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1127" r:id="rId2"/>
    <p:sldId id="1128" r:id="rId3"/>
    <p:sldId id="1129" r:id="rId4"/>
    <p:sldId id="1049" r:id="rId5"/>
    <p:sldId id="1055" r:id="rId6"/>
    <p:sldId id="1056" r:id="rId7"/>
    <p:sldId id="1059" r:id="rId8"/>
  </p:sldIdLst>
  <p:sldSz cx="9144000" cy="6858000" type="screen4x3"/>
  <p:notesSz cx="7010400" cy="92964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FFFF"/>
    <a:srgbClr val="FFFF99"/>
    <a:srgbClr val="FFFF66"/>
    <a:srgbClr val="00CCFF"/>
    <a:srgbClr val="AAF4B6"/>
    <a:srgbClr val="00FF00"/>
    <a:srgbClr val="9FF3A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74909" autoAdjust="0"/>
  </p:normalViewPr>
  <p:slideViewPr>
    <p:cSldViewPr snapToGrid="0">
      <p:cViewPr varScale="1">
        <p:scale>
          <a:sx n="72" d="100"/>
          <a:sy n="72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9BC095E6-FC84-4684-8A90-38C0C6DB69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9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5" y="4414993"/>
            <a:ext cx="5607671" cy="418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29221AC5-28E9-4409-9AA3-A5B3BE3506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F9175-0283-45D0-8B11-5E93F14C7A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38D2-9CAC-459F-89A5-1905AF01F3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A2FC1-299C-4174-8CE5-2BF2D36F8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0F97-2BFD-406D-9276-6611BFCCC9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6919-533B-4836-8CEF-561F0CAF07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BB59C-8317-47AE-A3D6-C3A67A5431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635A4-57D2-4739-B2AF-EA7F50BD2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1F41-44AC-4BDF-B4AB-FA0D5B354F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5081C-853F-4022-92B6-B138B95D6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4356-5E47-4535-8D36-81ADF40D6D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7633-D844-49F0-8083-5E73BEC332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5990C-BC37-44E7-9F92-8A1085CBDB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CAF6-18A7-4A67-96AB-A8EC2F81EF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D337E-44A9-470A-83F4-E47E3FF025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9AE08-FA8A-49A8-BABC-457F58733A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5FE51-7822-4E7E-9E84-1F5E214DEA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4655510 w 1000"/>
              <a:gd name="T3" fmla="*/ 0 h 1000"/>
              <a:gd name="T4" fmla="*/ 4655510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B2EDEC08-04B3-4099-89EA-620FD21AD7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7" r:id="rId15"/>
    <p:sldLayoutId id="2147484398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2371" y="4189290"/>
            <a:ext cx="8052179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Ponto {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foo()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i, j;		    /*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Variáveis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registradores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*/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matrix[10][10];  /* 400 bytes alocados na pilha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Ponto p;      /* 8 bytes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alocados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pilha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2798643"/>
          </a:xfrm>
        </p:spPr>
        <p:txBody>
          <a:bodyPr/>
          <a:lstStyle/>
          <a:p>
            <a:r>
              <a:rPr lang="pt-BR" dirty="0"/>
              <a:t>Variáveis locais</a:t>
            </a:r>
          </a:p>
          <a:p>
            <a:pPr lvl="1"/>
            <a:r>
              <a:rPr lang="pt-BR" sz="2000" dirty="0"/>
              <a:t>Podem ser alocadas na pilha (automáticas) ou utilizar registradores</a:t>
            </a:r>
          </a:p>
          <a:p>
            <a:pPr lvl="2"/>
            <a:r>
              <a:rPr lang="pt-BR" sz="1600" i="1" dirty="0" err="1"/>
              <a:t>Arrays</a:t>
            </a:r>
            <a:r>
              <a:rPr lang="pt-BR" sz="1600" dirty="0"/>
              <a:t> e </a:t>
            </a:r>
            <a:r>
              <a:rPr lang="pt-BR" sz="1600" i="1" dirty="0" err="1"/>
              <a:t>structs</a:t>
            </a:r>
            <a:r>
              <a:rPr lang="pt-BR" sz="1600" dirty="0"/>
              <a:t> são tipicamente alocados na pilha</a:t>
            </a:r>
          </a:p>
          <a:p>
            <a:pPr lvl="2"/>
            <a:r>
              <a:rPr lang="pt-BR" sz="1600" dirty="0"/>
              <a:t>Variáveis simples (e.g. </a:t>
            </a:r>
            <a:r>
              <a:rPr lang="pt-BR" sz="1600" i="1" dirty="0" err="1"/>
              <a:t>int</a:t>
            </a:r>
            <a:r>
              <a:rPr lang="pt-BR" sz="1600" dirty="0"/>
              <a:t>, </a:t>
            </a:r>
            <a:r>
              <a:rPr lang="pt-BR" sz="1600" i="1" dirty="0"/>
              <a:t>char</a:t>
            </a:r>
            <a:r>
              <a:rPr lang="pt-BR" sz="1600" dirty="0"/>
              <a:t>) tipicamente utilizam registradores</a:t>
            </a:r>
          </a:p>
          <a:p>
            <a:pPr lvl="2"/>
            <a:r>
              <a:rPr lang="pt-BR" sz="1600" dirty="0">
                <a:solidFill>
                  <a:srgbClr val="0000FF"/>
                </a:solidFill>
              </a:rPr>
              <a:t>Cada sub-rotina aloca espaço no seu </a:t>
            </a:r>
            <a:r>
              <a:rPr lang="pt-BR" sz="1600" i="1" dirty="0" err="1">
                <a:solidFill>
                  <a:srgbClr val="0000FF"/>
                </a:solidFill>
              </a:rPr>
              <a:t>stack</a:t>
            </a:r>
            <a:r>
              <a:rPr lang="pt-BR" sz="1600" i="1" dirty="0">
                <a:solidFill>
                  <a:srgbClr val="0000FF"/>
                </a:solidFill>
              </a:rPr>
              <a:t> frame </a:t>
            </a:r>
            <a:r>
              <a:rPr lang="pt-BR" sz="1600" dirty="0">
                <a:solidFill>
                  <a:srgbClr val="0000FF"/>
                </a:solidFill>
              </a:rPr>
              <a:t>para suas variáveis locais</a:t>
            </a:r>
            <a:endParaRPr lang="pt-BR" sz="1600" dirty="0"/>
          </a:p>
          <a:p>
            <a:pPr lvl="2"/>
            <a:r>
              <a:rPr lang="pt-BR" sz="1600" dirty="0"/>
              <a:t>Ao final da sub-rotina, o </a:t>
            </a:r>
            <a:r>
              <a:rPr lang="pt-BR" sz="1600" i="1" dirty="0" err="1"/>
              <a:t>stack</a:t>
            </a:r>
            <a:r>
              <a:rPr lang="pt-BR" sz="1600" i="1" dirty="0"/>
              <a:t> frame </a:t>
            </a:r>
            <a:r>
              <a:rPr lang="pt-BR" sz="1600" dirty="0"/>
              <a:t>é </a:t>
            </a:r>
            <a:r>
              <a:rPr lang="pt-BR" sz="1600" dirty="0" err="1"/>
              <a:t>desalocado</a:t>
            </a:r>
            <a:r>
              <a:rPr lang="pt-BR" sz="1600" dirty="0"/>
              <a:t> e a área de memória reservada para as variáveis é liberada</a:t>
            </a:r>
          </a:p>
          <a:p>
            <a:pPr lvl="3"/>
            <a:r>
              <a:rPr lang="pt-BR" sz="1400" dirty="0">
                <a:solidFill>
                  <a:srgbClr val="0000FF"/>
                </a:solidFill>
              </a:rPr>
              <a:t>As variáveis locais de uma função só ocupam espaço na memória enquanto a função está sendo executada (automáticas)</a:t>
            </a:r>
          </a:p>
        </p:txBody>
      </p:sp>
    </p:spTree>
    <p:extLst>
      <p:ext uri="{BB962C8B-B14F-4D97-AF65-F5344CB8AC3E}">
        <p14:creationId xmlns:p14="http://schemas.microsoft.com/office/powerpoint/2010/main" val="30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34" y="3450765"/>
            <a:ext cx="1574071" cy="270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577262" cy="2079419"/>
          </a:xfrm>
        </p:spPr>
        <p:txBody>
          <a:bodyPr/>
          <a:lstStyle/>
          <a:p>
            <a:r>
              <a:rPr lang="pt-BR" dirty="0"/>
              <a:t>Estouro de pilha (</a:t>
            </a:r>
            <a:r>
              <a:rPr lang="pt-BR" i="1" dirty="0"/>
              <a:t>Stack overflow</a:t>
            </a:r>
            <a:r>
              <a:rPr lang="pt-BR" dirty="0"/>
              <a:t>)</a:t>
            </a:r>
          </a:p>
          <a:p>
            <a:pPr lvl="1"/>
            <a:r>
              <a:rPr lang="pt-BR" sz="2000" dirty="0"/>
              <a:t>Pilha cresce “por cima” do programa/dados</a:t>
            </a:r>
          </a:p>
          <a:p>
            <a:pPr lvl="1"/>
            <a:r>
              <a:rPr lang="pt-BR" sz="2000" dirty="0"/>
              <a:t>Ocorre tipicamente em funções recursivas</a:t>
            </a:r>
          </a:p>
          <a:p>
            <a:pPr lvl="2"/>
            <a:r>
              <a:rPr lang="pt-BR" sz="1600" dirty="0"/>
              <a:t>A cada chamada da função mais espaço é alocado na pilha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3657887" y="3466531"/>
            <a:ext cx="1505515" cy="235423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920587" y="33478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sp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→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36974" y="562969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277964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57262E-7 L 1.11111E-6 0.32956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577262" cy="2348246"/>
          </a:xfrm>
        </p:spPr>
        <p:txBody>
          <a:bodyPr/>
          <a:lstStyle/>
          <a:p>
            <a:r>
              <a:rPr lang="pt-BR" dirty="0"/>
              <a:t>Estouro de pilha (</a:t>
            </a:r>
            <a:r>
              <a:rPr lang="pt-BR" i="1" dirty="0"/>
              <a:t>Stack overflow</a:t>
            </a:r>
            <a:r>
              <a:rPr lang="pt-BR" dirty="0"/>
              <a:t>)</a:t>
            </a:r>
          </a:p>
          <a:p>
            <a:pPr lvl="1"/>
            <a:r>
              <a:rPr lang="pt-BR" sz="2000" dirty="0"/>
              <a:t>Pilha cresce “por cima” do programa/dados</a:t>
            </a:r>
          </a:p>
          <a:p>
            <a:pPr lvl="1"/>
            <a:r>
              <a:rPr lang="pt-BR" sz="2000" dirty="0"/>
              <a:t>Ocorre tipicamente em funções recursivas</a:t>
            </a:r>
          </a:p>
          <a:p>
            <a:pPr lvl="2"/>
            <a:r>
              <a:rPr lang="pt-BR" sz="1600" dirty="0"/>
              <a:t>A cada chamada da função mais espaço é alocado na pilha</a:t>
            </a:r>
          </a:p>
          <a:p>
            <a:pPr lvl="1"/>
            <a:r>
              <a:rPr lang="pt-BR" sz="2000" dirty="0"/>
              <a:t>Exemplo: funções recursivas</a:t>
            </a:r>
          </a:p>
        </p:txBody>
      </p:sp>
      <p:sp>
        <p:nvSpPr>
          <p:cNvPr id="9" name="ZoneTexte 11"/>
          <p:cNvSpPr txBox="1">
            <a:spLocks noChangeArrowheads="1"/>
          </p:cNvSpPr>
          <p:nvPr/>
        </p:nvSpPr>
        <p:spPr bwMode="auto">
          <a:xfrm>
            <a:off x="255826" y="3455036"/>
            <a:ext cx="752252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/* Retorna a soma dos números de 0 a n */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somatorio_recursivo 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n) {	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array[100000];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(n == 1) 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soma_recursiva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(n - 1) + n;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}</a:t>
            </a:r>
            <a:endParaRPr lang="pt-BR" sz="1400" dirty="0">
              <a:latin typeface="+mj-lt"/>
              <a:cs typeface="Arial" charset="0"/>
            </a:endParaRPr>
          </a:p>
        </p:txBody>
      </p:sp>
      <p:grpSp>
        <p:nvGrpSpPr>
          <p:cNvPr id="10" name="Groupe 20"/>
          <p:cNvGrpSpPr>
            <a:grpSpLocks/>
          </p:cNvGrpSpPr>
          <p:nvPr/>
        </p:nvGrpSpPr>
        <p:grpSpPr bwMode="auto">
          <a:xfrm>
            <a:off x="3372592" y="3775700"/>
            <a:ext cx="5562072" cy="1077218"/>
            <a:chOff x="3072476" y="4199863"/>
            <a:chExt cx="5561158" cy="1078170"/>
          </a:xfrm>
        </p:grpSpPr>
        <p:sp>
          <p:nvSpPr>
            <p:cNvPr id="11" name="ZoneTexte 12"/>
            <p:cNvSpPr txBox="1">
              <a:spLocks noChangeArrowheads="1"/>
            </p:cNvSpPr>
            <p:nvPr/>
          </p:nvSpPr>
          <p:spPr bwMode="auto">
            <a:xfrm>
              <a:off x="5560825" y="4199863"/>
              <a:ext cx="3072809" cy="1078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 dirty="0">
                  <a:solidFill>
                    <a:srgbClr val="FF0000"/>
                  </a:solidFill>
                </a:rPr>
                <a:t>A cada chamada da função a pilha é ajustada para armazenar 100.000 inteiros! (400.000 Bytes)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Connecteur droit avec flèche 16"/>
            <p:cNvCxnSpPr>
              <a:cxnSpLocks noChangeShapeType="1"/>
            </p:cNvCxnSpPr>
            <p:nvPr/>
          </p:nvCxnSpPr>
          <p:spPr bwMode="auto">
            <a:xfrm flipH="1" flipV="1">
              <a:off x="3072476" y="4614530"/>
              <a:ext cx="2350134" cy="1589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7509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577262" cy="3778602"/>
          </a:xfrm>
        </p:spPr>
        <p:txBody>
          <a:bodyPr/>
          <a:lstStyle/>
          <a:p>
            <a:r>
              <a:rPr lang="pt-BR" sz="2400" dirty="0"/>
              <a:t>Passando mais de 4 parâmetros</a:t>
            </a:r>
            <a:endParaRPr lang="pt-BR" sz="2400" i="1" dirty="0"/>
          </a:p>
          <a:p>
            <a:pPr lvl="1"/>
            <a:r>
              <a:rPr lang="pt-BR" sz="2000" dirty="0"/>
              <a:t>Funções envolvidas em uma chama da função (terminologia)</a:t>
            </a:r>
          </a:p>
          <a:p>
            <a:pPr lvl="2"/>
            <a:r>
              <a:rPr lang="pt-BR" sz="1600" dirty="0"/>
              <a:t>Se uma função </a:t>
            </a:r>
            <a:r>
              <a:rPr lang="pt-BR" sz="1600" i="1" dirty="0"/>
              <a:t>A() </a:t>
            </a:r>
            <a:r>
              <a:rPr lang="pt-BR" sz="1600" dirty="0"/>
              <a:t>chama uma função </a:t>
            </a:r>
            <a:r>
              <a:rPr lang="pt-BR" sz="1600" i="1" dirty="0"/>
              <a:t>B(), </a:t>
            </a:r>
            <a:r>
              <a:rPr lang="pt-BR" sz="1600" dirty="0"/>
              <a:t>então a função </a:t>
            </a:r>
            <a:r>
              <a:rPr lang="pt-BR" sz="1600" i="1" dirty="0"/>
              <a:t>A() </a:t>
            </a:r>
            <a:r>
              <a:rPr lang="pt-BR" sz="1600" dirty="0"/>
              <a:t>é a </a:t>
            </a:r>
            <a:r>
              <a:rPr lang="pt-BR" sz="1600" i="1" dirty="0" err="1"/>
              <a:t>caller</a:t>
            </a:r>
            <a:r>
              <a:rPr lang="pt-BR" sz="1600" dirty="0"/>
              <a:t> e a função </a:t>
            </a:r>
            <a:r>
              <a:rPr lang="pt-BR" sz="1600" i="1" dirty="0"/>
              <a:t>B() </a:t>
            </a:r>
            <a:r>
              <a:rPr lang="pt-BR" sz="1600" dirty="0"/>
              <a:t>é a </a:t>
            </a:r>
            <a:r>
              <a:rPr lang="pt-BR" sz="1600" i="1" dirty="0" err="1"/>
              <a:t>callee</a:t>
            </a:r>
            <a:endParaRPr lang="pt-BR" sz="1600" dirty="0"/>
          </a:p>
          <a:p>
            <a:pPr lvl="1"/>
            <a:r>
              <a:rPr lang="pt-BR" sz="2000" dirty="0"/>
              <a:t>Os 4 primeiros são passados nos registradores $a0-$a3</a:t>
            </a:r>
          </a:p>
          <a:p>
            <a:pPr lvl="1"/>
            <a:r>
              <a:rPr lang="pt-BR" sz="2000" dirty="0"/>
              <a:t>Os demais parâmetros são passados através do </a:t>
            </a:r>
            <a:r>
              <a:rPr lang="pt-BR" sz="2000" i="1" dirty="0" err="1"/>
              <a:t>stack</a:t>
            </a:r>
            <a:r>
              <a:rPr lang="pt-BR" sz="2000" i="1" dirty="0"/>
              <a:t> frame</a:t>
            </a:r>
            <a:r>
              <a:rPr lang="pt-BR" sz="2000" dirty="0"/>
              <a:t> da função </a:t>
            </a:r>
            <a:r>
              <a:rPr lang="pt-BR" sz="2000" i="1" dirty="0" err="1"/>
              <a:t>caller</a:t>
            </a:r>
            <a:endParaRPr lang="pt-BR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929993" y="4287350"/>
            <a:ext cx="561083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function() { // caller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args6(1,2,3,4,5,6); 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callee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Elipse 1"/>
          <p:cNvSpPr/>
          <p:nvPr/>
        </p:nvSpPr>
        <p:spPr bwMode="auto">
          <a:xfrm>
            <a:off x="4824246" y="4789531"/>
            <a:ext cx="599089" cy="472965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894081" y="5843505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Passados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através</a:t>
            </a:r>
            <a:r>
              <a:rPr lang="en-US" dirty="0">
                <a:solidFill>
                  <a:srgbClr val="0000FF"/>
                </a:solidFill>
              </a:rPr>
              <a:t> do </a:t>
            </a:r>
            <a:r>
              <a:rPr lang="en-US" i="1" dirty="0">
                <a:solidFill>
                  <a:srgbClr val="0000FF"/>
                </a:solidFill>
              </a:rPr>
              <a:t>stack frame </a:t>
            </a:r>
            <a:r>
              <a:rPr lang="en-US" dirty="0">
                <a:solidFill>
                  <a:srgbClr val="0000FF"/>
                </a:solidFill>
              </a:rPr>
              <a:t>de </a:t>
            </a:r>
            <a:r>
              <a:rPr lang="en-US" i="1" dirty="0">
                <a:solidFill>
                  <a:srgbClr val="0000FF"/>
                </a:solidFill>
              </a:rPr>
              <a:t>function()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 flipH="1" flipV="1">
            <a:off x="5423335" y="5262496"/>
            <a:ext cx="457203" cy="581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315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577262" cy="1284784"/>
          </a:xfrm>
        </p:spPr>
        <p:txBody>
          <a:bodyPr/>
          <a:lstStyle/>
          <a:p>
            <a:r>
              <a:rPr lang="pt-BR" sz="2400" dirty="0"/>
              <a:t>Passando mais de 4 parâmetros </a:t>
            </a:r>
            <a:r>
              <a:rPr lang="pt-BR" sz="2400" dirty="0">
                <a:solidFill>
                  <a:srgbClr val="0000FF"/>
                </a:solidFill>
              </a:rPr>
              <a:t>(GCC)</a:t>
            </a:r>
          </a:p>
          <a:p>
            <a:pPr lvl="1"/>
            <a:r>
              <a:rPr lang="pt-BR" sz="1800" dirty="0"/>
              <a:t>Exemplo: </a:t>
            </a:r>
            <a:r>
              <a:rPr lang="pt-BR" sz="1800" i="1" dirty="0" err="1"/>
              <a:t>function</a:t>
            </a:r>
            <a:r>
              <a:rPr lang="pt-BR" sz="1800" i="1" dirty="0"/>
              <a:t>() </a:t>
            </a:r>
            <a:r>
              <a:rPr lang="pt-BR" sz="1800" dirty="0"/>
              <a:t>chamando a função </a:t>
            </a:r>
            <a:r>
              <a:rPr lang="pt-BR" sz="1800" i="1" dirty="0"/>
              <a:t>args6()</a:t>
            </a:r>
            <a:r>
              <a:rPr lang="pt-BR" sz="1800" dirty="0"/>
              <a:t> implementada em C (compilada pelo GCC)</a:t>
            </a:r>
            <a:endParaRPr lang="pt-BR" sz="1800" i="1" dirty="0"/>
          </a:p>
          <a:p>
            <a:pPr lvl="2"/>
            <a:r>
              <a:rPr lang="pt-BR" sz="1600" dirty="0" err="1"/>
              <a:t>void</a:t>
            </a:r>
            <a:r>
              <a:rPr lang="pt-BR" sz="1600" dirty="0"/>
              <a:t> args6 (</a:t>
            </a:r>
            <a:r>
              <a:rPr lang="pt-BR" sz="1600" dirty="0" err="1"/>
              <a:t>int</a:t>
            </a:r>
            <a:r>
              <a:rPr lang="pt-BR" sz="1600" dirty="0"/>
              <a:t> a, </a:t>
            </a:r>
            <a:r>
              <a:rPr lang="pt-BR" sz="1600" dirty="0" err="1"/>
              <a:t>int</a:t>
            </a:r>
            <a:r>
              <a:rPr lang="pt-BR" sz="1600" dirty="0"/>
              <a:t> b, </a:t>
            </a:r>
            <a:r>
              <a:rPr lang="pt-BR" sz="1600" dirty="0" err="1"/>
              <a:t>int</a:t>
            </a:r>
            <a:r>
              <a:rPr lang="pt-BR" sz="1600" dirty="0"/>
              <a:t> c, </a:t>
            </a:r>
            <a:r>
              <a:rPr lang="pt-BR" sz="1600" dirty="0" err="1"/>
              <a:t>int</a:t>
            </a:r>
            <a:r>
              <a:rPr lang="pt-BR" sz="1600" dirty="0"/>
              <a:t> d, </a:t>
            </a:r>
            <a:r>
              <a:rPr lang="pt-BR" sz="1600" b="1" dirty="0">
                <a:solidFill>
                  <a:srgbClr val="FF0000"/>
                </a:solidFill>
              </a:rPr>
              <a:t>char</a:t>
            </a:r>
            <a:r>
              <a:rPr lang="pt-BR" sz="1600" dirty="0"/>
              <a:t> e, </a:t>
            </a:r>
            <a:r>
              <a:rPr lang="pt-BR" sz="1600" b="1" dirty="0">
                <a:solidFill>
                  <a:srgbClr val="FF0000"/>
                </a:solidFill>
              </a:rPr>
              <a:t>char</a:t>
            </a:r>
            <a:r>
              <a:rPr lang="pt-BR" sz="1600" dirty="0"/>
              <a:t> f);</a:t>
            </a:r>
          </a:p>
          <a:p>
            <a:pPr marL="909637" lvl="2" indent="0">
              <a:buNone/>
            </a:pP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96217" y="2770717"/>
            <a:ext cx="6320138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# reserved + 2 extra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(28 bytes)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-28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24($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Armazena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pilha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$t0, 16($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  # t0: e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Armazena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pilha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$t1, 20($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  # t1: 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args6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82" y="4480717"/>
            <a:ext cx="30956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7087931" y="5334172"/>
            <a:ext cx="985653" cy="246221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reserved</a:t>
            </a:r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085956" y="5605322"/>
            <a:ext cx="985653" cy="246221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reserved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085955" y="5878015"/>
            <a:ext cx="985653" cy="246221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reserved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081998" y="6137326"/>
            <a:ext cx="985653" cy="246221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reserved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75" y="4492906"/>
            <a:ext cx="21621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504540" y="4734086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sp+20 </a:t>
            </a:r>
            <a:r>
              <a:rPr lang="en-US" sz="1600" dirty="0">
                <a:latin typeface="Arial"/>
                <a:cs typeface="Arial"/>
              </a:rPr>
              <a:t>→</a:t>
            </a:r>
            <a:endParaRPr lang="en-US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514440" y="444711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sp+24 </a:t>
            </a:r>
            <a:r>
              <a:rPr lang="en-US" sz="1600" dirty="0">
                <a:latin typeface="Arial"/>
                <a:cs typeface="Arial"/>
              </a:rPr>
              <a:t>→</a:t>
            </a:r>
            <a:endParaRPr lang="en-US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31228" y="3888616"/>
            <a:ext cx="246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function()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i="1" dirty="0">
                <a:solidFill>
                  <a:srgbClr val="0000FF"/>
                </a:solidFill>
              </a:rPr>
              <a:t>stack frame </a:t>
            </a:r>
            <a:r>
              <a:rPr lang="en-US" sz="1600" dirty="0">
                <a:solidFill>
                  <a:srgbClr val="0000FF"/>
                </a:solidFill>
              </a:rPr>
              <a:t>(</a:t>
            </a:r>
            <a:r>
              <a:rPr lang="en-US" sz="1600" i="1" dirty="0">
                <a:solidFill>
                  <a:srgbClr val="0000FF"/>
                </a:solidFill>
              </a:rPr>
              <a:t>caller</a:t>
            </a:r>
            <a:r>
              <a:rPr lang="en-US" sz="1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563167" y="2630697"/>
            <a:ext cx="5682966" cy="3077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function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deve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alocar</a:t>
            </a:r>
            <a:r>
              <a:rPr lang="en-US" sz="1400" dirty="0">
                <a:solidFill>
                  <a:srgbClr val="0000FF"/>
                </a:solidFill>
              </a:rPr>
              <a:t> no </a:t>
            </a:r>
            <a:r>
              <a:rPr lang="en-US" sz="1400" i="1" dirty="0">
                <a:solidFill>
                  <a:srgbClr val="0000FF"/>
                </a:solidFill>
              </a:rPr>
              <a:t>stack frame </a:t>
            </a:r>
            <a:r>
              <a:rPr lang="en-US" sz="1400" dirty="0" err="1">
                <a:solidFill>
                  <a:srgbClr val="0000FF"/>
                </a:solidFill>
              </a:rPr>
              <a:t>espaço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para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os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parâmetros</a:t>
            </a:r>
            <a:r>
              <a:rPr lang="en-US" sz="1400" dirty="0">
                <a:solidFill>
                  <a:srgbClr val="0000FF"/>
                </a:solidFill>
              </a:rPr>
              <a:t> extra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2" name="Seta para a direita 1"/>
          <p:cNvSpPr/>
          <p:nvPr/>
        </p:nvSpPr>
        <p:spPr bwMode="auto">
          <a:xfrm>
            <a:off x="196217" y="4808767"/>
            <a:ext cx="402873" cy="169277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Seta para a direita 17"/>
          <p:cNvSpPr/>
          <p:nvPr/>
        </p:nvSpPr>
        <p:spPr bwMode="auto">
          <a:xfrm>
            <a:off x="196217" y="5640377"/>
            <a:ext cx="402873" cy="169277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11287" y="57233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GCC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256789" y="3914153"/>
            <a:ext cx="3253340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Código</a:t>
            </a:r>
            <a:r>
              <a:rPr lang="en-US" sz="1400" dirty="0">
                <a:solidFill>
                  <a:srgbClr val="0000FF"/>
                </a:solidFill>
              </a:rPr>
              <a:t> de </a:t>
            </a:r>
            <a:r>
              <a:rPr lang="en-US" sz="1400" i="1" dirty="0">
                <a:solidFill>
                  <a:srgbClr val="0000FF"/>
                </a:solidFill>
              </a:rPr>
              <a:t>function</a:t>
            </a:r>
            <a:r>
              <a:rPr lang="en-US" sz="1400" dirty="0">
                <a:solidFill>
                  <a:srgbClr val="0000FF"/>
                </a:solidFill>
              </a:rPr>
              <a:t> e </a:t>
            </a:r>
            <a:r>
              <a:rPr lang="en-US" sz="1400" dirty="0" err="1">
                <a:solidFill>
                  <a:srgbClr val="0000FF"/>
                </a:solidFill>
              </a:rPr>
              <a:t>cópia</a:t>
            </a:r>
            <a:r>
              <a:rPr lang="en-US" sz="1400" dirty="0">
                <a:solidFill>
                  <a:srgbClr val="0000FF"/>
                </a:solidFill>
              </a:rPr>
              <a:t> dos </a:t>
            </a:r>
            <a:r>
              <a:rPr lang="en-US" sz="1400" dirty="0" err="1">
                <a:solidFill>
                  <a:srgbClr val="0000FF"/>
                </a:solidFill>
              </a:rPr>
              <a:t>parâmetros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i="1" dirty="0" err="1">
                <a:solidFill>
                  <a:srgbClr val="0000FF"/>
                </a:solidFill>
              </a:rPr>
              <a:t>a,b,c</a:t>
            </a:r>
            <a:r>
              <a:rPr lang="en-US" sz="1400" dirty="0">
                <a:solidFill>
                  <a:srgbClr val="0000FF"/>
                </a:solidFill>
              </a:rPr>
              <a:t> e </a:t>
            </a:r>
            <a:r>
              <a:rPr lang="en-US" sz="1400" i="1" dirty="0">
                <a:solidFill>
                  <a:srgbClr val="0000FF"/>
                </a:solidFill>
              </a:rPr>
              <a:t>d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nos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regs</a:t>
            </a:r>
            <a:r>
              <a:rPr lang="en-US" sz="1400" dirty="0">
                <a:solidFill>
                  <a:srgbClr val="0000FF"/>
                </a:solidFill>
              </a:rPr>
              <a:t> $a0-$a3</a:t>
            </a:r>
          </a:p>
        </p:txBody>
      </p:sp>
      <p:sp>
        <p:nvSpPr>
          <p:cNvPr id="6" name="Elipse 5"/>
          <p:cNvSpPr/>
          <p:nvPr/>
        </p:nvSpPr>
        <p:spPr bwMode="auto">
          <a:xfrm>
            <a:off x="397653" y="3888616"/>
            <a:ext cx="968009" cy="60429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ector de seta reta 7"/>
          <p:cNvCxnSpPr/>
          <p:nvPr/>
        </p:nvCxnSpPr>
        <p:spPr bwMode="auto">
          <a:xfrm flipH="1">
            <a:off x="1460665" y="4175763"/>
            <a:ext cx="7961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CaixaDeTexto 28"/>
          <p:cNvSpPr txBox="1"/>
          <p:nvPr/>
        </p:nvSpPr>
        <p:spPr>
          <a:xfrm>
            <a:off x="7218837" y="4759436"/>
            <a:ext cx="7402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241147" y="5067678"/>
            <a:ext cx="740290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242920" y="4801829"/>
            <a:ext cx="740290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f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7867" y="1995429"/>
            <a:ext cx="3717893" cy="738664"/>
            <a:chOff x="5357867" y="1995429"/>
            <a:chExt cx="3717893" cy="738664"/>
          </a:xfrm>
        </p:grpSpPr>
        <p:sp>
          <p:nvSpPr>
            <p:cNvPr id="9" name="Elipse 8"/>
            <p:cNvSpPr/>
            <p:nvPr/>
          </p:nvSpPr>
          <p:spPr bwMode="auto">
            <a:xfrm>
              <a:off x="5357867" y="2251879"/>
              <a:ext cx="1946721" cy="365169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374676" y="1995429"/>
              <a:ext cx="1701084" cy="7386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B050"/>
                  </a:solidFill>
                </a:rPr>
                <a:t>Promovidos</a:t>
              </a:r>
              <a:r>
                <a:rPr lang="en-US" sz="1400" dirty="0">
                  <a:solidFill>
                    <a:srgbClr val="00B050"/>
                  </a:solidFill>
                </a:rPr>
                <a:t> a </a:t>
              </a:r>
              <a:r>
                <a:rPr lang="en-US" sz="1400" i="1" dirty="0">
                  <a:solidFill>
                    <a:srgbClr val="00B050"/>
                  </a:solidFill>
                </a:rPr>
                <a:t>word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 err="1">
                  <a:solidFill>
                    <a:srgbClr val="00B050"/>
                  </a:solidFill>
                </a:rPr>
                <a:t>independente</a:t>
              </a:r>
              <a:r>
                <a:rPr lang="en-US" sz="1400" dirty="0">
                  <a:solidFill>
                    <a:srgbClr val="00B050"/>
                  </a:solidFill>
                </a:rPr>
                <a:t> do </a:t>
              </a:r>
              <a:r>
                <a:rPr lang="en-US" sz="1400" dirty="0" err="1">
                  <a:solidFill>
                    <a:srgbClr val="00B050"/>
                  </a:solidFill>
                </a:rPr>
                <a:t>tamanho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6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 animBg="1"/>
      <p:bldP spid="2" grpId="0" animBg="1"/>
      <p:bldP spid="18" grpId="0" animBg="1"/>
      <p:bldP spid="20" grpId="0" animBg="1"/>
      <p:bldP spid="6" grpId="0" animBg="1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577262" cy="1332285"/>
          </a:xfrm>
        </p:spPr>
        <p:txBody>
          <a:bodyPr/>
          <a:lstStyle/>
          <a:p>
            <a:r>
              <a:rPr lang="pt-BR" sz="2400" dirty="0"/>
              <a:t>Passando mais de 4 parâmetros</a:t>
            </a:r>
            <a:endParaRPr lang="pt-BR" sz="2400" i="1" dirty="0"/>
          </a:p>
          <a:p>
            <a:pPr lvl="1"/>
            <a:r>
              <a:rPr lang="pt-BR" sz="1800" dirty="0"/>
              <a:t>Exemplo: função </a:t>
            </a:r>
            <a:r>
              <a:rPr lang="pt-BR" sz="1800" i="1" dirty="0"/>
              <a:t>args6</a:t>
            </a:r>
            <a:r>
              <a:rPr lang="pt-BR" sz="1800" dirty="0"/>
              <a:t>() lê parâmetros do </a:t>
            </a:r>
            <a:r>
              <a:rPr lang="pt-BR" sz="1800" i="1" dirty="0" err="1"/>
              <a:t>stack</a:t>
            </a:r>
            <a:r>
              <a:rPr lang="pt-BR" sz="1800" i="1" dirty="0"/>
              <a:t> frame </a:t>
            </a:r>
            <a:r>
              <a:rPr lang="pt-BR" sz="1800" dirty="0"/>
              <a:t>da função </a:t>
            </a:r>
            <a:r>
              <a:rPr lang="pt-BR" sz="1800" i="1" dirty="0" err="1"/>
              <a:t>caller</a:t>
            </a:r>
            <a:r>
              <a:rPr lang="pt-BR" sz="1800" dirty="0"/>
              <a:t> (</a:t>
            </a:r>
            <a:r>
              <a:rPr lang="pt-BR" sz="1800" i="1" dirty="0" err="1"/>
              <a:t>function</a:t>
            </a:r>
            <a:r>
              <a:rPr lang="pt-BR" sz="1800" dirty="0"/>
              <a:t>)</a:t>
            </a:r>
          </a:p>
          <a:p>
            <a:pPr lvl="2"/>
            <a:r>
              <a:rPr lang="pt-BR" sz="1600" dirty="0"/>
              <a:t>void args6 (int a, int b, int c, int d, </a:t>
            </a:r>
            <a:r>
              <a:rPr lang="pt-BR" sz="1600" b="1" dirty="0">
                <a:solidFill>
                  <a:srgbClr val="FF0000"/>
                </a:solidFill>
              </a:rPr>
              <a:t>char</a:t>
            </a:r>
            <a:r>
              <a:rPr lang="pt-BR" sz="1600" dirty="0"/>
              <a:t> e,  </a:t>
            </a:r>
            <a:r>
              <a:rPr lang="pt-BR" sz="1600" b="1" dirty="0">
                <a:solidFill>
                  <a:srgbClr val="FF0000"/>
                </a:solidFill>
              </a:rPr>
              <a:t>char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f);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5592" y="3718779"/>
            <a:ext cx="477671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args6: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# Acesso ao quinto parâmetro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$t0, 16($sp)	# t0 ← 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Acessa ao sexto parâmetro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lb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$t1, 20($sp)	# t1 ← 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82" y="4480717"/>
            <a:ext cx="30956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upo 14"/>
          <p:cNvGrpSpPr/>
          <p:nvPr/>
        </p:nvGrpSpPr>
        <p:grpSpPr>
          <a:xfrm>
            <a:off x="4314105" y="2209905"/>
            <a:ext cx="3964547" cy="998374"/>
            <a:chOff x="4549667" y="3038310"/>
            <a:chExt cx="3964547" cy="998374"/>
          </a:xfrm>
        </p:grpSpPr>
        <p:sp>
          <p:nvSpPr>
            <p:cNvPr id="4" name="Elipse 3"/>
            <p:cNvSpPr/>
            <p:nvPr/>
          </p:nvSpPr>
          <p:spPr bwMode="auto">
            <a:xfrm>
              <a:off x="5783984" y="3038310"/>
              <a:ext cx="1689878" cy="486889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549667" y="3728907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</a:rPr>
                <a:t>Passados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pelo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i="1" dirty="0">
                  <a:solidFill>
                    <a:srgbClr val="0000FF"/>
                  </a:solidFill>
                </a:rPr>
                <a:t>stack frame </a:t>
              </a:r>
              <a:r>
                <a:rPr lang="en-US" sz="1400" dirty="0">
                  <a:solidFill>
                    <a:srgbClr val="0000FF"/>
                  </a:solidFill>
                </a:rPr>
                <a:t>da </a:t>
              </a:r>
              <a:r>
                <a:rPr lang="en-US" sz="1400" dirty="0" err="1">
                  <a:solidFill>
                    <a:srgbClr val="0000FF"/>
                  </a:solidFill>
                </a:rPr>
                <a:t>função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i="1" dirty="0">
                  <a:solidFill>
                    <a:srgbClr val="0000FF"/>
                  </a:solidFill>
                </a:rPr>
                <a:t>function()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 bwMode="auto">
            <a:xfrm flipV="1">
              <a:off x="6175169" y="3515097"/>
              <a:ext cx="293514" cy="2833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upo 17"/>
          <p:cNvGrpSpPr/>
          <p:nvPr/>
        </p:nvGrpSpPr>
        <p:grpSpPr>
          <a:xfrm>
            <a:off x="1837401" y="2209699"/>
            <a:ext cx="3700919" cy="1022330"/>
            <a:chOff x="2001713" y="3061854"/>
            <a:chExt cx="3700919" cy="1022330"/>
          </a:xfrm>
        </p:grpSpPr>
        <p:sp>
          <p:nvSpPr>
            <p:cNvPr id="16" name="Elipse 15"/>
            <p:cNvSpPr/>
            <p:nvPr/>
          </p:nvSpPr>
          <p:spPr bwMode="auto">
            <a:xfrm>
              <a:off x="3267254" y="3061854"/>
              <a:ext cx="2435378" cy="486889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001713" y="3560964"/>
              <a:ext cx="2086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Passados pelos registradores a0-a3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 bwMode="auto">
            <a:xfrm flipV="1">
              <a:off x="3431030" y="3538847"/>
              <a:ext cx="453140" cy="2833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" name="CaixaDeTexto 18"/>
          <p:cNvSpPr txBox="1"/>
          <p:nvPr/>
        </p:nvSpPr>
        <p:spPr>
          <a:xfrm>
            <a:off x="7200203" y="5067678"/>
            <a:ext cx="740290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188328" y="4788181"/>
            <a:ext cx="740290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f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087931" y="5334172"/>
            <a:ext cx="985653" cy="246221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reserved</a:t>
            </a:r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085956" y="5605322"/>
            <a:ext cx="985653" cy="246221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reserved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085955" y="5878015"/>
            <a:ext cx="985653" cy="246221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reserved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081998" y="6137326"/>
            <a:ext cx="985653" cy="246221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reserved</a:t>
            </a:r>
            <a:endParaRPr lang="en-US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504540" y="4734086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sp+20 </a:t>
            </a:r>
            <a:r>
              <a:rPr lang="en-US" sz="1600" dirty="0">
                <a:latin typeface="Arial"/>
                <a:cs typeface="Arial"/>
              </a:rPr>
              <a:t>→</a:t>
            </a:r>
            <a:endParaRPr lang="en-US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243737" y="3421084"/>
            <a:ext cx="5445722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Parâmetros</a:t>
            </a:r>
            <a:r>
              <a:rPr lang="en-US" sz="1400" dirty="0">
                <a:solidFill>
                  <a:srgbClr val="0000FF"/>
                </a:solidFill>
              </a:rPr>
              <a:t> extra </a:t>
            </a:r>
            <a:r>
              <a:rPr lang="en-US" sz="1400" dirty="0" err="1">
                <a:solidFill>
                  <a:srgbClr val="0000FF"/>
                </a:solidFill>
              </a:rPr>
              <a:t>são</a:t>
            </a:r>
            <a:r>
              <a:rPr lang="en-US" sz="1400" dirty="0">
                <a:solidFill>
                  <a:srgbClr val="0000FF"/>
                </a:solidFill>
              </a:rPr>
              <a:t> lidos do </a:t>
            </a:r>
            <a:r>
              <a:rPr lang="en-US" sz="1400" i="1" dirty="0">
                <a:solidFill>
                  <a:srgbClr val="0000FF"/>
                </a:solidFill>
              </a:rPr>
              <a:t>stack frame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função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i="1" dirty="0">
                <a:solidFill>
                  <a:srgbClr val="0000FF"/>
                </a:solidFill>
              </a:rPr>
              <a:t>caller</a:t>
            </a:r>
            <a:r>
              <a:rPr lang="en-US" sz="1400" dirty="0">
                <a:solidFill>
                  <a:srgbClr val="0000FF"/>
                </a:solidFill>
              </a:rPr>
              <a:t> (</a:t>
            </a:r>
            <a:r>
              <a:rPr lang="en-US" sz="1400" i="1" dirty="0">
                <a:solidFill>
                  <a:srgbClr val="0000FF"/>
                </a:solidFill>
              </a:rPr>
              <a:t>function</a:t>
            </a:r>
            <a:r>
              <a:rPr lang="en-US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antes da </a:t>
            </a:r>
            <a:r>
              <a:rPr lang="en-US" sz="1400" dirty="0" err="1">
                <a:solidFill>
                  <a:srgbClr val="0000FF"/>
                </a:solidFill>
              </a:rPr>
              <a:t>função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i="1" dirty="0">
                <a:solidFill>
                  <a:srgbClr val="0000FF"/>
                </a:solidFill>
              </a:rPr>
              <a:t>args6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alterar</a:t>
            </a:r>
            <a:r>
              <a:rPr lang="en-US" sz="1400" dirty="0">
                <a:solidFill>
                  <a:srgbClr val="0000FF"/>
                </a:solidFill>
              </a:rPr>
              <a:t> o $</a:t>
            </a:r>
            <a:r>
              <a:rPr lang="en-US" sz="1400" i="1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para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alocar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seu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i="1" dirty="0">
                <a:solidFill>
                  <a:srgbClr val="0000FF"/>
                </a:solidFill>
              </a:rPr>
              <a:t>stack frame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75" y="4492906"/>
            <a:ext cx="21621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1781300" y="4180234"/>
            <a:ext cx="3251009" cy="2022276"/>
            <a:chOff x="1781300" y="4574047"/>
            <a:chExt cx="3251009" cy="2022276"/>
          </a:xfrm>
        </p:grpSpPr>
        <p:sp>
          <p:nvSpPr>
            <p:cNvPr id="30" name="CaixaDeTexto 29"/>
            <p:cNvSpPr txBox="1"/>
            <p:nvPr/>
          </p:nvSpPr>
          <p:spPr>
            <a:xfrm>
              <a:off x="2481924" y="5857659"/>
              <a:ext cx="2550385" cy="73866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</a:rPr>
                <a:t>Deslocamentos</a:t>
              </a:r>
              <a:r>
                <a:rPr lang="en-US" sz="1400" b="1" dirty="0">
                  <a:solidFill>
                    <a:srgbClr val="0000FF"/>
                  </a:solidFill>
                </a:rPr>
                <a:t> </a:t>
              </a:r>
              <a:r>
                <a:rPr lang="en-US" sz="1400" b="1" dirty="0" err="1">
                  <a:solidFill>
                    <a:srgbClr val="0000FF"/>
                  </a:solidFill>
                </a:rPr>
                <a:t>assumindo</a:t>
              </a:r>
              <a:r>
                <a:rPr lang="en-US" sz="1400" b="1" dirty="0">
                  <a:solidFill>
                    <a:srgbClr val="0000FF"/>
                  </a:solidFill>
                </a:rPr>
                <a:t> </a:t>
              </a:r>
              <a:r>
                <a:rPr lang="en-US" sz="1400" b="1" dirty="0" err="1">
                  <a:solidFill>
                    <a:srgbClr val="0000FF"/>
                  </a:solidFill>
                </a:rPr>
                <a:t>que</a:t>
              </a:r>
              <a:r>
                <a:rPr lang="en-US" sz="1400" b="1" dirty="0">
                  <a:solidFill>
                    <a:srgbClr val="0000FF"/>
                  </a:solidFill>
                </a:rPr>
                <a:t> </a:t>
              </a:r>
              <a:r>
                <a:rPr lang="en-US" sz="1400" b="1" i="1" dirty="0" err="1">
                  <a:solidFill>
                    <a:srgbClr val="0000FF"/>
                  </a:solidFill>
                </a:rPr>
                <a:t>sp</a:t>
              </a:r>
              <a:r>
                <a:rPr lang="en-US" sz="1400" b="1" dirty="0">
                  <a:solidFill>
                    <a:srgbClr val="0000FF"/>
                  </a:solidFill>
                </a:rPr>
                <a:t> </a:t>
              </a:r>
              <a:r>
                <a:rPr lang="en-US" sz="1400" b="1" dirty="0" err="1">
                  <a:solidFill>
                    <a:srgbClr val="0000FF"/>
                  </a:solidFill>
                </a:rPr>
                <a:t>ainda</a:t>
              </a:r>
              <a:r>
                <a:rPr lang="en-US" sz="1400" b="1" dirty="0">
                  <a:solidFill>
                    <a:srgbClr val="0000FF"/>
                  </a:solidFill>
                </a:rPr>
                <a:t> </a:t>
              </a:r>
              <a:r>
                <a:rPr lang="en-US" sz="1400" b="1" dirty="0" err="1">
                  <a:solidFill>
                    <a:srgbClr val="0000FF"/>
                  </a:solidFill>
                </a:rPr>
                <a:t>não</a:t>
              </a:r>
              <a:r>
                <a:rPr lang="en-US" sz="1400" b="1" dirty="0">
                  <a:solidFill>
                    <a:srgbClr val="0000FF"/>
                  </a:solidFill>
                </a:rPr>
                <a:t> </a:t>
              </a:r>
              <a:r>
                <a:rPr lang="en-US" sz="1400" b="1" dirty="0" err="1">
                  <a:solidFill>
                    <a:srgbClr val="0000FF"/>
                  </a:solidFill>
                </a:rPr>
                <a:t>foi</a:t>
              </a:r>
              <a:r>
                <a:rPr lang="en-US" sz="1400" b="1" dirty="0">
                  <a:solidFill>
                    <a:srgbClr val="0000FF"/>
                  </a:solidFill>
                </a:rPr>
                <a:t> </a:t>
              </a:r>
              <a:r>
                <a:rPr lang="en-US" sz="1400" b="1" dirty="0" err="1">
                  <a:solidFill>
                    <a:srgbClr val="0000FF"/>
                  </a:solidFill>
                </a:rPr>
                <a:t>modificado</a:t>
              </a:r>
              <a:r>
                <a:rPr lang="en-US" sz="1400" b="1" dirty="0">
                  <a:solidFill>
                    <a:srgbClr val="0000FF"/>
                  </a:solidFill>
                </a:rPr>
                <a:t> </a:t>
              </a:r>
              <a:r>
                <a:rPr lang="en-US" sz="1400" b="1" dirty="0" err="1">
                  <a:solidFill>
                    <a:srgbClr val="0000FF"/>
                  </a:solidFill>
                </a:rPr>
                <a:t>por</a:t>
              </a:r>
              <a:r>
                <a:rPr lang="en-US" sz="1400" b="1" dirty="0">
                  <a:solidFill>
                    <a:srgbClr val="0000FF"/>
                  </a:solidFill>
                </a:rPr>
                <a:t> </a:t>
              </a:r>
              <a:r>
                <a:rPr lang="en-US" sz="1400" b="1" i="1" dirty="0">
                  <a:solidFill>
                    <a:srgbClr val="0000FF"/>
                  </a:solidFill>
                </a:rPr>
                <a:t>args6()</a:t>
              </a:r>
            </a:p>
          </p:txBody>
        </p:sp>
        <p:sp>
          <p:nvSpPr>
            <p:cNvPr id="2" name="Elipse 1"/>
            <p:cNvSpPr/>
            <p:nvPr/>
          </p:nvSpPr>
          <p:spPr bwMode="auto">
            <a:xfrm>
              <a:off x="1781300" y="5381672"/>
              <a:ext cx="380011" cy="517371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Elipse 30"/>
            <p:cNvSpPr/>
            <p:nvPr/>
          </p:nvSpPr>
          <p:spPr bwMode="auto">
            <a:xfrm>
              <a:off x="1814944" y="4574047"/>
              <a:ext cx="380011" cy="517371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Conector de seta reta 6"/>
            <p:cNvCxnSpPr/>
            <p:nvPr/>
          </p:nvCxnSpPr>
          <p:spPr bwMode="auto">
            <a:xfrm flipH="1" flipV="1">
              <a:off x="2194955" y="5034402"/>
              <a:ext cx="945042" cy="8232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Conector de seta reta 9"/>
            <p:cNvCxnSpPr>
              <a:stCxn id="30" idx="1"/>
            </p:cNvCxnSpPr>
            <p:nvPr/>
          </p:nvCxnSpPr>
          <p:spPr bwMode="auto">
            <a:xfrm flipH="1" flipV="1">
              <a:off x="2096714" y="5851543"/>
              <a:ext cx="385210" cy="375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CaixaDeTexto 31"/>
          <p:cNvSpPr txBox="1"/>
          <p:nvPr/>
        </p:nvSpPr>
        <p:spPr>
          <a:xfrm>
            <a:off x="6331228" y="3888616"/>
            <a:ext cx="246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function()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i="1" dirty="0">
                <a:solidFill>
                  <a:srgbClr val="0000FF"/>
                </a:solidFill>
              </a:rPr>
              <a:t>stack frame </a:t>
            </a:r>
            <a:r>
              <a:rPr lang="en-US" sz="1600" dirty="0">
                <a:solidFill>
                  <a:srgbClr val="0000FF"/>
                </a:solidFill>
              </a:rPr>
              <a:t>(</a:t>
            </a:r>
            <a:r>
              <a:rPr lang="en-US" sz="1600" i="1" dirty="0">
                <a:solidFill>
                  <a:srgbClr val="0000FF"/>
                </a:solidFill>
              </a:rPr>
              <a:t>caller</a:t>
            </a:r>
            <a:r>
              <a:rPr lang="en-US" sz="1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911287" y="57233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GCC</a:t>
            </a:r>
          </a:p>
        </p:txBody>
      </p:sp>
    </p:spTree>
    <p:extLst>
      <p:ext uri="{BB962C8B-B14F-4D97-AF65-F5344CB8AC3E}">
        <p14:creationId xmlns:p14="http://schemas.microsoft.com/office/powerpoint/2010/main" val="18913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577262" cy="1747745"/>
          </a:xfrm>
        </p:spPr>
        <p:txBody>
          <a:bodyPr/>
          <a:lstStyle/>
          <a:p>
            <a:r>
              <a:rPr lang="pt-BR" dirty="0"/>
              <a:t>Passando mais de 4 parâmetros</a:t>
            </a:r>
          </a:p>
          <a:p>
            <a:pPr lvl="1"/>
            <a:r>
              <a:rPr lang="pt-BR" dirty="0" err="1"/>
              <a:t>MipsIt</a:t>
            </a:r>
            <a:endParaRPr lang="pt-BR" dirty="0"/>
          </a:p>
          <a:p>
            <a:pPr lvl="2"/>
            <a:r>
              <a:rPr lang="pt-BR" dirty="0"/>
              <a:t>6_args_asm_C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17" y="2900065"/>
            <a:ext cx="5222306" cy="326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1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32225</TotalTime>
  <Words>615</Words>
  <Application>Microsoft Office PowerPoint</Application>
  <PresentationFormat>Apresentação na tela 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Perfil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 </dc:title>
  <dc:creator>baggio</dc:creator>
  <cp:lastModifiedBy>Wild Child</cp:lastModifiedBy>
  <cp:revision>2649</cp:revision>
  <cp:lastPrinted>2015-05-14T11:14:53Z</cp:lastPrinted>
  <dcterms:created xsi:type="dcterms:W3CDTF">2004-05-12T09:18:39Z</dcterms:created>
  <dcterms:modified xsi:type="dcterms:W3CDTF">2023-11-14T13:05:26Z</dcterms:modified>
</cp:coreProperties>
</file>