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44"/>
  </p:notesMasterIdLst>
  <p:handoutMasterIdLst>
    <p:handoutMasterId r:id="rId45"/>
  </p:handoutMasterIdLst>
  <p:sldIdLst>
    <p:sldId id="952" r:id="rId2"/>
    <p:sldId id="953" r:id="rId3"/>
    <p:sldId id="954" r:id="rId4"/>
    <p:sldId id="955" r:id="rId5"/>
    <p:sldId id="956" r:id="rId6"/>
    <p:sldId id="957" r:id="rId7"/>
    <p:sldId id="958" r:id="rId8"/>
    <p:sldId id="959" r:id="rId9"/>
    <p:sldId id="960" r:id="rId10"/>
    <p:sldId id="961" r:id="rId11"/>
    <p:sldId id="962" r:id="rId12"/>
    <p:sldId id="963" r:id="rId13"/>
    <p:sldId id="964" r:id="rId14"/>
    <p:sldId id="965" r:id="rId15"/>
    <p:sldId id="966" r:id="rId16"/>
    <p:sldId id="980" r:id="rId17"/>
    <p:sldId id="981" r:id="rId18"/>
    <p:sldId id="982" r:id="rId19"/>
    <p:sldId id="983" r:id="rId20"/>
    <p:sldId id="984" r:id="rId21"/>
    <p:sldId id="985" r:id="rId22"/>
    <p:sldId id="986" r:id="rId23"/>
    <p:sldId id="987" r:id="rId24"/>
    <p:sldId id="988" r:id="rId25"/>
    <p:sldId id="989" r:id="rId26"/>
    <p:sldId id="990" r:id="rId27"/>
    <p:sldId id="633" r:id="rId28"/>
    <p:sldId id="634" r:id="rId29"/>
    <p:sldId id="641" r:id="rId30"/>
    <p:sldId id="781" r:id="rId31"/>
    <p:sldId id="639" r:id="rId32"/>
    <p:sldId id="914" r:id="rId33"/>
    <p:sldId id="915" r:id="rId34"/>
    <p:sldId id="658" r:id="rId35"/>
    <p:sldId id="1114" r:id="rId36"/>
    <p:sldId id="1115" r:id="rId37"/>
    <p:sldId id="1116" r:id="rId38"/>
    <p:sldId id="992" r:id="rId39"/>
    <p:sldId id="1123" r:id="rId40"/>
    <p:sldId id="1124" r:id="rId41"/>
    <p:sldId id="1125" r:id="rId42"/>
    <p:sldId id="1126" r:id="rId43"/>
  </p:sldIdLst>
  <p:sldSz cx="9144000" cy="6858000" type="screen4x3"/>
  <p:notesSz cx="7010400" cy="92964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00FFFF"/>
    <a:srgbClr val="FFFF99"/>
    <a:srgbClr val="FFFF66"/>
    <a:srgbClr val="00CCFF"/>
    <a:srgbClr val="AAF4B6"/>
    <a:srgbClr val="00FF00"/>
    <a:srgbClr val="9FF3AD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0" autoAdjust="0"/>
    <p:restoredTop sz="74909" autoAdjust="0"/>
  </p:normalViewPr>
  <p:slideViewPr>
    <p:cSldViewPr snapToGrid="0">
      <p:cViewPr varScale="1">
        <p:scale>
          <a:sx n="53" d="100"/>
          <a:sy n="53" d="100"/>
        </p:scale>
        <p:origin x="-19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1434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153" y="0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9985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153" y="8829985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/>
            </a:lvl1pPr>
          </a:lstStyle>
          <a:p>
            <a:pPr>
              <a:defRPr/>
            </a:pPr>
            <a:fld id="{9BC095E6-FC84-4684-8A90-38C0C6DB697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094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53" y="0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65" y="4414993"/>
            <a:ext cx="5607671" cy="418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985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53" y="8829985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/>
            </a:lvl1pPr>
          </a:lstStyle>
          <a:p>
            <a:pPr>
              <a:defRPr/>
            </a:pPr>
            <a:fld id="{29221AC5-28E9-4409-9AA3-A5B3BE3506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641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Onix</a:t>
            </a:r>
            <a:r>
              <a:rPr lang="en-US" dirty="0" smtClean="0"/>
              <a:t> - Introductory price	</a:t>
            </a:r>
          </a:p>
          <a:p>
            <a:r>
              <a:rPr lang="en-US" dirty="0" smtClean="0"/>
              <a:t>US$119,900–594,900 (with VTX graphics) - Wikipedia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221AC5-28E9-4409-9AA3-A5B3BE3506BC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225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1" i="0" u="none" strike="noStrike" baseline="0" dirty="0" smtClean="0">
                <a:solidFill>
                  <a:srgbClr val="FF0000"/>
                </a:solidFill>
                <a:latin typeface="Minion-Regular-0-1000-20"/>
              </a:rPr>
              <a:t>In MIPS implementations, a multiply takes 4–10 cycles, but divide may</a:t>
            </a:r>
          </a:p>
          <a:p>
            <a:pPr algn="l"/>
            <a:r>
              <a:rPr lang="en-US" sz="1200" b="1" i="0" u="none" strike="noStrike" baseline="0" dirty="0" smtClean="0">
                <a:solidFill>
                  <a:srgbClr val="FF0000"/>
                </a:solidFill>
                <a:latin typeface="Minion-Regular-0-1000-20"/>
              </a:rPr>
              <a:t>take 15–30. (see </a:t>
            </a:r>
            <a:r>
              <a:rPr lang="en-US" sz="1200" b="1" i="0" u="none" strike="noStrike" baseline="0" dirty="0" err="1" smtClean="0">
                <a:solidFill>
                  <a:srgbClr val="FF0000"/>
                </a:solidFill>
                <a:latin typeface="Minion-Regular-0-1000-20"/>
              </a:rPr>
              <a:t>mips</a:t>
            </a:r>
            <a:r>
              <a:rPr lang="en-US" sz="1200" b="1" i="0" u="none" strike="noStrike" baseline="0" dirty="0" smtClean="0">
                <a:solidFill>
                  <a:srgbClr val="FF0000"/>
                </a:solidFill>
                <a:latin typeface="Minion-Regular-0-1000-20"/>
              </a:rPr>
              <a:t> running pp.108)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221AC5-28E9-4409-9AA3-A5B3BE3506BC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215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Shifting right is dividing by two and </a:t>
            </a:r>
            <a:r>
              <a:rPr lang="en-US" b="1" dirty="0" smtClean="0"/>
              <a:t>rounding down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So -3 / 2 = -1.5, rounded down to -2. -2 / 2 = -1, rounded down to -1. -1 / 2 = -0.5, rounded down to -1.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221AC5-28E9-4409-9AA3-A5B3BE3506BC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769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F9175-0283-45D0-8B11-5E93F14C7A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538D2-9CAC-459F-89A5-1905AF01F37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148388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14838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A2FC1-299C-4174-8CE5-2BF2D36F8AF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181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566738" y="1268413"/>
            <a:ext cx="3924300" cy="51847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3438" y="1268413"/>
            <a:ext cx="3924300" cy="51847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60F97-2BFD-406D-9276-6611BFCCC9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re. Contenu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181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66738" y="1268413"/>
            <a:ext cx="3924300" cy="51847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3438" y="1268413"/>
            <a:ext cx="3924300" cy="2516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43438" y="3937000"/>
            <a:ext cx="3924300" cy="25161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E6919-533B-4836-8CEF-561F0CAF07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181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566738" y="1268413"/>
            <a:ext cx="8001000" cy="51847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BB59C-8317-47AE-A3D6-C3A67A5431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181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566738" y="1268413"/>
            <a:ext cx="3924300" cy="51847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3438" y="1268413"/>
            <a:ext cx="3924300" cy="2516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43438" y="3937000"/>
            <a:ext cx="3924300" cy="25161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635A4-57D2-4739-B2AF-EA7F50BD253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61483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91F41-44AC-4BDF-B4AB-FA0D5B354FC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5081C-853F-4022-92B6-B138B95D6F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C4356-5E47-4535-8D36-81ADF40D6D6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66738" y="1268413"/>
            <a:ext cx="39243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3438" y="1268413"/>
            <a:ext cx="39243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17633-D844-49F0-8083-5E73BEC332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5990C-BC37-44E7-9F92-8A1085CBDB5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ECAF6-18A7-4A67-96AB-A8EC2F81EF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D337E-44A9-470A-83F4-E47E3FF0255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9AE08-FA8A-49A8-BABC-457F58733A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5FE51-7822-4E7E-9E84-1F5E214DEA0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68413"/>
            <a:ext cx="800100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11188" y="847725"/>
            <a:ext cx="7958137" cy="109538"/>
          </a:xfrm>
          <a:custGeom>
            <a:avLst/>
            <a:gdLst>
              <a:gd name="T0" fmla="*/ 0 w 1000"/>
              <a:gd name="T1" fmla="*/ 0 h 1000"/>
              <a:gd name="T2" fmla="*/ 4655510 w 1000"/>
              <a:gd name="T3" fmla="*/ 0 h 1000"/>
              <a:gd name="T4" fmla="*/ 4655510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95813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11188" y="6453188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97638"/>
            <a:ext cx="198120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73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3825"/>
            <a:ext cx="1981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fld id="{B2EDEC08-04B3-4099-89EA-620FD21AD79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9" r:id="rId1"/>
    <p:sldLayoutId id="2147484400" r:id="rId2"/>
    <p:sldLayoutId id="2147484385" r:id="rId3"/>
    <p:sldLayoutId id="2147484386" r:id="rId4"/>
    <p:sldLayoutId id="2147484387" r:id="rId5"/>
    <p:sldLayoutId id="2147484388" r:id="rId6"/>
    <p:sldLayoutId id="2147484389" r:id="rId7"/>
    <p:sldLayoutId id="2147484390" r:id="rId8"/>
    <p:sldLayoutId id="2147484391" r:id="rId9"/>
    <p:sldLayoutId id="2147484392" r:id="rId10"/>
    <p:sldLayoutId id="2147484393" r:id="rId11"/>
    <p:sldLayoutId id="2147484394" r:id="rId12"/>
    <p:sldLayoutId id="2147484395" r:id="rId13"/>
    <p:sldLayoutId id="2147484396" r:id="rId14"/>
    <p:sldLayoutId id="2147484397" r:id="rId15"/>
    <p:sldLayoutId id="2147484398" r:id="rId16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Processador MIPS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CD492C-6C1B-42A3-859B-A0431AD00C75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  <p:sp>
        <p:nvSpPr>
          <p:cNvPr id="4100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53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Introdução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1"/>
            <a:ext cx="8001000" cy="3006705"/>
          </a:xfrm>
        </p:spPr>
        <p:txBody>
          <a:bodyPr/>
          <a:lstStyle/>
          <a:p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confundir</a:t>
            </a:r>
            <a:r>
              <a:rPr lang="en-US" sz="2400" dirty="0"/>
              <a:t>!</a:t>
            </a:r>
          </a:p>
          <a:p>
            <a:pPr lvl="1"/>
            <a:r>
              <a:rPr lang="en-US" sz="2000" dirty="0" err="1"/>
              <a:t>Processador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00FF"/>
                </a:solidFill>
              </a:rPr>
              <a:t>MIPS</a:t>
            </a:r>
          </a:p>
          <a:p>
            <a:pPr lvl="2"/>
            <a:r>
              <a:rPr lang="en-US" sz="1800" b="1" i="1" dirty="0">
                <a:solidFill>
                  <a:srgbClr val="0000FF"/>
                </a:solidFill>
              </a:rPr>
              <a:t>M</a:t>
            </a:r>
            <a:r>
              <a:rPr lang="en-US" sz="1800" i="1" dirty="0"/>
              <a:t>icroprocessor without </a:t>
            </a:r>
            <a:r>
              <a:rPr lang="en-US" sz="1800" b="1" i="1" dirty="0">
                <a:solidFill>
                  <a:srgbClr val="0000FF"/>
                </a:solidFill>
              </a:rPr>
              <a:t>I</a:t>
            </a:r>
            <a:r>
              <a:rPr lang="en-US" sz="1800" i="1" dirty="0"/>
              <a:t>nterlocked </a:t>
            </a:r>
            <a:r>
              <a:rPr lang="en-US" sz="1800" b="1" i="1" dirty="0">
                <a:solidFill>
                  <a:srgbClr val="0000FF"/>
                </a:solidFill>
              </a:rPr>
              <a:t>P</a:t>
            </a:r>
            <a:r>
              <a:rPr lang="en-US" sz="1800" i="1" dirty="0"/>
              <a:t>ipeline </a:t>
            </a:r>
            <a:r>
              <a:rPr lang="en-US" sz="1800" b="1" i="1" dirty="0">
                <a:solidFill>
                  <a:srgbClr val="0000FF"/>
                </a:solidFill>
              </a:rPr>
              <a:t>S</a:t>
            </a:r>
            <a:r>
              <a:rPr lang="en-US" sz="1800" i="1" dirty="0"/>
              <a:t>tages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Medida</a:t>
            </a:r>
            <a:r>
              <a:rPr lang="en-US" sz="2000" dirty="0"/>
              <a:t> de </a:t>
            </a:r>
            <a:r>
              <a:rPr lang="en-US" sz="2000" dirty="0" err="1"/>
              <a:t>desempenho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B050"/>
                </a:solidFill>
              </a:rPr>
              <a:t>MIPS</a:t>
            </a:r>
          </a:p>
          <a:p>
            <a:pPr lvl="2"/>
            <a:r>
              <a:rPr lang="en-US" sz="1800" b="1" i="1" dirty="0">
                <a:solidFill>
                  <a:srgbClr val="00B050"/>
                </a:solidFill>
              </a:rPr>
              <a:t>M</a:t>
            </a:r>
            <a:r>
              <a:rPr lang="en-US" sz="1800" i="1" dirty="0"/>
              <a:t>illions of </a:t>
            </a:r>
            <a:r>
              <a:rPr lang="en-US" sz="1800" b="1" i="1" dirty="0">
                <a:solidFill>
                  <a:srgbClr val="00B050"/>
                </a:solidFill>
              </a:rPr>
              <a:t>I</a:t>
            </a:r>
            <a:r>
              <a:rPr lang="en-US" sz="1800" i="1" dirty="0"/>
              <a:t>nstructions </a:t>
            </a:r>
            <a:r>
              <a:rPr lang="en-US" sz="1800" b="1" i="1" dirty="0">
                <a:solidFill>
                  <a:srgbClr val="00B050"/>
                </a:solidFill>
              </a:rPr>
              <a:t>P</a:t>
            </a:r>
            <a:r>
              <a:rPr lang="en-US" sz="1800" i="1" dirty="0"/>
              <a:t>er </a:t>
            </a:r>
            <a:r>
              <a:rPr lang="en-US" sz="1800" b="1" i="1" dirty="0">
                <a:solidFill>
                  <a:srgbClr val="00B050"/>
                </a:solidFill>
              </a:rPr>
              <a:t>S</a:t>
            </a:r>
            <a:r>
              <a:rPr lang="en-US" sz="1800" i="1" dirty="0"/>
              <a:t>econd</a:t>
            </a:r>
            <a:endParaRPr lang="en-US" sz="1800" dirty="0"/>
          </a:p>
          <a:p>
            <a:pPr lvl="2"/>
            <a:r>
              <a:rPr lang="en-US" sz="1800" dirty="0" err="1"/>
              <a:t>Exemplo</a:t>
            </a:r>
            <a:r>
              <a:rPr lang="en-US" sz="1800" dirty="0"/>
              <a:t>:</a:t>
            </a:r>
          </a:p>
          <a:p>
            <a:pPr lvl="3"/>
            <a:r>
              <a:rPr lang="en-US" sz="1600" dirty="0"/>
              <a:t>Intel Core i7 5960x (2014): 298.190 MIPS at 3 GHz</a:t>
            </a:r>
          </a:p>
          <a:p>
            <a:pPr lvl="3"/>
            <a:r>
              <a:rPr lang="en-US" sz="1600" dirty="0"/>
              <a:t>MIPS R4400 (1993): 85 MIPS at 150 MHz</a:t>
            </a:r>
            <a:r>
              <a:rPr lang="pt-BR" sz="1600" dirty="0"/>
              <a:t>		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2F501-53B1-4345-B6D3-7FD72220F4EC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62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Características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2"/>
            <a:ext cx="8001000" cy="1884221"/>
          </a:xfrm>
        </p:spPr>
        <p:txBody>
          <a:bodyPr/>
          <a:lstStyle/>
          <a:p>
            <a:r>
              <a:rPr lang="en-US" dirty="0"/>
              <a:t>Arquitetura de 32 bits</a:t>
            </a:r>
          </a:p>
          <a:p>
            <a:pPr lvl="1"/>
            <a:r>
              <a:rPr lang="en-US" sz="2000" dirty="0"/>
              <a:t>Barramentos (dados e endereços) têm 32 bits</a:t>
            </a:r>
          </a:p>
          <a:p>
            <a:pPr lvl="1"/>
            <a:r>
              <a:rPr lang="en-US" sz="2000" dirty="0"/>
              <a:t>Registradores de 32 bits</a:t>
            </a:r>
          </a:p>
          <a:p>
            <a:pPr lvl="1"/>
            <a:r>
              <a:rPr lang="en-US" sz="2000" dirty="0"/>
              <a:t>Instruções de 32 bits</a:t>
            </a:r>
          </a:p>
          <a:p>
            <a:pPr lvl="1"/>
            <a:endParaRPr lang="en-US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2F501-53B1-4345-B6D3-7FD72220F4EC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98600" y="3282951"/>
            <a:ext cx="965200" cy="24415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1400" i="1"/>
          </a:p>
        </p:txBody>
      </p:sp>
      <p:cxnSp>
        <p:nvCxnSpPr>
          <p:cNvPr id="7" name="Connecteur droit avec flèche 16"/>
          <p:cNvCxnSpPr>
            <a:cxnSpLocks noChangeShapeType="1"/>
          </p:cNvCxnSpPr>
          <p:nvPr/>
        </p:nvCxnSpPr>
        <p:spPr bwMode="auto">
          <a:xfrm>
            <a:off x="2489200" y="4083050"/>
            <a:ext cx="2070100" cy="1588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ZoneTexte 21"/>
          <p:cNvSpPr txBox="1">
            <a:spLocks noChangeArrowheads="1"/>
          </p:cNvSpPr>
          <p:nvPr/>
        </p:nvSpPr>
        <p:spPr bwMode="auto">
          <a:xfrm>
            <a:off x="2552700" y="3702050"/>
            <a:ext cx="1943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Endereço (32 bits)</a:t>
            </a:r>
            <a:endParaRPr lang="en-US" dirty="0"/>
          </a:p>
        </p:txBody>
      </p:sp>
      <p:cxnSp>
        <p:nvCxnSpPr>
          <p:cNvPr id="9" name="Connecteur droit avec flèche 22"/>
          <p:cNvCxnSpPr>
            <a:cxnSpLocks noChangeShapeType="1"/>
          </p:cNvCxnSpPr>
          <p:nvPr/>
        </p:nvCxnSpPr>
        <p:spPr bwMode="auto">
          <a:xfrm>
            <a:off x="2463800" y="4921250"/>
            <a:ext cx="2108200" cy="1588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ZoneTexte 23"/>
          <p:cNvSpPr txBox="1">
            <a:spLocks noChangeArrowheads="1"/>
          </p:cNvSpPr>
          <p:nvPr/>
        </p:nvSpPr>
        <p:spPr bwMode="auto">
          <a:xfrm>
            <a:off x="2593073" y="4552950"/>
            <a:ext cx="18843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Palavra (32 bits)</a:t>
            </a:r>
            <a:endParaRPr lang="en-US" dirty="0"/>
          </a:p>
        </p:txBody>
      </p:sp>
      <p:grpSp>
        <p:nvGrpSpPr>
          <p:cNvPr id="11" name="Groupe 52"/>
          <p:cNvGrpSpPr>
            <a:grpSpLocks/>
          </p:cNvGrpSpPr>
          <p:nvPr/>
        </p:nvGrpSpPr>
        <p:grpSpPr bwMode="auto">
          <a:xfrm>
            <a:off x="4559300" y="3282950"/>
            <a:ext cx="2540000" cy="2441575"/>
            <a:chOff x="3873500" y="3200400"/>
            <a:chExt cx="2540000" cy="2441377"/>
          </a:xfrm>
        </p:grpSpPr>
        <p:sp>
          <p:nvSpPr>
            <p:cNvPr id="12" name="ZoneTexte 7"/>
            <p:cNvSpPr txBox="1">
              <a:spLocks noChangeArrowheads="1"/>
            </p:cNvSpPr>
            <p:nvPr/>
          </p:nvSpPr>
          <p:spPr bwMode="auto">
            <a:xfrm>
              <a:off x="3873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/>
                <a:t>B3</a:t>
              </a:r>
              <a:endParaRPr lang="en-US"/>
            </a:p>
          </p:txBody>
        </p:sp>
        <p:sp>
          <p:nvSpPr>
            <p:cNvPr id="13" name="ZoneTexte 18"/>
            <p:cNvSpPr txBox="1">
              <a:spLocks noChangeArrowheads="1"/>
            </p:cNvSpPr>
            <p:nvPr/>
          </p:nvSpPr>
          <p:spPr bwMode="auto">
            <a:xfrm>
              <a:off x="4508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/>
                <a:t>B2</a:t>
              </a:r>
              <a:endParaRPr lang="en-US"/>
            </a:p>
          </p:txBody>
        </p:sp>
        <p:sp>
          <p:nvSpPr>
            <p:cNvPr id="14" name="ZoneTexte 19"/>
            <p:cNvSpPr txBox="1">
              <a:spLocks noChangeArrowheads="1"/>
            </p:cNvSpPr>
            <p:nvPr/>
          </p:nvSpPr>
          <p:spPr bwMode="auto">
            <a:xfrm>
              <a:off x="5143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/>
                <a:t>B1</a:t>
              </a:r>
              <a:endParaRPr lang="en-US"/>
            </a:p>
          </p:txBody>
        </p:sp>
        <p:sp>
          <p:nvSpPr>
            <p:cNvPr id="15" name="ZoneTexte 20"/>
            <p:cNvSpPr txBox="1">
              <a:spLocks noChangeArrowheads="1"/>
            </p:cNvSpPr>
            <p:nvPr/>
          </p:nvSpPr>
          <p:spPr bwMode="auto">
            <a:xfrm>
              <a:off x="5778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/>
                <a:t>B0</a:t>
              </a:r>
              <a:endParaRPr lang="en-US"/>
            </a:p>
          </p:txBody>
        </p:sp>
        <p:sp>
          <p:nvSpPr>
            <p:cNvPr id="16" name="ZoneTexte 24"/>
            <p:cNvSpPr txBox="1">
              <a:spLocks noChangeArrowheads="1"/>
            </p:cNvSpPr>
            <p:nvPr/>
          </p:nvSpPr>
          <p:spPr bwMode="auto">
            <a:xfrm>
              <a:off x="3873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/>
                <a:t>B7</a:t>
              </a:r>
              <a:endParaRPr lang="en-US"/>
            </a:p>
          </p:txBody>
        </p:sp>
        <p:sp>
          <p:nvSpPr>
            <p:cNvPr id="17" name="ZoneTexte 25"/>
            <p:cNvSpPr txBox="1">
              <a:spLocks noChangeArrowheads="1"/>
            </p:cNvSpPr>
            <p:nvPr/>
          </p:nvSpPr>
          <p:spPr bwMode="auto">
            <a:xfrm>
              <a:off x="4508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/>
                <a:t>B6</a:t>
              </a:r>
              <a:endParaRPr lang="en-US"/>
            </a:p>
          </p:txBody>
        </p:sp>
        <p:sp>
          <p:nvSpPr>
            <p:cNvPr id="18" name="ZoneTexte 26"/>
            <p:cNvSpPr txBox="1">
              <a:spLocks noChangeArrowheads="1"/>
            </p:cNvSpPr>
            <p:nvPr/>
          </p:nvSpPr>
          <p:spPr bwMode="auto">
            <a:xfrm>
              <a:off x="5143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B5</a:t>
              </a:r>
              <a:endParaRPr lang="en-US" dirty="0"/>
            </a:p>
          </p:txBody>
        </p:sp>
        <p:sp>
          <p:nvSpPr>
            <p:cNvPr id="19" name="ZoneTexte 27"/>
            <p:cNvSpPr txBox="1">
              <a:spLocks noChangeArrowheads="1"/>
            </p:cNvSpPr>
            <p:nvPr/>
          </p:nvSpPr>
          <p:spPr bwMode="auto">
            <a:xfrm>
              <a:off x="5778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/>
                <a:t>B4</a:t>
              </a:r>
              <a:endParaRPr lang="en-US"/>
            </a:p>
          </p:txBody>
        </p:sp>
        <p:sp>
          <p:nvSpPr>
            <p:cNvPr id="20" name="ZoneTexte 28"/>
            <p:cNvSpPr txBox="1">
              <a:spLocks noChangeArrowheads="1"/>
            </p:cNvSpPr>
            <p:nvPr/>
          </p:nvSpPr>
          <p:spPr bwMode="auto">
            <a:xfrm>
              <a:off x="3873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/>
                <a:t>B11</a:t>
              </a:r>
              <a:endParaRPr lang="en-US"/>
            </a:p>
          </p:txBody>
        </p:sp>
        <p:sp>
          <p:nvSpPr>
            <p:cNvPr id="21" name="ZoneTexte 29"/>
            <p:cNvSpPr txBox="1">
              <a:spLocks noChangeArrowheads="1"/>
            </p:cNvSpPr>
            <p:nvPr/>
          </p:nvSpPr>
          <p:spPr bwMode="auto">
            <a:xfrm>
              <a:off x="4508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/>
                <a:t>B10</a:t>
              </a:r>
              <a:endParaRPr lang="en-US"/>
            </a:p>
          </p:txBody>
        </p:sp>
        <p:sp>
          <p:nvSpPr>
            <p:cNvPr id="22" name="ZoneTexte 30"/>
            <p:cNvSpPr txBox="1">
              <a:spLocks noChangeArrowheads="1"/>
            </p:cNvSpPr>
            <p:nvPr/>
          </p:nvSpPr>
          <p:spPr bwMode="auto">
            <a:xfrm>
              <a:off x="5143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/>
                <a:t>B9</a:t>
              </a:r>
              <a:endParaRPr lang="en-US"/>
            </a:p>
          </p:txBody>
        </p:sp>
        <p:sp>
          <p:nvSpPr>
            <p:cNvPr id="23" name="ZoneTexte 31"/>
            <p:cNvSpPr txBox="1">
              <a:spLocks noChangeArrowheads="1"/>
            </p:cNvSpPr>
            <p:nvPr/>
          </p:nvSpPr>
          <p:spPr bwMode="auto">
            <a:xfrm>
              <a:off x="5778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/>
                <a:t>B8</a:t>
              </a:r>
              <a:endParaRPr lang="en-US"/>
            </a:p>
          </p:txBody>
        </p:sp>
        <p:sp>
          <p:nvSpPr>
            <p:cNvPr id="24" name="ZoneTexte 32"/>
            <p:cNvSpPr txBox="1">
              <a:spLocks noChangeArrowheads="1"/>
            </p:cNvSpPr>
            <p:nvPr/>
          </p:nvSpPr>
          <p:spPr bwMode="auto">
            <a:xfrm>
              <a:off x="3873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/>
                <a:t>B15</a:t>
              </a:r>
              <a:endParaRPr lang="en-US"/>
            </a:p>
          </p:txBody>
        </p:sp>
        <p:sp>
          <p:nvSpPr>
            <p:cNvPr id="25" name="ZoneTexte 33"/>
            <p:cNvSpPr txBox="1">
              <a:spLocks noChangeArrowheads="1"/>
            </p:cNvSpPr>
            <p:nvPr/>
          </p:nvSpPr>
          <p:spPr bwMode="auto">
            <a:xfrm>
              <a:off x="4508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/>
                <a:t>B14</a:t>
              </a:r>
              <a:endParaRPr lang="en-US"/>
            </a:p>
          </p:txBody>
        </p:sp>
        <p:sp>
          <p:nvSpPr>
            <p:cNvPr id="26" name="ZoneTexte 34"/>
            <p:cNvSpPr txBox="1">
              <a:spLocks noChangeArrowheads="1"/>
            </p:cNvSpPr>
            <p:nvPr/>
          </p:nvSpPr>
          <p:spPr bwMode="auto">
            <a:xfrm>
              <a:off x="5143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/>
                <a:t>B13</a:t>
              </a:r>
              <a:endParaRPr lang="en-US"/>
            </a:p>
          </p:txBody>
        </p:sp>
        <p:sp>
          <p:nvSpPr>
            <p:cNvPr id="27" name="ZoneTexte 35"/>
            <p:cNvSpPr txBox="1">
              <a:spLocks noChangeArrowheads="1"/>
            </p:cNvSpPr>
            <p:nvPr/>
          </p:nvSpPr>
          <p:spPr bwMode="auto">
            <a:xfrm>
              <a:off x="5778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/>
                <a:t>B12</a:t>
              </a:r>
              <a:endParaRPr lang="en-US"/>
            </a:p>
          </p:txBody>
        </p:sp>
        <p:sp>
          <p:nvSpPr>
            <p:cNvPr id="28" name="ZoneTexte 36"/>
            <p:cNvSpPr txBox="1">
              <a:spLocks noChangeArrowheads="1"/>
            </p:cNvSpPr>
            <p:nvPr/>
          </p:nvSpPr>
          <p:spPr bwMode="auto">
            <a:xfrm>
              <a:off x="3873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/>
                <a:t>B19</a:t>
              </a:r>
              <a:endParaRPr lang="en-US"/>
            </a:p>
          </p:txBody>
        </p:sp>
        <p:sp>
          <p:nvSpPr>
            <p:cNvPr id="29" name="ZoneTexte 37"/>
            <p:cNvSpPr txBox="1">
              <a:spLocks noChangeArrowheads="1"/>
            </p:cNvSpPr>
            <p:nvPr/>
          </p:nvSpPr>
          <p:spPr bwMode="auto">
            <a:xfrm>
              <a:off x="4508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/>
                <a:t>B18</a:t>
              </a:r>
              <a:endParaRPr lang="en-US"/>
            </a:p>
          </p:txBody>
        </p:sp>
        <p:sp>
          <p:nvSpPr>
            <p:cNvPr id="30" name="ZoneTexte 38"/>
            <p:cNvSpPr txBox="1">
              <a:spLocks noChangeArrowheads="1"/>
            </p:cNvSpPr>
            <p:nvPr/>
          </p:nvSpPr>
          <p:spPr bwMode="auto">
            <a:xfrm>
              <a:off x="5143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/>
                <a:t>B17</a:t>
              </a:r>
              <a:endParaRPr lang="en-US"/>
            </a:p>
          </p:txBody>
        </p:sp>
        <p:sp>
          <p:nvSpPr>
            <p:cNvPr id="31" name="ZoneTexte 39"/>
            <p:cNvSpPr txBox="1">
              <a:spLocks noChangeArrowheads="1"/>
            </p:cNvSpPr>
            <p:nvPr/>
          </p:nvSpPr>
          <p:spPr bwMode="auto">
            <a:xfrm>
              <a:off x="5778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/>
                <a:t>B16</a:t>
              </a:r>
              <a:endParaRPr lang="en-US"/>
            </a:p>
          </p:txBody>
        </p:sp>
        <p:sp>
          <p:nvSpPr>
            <p:cNvPr id="32" name="ZoneTexte 40"/>
            <p:cNvSpPr txBox="1">
              <a:spLocks noChangeArrowheads="1"/>
            </p:cNvSpPr>
            <p:nvPr/>
          </p:nvSpPr>
          <p:spPr bwMode="auto">
            <a:xfrm>
              <a:off x="3873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/>
                <a:t>B23</a:t>
              </a:r>
              <a:endParaRPr lang="en-US"/>
            </a:p>
          </p:txBody>
        </p:sp>
        <p:sp>
          <p:nvSpPr>
            <p:cNvPr id="33" name="ZoneTexte 41"/>
            <p:cNvSpPr txBox="1">
              <a:spLocks noChangeArrowheads="1"/>
            </p:cNvSpPr>
            <p:nvPr/>
          </p:nvSpPr>
          <p:spPr bwMode="auto">
            <a:xfrm>
              <a:off x="4508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/>
                <a:t>B22</a:t>
              </a:r>
              <a:endParaRPr lang="en-US"/>
            </a:p>
          </p:txBody>
        </p:sp>
        <p:sp>
          <p:nvSpPr>
            <p:cNvPr id="34" name="ZoneTexte 42"/>
            <p:cNvSpPr txBox="1">
              <a:spLocks noChangeArrowheads="1"/>
            </p:cNvSpPr>
            <p:nvPr/>
          </p:nvSpPr>
          <p:spPr bwMode="auto">
            <a:xfrm>
              <a:off x="5143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/>
                <a:t>B21</a:t>
              </a:r>
              <a:endParaRPr lang="en-US"/>
            </a:p>
          </p:txBody>
        </p:sp>
        <p:sp>
          <p:nvSpPr>
            <p:cNvPr id="35" name="ZoneTexte 43"/>
            <p:cNvSpPr txBox="1">
              <a:spLocks noChangeArrowheads="1"/>
            </p:cNvSpPr>
            <p:nvPr/>
          </p:nvSpPr>
          <p:spPr bwMode="auto">
            <a:xfrm>
              <a:off x="5778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/>
                <a:t>B20</a:t>
              </a:r>
              <a:endParaRPr lang="en-US"/>
            </a:p>
          </p:txBody>
        </p:sp>
        <p:sp>
          <p:nvSpPr>
            <p:cNvPr id="36" name="ZoneTexte 44"/>
            <p:cNvSpPr txBox="1">
              <a:spLocks noChangeArrowheads="1"/>
            </p:cNvSpPr>
            <p:nvPr/>
          </p:nvSpPr>
          <p:spPr bwMode="auto">
            <a:xfrm>
              <a:off x="387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/>
                <a:t>B27</a:t>
              </a:r>
              <a:endParaRPr lang="en-US"/>
            </a:p>
          </p:txBody>
        </p:sp>
        <p:sp>
          <p:nvSpPr>
            <p:cNvPr id="37" name="ZoneTexte 45"/>
            <p:cNvSpPr txBox="1">
              <a:spLocks noChangeArrowheads="1"/>
            </p:cNvSpPr>
            <p:nvPr/>
          </p:nvSpPr>
          <p:spPr bwMode="auto">
            <a:xfrm>
              <a:off x="450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/>
                <a:t>B26</a:t>
              </a:r>
              <a:endParaRPr lang="en-US"/>
            </a:p>
          </p:txBody>
        </p:sp>
        <p:sp>
          <p:nvSpPr>
            <p:cNvPr id="38" name="ZoneTexte 46"/>
            <p:cNvSpPr txBox="1">
              <a:spLocks noChangeArrowheads="1"/>
            </p:cNvSpPr>
            <p:nvPr/>
          </p:nvSpPr>
          <p:spPr bwMode="auto">
            <a:xfrm>
              <a:off x="514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/>
                <a:t>B25</a:t>
              </a:r>
              <a:endParaRPr lang="en-US"/>
            </a:p>
          </p:txBody>
        </p:sp>
        <p:sp>
          <p:nvSpPr>
            <p:cNvPr id="39" name="ZoneTexte 47"/>
            <p:cNvSpPr txBox="1">
              <a:spLocks noChangeArrowheads="1"/>
            </p:cNvSpPr>
            <p:nvPr/>
          </p:nvSpPr>
          <p:spPr bwMode="auto">
            <a:xfrm>
              <a:off x="577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/>
                <a:t>B24</a:t>
              </a:r>
              <a:endParaRPr lang="en-US"/>
            </a:p>
          </p:txBody>
        </p:sp>
        <p:sp>
          <p:nvSpPr>
            <p:cNvPr id="40" name="ZoneTexte 48"/>
            <p:cNvSpPr txBox="1">
              <a:spLocks noChangeArrowheads="1"/>
            </p:cNvSpPr>
            <p:nvPr/>
          </p:nvSpPr>
          <p:spPr bwMode="auto">
            <a:xfrm>
              <a:off x="387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 </a:t>
              </a:r>
              <a:endParaRPr lang="en-US" b="1"/>
            </a:p>
          </p:txBody>
        </p:sp>
        <p:sp>
          <p:nvSpPr>
            <p:cNvPr id="41" name="ZoneTexte 49"/>
            <p:cNvSpPr txBox="1">
              <a:spLocks noChangeArrowheads="1"/>
            </p:cNvSpPr>
            <p:nvPr/>
          </p:nvSpPr>
          <p:spPr bwMode="auto">
            <a:xfrm>
              <a:off x="450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42" name="ZoneTexte 50"/>
            <p:cNvSpPr txBox="1">
              <a:spLocks noChangeArrowheads="1"/>
            </p:cNvSpPr>
            <p:nvPr/>
          </p:nvSpPr>
          <p:spPr bwMode="auto">
            <a:xfrm>
              <a:off x="514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43" name="ZoneTexte 51"/>
            <p:cNvSpPr txBox="1">
              <a:spLocks noChangeArrowheads="1"/>
            </p:cNvSpPr>
            <p:nvPr/>
          </p:nvSpPr>
          <p:spPr bwMode="auto">
            <a:xfrm>
              <a:off x="577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</p:grpSp>
      <p:sp>
        <p:nvSpPr>
          <p:cNvPr id="44" name="ZoneTexte 42"/>
          <p:cNvSpPr txBox="1">
            <a:spLocks noChangeArrowheads="1"/>
          </p:cNvSpPr>
          <p:nvPr/>
        </p:nvSpPr>
        <p:spPr bwMode="auto">
          <a:xfrm>
            <a:off x="1551296" y="4326246"/>
            <a:ext cx="901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400" b="1" dirty="0"/>
              <a:t>MIPS</a:t>
            </a:r>
            <a:endParaRPr lang="en-US" sz="1400" b="1" dirty="0"/>
          </a:p>
        </p:txBody>
      </p:sp>
      <p:sp>
        <p:nvSpPr>
          <p:cNvPr id="45" name="ZoneTexte 46"/>
          <p:cNvSpPr txBox="1">
            <a:spLocks noChangeArrowheads="1"/>
          </p:cNvSpPr>
          <p:nvPr/>
        </p:nvSpPr>
        <p:spPr bwMode="auto">
          <a:xfrm>
            <a:off x="5346700" y="2927350"/>
            <a:ext cx="952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400" b="1"/>
              <a:t>Memória</a:t>
            </a:r>
            <a:endParaRPr lang="en-US" sz="1400" b="1"/>
          </a:p>
        </p:txBody>
      </p:sp>
      <p:sp>
        <p:nvSpPr>
          <p:cNvPr id="46" name="ZoneTexte 23"/>
          <p:cNvSpPr txBox="1">
            <a:spLocks noChangeArrowheads="1"/>
          </p:cNvSpPr>
          <p:nvPr/>
        </p:nvSpPr>
        <p:spPr bwMode="auto">
          <a:xfrm>
            <a:off x="5010527" y="6034687"/>
            <a:ext cx="18843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32 bits (4 Bytes)</a:t>
            </a:r>
            <a:endParaRPr lang="en-US" dirty="0"/>
          </a:p>
        </p:txBody>
      </p:sp>
      <p:sp>
        <p:nvSpPr>
          <p:cNvPr id="47" name="ZoneTexte 21"/>
          <p:cNvSpPr txBox="1">
            <a:spLocks noChangeArrowheads="1"/>
          </p:cNvSpPr>
          <p:nvPr/>
        </p:nvSpPr>
        <p:spPr bwMode="auto">
          <a:xfrm>
            <a:off x="3039850" y="4083050"/>
            <a:ext cx="74058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(4GB)</a:t>
            </a:r>
            <a:endParaRPr lang="en-US" dirty="0"/>
          </a:p>
        </p:txBody>
      </p:sp>
      <p:sp>
        <p:nvSpPr>
          <p:cNvPr id="2" name="Retângulo 1"/>
          <p:cNvSpPr/>
          <p:nvPr/>
        </p:nvSpPr>
        <p:spPr bwMode="auto">
          <a:xfrm>
            <a:off x="4559300" y="3282951"/>
            <a:ext cx="2540000" cy="244157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8" name="Conector reto 47"/>
          <p:cNvCxnSpPr/>
          <p:nvPr/>
        </p:nvCxnSpPr>
        <p:spPr bwMode="auto">
          <a:xfrm>
            <a:off x="4558352" y="5936776"/>
            <a:ext cx="2527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Conector reto 53"/>
          <p:cNvCxnSpPr/>
          <p:nvPr/>
        </p:nvCxnSpPr>
        <p:spPr bwMode="auto">
          <a:xfrm>
            <a:off x="4559300" y="5853701"/>
            <a:ext cx="0" cy="1661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Conector reto 55"/>
          <p:cNvCxnSpPr/>
          <p:nvPr/>
        </p:nvCxnSpPr>
        <p:spPr bwMode="auto">
          <a:xfrm>
            <a:off x="7099300" y="5854889"/>
            <a:ext cx="0" cy="1661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02EA06A-A99E-87EC-A799-DD87F0DC43D1}"/>
              </a:ext>
            </a:extLst>
          </p:cNvPr>
          <p:cNvSpPr txBox="1"/>
          <p:nvPr/>
        </p:nvSpPr>
        <p:spPr>
          <a:xfrm>
            <a:off x="6781800" y="2207208"/>
            <a:ext cx="2254469" cy="92333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O que </a:t>
            </a:r>
            <a:r>
              <a:rPr lang="en-US" dirty="0" err="1">
                <a:solidFill>
                  <a:srgbClr val="0000FF"/>
                </a:solidFill>
              </a:rPr>
              <a:t>caracteriza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uma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arquitetura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como</a:t>
            </a:r>
            <a:r>
              <a:rPr lang="en-US" dirty="0">
                <a:solidFill>
                  <a:srgbClr val="0000FF"/>
                </a:solidFill>
              </a:rPr>
              <a:t> 8 </a:t>
            </a:r>
            <a:r>
              <a:rPr lang="en-US" dirty="0" err="1">
                <a:solidFill>
                  <a:srgbClr val="0000FF"/>
                </a:solidFill>
              </a:rPr>
              <a:t>ou</a:t>
            </a:r>
            <a:r>
              <a:rPr lang="en-US" dirty="0">
                <a:solidFill>
                  <a:srgbClr val="0000FF"/>
                </a:solidFill>
              </a:rPr>
              <a:t> 32 bits ?</a:t>
            </a:r>
          </a:p>
        </p:txBody>
      </p:sp>
    </p:spTree>
    <p:extLst>
      <p:ext uri="{BB962C8B-B14F-4D97-AF65-F5344CB8AC3E}">
        <p14:creationId xmlns:p14="http://schemas.microsoft.com/office/powerpoint/2010/main" val="40016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Características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2"/>
            <a:ext cx="8290659" cy="4954967"/>
          </a:xfrm>
        </p:spPr>
        <p:txBody>
          <a:bodyPr/>
          <a:lstStyle/>
          <a:p>
            <a:r>
              <a:rPr lang="en-US" dirty="0"/>
              <a:t>Registradores de propósito geral</a:t>
            </a:r>
          </a:p>
          <a:p>
            <a:pPr lvl="1"/>
            <a:r>
              <a:rPr lang="en-US" dirty="0"/>
              <a:t> 32 registradores de 32 bits</a:t>
            </a:r>
          </a:p>
          <a:p>
            <a:pPr lvl="2"/>
            <a:r>
              <a:rPr lang="en-US" dirty="0"/>
              <a:t>$0, $1, …, $31 (nomes genéricos)</a:t>
            </a:r>
          </a:p>
          <a:p>
            <a:pPr lvl="2"/>
            <a:r>
              <a:rPr lang="en-US" dirty="0"/>
              <a:t>Operações lógicas/aritméticas</a:t>
            </a:r>
          </a:p>
          <a:p>
            <a:pPr lvl="2"/>
            <a:r>
              <a:rPr lang="en-US" dirty="0"/>
              <a:t>Endereçamento de memória</a:t>
            </a:r>
          </a:p>
          <a:p>
            <a:pPr lvl="2"/>
            <a:r>
              <a:rPr lang="en-US" dirty="0" err="1"/>
              <a:t>Armazenamento</a:t>
            </a:r>
            <a:r>
              <a:rPr lang="en-US" dirty="0"/>
              <a:t> </a:t>
            </a:r>
            <a:r>
              <a:rPr lang="en-US" dirty="0" err="1"/>
              <a:t>temporário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 err="1"/>
              <a:t>Além</a:t>
            </a:r>
            <a:r>
              <a:rPr lang="en-US" dirty="0"/>
              <a:t> do propósito geral, </a:t>
            </a:r>
            <a:r>
              <a:rPr lang="en-US" dirty="0" err="1"/>
              <a:t>alguns</a:t>
            </a:r>
            <a:r>
              <a:rPr lang="en-US" dirty="0"/>
              <a:t> </a:t>
            </a:r>
            <a:r>
              <a:rPr lang="en-US" dirty="0" err="1"/>
              <a:t>destes</a:t>
            </a:r>
            <a:r>
              <a:rPr lang="en-US" dirty="0"/>
              <a:t> têm também </a:t>
            </a:r>
            <a:r>
              <a:rPr lang="en-US" dirty="0" err="1"/>
              <a:t>propósito</a:t>
            </a:r>
            <a:r>
              <a:rPr lang="en-US" dirty="0"/>
              <a:t> </a:t>
            </a:r>
            <a:r>
              <a:rPr lang="en-US" dirty="0" err="1"/>
              <a:t>específico</a:t>
            </a:r>
            <a:endParaRPr lang="en-US" dirty="0"/>
          </a:p>
          <a:p>
            <a:pPr lvl="2"/>
            <a:r>
              <a:rPr lang="en-US" dirty="0" err="1"/>
              <a:t>Exemplo</a:t>
            </a:r>
            <a:endParaRPr lang="en-US" dirty="0"/>
          </a:p>
          <a:p>
            <a:pPr lvl="3"/>
            <a:r>
              <a:rPr lang="en-US" dirty="0"/>
              <a:t>$0 é a constante 0 (não pode ser alterado)</a:t>
            </a:r>
          </a:p>
          <a:p>
            <a:pPr lvl="3"/>
            <a:r>
              <a:rPr lang="en-US" dirty="0"/>
              <a:t>$31 guarda endereço de retorno de sub-rotina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2F501-53B1-4345-B6D3-7FD72220F4EC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99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Características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3"/>
            <a:ext cx="8290659" cy="1488434"/>
          </a:xfrm>
        </p:spPr>
        <p:txBody>
          <a:bodyPr/>
          <a:lstStyle/>
          <a:p>
            <a:r>
              <a:rPr lang="en-US" dirty="0"/>
              <a:t>Registradores de propósito geral</a:t>
            </a:r>
          </a:p>
          <a:p>
            <a:pPr lvl="1"/>
            <a:r>
              <a:rPr lang="en-US" sz="1800" dirty="0"/>
              <a:t>Nomes associados a convenções de uso</a:t>
            </a:r>
          </a:p>
          <a:p>
            <a:pPr lvl="2"/>
            <a:r>
              <a:rPr lang="en-US" sz="1600" dirty="0"/>
              <a:t>Como </a:t>
            </a:r>
            <a:r>
              <a:rPr lang="en-US" sz="1600" dirty="0" err="1"/>
              <a:t>utilizar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registradores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programas</a:t>
            </a:r>
            <a:endParaRPr lang="en-US" sz="1600" dirty="0"/>
          </a:p>
          <a:p>
            <a:pPr marL="471487" lvl="1" indent="0">
              <a:buNone/>
            </a:pPr>
            <a:endParaRPr lang="en-US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2F501-53B1-4345-B6D3-7FD72220F4EC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57" y="2756847"/>
            <a:ext cx="8062548" cy="3684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034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Características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2"/>
            <a:ext cx="8290659" cy="5091445"/>
          </a:xfrm>
        </p:spPr>
        <p:txBody>
          <a:bodyPr/>
          <a:lstStyle/>
          <a:p>
            <a:r>
              <a:rPr lang="en-US" dirty="0"/>
              <a:t>Registradores de propósito geral</a:t>
            </a:r>
          </a:p>
          <a:p>
            <a:pPr lvl="1"/>
            <a:r>
              <a:rPr lang="vi-VN" sz="2000" dirty="0"/>
              <a:t>O registrador $1 ($at)</a:t>
            </a:r>
            <a:r>
              <a:rPr lang="pt-BR" sz="2000" dirty="0"/>
              <a:t>, </a:t>
            </a:r>
            <a:r>
              <a:rPr lang="pt-BR" sz="2000" i="1" dirty="0" err="1"/>
              <a:t>assembly</a:t>
            </a:r>
            <a:r>
              <a:rPr lang="pt-BR" sz="2000" i="1" dirty="0"/>
              <a:t> </a:t>
            </a:r>
            <a:r>
              <a:rPr lang="pt-BR" sz="2000" i="1" dirty="0" err="1"/>
              <a:t>temporary</a:t>
            </a:r>
            <a:r>
              <a:rPr lang="pt-BR" sz="2000" dirty="0"/>
              <a:t>, é convencionado ser usado pelo montador (e.g. MARS)</a:t>
            </a:r>
          </a:p>
          <a:p>
            <a:pPr lvl="1"/>
            <a:r>
              <a:rPr lang="pt-BR" sz="2000" dirty="0"/>
              <a:t>Os registradores $26 e $27 </a:t>
            </a:r>
            <a:r>
              <a:rPr lang="vi-VN" sz="2000" dirty="0"/>
              <a:t>($k0 e $k1) são </a:t>
            </a:r>
            <a:r>
              <a:rPr lang="pt-BR" sz="2000" dirty="0"/>
              <a:t>convencionados</a:t>
            </a:r>
            <a:r>
              <a:rPr lang="vi-VN" sz="2000" dirty="0"/>
              <a:t> </a:t>
            </a:r>
            <a:r>
              <a:rPr lang="en-US" sz="2000" dirty="0"/>
              <a:t>serem usados </a:t>
            </a:r>
            <a:r>
              <a:rPr lang="en-US" sz="2000" dirty="0" err="1"/>
              <a:t>pelo</a:t>
            </a:r>
            <a:r>
              <a:rPr lang="vi-VN" sz="2000" dirty="0"/>
              <a:t> sistema operacional</a:t>
            </a:r>
            <a:endParaRPr lang="en-US" dirty="0"/>
          </a:p>
          <a:p>
            <a:r>
              <a:rPr lang="vi-VN" dirty="0"/>
              <a:t>Específicos</a:t>
            </a:r>
          </a:p>
          <a:p>
            <a:pPr lvl="1"/>
            <a:r>
              <a:rPr lang="vi-VN" sz="2000" dirty="0"/>
              <a:t> PC (</a:t>
            </a:r>
            <a:r>
              <a:rPr lang="vi-VN" sz="2000" i="1" dirty="0"/>
              <a:t>Program Counter</a:t>
            </a:r>
            <a:r>
              <a:rPr lang="vi-VN" sz="2000" dirty="0"/>
              <a:t>)</a:t>
            </a:r>
          </a:p>
          <a:p>
            <a:pPr lvl="1"/>
            <a:r>
              <a:rPr lang="vi-VN" sz="2000" dirty="0"/>
              <a:t> IR (</a:t>
            </a:r>
            <a:r>
              <a:rPr lang="vi-VN" sz="2000" i="1" dirty="0"/>
              <a:t>Instruction Register</a:t>
            </a:r>
            <a:r>
              <a:rPr lang="vi-VN" sz="2000" dirty="0"/>
              <a:t>)</a:t>
            </a:r>
            <a:endParaRPr lang="en-US" sz="2000" dirty="0"/>
          </a:p>
          <a:p>
            <a:pPr lvl="2"/>
            <a:r>
              <a:rPr lang="en-US" sz="1600" dirty="0"/>
              <a:t>Dependendo da organização, pode não existir</a:t>
            </a:r>
          </a:p>
          <a:p>
            <a:r>
              <a:rPr lang="en-US" dirty="0"/>
              <a:t>Especiais</a:t>
            </a:r>
          </a:p>
          <a:p>
            <a:pPr lvl="1"/>
            <a:r>
              <a:rPr lang="en-US" sz="2000" dirty="0"/>
              <a:t>Hi e Lo</a:t>
            </a:r>
          </a:p>
          <a:p>
            <a:pPr lvl="2"/>
            <a:r>
              <a:rPr lang="en-US" sz="1800" dirty="0"/>
              <a:t>Utilizados para armazenar o resultado de multiplicação/divisão</a:t>
            </a:r>
          </a:p>
          <a:p>
            <a:pPr marL="909637" lvl="2" indent="0">
              <a:buNone/>
            </a:pPr>
            <a:endParaRPr lang="vi-VN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2F501-53B1-4345-B6D3-7FD72220F4EC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8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Características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2"/>
            <a:ext cx="8290659" cy="5239266"/>
          </a:xfrm>
        </p:spPr>
        <p:txBody>
          <a:bodyPr/>
          <a:lstStyle/>
          <a:p>
            <a:r>
              <a:rPr lang="en-US" dirty="0"/>
              <a:t>Registradores e memória</a:t>
            </a:r>
          </a:p>
          <a:p>
            <a:pPr lvl="1"/>
            <a:r>
              <a:rPr lang="vi-VN" sz="2000" dirty="0"/>
              <a:t>Os operandos</a:t>
            </a:r>
            <a:r>
              <a:rPr lang="pt-BR" sz="2000" dirty="0"/>
              <a:t> </a:t>
            </a:r>
            <a:r>
              <a:rPr lang="vi-VN" sz="2000" dirty="0"/>
              <a:t>das instruções lógicas e aritméticas têm de estar </a:t>
            </a:r>
            <a:r>
              <a:rPr lang="en-US" sz="2000" dirty="0">
                <a:solidFill>
                  <a:srgbClr val="0000FF"/>
                </a:solidFill>
              </a:rPr>
              <a:t>obrigatoriamente</a:t>
            </a:r>
            <a:r>
              <a:rPr lang="en-US" sz="2000" dirty="0"/>
              <a:t> </a:t>
            </a:r>
            <a:r>
              <a:rPr lang="vi-VN" sz="2000" dirty="0"/>
              <a:t>em registradores</a:t>
            </a:r>
            <a:r>
              <a:rPr lang="pt-BR" sz="2000" dirty="0"/>
              <a:t>. </a:t>
            </a:r>
          </a:p>
          <a:p>
            <a:pPr lvl="2"/>
            <a:r>
              <a:rPr lang="pt-BR" sz="1800" dirty="0"/>
              <a:t>Exemplo: a = b + c</a:t>
            </a:r>
            <a:endParaRPr lang="pt-BR" sz="1800" dirty="0">
              <a:cs typeface="Courier New"/>
            </a:endParaRPr>
          </a:p>
          <a:p>
            <a:pPr lvl="3">
              <a:buFont typeface="+mj-lt"/>
              <a:buAutoNum type="arabicPeriod"/>
            </a:pPr>
            <a:r>
              <a:rPr lang="pt-BR" sz="1600" dirty="0">
                <a:cs typeface="Courier New"/>
              </a:rPr>
              <a:t>Carga das variáveis em registradores: </a:t>
            </a:r>
            <a:r>
              <a:rPr lang="pt-BR" sz="1600" dirty="0"/>
              <a:t>t2 </a:t>
            </a:r>
            <a:r>
              <a:rPr lang="pt-BR" sz="1600" dirty="0">
                <a:cs typeface="Courier New"/>
              </a:rPr>
              <a:t>← b,</a:t>
            </a:r>
            <a:r>
              <a:rPr lang="pt-BR" sz="1600" dirty="0"/>
              <a:t> t3 </a:t>
            </a:r>
            <a:r>
              <a:rPr lang="pt-BR" sz="1600" dirty="0">
                <a:cs typeface="Courier New"/>
              </a:rPr>
              <a:t>← c</a:t>
            </a:r>
          </a:p>
          <a:p>
            <a:pPr lvl="3">
              <a:buFont typeface="+mj-lt"/>
              <a:buAutoNum type="arabicPeriod"/>
            </a:pPr>
            <a:r>
              <a:rPr lang="pt-BR" sz="1600" dirty="0">
                <a:latin typeface="+mj-lt"/>
                <a:cs typeface="Courier New"/>
              </a:rPr>
              <a:t>Operação: </a:t>
            </a:r>
            <a:r>
              <a:rPr lang="vi-VN" sz="1600" dirty="0"/>
              <a:t>add $t1, $t2, $t3</a:t>
            </a:r>
            <a:r>
              <a:rPr lang="en-US" sz="1600" dirty="0"/>
              <a:t>  ($t1 </a:t>
            </a:r>
            <a:r>
              <a:rPr lang="en-US" sz="1600" dirty="0">
                <a:latin typeface="Arial"/>
                <a:cs typeface="Arial"/>
              </a:rPr>
              <a:t>← $t2 + $t3</a:t>
            </a:r>
            <a:r>
              <a:rPr lang="en-US" sz="1600" dirty="0"/>
              <a:t>)</a:t>
            </a:r>
            <a:endParaRPr lang="en-US" sz="2000" dirty="0"/>
          </a:p>
          <a:p>
            <a:pPr lvl="1"/>
            <a:r>
              <a:rPr lang="en-US" sz="2000" dirty="0"/>
              <a:t>A memória é acessada </a:t>
            </a:r>
            <a:r>
              <a:rPr lang="en-US" sz="2000" dirty="0">
                <a:solidFill>
                  <a:srgbClr val="0000FF"/>
                </a:solidFill>
              </a:rPr>
              <a:t>somente</a:t>
            </a:r>
            <a:r>
              <a:rPr lang="en-US" sz="2000" dirty="0"/>
              <a:t> através de instruções de acesso à memória (</a:t>
            </a:r>
            <a:r>
              <a:rPr lang="en-US" sz="2000" i="1" dirty="0"/>
              <a:t>load/store</a:t>
            </a:r>
            <a:r>
              <a:rPr lang="en-US" sz="2000" dirty="0"/>
              <a:t>)</a:t>
            </a:r>
            <a:r>
              <a:rPr lang="vi-VN" sz="2000" dirty="0"/>
              <a:t> </a:t>
            </a:r>
            <a:endParaRPr lang="en-US" sz="2000" dirty="0"/>
          </a:p>
          <a:p>
            <a:pPr lvl="2"/>
            <a:r>
              <a:rPr lang="en-US" sz="1600" dirty="0"/>
              <a:t>Transferem dados entre registradores e </a:t>
            </a:r>
            <a:r>
              <a:rPr lang="en-US" sz="1600" dirty="0" err="1"/>
              <a:t>memória</a:t>
            </a:r>
            <a:r>
              <a:rPr lang="en-US" sz="1600" dirty="0"/>
              <a:t> </a:t>
            </a:r>
          </a:p>
          <a:p>
            <a:pPr lvl="1"/>
            <a:r>
              <a:rPr lang="vi-VN" sz="2000" dirty="0">
                <a:solidFill>
                  <a:srgbClr val="0000FF"/>
                </a:solidFill>
              </a:rPr>
              <a:t>MIPS é uma arquitetura </a:t>
            </a:r>
            <a:r>
              <a:rPr lang="vi-VN" sz="2000" i="1" dirty="0">
                <a:solidFill>
                  <a:srgbClr val="0000FF"/>
                </a:solidFill>
              </a:rPr>
              <a:t>load/store</a:t>
            </a:r>
          </a:p>
          <a:p>
            <a:pPr lvl="2"/>
            <a:r>
              <a:rPr lang="vi-VN" sz="1600" dirty="0">
                <a:solidFill>
                  <a:srgbClr val="0000FF"/>
                </a:solidFill>
              </a:rPr>
              <a:t>Somente </a:t>
            </a:r>
            <a:r>
              <a:rPr lang="en-US" sz="1600" dirty="0">
                <a:solidFill>
                  <a:srgbClr val="0000FF"/>
                </a:solidFill>
              </a:rPr>
              <a:t>instruções dos tipos </a:t>
            </a:r>
            <a:r>
              <a:rPr lang="vi-VN" sz="1600" i="1" dirty="0">
                <a:solidFill>
                  <a:srgbClr val="0000FF"/>
                </a:solidFill>
              </a:rPr>
              <a:t>load</a:t>
            </a:r>
            <a:r>
              <a:rPr lang="vi-VN" sz="1600" dirty="0">
                <a:solidFill>
                  <a:srgbClr val="0000FF"/>
                </a:solidFill>
              </a:rPr>
              <a:t> e </a:t>
            </a:r>
            <a:r>
              <a:rPr lang="vi-VN" sz="1600" i="1" dirty="0">
                <a:solidFill>
                  <a:srgbClr val="0000FF"/>
                </a:solidFill>
              </a:rPr>
              <a:t>store</a:t>
            </a:r>
            <a:r>
              <a:rPr lang="vi-VN" sz="1600" dirty="0">
                <a:solidFill>
                  <a:srgbClr val="0000FF"/>
                </a:solidFill>
              </a:rPr>
              <a:t> acessam a memória</a:t>
            </a:r>
            <a:endParaRPr lang="en-US" sz="1600" dirty="0">
              <a:solidFill>
                <a:srgbClr val="0000FF"/>
              </a:solidFill>
            </a:endParaRPr>
          </a:p>
          <a:p>
            <a:pPr lvl="2"/>
            <a:r>
              <a:rPr lang="en-US" sz="1600" dirty="0" err="1"/>
              <a:t>Acessar</a:t>
            </a:r>
            <a:r>
              <a:rPr lang="en-US" sz="1600" dirty="0"/>
              <a:t> a </a:t>
            </a:r>
            <a:r>
              <a:rPr lang="en-US" sz="1600" dirty="0" err="1"/>
              <a:t>memória</a:t>
            </a:r>
            <a:r>
              <a:rPr lang="en-US" sz="1600" dirty="0"/>
              <a:t> principal </a:t>
            </a:r>
            <a:r>
              <a:rPr lang="en-US" sz="1600" dirty="0" err="1"/>
              <a:t>frequentemente</a:t>
            </a:r>
            <a:r>
              <a:rPr lang="en-US" sz="1600" dirty="0"/>
              <a:t> (e.g. </a:t>
            </a:r>
            <a:r>
              <a:rPr lang="en-US" sz="1600" dirty="0" err="1"/>
              <a:t>instruções</a:t>
            </a:r>
            <a:r>
              <a:rPr lang="en-US" sz="1600" dirty="0"/>
              <a:t> </a:t>
            </a:r>
            <a:r>
              <a:rPr lang="en-US" sz="1600" dirty="0" err="1"/>
              <a:t>lógicas</a:t>
            </a:r>
            <a:r>
              <a:rPr lang="en-US" sz="1600" dirty="0"/>
              <a:t>/</a:t>
            </a:r>
            <a:r>
              <a:rPr lang="en-US" sz="1600" dirty="0" err="1"/>
              <a:t>aritméticas</a:t>
            </a:r>
            <a:r>
              <a:rPr lang="en-US" sz="1600" dirty="0"/>
              <a:t>) </a:t>
            </a:r>
            <a:r>
              <a:rPr lang="en-US" sz="1600" dirty="0" err="1"/>
              <a:t>reduz</a:t>
            </a:r>
            <a:r>
              <a:rPr lang="en-US" sz="1600" dirty="0"/>
              <a:t> o </a:t>
            </a:r>
            <a:r>
              <a:rPr lang="en-US" sz="1600" dirty="0" err="1"/>
              <a:t>desempenho</a:t>
            </a:r>
            <a:r>
              <a:rPr lang="en-US" sz="1600" dirty="0"/>
              <a:t> </a:t>
            </a:r>
            <a:r>
              <a:rPr lang="en-US" sz="1600" dirty="0" err="1"/>
              <a:t>porque</a:t>
            </a:r>
            <a:r>
              <a:rPr lang="en-US" sz="1600" dirty="0"/>
              <a:t> as </a:t>
            </a:r>
            <a:r>
              <a:rPr lang="en-US" sz="1600" dirty="0" err="1"/>
              <a:t>instruções</a:t>
            </a:r>
            <a:r>
              <a:rPr lang="en-US" sz="1600" dirty="0"/>
              <a:t> </a:t>
            </a:r>
            <a:r>
              <a:rPr lang="en-US" sz="1600" dirty="0" err="1"/>
              <a:t>acabam</a:t>
            </a:r>
            <a:r>
              <a:rPr lang="en-US" sz="1600" dirty="0"/>
              <a:t> </a:t>
            </a:r>
            <a:r>
              <a:rPr lang="en-US" sz="1600" dirty="0" err="1"/>
              <a:t>necessitando</a:t>
            </a:r>
            <a:r>
              <a:rPr lang="en-US" sz="1600" dirty="0"/>
              <a:t> </a:t>
            </a:r>
            <a:r>
              <a:rPr lang="en-US" sz="1600" dirty="0" err="1"/>
              <a:t>vários</a:t>
            </a:r>
            <a:r>
              <a:rPr lang="en-US" sz="1600" dirty="0"/>
              <a:t> </a:t>
            </a:r>
            <a:r>
              <a:rPr lang="en-US" sz="1600" dirty="0" err="1"/>
              <a:t>ciclos</a:t>
            </a:r>
            <a:r>
              <a:rPr lang="en-US" sz="1600" dirty="0"/>
              <a:t>, </a:t>
            </a:r>
            <a:r>
              <a:rPr lang="en-US" sz="1600" dirty="0" err="1"/>
              <a:t>como</a:t>
            </a:r>
            <a:r>
              <a:rPr lang="en-US" sz="1600" dirty="0"/>
              <a:t> no </a:t>
            </a:r>
            <a:r>
              <a:rPr lang="en-US" sz="1600" dirty="0" err="1"/>
              <a:t>caso</a:t>
            </a:r>
            <a:r>
              <a:rPr lang="en-US" sz="1600" dirty="0"/>
              <a:t> da </a:t>
            </a:r>
            <a:r>
              <a:rPr lang="en-US" sz="1600" dirty="0" err="1"/>
              <a:t>Cleópatra</a:t>
            </a:r>
            <a:r>
              <a:rPr lang="en-US" sz="1600" dirty="0"/>
              <a:t> e </a:t>
            </a:r>
            <a:r>
              <a:rPr lang="en-US" sz="1600" dirty="0" err="1"/>
              <a:t>Neander</a:t>
            </a:r>
            <a:r>
              <a:rPr lang="en-US" sz="1600" dirty="0"/>
              <a:t>. A </a:t>
            </a:r>
            <a:r>
              <a:rPr lang="en-US" sz="1600" dirty="0" err="1"/>
              <a:t>ideia</a:t>
            </a:r>
            <a:r>
              <a:rPr lang="en-US" sz="1600" dirty="0"/>
              <a:t> de </a:t>
            </a:r>
            <a:r>
              <a:rPr lang="en-US" sz="1600" dirty="0" err="1"/>
              <a:t>arquiteturas</a:t>
            </a:r>
            <a:r>
              <a:rPr lang="en-US" sz="1600" dirty="0"/>
              <a:t> </a:t>
            </a:r>
            <a:r>
              <a:rPr lang="en-US" sz="1600" i="1" dirty="0"/>
              <a:t>load/store</a:t>
            </a:r>
            <a:r>
              <a:rPr lang="en-US" sz="1600" dirty="0"/>
              <a:t> é </a:t>
            </a:r>
            <a:r>
              <a:rPr lang="en-US" sz="1600" dirty="0" err="1"/>
              <a:t>trazer</a:t>
            </a:r>
            <a:r>
              <a:rPr lang="en-US" sz="1600" dirty="0"/>
              <a:t> as </a:t>
            </a:r>
            <a:r>
              <a:rPr lang="en-US" sz="1600" dirty="0" err="1"/>
              <a:t>variáveis</a:t>
            </a:r>
            <a:r>
              <a:rPr lang="en-US" sz="1600" dirty="0"/>
              <a:t> </a:t>
            </a:r>
            <a:r>
              <a:rPr lang="en-US" sz="1600" dirty="0" err="1"/>
              <a:t>para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registradores</a:t>
            </a:r>
            <a:r>
              <a:rPr lang="en-US" sz="1600" dirty="0"/>
              <a:t> (</a:t>
            </a:r>
            <a:r>
              <a:rPr lang="en-US" sz="1600" i="1" dirty="0"/>
              <a:t>load</a:t>
            </a:r>
            <a:r>
              <a:rPr lang="en-US" sz="1600" dirty="0"/>
              <a:t>), </a:t>
            </a:r>
            <a:r>
              <a:rPr lang="en-US" sz="1600" dirty="0" err="1"/>
              <a:t>realizar</a:t>
            </a:r>
            <a:r>
              <a:rPr lang="en-US" sz="1600" dirty="0"/>
              <a:t> o </a:t>
            </a:r>
            <a:r>
              <a:rPr lang="en-US" sz="1600" dirty="0" err="1"/>
              <a:t>processamento</a:t>
            </a:r>
            <a:r>
              <a:rPr lang="en-US" sz="1600" dirty="0"/>
              <a:t> e </a:t>
            </a:r>
            <a:r>
              <a:rPr lang="en-US" sz="1600" dirty="0" err="1"/>
              <a:t>ao</a:t>
            </a:r>
            <a:r>
              <a:rPr lang="en-US" sz="1600" dirty="0"/>
              <a:t> final </a:t>
            </a:r>
            <a:r>
              <a:rPr lang="en-US" sz="1600" dirty="0" err="1"/>
              <a:t>atualizar</a:t>
            </a:r>
            <a:r>
              <a:rPr lang="en-US" sz="1600" dirty="0"/>
              <a:t> as </a:t>
            </a:r>
            <a:r>
              <a:rPr lang="en-US" sz="1600" dirty="0" err="1"/>
              <a:t>variáveis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memória</a:t>
            </a:r>
            <a:r>
              <a:rPr lang="en-US" sz="1600" dirty="0"/>
              <a:t> (</a:t>
            </a:r>
            <a:r>
              <a:rPr lang="en-US" sz="1600" i="1" dirty="0"/>
              <a:t>store</a:t>
            </a:r>
            <a:r>
              <a:rPr lang="en-US" sz="1600" dirty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2F501-53B1-4345-B6D3-7FD72220F4EC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0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Características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4995911"/>
          </a:xfrm>
        </p:spPr>
        <p:txBody>
          <a:bodyPr/>
          <a:lstStyle/>
          <a:p>
            <a:r>
              <a:rPr lang="en-US" dirty="0"/>
              <a:t>Modos de endereçamento</a:t>
            </a:r>
          </a:p>
          <a:p>
            <a:pPr lvl="1"/>
            <a:r>
              <a:rPr lang="en-US" dirty="0"/>
              <a:t>Registrador</a:t>
            </a:r>
          </a:p>
          <a:p>
            <a:pPr lvl="1"/>
            <a:r>
              <a:rPr lang="en-US" dirty="0"/>
              <a:t>Imediato</a:t>
            </a:r>
          </a:p>
          <a:p>
            <a:pPr lvl="1"/>
            <a:r>
              <a:rPr lang="en-US" dirty="0"/>
              <a:t>Base-Deslocamento</a:t>
            </a:r>
          </a:p>
          <a:p>
            <a:pPr lvl="1"/>
            <a:r>
              <a:rPr lang="en-US" dirty="0"/>
              <a:t>Relativo (PC)</a:t>
            </a:r>
          </a:p>
          <a:p>
            <a:pPr lvl="1"/>
            <a:r>
              <a:rPr lang="en-US" dirty="0"/>
              <a:t>Pseudo-</a:t>
            </a:r>
            <a:r>
              <a:rPr lang="en-US" dirty="0" err="1"/>
              <a:t>direto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Os modos de endereçamento estão associados a determinadas classes de instruções</a:t>
            </a:r>
          </a:p>
          <a:p>
            <a:pPr lvl="2"/>
            <a:r>
              <a:rPr lang="en-US" dirty="0" err="1" smtClean="0">
                <a:solidFill>
                  <a:srgbClr val="0000FF"/>
                </a:solidFill>
              </a:rPr>
              <a:t>Tipicamenta</a:t>
            </a:r>
            <a:r>
              <a:rPr lang="en-US" dirty="0" smtClean="0">
                <a:solidFill>
                  <a:srgbClr val="0000FF"/>
                </a:solidFill>
              </a:rPr>
              <a:t> as </a:t>
            </a:r>
            <a:r>
              <a:rPr lang="en-US" dirty="0" err="1" smtClean="0">
                <a:solidFill>
                  <a:srgbClr val="0000FF"/>
                </a:solidFill>
              </a:rPr>
              <a:t>instruções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suportam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apenas</a:t>
            </a:r>
            <a:r>
              <a:rPr lang="en-US" dirty="0" smtClean="0">
                <a:solidFill>
                  <a:srgbClr val="0000FF"/>
                </a:solidFill>
              </a:rPr>
              <a:t> um </a:t>
            </a:r>
            <a:r>
              <a:rPr lang="en-US" dirty="0" err="1" smtClean="0">
                <a:solidFill>
                  <a:srgbClr val="0000FF"/>
                </a:solidFill>
              </a:rPr>
              <a:t>modo</a:t>
            </a:r>
            <a:r>
              <a:rPr lang="en-US" dirty="0" smtClean="0">
                <a:solidFill>
                  <a:srgbClr val="0000FF"/>
                </a:solidFill>
              </a:rPr>
              <a:t> de </a:t>
            </a:r>
            <a:r>
              <a:rPr lang="en-US" dirty="0" err="1" smtClean="0">
                <a:solidFill>
                  <a:srgbClr val="0000FF"/>
                </a:solidFill>
              </a:rPr>
              <a:t>endereçamento</a:t>
            </a:r>
            <a:endParaRPr lang="en-US" dirty="0">
              <a:solidFill>
                <a:srgbClr val="0000FF"/>
              </a:solidFill>
            </a:endParaRPr>
          </a:p>
          <a:p>
            <a:pPr marL="471487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43789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Características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4995911"/>
          </a:xfrm>
        </p:spPr>
        <p:txBody>
          <a:bodyPr/>
          <a:lstStyle/>
          <a:p>
            <a:r>
              <a:rPr lang="en-US" dirty="0"/>
              <a:t>Modos de endereçamento</a:t>
            </a:r>
          </a:p>
          <a:p>
            <a:pPr lvl="1"/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registradores</a:t>
            </a:r>
            <a:r>
              <a:rPr lang="en-US" dirty="0"/>
              <a:t> </a:t>
            </a:r>
            <a:r>
              <a:rPr lang="en-US" dirty="0" err="1"/>
              <a:t>presentes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instrução</a:t>
            </a:r>
            <a:r>
              <a:rPr lang="en-US" dirty="0"/>
              <a:t>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</a:rPr>
              <a:t>fonte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</a:rPr>
              <a:t>destino</a:t>
            </a:r>
            <a:r>
              <a:rPr lang="en-US" dirty="0"/>
              <a:t> de dados</a:t>
            </a:r>
          </a:p>
          <a:p>
            <a:pPr lvl="2"/>
            <a:r>
              <a:rPr lang="en-US" dirty="0" err="1"/>
              <a:t>Registrador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</a:rPr>
              <a:t>fonte</a:t>
            </a:r>
            <a:endParaRPr lang="en-US" dirty="0">
              <a:solidFill>
                <a:srgbClr val="0000FF"/>
              </a:solidFill>
            </a:endParaRPr>
          </a:p>
          <a:p>
            <a:pPr lvl="3"/>
            <a:r>
              <a:rPr lang="en-US" dirty="0"/>
              <a:t>Tem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conteúdo</a:t>
            </a:r>
            <a:r>
              <a:rPr lang="en-US" dirty="0"/>
              <a:t> lido </a:t>
            </a:r>
            <a:r>
              <a:rPr lang="en-US" dirty="0" err="1"/>
              <a:t>durante</a:t>
            </a:r>
            <a:r>
              <a:rPr lang="en-US" dirty="0"/>
              <a:t> a </a:t>
            </a:r>
            <a:r>
              <a:rPr lang="en-US" dirty="0" err="1"/>
              <a:t>execução</a:t>
            </a:r>
            <a:r>
              <a:rPr lang="en-US" dirty="0"/>
              <a:t> da </a:t>
            </a:r>
            <a:r>
              <a:rPr lang="en-US" dirty="0" err="1"/>
              <a:t>instrução</a:t>
            </a:r>
            <a:r>
              <a:rPr lang="en-US" dirty="0"/>
              <a:t> </a:t>
            </a:r>
            <a:endParaRPr lang="en-US" i="1" dirty="0"/>
          </a:p>
          <a:p>
            <a:pPr lvl="3"/>
            <a:r>
              <a:rPr lang="en-US" dirty="0"/>
              <a:t>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conteúdo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dirty="0" err="1"/>
              <a:t>alterado</a:t>
            </a:r>
            <a:r>
              <a:rPr lang="en-US" dirty="0"/>
              <a:t> </a:t>
            </a:r>
            <a:r>
              <a:rPr lang="en-US" dirty="0" err="1"/>
              <a:t>pela</a:t>
            </a:r>
            <a:r>
              <a:rPr lang="en-US" dirty="0"/>
              <a:t> </a:t>
            </a:r>
            <a:r>
              <a:rPr lang="en-US" dirty="0" err="1"/>
              <a:t>execução</a:t>
            </a:r>
            <a:r>
              <a:rPr lang="en-US" dirty="0"/>
              <a:t> da </a:t>
            </a:r>
            <a:r>
              <a:rPr lang="en-US" dirty="0" err="1"/>
              <a:t>instrução</a:t>
            </a:r>
            <a:endParaRPr lang="en-US" dirty="0"/>
          </a:p>
          <a:p>
            <a:pPr lvl="2"/>
            <a:r>
              <a:rPr lang="en-US" dirty="0" err="1"/>
              <a:t>Registrador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</a:rPr>
              <a:t>destino</a:t>
            </a:r>
            <a:endParaRPr lang="en-US" dirty="0">
              <a:solidFill>
                <a:srgbClr val="0000FF"/>
              </a:solidFill>
            </a:endParaRPr>
          </a:p>
          <a:p>
            <a:pPr lvl="3"/>
            <a:r>
              <a:rPr lang="en-US" dirty="0" err="1"/>
              <a:t>Armazena</a:t>
            </a:r>
            <a:r>
              <a:rPr lang="en-US" dirty="0"/>
              <a:t> o 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final da </a:t>
            </a:r>
            <a:r>
              <a:rPr lang="en-US" dirty="0" err="1" smtClean="0"/>
              <a:t>execução</a:t>
            </a:r>
            <a:r>
              <a:rPr lang="en-US" dirty="0" smtClean="0"/>
              <a:t> da </a:t>
            </a:r>
            <a:r>
              <a:rPr lang="en-US" dirty="0" err="1"/>
              <a:t>instrução</a:t>
            </a:r>
            <a:endParaRPr lang="en-US" dirty="0"/>
          </a:p>
          <a:p>
            <a:pPr lvl="3"/>
            <a:r>
              <a:rPr lang="en-US" dirty="0"/>
              <a:t>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conteúdo</a:t>
            </a:r>
            <a:r>
              <a:rPr lang="en-US" dirty="0"/>
              <a:t> é </a:t>
            </a:r>
            <a:r>
              <a:rPr lang="en-US" dirty="0" err="1"/>
              <a:t>alterado</a:t>
            </a:r>
            <a:r>
              <a:rPr lang="en-US" dirty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execução</a:t>
            </a:r>
            <a:r>
              <a:rPr lang="en-US" dirty="0" smtClean="0"/>
              <a:t> </a:t>
            </a:r>
            <a:r>
              <a:rPr lang="en-US" dirty="0"/>
              <a:t>da </a:t>
            </a:r>
            <a:r>
              <a:rPr lang="en-US" dirty="0" err="1" smtClean="0"/>
              <a:t>instrução</a:t>
            </a:r>
            <a:endParaRPr lang="en-US" i="1" dirty="0"/>
          </a:p>
          <a:p>
            <a:pPr marL="1306513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7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Características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4995911"/>
          </a:xfrm>
        </p:spPr>
        <p:txBody>
          <a:bodyPr/>
          <a:lstStyle/>
          <a:p>
            <a:r>
              <a:rPr lang="en-US" dirty="0"/>
              <a:t>Modos de endereçamento</a:t>
            </a:r>
          </a:p>
          <a:p>
            <a:pPr lvl="1"/>
            <a:r>
              <a:rPr lang="en-US" dirty="0"/>
              <a:t>Registrador</a:t>
            </a:r>
          </a:p>
          <a:p>
            <a:pPr lvl="2"/>
            <a:r>
              <a:rPr lang="en-US" dirty="0" err="1"/>
              <a:t>Implementado</a:t>
            </a:r>
            <a:r>
              <a:rPr lang="en-US" dirty="0"/>
              <a:t> por instruções lógicas/aritméticas e de comparação</a:t>
            </a:r>
          </a:p>
          <a:p>
            <a:pPr lvl="2"/>
            <a:r>
              <a:rPr lang="en-US" dirty="0" err="1"/>
              <a:t>Operandos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armazenados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registradores indicados na instrução</a:t>
            </a:r>
          </a:p>
          <a:p>
            <a:pPr lvl="2"/>
            <a:r>
              <a:rPr lang="en-US" dirty="0"/>
              <a:t>Exemplo:</a:t>
            </a:r>
          </a:p>
          <a:p>
            <a:pPr lvl="3"/>
            <a:r>
              <a:rPr lang="en-US" dirty="0"/>
              <a:t>add $t1, $t2, $t3	# t1 </a:t>
            </a:r>
            <a:r>
              <a:rPr lang="en-US" dirty="0">
                <a:latin typeface="Arial"/>
                <a:cs typeface="Arial"/>
              </a:rPr>
              <a:t>← </a:t>
            </a:r>
            <a:r>
              <a:rPr lang="en-US" dirty="0"/>
              <a:t>t2 + t3</a:t>
            </a:r>
          </a:p>
          <a:p>
            <a:pPr lvl="3"/>
            <a:r>
              <a:rPr lang="en-US" dirty="0"/>
              <a:t>and $t3, $t4, $t5 	# t3 </a:t>
            </a:r>
            <a:r>
              <a:rPr lang="en-US" dirty="0">
                <a:latin typeface="Arial"/>
                <a:cs typeface="Arial"/>
              </a:rPr>
              <a:t>← </a:t>
            </a:r>
            <a:r>
              <a:rPr lang="en-US" dirty="0"/>
              <a:t>t4 &amp; t5</a:t>
            </a:r>
          </a:p>
          <a:p>
            <a:pPr lvl="3"/>
            <a:r>
              <a:rPr lang="en-US" dirty="0" err="1"/>
              <a:t>slt</a:t>
            </a:r>
            <a:r>
              <a:rPr lang="en-US" dirty="0"/>
              <a:t> $t4, $t1, $t2		# t4 </a:t>
            </a:r>
            <a:r>
              <a:rPr lang="en-US" dirty="0">
                <a:latin typeface="Arial"/>
                <a:cs typeface="Arial"/>
              </a:rPr>
              <a:t>← 1 se t1 &lt; t2, </a:t>
            </a:r>
            <a:r>
              <a:rPr lang="en-US" dirty="0" err="1">
                <a:latin typeface="Arial"/>
                <a:cs typeface="Arial"/>
              </a:rPr>
              <a:t>senão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/>
              <a:t>t4 </a:t>
            </a:r>
            <a:r>
              <a:rPr lang="en-US" dirty="0">
                <a:latin typeface="Arial"/>
                <a:cs typeface="Arial"/>
              </a:rPr>
              <a:t>← 0 </a:t>
            </a:r>
            <a:endParaRPr lang="en-US" dirty="0"/>
          </a:p>
          <a:p>
            <a:pPr lvl="1"/>
            <a:endParaRPr lang="pt-BR" sz="2000" dirty="0"/>
          </a:p>
        </p:txBody>
      </p:sp>
      <p:sp>
        <p:nvSpPr>
          <p:cNvPr id="2" name="Chave direita 1"/>
          <p:cNvSpPr/>
          <p:nvPr/>
        </p:nvSpPr>
        <p:spPr bwMode="auto">
          <a:xfrm rot="16200000">
            <a:off x="6414449" y="3439234"/>
            <a:ext cx="218365" cy="791573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182431" y="3425587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Fonte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161133" y="3425587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Destino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757547" y="539673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solidFill>
                  <a:srgbClr val="0000FF"/>
                </a:solidFill>
              </a:rPr>
              <a:t>set </a:t>
            </a:r>
            <a:r>
              <a:rPr lang="pt-BR" i="1" dirty="0" err="1">
                <a:solidFill>
                  <a:srgbClr val="0000FF"/>
                </a:solidFill>
              </a:rPr>
              <a:t>less</a:t>
            </a:r>
            <a:r>
              <a:rPr lang="pt-BR" i="1" dirty="0">
                <a:solidFill>
                  <a:srgbClr val="0000FF"/>
                </a:solidFill>
              </a:rPr>
              <a:t> </a:t>
            </a:r>
            <a:r>
              <a:rPr lang="pt-BR" i="1" dirty="0" err="1">
                <a:solidFill>
                  <a:srgbClr val="0000FF"/>
                </a:solidFill>
              </a:rPr>
              <a:t>than</a:t>
            </a:r>
            <a:endParaRPr lang="pt-BR" i="1" dirty="0">
              <a:solidFill>
                <a:srgbClr val="0000FF"/>
              </a:solidFill>
            </a:endParaRPr>
          </a:p>
        </p:txBody>
      </p:sp>
      <p:cxnSp>
        <p:nvCxnSpPr>
          <p:cNvPr id="8" name="Conector de seta reta 7"/>
          <p:cNvCxnSpPr/>
          <p:nvPr/>
        </p:nvCxnSpPr>
        <p:spPr bwMode="auto">
          <a:xfrm>
            <a:off x="2497493" y="4892633"/>
            <a:ext cx="0" cy="4868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7117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Características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024413"/>
          </a:xfrm>
        </p:spPr>
        <p:txBody>
          <a:bodyPr/>
          <a:lstStyle/>
          <a:p>
            <a:r>
              <a:rPr lang="en-US" dirty="0"/>
              <a:t>Modos de endereçamento</a:t>
            </a:r>
          </a:p>
          <a:p>
            <a:pPr lvl="1"/>
            <a:r>
              <a:rPr lang="en-US" dirty="0"/>
              <a:t>MARS</a:t>
            </a:r>
          </a:p>
          <a:p>
            <a:pPr lvl="1"/>
            <a:endParaRPr lang="pt-B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423" y="2333767"/>
            <a:ext cx="5208897" cy="390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59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Introdução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2"/>
            <a:ext cx="8001000" cy="5241569"/>
          </a:xfrm>
        </p:spPr>
        <p:txBody>
          <a:bodyPr/>
          <a:lstStyle/>
          <a:p>
            <a:r>
              <a:rPr lang="en-US" sz="2400" dirty="0"/>
              <a:t>Processador comercial</a:t>
            </a:r>
          </a:p>
          <a:p>
            <a:r>
              <a:rPr lang="en-US" sz="2400" dirty="0"/>
              <a:t>Autor</a:t>
            </a:r>
            <a:endParaRPr lang="en-US" dirty="0"/>
          </a:p>
          <a:p>
            <a:pPr lvl="1"/>
            <a:r>
              <a:rPr lang="en-US" sz="2000" dirty="0"/>
              <a:t>John Hennessy (Stanford 1984)</a:t>
            </a:r>
          </a:p>
          <a:p>
            <a:pPr lvl="1"/>
            <a:r>
              <a:rPr lang="en-US" sz="2000" dirty="0"/>
              <a:t>MIPS Technologies (1985)</a:t>
            </a:r>
          </a:p>
          <a:p>
            <a:r>
              <a:rPr lang="en-US" sz="2400" dirty="0"/>
              <a:t>Simulador</a:t>
            </a:r>
          </a:p>
          <a:p>
            <a:pPr lvl="1"/>
            <a:r>
              <a:rPr lang="en-US" sz="2000" dirty="0"/>
              <a:t>MARS (free)</a:t>
            </a:r>
          </a:p>
          <a:p>
            <a:pPr lvl="2"/>
            <a:r>
              <a:rPr lang="en-US" sz="1600" dirty="0"/>
              <a:t>http://courses.missouristate.edu/KenVollmar/MARS/</a:t>
            </a:r>
          </a:p>
          <a:p>
            <a:pPr lvl="1"/>
            <a:r>
              <a:rPr lang="en-US" sz="2000" dirty="0"/>
              <a:t>MipsIt (free</a:t>
            </a:r>
            <a:r>
              <a:rPr lang="en-US" dirty="0"/>
              <a:t>)</a:t>
            </a:r>
          </a:p>
          <a:p>
            <a:pPr lvl="2"/>
            <a:r>
              <a:rPr lang="en-US" sz="1600" dirty="0"/>
              <a:t>Moodle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2F501-53B1-4345-B6D3-7FD72220F4EC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93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Características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024413"/>
          </a:xfrm>
        </p:spPr>
        <p:txBody>
          <a:bodyPr/>
          <a:lstStyle/>
          <a:p>
            <a:r>
              <a:rPr lang="en-US" dirty="0"/>
              <a:t>Modos de endereçamento</a:t>
            </a:r>
          </a:p>
          <a:p>
            <a:pPr lvl="1"/>
            <a:r>
              <a:rPr lang="en-US" dirty="0" err="1"/>
              <a:t>Descrição</a:t>
            </a:r>
            <a:r>
              <a:rPr lang="en-US" dirty="0"/>
              <a:t> das </a:t>
            </a:r>
            <a:r>
              <a:rPr lang="en-US" dirty="0" err="1"/>
              <a:t>instruções</a:t>
            </a:r>
            <a:r>
              <a:rPr lang="en-US" dirty="0"/>
              <a:t>: </a:t>
            </a:r>
            <a:r>
              <a:rPr lang="en-US" i="1" dirty="0"/>
              <a:t>Help (F1)</a:t>
            </a:r>
          </a:p>
          <a:p>
            <a:pPr lvl="1"/>
            <a:endParaRPr lang="pt-BR" sz="20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423" y="2351311"/>
            <a:ext cx="6111831" cy="3819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605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Características</a:t>
            </a:r>
            <a:endParaRPr lang="pt-B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70385" cy="3849499"/>
          </a:xfrm>
        </p:spPr>
        <p:txBody>
          <a:bodyPr/>
          <a:lstStyle/>
          <a:p>
            <a:r>
              <a:rPr lang="pt-BR" dirty="0"/>
              <a:t>Modos de endereçamento</a:t>
            </a:r>
          </a:p>
          <a:p>
            <a:pPr lvl="1"/>
            <a:r>
              <a:rPr lang="pt-BR" dirty="0"/>
              <a:t>Imediato</a:t>
            </a:r>
          </a:p>
          <a:p>
            <a:pPr lvl="2"/>
            <a:r>
              <a:rPr lang="en-US" dirty="0" err="1"/>
              <a:t>Implementado</a:t>
            </a:r>
            <a:r>
              <a:rPr lang="pt-BR" dirty="0"/>
              <a:t> por instruções lógicas/aritméticas, comparação e carga de registrador</a:t>
            </a:r>
          </a:p>
          <a:p>
            <a:pPr lvl="2"/>
            <a:r>
              <a:rPr lang="pt-BR" dirty="0"/>
              <a:t>Envolve registradores e uma </a:t>
            </a:r>
            <a:r>
              <a:rPr lang="pt-BR" dirty="0">
                <a:solidFill>
                  <a:srgbClr val="0000FF"/>
                </a:solidFill>
              </a:rPr>
              <a:t>constante imediata</a:t>
            </a:r>
            <a:r>
              <a:rPr lang="pt-BR" dirty="0"/>
              <a:t> </a:t>
            </a:r>
            <a:r>
              <a:rPr lang="pt-BR" dirty="0">
                <a:solidFill>
                  <a:srgbClr val="0000FF"/>
                </a:solidFill>
              </a:rPr>
              <a:t>de 16 bits</a:t>
            </a:r>
            <a:r>
              <a:rPr lang="pt-BR" dirty="0"/>
              <a:t> contida na própria  instrução </a:t>
            </a:r>
          </a:p>
          <a:p>
            <a:pPr lvl="2"/>
            <a:r>
              <a:rPr lang="pt-BR" dirty="0"/>
              <a:t>Exemplo:</a:t>
            </a:r>
          </a:p>
          <a:p>
            <a:pPr lvl="3"/>
            <a:r>
              <a:rPr lang="pt-BR" dirty="0" err="1"/>
              <a:t>addi</a:t>
            </a:r>
            <a:r>
              <a:rPr lang="pt-BR" dirty="0"/>
              <a:t> $t1, $t2, </a:t>
            </a:r>
            <a:r>
              <a:rPr lang="pt-BR" dirty="0">
                <a:solidFill>
                  <a:srgbClr val="0000FF"/>
                </a:solidFill>
              </a:rPr>
              <a:t>56</a:t>
            </a:r>
            <a:r>
              <a:rPr lang="pt-BR" dirty="0"/>
              <a:t>		# t1 </a:t>
            </a:r>
            <a:r>
              <a:rPr lang="pt-BR" dirty="0">
                <a:latin typeface="Arial"/>
                <a:cs typeface="Arial"/>
              </a:rPr>
              <a:t>← </a:t>
            </a:r>
            <a:r>
              <a:rPr lang="pt-BR" dirty="0"/>
              <a:t>t2 + </a:t>
            </a:r>
            <a:r>
              <a:rPr lang="pt-BR" dirty="0">
                <a:solidFill>
                  <a:srgbClr val="0000FF"/>
                </a:solidFill>
              </a:rPr>
              <a:t>56</a:t>
            </a:r>
          </a:p>
          <a:p>
            <a:pPr lvl="3"/>
            <a:r>
              <a:rPr lang="pt-BR" dirty="0" err="1"/>
              <a:t>ori</a:t>
            </a:r>
            <a:r>
              <a:rPr lang="pt-BR" dirty="0"/>
              <a:t> $t3, $t3, </a:t>
            </a:r>
            <a:r>
              <a:rPr lang="pt-BR" dirty="0">
                <a:solidFill>
                  <a:srgbClr val="0000FF"/>
                </a:solidFill>
              </a:rPr>
              <a:t>0x5678</a:t>
            </a:r>
            <a:r>
              <a:rPr lang="pt-BR" dirty="0"/>
              <a:t>	# t3 </a:t>
            </a:r>
            <a:r>
              <a:rPr lang="pt-BR" dirty="0">
                <a:latin typeface="Arial"/>
                <a:cs typeface="Arial"/>
              </a:rPr>
              <a:t>← t3 |</a:t>
            </a:r>
            <a:r>
              <a:rPr lang="pt-BR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0x5678</a:t>
            </a:r>
          </a:p>
          <a:p>
            <a:pPr lvl="3"/>
            <a:r>
              <a:rPr lang="en-US" dirty="0" err="1"/>
              <a:t>slti</a:t>
            </a:r>
            <a:r>
              <a:rPr lang="en-US" dirty="0"/>
              <a:t> $t4, $t1, </a:t>
            </a:r>
            <a:r>
              <a:rPr lang="en-US" dirty="0">
                <a:solidFill>
                  <a:srgbClr val="0000FF"/>
                </a:solidFill>
              </a:rPr>
              <a:t>20</a:t>
            </a:r>
            <a:r>
              <a:rPr lang="en-US" dirty="0"/>
              <a:t>		# t4 </a:t>
            </a:r>
            <a:r>
              <a:rPr lang="en-US" dirty="0">
                <a:latin typeface="Arial"/>
                <a:cs typeface="Arial"/>
              </a:rPr>
              <a:t>← 1 se t1 &lt; 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senão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/>
              <a:t>t4 </a:t>
            </a:r>
            <a:r>
              <a:rPr lang="en-US" dirty="0">
                <a:latin typeface="Arial"/>
                <a:cs typeface="Arial"/>
              </a:rPr>
              <a:t>← 0 </a:t>
            </a:r>
            <a:endParaRPr lang="en-US" dirty="0"/>
          </a:p>
          <a:p>
            <a:pPr marL="1306513" lvl="3" indent="0">
              <a:buNone/>
            </a:pP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2956955" y="5343903"/>
            <a:ext cx="3621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00FF"/>
                </a:solidFill>
              </a:rPr>
              <a:t>Constante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pode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estar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na</a:t>
            </a:r>
            <a:r>
              <a:rPr lang="en-US" dirty="0">
                <a:solidFill>
                  <a:srgbClr val="0000FF"/>
                </a:solidFill>
              </a:rPr>
              <a:t> base decimal </a:t>
            </a:r>
            <a:r>
              <a:rPr lang="en-US" dirty="0" err="1">
                <a:solidFill>
                  <a:srgbClr val="0000FF"/>
                </a:solidFill>
              </a:rPr>
              <a:t>ou</a:t>
            </a:r>
            <a:r>
              <a:rPr lang="en-US" dirty="0">
                <a:solidFill>
                  <a:srgbClr val="0000FF"/>
                </a:solidFill>
              </a:rPr>
              <a:t> hexadecimal (MARS)</a:t>
            </a:r>
          </a:p>
        </p:txBody>
      </p:sp>
    </p:spTree>
    <p:extLst>
      <p:ext uri="{BB962C8B-B14F-4D97-AF65-F5344CB8AC3E}">
        <p14:creationId xmlns:p14="http://schemas.microsoft.com/office/powerpoint/2010/main" val="291683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Características</a:t>
            </a:r>
            <a:endParaRPr lang="pt-B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0"/>
            <a:ext cx="8454433" cy="5761781"/>
          </a:xfrm>
        </p:spPr>
        <p:txBody>
          <a:bodyPr/>
          <a:lstStyle/>
          <a:p>
            <a:r>
              <a:rPr lang="pt-BR" dirty="0"/>
              <a:t>Modos de endereçamento</a:t>
            </a:r>
          </a:p>
          <a:p>
            <a:pPr lvl="1"/>
            <a:r>
              <a:rPr lang="pt-BR" dirty="0"/>
              <a:t>Imediato</a:t>
            </a:r>
          </a:p>
          <a:p>
            <a:pPr lvl="2"/>
            <a:r>
              <a:rPr lang="pt-BR" dirty="0"/>
              <a:t>Para a fazer a carga de uma constante de 32 bits em um registrador, usa-se o seguinte par de instruções</a:t>
            </a:r>
          </a:p>
          <a:p>
            <a:pPr lvl="3"/>
            <a:r>
              <a:rPr lang="pt-BR" dirty="0" err="1"/>
              <a:t>lui</a:t>
            </a:r>
            <a:r>
              <a:rPr lang="pt-BR" dirty="0"/>
              <a:t> (</a:t>
            </a:r>
            <a:r>
              <a:rPr lang="pt-BR" i="1" dirty="0" err="1"/>
              <a:t>Load</a:t>
            </a:r>
            <a:r>
              <a:rPr lang="pt-BR" i="1" dirty="0"/>
              <a:t> </a:t>
            </a:r>
            <a:r>
              <a:rPr lang="pt-BR" i="1" dirty="0" err="1"/>
              <a:t>Upper</a:t>
            </a:r>
            <a:r>
              <a:rPr lang="pt-BR" i="1" dirty="0"/>
              <a:t> </a:t>
            </a:r>
            <a:r>
              <a:rPr lang="pt-BR" i="1" dirty="0" err="1"/>
              <a:t>Immediate</a:t>
            </a:r>
            <a:r>
              <a:rPr lang="pt-BR" dirty="0"/>
              <a:t>)</a:t>
            </a:r>
          </a:p>
          <a:p>
            <a:pPr lvl="4"/>
            <a:r>
              <a:rPr lang="pt-BR" dirty="0"/>
              <a:t>Carrega a parte alta do registrador (31:16) com uma constante imediata de 16 bits</a:t>
            </a:r>
          </a:p>
          <a:p>
            <a:pPr lvl="4"/>
            <a:r>
              <a:rPr lang="pt-BR" dirty="0"/>
              <a:t>Parte baixa do registrador (15:0) é zerada</a:t>
            </a:r>
          </a:p>
          <a:p>
            <a:pPr lvl="3"/>
            <a:r>
              <a:rPr lang="pt-BR" dirty="0"/>
              <a:t>ori (</a:t>
            </a:r>
            <a:r>
              <a:rPr lang="pt-BR" i="1" dirty="0"/>
              <a:t>Or Immediate</a:t>
            </a:r>
            <a:r>
              <a:rPr lang="pt-BR" dirty="0"/>
              <a:t>) </a:t>
            </a:r>
          </a:p>
          <a:p>
            <a:pPr lvl="2"/>
            <a:r>
              <a:rPr lang="pt-BR" dirty="0"/>
              <a:t>Exemplo: t1</a:t>
            </a:r>
            <a:r>
              <a:rPr lang="pt-BR" dirty="0">
                <a:latin typeface="Arial"/>
                <a:cs typeface="Arial"/>
              </a:rPr>
              <a:t> ←</a:t>
            </a:r>
            <a:r>
              <a:rPr lang="pt-BR" dirty="0"/>
              <a:t> 0x12345678</a:t>
            </a:r>
          </a:p>
          <a:p>
            <a:pPr lvl="3"/>
            <a:r>
              <a:rPr lang="pt-BR" dirty="0" err="1"/>
              <a:t>lui</a:t>
            </a:r>
            <a:r>
              <a:rPr lang="pt-BR" dirty="0"/>
              <a:t> $t1, </a:t>
            </a:r>
            <a:r>
              <a:rPr lang="pt-BR" dirty="0">
                <a:solidFill>
                  <a:srgbClr val="0000FF"/>
                </a:solidFill>
              </a:rPr>
              <a:t>0x1234</a:t>
            </a:r>
            <a:r>
              <a:rPr lang="pt-BR" dirty="0"/>
              <a:t>		# t1(31:16) </a:t>
            </a:r>
            <a:r>
              <a:rPr lang="pt-BR" dirty="0">
                <a:latin typeface="Arial"/>
                <a:cs typeface="Arial"/>
              </a:rPr>
              <a:t>← </a:t>
            </a:r>
            <a:r>
              <a:rPr lang="pt-BR" dirty="0">
                <a:solidFill>
                  <a:srgbClr val="0000FF"/>
                </a:solidFill>
              </a:rPr>
              <a:t>0x1234</a:t>
            </a:r>
          </a:p>
          <a:p>
            <a:pPr marL="1306513" lvl="3" indent="0">
              <a:buNone/>
            </a:pPr>
            <a:r>
              <a:rPr lang="pt-BR" dirty="0">
                <a:solidFill>
                  <a:srgbClr val="0000FF"/>
                </a:solidFill>
              </a:rPr>
              <a:t>				</a:t>
            </a:r>
            <a:r>
              <a:rPr lang="pt-BR" dirty="0"/>
              <a:t># t1(15:0) </a:t>
            </a:r>
            <a:r>
              <a:rPr lang="pt-BR" dirty="0">
                <a:latin typeface="Arial"/>
                <a:cs typeface="Arial"/>
              </a:rPr>
              <a:t>← </a:t>
            </a:r>
            <a:r>
              <a:rPr lang="pt-BR" dirty="0"/>
              <a:t>0</a:t>
            </a:r>
          </a:p>
          <a:p>
            <a:pPr marL="1306513" lvl="3" indent="0">
              <a:buNone/>
            </a:pPr>
            <a:r>
              <a:rPr lang="pt-BR" dirty="0"/>
              <a:t>                                        # t1 = 0x12340000</a:t>
            </a:r>
          </a:p>
          <a:p>
            <a:pPr lvl="3"/>
            <a:r>
              <a:rPr lang="pt-BR" dirty="0"/>
              <a:t>ori $t1, $t1, </a:t>
            </a:r>
            <a:r>
              <a:rPr lang="pt-BR" dirty="0">
                <a:solidFill>
                  <a:srgbClr val="0000FF"/>
                </a:solidFill>
              </a:rPr>
              <a:t>0x5678</a:t>
            </a:r>
            <a:r>
              <a:rPr lang="pt-BR" dirty="0"/>
              <a:t>	# t1 ← t1 | </a:t>
            </a:r>
            <a:r>
              <a:rPr lang="pt-BR" dirty="0">
                <a:solidFill>
                  <a:srgbClr val="0000FF"/>
                </a:solidFill>
              </a:rPr>
              <a:t>0x5678</a:t>
            </a:r>
          </a:p>
          <a:p>
            <a:pPr marL="1306513" lvl="3" indent="0">
              <a:buNone/>
            </a:pPr>
            <a:r>
              <a:rPr lang="pt-BR" dirty="0"/>
              <a:t>                                        # t1 = 0x12345678</a:t>
            </a:r>
          </a:p>
        </p:txBody>
      </p:sp>
    </p:spTree>
    <p:extLst>
      <p:ext uri="{BB962C8B-B14F-4D97-AF65-F5344CB8AC3E}">
        <p14:creationId xmlns:p14="http://schemas.microsoft.com/office/powerpoint/2010/main" val="134719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Características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024413"/>
          </a:xfrm>
        </p:spPr>
        <p:txBody>
          <a:bodyPr/>
          <a:lstStyle/>
          <a:p>
            <a:r>
              <a:rPr lang="en-US" dirty="0"/>
              <a:t>Modos de endereçamento</a:t>
            </a:r>
          </a:p>
          <a:p>
            <a:pPr lvl="1"/>
            <a:r>
              <a:rPr lang="en-US" dirty="0"/>
              <a:t>MARS</a:t>
            </a:r>
          </a:p>
          <a:p>
            <a:pPr lvl="1"/>
            <a:endParaRPr lang="pt-B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423" y="2333767"/>
            <a:ext cx="5208897" cy="390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22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Características</a:t>
            </a:r>
            <a:endParaRPr lang="pt-B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4027984"/>
          </a:xfrm>
        </p:spPr>
        <p:txBody>
          <a:bodyPr/>
          <a:lstStyle/>
          <a:p>
            <a:r>
              <a:rPr lang="pt-BR" dirty="0"/>
              <a:t>Modos de endereçamento</a:t>
            </a:r>
          </a:p>
          <a:p>
            <a:pPr lvl="1"/>
            <a:r>
              <a:rPr lang="pt-BR" dirty="0"/>
              <a:t>Base-Deslocamento</a:t>
            </a:r>
          </a:p>
          <a:p>
            <a:pPr lvl="2"/>
            <a:r>
              <a:rPr lang="en-US" dirty="0" err="1"/>
              <a:t>Implementado</a:t>
            </a:r>
            <a:r>
              <a:rPr lang="pt-BR" dirty="0"/>
              <a:t> apenas por instruções de acesso à memória (</a:t>
            </a:r>
            <a:r>
              <a:rPr lang="pt-BR" i="1" dirty="0" err="1"/>
              <a:t>load</a:t>
            </a:r>
            <a:r>
              <a:rPr lang="pt-BR" i="1" dirty="0"/>
              <a:t>/store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O endereço de acesso à memória é gerado através da soma entre o conteúdo de um registrador (base) e uma constante imediata que representa um </a:t>
            </a:r>
            <a:r>
              <a:rPr lang="pt-BR" dirty="0">
                <a:solidFill>
                  <a:srgbClr val="0000FF"/>
                </a:solidFill>
              </a:rPr>
              <a:t>deslocamento</a:t>
            </a:r>
            <a:r>
              <a:rPr lang="pt-BR" dirty="0"/>
              <a:t> </a:t>
            </a:r>
            <a:r>
              <a:rPr lang="pt-BR" dirty="0">
                <a:solidFill>
                  <a:srgbClr val="0000FF"/>
                </a:solidFill>
              </a:rPr>
              <a:t>em bytes</a:t>
            </a:r>
            <a:endParaRPr lang="pt-BR" dirty="0"/>
          </a:p>
          <a:p>
            <a:pPr lvl="2"/>
            <a:r>
              <a:rPr lang="pt-BR" dirty="0"/>
              <a:t>Exemplo:</a:t>
            </a:r>
          </a:p>
          <a:p>
            <a:pPr lvl="3"/>
            <a:r>
              <a:rPr lang="pt-BR" dirty="0" err="1"/>
              <a:t>sw</a:t>
            </a:r>
            <a:r>
              <a:rPr lang="pt-BR" dirty="0"/>
              <a:t> $t1, </a:t>
            </a:r>
            <a:r>
              <a:rPr lang="pt-BR" dirty="0">
                <a:solidFill>
                  <a:srgbClr val="0000FF"/>
                </a:solidFill>
              </a:rPr>
              <a:t>16</a:t>
            </a:r>
            <a:r>
              <a:rPr lang="pt-BR" dirty="0"/>
              <a:t>(</a:t>
            </a:r>
            <a:r>
              <a:rPr lang="pt-BR" dirty="0">
                <a:solidFill>
                  <a:srgbClr val="00B050"/>
                </a:solidFill>
              </a:rPr>
              <a:t>$t2</a:t>
            </a:r>
            <a:r>
              <a:rPr lang="pt-BR" dirty="0"/>
              <a:t>)		# MEM(</a:t>
            </a:r>
            <a:r>
              <a:rPr lang="pt-BR" dirty="0">
                <a:solidFill>
                  <a:srgbClr val="00B050"/>
                </a:solidFill>
              </a:rPr>
              <a:t>t2</a:t>
            </a:r>
            <a:r>
              <a:rPr lang="pt-BR" dirty="0"/>
              <a:t> + </a:t>
            </a:r>
            <a:r>
              <a:rPr lang="pt-BR" dirty="0">
                <a:solidFill>
                  <a:srgbClr val="0000FF"/>
                </a:solidFill>
              </a:rPr>
              <a:t>16</a:t>
            </a:r>
            <a:r>
              <a:rPr lang="pt-BR" dirty="0"/>
              <a:t>) </a:t>
            </a:r>
            <a:r>
              <a:rPr lang="pt-BR" dirty="0">
                <a:latin typeface="Arial"/>
                <a:cs typeface="Arial"/>
              </a:rPr>
              <a:t>← </a:t>
            </a:r>
            <a:r>
              <a:rPr lang="pt-BR" dirty="0"/>
              <a:t>t1</a:t>
            </a:r>
          </a:p>
          <a:p>
            <a:pPr lvl="3"/>
            <a:r>
              <a:rPr lang="pt-BR" dirty="0"/>
              <a:t>lw $t3, </a:t>
            </a:r>
            <a:r>
              <a:rPr lang="pt-BR" dirty="0">
                <a:solidFill>
                  <a:srgbClr val="0000FF"/>
                </a:solidFill>
              </a:rPr>
              <a:t>32</a:t>
            </a:r>
            <a:r>
              <a:rPr lang="pt-BR" dirty="0"/>
              <a:t>(</a:t>
            </a:r>
            <a:r>
              <a:rPr lang="pt-BR" dirty="0">
                <a:solidFill>
                  <a:srgbClr val="00B050"/>
                </a:solidFill>
              </a:rPr>
              <a:t>$t5</a:t>
            </a:r>
            <a:r>
              <a:rPr lang="pt-BR" dirty="0"/>
              <a:t>)		# t3 </a:t>
            </a:r>
            <a:r>
              <a:rPr lang="pt-BR" dirty="0">
                <a:latin typeface="Arial"/>
                <a:cs typeface="Arial"/>
              </a:rPr>
              <a:t>← </a:t>
            </a:r>
            <a:r>
              <a:rPr lang="pt-BR" dirty="0"/>
              <a:t>MEM(</a:t>
            </a:r>
            <a:r>
              <a:rPr lang="pt-BR" dirty="0">
                <a:solidFill>
                  <a:srgbClr val="00B050"/>
                </a:solidFill>
              </a:rPr>
              <a:t>t5</a:t>
            </a:r>
            <a:r>
              <a:rPr lang="pt-BR" dirty="0"/>
              <a:t> + </a:t>
            </a:r>
            <a:r>
              <a:rPr lang="pt-BR" dirty="0">
                <a:solidFill>
                  <a:srgbClr val="0000FF"/>
                </a:solidFill>
              </a:rPr>
              <a:t>32</a:t>
            </a:r>
            <a:r>
              <a:rPr lang="pt-BR" dirty="0"/>
              <a:t>)</a:t>
            </a:r>
            <a:endParaRPr lang="pt-BR" dirty="0">
              <a:latin typeface="Arial"/>
              <a:cs typeface="Arial"/>
            </a:endParaRPr>
          </a:p>
          <a:p>
            <a:pPr marL="1306513" lvl="3" indent="0">
              <a:buNone/>
            </a:pPr>
            <a:r>
              <a:rPr lang="pt-BR" dirty="0">
                <a:latin typeface="Arial"/>
                <a:cs typeface="Arial"/>
              </a:rPr>
              <a:t>				</a:t>
            </a:r>
            <a:endParaRPr lang="pt-BR" sz="20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1878627" y="5835249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rgbClr val="0000FF"/>
                </a:solidFill>
              </a:rPr>
              <a:t>Deslocamento </a:t>
            </a:r>
          </a:p>
          <a:p>
            <a:pPr algn="ctr"/>
            <a:r>
              <a:rPr lang="pt-BR" dirty="0">
                <a:solidFill>
                  <a:srgbClr val="0000FF"/>
                </a:solidFill>
              </a:rPr>
              <a:t>em bytes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061050" y="583524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rgbClr val="00B050"/>
                </a:solidFill>
              </a:rPr>
              <a:t>Base</a:t>
            </a:r>
          </a:p>
        </p:txBody>
      </p:sp>
      <p:cxnSp>
        <p:nvCxnSpPr>
          <p:cNvPr id="6" name="Conector de seta reta 5"/>
          <p:cNvCxnSpPr>
            <a:stCxn id="2" idx="0"/>
          </p:cNvCxnSpPr>
          <p:nvPr/>
        </p:nvCxnSpPr>
        <p:spPr bwMode="auto">
          <a:xfrm flipV="1">
            <a:off x="2740402" y="5181001"/>
            <a:ext cx="562356" cy="6542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Conector de seta reta 7"/>
          <p:cNvCxnSpPr>
            <a:stCxn id="5" idx="0"/>
          </p:cNvCxnSpPr>
          <p:nvPr/>
        </p:nvCxnSpPr>
        <p:spPr bwMode="auto">
          <a:xfrm flipH="1" flipV="1">
            <a:off x="3889612" y="5181001"/>
            <a:ext cx="526664" cy="6542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CaixaDeTexto 3"/>
          <p:cNvSpPr txBox="1"/>
          <p:nvPr/>
        </p:nvSpPr>
        <p:spPr>
          <a:xfrm>
            <a:off x="5961413" y="5510153"/>
            <a:ext cx="1805049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lw</a:t>
            </a:r>
            <a:r>
              <a:rPr lang="pt-BR" dirty="0"/>
              <a:t> $t3, </a:t>
            </a:r>
            <a:r>
              <a:rPr lang="pt-BR" dirty="0">
                <a:solidFill>
                  <a:srgbClr val="FF0000"/>
                </a:solidFill>
              </a:rPr>
              <a:t>$t7</a:t>
            </a:r>
            <a:r>
              <a:rPr lang="pt-BR" dirty="0"/>
              <a:t>($t5)</a:t>
            </a:r>
          </a:p>
          <a:p>
            <a:pPr algn="ctr"/>
            <a:r>
              <a:rPr lang="pt-BR" dirty="0">
                <a:solidFill>
                  <a:srgbClr val="FF0000"/>
                </a:solidFill>
              </a:rPr>
              <a:t>ERRADO!</a:t>
            </a:r>
          </a:p>
        </p:txBody>
      </p:sp>
    </p:spTree>
    <p:extLst>
      <p:ext uri="{BB962C8B-B14F-4D97-AF65-F5344CB8AC3E}">
        <p14:creationId xmlns:p14="http://schemas.microsoft.com/office/powerpoint/2010/main" val="62536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Características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024413"/>
          </a:xfrm>
        </p:spPr>
        <p:txBody>
          <a:bodyPr/>
          <a:lstStyle/>
          <a:p>
            <a:r>
              <a:rPr lang="en-US" dirty="0"/>
              <a:t>Modos de endereçamento</a:t>
            </a:r>
          </a:p>
          <a:p>
            <a:pPr lvl="1"/>
            <a:r>
              <a:rPr lang="en-US" dirty="0"/>
              <a:t>MARS</a:t>
            </a:r>
          </a:p>
          <a:p>
            <a:pPr lvl="1"/>
            <a:endParaRPr lang="pt-B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423" y="2333767"/>
            <a:ext cx="5208897" cy="390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27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Características</a:t>
            </a:r>
            <a:endParaRPr lang="pt-B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2"/>
            <a:ext cx="8454433" cy="4286228"/>
          </a:xfrm>
        </p:spPr>
        <p:txBody>
          <a:bodyPr/>
          <a:lstStyle/>
          <a:p>
            <a:r>
              <a:rPr lang="pt-BR" dirty="0"/>
              <a:t>Modos de endereçamento</a:t>
            </a:r>
          </a:p>
          <a:p>
            <a:pPr lvl="1"/>
            <a:r>
              <a:rPr lang="pt-BR" dirty="0"/>
              <a:t>Relativo (PC)</a:t>
            </a:r>
          </a:p>
          <a:p>
            <a:pPr lvl="2"/>
            <a:r>
              <a:rPr lang="en-US" dirty="0" err="1"/>
              <a:t>Implementado</a:t>
            </a:r>
            <a:r>
              <a:rPr lang="pt-BR" dirty="0"/>
              <a:t> por instruções de desvio condicional (</a:t>
            </a:r>
            <a:r>
              <a:rPr lang="pt-BR" i="1" dirty="0" err="1"/>
              <a:t>branch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O endereço de destino é dado pela soma do registrador PC e um deslocamento (constante imediata) </a:t>
            </a:r>
          </a:p>
          <a:p>
            <a:pPr lvl="2"/>
            <a:r>
              <a:rPr lang="pt-BR" dirty="0"/>
              <a:t>Exemplo:</a:t>
            </a:r>
          </a:p>
          <a:p>
            <a:pPr lvl="3"/>
            <a:r>
              <a:rPr lang="pt-BR" i="1" dirty="0"/>
              <a:t>Branch if equal</a:t>
            </a:r>
          </a:p>
          <a:p>
            <a:pPr lvl="4"/>
            <a:r>
              <a:rPr lang="pt-BR" dirty="0"/>
              <a:t>beq $t1, $zero, </a:t>
            </a:r>
            <a:r>
              <a:rPr lang="pt-BR" dirty="0">
                <a:solidFill>
                  <a:srgbClr val="0000FF"/>
                </a:solidFill>
              </a:rPr>
              <a:t>start</a:t>
            </a:r>
            <a:r>
              <a:rPr lang="pt-BR" dirty="0"/>
              <a:t>  	# Desvia se t1 = zero</a:t>
            </a:r>
          </a:p>
          <a:p>
            <a:pPr lvl="3"/>
            <a:r>
              <a:rPr lang="pt-BR" dirty="0"/>
              <a:t> </a:t>
            </a:r>
            <a:r>
              <a:rPr lang="pt-BR" i="1" dirty="0" err="1"/>
              <a:t>Branch</a:t>
            </a:r>
            <a:r>
              <a:rPr lang="pt-BR" i="1" dirty="0"/>
              <a:t> </a:t>
            </a:r>
            <a:r>
              <a:rPr lang="pt-BR" i="1" dirty="0" err="1"/>
              <a:t>if</a:t>
            </a:r>
            <a:r>
              <a:rPr lang="pt-BR" i="1" dirty="0"/>
              <a:t> </a:t>
            </a:r>
            <a:r>
              <a:rPr lang="pt-BR" i="1" dirty="0" err="1"/>
              <a:t>not</a:t>
            </a:r>
            <a:r>
              <a:rPr lang="pt-BR" i="1" dirty="0"/>
              <a:t> </a:t>
            </a:r>
            <a:r>
              <a:rPr lang="pt-BR" i="1" dirty="0" err="1"/>
              <a:t>equal</a:t>
            </a:r>
            <a:r>
              <a:rPr lang="pt-BR" i="1" dirty="0"/>
              <a:t>  </a:t>
            </a:r>
          </a:p>
          <a:p>
            <a:pPr lvl="4"/>
            <a:r>
              <a:rPr lang="pt-BR" dirty="0"/>
              <a:t>bne $t1, $zero, </a:t>
            </a:r>
            <a:r>
              <a:rPr lang="pt-BR" dirty="0">
                <a:solidFill>
                  <a:srgbClr val="0000FF"/>
                </a:solidFill>
              </a:rPr>
              <a:t>loop</a:t>
            </a:r>
            <a:r>
              <a:rPr lang="pt-BR" dirty="0"/>
              <a:t> 	# Desvia se t1 != zero</a:t>
            </a:r>
          </a:p>
          <a:p>
            <a:pPr marL="1306513" lvl="3" indent="0">
              <a:buNone/>
            </a:pPr>
            <a:r>
              <a:rPr lang="pt-BR" dirty="0">
                <a:latin typeface="Arial"/>
                <a:cs typeface="Arial"/>
              </a:rPr>
              <a:t>		</a:t>
            </a:r>
            <a:endParaRPr lang="pt-BR" sz="2000" dirty="0"/>
          </a:p>
        </p:txBody>
      </p:sp>
      <p:grpSp>
        <p:nvGrpSpPr>
          <p:cNvPr id="12" name="Grupo 11"/>
          <p:cNvGrpSpPr/>
          <p:nvPr/>
        </p:nvGrpSpPr>
        <p:grpSpPr>
          <a:xfrm>
            <a:off x="3698539" y="4872251"/>
            <a:ext cx="3671247" cy="1568312"/>
            <a:chOff x="3698539" y="4872251"/>
            <a:chExt cx="3671247" cy="1568312"/>
          </a:xfrm>
        </p:grpSpPr>
        <p:sp>
          <p:nvSpPr>
            <p:cNvPr id="4" name="CaixaDeTexto 3"/>
            <p:cNvSpPr txBox="1"/>
            <p:nvPr/>
          </p:nvSpPr>
          <p:spPr>
            <a:xfrm>
              <a:off x="3698539" y="5855788"/>
              <a:ext cx="36712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>
                  <a:solidFill>
                    <a:srgbClr val="0000FF"/>
                  </a:solidFill>
                </a:rPr>
                <a:t>Labels</a:t>
              </a:r>
              <a:r>
                <a:rPr lang="pt-BR" sz="1600" dirty="0">
                  <a:solidFill>
                    <a:srgbClr val="0000FF"/>
                  </a:solidFill>
                </a:rPr>
                <a:t> são substituídos por deslocamentos pelo montador</a:t>
              </a:r>
            </a:p>
          </p:txBody>
        </p:sp>
        <p:cxnSp>
          <p:nvCxnSpPr>
            <p:cNvPr id="9" name="Conector de seta reta 8"/>
            <p:cNvCxnSpPr>
              <a:endCxn id="3" idx="2"/>
            </p:cNvCxnSpPr>
            <p:nvPr/>
          </p:nvCxnSpPr>
          <p:spPr bwMode="auto">
            <a:xfrm flipH="1" flipV="1">
              <a:off x="4793954" y="5554640"/>
              <a:ext cx="269365" cy="3011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Conector de seta reta 10"/>
            <p:cNvCxnSpPr/>
            <p:nvPr/>
          </p:nvCxnSpPr>
          <p:spPr bwMode="auto">
            <a:xfrm flipH="1" flipV="1">
              <a:off x="4793954" y="4872251"/>
              <a:ext cx="569616" cy="98353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1751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Características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024413"/>
          </a:xfrm>
        </p:spPr>
        <p:txBody>
          <a:bodyPr/>
          <a:lstStyle/>
          <a:p>
            <a:r>
              <a:rPr lang="en-US" dirty="0"/>
              <a:t>Modos de endereçamento</a:t>
            </a:r>
          </a:p>
          <a:p>
            <a:pPr lvl="1"/>
            <a:r>
              <a:rPr lang="en-US" dirty="0"/>
              <a:t>MARS</a:t>
            </a:r>
          </a:p>
          <a:p>
            <a:pPr lvl="1"/>
            <a:endParaRPr lang="pt-B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423" y="2333767"/>
            <a:ext cx="5208897" cy="390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931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Características</a:t>
            </a:r>
            <a:endParaRPr lang="pt-B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2"/>
            <a:ext cx="8454433" cy="4286228"/>
          </a:xfrm>
        </p:spPr>
        <p:txBody>
          <a:bodyPr/>
          <a:lstStyle/>
          <a:p>
            <a:r>
              <a:rPr lang="pt-BR" dirty="0"/>
              <a:t>Modos de endereçamento</a:t>
            </a:r>
          </a:p>
          <a:p>
            <a:pPr lvl="1"/>
            <a:r>
              <a:rPr lang="en-US" dirty="0"/>
              <a:t>Pseudo-</a:t>
            </a:r>
            <a:r>
              <a:rPr lang="en-US" dirty="0" err="1"/>
              <a:t>direto</a:t>
            </a:r>
            <a:endParaRPr lang="en-US" dirty="0"/>
          </a:p>
          <a:p>
            <a:pPr lvl="2"/>
            <a:r>
              <a:rPr lang="en-US" dirty="0" err="1"/>
              <a:t>Implementado</a:t>
            </a:r>
            <a:r>
              <a:rPr lang="pt-BR" dirty="0"/>
              <a:t> por instruções de salto incondicional (</a:t>
            </a:r>
            <a:r>
              <a:rPr lang="pt-BR" i="1" dirty="0"/>
              <a:t>jump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Parte do endereço de destino está contido na instrução e a outra parte vem do PC</a:t>
            </a:r>
          </a:p>
          <a:p>
            <a:pPr lvl="3"/>
            <a:r>
              <a:rPr lang="pt-BR" dirty="0"/>
              <a:t>As duas partes são concatenadas gerando o endereço destino da próxima instrução a ser executada</a:t>
            </a:r>
          </a:p>
          <a:p>
            <a:pPr lvl="2"/>
            <a:r>
              <a:rPr lang="pt-BR" dirty="0"/>
              <a:t>Exemplo:</a:t>
            </a:r>
          </a:p>
          <a:p>
            <a:pPr lvl="3"/>
            <a:r>
              <a:rPr lang="pt-BR" dirty="0"/>
              <a:t>j </a:t>
            </a:r>
            <a:r>
              <a:rPr lang="pt-BR" dirty="0">
                <a:solidFill>
                  <a:srgbClr val="0000FF"/>
                </a:solidFill>
              </a:rPr>
              <a:t>inicio</a:t>
            </a:r>
          </a:p>
          <a:p>
            <a:pPr lvl="3"/>
            <a:r>
              <a:rPr lang="pt-BR" dirty="0" err="1"/>
              <a:t>jal</a:t>
            </a:r>
            <a:r>
              <a:rPr lang="pt-BR" dirty="0"/>
              <a:t> </a:t>
            </a:r>
            <a:r>
              <a:rPr lang="pt-BR" dirty="0" err="1">
                <a:solidFill>
                  <a:srgbClr val="0000FF"/>
                </a:solidFill>
              </a:rPr>
              <a:t>subrotina</a:t>
            </a:r>
            <a:r>
              <a:rPr lang="pt-BR" dirty="0"/>
              <a:t>	# </a:t>
            </a:r>
            <a:r>
              <a:rPr lang="pt-BR" i="1" dirty="0" err="1"/>
              <a:t>Jump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Link</a:t>
            </a:r>
            <a:r>
              <a:rPr lang="pt-BR" dirty="0"/>
              <a:t> (salto para </a:t>
            </a:r>
            <a:r>
              <a:rPr lang="pt-BR" dirty="0" err="1"/>
              <a:t>subrotina</a:t>
            </a:r>
            <a:r>
              <a:rPr lang="pt-BR" dirty="0"/>
              <a:t>)</a:t>
            </a:r>
            <a:endParaRPr lang="pt-BR" sz="2000" dirty="0"/>
          </a:p>
        </p:txBody>
      </p:sp>
      <p:grpSp>
        <p:nvGrpSpPr>
          <p:cNvPr id="5" name="Grupo 4"/>
          <p:cNvGrpSpPr/>
          <p:nvPr/>
        </p:nvGrpSpPr>
        <p:grpSpPr>
          <a:xfrm>
            <a:off x="2497536" y="5256866"/>
            <a:ext cx="3671247" cy="921548"/>
            <a:chOff x="3698539" y="5554640"/>
            <a:chExt cx="3671247" cy="921548"/>
          </a:xfrm>
        </p:grpSpPr>
        <p:sp>
          <p:nvSpPr>
            <p:cNvPr id="6" name="CaixaDeTexto 5"/>
            <p:cNvSpPr txBox="1"/>
            <p:nvPr/>
          </p:nvSpPr>
          <p:spPr>
            <a:xfrm>
              <a:off x="3698539" y="5891413"/>
              <a:ext cx="36712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>
                  <a:solidFill>
                    <a:srgbClr val="0000FF"/>
                  </a:solidFill>
                </a:rPr>
                <a:t>Labels</a:t>
              </a:r>
              <a:r>
                <a:rPr lang="pt-BR" sz="1600" dirty="0">
                  <a:solidFill>
                    <a:srgbClr val="0000FF"/>
                  </a:solidFill>
                </a:rPr>
                <a:t> são substituídos por constantes pelo montador</a:t>
              </a:r>
            </a:p>
          </p:txBody>
        </p:sp>
        <p:cxnSp>
          <p:nvCxnSpPr>
            <p:cNvPr id="7" name="Conector de seta reta 6"/>
            <p:cNvCxnSpPr/>
            <p:nvPr/>
          </p:nvCxnSpPr>
          <p:spPr bwMode="auto">
            <a:xfrm flipH="1" flipV="1">
              <a:off x="4793954" y="5554640"/>
              <a:ext cx="269365" cy="3011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4552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2"/>
            <a:ext cx="8454433" cy="1379254"/>
          </a:xfrm>
        </p:spPr>
        <p:txBody>
          <a:bodyPr/>
          <a:lstStyle/>
          <a:p>
            <a:r>
              <a:rPr lang="pt-BR" dirty="0"/>
              <a:t>Principais instruções</a:t>
            </a:r>
          </a:p>
          <a:p>
            <a:pPr lvl="1"/>
            <a:r>
              <a:rPr lang="pt-BR" sz="1600" dirty="0">
                <a:solidFill>
                  <a:srgbClr val="0000FF"/>
                </a:solidFill>
              </a:rPr>
              <a:t>rs, rd, rt</a:t>
            </a:r>
            <a:r>
              <a:rPr lang="pt-BR" sz="1600" dirty="0"/>
              <a:t>: pode ser qualquer registrador de uso geral ($0-$31)</a:t>
            </a:r>
          </a:p>
          <a:p>
            <a:pPr lvl="1"/>
            <a:r>
              <a:rPr lang="pt-BR" sz="1600" dirty="0">
                <a:solidFill>
                  <a:srgbClr val="0000FF"/>
                </a:solidFill>
              </a:rPr>
              <a:t>imm</a:t>
            </a:r>
            <a:r>
              <a:rPr lang="pt-BR" sz="1600" dirty="0"/>
              <a:t>: constante imediata de 16 bits</a:t>
            </a:r>
          </a:p>
        </p:txBody>
      </p:sp>
      <p:graphicFrame>
        <p:nvGraphicFramePr>
          <p:cNvPr id="5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148017"/>
              </p:ext>
            </p:extLst>
          </p:nvPr>
        </p:nvGraphicFramePr>
        <p:xfrm>
          <a:off x="2017901" y="2496031"/>
          <a:ext cx="6900468" cy="38412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21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701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282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Instrução/Sintaxe</a:t>
                      </a:r>
                    </a:p>
                  </a:txBody>
                  <a:tcPr marT="45729" marB="4572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Ação</a:t>
                      </a:r>
                    </a:p>
                  </a:txBody>
                  <a:tcPr marT="45729" marB="4572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Semelhantes</a:t>
                      </a:r>
                    </a:p>
                  </a:txBody>
                  <a:tcPr marT="45729" marB="4572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rd, rs, rt</a:t>
                      </a:r>
                      <a:endParaRPr lang="en-US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en-US" sz="1200" baseline="0" dirty="0">
                          <a:latin typeface="Arial"/>
                          <a:cs typeface="Arial"/>
                        </a:rPr>
                        <a:t>←</a:t>
                      </a: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rs + rt</a:t>
                      </a:r>
                      <a:endParaRPr lang="en-US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sub, and, or, xor, nor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rt, rs, imm</a:t>
                      </a:r>
                      <a:endParaRPr lang="en-US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en-US" sz="1200" baseline="0" dirty="0">
                          <a:latin typeface="Arial"/>
                          <a:cs typeface="Arial"/>
                        </a:rPr>
                        <a:t>←</a:t>
                      </a: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rs + imm</a:t>
                      </a:r>
                      <a:endParaRPr lang="en-US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andi</a:t>
                      </a:r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ori</a:t>
                      </a:r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xori</a:t>
                      </a:r>
                      <a:endParaRPr lang="en-US" sz="1200" b="1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rd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rs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rt</a:t>
                      </a:r>
                      <a:endParaRPr lang="en-US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rd</a:t>
                      </a:r>
                      <a:r>
                        <a:rPr lang="en-US" sz="1200" dirty="0"/>
                        <a:t> </a:t>
                      </a:r>
                      <a:r>
                        <a:rPr lang="en-US" sz="1200" baseline="0" dirty="0">
                          <a:latin typeface="Arial"/>
                          <a:cs typeface="Arial"/>
                        </a:rPr>
                        <a:t>←</a:t>
                      </a:r>
                      <a:r>
                        <a:rPr lang="en-US" sz="1200" dirty="0"/>
                        <a:t> 1</a:t>
                      </a:r>
                      <a:r>
                        <a:rPr lang="en-US" sz="1200" baseline="0" dirty="0"/>
                        <a:t> se </a:t>
                      </a:r>
                      <a:r>
                        <a:rPr lang="en-US" sz="1200" baseline="0" dirty="0" err="1"/>
                        <a:t>rs</a:t>
                      </a:r>
                      <a:r>
                        <a:rPr lang="en-US" sz="1200" baseline="0" dirty="0"/>
                        <a:t> &lt; </a:t>
                      </a:r>
                      <a:r>
                        <a:rPr lang="en-US" sz="1200" baseline="0" dirty="0" err="1"/>
                        <a:t>rt</a:t>
                      </a:r>
                      <a:r>
                        <a:rPr lang="en-US" sz="1200" baseline="0" dirty="0"/>
                        <a:t>, </a:t>
                      </a:r>
                      <a:r>
                        <a:rPr lang="en-US" sz="1200" baseline="0" dirty="0" err="1"/>
                        <a:t>senão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rd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>
                          <a:latin typeface="Arial"/>
                          <a:cs typeface="Arial"/>
                        </a:rPr>
                        <a:t>← 0</a:t>
                      </a:r>
                      <a:endParaRPr lang="en-US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slti</a:t>
                      </a:r>
                      <a:r>
                        <a:rPr lang="en-US" sz="1200" dirty="0"/>
                        <a:t> rt, rs, imm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rt </a:t>
                      </a:r>
                      <a:r>
                        <a:rPr lang="en-US" sz="1200" baseline="0" dirty="0">
                          <a:latin typeface="Arial"/>
                          <a:cs typeface="Arial"/>
                        </a:rPr>
                        <a:t>←</a:t>
                      </a:r>
                      <a:r>
                        <a:rPr lang="en-US" sz="1200" dirty="0"/>
                        <a:t> 1</a:t>
                      </a:r>
                      <a:r>
                        <a:rPr lang="en-US" sz="1200" baseline="0" dirty="0"/>
                        <a:t> se rs &lt; imm, senão rt </a:t>
                      </a:r>
                      <a:r>
                        <a:rPr lang="en-US" sz="1200" baseline="0" dirty="0">
                          <a:latin typeface="Arial"/>
                          <a:cs typeface="Arial"/>
                        </a:rPr>
                        <a:t>← 0</a:t>
                      </a:r>
                      <a:endParaRPr lang="en-US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lw</a:t>
                      </a: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rt, offset(rs)</a:t>
                      </a:r>
                      <a:endParaRPr lang="en-US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en-US" sz="1200" baseline="0" dirty="0">
                          <a:latin typeface="Arial"/>
                          <a:cs typeface="Arial"/>
                        </a:rPr>
                        <a:t>←</a:t>
                      </a: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MEM(rs + offset)</a:t>
                      </a:r>
                      <a:endParaRPr lang="en-US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lh, </a:t>
                      </a:r>
                      <a:r>
                        <a:rPr lang="en-US" sz="1200" b="1" dirty="0" err="1"/>
                        <a:t>lhu</a:t>
                      </a:r>
                      <a:r>
                        <a:rPr lang="en-US" sz="1200" b="1" dirty="0"/>
                        <a:t>, </a:t>
                      </a:r>
                      <a:r>
                        <a:rPr lang="en-US" sz="1200" b="1" dirty="0" err="1"/>
                        <a:t>lb</a:t>
                      </a:r>
                      <a:r>
                        <a:rPr lang="en-US" sz="1200" b="1" dirty="0"/>
                        <a:t>, </a:t>
                      </a:r>
                      <a:r>
                        <a:rPr lang="en-US" sz="1200" b="1" dirty="0" err="1"/>
                        <a:t>lbu</a:t>
                      </a:r>
                      <a:endParaRPr lang="en-US" sz="1200" b="1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</a:t>
                      </a: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rt, offset(rs)</a:t>
                      </a:r>
                      <a:endParaRPr lang="en-US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MEM(rs + offset) </a:t>
                      </a:r>
                      <a:r>
                        <a:rPr lang="en-US" sz="1200" baseline="0" dirty="0">
                          <a:latin typeface="Arial"/>
                          <a:cs typeface="Arial"/>
                        </a:rPr>
                        <a:t>←</a:t>
                      </a: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rt</a:t>
                      </a:r>
                      <a:endParaRPr lang="en-US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sb, sh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beq</a:t>
                      </a: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  <a:endParaRPr lang="en-US" sz="1200" i="1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(</a:t>
                      </a:r>
                      <a:r>
                        <a:rPr lang="en-US" sz="12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</a:t>
                      </a:r>
                      <a:r>
                        <a:rPr lang="en-US" sz="12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12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desvia</a:t>
                      </a: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</a:t>
                      </a: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  <a:endParaRPr lang="en-US" sz="1200" i="1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200" i="1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bne</a:t>
                      </a: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  <a:endParaRPr lang="en-US" sz="1200" i="1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(</a:t>
                      </a:r>
                      <a:r>
                        <a:rPr lang="en-US" sz="12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 </a:t>
                      </a:r>
                      <a:r>
                        <a:rPr lang="en-US" sz="12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12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desvia</a:t>
                      </a: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</a:t>
                      </a: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  <a:endParaRPr lang="en-US" sz="1200" i="1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1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  <a:endParaRPr lang="en-US" sz="1200" i="1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Salta para </a:t>
                      </a:r>
                      <a:r>
                        <a:rPr lang="pt-BR" sz="1200" i="1" dirty="0"/>
                        <a:t>label</a:t>
                      </a:r>
                      <a:endParaRPr lang="en-US" sz="1200" i="1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200" b="1" i="0" dirty="0"/>
                        <a:t>jal</a:t>
                      </a:r>
                      <a:r>
                        <a:rPr lang="en-US" sz="1200" i="0" dirty="0"/>
                        <a:t> ($ra </a:t>
                      </a:r>
                      <a:r>
                        <a:rPr lang="en-US" sz="1200" i="0" dirty="0">
                          <a:latin typeface="Arial"/>
                          <a:cs typeface="Arial"/>
                        </a:rPr>
                        <a:t>← ret. addr.</a:t>
                      </a:r>
                      <a:r>
                        <a:rPr lang="en-US" sz="1200" i="0" dirty="0"/>
                        <a:t>)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r>
                        <a:rPr lang="pt-B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lui</a:t>
                      </a:r>
                      <a:r>
                        <a:rPr lang="pt-BR" sz="1200" dirty="0"/>
                        <a:t> rt, imm</a:t>
                      </a:r>
                      <a:endParaRPr lang="en-US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pt-BR" sz="1200" dirty="0" err="1"/>
                        <a:t>rt</a:t>
                      </a:r>
                      <a:r>
                        <a:rPr lang="pt-BR" sz="1200" dirty="0"/>
                        <a:t>(31:16) </a:t>
                      </a:r>
                      <a:r>
                        <a:rPr lang="en-US" sz="1200" baseline="0" dirty="0">
                          <a:latin typeface="Arial"/>
                          <a:cs typeface="Arial"/>
                        </a:rPr>
                        <a:t>← imm; </a:t>
                      </a:r>
                      <a:r>
                        <a:rPr lang="pt-BR" sz="1200" dirty="0" err="1"/>
                        <a:t>rt</a:t>
                      </a:r>
                      <a:r>
                        <a:rPr lang="pt-BR" sz="1200" dirty="0"/>
                        <a:t>(31:16) </a:t>
                      </a:r>
                      <a:r>
                        <a:rPr lang="en-US" sz="1200" baseline="0" dirty="0">
                          <a:latin typeface="Arial"/>
                          <a:cs typeface="Arial"/>
                        </a:rPr>
                        <a:t>← 0</a:t>
                      </a:r>
                      <a:endParaRPr lang="en-US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sll</a:t>
                      </a:r>
                      <a:r>
                        <a:rPr lang="en-US" sz="1200" dirty="0"/>
                        <a:t> rd, rt, shamt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rd </a:t>
                      </a:r>
                      <a:r>
                        <a:rPr lang="en-US" sz="1200" baseline="0" dirty="0">
                          <a:latin typeface="Arial"/>
                          <a:cs typeface="Arial"/>
                        </a:rPr>
                        <a:t>← rt shifted shamt bits</a:t>
                      </a:r>
                      <a:endParaRPr lang="en-US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srl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rs</a:t>
                      </a:r>
                      <a:r>
                        <a:rPr lang="en-US" sz="1200" dirty="0"/>
                        <a:t>,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rt</a:t>
                      </a:r>
                      <a:endParaRPr lang="en-US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[hi</a:t>
                      </a:r>
                      <a:r>
                        <a:rPr lang="en-US" sz="1200" baseline="0" dirty="0"/>
                        <a:t> &amp; lo] </a:t>
                      </a:r>
                      <a:r>
                        <a:rPr lang="en-US" sz="1200" baseline="0" dirty="0">
                          <a:latin typeface="Arial"/>
                          <a:cs typeface="Arial"/>
                        </a:rPr>
                        <a:t>← rs * rt</a:t>
                      </a:r>
                      <a:endParaRPr lang="en-US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div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rs</a:t>
                      </a:r>
                      <a:r>
                        <a:rPr lang="en-US" sz="1200" dirty="0"/>
                        <a:t>,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rt</a:t>
                      </a:r>
                      <a:endParaRPr lang="en-US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lo </a:t>
                      </a:r>
                      <a:r>
                        <a:rPr lang="en-US" sz="1200" baseline="0" dirty="0">
                          <a:latin typeface="Arial"/>
                          <a:cs typeface="Arial"/>
                        </a:rPr>
                        <a:t>← </a:t>
                      </a:r>
                      <a:r>
                        <a:rPr lang="en-US" sz="1200" baseline="0" dirty="0" err="1">
                          <a:latin typeface="Arial"/>
                          <a:cs typeface="Arial"/>
                        </a:rPr>
                        <a:t>rs</a:t>
                      </a:r>
                      <a:r>
                        <a:rPr lang="en-US" sz="1200" baseline="0" dirty="0">
                          <a:latin typeface="Arial"/>
                          <a:cs typeface="Arial"/>
                        </a:rPr>
                        <a:t> / </a:t>
                      </a:r>
                      <a:r>
                        <a:rPr lang="en-US" sz="1200" baseline="0" dirty="0" err="1">
                          <a:latin typeface="Arial"/>
                          <a:cs typeface="Arial"/>
                        </a:rPr>
                        <a:t>rt</a:t>
                      </a:r>
                      <a:r>
                        <a:rPr lang="en-US" sz="1200" baseline="0" dirty="0">
                          <a:latin typeface="Arial"/>
                          <a:cs typeface="Arial"/>
                        </a:rPr>
                        <a:t>; </a:t>
                      </a:r>
                      <a:r>
                        <a:rPr lang="en-US" sz="1200" baseline="0" dirty="0">
                          <a:latin typeface="+mn-lt"/>
                          <a:cs typeface="+mn-cs"/>
                        </a:rPr>
                        <a:t>hi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>
                          <a:latin typeface="Arial"/>
                          <a:cs typeface="Arial"/>
                        </a:rPr>
                        <a:t>← </a:t>
                      </a:r>
                      <a:r>
                        <a:rPr lang="en-US" sz="1200" baseline="0" dirty="0" err="1">
                          <a:latin typeface="Arial"/>
                          <a:cs typeface="Arial"/>
                        </a:rPr>
                        <a:t>rs</a:t>
                      </a:r>
                      <a:r>
                        <a:rPr lang="en-US" sz="1200" baseline="0" dirty="0">
                          <a:latin typeface="Arial"/>
                          <a:cs typeface="Arial"/>
                        </a:rPr>
                        <a:t> % </a:t>
                      </a:r>
                      <a:r>
                        <a:rPr lang="en-US" sz="1200" baseline="0" dirty="0" err="1">
                          <a:latin typeface="Arial"/>
                          <a:cs typeface="Arial"/>
                        </a:rPr>
                        <a:t>rt</a:t>
                      </a:r>
                      <a:endParaRPr lang="en-US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47486" y="2707575"/>
            <a:ext cx="19594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</a:rPr>
              <a:t>rs</a:t>
            </a:r>
            <a:r>
              <a:rPr lang="pt-BR" sz="1400" dirty="0"/>
              <a:t>: </a:t>
            </a:r>
            <a:r>
              <a:rPr lang="pt-BR" sz="1400" i="1" dirty="0" err="1"/>
              <a:t>register</a:t>
            </a:r>
            <a:r>
              <a:rPr lang="pt-BR" sz="1400" i="1" dirty="0"/>
              <a:t> </a:t>
            </a:r>
            <a:r>
              <a:rPr lang="pt-BR" sz="1400" i="1" dirty="0" err="1"/>
              <a:t>source</a:t>
            </a:r>
            <a:endParaRPr lang="pt-BR" sz="1400" i="1" dirty="0"/>
          </a:p>
          <a:p>
            <a:r>
              <a:rPr lang="pt-BR" sz="1400" dirty="0">
                <a:solidFill>
                  <a:srgbClr val="0000FF"/>
                </a:solidFill>
              </a:rPr>
              <a:t>rd</a:t>
            </a:r>
            <a:r>
              <a:rPr lang="pt-BR" sz="1400" dirty="0"/>
              <a:t>: </a:t>
            </a:r>
            <a:r>
              <a:rPr lang="pt-BR" sz="1400" i="1" dirty="0" err="1"/>
              <a:t>register</a:t>
            </a:r>
            <a:r>
              <a:rPr lang="pt-BR" sz="1400" i="1" dirty="0"/>
              <a:t> </a:t>
            </a:r>
            <a:r>
              <a:rPr lang="pt-BR" sz="1400" i="1" dirty="0" err="1"/>
              <a:t>destination</a:t>
            </a:r>
            <a:endParaRPr lang="pt-BR" sz="1400" i="1" dirty="0"/>
          </a:p>
          <a:p>
            <a:r>
              <a:rPr lang="pt-BR" sz="1400" dirty="0" err="1">
                <a:solidFill>
                  <a:srgbClr val="0000FF"/>
                </a:solidFill>
              </a:rPr>
              <a:t>rt</a:t>
            </a:r>
            <a:r>
              <a:rPr lang="pt-BR" sz="1400" dirty="0"/>
              <a:t>: </a:t>
            </a:r>
            <a:r>
              <a:rPr lang="pt-BR" sz="1400" i="1" dirty="0" err="1"/>
              <a:t>register</a:t>
            </a:r>
            <a:r>
              <a:rPr lang="pt-BR" sz="1400" i="1" dirty="0"/>
              <a:t> </a:t>
            </a:r>
            <a:r>
              <a:rPr lang="pt-BR" sz="1400" i="1" dirty="0" err="1"/>
              <a:t>target</a:t>
            </a:r>
            <a:r>
              <a:rPr lang="pt-BR" sz="1400" i="1" dirty="0"/>
              <a:t> (em algumas instruções é fonte e em outras é destino)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0" y="4308765"/>
            <a:ext cx="1959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>
                <a:solidFill>
                  <a:srgbClr val="0000FF"/>
                </a:solidFill>
              </a:rPr>
              <a:t>O ISA MIPS têm mais de 150 instruções</a:t>
            </a:r>
            <a:endParaRPr lang="pt-BR" sz="1400" i="1" dirty="0"/>
          </a:p>
        </p:txBody>
      </p:sp>
    </p:spTree>
    <p:extLst>
      <p:ext uri="{BB962C8B-B14F-4D97-AF65-F5344CB8AC3E}">
        <p14:creationId xmlns:p14="http://schemas.microsoft.com/office/powerpoint/2010/main" val="309288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Introdução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2"/>
            <a:ext cx="8001000" cy="2264585"/>
          </a:xfrm>
        </p:spPr>
        <p:txBody>
          <a:bodyPr/>
          <a:lstStyle/>
          <a:p>
            <a:r>
              <a:rPr lang="en-US" sz="2400" dirty="0" err="1"/>
              <a:t>Livro</a:t>
            </a:r>
            <a:r>
              <a:rPr lang="en-US" sz="2400" dirty="0"/>
              <a:t> de referência</a:t>
            </a:r>
          </a:p>
          <a:p>
            <a:pPr lvl="1"/>
            <a:r>
              <a:rPr lang="en-US" sz="2000" dirty="0"/>
              <a:t>“Organização e projeto de computadores: a interface HW/SW”</a:t>
            </a:r>
          </a:p>
          <a:p>
            <a:pPr lvl="2"/>
            <a:r>
              <a:rPr lang="en-US" sz="1600" dirty="0"/>
              <a:t>David Patterson e John Hennessy</a:t>
            </a:r>
          </a:p>
          <a:p>
            <a:pPr lvl="2"/>
            <a:r>
              <a:rPr lang="en-US" sz="1600" dirty="0"/>
              <a:t>Capítulo 3: Arquitetura (segunda edição)</a:t>
            </a:r>
          </a:p>
          <a:p>
            <a:pPr lvl="2"/>
            <a:r>
              <a:rPr lang="en-US" sz="1600" dirty="0"/>
              <a:t>Capítulo 5: Organização (segunda edição)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2F501-53B1-4345-B6D3-7FD72220F4EC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196" y="3526972"/>
            <a:ext cx="1615192" cy="2404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930" y="3526972"/>
            <a:ext cx="1765153" cy="240484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499" y="3526970"/>
            <a:ext cx="2404841" cy="240484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213446" y="597863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Segunda</a:t>
            </a:r>
            <a:r>
              <a:rPr lang="en-US" dirty="0"/>
              <a:t> </a:t>
            </a:r>
            <a:r>
              <a:rPr lang="en-US" dirty="0" err="1"/>
              <a:t>edição</a:t>
            </a:r>
            <a:endParaRPr lang="en-US" dirty="0"/>
          </a:p>
        </p:txBody>
      </p:sp>
      <p:sp>
        <p:nvSpPr>
          <p:cNvPr id="9" name="CaixaDeTexto 8"/>
          <p:cNvSpPr txBox="1"/>
          <p:nvPr/>
        </p:nvSpPr>
        <p:spPr>
          <a:xfrm>
            <a:off x="3607352" y="5978631"/>
            <a:ext cx="174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Terceira </a:t>
            </a:r>
            <a:r>
              <a:rPr lang="en-US" dirty="0" err="1"/>
              <a:t>edição</a:t>
            </a:r>
            <a:endParaRPr lang="en-US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098399" y="5978631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Quarta</a:t>
            </a:r>
            <a:r>
              <a:rPr lang="en-US" dirty="0"/>
              <a:t> </a:t>
            </a:r>
            <a:r>
              <a:rPr lang="en-US" dirty="0" err="1"/>
              <a:t>edição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4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2"/>
            <a:ext cx="8454433" cy="1379254"/>
          </a:xfrm>
        </p:spPr>
        <p:txBody>
          <a:bodyPr/>
          <a:lstStyle/>
          <a:p>
            <a:r>
              <a:rPr lang="pt-BR" i="1" dirty="0"/>
              <a:t>Quick Reference</a:t>
            </a:r>
          </a:p>
          <a:p>
            <a:pPr lvl="1"/>
            <a:r>
              <a:rPr lang="pt-BR" sz="2000" dirty="0"/>
              <a:t>Lista das principais instruções</a:t>
            </a:r>
          </a:p>
          <a:p>
            <a:pPr lvl="1"/>
            <a:r>
              <a:rPr lang="pt-BR" sz="2000" dirty="0"/>
              <a:t>Moodle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26" y="2156345"/>
            <a:ext cx="5598461" cy="4282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430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6" y="1268411"/>
            <a:ext cx="8470385" cy="3446094"/>
          </a:xfrm>
        </p:spPr>
        <p:txBody>
          <a:bodyPr/>
          <a:lstStyle/>
          <a:p>
            <a:r>
              <a:rPr lang="pt-BR" dirty="0"/>
              <a:t>Multiplicação</a:t>
            </a:r>
          </a:p>
          <a:p>
            <a:pPr lvl="1"/>
            <a:r>
              <a:rPr lang="pt-BR" dirty="0"/>
              <a:t>A multiplicação de dois números de </a:t>
            </a:r>
            <a:r>
              <a:rPr lang="pt-BR" i="1" dirty="0"/>
              <a:t>N</a:t>
            </a:r>
            <a:r>
              <a:rPr lang="pt-BR" dirty="0"/>
              <a:t> bits pode resultar um produto de até </a:t>
            </a:r>
            <a:r>
              <a:rPr lang="pt-BR" i="1" dirty="0"/>
              <a:t>2*N</a:t>
            </a:r>
            <a:r>
              <a:rPr lang="pt-BR" dirty="0"/>
              <a:t> bits</a:t>
            </a:r>
          </a:p>
          <a:p>
            <a:pPr lvl="1"/>
            <a:r>
              <a:rPr lang="pt-BR" dirty="0"/>
              <a:t>Por isso o produto de uma multiplicação é armazenado sempre no par de registradores especiais </a:t>
            </a:r>
            <a:r>
              <a:rPr lang="pt-BR" i="1" dirty="0" err="1"/>
              <a:t>Hi</a:t>
            </a:r>
            <a:r>
              <a:rPr lang="pt-BR" dirty="0"/>
              <a:t> e </a:t>
            </a:r>
            <a:r>
              <a:rPr lang="pt-BR" i="1" dirty="0" err="1"/>
              <a:t>Lo</a:t>
            </a:r>
            <a:r>
              <a:rPr lang="pt-BR" dirty="0"/>
              <a:t> (ambos tem 32 bits)</a:t>
            </a:r>
          </a:p>
          <a:p>
            <a:pPr lvl="1"/>
            <a:r>
              <a:rPr lang="pt-BR" dirty="0"/>
              <a:t>Exemplo</a:t>
            </a:r>
          </a:p>
          <a:p>
            <a:pPr lvl="2"/>
            <a:r>
              <a:rPr lang="pt-BR" sz="1800" dirty="0" err="1"/>
              <a:t>mult</a:t>
            </a:r>
            <a:r>
              <a:rPr lang="pt-BR" sz="1800" dirty="0"/>
              <a:t> $t1, $t2	# [</a:t>
            </a:r>
            <a:r>
              <a:rPr lang="pt-BR" sz="1800" dirty="0" err="1"/>
              <a:t>Hi</a:t>
            </a:r>
            <a:r>
              <a:rPr lang="pt-BR" sz="1800" dirty="0"/>
              <a:t>:</a:t>
            </a:r>
            <a:r>
              <a:rPr lang="pt-BR" sz="1800" dirty="0" err="1"/>
              <a:t>Lo</a:t>
            </a:r>
            <a:r>
              <a:rPr lang="pt-BR" sz="1800" dirty="0"/>
              <a:t>] </a:t>
            </a:r>
            <a:r>
              <a:rPr lang="pt-BR" sz="1800" dirty="0">
                <a:latin typeface="Arial"/>
                <a:cs typeface="Arial"/>
              </a:rPr>
              <a:t>←</a:t>
            </a:r>
            <a:r>
              <a:rPr lang="pt-BR" sz="1800" dirty="0"/>
              <a:t> t1 * t2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375053" y="5436015"/>
            <a:ext cx="2814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0000FF"/>
                </a:solidFill>
              </a:rPr>
              <a:t>Armazena os 32 bits mais significativos do produto (61:32)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531926" y="5436014"/>
            <a:ext cx="2814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0000FF"/>
                </a:solidFill>
              </a:rPr>
              <a:t>Armazena os 32 bits menos significativos do produto (31:0) </a:t>
            </a:r>
          </a:p>
        </p:txBody>
      </p:sp>
      <p:cxnSp>
        <p:nvCxnSpPr>
          <p:cNvPr id="7" name="Conector de seta reta 6"/>
          <p:cNvCxnSpPr/>
          <p:nvPr/>
        </p:nvCxnSpPr>
        <p:spPr bwMode="auto">
          <a:xfrm flipV="1">
            <a:off x="4132611" y="4560125"/>
            <a:ext cx="605642" cy="7718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Conector de seta reta 10"/>
          <p:cNvCxnSpPr/>
          <p:nvPr/>
        </p:nvCxnSpPr>
        <p:spPr bwMode="auto">
          <a:xfrm flipH="1" flipV="1">
            <a:off x="5242951" y="4542312"/>
            <a:ext cx="742218" cy="7897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4730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0"/>
            <a:ext cx="8577263" cy="5146037"/>
          </a:xfrm>
        </p:spPr>
        <p:txBody>
          <a:bodyPr/>
          <a:lstStyle/>
          <a:p>
            <a:r>
              <a:rPr lang="pt-BR" dirty="0"/>
              <a:t>Divisão</a:t>
            </a:r>
          </a:p>
          <a:p>
            <a:pPr lvl="1"/>
            <a:r>
              <a:rPr lang="pt-BR" dirty="0"/>
              <a:t>A instrução </a:t>
            </a:r>
            <a:r>
              <a:rPr lang="pt-BR" i="1" dirty="0" err="1"/>
              <a:t>div</a:t>
            </a:r>
            <a:r>
              <a:rPr lang="pt-BR" dirty="0"/>
              <a:t> realiza a divisão inteira entre dois números</a:t>
            </a:r>
          </a:p>
          <a:p>
            <a:pPr lvl="2"/>
            <a:r>
              <a:rPr lang="pt-BR" dirty="0"/>
              <a:t>O quociente da divisão é armazenado no registrador </a:t>
            </a:r>
            <a:r>
              <a:rPr lang="pt-BR" i="1" dirty="0" err="1"/>
              <a:t>Lo</a:t>
            </a:r>
            <a:endParaRPr lang="pt-BR" i="1" dirty="0"/>
          </a:p>
          <a:p>
            <a:pPr lvl="2"/>
            <a:r>
              <a:rPr lang="pt-BR" dirty="0"/>
              <a:t>O resto da divisão é armazenado no </a:t>
            </a:r>
            <a:r>
              <a:rPr lang="pt-BR" i="1" dirty="0" err="1"/>
              <a:t>Hi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Exemplo</a:t>
            </a:r>
          </a:p>
          <a:p>
            <a:pPr lvl="2"/>
            <a:r>
              <a:rPr lang="pt-BR" sz="1800" dirty="0" err="1"/>
              <a:t>div</a:t>
            </a:r>
            <a:r>
              <a:rPr lang="pt-BR" sz="1800" dirty="0"/>
              <a:t> $t1, $t2		# Lo </a:t>
            </a:r>
            <a:r>
              <a:rPr lang="pt-BR" sz="1800" dirty="0">
                <a:latin typeface="Arial"/>
                <a:cs typeface="Arial"/>
              </a:rPr>
              <a:t>←</a:t>
            </a:r>
            <a:r>
              <a:rPr lang="pt-BR" sz="1800" dirty="0"/>
              <a:t> t1/t2; Hi </a:t>
            </a:r>
            <a:r>
              <a:rPr lang="pt-BR" sz="1800" dirty="0">
                <a:latin typeface="Arial"/>
                <a:cs typeface="Arial"/>
              </a:rPr>
              <a:t>←</a:t>
            </a:r>
            <a:r>
              <a:rPr lang="pt-BR" sz="1800" dirty="0"/>
              <a:t> t1%t2</a:t>
            </a:r>
          </a:p>
        </p:txBody>
      </p:sp>
    </p:spTree>
    <p:extLst>
      <p:ext uri="{BB962C8B-B14F-4D97-AF65-F5344CB8AC3E}">
        <p14:creationId xmlns:p14="http://schemas.microsoft.com/office/powerpoint/2010/main" val="348601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0"/>
            <a:ext cx="8577263" cy="5146037"/>
          </a:xfrm>
        </p:spPr>
        <p:txBody>
          <a:bodyPr/>
          <a:lstStyle/>
          <a:p>
            <a:r>
              <a:rPr lang="pt-BR" sz="2400" dirty="0"/>
              <a:t>Os registradores </a:t>
            </a:r>
            <a:r>
              <a:rPr lang="pt-BR" sz="2400" i="1" dirty="0" err="1"/>
              <a:t>Hi</a:t>
            </a:r>
            <a:r>
              <a:rPr lang="pt-BR" sz="2400" dirty="0"/>
              <a:t> e </a:t>
            </a:r>
            <a:r>
              <a:rPr lang="pt-BR" sz="2400" i="1" dirty="0" err="1"/>
              <a:t>Lo</a:t>
            </a:r>
            <a:r>
              <a:rPr lang="pt-BR" sz="2400" dirty="0"/>
              <a:t> não podem ser utilizados como registradores fonte nas instruções</a:t>
            </a:r>
          </a:p>
          <a:p>
            <a:r>
              <a:rPr lang="pt-BR" sz="2400" dirty="0"/>
              <a:t>Para utilizar seu conteúdo, eles devem ser copiados para algum dos 31 registradores de propósito geral utilizando instruções específicas</a:t>
            </a:r>
          </a:p>
          <a:p>
            <a:pPr lvl="2"/>
            <a:r>
              <a:rPr lang="pt-BR" dirty="0" err="1"/>
              <a:t>mfhi</a:t>
            </a:r>
            <a:r>
              <a:rPr lang="pt-BR" dirty="0"/>
              <a:t> (</a:t>
            </a:r>
            <a:r>
              <a:rPr lang="pt-BR" i="1" dirty="0"/>
              <a:t>move </a:t>
            </a:r>
            <a:r>
              <a:rPr lang="pt-BR" i="1" dirty="0" err="1"/>
              <a:t>from</a:t>
            </a:r>
            <a:r>
              <a:rPr lang="pt-BR" i="1" dirty="0"/>
              <a:t> </a:t>
            </a:r>
            <a:r>
              <a:rPr lang="pt-BR" i="1" dirty="0" err="1"/>
              <a:t>hi</a:t>
            </a:r>
            <a:r>
              <a:rPr lang="pt-BR" dirty="0"/>
              <a:t>)</a:t>
            </a:r>
          </a:p>
          <a:p>
            <a:pPr lvl="2"/>
            <a:r>
              <a:rPr lang="pt-BR" dirty="0" err="1"/>
              <a:t>mflo</a:t>
            </a:r>
            <a:r>
              <a:rPr lang="pt-BR" dirty="0"/>
              <a:t> (</a:t>
            </a:r>
            <a:r>
              <a:rPr lang="pt-BR" i="1" dirty="0"/>
              <a:t>move </a:t>
            </a:r>
            <a:r>
              <a:rPr lang="pt-BR" i="1" dirty="0" err="1"/>
              <a:t>from</a:t>
            </a:r>
            <a:r>
              <a:rPr lang="pt-BR" i="1" dirty="0"/>
              <a:t> </a:t>
            </a:r>
            <a:r>
              <a:rPr lang="pt-BR" i="1" dirty="0" err="1"/>
              <a:t>lo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Exemplo</a:t>
            </a:r>
            <a:endParaRPr lang="pt-BR" sz="1600" dirty="0"/>
          </a:p>
          <a:p>
            <a:pPr lvl="2"/>
            <a:r>
              <a:rPr lang="pt-BR" sz="1800" dirty="0" err="1"/>
              <a:t>mfhi</a:t>
            </a:r>
            <a:r>
              <a:rPr lang="pt-BR" sz="1800" dirty="0"/>
              <a:t> $t3	# t3 </a:t>
            </a:r>
            <a:r>
              <a:rPr lang="pt-BR" sz="1800" dirty="0">
                <a:latin typeface="Arial"/>
                <a:cs typeface="Arial"/>
              </a:rPr>
              <a:t>←</a:t>
            </a:r>
            <a:r>
              <a:rPr lang="pt-BR" sz="1800" dirty="0"/>
              <a:t> </a:t>
            </a:r>
            <a:r>
              <a:rPr lang="pt-BR" sz="1800" dirty="0" err="1"/>
              <a:t>Hi</a:t>
            </a:r>
            <a:endParaRPr lang="pt-BR" sz="1800" dirty="0"/>
          </a:p>
          <a:p>
            <a:pPr lvl="2"/>
            <a:r>
              <a:rPr lang="pt-BR" sz="1800" dirty="0" err="1"/>
              <a:t>mflo</a:t>
            </a:r>
            <a:r>
              <a:rPr lang="pt-BR" sz="1800" dirty="0"/>
              <a:t> $t4	# t4 </a:t>
            </a:r>
            <a:r>
              <a:rPr lang="pt-BR" sz="1800" dirty="0">
                <a:latin typeface="Arial"/>
                <a:cs typeface="Arial"/>
              </a:rPr>
              <a:t>←</a:t>
            </a:r>
            <a:r>
              <a:rPr lang="pt-BR" sz="1800" dirty="0"/>
              <a:t> </a:t>
            </a:r>
            <a:r>
              <a:rPr lang="pt-BR" sz="1800" dirty="0" err="1"/>
              <a:t>Lo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07136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024413"/>
          </a:xfrm>
        </p:spPr>
        <p:txBody>
          <a:bodyPr/>
          <a:lstStyle/>
          <a:p>
            <a:r>
              <a:rPr lang="pt-BR" dirty="0"/>
              <a:t>Multiplicação/Divisão</a:t>
            </a:r>
          </a:p>
          <a:p>
            <a:pPr lvl="1"/>
            <a:r>
              <a:rPr lang="en-US" dirty="0"/>
              <a:t>MARS</a:t>
            </a:r>
          </a:p>
          <a:p>
            <a:pPr lvl="1"/>
            <a:endParaRPr lang="pt-B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423" y="2333767"/>
            <a:ext cx="5208897" cy="390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653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4845786"/>
          </a:xfrm>
        </p:spPr>
        <p:txBody>
          <a:bodyPr/>
          <a:lstStyle/>
          <a:p>
            <a:r>
              <a:rPr lang="pt-BR" i="1" dirty="0"/>
              <a:t>Shift</a:t>
            </a:r>
          </a:p>
          <a:p>
            <a:pPr lvl="1"/>
            <a:r>
              <a:rPr lang="pt-BR" sz="2000" dirty="0"/>
              <a:t>Instruções de deslocamento (</a:t>
            </a:r>
            <a:r>
              <a:rPr lang="pt-BR" sz="2000" i="1" dirty="0"/>
              <a:t>shift</a:t>
            </a:r>
            <a:r>
              <a:rPr lang="pt-BR" sz="2000" dirty="0"/>
              <a:t>) são muito utilizadas para implementar de maneira eficiente multiplicações/divisões por números que são potências de 2 (2, 4, 8, 16, 32 ...)</a:t>
            </a:r>
          </a:p>
          <a:p>
            <a:pPr lvl="1"/>
            <a:r>
              <a:rPr lang="pt-BR" sz="2000" dirty="0"/>
              <a:t>Multiplicação: </a:t>
            </a:r>
            <a:r>
              <a:rPr lang="pt-BR" sz="2000" i="1" dirty="0"/>
              <a:t>shift </a:t>
            </a:r>
            <a:r>
              <a:rPr lang="pt-BR" sz="2000" i="1" dirty="0" err="1"/>
              <a:t>left</a:t>
            </a:r>
            <a:r>
              <a:rPr lang="pt-BR" sz="2000" i="1" dirty="0"/>
              <a:t> </a:t>
            </a:r>
            <a:r>
              <a:rPr lang="pt-BR" sz="2000" i="1" dirty="0" err="1"/>
              <a:t>logical</a:t>
            </a:r>
            <a:endParaRPr lang="pt-BR" i="1" dirty="0"/>
          </a:p>
          <a:p>
            <a:pPr lvl="2"/>
            <a:r>
              <a:rPr lang="pt-BR" sz="1800" b="1" dirty="0">
                <a:latin typeface="Courier New" pitchFamily="49" charset="0"/>
                <a:cs typeface="Courier New" pitchFamily="49" charset="0"/>
              </a:rPr>
              <a:t>sll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$t0, $t1, 1	# t0 ← t1 &lt;&lt; 1  (t0 ← t1 * 2)</a:t>
            </a:r>
          </a:p>
          <a:p>
            <a:pPr lvl="2"/>
            <a:r>
              <a:rPr lang="pt-BR" sz="1800" b="1" dirty="0">
                <a:latin typeface="Courier New" pitchFamily="49" charset="0"/>
                <a:cs typeface="Courier New" pitchFamily="49" charset="0"/>
              </a:rPr>
              <a:t>sll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$t0, $t1, 2	# t0 ← t1 &lt;&lt; 2  (t0 ← t1 * 4)</a:t>
            </a:r>
          </a:p>
          <a:p>
            <a:pPr lvl="2"/>
            <a:r>
              <a:rPr lang="pt-BR" sz="1800" dirty="0">
                <a:latin typeface="+mj-lt"/>
                <a:cs typeface="Courier New" pitchFamily="49" charset="0"/>
              </a:rPr>
              <a:t>A cada deslocamento, 0s são inseridos a direita</a:t>
            </a:r>
          </a:p>
          <a:p>
            <a:pPr lvl="1"/>
            <a:r>
              <a:rPr lang="pt-BR" sz="2000" dirty="0">
                <a:latin typeface="Arial"/>
                <a:cs typeface="Arial"/>
              </a:rPr>
              <a:t>Divisão: </a:t>
            </a:r>
            <a:r>
              <a:rPr lang="pt-BR" sz="2000" i="1" dirty="0">
                <a:latin typeface="Arial"/>
                <a:cs typeface="Arial"/>
              </a:rPr>
              <a:t>shift </a:t>
            </a:r>
            <a:r>
              <a:rPr lang="pt-BR" sz="2000" i="1" dirty="0" err="1">
                <a:latin typeface="Arial"/>
                <a:cs typeface="Arial"/>
              </a:rPr>
              <a:t>right</a:t>
            </a:r>
            <a:r>
              <a:rPr lang="pt-BR" sz="2000" i="1" dirty="0">
                <a:latin typeface="Arial"/>
                <a:cs typeface="Arial"/>
              </a:rPr>
              <a:t> </a:t>
            </a:r>
            <a:r>
              <a:rPr lang="pt-BR" sz="2000" i="1" dirty="0" err="1">
                <a:latin typeface="Arial"/>
                <a:cs typeface="Arial"/>
              </a:rPr>
              <a:t>logical</a:t>
            </a:r>
            <a:endParaRPr lang="pt-BR" sz="2000" i="1" dirty="0">
              <a:latin typeface="Arial"/>
              <a:cs typeface="Arial"/>
            </a:endParaRPr>
          </a:p>
          <a:p>
            <a:pPr lvl="2"/>
            <a:r>
              <a:rPr lang="pt-BR" sz="1800" b="1" dirty="0">
                <a:latin typeface="Courier New" pitchFamily="49" charset="0"/>
                <a:cs typeface="Courier New" pitchFamily="49" charset="0"/>
              </a:rPr>
              <a:t>srl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$t0, $t1, 1	# t0 ← t1 &gt;&gt; 1  (t0 ← t1 / 2)</a:t>
            </a:r>
          </a:p>
          <a:p>
            <a:pPr lvl="2"/>
            <a:r>
              <a:rPr lang="pt-BR" sz="1800" b="1" dirty="0">
                <a:latin typeface="Courier New" pitchFamily="49" charset="0"/>
                <a:cs typeface="Courier New" pitchFamily="49" charset="0"/>
              </a:rPr>
              <a:t>srl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$t0, $t1, 2	# t0 ← t1 &gt;&gt; 2  (t0 ← t1 / 4)</a:t>
            </a:r>
          </a:p>
          <a:p>
            <a:pPr lvl="2"/>
            <a:r>
              <a:rPr lang="pt-BR" sz="1800" dirty="0">
                <a:cs typeface="Courier New" pitchFamily="49" charset="0"/>
              </a:rPr>
              <a:t>A cada deslocamento, 0s são inseridos a esquerda</a:t>
            </a:r>
            <a:endParaRPr lang="pt-BR" sz="1800" dirty="0">
              <a:latin typeface="+mj-lt"/>
              <a:cs typeface="Courier New" pitchFamily="49" charset="0"/>
            </a:endParaRPr>
          </a:p>
          <a:p>
            <a:pPr lvl="1"/>
            <a:endParaRPr lang="pt-BR" sz="2000" i="1" dirty="0">
              <a:latin typeface="Arial"/>
              <a:cs typeface="Arial"/>
            </a:endParaRPr>
          </a:p>
          <a:p>
            <a:pPr lvl="2"/>
            <a:endParaRPr lang="pt-BR" sz="1600" i="1" dirty="0">
              <a:latin typeface="Arial"/>
              <a:cs typeface="Arial"/>
            </a:endParaRPr>
          </a:p>
          <a:p>
            <a:pPr lvl="2"/>
            <a:endParaRPr lang="pt-BR" dirty="0">
              <a:latin typeface="Arial"/>
              <a:cs typeface="Arial"/>
            </a:endParaRP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671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4845786"/>
          </a:xfrm>
        </p:spPr>
        <p:txBody>
          <a:bodyPr/>
          <a:lstStyle/>
          <a:p>
            <a:r>
              <a:rPr lang="pt-BR" i="1" dirty="0"/>
              <a:t>Shift</a:t>
            </a:r>
            <a:endParaRPr lang="pt-BR" sz="2000" dirty="0"/>
          </a:p>
          <a:p>
            <a:pPr lvl="1"/>
            <a:r>
              <a:rPr lang="pt-BR" dirty="0">
                <a:latin typeface="Arial"/>
                <a:cs typeface="Arial"/>
              </a:rPr>
              <a:t>Divisão de número </a:t>
            </a:r>
            <a:r>
              <a:rPr lang="pt-BR" i="1" dirty="0" err="1">
                <a:latin typeface="Arial"/>
                <a:cs typeface="Arial"/>
              </a:rPr>
              <a:t>signed</a:t>
            </a:r>
            <a:r>
              <a:rPr lang="pt-BR" dirty="0">
                <a:latin typeface="Arial"/>
                <a:cs typeface="Arial"/>
              </a:rPr>
              <a:t>: </a:t>
            </a:r>
            <a:r>
              <a:rPr lang="pt-BR" i="1" dirty="0">
                <a:latin typeface="Arial"/>
                <a:cs typeface="Arial"/>
              </a:rPr>
              <a:t>shift </a:t>
            </a:r>
            <a:r>
              <a:rPr lang="pt-BR" i="1" dirty="0" err="1">
                <a:latin typeface="Arial"/>
                <a:cs typeface="Arial"/>
              </a:rPr>
              <a:t>right</a:t>
            </a:r>
            <a:r>
              <a:rPr lang="pt-BR" i="1" dirty="0">
                <a:latin typeface="Arial"/>
                <a:cs typeface="Arial"/>
              </a:rPr>
              <a:t> </a:t>
            </a:r>
            <a:r>
              <a:rPr lang="pt-BR" i="1" dirty="0" err="1">
                <a:latin typeface="Arial"/>
                <a:cs typeface="Arial"/>
              </a:rPr>
              <a:t>arithmetic</a:t>
            </a:r>
            <a:endParaRPr lang="pt-BR" i="1" dirty="0">
              <a:latin typeface="Arial"/>
              <a:cs typeface="Arial"/>
            </a:endParaRPr>
          </a:p>
          <a:p>
            <a:pPr lvl="2"/>
            <a:r>
              <a:rPr lang="pt-BR" b="1" dirty="0" err="1">
                <a:latin typeface="Courier New" pitchFamily="49" charset="0"/>
                <a:cs typeface="Courier New" pitchFamily="49" charset="0"/>
              </a:rPr>
              <a:t>sra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$t0, $t1, 1	# t0 ← t1 &gt;&gt; 1  (t0 ← t1 / 2)</a:t>
            </a:r>
          </a:p>
          <a:p>
            <a:pPr lvl="2"/>
            <a:r>
              <a:rPr lang="pt-BR" dirty="0">
                <a:latin typeface="+mj-lt"/>
                <a:cs typeface="Courier New" pitchFamily="49" charset="0"/>
              </a:rPr>
              <a:t>A cada deslocamento, </a:t>
            </a:r>
            <a:r>
              <a:rPr lang="pt-BR" dirty="0">
                <a:solidFill>
                  <a:srgbClr val="0000FF"/>
                </a:solidFill>
                <a:latin typeface="+mj-lt"/>
                <a:cs typeface="Courier New" pitchFamily="49" charset="0"/>
              </a:rPr>
              <a:t>o bit de sinal é reinserido</a:t>
            </a:r>
            <a:r>
              <a:rPr lang="pt-BR" dirty="0">
                <a:solidFill>
                  <a:srgbClr val="FF0000"/>
                </a:solidFill>
                <a:latin typeface="+mj-lt"/>
                <a:cs typeface="Courier New" pitchFamily="49" charset="0"/>
              </a:rPr>
              <a:t> </a:t>
            </a:r>
            <a:r>
              <a:rPr lang="pt-BR" dirty="0">
                <a:latin typeface="+mj-lt"/>
                <a:cs typeface="Courier New" pitchFamily="49" charset="0"/>
              </a:rPr>
              <a:t>(extensão de sinal)</a:t>
            </a:r>
          </a:p>
          <a:p>
            <a:pPr lvl="2"/>
            <a:r>
              <a:rPr lang="pt-BR" dirty="0"/>
              <a:t>Exemplo: 0xFFFFFFFC (-4)</a:t>
            </a:r>
          </a:p>
          <a:p>
            <a:pPr lvl="3"/>
            <a:r>
              <a:rPr lang="pt-BR" dirty="0"/>
              <a:t>Após deslocar 1 bit para direita com </a:t>
            </a:r>
            <a:r>
              <a:rPr lang="pt-BR" i="1" dirty="0" err="1"/>
              <a:t>srl</a:t>
            </a:r>
            <a:endParaRPr lang="pt-BR" i="1" dirty="0"/>
          </a:p>
          <a:p>
            <a:pPr lvl="4"/>
            <a:r>
              <a:rPr lang="pt-BR" dirty="0"/>
              <a:t>0x7FFFFFFE (resultado positivo)</a:t>
            </a:r>
          </a:p>
          <a:p>
            <a:pPr lvl="3"/>
            <a:r>
              <a:rPr lang="pt-BR" dirty="0"/>
              <a:t>Após deslocar 1 bit para direita com </a:t>
            </a:r>
            <a:r>
              <a:rPr lang="pt-BR" i="1" dirty="0" err="1"/>
              <a:t>sra</a:t>
            </a:r>
            <a:endParaRPr lang="pt-BR" i="1" dirty="0"/>
          </a:p>
          <a:p>
            <a:pPr lvl="4"/>
            <a:r>
              <a:rPr lang="pt-BR" dirty="0"/>
              <a:t>0xFFFFFFFE (resultado negativo: -2)</a:t>
            </a:r>
          </a:p>
          <a:p>
            <a:pPr lvl="3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87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4845786"/>
          </a:xfrm>
        </p:spPr>
        <p:txBody>
          <a:bodyPr/>
          <a:lstStyle/>
          <a:p>
            <a:r>
              <a:rPr lang="pt-BR" i="1" dirty="0"/>
              <a:t>Shift</a:t>
            </a:r>
            <a:endParaRPr lang="pt-BR" sz="2000" dirty="0"/>
          </a:p>
          <a:p>
            <a:pPr lvl="1"/>
            <a:r>
              <a:rPr lang="pt-BR" sz="2000" dirty="0"/>
              <a:t>As instruções </a:t>
            </a:r>
            <a:r>
              <a:rPr lang="pt-BR" sz="2000" i="1" dirty="0" err="1"/>
              <a:t>sllv</a:t>
            </a:r>
            <a:r>
              <a:rPr lang="pt-BR" sz="2000" dirty="0"/>
              <a:t>, </a:t>
            </a:r>
            <a:r>
              <a:rPr lang="pt-BR" sz="2000" i="1" dirty="0" err="1"/>
              <a:t>srlv</a:t>
            </a:r>
            <a:r>
              <a:rPr lang="pt-BR" sz="2000" i="1" dirty="0"/>
              <a:t>, </a:t>
            </a:r>
            <a:r>
              <a:rPr lang="pt-BR" sz="2000" i="1" dirty="0" err="1"/>
              <a:t>srav</a:t>
            </a:r>
            <a:r>
              <a:rPr lang="pt-BR" sz="2000" dirty="0"/>
              <a:t> (</a:t>
            </a:r>
            <a:r>
              <a:rPr lang="pt-BR" sz="2000" i="1" dirty="0" err="1"/>
              <a:t>variable</a:t>
            </a:r>
            <a:r>
              <a:rPr lang="pt-BR" sz="2000" dirty="0"/>
              <a:t>) permitem utilizar o valor do deslocamento armazenado em um registrador</a:t>
            </a:r>
            <a:endParaRPr lang="pt-BR" sz="2000" i="1" dirty="0"/>
          </a:p>
          <a:p>
            <a:pPr lvl="1"/>
            <a:endParaRPr lang="pt-BR" sz="2000" i="1" dirty="0"/>
          </a:p>
          <a:p>
            <a:pPr lvl="1"/>
            <a:r>
              <a:rPr lang="pt-BR" sz="2000" i="1" dirty="0"/>
              <a:t>Shift </a:t>
            </a:r>
            <a:r>
              <a:rPr lang="pt-BR" sz="2000" i="1" dirty="0" err="1"/>
              <a:t>left</a:t>
            </a:r>
            <a:r>
              <a:rPr lang="pt-BR" sz="2000" i="1" dirty="0"/>
              <a:t> </a:t>
            </a:r>
            <a:r>
              <a:rPr lang="pt-BR" sz="2000" i="1" dirty="0" err="1"/>
              <a:t>logical</a:t>
            </a:r>
            <a:r>
              <a:rPr lang="pt-BR" sz="2000" i="1" dirty="0"/>
              <a:t> </a:t>
            </a:r>
            <a:r>
              <a:rPr lang="pt-BR" sz="2000" i="1" dirty="0" err="1"/>
              <a:t>variable</a:t>
            </a:r>
            <a:endParaRPr lang="pt-BR" i="1" dirty="0"/>
          </a:p>
          <a:p>
            <a:pPr lvl="2"/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sllv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$t0, $t1, $t3	# t0 ← t1 &lt;&lt; t3</a:t>
            </a:r>
            <a:endParaRPr lang="pt-BR" sz="2000" i="1" dirty="0">
              <a:latin typeface="Arial"/>
              <a:cs typeface="Arial"/>
            </a:endParaRPr>
          </a:p>
          <a:p>
            <a:pPr lvl="1"/>
            <a:endParaRPr lang="pt-BR" sz="2000" i="1" dirty="0">
              <a:latin typeface="Arial"/>
              <a:cs typeface="Arial"/>
            </a:endParaRPr>
          </a:p>
          <a:p>
            <a:pPr lvl="1"/>
            <a:r>
              <a:rPr lang="pt-BR" sz="2000" i="1" dirty="0">
                <a:latin typeface="Arial"/>
                <a:cs typeface="Arial"/>
              </a:rPr>
              <a:t>Shift </a:t>
            </a:r>
            <a:r>
              <a:rPr lang="pt-BR" sz="2000" i="1" dirty="0" err="1">
                <a:latin typeface="Arial"/>
                <a:cs typeface="Arial"/>
              </a:rPr>
              <a:t>right</a:t>
            </a:r>
            <a:r>
              <a:rPr lang="pt-BR" sz="2000" i="1" dirty="0">
                <a:latin typeface="Arial"/>
                <a:cs typeface="Arial"/>
              </a:rPr>
              <a:t> </a:t>
            </a:r>
            <a:r>
              <a:rPr lang="pt-BR" sz="2000" i="1" dirty="0" err="1">
                <a:latin typeface="Arial"/>
                <a:cs typeface="Arial"/>
              </a:rPr>
              <a:t>logical</a:t>
            </a:r>
            <a:r>
              <a:rPr lang="pt-BR" sz="2000" i="1" dirty="0">
                <a:latin typeface="Arial"/>
                <a:cs typeface="Arial"/>
              </a:rPr>
              <a:t> </a:t>
            </a:r>
            <a:r>
              <a:rPr lang="pt-BR" sz="2000" i="1" dirty="0" err="1">
                <a:latin typeface="Arial"/>
                <a:cs typeface="Arial"/>
              </a:rPr>
              <a:t>variable</a:t>
            </a:r>
            <a:endParaRPr lang="pt-BR" sz="2000" i="1" dirty="0">
              <a:latin typeface="Arial"/>
              <a:cs typeface="Arial"/>
            </a:endParaRPr>
          </a:p>
          <a:p>
            <a:pPr lvl="2"/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srlv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$t0, $t1, $t3	# t0 ← t1 &gt;&gt; t3</a:t>
            </a:r>
          </a:p>
          <a:p>
            <a:pPr lvl="1"/>
            <a:endParaRPr lang="pt-BR" sz="2000" i="1" dirty="0">
              <a:latin typeface="Arial"/>
              <a:cs typeface="Arial"/>
            </a:endParaRPr>
          </a:p>
          <a:p>
            <a:pPr lvl="1"/>
            <a:r>
              <a:rPr lang="pt-BR" sz="2000" i="1" dirty="0">
                <a:latin typeface="Arial"/>
                <a:cs typeface="Arial"/>
              </a:rPr>
              <a:t>Shift </a:t>
            </a:r>
            <a:r>
              <a:rPr lang="pt-BR" sz="2000" i="1" dirty="0" err="1">
                <a:latin typeface="Arial"/>
                <a:cs typeface="Arial"/>
              </a:rPr>
              <a:t>right</a:t>
            </a:r>
            <a:r>
              <a:rPr lang="pt-BR" sz="2000" i="1" dirty="0">
                <a:latin typeface="Arial"/>
                <a:cs typeface="Arial"/>
              </a:rPr>
              <a:t> </a:t>
            </a:r>
            <a:r>
              <a:rPr lang="pt-BR" sz="2000" i="1" dirty="0" err="1">
                <a:latin typeface="Arial"/>
                <a:cs typeface="Arial"/>
              </a:rPr>
              <a:t>arithmetic</a:t>
            </a:r>
            <a:r>
              <a:rPr lang="pt-BR" sz="2000" i="1" dirty="0">
                <a:latin typeface="Arial"/>
                <a:cs typeface="Arial"/>
              </a:rPr>
              <a:t> </a:t>
            </a:r>
            <a:r>
              <a:rPr lang="pt-BR" sz="2000" i="1" dirty="0" err="1">
                <a:latin typeface="Arial"/>
                <a:cs typeface="Arial"/>
              </a:rPr>
              <a:t>variable</a:t>
            </a:r>
            <a:endParaRPr lang="pt-BR" sz="2000" i="1" dirty="0">
              <a:latin typeface="Arial"/>
              <a:cs typeface="Arial"/>
            </a:endParaRPr>
          </a:p>
          <a:p>
            <a:pPr lvl="2"/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srav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$t0, $t1, $t3	# t0 ← t1 &gt;&gt; t3</a:t>
            </a:r>
          </a:p>
          <a:p>
            <a:pPr lvl="1"/>
            <a:endParaRPr lang="pt-BR" dirty="0">
              <a:latin typeface="Arial"/>
              <a:cs typeface="Arial"/>
            </a:endParaRP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008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570323"/>
          </a:xfrm>
        </p:spPr>
        <p:txBody>
          <a:bodyPr/>
          <a:lstStyle/>
          <a:p>
            <a:r>
              <a:rPr lang="pt-BR" dirty="0"/>
              <a:t>Exercício 1: f = (g + h) – (i + 34)</a:t>
            </a:r>
          </a:p>
          <a:p>
            <a:pPr lvl="1"/>
            <a:r>
              <a:rPr lang="pt-BR" sz="2000" dirty="0"/>
              <a:t>Supor que as variáveis de </a:t>
            </a:r>
            <a:r>
              <a:rPr lang="pt-BR" sz="2000" i="1" dirty="0"/>
              <a:t>f</a:t>
            </a:r>
            <a:r>
              <a:rPr lang="pt-BR" sz="2000" dirty="0"/>
              <a:t> até </a:t>
            </a:r>
            <a:r>
              <a:rPr lang="pt-BR" sz="2000" i="1" dirty="0"/>
              <a:t>i</a:t>
            </a:r>
            <a:r>
              <a:rPr lang="pt-BR" sz="2000" dirty="0"/>
              <a:t> estão carregadas nos registradores de $8 até $11</a:t>
            </a:r>
          </a:p>
        </p:txBody>
      </p:sp>
      <p:graphicFrame>
        <p:nvGraphicFramePr>
          <p:cNvPr id="4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757079"/>
              </p:ext>
            </p:extLst>
          </p:nvPr>
        </p:nvGraphicFramePr>
        <p:xfrm>
          <a:off x="1364776" y="2878169"/>
          <a:ext cx="6823876" cy="1005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10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424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203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Instrução/Sintaxe</a:t>
                      </a:r>
                    </a:p>
                  </a:txBody>
                  <a:tcPr marT="45729" marB="4572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Ação</a:t>
                      </a:r>
                    </a:p>
                  </a:txBody>
                  <a:tcPr marT="45729" marB="4572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Semelhantes</a:t>
                      </a:r>
                    </a:p>
                  </a:txBody>
                  <a:tcPr marT="45729" marB="4572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 rd, rs, rt</a:t>
                      </a:r>
                      <a:endParaRPr lang="en-US" sz="16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en-US" sz="1600" baseline="0" dirty="0">
                          <a:latin typeface="Arial"/>
                          <a:cs typeface="Arial"/>
                        </a:rPr>
                        <a:t>←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rs + rt</a:t>
                      </a:r>
                      <a:endParaRPr lang="en-US" sz="16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sub, and, or, xor, nor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addi rt, rs, imm</a:t>
                      </a:r>
                      <a:endParaRPr lang="en-US" sz="16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en-US" sz="1600" baseline="0" dirty="0">
                          <a:latin typeface="Arial"/>
                          <a:cs typeface="Arial"/>
                        </a:rPr>
                        <a:t>←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rs + imm</a:t>
                      </a:r>
                      <a:endParaRPr lang="en-US" sz="16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andi/ori/xori </a:t>
                      </a:r>
                      <a:endParaRPr lang="en-US" sz="16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10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270073"/>
          </a:xfrm>
        </p:spPr>
        <p:txBody>
          <a:bodyPr/>
          <a:lstStyle/>
          <a:p>
            <a:r>
              <a:rPr lang="pt-BR" dirty="0"/>
              <a:t>Exercício 2: if-else</a:t>
            </a:r>
          </a:p>
          <a:p>
            <a:pPr lvl="1"/>
            <a:r>
              <a:rPr lang="pt-BR" sz="2000" dirty="0"/>
              <a:t>Supor que as variáveis de </a:t>
            </a:r>
            <a:r>
              <a:rPr lang="pt-BR" sz="2000" i="1" dirty="0"/>
              <a:t>f</a:t>
            </a:r>
            <a:r>
              <a:rPr lang="pt-BR" sz="2000" dirty="0"/>
              <a:t> até </a:t>
            </a:r>
            <a:r>
              <a:rPr lang="pt-BR" sz="2000" i="1" dirty="0"/>
              <a:t>j</a:t>
            </a:r>
            <a:r>
              <a:rPr lang="pt-BR" sz="2000" dirty="0"/>
              <a:t> estão carregadas nos registradores de $8 até $12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851545" y="2606104"/>
            <a:ext cx="2688609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(i == j)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f = g + h;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else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f = g – h;</a:t>
            </a:r>
          </a:p>
        </p:txBody>
      </p:sp>
      <p:graphicFrame>
        <p:nvGraphicFramePr>
          <p:cNvPr id="9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093066"/>
              </p:ext>
            </p:extLst>
          </p:nvPr>
        </p:nvGraphicFramePr>
        <p:xfrm>
          <a:off x="395785" y="4133763"/>
          <a:ext cx="8379725" cy="2011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21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52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747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Instrução/Sintaxe</a:t>
                      </a:r>
                    </a:p>
                  </a:txBody>
                  <a:tcPr marT="45729" marB="4572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Ação</a:t>
                      </a:r>
                    </a:p>
                  </a:txBody>
                  <a:tcPr marT="45729" marB="4572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Semelhantes</a:t>
                      </a:r>
                    </a:p>
                  </a:txBody>
                  <a:tcPr marT="45729" marB="4572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 rd, rs, rt</a:t>
                      </a:r>
                      <a:endParaRPr lang="en-US" sz="1600" dirty="0"/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en-US" sz="1600" baseline="0" dirty="0">
                          <a:latin typeface="Arial"/>
                          <a:cs typeface="Arial"/>
                        </a:rPr>
                        <a:t>←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rs + rt</a:t>
                      </a:r>
                      <a:endParaRPr lang="en-US" sz="1600" dirty="0"/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sub, and, or, xor, nor</a:t>
                      </a:r>
                    </a:p>
                  </a:txBody>
                  <a:tcPr marT="45729" marB="45729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addi rt, rs, imm</a:t>
                      </a:r>
                      <a:endParaRPr lang="en-US" sz="1600" dirty="0"/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en-US" sz="1600" baseline="0" dirty="0">
                          <a:latin typeface="Arial"/>
                          <a:cs typeface="Arial"/>
                        </a:rPr>
                        <a:t>←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rs + imm</a:t>
                      </a:r>
                      <a:endParaRPr lang="en-US" sz="1600" dirty="0"/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andi/ori/xori </a:t>
                      </a:r>
                      <a:endParaRPr lang="en-US" sz="1600" dirty="0"/>
                    </a:p>
                  </a:txBody>
                  <a:tcPr marT="45729" marB="45729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beq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  <a:endParaRPr lang="en-US" sz="1600" i="1" dirty="0"/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(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desvia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  <a:endParaRPr lang="en-US" sz="1600" i="1" dirty="0"/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T="45729" marB="45729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bne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  <a:endParaRPr lang="en-US" sz="1600" i="1" dirty="0"/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(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 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desvia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  <a:endParaRPr lang="en-US" sz="1600" i="1" dirty="0"/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T="45729" marB="45729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 </a:t>
                      </a:r>
                      <a:r>
                        <a:rPr lang="en-US" sz="16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  <a:endParaRPr lang="en-US" sz="1600" i="1" dirty="0"/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Salta para </a:t>
                      </a:r>
                      <a:r>
                        <a:rPr lang="pt-BR" sz="1600" i="1" dirty="0"/>
                        <a:t>label</a:t>
                      </a:r>
                      <a:endParaRPr lang="en-US" sz="1600" i="1" dirty="0"/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T="45729" marB="45729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32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Introdução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2"/>
            <a:ext cx="8001000" cy="1979755"/>
          </a:xfrm>
        </p:spPr>
        <p:txBody>
          <a:bodyPr/>
          <a:lstStyle/>
          <a:p>
            <a:r>
              <a:rPr lang="en-US" sz="2400" dirty="0"/>
              <a:t>Livro alternativo</a:t>
            </a:r>
          </a:p>
          <a:p>
            <a:pPr lvl="1"/>
            <a:r>
              <a:rPr lang="en-US" sz="2000" i="1" dirty="0"/>
              <a:t>Digital Design and Computer Architecture</a:t>
            </a:r>
          </a:p>
          <a:p>
            <a:pPr lvl="2"/>
            <a:r>
              <a:rPr lang="en-US" sz="1600" dirty="0"/>
              <a:t>David Harris e Sarah Harris</a:t>
            </a:r>
          </a:p>
          <a:p>
            <a:pPr lvl="2"/>
            <a:r>
              <a:rPr lang="en-US" sz="1600" dirty="0"/>
              <a:t>Capítulo 6: Architecture</a:t>
            </a:r>
          </a:p>
          <a:p>
            <a:pPr lvl="2"/>
            <a:r>
              <a:rPr lang="en-US" sz="1600" dirty="0"/>
              <a:t>Capítulo 7: Microarchitecture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2F501-53B1-4345-B6D3-7FD72220F4EC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860" y="3075553"/>
            <a:ext cx="2773320" cy="321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7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270073"/>
          </a:xfrm>
        </p:spPr>
        <p:txBody>
          <a:bodyPr/>
          <a:lstStyle/>
          <a:p>
            <a:r>
              <a:rPr lang="pt-BR" dirty="0"/>
              <a:t>Exercício 3: switch-case</a:t>
            </a:r>
          </a:p>
          <a:p>
            <a:pPr lvl="1"/>
            <a:r>
              <a:rPr lang="pt-BR" sz="2000" dirty="0"/>
              <a:t>Supor que as variáveis de </a:t>
            </a:r>
            <a:r>
              <a:rPr lang="pt-BR" sz="2000" i="1" dirty="0"/>
              <a:t>f, g </a:t>
            </a:r>
            <a:r>
              <a:rPr lang="pt-BR" sz="2000" dirty="0"/>
              <a:t>e </a:t>
            </a:r>
            <a:r>
              <a:rPr lang="pt-BR" sz="2000" i="1" dirty="0"/>
              <a:t>h</a:t>
            </a:r>
            <a:r>
              <a:rPr lang="pt-BR" sz="2000" dirty="0"/>
              <a:t> estão carregadas nos registradores $12, $13 e $14 e a variável </a:t>
            </a:r>
            <a:r>
              <a:rPr lang="pt-BR" sz="2000" i="1" dirty="0"/>
              <a:t>x</a:t>
            </a:r>
            <a:r>
              <a:rPr lang="pt-BR" sz="2000" dirty="0"/>
              <a:t> no $8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892489" y="2625816"/>
            <a:ext cx="493139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switch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case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1: f = g + h;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break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case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2: f = g - h;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break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case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3: f = g;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break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default: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f++;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75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270073"/>
          </a:xfrm>
        </p:spPr>
        <p:txBody>
          <a:bodyPr/>
          <a:lstStyle/>
          <a:p>
            <a:r>
              <a:rPr lang="pt-BR" dirty="0"/>
              <a:t>Exercício 4: while</a:t>
            </a:r>
          </a:p>
          <a:p>
            <a:pPr lvl="1"/>
            <a:r>
              <a:rPr lang="pt-BR" sz="2000" dirty="0"/>
              <a:t>Supor que as variáveis de </a:t>
            </a:r>
            <a:r>
              <a:rPr lang="pt-BR" sz="2000" i="1" dirty="0"/>
              <a:t>a, b </a:t>
            </a:r>
            <a:r>
              <a:rPr lang="pt-BR" sz="2000" dirty="0"/>
              <a:t>e </a:t>
            </a:r>
            <a:r>
              <a:rPr lang="pt-BR" sz="2000" i="1" dirty="0"/>
              <a:t>c</a:t>
            </a:r>
            <a:r>
              <a:rPr lang="pt-BR" sz="2000" dirty="0"/>
              <a:t> estão carregadas nos registradores $8, $9 e $10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851545" y="2606104"/>
            <a:ext cx="345743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(a != 0)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 = c + b;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a--;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859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270073"/>
          </a:xfrm>
        </p:spPr>
        <p:txBody>
          <a:bodyPr/>
          <a:lstStyle/>
          <a:p>
            <a:r>
              <a:rPr lang="pt-BR" dirty="0"/>
              <a:t>Exercício 5: do-while</a:t>
            </a:r>
          </a:p>
          <a:p>
            <a:pPr lvl="1"/>
            <a:r>
              <a:rPr lang="pt-BR" sz="2000" dirty="0"/>
              <a:t>Supor que as variáveis de </a:t>
            </a:r>
            <a:r>
              <a:rPr lang="pt-BR" sz="2000" i="1" dirty="0"/>
              <a:t>a, b </a:t>
            </a:r>
            <a:r>
              <a:rPr lang="pt-BR" sz="2000" dirty="0"/>
              <a:t>e </a:t>
            </a:r>
            <a:r>
              <a:rPr lang="pt-BR" sz="2000" i="1" dirty="0"/>
              <a:t>c</a:t>
            </a:r>
            <a:r>
              <a:rPr lang="pt-BR" sz="2000" dirty="0"/>
              <a:t> estão carregadas nos registradores $8, $9 e $10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851545" y="2606104"/>
            <a:ext cx="345743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do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 = c + b;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a--;</a:t>
            </a:r>
            <a:endParaRPr lang="pt-BR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while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(a != 0);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04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3619500" y="3288796"/>
            <a:ext cx="1905000" cy="1905000"/>
            <a:chOff x="3619500" y="3205671"/>
            <a:chExt cx="1905000" cy="1905000"/>
          </a:xfrm>
        </p:grpSpPr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9500" y="3205671"/>
              <a:ext cx="1905000" cy="1905000"/>
            </a:xfrm>
            <a:prstGeom prst="rect">
              <a:avLst/>
            </a:prstGeom>
          </p:spPr>
        </p:pic>
        <p:sp>
          <p:nvSpPr>
            <p:cNvPr id="11" name="CaixaDeTexto 10"/>
            <p:cNvSpPr txBox="1"/>
            <p:nvPr/>
          </p:nvSpPr>
          <p:spPr>
            <a:xfrm>
              <a:off x="3996847" y="3611272"/>
              <a:ext cx="11416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 err="1">
                  <a:solidFill>
                    <a:srgbClr val="0070C0"/>
                  </a:solidFill>
                </a:rPr>
                <a:t>mips</a:t>
              </a:r>
              <a:endParaRPr lang="pt-BR" sz="32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Introdução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2"/>
            <a:ext cx="8001000" cy="737809"/>
          </a:xfrm>
        </p:spPr>
        <p:txBody>
          <a:bodyPr/>
          <a:lstStyle/>
          <a:p>
            <a:r>
              <a:rPr lang="en-US" sz="2400" dirty="0" err="1"/>
              <a:t>Aplicações</a:t>
            </a:r>
            <a:endParaRPr lang="en-US" sz="2400" dirty="0"/>
          </a:p>
          <a:p>
            <a:pPr lvl="1"/>
            <a:r>
              <a:rPr lang="en-US" sz="2000" dirty="0"/>
              <a:t>Video games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2F501-53B1-4345-B6D3-7FD72220F4EC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47" y="4372372"/>
            <a:ext cx="2906951" cy="192822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651" y="1973287"/>
            <a:ext cx="3455719" cy="230381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24" y="2449155"/>
            <a:ext cx="3585096" cy="134678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016" y="4412250"/>
            <a:ext cx="3431969" cy="193156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884" y="0"/>
            <a:ext cx="2553116" cy="146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563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Introdução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2"/>
            <a:ext cx="8419157" cy="1676669"/>
          </a:xfrm>
        </p:spPr>
        <p:txBody>
          <a:bodyPr/>
          <a:lstStyle/>
          <a:p>
            <a:r>
              <a:rPr lang="en-US" sz="2400" dirty="0" err="1"/>
              <a:t>Aplicações</a:t>
            </a:r>
            <a:endParaRPr lang="en-US" sz="2400" dirty="0"/>
          </a:p>
          <a:p>
            <a:pPr lvl="1"/>
            <a:r>
              <a:rPr lang="en-US" sz="2000" dirty="0"/>
              <a:t>Silicon Graphics Inc. (SGI)</a:t>
            </a:r>
          </a:p>
          <a:p>
            <a:pPr lvl="2"/>
            <a:r>
              <a:rPr lang="en-US" sz="1600" dirty="0" err="1"/>
              <a:t>Computadores</a:t>
            </a:r>
            <a:r>
              <a:rPr lang="en-US" sz="1600" dirty="0"/>
              <a:t> de alto </a:t>
            </a:r>
            <a:r>
              <a:rPr lang="en-US" sz="1600" dirty="0" err="1"/>
              <a:t>desempenho</a:t>
            </a:r>
            <a:r>
              <a:rPr lang="en-US" sz="1600" dirty="0"/>
              <a:t> </a:t>
            </a:r>
            <a:r>
              <a:rPr lang="en-US" sz="1600" dirty="0" err="1"/>
              <a:t>para</a:t>
            </a:r>
            <a:r>
              <a:rPr lang="en-US" sz="1600" dirty="0"/>
              <a:t> </a:t>
            </a:r>
            <a:r>
              <a:rPr lang="en-US" sz="1600" dirty="0" err="1"/>
              <a:t>computação</a:t>
            </a:r>
            <a:r>
              <a:rPr lang="en-US" sz="1600" dirty="0"/>
              <a:t> </a:t>
            </a:r>
            <a:r>
              <a:rPr lang="en-US" sz="1600" dirty="0" err="1"/>
              <a:t>gráfica</a:t>
            </a:r>
            <a:endParaRPr lang="en-US" sz="1600" dirty="0"/>
          </a:p>
          <a:p>
            <a:pPr lvl="2"/>
            <a:r>
              <a:rPr lang="en-US" sz="1600" dirty="0" err="1"/>
              <a:t>Lucasfilm</a:t>
            </a:r>
            <a:r>
              <a:rPr lang="en-US" sz="1600" dirty="0"/>
              <a:t>, </a:t>
            </a:r>
            <a:r>
              <a:rPr lang="en-US" sz="1600" dirty="0" err="1"/>
              <a:t>Dreamworks</a:t>
            </a:r>
            <a:r>
              <a:rPr lang="en-US" sz="1600" dirty="0"/>
              <a:t>, Disney, Pixar, </a:t>
            </a:r>
            <a:r>
              <a:rPr lang="en-US" sz="1600" dirty="0" err="1"/>
              <a:t>produtoras</a:t>
            </a:r>
            <a:r>
              <a:rPr lang="en-US" sz="1600" dirty="0"/>
              <a:t> de video clips,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2F501-53B1-4345-B6D3-7FD72220F4EC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97" y="3063821"/>
            <a:ext cx="2416958" cy="255913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055" y="3592985"/>
            <a:ext cx="1950720" cy="202996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775" y="3525929"/>
            <a:ext cx="1950720" cy="209702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495" y="2982678"/>
            <a:ext cx="2438400" cy="2438400"/>
          </a:xfrm>
          <a:prstGeom prst="rect">
            <a:avLst/>
          </a:prstGeom>
        </p:spPr>
      </p:pic>
      <p:grpSp>
        <p:nvGrpSpPr>
          <p:cNvPr id="14" name="Grupo 13"/>
          <p:cNvGrpSpPr/>
          <p:nvPr/>
        </p:nvGrpSpPr>
        <p:grpSpPr>
          <a:xfrm>
            <a:off x="7141245" y="4953000"/>
            <a:ext cx="1905000" cy="1905000"/>
            <a:chOff x="3619500" y="3205671"/>
            <a:chExt cx="1905000" cy="1905000"/>
          </a:xfrm>
        </p:grpSpPr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9500" y="3205671"/>
              <a:ext cx="1905000" cy="1905000"/>
            </a:xfrm>
            <a:prstGeom prst="rect">
              <a:avLst/>
            </a:prstGeom>
          </p:spPr>
        </p:pic>
        <p:sp>
          <p:nvSpPr>
            <p:cNvPr id="16" name="CaixaDeTexto 15"/>
            <p:cNvSpPr txBox="1"/>
            <p:nvPr/>
          </p:nvSpPr>
          <p:spPr>
            <a:xfrm>
              <a:off x="3996847" y="3611272"/>
              <a:ext cx="11416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 err="1">
                  <a:solidFill>
                    <a:srgbClr val="0070C0"/>
                  </a:solidFill>
                </a:rPr>
                <a:t>mips</a:t>
              </a:r>
              <a:endParaRPr lang="pt-BR" sz="32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207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Introdução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2"/>
            <a:ext cx="8001000" cy="1676669"/>
          </a:xfrm>
        </p:spPr>
        <p:txBody>
          <a:bodyPr/>
          <a:lstStyle/>
          <a:p>
            <a:r>
              <a:rPr lang="en-US" sz="2400" dirty="0" err="1"/>
              <a:t>Aplicações</a:t>
            </a:r>
            <a:endParaRPr lang="en-US" sz="2400" dirty="0"/>
          </a:p>
          <a:p>
            <a:pPr lvl="1"/>
            <a:r>
              <a:rPr lang="en-US" sz="2000" dirty="0"/>
              <a:t>Silicon Graphics Inc. (SGI)</a:t>
            </a:r>
          </a:p>
          <a:p>
            <a:pPr lvl="2"/>
            <a:r>
              <a:rPr lang="en-US" sz="1600" b="1" i="1" dirty="0"/>
              <a:t>The Trusted Leader in High Performance Computing</a:t>
            </a:r>
            <a:endParaRPr lang="en-US" sz="1600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2F501-53B1-4345-B6D3-7FD72220F4EC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33" y="2687308"/>
            <a:ext cx="2403764" cy="180282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324" y="2687308"/>
            <a:ext cx="3182585" cy="179266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33" y="4575485"/>
            <a:ext cx="2390213" cy="179266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324" y="4575484"/>
            <a:ext cx="2588827" cy="179226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183" y="2687308"/>
            <a:ext cx="2708198" cy="368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3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3725821" y="3542257"/>
            <a:ext cx="1905000" cy="1905000"/>
            <a:chOff x="3619500" y="3205671"/>
            <a:chExt cx="1905000" cy="1905000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9500" y="3205671"/>
              <a:ext cx="1905000" cy="1905000"/>
            </a:xfrm>
            <a:prstGeom prst="rect">
              <a:avLst/>
            </a:prstGeom>
          </p:spPr>
        </p:pic>
        <p:sp>
          <p:nvSpPr>
            <p:cNvPr id="12" name="CaixaDeTexto 11"/>
            <p:cNvSpPr txBox="1"/>
            <p:nvPr/>
          </p:nvSpPr>
          <p:spPr>
            <a:xfrm>
              <a:off x="3996847" y="3611272"/>
              <a:ext cx="11416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 err="1">
                  <a:solidFill>
                    <a:srgbClr val="0070C0"/>
                  </a:solidFill>
                </a:rPr>
                <a:t>mips</a:t>
              </a:r>
              <a:endParaRPr lang="pt-BR" sz="32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Introdução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2"/>
            <a:ext cx="8001000" cy="1118528"/>
          </a:xfrm>
        </p:spPr>
        <p:txBody>
          <a:bodyPr/>
          <a:lstStyle/>
          <a:p>
            <a:r>
              <a:rPr lang="en-US" sz="2400" dirty="0" err="1"/>
              <a:t>Aplicações</a:t>
            </a:r>
            <a:endParaRPr lang="en-US" sz="2400" dirty="0"/>
          </a:p>
          <a:p>
            <a:pPr lvl="1"/>
            <a:r>
              <a:rPr lang="en-US" sz="2000" dirty="0" err="1"/>
              <a:t>Sistemas</a:t>
            </a:r>
            <a:r>
              <a:rPr lang="en-US" sz="2000" dirty="0"/>
              <a:t> </a:t>
            </a:r>
            <a:r>
              <a:rPr lang="en-US" sz="2000" dirty="0" err="1"/>
              <a:t>embarcados</a:t>
            </a:r>
            <a:endParaRPr lang="en-US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2F501-53B1-4345-B6D3-7FD72220F4EC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73" y="2155706"/>
            <a:ext cx="2834678" cy="160001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946" y="3986031"/>
            <a:ext cx="2776910" cy="231409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85" y="2214750"/>
            <a:ext cx="2989528" cy="188883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57" y="4107785"/>
            <a:ext cx="2543097" cy="232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69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Introdução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2"/>
            <a:ext cx="8001000" cy="3695474"/>
          </a:xfrm>
        </p:spPr>
        <p:txBody>
          <a:bodyPr/>
          <a:lstStyle/>
          <a:p>
            <a:r>
              <a:rPr lang="en-US" sz="2400" dirty="0" err="1"/>
              <a:t>Aplicações</a:t>
            </a:r>
            <a:endParaRPr lang="en-US" sz="2400" dirty="0"/>
          </a:p>
          <a:p>
            <a:pPr lvl="1"/>
            <a:r>
              <a:rPr lang="en-US" sz="2000" dirty="0" err="1"/>
              <a:t>Processadores</a:t>
            </a:r>
            <a:r>
              <a:rPr lang="en-US" sz="2000" dirty="0"/>
              <a:t> MIPS </a:t>
            </a:r>
            <a:r>
              <a:rPr lang="en-US" sz="2000" dirty="0" err="1"/>
              <a:t>são</a:t>
            </a:r>
            <a:r>
              <a:rPr lang="en-US" sz="2000" dirty="0"/>
              <a:t> </a:t>
            </a:r>
            <a:r>
              <a:rPr lang="en-US" sz="2000" dirty="0" err="1"/>
              <a:t>utilizados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produtos</a:t>
            </a:r>
            <a:r>
              <a:rPr lang="en-US" sz="2000" dirty="0"/>
              <a:t> de </a:t>
            </a:r>
            <a:r>
              <a:rPr lang="en-US" sz="2000" dirty="0" err="1"/>
              <a:t>várias</a:t>
            </a:r>
            <a:r>
              <a:rPr lang="en-US" sz="2000" dirty="0"/>
              <a:t> </a:t>
            </a:r>
            <a:r>
              <a:rPr lang="en-US" sz="2000" dirty="0" err="1"/>
              <a:t>outras</a:t>
            </a:r>
            <a:r>
              <a:rPr lang="en-US" sz="2000" dirty="0"/>
              <a:t> </a:t>
            </a:r>
            <a:r>
              <a:rPr lang="en-US" sz="2000" dirty="0" err="1"/>
              <a:t>empresas</a:t>
            </a:r>
            <a:endParaRPr lang="en-US" sz="2000" dirty="0"/>
          </a:p>
          <a:p>
            <a:pPr lvl="2"/>
            <a:r>
              <a:rPr lang="pt-BR" sz="1600" dirty="0"/>
              <a:t>Sony</a:t>
            </a:r>
          </a:p>
          <a:p>
            <a:pPr lvl="2"/>
            <a:r>
              <a:rPr lang="pt-BR" sz="1600" dirty="0"/>
              <a:t>Texas </a:t>
            </a:r>
            <a:r>
              <a:rPr lang="pt-BR" sz="1600" dirty="0" err="1"/>
              <a:t>Instruments</a:t>
            </a:r>
            <a:endParaRPr lang="pt-BR" sz="1600" dirty="0"/>
          </a:p>
          <a:p>
            <a:pPr lvl="2"/>
            <a:r>
              <a:rPr lang="pt-BR" sz="1600" dirty="0"/>
              <a:t>Toshiba</a:t>
            </a:r>
          </a:p>
          <a:p>
            <a:pPr lvl="2"/>
            <a:r>
              <a:rPr lang="pt-BR" sz="1600" dirty="0"/>
              <a:t>ATI Technologies</a:t>
            </a:r>
          </a:p>
          <a:p>
            <a:pPr lvl="2"/>
            <a:r>
              <a:rPr lang="pt-BR" sz="1600" dirty="0" err="1"/>
              <a:t>Broadcom</a:t>
            </a:r>
            <a:endParaRPr lang="pt-BR" sz="1600" dirty="0"/>
          </a:p>
          <a:p>
            <a:pPr lvl="2"/>
            <a:r>
              <a:rPr lang="pt-BR" sz="1600" dirty="0"/>
              <a:t>Cisco</a:t>
            </a:r>
          </a:p>
          <a:p>
            <a:pPr lvl="2"/>
            <a:r>
              <a:rPr lang="pt-BR" sz="1600" dirty="0"/>
              <a:t>NEC</a:t>
            </a:r>
          </a:p>
          <a:p>
            <a:pPr lvl="2"/>
            <a:r>
              <a:rPr lang="pt-BR" sz="1600" dirty="0"/>
              <a:t>...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842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fil">
  <a:themeElements>
    <a:clrScheme name="Perfil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erfi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erfil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fil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31815</TotalTime>
  <Words>2076</Words>
  <Application>Microsoft Office PowerPoint</Application>
  <PresentationFormat>Apresentação na tela (4:3)</PresentationFormat>
  <Paragraphs>442</Paragraphs>
  <Slides>42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3" baseType="lpstr">
      <vt:lpstr>Perfil</vt:lpstr>
      <vt:lpstr>Processador MIPS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Características</vt:lpstr>
      <vt:lpstr>Características</vt:lpstr>
      <vt:lpstr>Características</vt:lpstr>
      <vt:lpstr>Características</vt:lpstr>
      <vt:lpstr>Características</vt:lpstr>
      <vt:lpstr>Características</vt:lpstr>
      <vt:lpstr>Características</vt:lpstr>
      <vt:lpstr>Características</vt:lpstr>
      <vt:lpstr>Características</vt:lpstr>
      <vt:lpstr>Características</vt:lpstr>
      <vt:lpstr>Características</vt:lpstr>
      <vt:lpstr>Características</vt:lpstr>
      <vt:lpstr>Características</vt:lpstr>
      <vt:lpstr>Características</vt:lpstr>
      <vt:lpstr>Características</vt:lpstr>
      <vt:lpstr>Características</vt:lpstr>
      <vt:lpstr>Características</vt:lpstr>
      <vt:lpstr>Características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Tratamento de Faltas no acesso à cache </dc:title>
  <dc:creator>baggio</dc:creator>
  <cp:lastModifiedBy>Wild Child</cp:lastModifiedBy>
  <cp:revision>2614</cp:revision>
  <cp:lastPrinted>2015-05-14T11:14:53Z</cp:lastPrinted>
  <dcterms:created xsi:type="dcterms:W3CDTF">2004-05-12T09:18:39Z</dcterms:created>
  <dcterms:modified xsi:type="dcterms:W3CDTF">2023-10-10T13:18:34Z</dcterms:modified>
</cp:coreProperties>
</file>