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8"/>
  </p:notesMasterIdLst>
  <p:handoutMasterIdLst>
    <p:handoutMasterId r:id="rId49"/>
  </p:handoutMasterIdLst>
  <p:sldIdLst>
    <p:sldId id="919" r:id="rId2"/>
    <p:sldId id="824" r:id="rId3"/>
    <p:sldId id="920" r:id="rId4"/>
    <p:sldId id="921" r:id="rId5"/>
    <p:sldId id="922" r:id="rId6"/>
    <p:sldId id="924" r:id="rId7"/>
    <p:sldId id="925" r:id="rId8"/>
    <p:sldId id="926" r:id="rId9"/>
    <p:sldId id="927" r:id="rId10"/>
    <p:sldId id="928" r:id="rId11"/>
    <p:sldId id="1018" r:id="rId12"/>
    <p:sldId id="1019" r:id="rId13"/>
    <p:sldId id="1020" r:id="rId14"/>
    <p:sldId id="1021" r:id="rId15"/>
    <p:sldId id="1017" r:id="rId16"/>
    <p:sldId id="830" r:id="rId17"/>
    <p:sldId id="832" r:id="rId18"/>
    <p:sldId id="831" r:id="rId19"/>
    <p:sldId id="833" r:id="rId20"/>
    <p:sldId id="929" r:id="rId21"/>
    <p:sldId id="930" r:id="rId22"/>
    <p:sldId id="834" r:id="rId23"/>
    <p:sldId id="835" r:id="rId24"/>
    <p:sldId id="837" r:id="rId25"/>
    <p:sldId id="935" r:id="rId26"/>
    <p:sldId id="931" r:id="rId27"/>
    <p:sldId id="944" r:id="rId28"/>
    <p:sldId id="1098" r:id="rId29"/>
    <p:sldId id="1131" r:id="rId30"/>
    <p:sldId id="1070" r:id="rId31"/>
    <p:sldId id="803" r:id="rId32"/>
    <p:sldId id="805" r:id="rId33"/>
    <p:sldId id="806" r:id="rId34"/>
    <p:sldId id="807" r:id="rId35"/>
    <p:sldId id="808" r:id="rId36"/>
    <p:sldId id="937" r:id="rId37"/>
    <p:sldId id="809" r:id="rId38"/>
    <p:sldId id="810" r:id="rId39"/>
    <p:sldId id="853" r:id="rId40"/>
    <p:sldId id="855" r:id="rId41"/>
    <p:sldId id="856" r:id="rId42"/>
    <p:sldId id="857" r:id="rId43"/>
    <p:sldId id="858" r:id="rId44"/>
    <p:sldId id="1023" r:id="rId45"/>
    <p:sldId id="1024" r:id="rId46"/>
    <p:sldId id="1025" r:id="rId47"/>
  </p:sldIdLst>
  <p:sldSz cx="9144000" cy="6858000" type="screen4x3"/>
  <p:notesSz cx="7010400" cy="92964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00FFFF"/>
    <a:srgbClr val="FFFF99"/>
    <a:srgbClr val="FFFF66"/>
    <a:srgbClr val="00CCFF"/>
    <a:srgbClr val="AAF4B6"/>
    <a:srgbClr val="00FF00"/>
    <a:srgbClr val="9FF3AD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74909" autoAdjust="0"/>
  </p:normalViewPr>
  <p:slideViewPr>
    <p:cSldViewPr snapToGrid="0">
      <p:cViewPr varScale="1">
        <p:scale>
          <a:sx n="72" d="100"/>
          <a:sy n="72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434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53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53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fld id="{9BC095E6-FC84-4684-8A90-38C0C6DB69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094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53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65" y="4414993"/>
            <a:ext cx="5607671" cy="418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53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fld id="{29221AC5-28E9-4409-9AA3-A5B3BE3506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641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F9175-0283-45D0-8B11-5E93F14C7A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538D2-9CAC-459F-89A5-1905AF01F3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148388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14838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A2FC1-299C-4174-8CE5-2BF2D36F8A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60F97-2BFD-406D-9276-6611BFCCC9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3438" y="1268413"/>
            <a:ext cx="3924300" cy="2516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3438" y="3937000"/>
            <a:ext cx="3924300" cy="25161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E6919-533B-4836-8CEF-561F0CAF07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566738" y="1268413"/>
            <a:ext cx="8001000" cy="51847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BB59C-8317-47AE-A3D6-C3A67A5431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3438" y="1268413"/>
            <a:ext cx="3924300" cy="2516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3438" y="3937000"/>
            <a:ext cx="3924300" cy="25161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635A4-57D2-4739-B2AF-EA7F50BD25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61483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91F41-44AC-4BDF-B4AB-FA0D5B354F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5081C-853F-4022-92B6-B138B95D6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C4356-5E47-4535-8D36-81ADF40D6D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17633-D844-49F0-8083-5E73BEC332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5990C-BC37-44E7-9F92-8A1085CBDB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ECAF6-18A7-4A67-96AB-A8EC2F81EF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D337E-44A9-470A-83F4-E47E3FF0255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9AE08-FA8A-49A8-BABC-457F58733A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5FE51-7822-4E7E-9E84-1F5E214DEA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68413"/>
            <a:ext cx="80010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847725"/>
            <a:ext cx="7958137" cy="109538"/>
          </a:xfrm>
          <a:custGeom>
            <a:avLst/>
            <a:gdLst>
              <a:gd name="T0" fmla="*/ 0 w 1000"/>
              <a:gd name="T1" fmla="*/ 0 h 1000"/>
              <a:gd name="T2" fmla="*/ 4655510 w 1000"/>
              <a:gd name="T3" fmla="*/ 0 h 1000"/>
              <a:gd name="T4" fmla="*/ 4655510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95813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11188" y="6453188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97638"/>
            <a:ext cx="19812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25"/>
            <a:ext cx="1981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fld id="{B2EDEC08-04B3-4099-89EA-620FD21AD7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  <p:sldLayoutId id="2147484394" r:id="rId12"/>
    <p:sldLayoutId id="2147484395" r:id="rId13"/>
    <p:sldLayoutId id="2147484396" r:id="rId14"/>
    <p:sldLayoutId id="2147484397" r:id="rId15"/>
    <p:sldLayoutId id="2147484398" r:id="rId16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09"/>
            <a:ext cx="8454433" cy="2875343"/>
          </a:xfrm>
        </p:spPr>
        <p:txBody>
          <a:bodyPr/>
          <a:lstStyle/>
          <a:p>
            <a:r>
              <a:rPr lang="pt-BR" dirty="0"/>
              <a:t>Processador x Memória</a:t>
            </a:r>
            <a:endParaRPr lang="pt-BR" sz="2000" dirty="0"/>
          </a:p>
          <a:p>
            <a:pPr lvl="1"/>
            <a:r>
              <a:rPr lang="pt-BR" sz="2000" dirty="0"/>
              <a:t>Memórias são endereçadas a palavra (</a:t>
            </a:r>
            <a:r>
              <a:rPr lang="pt-BR" sz="2000" i="1" dirty="0" err="1"/>
              <a:t>word</a:t>
            </a:r>
            <a:r>
              <a:rPr lang="pt-BR" sz="2000" i="1" dirty="0"/>
              <a:t> </a:t>
            </a:r>
            <a:r>
              <a:rPr lang="pt-BR" sz="2000" i="1" dirty="0" err="1"/>
              <a:t>addressing</a:t>
            </a:r>
            <a:r>
              <a:rPr lang="pt-BR" sz="2000" dirty="0"/>
              <a:t>)</a:t>
            </a:r>
          </a:p>
          <a:p>
            <a:pPr lvl="2"/>
            <a:r>
              <a:rPr lang="pt-BR" sz="1600" dirty="0"/>
              <a:t>O endereço presente no barramento de endereços refere-se a uma palavra da memória (linha)</a:t>
            </a:r>
          </a:p>
          <a:p>
            <a:pPr lvl="1"/>
            <a:r>
              <a:rPr lang="pt-BR" sz="2000" dirty="0"/>
              <a:t>Memórias com palavras maiores que 1 byte, comumente apresentam uma entrada de controle de escrita para cada byte da palavra</a:t>
            </a:r>
          </a:p>
          <a:p>
            <a:pPr lvl="2"/>
            <a:r>
              <a:rPr lang="pt-BR" sz="1600" dirty="0"/>
              <a:t>Isso permite alterar </a:t>
            </a:r>
            <a:r>
              <a:rPr lang="pt-BR" sz="1600" i="1" dirty="0"/>
              <a:t>bytes</a:t>
            </a:r>
            <a:r>
              <a:rPr lang="pt-BR" sz="1600" dirty="0"/>
              <a:t> individuais em uma palavra  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53071" y="4427840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Write Byte Enable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617" y="4026194"/>
            <a:ext cx="3619930" cy="2280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ector de seta reta 5"/>
          <p:cNvCxnSpPr>
            <a:stCxn id="53" idx="3"/>
          </p:cNvCxnSpPr>
          <p:nvPr/>
        </p:nvCxnSpPr>
        <p:spPr bwMode="auto">
          <a:xfrm>
            <a:off x="2080229" y="4612506"/>
            <a:ext cx="9123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3096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766889"/>
          </a:xfrm>
        </p:spPr>
        <p:txBody>
          <a:bodyPr/>
          <a:lstStyle/>
          <a:p>
            <a:r>
              <a:rPr lang="pt-BR" dirty="0"/>
              <a:t>Processador x Memória</a:t>
            </a:r>
            <a:endParaRPr lang="pt-BR" sz="2000" dirty="0"/>
          </a:p>
          <a:p>
            <a:pPr lvl="1"/>
            <a:r>
              <a:rPr lang="pt-BR" dirty="0"/>
              <a:t>Exemplo: escrita de um byte</a:t>
            </a:r>
          </a:p>
        </p:txBody>
      </p:sp>
      <p:cxnSp>
        <p:nvCxnSpPr>
          <p:cNvPr id="5" name="Connecteur droit avec flèche 16"/>
          <p:cNvCxnSpPr>
            <a:cxnSpLocks noChangeShapeType="1"/>
          </p:cNvCxnSpPr>
          <p:nvPr/>
        </p:nvCxnSpPr>
        <p:spPr bwMode="auto">
          <a:xfrm flipV="1">
            <a:off x="2247712" y="4845988"/>
            <a:ext cx="1676400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necteur droit avec flèche 22"/>
          <p:cNvCxnSpPr>
            <a:cxnSpLocks noChangeShapeType="1"/>
          </p:cNvCxnSpPr>
          <p:nvPr/>
        </p:nvCxnSpPr>
        <p:spPr bwMode="auto">
          <a:xfrm>
            <a:off x="2217760" y="5617825"/>
            <a:ext cx="1701800" cy="1588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ZoneTexte 23"/>
          <p:cNvSpPr txBox="1">
            <a:spLocks noChangeArrowheads="1"/>
          </p:cNvSpPr>
          <p:nvPr/>
        </p:nvSpPr>
        <p:spPr bwMode="auto">
          <a:xfrm>
            <a:off x="2191036" y="523587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Dado (32 bits)</a:t>
            </a:r>
            <a:endParaRPr lang="en-US" dirty="0"/>
          </a:p>
        </p:txBody>
      </p:sp>
      <p:sp>
        <p:nvSpPr>
          <p:cNvPr id="44" name="ZoneTexte 46"/>
          <p:cNvSpPr txBox="1">
            <a:spLocks noChangeArrowheads="1"/>
          </p:cNvSpPr>
          <p:nvPr/>
        </p:nvSpPr>
        <p:spPr bwMode="auto">
          <a:xfrm>
            <a:off x="3850372" y="3280964"/>
            <a:ext cx="27648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Memória (palavra de 32 bits)</a:t>
            </a:r>
            <a:endParaRPr lang="en-US" sz="1400" b="1" dirty="0"/>
          </a:p>
        </p:txBody>
      </p:sp>
      <p:sp>
        <p:nvSpPr>
          <p:cNvPr id="45" name="ZoneTexte 23"/>
          <p:cNvSpPr txBox="1">
            <a:spLocks noChangeArrowheads="1"/>
          </p:cNvSpPr>
          <p:nvPr/>
        </p:nvSpPr>
        <p:spPr bwMode="auto">
          <a:xfrm>
            <a:off x="2095500" y="4417535"/>
            <a:ext cx="1846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Endereço (32 bits)</a:t>
            </a:r>
            <a:endParaRPr lang="en-US" dirty="0"/>
          </a:p>
        </p:txBody>
      </p:sp>
      <p:cxnSp>
        <p:nvCxnSpPr>
          <p:cNvPr id="46" name="Conector de seta reta 45"/>
          <p:cNvCxnSpPr/>
          <p:nvPr/>
        </p:nvCxnSpPr>
        <p:spPr bwMode="auto">
          <a:xfrm>
            <a:off x="2852381" y="4031618"/>
            <a:ext cx="1067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Conector reto 49"/>
          <p:cNvCxnSpPr/>
          <p:nvPr/>
        </p:nvCxnSpPr>
        <p:spPr bwMode="auto">
          <a:xfrm flipV="1">
            <a:off x="3275461" y="3959605"/>
            <a:ext cx="110509" cy="1539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ZoneTexte 23"/>
          <p:cNvSpPr txBox="1">
            <a:spLocks noChangeArrowheads="1"/>
          </p:cNvSpPr>
          <p:nvPr/>
        </p:nvSpPr>
        <p:spPr bwMode="auto">
          <a:xfrm>
            <a:off x="3248119" y="3723021"/>
            <a:ext cx="27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4</a:t>
            </a:r>
            <a:endParaRPr lang="en-US" sz="1400" dirty="0"/>
          </a:p>
        </p:txBody>
      </p:sp>
      <p:sp>
        <p:nvSpPr>
          <p:cNvPr id="54" name="ZoneTexte 23"/>
          <p:cNvSpPr txBox="1">
            <a:spLocks noChangeArrowheads="1"/>
          </p:cNvSpPr>
          <p:nvPr/>
        </p:nvSpPr>
        <p:spPr bwMode="auto">
          <a:xfrm>
            <a:off x="2329600" y="3853630"/>
            <a:ext cx="6046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wbe</a:t>
            </a:r>
            <a:endParaRPr lang="en-US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2442" y="3096298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Write Byte Enable</a:t>
            </a:r>
          </a:p>
        </p:txBody>
      </p:sp>
      <p:cxnSp>
        <p:nvCxnSpPr>
          <p:cNvPr id="56" name="Conector de seta reta 55"/>
          <p:cNvCxnSpPr/>
          <p:nvPr/>
        </p:nvCxnSpPr>
        <p:spPr bwMode="auto">
          <a:xfrm>
            <a:off x="1937982" y="3434852"/>
            <a:ext cx="391618" cy="418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ZoneTexte 23"/>
          <p:cNvSpPr txBox="1">
            <a:spLocks noChangeArrowheads="1"/>
          </p:cNvSpPr>
          <p:nvPr/>
        </p:nvSpPr>
        <p:spPr bwMode="auto">
          <a:xfrm>
            <a:off x="2179472" y="565769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0x55667788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ZoneTexte 23"/>
          <p:cNvSpPr txBox="1">
            <a:spLocks noChangeArrowheads="1"/>
          </p:cNvSpPr>
          <p:nvPr/>
        </p:nvSpPr>
        <p:spPr bwMode="auto">
          <a:xfrm>
            <a:off x="2179472" y="484048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0x00000003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6480642" y="575170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6471544" y="544386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471077" y="513903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6471077" y="483421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477817" y="452938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6477817" y="422456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5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77817" y="392601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6</a:t>
            </a:r>
            <a:endParaRPr lang="pt-BR" dirty="0"/>
          </a:p>
        </p:txBody>
      </p:sp>
      <p:grpSp>
        <p:nvGrpSpPr>
          <p:cNvPr id="57" name="Groupe 52"/>
          <p:cNvGrpSpPr>
            <a:grpSpLocks/>
          </p:cNvGrpSpPr>
          <p:nvPr/>
        </p:nvGrpSpPr>
        <p:grpSpPr bwMode="auto">
          <a:xfrm>
            <a:off x="3919560" y="3636564"/>
            <a:ext cx="2540000" cy="2441575"/>
            <a:chOff x="3873500" y="3200400"/>
            <a:chExt cx="2540000" cy="2441377"/>
          </a:xfrm>
        </p:grpSpPr>
        <p:sp>
          <p:nvSpPr>
            <p:cNvPr id="65" name="ZoneTexte 7"/>
            <p:cNvSpPr txBox="1">
              <a:spLocks noChangeArrowheads="1"/>
            </p:cNvSpPr>
            <p:nvPr/>
          </p:nvSpPr>
          <p:spPr bwMode="auto">
            <a:xfrm>
              <a:off x="387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B3</a:t>
              </a:r>
              <a:endParaRPr lang="en-US" dirty="0"/>
            </a:p>
          </p:txBody>
        </p:sp>
        <p:sp>
          <p:nvSpPr>
            <p:cNvPr id="66" name="ZoneTexte 18"/>
            <p:cNvSpPr txBox="1">
              <a:spLocks noChangeArrowheads="1"/>
            </p:cNvSpPr>
            <p:nvPr/>
          </p:nvSpPr>
          <p:spPr bwMode="auto">
            <a:xfrm>
              <a:off x="450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</a:t>
              </a:r>
              <a:endParaRPr lang="en-US" dirty="0"/>
            </a:p>
          </p:txBody>
        </p:sp>
        <p:sp>
          <p:nvSpPr>
            <p:cNvPr id="67" name="ZoneTexte 19"/>
            <p:cNvSpPr txBox="1">
              <a:spLocks noChangeArrowheads="1"/>
            </p:cNvSpPr>
            <p:nvPr/>
          </p:nvSpPr>
          <p:spPr bwMode="auto">
            <a:xfrm>
              <a:off x="514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</a:t>
              </a:r>
              <a:endParaRPr lang="en-US" dirty="0"/>
            </a:p>
          </p:txBody>
        </p:sp>
        <p:sp>
          <p:nvSpPr>
            <p:cNvPr id="68" name="ZoneTexte 20"/>
            <p:cNvSpPr txBox="1">
              <a:spLocks noChangeArrowheads="1"/>
            </p:cNvSpPr>
            <p:nvPr/>
          </p:nvSpPr>
          <p:spPr bwMode="auto">
            <a:xfrm>
              <a:off x="577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B0</a:t>
              </a:r>
              <a:endParaRPr lang="en-US" dirty="0"/>
            </a:p>
          </p:txBody>
        </p:sp>
        <p:sp>
          <p:nvSpPr>
            <p:cNvPr id="69" name="ZoneTexte 24"/>
            <p:cNvSpPr txBox="1">
              <a:spLocks noChangeArrowheads="1"/>
            </p:cNvSpPr>
            <p:nvPr/>
          </p:nvSpPr>
          <p:spPr bwMode="auto">
            <a:xfrm>
              <a:off x="387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B7</a:t>
              </a:r>
              <a:endParaRPr lang="en-US" dirty="0"/>
            </a:p>
          </p:txBody>
        </p:sp>
        <p:sp>
          <p:nvSpPr>
            <p:cNvPr id="70" name="ZoneTexte 25"/>
            <p:cNvSpPr txBox="1">
              <a:spLocks noChangeArrowheads="1"/>
            </p:cNvSpPr>
            <p:nvPr/>
          </p:nvSpPr>
          <p:spPr bwMode="auto">
            <a:xfrm>
              <a:off x="450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B6</a:t>
              </a:r>
              <a:endParaRPr lang="en-US" dirty="0"/>
            </a:p>
          </p:txBody>
        </p:sp>
        <p:sp>
          <p:nvSpPr>
            <p:cNvPr id="71" name="ZoneTexte 26"/>
            <p:cNvSpPr txBox="1">
              <a:spLocks noChangeArrowheads="1"/>
            </p:cNvSpPr>
            <p:nvPr/>
          </p:nvSpPr>
          <p:spPr bwMode="auto">
            <a:xfrm>
              <a:off x="514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B5</a:t>
              </a:r>
              <a:endParaRPr lang="en-US" dirty="0"/>
            </a:p>
          </p:txBody>
        </p:sp>
        <p:sp>
          <p:nvSpPr>
            <p:cNvPr id="72" name="ZoneTexte 27"/>
            <p:cNvSpPr txBox="1">
              <a:spLocks noChangeArrowheads="1"/>
            </p:cNvSpPr>
            <p:nvPr/>
          </p:nvSpPr>
          <p:spPr bwMode="auto">
            <a:xfrm>
              <a:off x="577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B4</a:t>
              </a:r>
              <a:endParaRPr lang="en-US" dirty="0"/>
            </a:p>
          </p:txBody>
        </p:sp>
        <p:sp>
          <p:nvSpPr>
            <p:cNvPr id="73" name="ZoneTexte 28"/>
            <p:cNvSpPr txBox="1">
              <a:spLocks noChangeArrowheads="1"/>
            </p:cNvSpPr>
            <p:nvPr/>
          </p:nvSpPr>
          <p:spPr bwMode="auto">
            <a:xfrm>
              <a:off x="387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B11</a:t>
              </a:r>
              <a:endParaRPr lang="en-US" dirty="0"/>
            </a:p>
          </p:txBody>
        </p:sp>
        <p:sp>
          <p:nvSpPr>
            <p:cNvPr id="74" name="ZoneTexte 29"/>
            <p:cNvSpPr txBox="1">
              <a:spLocks noChangeArrowheads="1"/>
            </p:cNvSpPr>
            <p:nvPr/>
          </p:nvSpPr>
          <p:spPr bwMode="auto">
            <a:xfrm>
              <a:off x="450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B10</a:t>
              </a:r>
              <a:endParaRPr lang="en-US" dirty="0"/>
            </a:p>
          </p:txBody>
        </p:sp>
        <p:sp>
          <p:nvSpPr>
            <p:cNvPr id="75" name="ZoneTexte 30"/>
            <p:cNvSpPr txBox="1">
              <a:spLocks noChangeArrowheads="1"/>
            </p:cNvSpPr>
            <p:nvPr/>
          </p:nvSpPr>
          <p:spPr bwMode="auto">
            <a:xfrm>
              <a:off x="514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B9</a:t>
              </a:r>
              <a:endParaRPr lang="en-US" dirty="0"/>
            </a:p>
          </p:txBody>
        </p:sp>
        <p:sp>
          <p:nvSpPr>
            <p:cNvPr id="76" name="ZoneTexte 31"/>
            <p:cNvSpPr txBox="1">
              <a:spLocks noChangeArrowheads="1"/>
            </p:cNvSpPr>
            <p:nvPr/>
          </p:nvSpPr>
          <p:spPr bwMode="auto">
            <a:xfrm>
              <a:off x="577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B8</a:t>
              </a:r>
              <a:endParaRPr lang="en-US" dirty="0"/>
            </a:p>
          </p:txBody>
        </p:sp>
        <p:sp>
          <p:nvSpPr>
            <p:cNvPr id="77" name="ZoneTexte 32"/>
            <p:cNvSpPr txBox="1">
              <a:spLocks noChangeArrowheads="1"/>
            </p:cNvSpPr>
            <p:nvPr/>
          </p:nvSpPr>
          <p:spPr bwMode="auto">
            <a:xfrm>
              <a:off x="3873500" y="44196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AA</a:t>
              </a:r>
              <a:endParaRPr lang="en-US" dirty="0"/>
            </a:p>
          </p:txBody>
        </p:sp>
        <p:sp>
          <p:nvSpPr>
            <p:cNvPr id="78" name="ZoneTexte 33"/>
            <p:cNvSpPr txBox="1">
              <a:spLocks noChangeArrowheads="1"/>
            </p:cNvSpPr>
            <p:nvPr/>
          </p:nvSpPr>
          <p:spPr bwMode="auto">
            <a:xfrm>
              <a:off x="4508500" y="4419600"/>
              <a:ext cx="635000" cy="30775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66</a:t>
              </a:r>
              <a:endParaRPr lang="en-US" dirty="0"/>
            </a:p>
          </p:txBody>
        </p:sp>
        <p:sp>
          <p:nvSpPr>
            <p:cNvPr id="79" name="ZoneTexte 34"/>
            <p:cNvSpPr txBox="1">
              <a:spLocks noChangeArrowheads="1"/>
            </p:cNvSpPr>
            <p:nvPr/>
          </p:nvSpPr>
          <p:spPr bwMode="auto">
            <a:xfrm>
              <a:off x="5143500" y="4419600"/>
              <a:ext cx="635000" cy="30775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CC</a:t>
              </a:r>
              <a:endParaRPr lang="en-US" dirty="0"/>
            </a:p>
          </p:txBody>
        </p:sp>
        <p:sp>
          <p:nvSpPr>
            <p:cNvPr id="80" name="ZoneTexte 35"/>
            <p:cNvSpPr txBox="1">
              <a:spLocks noChangeArrowheads="1"/>
            </p:cNvSpPr>
            <p:nvPr/>
          </p:nvSpPr>
          <p:spPr bwMode="auto">
            <a:xfrm>
              <a:off x="5778500" y="4419600"/>
              <a:ext cx="635000" cy="30775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DD</a:t>
              </a:r>
              <a:endParaRPr lang="en-US" dirty="0"/>
            </a:p>
          </p:txBody>
        </p:sp>
        <p:sp>
          <p:nvSpPr>
            <p:cNvPr id="81" name="ZoneTexte 36"/>
            <p:cNvSpPr txBox="1">
              <a:spLocks noChangeArrowheads="1"/>
            </p:cNvSpPr>
            <p:nvPr/>
          </p:nvSpPr>
          <p:spPr bwMode="auto">
            <a:xfrm>
              <a:off x="387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B19</a:t>
              </a:r>
              <a:endParaRPr lang="en-US" dirty="0"/>
            </a:p>
          </p:txBody>
        </p:sp>
        <p:sp>
          <p:nvSpPr>
            <p:cNvPr id="82" name="ZoneTexte 37"/>
            <p:cNvSpPr txBox="1">
              <a:spLocks noChangeArrowheads="1"/>
            </p:cNvSpPr>
            <p:nvPr/>
          </p:nvSpPr>
          <p:spPr bwMode="auto">
            <a:xfrm>
              <a:off x="450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B18</a:t>
              </a:r>
              <a:endParaRPr lang="en-US" dirty="0"/>
            </a:p>
          </p:txBody>
        </p:sp>
        <p:sp>
          <p:nvSpPr>
            <p:cNvPr id="83" name="ZoneTexte 38"/>
            <p:cNvSpPr txBox="1">
              <a:spLocks noChangeArrowheads="1"/>
            </p:cNvSpPr>
            <p:nvPr/>
          </p:nvSpPr>
          <p:spPr bwMode="auto">
            <a:xfrm>
              <a:off x="514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B17</a:t>
              </a:r>
              <a:endParaRPr lang="en-US" dirty="0"/>
            </a:p>
          </p:txBody>
        </p:sp>
        <p:sp>
          <p:nvSpPr>
            <p:cNvPr id="84" name="ZoneTexte 39"/>
            <p:cNvSpPr txBox="1">
              <a:spLocks noChangeArrowheads="1"/>
            </p:cNvSpPr>
            <p:nvPr/>
          </p:nvSpPr>
          <p:spPr bwMode="auto">
            <a:xfrm>
              <a:off x="577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B16</a:t>
              </a:r>
              <a:endParaRPr lang="en-US" dirty="0"/>
            </a:p>
          </p:txBody>
        </p:sp>
        <p:sp>
          <p:nvSpPr>
            <p:cNvPr id="85" name="ZoneTexte 40"/>
            <p:cNvSpPr txBox="1">
              <a:spLocks noChangeArrowheads="1"/>
            </p:cNvSpPr>
            <p:nvPr/>
          </p:nvSpPr>
          <p:spPr bwMode="auto">
            <a:xfrm>
              <a:off x="387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B23</a:t>
              </a:r>
              <a:endParaRPr lang="en-US" dirty="0"/>
            </a:p>
          </p:txBody>
        </p:sp>
        <p:sp>
          <p:nvSpPr>
            <p:cNvPr id="86" name="ZoneTexte 41"/>
            <p:cNvSpPr txBox="1">
              <a:spLocks noChangeArrowheads="1"/>
            </p:cNvSpPr>
            <p:nvPr/>
          </p:nvSpPr>
          <p:spPr bwMode="auto">
            <a:xfrm>
              <a:off x="450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B22</a:t>
              </a:r>
              <a:endParaRPr lang="en-US" dirty="0"/>
            </a:p>
          </p:txBody>
        </p:sp>
        <p:sp>
          <p:nvSpPr>
            <p:cNvPr id="87" name="ZoneTexte 42"/>
            <p:cNvSpPr txBox="1">
              <a:spLocks noChangeArrowheads="1"/>
            </p:cNvSpPr>
            <p:nvPr/>
          </p:nvSpPr>
          <p:spPr bwMode="auto">
            <a:xfrm>
              <a:off x="514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B21</a:t>
              </a:r>
              <a:endParaRPr lang="en-US" dirty="0"/>
            </a:p>
          </p:txBody>
        </p:sp>
        <p:sp>
          <p:nvSpPr>
            <p:cNvPr id="88" name="ZoneTexte 43"/>
            <p:cNvSpPr txBox="1">
              <a:spLocks noChangeArrowheads="1"/>
            </p:cNvSpPr>
            <p:nvPr/>
          </p:nvSpPr>
          <p:spPr bwMode="auto">
            <a:xfrm>
              <a:off x="577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B20</a:t>
              </a:r>
              <a:endParaRPr lang="en-US" dirty="0"/>
            </a:p>
          </p:txBody>
        </p:sp>
        <p:sp>
          <p:nvSpPr>
            <p:cNvPr id="89" name="ZoneTexte 44"/>
            <p:cNvSpPr txBox="1">
              <a:spLocks noChangeArrowheads="1"/>
            </p:cNvSpPr>
            <p:nvPr/>
          </p:nvSpPr>
          <p:spPr bwMode="auto">
            <a:xfrm>
              <a:off x="387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B27</a:t>
              </a:r>
              <a:endParaRPr lang="en-US" dirty="0"/>
            </a:p>
          </p:txBody>
        </p:sp>
        <p:sp>
          <p:nvSpPr>
            <p:cNvPr id="90" name="ZoneTexte 45"/>
            <p:cNvSpPr txBox="1">
              <a:spLocks noChangeArrowheads="1"/>
            </p:cNvSpPr>
            <p:nvPr/>
          </p:nvSpPr>
          <p:spPr bwMode="auto">
            <a:xfrm>
              <a:off x="450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B26</a:t>
              </a:r>
              <a:endParaRPr lang="en-US" dirty="0"/>
            </a:p>
          </p:txBody>
        </p:sp>
        <p:sp>
          <p:nvSpPr>
            <p:cNvPr id="91" name="ZoneTexte 46"/>
            <p:cNvSpPr txBox="1">
              <a:spLocks noChangeArrowheads="1"/>
            </p:cNvSpPr>
            <p:nvPr/>
          </p:nvSpPr>
          <p:spPr bwMode="auto">
            <a:xfrm>
              <a:off x="514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B25</a:t>
              </a:r>
              <a:endParaRPr lang="en-US" dirty="0"/>
            </a:p>
          </p:txBody>
        </p:sp>
        <p:sp>
          <p:nvSpPr>
            <p:cNvPr id="92" name="ZoneTexte 47"/>
            <p:cNvSpPr txBox="1">
              <a:spLocks noChangeArrowheads="1"/>
            </p:cNvSpPr>
            <p:nvPr/>
          </p:nvSpPr>
          <p:spPr bwMode="auto">
            <a:xfrm>
              <a:off x="577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B24</a:t>
              </a:r>
              <a:endParaRPr lang="en-US" dirty="0"/>
            </a:p>
          </p:txBody>
        </p:sp>
        <p:sp>
          <p:nvSpPr>
            <p:cNvPr id="93" name="ZoneTexte 48"/>
            <p:cNvSpPr txBox="1">
              <a:spLocks noChangeArrowheads="1"/>
            </p:cNvSpPr>
            <p:nvPr/>
          </p:nvSpPr>
          <p:spPr bwMode="auto">
            <a:xfrm>
              <a:off x="387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 dirty="0"/>
                <a:t>. . . </a:t>
              </a:r>
              <a:endParaRPr lang="en-US" b="1" dirty="0"/>
            </a:p>
          </p:txBody>
        </p:sp>
        <p:sp>
          <p:nvSpPr>
            <p:cNvPr id="94" name="ZoneTexte 49"/>
            <p:cNvSpPr txBox="1">
              <a:spLocks noChangeArrowheads="1"/>
            </p:cNvSpPr>
            <p:nvPr/>
          </p:nvSpPr>
          <p:spPr bwMode="auto">
            <a:xfrm>
              <a:off x="450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5" name="ZoneTexte 50"/>
            <p:cNvSpPr txBox="1">
              <a:spLocks noChangeArrowheads="1"/>
            </p:cNvSpPr>
            <p:nvPr/>
          </p:nvSpPr>
          <p:spPr bwMode="auto">
            <a:xfrm>
              <a:off x="514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6" name="ZoneTexte 51"/>
            <p:cNvSpPr txBox="1">
              <a:spLocks noChangeArrowheads="1"/>
            </p:cNvSpPr>
            <p:nvPr/>
          </p:nvSpPr>
          <p:spPr bwMode="auto">
            <a:xfrm>
              <a:off x="577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</p:grpSp>
      <p:sp>
        <p:nvSpPr>
          <p:cNvPr id="97" name="ZoneTexte 23"/>
          <p:cNvSpPr txBox="1">
            <a:spLocks noChangeArrowheads="1"/>
          </p:cNvSpPr>
          <p:nvPr/>
        </p:nvSpPr>
        <p:spPr bwMode="auto">
          <a:xfrm>
            <a:off x="2964122" y="4055088"/>
            <a:ext cx="6990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0100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320677" y="1757541"/>
            <a:ext cx="2621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Pode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ser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implementada</a:t>
            </a:r>
            <a:r>
              <a:rPr lang="en-US" dirty="0">
                <a:solidFill>
                  <a:srgbClr val="0000FF"/>
                </a:solidFill>
              </a:rPr>
              <a:t> a </a:t>
            </a:r>
            <a:r>
              <a:rPr lang="en-US" dirty="0" err="1">
                <a:solidFill>
                  <a:srgbClr val="0000FF"/>
                </a:solidFill>
              </a:rPr>
              <a:t>partir</a:t>
            </a:r>
            <a:r>
              <a:rPr lang="en-US" dirty="0">
                <a:solidFill>
                  <a:srgbClr val="0000FF"/>
                </a:solidFill>
              </a:rPr>
              <a:t> de 4 </a:t>
            </a:r>
            <a:r>
              <a:rPr lang="en-US" dirty="0" err="1">
                <a:solidFill>
                  <a:srgbClr val="0000FF"/>
                </a:solidFill>
              </a:rPr>
              <a:t>memórias</a:t>
            </a:r>
            <a:r>
              <a:rPr lang="en-US" dirty="0">
                <a:solidFill>
                  <a:srgbClr val="0000FF"/>
                </a:solidFill>
              </a:rPr>
              <a:t> com </a:t>
            </a:r>
            <a:r>
              <a:rPr lang="en-US" dirty="0" err="1">
                <a:solidFill>
                  <a:srgbClr val="0000FF"/>
                </a:solidFill>
              </a:rPr>
              <a:t>palavras</a:t>
            </a:r>
            <a:r>
              <a:rPr lang="en-US" dirty="0">
                <a:solidFill>
                  <a:srgbClr val="0000FF"/>
                </a:solidFill>
              </a:rPr>
              <a:t> de 1 byte </a:t>
            </a:r>
          </a:p>
        </p:txBody>
      </p:sp>
      <p:sp>
        <p:nvSpPr>
          <p:cNvPr id="98" name="CaixaDeTexto 97"/>
          <p:cNvSpPr txBox="1"/>
          <p:nvPr/>
        </p:nvSpPr>
        <p:spPr>
          <a:xfrm>
            <a:off x="5899703" y="277418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Word address</a:t>
            </a:r>
          </a:p>
        </p:txBody>
      </p:sp>
      <p:cxnSp>
        <p:nvCxnSpPr>
          <p:cNvPr id="99" name="Conector de seta reta 98"/>
          <p:cNvCxnSpPr/>
          <p:nvPr/>
        </p:nvCxnSpPr>
        <p:spPr bwMode="auto">
          <a:xfrm flipH="1">
            <a:off x="6640965" y="3158860"/>
            <a:ext cx="1" cy="6672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2858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766889"/>
          </a:xfrm>
        </p:spPr>
        <p:txBody>
          <a:bodyPr/>
          <a:lstStyle/>
          <a:p>
            <a:r>
              <a:rPr lang="pt-BR" dirty="0"/>
              <a:t>Processador x Memória</a:t>
            </a:r>
            <a:endParaRPr lang="pt-BR" sz="2000" dirty="0"/>
          </a:p>
          <a:p>
            <a:pPr lvl="1"/>
            <a:r>
              <a:rPr lang="pt-BR" dirty="0"/>
              <a:t>Exemplo: escrita de um byte</a:t>
            </a:r>
          </a:p>
        </p:txBody>
      </p:sp>
      <p:cxnSp>
        <p:nvCxnSpPr>
          <p:cNvPr id="5" name="Connecteur droit avec flèche 16"/>
          <p:cNvCxnSpPr>
            <a:cxnSpLocks noChangeShapeType="1"/>
          </p:cNvCxnSpPr>
          <p:nvPr/>
        </p:nvCxnSpPr>
        <p:spPr bwMode="auto">
          <a:xfrm flipV="1">
            <a:off x="2247712" y="4845988"/>
            <a:ext cx="1676400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necteur droit avec flèche 22"/>
          <p:cNvCxnSpPr>
            <a:cxnSpLocks noChangeShapeType="1"/>
          </p:cNvCxnSpPr>
          <p:nvPr/>
        </p:nvCxnSpPr>
        <p:spPr bwMode="auto">
          <a:xfrm>
            <a:off x="2217760" y="5617825"/>
            <a:ext cx="1701800" cy="1588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ZoneTexte 23"/>
          <p:cNvSpPr txBox="1">
            <a:spLocks noChangeArrowheads="1"/>
          </p:cNvSpPr>
          <p:nvPr/>
        </p:nvSpPr>
        <p:spPr bwMode="auto">
          <a:xfrm>
            <a:off x="2191036" y="523587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Dado (32 bits)</a:t>
            </a:r>
            <a:endParaRPr lang="en-US" dirty="0"/>
          </a:p>
        </p:txBody>
      </p:sp>
      <p:sp>
        <p:nvSpPr>
          <p:cNvPr id="44" name="ZoneTexte 46"/>
          <p:cNvSpPr txBox="1">
            <a:spLocks noChangeArrowheads="1"/>
          </p:cNvSpPr>
          <p:nvPr/>
        </p:nvSpPr>
        <p:spPr bwMode="auto">
          <a:xfrm>
            <a:off x="3850372" y="3280964"/>
            <a:ext cx="27648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Memória (palavra de 32 bits)</a:t>
            </a:r>
            <a:endParaRPr lang="en-US" sz="1400" b="1" dirty="0"/>
          </a:p>
        </p:txBody>
      </p:sp>
      <p:sp>
        <p:nvSpPr>
          <p:cNvPr id="45" name="ZoneTexte 23"/>
          <p:cNvSpPr txBox="1">
            <a:spLocks noChangeArrowheads="1"/>
          </p:cNvSpPr>
          <p:nvPr/>
        </p:nvSpPr>
        <p:spPr bwMode="auto">
          <a:xfrm>
            <a:off x="2095500" y="4417535"/>
            <a:ext cx="1846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Endereço (32 bits)</a:t>
            </a:r>
            <a:endParaRPr lang="en-US" dirty="0"/>
          </a:p>
        </p:txBody>
      </p:sp>
      <p:cxnSp>
        <p:nvCxnSpPr>
          <p:cNvPr id="46" name="Conector de seta reta 45"/>
          <p:cNvCxnSpPr/>
          <p:nvPr/>
        </p:nvCxnSpPr>
        <p:spPr bwMode="auto">
          <a:xfrm>
            <a:off x="2852381" y="4031618"/>
            <a:ext cx="1067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Conector reto 49"/>
          <p:cNvCxnSpPr/>
          <p:nvPr/>
        </p:nvCxnSpPr>
        <p:spPr bwMode="auto">
          <a:xfrm flipV="1">
            <a:off x="3275461" y="3959605"/>
            <a:ext cx="110509" cy="1539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ZoneTexte 23"/>
          <p:cNvSpPr txBox="1">
            <a:spLocks noChangeArrowheads="1"/>
          </p:cNvSpPr>
          <p:nvPr/>
        </p:nvSpPr>
        <p:spPr bwMode="auto">
          <a:xfrm>
            <a:off x="3248119" y="3723021"/>
            <a:ext cx="27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4</a:t>
            </a:r>
            <a:endParaRPr lang="en-US" sz="1400" dirty="0"/>
          </a:p>
        </p:txBody>
      </p:sp>
      <p:sp>
        <p:nvSpPr>
          <p:cNvPr id="54" name="ZoneTexte 23"/>
          <p:cNvSpPr txBox="1">
            <a:spLocks noChangeArrowheads="1"/>
          </p:cNvSpPr>
          <p:nvPr/>
        </p:nvSpPr>
        <p:spPr bwMode="auto">
          <a:xfrm>
            <a:off x="2329600" y="3853630"/>
            <a:ext cx="6046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wbe</a:t>
            </a:r>
            <a:endParaRPr lang="en-US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2442" y="3096298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Write Byte Enable</a:t>
            </a:r>
          </a:p>
        </p:txBody>
      </p:sp>
      <p:cxnSp>
        <p:nvCxnSpPr>
          <p:cNvPr id="56" name="Conector de seta reta 55"/>
          <p:cNvCxnSpPr/>
          <p:nvPr/>
        </p:nvCxnSpPr>
        <p:spPr bwMode="auto">
          <a:xfrm>
            <a:off x="1937982" y="3434852"/>
            <a:ext cx="391618" cy="418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ZoneTexte 23"/>
          <p:cNvSpPr txBox="1">
            <a:spLocks noChangeArrowheads="1"/>
          </p:cNvSpPr>
          <p:nvPr/>
        </p:nvSpPr>
        <p:spPr bwMode="auto">
          <a:xfrm>
            <a:off x="2179472" y="565769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0x55667788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ZoneTexte 23"/>
          <p:cNvSpPr txBox="1">
            <a:spLocks noChangeArrowheads="1"/>
          </p:cNvSpPr>
          <p:nvPr/>
        </p:nvSpPr>
        <p:spPr bwMode="auto">
          <a:xfrm>
            <a:off x="2179472" y="484048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0x00000003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6480642" y="575170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6471544" y="544386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471077" y="513903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6471077" y="483421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477817" y="452938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6477817" y="422456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5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77817" y="392601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6</a:t>
            </a:r>
            <a:endParaRPr lang="pt-BR" dirty="0"/>
          </a:p>
        </p:txBody>
      </p:sp>
      <p:grpSp>
        <p:nvGrpSpPr>
          <p:cNvPr id="57" name="Groupe 52"/>
          <p:cNvGrpSpPr>
            <a:grpSpLocks/>
          </p:cNvGrpSpPr>
          <p:nvPr/>
        </p:nvGrpSpPr>
        <p:grpSpPr bwMode="auto">
          <a:xfrm>
            <a:off x="3919560" y="3636564"/>
            <a:ext cx="2540000" cy="2441575"/>
            <a:chOff x="3873500" y="3200400"/>
            <a:chExt cx="2540000" cy="2441377"/>
          </a:xfrm>
        </p:grpSpPr>
        <p:sp>
          <p:nvSpPr>
            <p:cNvPr id="65" name="ZoneTexte 7"/>
            <p:cNvSpPr txBox="1">
              <a:spLocks noChangeArrowheads="1"/>
            </p:cNvSpPr>
            <p:nvPr/>
          </p:nvSpPr>
          <p:spPr bwMode="auto">
            <a:xfrm>
              <a:off x="387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B3</a:t>
              </a:r>
              <a:endParaRPr lang="en-US" dirty="0"/>
            </a:p>
          </p:txBody>
        </p:sp>
        <p:sp>
          <p:nvSpPr>
            <p:cNvPr id="66" name="ZoneTexte 18"/>
            <p:cNvSpPr txBox="1">
              <a:spLocks noChangeArrowheads="1"/>
            </p:cNvSpPr>
            <p:nvPr/>
          </p:nvSpPr>
          <p:spPr bwMode="auto">
            <a:xfrm>
              <a:off x="450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</a:t>
              </a:r>
              <a:endParaRPr lang="en-US" dirty="0"/>
            </a:p>
          </p:txBody>
        </p:sp>
        <p:sp>
          <p:nvSpPr>
            <p:cNvPr id="67" name="ZoneTexte 19"/>
            <p:cNvSpPr txBox="1">
              <a:spLocks noChangeArrowheads="1"/>
            </p:cNvSpPr>
            <p:nvPr/>
          </p:nvSpPr>
          <p:spPr bwMode="auto">
            <a:xfrm>
              <a:off x="514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</a:t>
              </a:r>
              <a:endParaRPr lang="en-US" dirty="0"/>
            </a:p>
          </p:txBody>
        </p:sp>
        <p:sp>
          <p:nvSpPr>
            <p:cNvPr id="68" name="ZoneTexte 20"/>
            <p:cNvSpPr txBox="1">
              <a:spLocks noChangeArrowheads="1"/>
            </p:cNvSpPr>
            <p:nvPr/>
          </p:nvSpPr>
          <p:spPr bwMode="auto">
            <a:xfrm>
              <a:off x="577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B0</a:t>
              </a:r>
              <a:endParaRPr lang="en-US" dirty="0"/>
            </a:p>
          </p:txBody>
        </p:sp>
        <p:sp>
          <p:nvSpPr>
            <p:cNvPr id="69" name="ZoneTexte 24"/>
            <p:cNvSpPr txBox="1">
              <a:spLocks noChangeArrowheads="1"/>
            </p:cNvSpPr>
            <p:nvPr/>
          </p:nvSpPr>
          <p:spPr bwMode="auto">
            <a:xfrm>
              <a:off x="387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B7</a:t>
              </a:r>
              <a:endParaRPr lang="en-US" dirty="0"/>
            </a:p>
          </p:txBody>
        </p:sp>
        <p:sp>
          <p:nvSpPr>
            <p:cNvPr id="70" name="ZoneTexte 25"/>
            <p:cNvSpPr txBox="1">
              <a:spLocks noChangeArrowheads="1"/>
            </p:cNvSpPr>
            <p:nvPr/>
          </p:nvSpPr>
          <p:spPr bwMode="auto">
            <a:xfrm>
              <a:off x="450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B6</a:t>
              </a:r>
              <a:endParaRPr lang="en-US" dirty="0"/>
            </a:p>
          </p:txBody>
        </p:sp>
        <p:sp>
          <p:nvSpPr>
            <p:cNvPr id="71" name="ZoneTexte 26"/>
            <p:cNvSpPr txBox="1">
              <a:spLocks noChangeArrowheads="1"/>
            </p:cNvSpPr>
            <p:nvPr/>
          </p:nvSpPr>
          <p:spPr bwMode="auto">
            <a:xfrm>
              <a:off x="514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B5</a:t>
              </a:r>
              <a:endParaRPr lang="en-US" dirty="0"/>
            </a:p>
          </p:txBody>
        </p:sp>
        <p:sp>
          <p:nvSpPr>
            <p:cNvPr id="72" name="ZoneTexte 27"/>
            <p:cNvSpPr txBox="1">
              <a:spLocks noChangeArrowheads="1"/>
            </p:cNvSpPr>
            <p:nvPr/>
          </p:nvSpPr>
          <p:spPr bwMode="auto">
            <a:xfrm>
              <a:off x="577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B4</a:t>
              </a:r>
              <a:endParaRPr lang="en-US" dirty="0"/>
            </a:p>
          </p:txBody>
        </p:sp>
        <p:sp>
          <p:nvSpPr>
            <p:cNvPr id="73" name="ZoneTexte 28"/>
            <p:cNvSpPr txBox="1">
              <a:spLocks noChangeArrowheads="1"/>
            </p:cNvSpPr>
            <p:nvPr/>
          </p:nvSpPr>
          <p:spPr bwMode="auto">
            <a:xfrm>
              <a:off x="387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B11</a:t>
              </a:r>
              <a:endParaRPr lang="en-US" dirty="0"/>
            </a:p>
          </p:txBody>
        </p:sp>
        <p:sp>
          <p:nvSpPr>
            <p:cNvPr id="74" name="ZoneTexte 29"/>
            <p:cNvSpPr txBox="1">
              <a:spLocks noChangeArrowheads="1"/>
            </p:cNvSpPr>
            <p:nvPr/>
          </p:nvSpPr>
          <p:spPr bwMode="auto">
            <a:xfrm>
              <a:off x="450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B10</a:t>
              </a:r>
              <a:endParaRPr lang="en-US" dirty="0"/>
            </a:p>
          </p:txBody>
        </p:sp>
        <p:sp>
          <p:nvSpPr>
            <p:cNvPr id="75" name="ZoneTexte 30"/>
            <p:cNvSpPr txBox="1">
              <a:spLocks noChangeArrowheads="1"/>
            </p:cNvSpPr>
            <p:nvPr/>
          </p:nvSpPr>
          <p:spPr bwMode="auto">
            <a:xfrm>
              <a:off x="514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B9</a:t>
              </a:r>
              <a:endParaRPr lang="en-US" dirty="0"/>
            </a:p>
          </p:txBody>
        </p:sp>
        <p:sp>
          <p:nvSpPr>
            <p:cNvPr id="76" name="ZoneTexte 31"/>
            <p:cNvSpPr txBox="1">
              <a:spLocks noChangeArrowheads="1"/>
            </p:cNvSpPr>
            <p:nvPr/>
          </p:nvSpPr>
          <p:spPr bwMode="auto">
            <a:xfrm>
              <a:off x="577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B8</a:t>
              </a:r>
              <a:endParaRPr lang="en-US" dirty="0"/>
            </a:p>
          </p:txBody>
        </p:sp>
        <p:sp>
          <p:nvSpPr>
            <p:cNvPr id="77" name="ZoneTexte 32"/>
            <p:cNvSpPr txBox="1">
              <a:spLocks noChangeArrowheads="1"/>
            </p:cNvSpPr>
            <p:nvPr/>
          </p:nvSpPr>
          <p:spPr bwMode="auto">
            <a:xfrm>
              <a:off x="3873500" y="44196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AA</a:t>
              </a:r>
              <a:endParaRPr lang="en-US" dirty="0"/>
            </a:p>
          </p:txBody>
        </p:sp>
        <p:sp>
          <p:nvSpPr>
            <p:cNvPr id="78" name="ZoneTexte 33"/>
            <p:cNvSpPr txBox="1">
              <a:spLocks noChangeArrowheads="1"/>
            </p:cNvSpPr>
            <p:nvPr/>
          </p:nvSpPr>
          <p:spPr bwMode="auto">
            <a:xfrm>
              <a:off x="4508500" y="4419600"/>
              <a:ext cx="635000" cy="30775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66</a:t>
              </a:r>
              <a:endParaRPr lang="en-US" dirty="0"/>
            </a:p>
          </p:txBody>
        </p:sp>
        <p:sp>
          <p:nvSpPr>
            <p:cNvPr id="79" name="ZoneTexte 34"/>
            <p:cNvSpPr txBox="1">
              <a:spLocks noChangeArrowheads="1"/>
            </p:cNvSpPr>
            <p:nvPr/>
          </p:nvSpPr>
          <p:spPr bwMode="auto">
            <a:xfrm>
              <a:off x="5143500" y="4419600"/>
              <a:ext cx="635000" cy="30775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CC</a:t>
              </a:r>
              <a:endParaRPr lang="en-US" dirty="0"/>
            </a:p>
          </p:txBody>
        </p:sp>
        <p:sp>
          <p:nvSpPr>
            <p:cNvPr id="80" name="ZoneTexte 35"/>
            <p:cNvSpPr txBox="1">
              <a:spLocks noChangeArrowheads="1"/>
            </p:cNvSpPr>
            <p:nvPr/>
          </p:nvSpPr>
          <p:spPr bwMode="auto">
            <a:xfrm>
              <a:off x="5778500" y="4419600"/>
              <a:ext cx="635000" cy="30775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DD</a:t>
              </a:r>
              <a:endParaRPr lang="en-US" dirty="0"/>
            </a:p>
          </p:txBody>
        </p:sp>
        <p:sp>
          <p:nvSpPr>
            <p:cNvPr id="81" name="ZoneTexte 36"/>
            <p:cNvSpPr txBox="1">
              <a:spLocks noChangeArrowheads="1"/>
            </p:cNvSpPr>
            <p:nvPr/>
          </p:nvSpPr>
          <p:spPr bwMode="auto">
            <a:xfrm>
              <a:off x="387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B19</a:t>
              </a:r>
              <a:endParaRPr lang="en-US" dirty="0"/>
            </a:p>
          </p:txBody>
        </p:sp>
        <p:sp>
          <p:nvSpPr>
            <p:cNvPr id="82" name="ZoneTexte 37"/>
            <p:cNvSpPr txBox="1">
              <a:spLocks noChangeArrowheads="1"/>
            </p:cNvSpPr>
            <p:nvPr/>
          </p:nvSpPr>
          <p:spPr bwMode="auto">
            <a:xfrm>
              <a:off x="450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B18</a:t>
              </a:r>
              <a:endParaRPr lang="en-US" dirty="0"/>
            </a:p>
          </p:txBody>
        </p:sp>
        <p:sp>
          <p:nvSpPr>
            <p:cNvPr id="83" name="ZoneTexte 38"/>
            <p:cNvSpPr txBox="1">
              <a:spLocks noChangeArrowheads="1"/>
            </p:cNvSpPr>
            <p:nvPr/>
          </p:nvSpPr>
          <p:spPr bwMode="auto">
            <a:xfrm>
              <a:off x="514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B17</a:t>
              </a:r>
              <a:endParaRPr lang="en-US" dirty="0"/>
            </a:p>
          </p:txBody>
        </p:sp>
        <p:sp>
          <p:nvSpPr>
            <p:cNvPr id="84" name="ZoneTexte 39"/>
            <p:cNvSpPr txBox="1">
              <a:spLocks noChangeArrowheads="1"/>
            </p:cNvSpPr>
            <p:nvPr/>
          </p:nvSpPr>
          <p:spPr bwMode="auto">
            <a:xfrm>
              <a:off x="577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B16</a:t>
              </a:r>
              <a:endParaRPr lang="en-US" dirty="0"/>
            </a:p>
          </p:txBody>
        </p:sp>
        <p:sp>
          <p:nvSpPr>
            <p:cNvPr id="85" name="ZoneTexte 40"/>
            <p:cNvSpPr txBox="1">
              <a:spLocks noChangeArrowheads="1"/>
            </p:cNvSpPr>
            <p:nvPr/>
          </p:nvSpPr>
          <p:spPr bwMode="auto">
            <a:xfrm>
              <a:off x="387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B23</a:t>
              </a:r>
              <a:endParaRPr lang="en-US" dirty="0"/>
            </a:p>
          </p:txBody>
        </p:sp>
        <p:sp>
          <p:nvSpPr>
            <p:cNvPr id="86" name="ZoneTexte 41"/>
            <p:cNvSpPr txBox="1">
              <a:spLocks noChangeArrowheads="1"/>
            </p:cNvSpPr>
            <p:nvPr/>
          </p:nvSpPr>
          <p:spPr bwMode="auto">
            <a:xfrm>
              <a:off x="450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B22</a:t>
              </a:r>
              <a:endParaRPr lang="en-US" dirty="0"/>
            </a:p>
          </p:txBody>
        </p:sp>
        <p:sp>
          <p:nvSpPr>
            <p:cNvPr id="87" name="ZoneTexte 42"/>
            <p:cNvSpPr txBox="1">
              <a:spLocks noChangeArrowheads="1"/>
            </p:cNvSpPr>
            <p:nvPr/>
          </p:nvSpPr>
          <p:spPr bwMode="auto">
            <a:xfrm>
              <a:off x="514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B21</a:t>
              </a:r>
              <a:endParaRPr lang="en-US" dirty="0"/>
            </a:p>
          </p:txBody>
        </p:sp>
        <p:sp>
          <p:nvSpPr>
            <p:cNvPr id="88" name="ZoneTexte 43"/>
            <p:cNvSpPr txBox="1">
              <a:spLocks noChangeArrowheads="1"/>
            </p:cNvSpPr>
            <p:nvPr/>
          </p:nvSpPr>
          <p:spPr bwMode="auto">
            <a:xfrm>
              <a:off x="577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B20</a:t>
              </a:r>
              <a:endParaRPr lang="en-US" dirty="0"/>
            </a:p>
          </p:txBody>
        </p:sp>
        <p:sp>
          <p:nvSpPr>
            <p:cNvPr id="89" name="ZoneTexte 44"/>
            <p:cNvSpPr txBox="1">
              <a:spLocks noChangeArrowheads="1"/>
            </p:cNvSpPr>
            <p:nvPr/>
          </p:nvSpPr>
          <p:spPr bwMode="auto">
            <a:xfrm>
              <a:off x="387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B27</a:t>
              </a:r>
              <a:endParaRPr lang="en-US" dirty="0"/>
            </a:p>
          </p:txBody>
        </p:sp>
        <p:sp>
          <p:nvSpPr>
            <p:cNvPr id="90" name="ZoneTexte 45"/>
            <p:cNvSpPr txBox="1">
              <a:spLocks noChangeArrowheads="1"/>
            </p:cNvSpPr>
            <p:nvPr/>
          </p:nvSpPr>
          <p:spPr bwMode="auto">
            <a:xfrm>
              <a:off x="450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B26</a:t>
              </a:r>
              <a:endParaRPr lang="en-US" dirty="0"/>
            </a:p>
          </p:txBody>
        </p:sp>
        <p:sp>
          <p:nvSpPr>
            <p:cNvPr id="91" name="ZoneTexte 46"/>
            <p:cNvSpPr txBox="1">
              <a:spLocks noChangeArrowheads="1"/>
            </p:cNvSpPr>
            <p:nvPr/>
          </p:nvSpPr>
          <p:spPr bwMode="auto">
            <a:xfrm>
              <a:off x="514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B25</a:t>
              </a:r>
              <a:endParaRPr lang="en-US" dirty="0"/>
            </a:p>
          </p:txBody>
        </p:sp>
        <p:sp>
          <p:nvSpPr>
            <p:cNvPr id="92" name="ZoneTexte 47"/>
            <p:cNvSpPr txBox="1">
              <a:spLocks noChangeArrowheads="1"/>
            </p:cNvSpPr>
            <p:nvPr/>
          </p:nvSpPr>
          <p:spPr bwMode="auto">
            <a:xfrm>
              <a:off x="577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B24</a:t>
              </a:r>
              <a:endParaRPr lang="en-US" dirty="0"/>
            </a:p>
          </p:txBody>
        </p:sp>
        <p:sp>
          <p:nvSpPr>
            <p:cNvPr id="93" name="ZoneTexte 48"/>
            <p:cNvSpPr txBox="1">
              <a:spLocks noChangeArrowheads="1"/>
            </p:cNvSpPr>
            <p:nvPr/>
          </p:nvSpPr>
          <p:spPr bwMode="auto">
            <a:xfrm>
              <a:off x="387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 dirty="0"/>
                <a:t>. . . </a:t>
              </a:r>
              <a:endParaRPr lang="en-US" b="1" dirty="0"/>
            </a:p>
          </p:txBody>
        </p:sp>
        <p:sp>
          <p:nvSpPr>
            <p:cNvPr id="94" name="ZoneTexte 49"/>
            <p:cNvSpPr txBox="1">
              <a:spLocks noChangeArrowheads="1"/>
            </p:cNvSpPr>
            <p:nvPr/>
          </p:nvSpPr>
          <p:spPr bwMode="auto">
            <a:xfrm>
              <a:off x="450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5" name="ZoneTexte 50"/>
            <p:cNvSpPr txBox="1">
              <a:spLocks noChangeArrowheads="1"/>
            </p:cNvSpPr>
            <p:nvPr/>
          </p:nvSpPr>
          <p:spPr bwMode="auto">
            <a:xfrm>
              <a:off x="514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6" name="ZoneTexte 51"/>
            <p:cNvSpPr txBox="1">
              <a:spLocks noChangeArrowheads="1"/>
            </p:cNvSpPr>
            <p:nvPr/>
          </p:nvSpPr>
          <p:spPr bwMode="auto">
            <a:xfrm>
              <a:off x="577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</p:grpSp>
      <p:sp>
        <p:nvSpPr>
          <p:cNvPr id="97" name="ZoneTexte 23"/>
          <p:cNvSpPr txBox="1">
            <a:spLocks noChangeArrowheads="1"/>
          </p:cNvSpPr>
          <p:nvPr/>
        </p:nvSpPr>
        <p:spPr bwMode="auto">
          <a:xfrm>
            <a:off x="2964122" y="4055088"/>
            <a:ext cx="6990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0100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320677" y="1757541"/>
            <a:ext cx="2621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Pode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ser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implementada</a:t>
            </a:r>
            <a:r>
              <a:rPr lang="en-US" dirty="0">
                <a:solidFill>
                  <a:srgbClr val="0000FF"/>
                </a:solidFill>
              </a:rPr>
              <a:t> a </a:t>
            </a:r>
            <a:r>
              <a:rPr lang="en-US" dirty="0" err="1">
                <a:solidFill>
                  <a:srgbClr val="0000FF"/>
                </a:solidFill>
              </a:rPr>
              <a:t>partir</a:t>
            </a:r>
            <a:r>
              <a:rPr lang="en-US" dirty="0">
                <a:solidFill>
                  <a:srgbClr val="0000FF"/>
                </a:solidFill>
              </a:rPr>
              <a:t> de 4 </a:t>
            </a:r>
            <a:r>
              <a:rPr lang="en-US" dirty="0" err="1">
                <a:solidFill>
                  <a:srgbClr val="0000FF"/>
                </a:solidFill>
              </a:rPr>
              <a:t>memórias</a:t>
            </a:r>
            <a:r>
              <a:rPr lang="en-US" dirty="0">
                <a:solidFill>
                  <a:srgbClr val="0000FF"/>
                </a:solidFill>
              </a:rPr>
              <a:t> com </a:t>
            </a:r>
            <a:r>
              <a:rPr lang="en-US" dirty="0" err="1">
                <a:solidFill>
                  <a:srgbClr val="0000FF"/>
                </a:solidFill>
              </a:rPr>
              <a:t>palavras</a:t>
            </a:r>
            <a:r>
              <a:rPr lang="en-US" dirty="0">
                <a:solidFill>
                  <a:srgbClr val="0000FF"/>
                </a:solidFill>
              </a:rPr>
              <a:t> de 1 byte </a:t>
            </a:r>
          </a:p>
        </p:txBody>
      </p:sp>
      <p:sp>
        <p:nvSpPr>
          <p:cNvPr id="4" name="Retângulo de cantos arredondados 3"/>
          <p:cNvSpPr/>
          <p:nvPr/>
        </p:nvSpPr>
        <p:spPr bwMode="auto">
          <a:xfrm>
            <a:off x="5824560" y="3588740"/>
            <a:ext cx="646984" cy="2812059"/>
          </a:xfrm>
          <a:prstGeom prst="roundRect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816038" y="605562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Byte0</a:t>
            </a:r>
          </a:p>
        </p:txBody>
      </p:sp>
      <p:sp>
        <p:nvSpPr>
          <p:cNvPr id="98" name="CaixaDeTexto 97"/>
          <p:cNvSpPr txBox="1"/>
          <p:nvPr/>
        </p:nvSpPr>
        <p:spPr>
          <a:xfrm>
            <a:off x="5899703" y="277418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Word address</a:t>
            </a:r>
          </a:p>
        </p:txBody>
      </p:sp>
      <p:cxnSp>
        <p:nvCxnSpPr>
          <p:cNvPr id="99" name="Conector de seta reta 98"/>
          <p:cNvCxnSpPr/>
          <p:nvPr/>
        </p:nvCxnSpPr>
        <p:spPr bwMode="auto">
          <a:xfrm flipH="1">
            <a:off x="6640965" y="3158860"/>
            <a:ext cx="1" cy="6672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757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766889"/>
          </a:xfrm>
        </p:spPr>
        <p:txBody>
          <a:bodyPr/>
          <a:lstStyle/>
          <a:p>
            <a:r>
              <a:rPr lang="pt-BR" dirty="0"/>
              <a:t>Processador x Memória</a:t>
            </a:r>
            <a:endParaRPr lang="pt-BR" sz="2000" dirty="0"/>
          </a:p>
          <a:p>
            <a:pPr lvl="1"/>
            <a:r>
              <a:rPr lang="pt-BR" dirty="0"/>
              <a:t>Exemplo: escrita de um byte</a:t>
            </a:r>
          </a:p>
        </p:txBody>
      </p:sp>
      <p:cxnSp>
        <p:nvCxnSpPr>
          <p:cNvPr id="5" name="Connecteur droit avec flèche 16"/>
          <p:cNvCxnSpPr>
            <a:cxnSpLocks noChangeShapeType="1"/>
          </p:cNvCxnSpPr>
          <p:nvPr/>
        </p:nvCxnSpPr>
        <p:spPr bwMode="auto">
          <a:xfrm flipV="1">
            <a:off x="2247712" y="4845988"/>
            <a:ext cx="1676400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necteur droit avec flèche 22"/>
          <p:cNvCxnSpPr>
            <a:cxnSpLocks noChangeShapeType="1"/>
          </p:cNvCxnSpPr>
          <p:nvPr/>
        </p:nvCxnSpPr>
        <p:spPr bwMode="auto">
          <a:xfrm>
            <a:off x="2217760" y="5617825"/>
            <a:ext cx="1701800" cy="1588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ZoneTexte 23"/>
          <p:cNvSpPr txBox="1">
            <a:spLocks noChangeArrowheads="1"/>
          </p:cNvSpPr>
          <p:nvPr/>
        </p:nvSpPr>
        <p:spPr bwMode="auto">
          <a:xfrm>
            <a:off x="2191036" y="523587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Dado (32 bits)</a:t>
            </a:r>
            <a:endParaRPr lang="en-US" dirty="0"/>
          </a:p>
        </p:txBody>
      </p:sp>
      <p:sp>
        <p:nvSpPr>
          <p:cNvPr id="44" name="ZoneTexte 46"/>
          <p:cNvSpPr txBox="1">
            <a:spLocks noChangeArrowheads="1"/>
          </p:cNvSpPr>
          <p:nvPr/>
        </p:nvSpPr>
        <p:spPr bwMode="auto">
          <a:xfrm>
            <a:off x="3850372" y="3280964"/>
            <a:ext cx="27648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Memória (palavra de 32 bits)</a:t>
            </a:r>
            <a:endParaRPr lang="en-US" sz="1400" b="1" dirty="0"/>
          </a:p>
        </p:txBody>
      </p:sp>
      <p:sp>
        <p:nvSpPr>
          <p:cNvPr id="45" name="ZoneTexte 23"/>
          <p:cNvSpPr txBox="1">
            <a:spLocks noChangeArrowheads="1"/>
          </p:cNvSpPr>
          <p:nvPr/>
        </p:nvSpPr>
        <p:spPr bwMode="auto">
          <a:xfrm>
            <a:off x="2095500" y="4417535"/>
            <a:ext cx="1846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Endereço (32 bits)</a:t>
            </a:r>
            <a:endParaRPr lang="en-US" dirty="0"/>
          </a:p>
        </p:txBody>
      </p:sp>
      <p:cxnSp>
        <p:nvCxnSpPr>
          <p:cNvPr id="46" name="Conector de seta reta 45"/>
          <p:cNvCxnSpPr/>
          <p:nvPr/>
        </p:nvCxnSpPr>
        <p:spPr bwMode="auto">
          <a:xfrm>
            <a:off x="2852381" y="4031618"/>
            <a:ext cx="1067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Conector reto 49"/>
          <p:cNvCxnSpPr/>
          <p:nvPr/>
        </p:nvCxnSpPr>
        <p:spPr bwMode="auto">
          <a:xfrm flipV="1">
            <a:off x="3275461" y="3959605"/>
            <a:ext cx="110509" cy="1539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ZoneTexte 23"/>
          <p:cNvSpPr txBox="1">
            <a:spLocks noChangeArrowheads="1"/>
          </p:cNvSpPr>
          <p:nvPr/>
        </p:nvSpPr>
        <p:spPr bwMode="auto">
          <a:xfrm>
            <a:off x="3248119" y="3723021"/>
            <a:ext cx="27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4</a:t>
            </a:r>
            <a:endParaRPr lang="en-US" sz="1400" dirty="0"/>
          </a:p>
        </p:txBody>
      </p:sp>
      <p:sp>
        <p:nvSpPr>
          <p:cNvPr id="54" name="ZoneTexte 23"/>
          <p:cNvSpPr txBox="1">
            <a:spLocks noChangeArrowheads="1"/>
          </p:cNvSpPr>
          <p:nvPr/>
        </p:nvSpPr>
        <p:spPr bwMode="auto">
          <a:xfrm>
            <a:off x="2329600" y="3853630"/>
            <a:ext cx="6046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wbe</a:t>
            </a:r>
            <a:endParaRPr lang="en-US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2442" y="3096298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Write Byte Enable</a:t>
            </a:r>
          </a:p>
        </p:txBody>
      </p:sp>
      <p:cxnSp>
        <p:nvCxnSpPr>
          <p:cNvPr id="56" name="Conector de seta reta 55"/>
          <p:cNvCxnSpPr/>
          <p:nvPr/>
        </p:nvCxnSpPr>
        <p:spPr bwMode="auto">
          <a:xfrm>
            <a:off x="1937982" y="3434852"/>
            <a:ext cx="391618" cy="418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ZoneTexte 23"/>
          <p:cNvSpPr txBox="1">
            <a:spLocks noChangeArrowheads="1"/>
          </p:cNvSpPr>
          <p:nvPr/>
        </p:nvSpPr>
        <p:spPr bwMode="auto">
          <a:xfrm>
            <a:off x="2179472" y="565769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0x55667788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ZoneTexte 23"/>
          <p:cNvSpPr txBox="1">
            <a:spLocks noChangeArrowheads="1"/>
          </p:cNvSpPr>
          <p:nvPr/>
        </p:nvSpPr>
        <p:spPr bwMode="auto">
          <a:xfrm>
            <a:off x="2179472" y="484048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0x00000003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6480642" y="575170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6471544" y="544386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471077" y="513903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6471077" y="483421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477817" y="452938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6477817" y="422456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5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77817" y="392601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6</a:t>
            </a:r>
            <a:endParaRPr lang="pt-BR" dirty="0"/>
          </a:p>
        </p:txBody>
      </p:sp>
      <p:grpSp>
        <p:nvGrpSpPr>
          <p:cNvPr id="57" name="Groupe 52"/>
          <p:cNvGrpSpPr>
            <a:grpSpLocks/>
          </p:cNvGrpSpPr>
          <p:nvPr/>
        </p:nvGrpSpPr>
        <p:grpSpPr bwMode="auto">
          <a:xfrm>
            <a:off x="3919560" y="3636564"/>
            <a:ext cx="2540000" cy="2441575"/>
            <a:chOff x="3873500" y="3200400"/>
            <a:chExt cx="2540000" cy="2441377"/>
          </a:xfrm>
        </p:grpSpPr>
        <p:sp>
          <p:nvSpPr>
            <p:cNvPr id="65" name="ZoneTexte 7"/>
            <p:cNvSpPr txBox="1">
              <a:spLocks noChangeArrowheads="1"/>
            </p:cNvSpPr>
            <p:nvPr/>
          </p:nvSpPr>
          <p:spPr bwMode="auto">
            <a:xfrm>
              <a:off x="387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B3</a:t>
              </a:r>
              <a:endParaRPr lang="en-US" dirty="0"/>
            </a:p>
          </p:txBody>
        </p:sp>
        <p:sp>
          <p:nvSpPr>
            <p:cNvPr id="66" name="ZoneTexte 18"/>
            <p:cNvSpPr txBox="1">
              <a:spLocks noChangeArrowheads="1"/>
            </p:cNvSpPr>
            <p:nvPr/>
          </p:nvSpPr>
          <p:spPr bwMode="auto">
            <a:xfrm>
              <a:off x="450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</a:t>
              </a:r>
              <a:endParaRPr lang="en-US" dirty="0"/>
            </a:p>
          </p:txBody>
        </p:sp>
        <p:sp>
          <p:nvSpPr>
            <p:cNvPr id="67" name="ZoneTexte 19"/>
            <p:cNvSpPr txBox="1">
              <a:spLocks noChangeArrowheads="1"/>
            </p:cNvSpPr>
            <p:nvPr/>
          </p:nvSpPr>
          <p:spPr bwMode="auto">
            <a:xfrm>
              <a:off x="514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</a:t>
              </a:r>
              <a:endParaRPr lang="en-US" dirty="0"/>
            </a:p>
          </p:txBody>
        </p:sp>
        <p:sp>
          <p:nvSpPr>
            <p:cNvPr id="68" name="ZoneTexte 20"/>
            <p:cNvSpPr txBox="1">
              <a:spLocks noChangeArrowheads="1"/>
            </p:cNvSpPr>
            <p:nvPr/>
          </p:nvSpPr>
          <p:spPr bwMode="auto">
            <a:xfrm>
              <a:off x="577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B0</a:t>
              </a:r>
              <a:endParaRPr lang="en-US" dirty="0"/>
            </a:p>
          </p:txBody>
        </p:sp>
        <p:sp>
          <p:nvSpPr>
            <p:cNvPr id="69" name="ZoneTexte 24"/>
            <p:cNvSpPr txBox="1">
              <a:spLocks noChangeArrowheads="1"/>
            </p:cNvSpPr>
            <p:nvPr/>
          </p:nvSpPr>
          <p:spPr bwMode="auto">
            <a:xfrm>
              <a:off x="387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B7</a:t>
              </a:r>
              <a:endParaRPr lang="en-US" dirty="0"/>
            </a:p>
          </p:txBody>
        </p:sp>
        <p:sp>
          <p:nvSpPr>
            <p:cNvPr id="70" name="ZoneTexte 25"/>
            <p:cNvSpPr txBox="1">
              <a:spLocks noChangeArrowheads="1"/>
            </p:cNvSpPr>
            <p:nvPr/>
          </p:nvSpPr>
          <p:spPr bwMode="auto">
            <a:xfrm>
              <a:off x="450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B6</a:t>
              </a:r>
              <a:endParaRPr lang="en-US" dirty="0"/>
            </a:p>
          </p:txBody>
        </p:sp>
        <p:sp>
          <p:nvSpPr>
            <p:cNvPr id="71" name="ZoneTexte 26"/>
            <p:cNvSpPr txBox="1">
              <a:spLocks noChangeArrowheads="1"/>
            </p:cNvSpPr>
            <p:nvPr/>
          </p:nvSpPr>
          <p:spPr bwMode="auto">
            <a:xfrm>
              <a:off x="514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B5</a:t>
              </a:r>
              <a:endParaRPr lang="en-US" dirty="0"/>
            </a:p>
          </p:txBody>
        </p:sp>
        <p:sp>
          <p:nvSpPr>
            <p:cNvPr id="72" name="ZoneTexte 27"/>
            <p:cNvSpPr txBox="1">
              <a:spLocks noChangeArrowheads="1"/>
            </p:cNvSpPr>
            <p:nvPr/>
          </p:nvSpPr>
          <p:spPr bwMode="auto">
            <a:xfrm>
              <a:off x="577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B4</a:t>
              </a:r>
              <a:endParaRPr lang="en-US" dirty="0"/>
            </a:p>
          </p:txBody>
        </p:sp>
        <p:sp>
          <p:nvSpPr>
            <p:cNvPr id="73" name="ZoneTexte 28"/>
            <p:cNvSpPr txBox="1">
              <a:spLocks noChangeArrowheads="1"/>
            </p:cNvSpPr>
            <p:nvPr/>
          </p:nvSpPr>
          <p:spPr bwMode="auto">
            <a:xfrm>
              <a:off x="387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B11</a:t>
              </a:r>
              <a:endParaRPr lang="en-US" dirty="0"/>
            </a:p>
          </p:txBody>
        </p:sp>
        <p:sp>
          <p:nvSpPr>
            <p:cNvPr id="74" name="ZoneTexte 29"/>
            <p:cNvSpPr txBox="1">
              <a:spLocks noChangeArrowheads="1"/>
            </p:cNvSpPr>
            <p:nvPr/>
          </p:nvSpPr>
          <p:spPr bwMode="auto">
            <a:xfrm>
              <a:off x="450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B10</a:t>
              </a:r>
              <a:endParaRPr lang="en-US" dirty="0"/>
            </a:p>
          </p:txBody>
        </p:sp>
        <p:sp>
          <p:nvSpPr>
            <p:cNvPr id="75" name="ZoneTexte 30"/>
            <p:cNvSpPr txBox="1">
              <a:spLocks noChangeArrowheads="1"/>
            </p:cNvSpPr>
            <p:nvPr/>
          </p:nvSpPr>
          <p:spPr bwMode="auto">
            <a:xfrm>
              <a:off x="514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B9</a:t>
              </a:r>
              <a:endParaRPr lang="en-US" dirty="0"/>
            </a:p>
          </p:txBody>
        </p:sp>
        <p:sp>
          <p:nvSpPr>
            <p:cNvPr id="76" name="ZoneTexte 31"/>
            <p:cNvSpPr txBox="1">
              <a:spLocks noChangeArrowheads="1"/>
            </p:cNvSpPr>
            <p:nvPr/>
          </p:nvSpPr>
          <p:spPr bwMode="auto">
            <a:xfrm>
              <a:off x="577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B8</a:t>
              </a:r>
              <a:endParaRPr lang="en-US" dirty="0"/>
            </a:p>
          </p:txBody>
        </p:sp>
        <p:sp>
          <p:nvSpPr>
            <p:cNvPr id="77" name="ZoneTexte 32"/>
            <p:cNvSpPr txBox="1">
              <a:spLocks noChangeArrowheads="1"/>
            </p:cNvSpPr>
            <p:nvPr/>
          </p:nvSpPr>
          <p:spPr bwMode="auto">
            <a:xfrm>
              <a:off x="3873500" y="44196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AA</a:t>
              </a:r>
              <a:endParaRPr lang="en-US" dirty="0"/>
            </a:p>
          </p:txBody>
        </p:sp>
        <p:sp>
          <p:nvSpPr>
            <p:cNvPr id="78" name="ZoneTexte 33"/>
            <p:cNvSpPr txBox="1">
              <a:spLocks noChangeArrowheads="1"/>
            </p:cNvSpPr>
            <p:nvPr/>
          </p:nvSpPr>
          <p:spPr bwMode="auto">
            <a:xfrm>
              <a:off x="4508500" y="4419600"/>
              <a:ext cx="635000" cy="30775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66</a:t>
              </a:r>
              <a:endParaRPr lang="en-US" dirty="0"/>
            </a:p>
          </p:txBody>
        </p:sp>
        <p:sp>
          <p:nvSpPr>
            <p:cNvPr id="79" name="ZoneTexte 34"/>
            <p:cNvSpPr txBox="1">
              <a:spLocks noChangeArrowheads="1"/>
            </p:cNvSpPr>
            <p:nvPr/>
          </p:nvSpPr>
          <p:spPr bwMode="auto">
            <a:xfrm>
              <a:off x="5143500" y="4419600"/>
              <a:ext cx="635000" cy="30775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CC</a:t>
              </a:r>
              <a:endParaRPr lang="en-US" dirty="0"/>
            </a:p>
          </p:txBody>
        </p:sp>
        <p:sp>
          <p:nvSpPr>
            <p:cNvPr id="80" name="ZoneTexte 35"/>
            <p:cNvSpPr txBox="1">
              <a:spLocks noChangeArrowheads="1"/>
            </p:cNvSpPr>
            <p:nvPr/>
          </p:nvSpPr>
          <p:spPr bwMode="auto">
            <a:xfrm>
              <a:off x="5778500" y="4419600"/>
              <a:ext cx="635000" cy="30775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DD</a:t>
              </a:r>
              <a:endParaRPr lang="en-US" dirty="0"/>
            </a:p>
          </p:txBody>
        </p:sp>
        <p:sp>
          <p:nvSpPr>
            <p:cNvPr id="81" name="ZoneTexte 36"/>
            <p:cNvSpPr txBox="1">
              <a:spLocks noChangeArrowheads="1"/>
            </p:cNvSpPr>
            <p:nvPr/>
          </p:nvSpPr>
          <p:spPr bwMode="auto">
            <a:xfrm>
              <a:off x="387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B19</a:t>
              </a:r>
              <a:endParaRPr lang="en-US" dirty="0"/>
            </a:p>
          </p:txBody>
        </p:sp>
        <p:sp>
          <p:nvSpPr>
            <p:cNvPr id="82" name="ZoneTexte 37"/>
            <p:cNvSpPr txBox="1">
              <a:spLocks noChangeArrowheads="1"/>
            </p:cNvSpPr>
            <p:nvPr/>
          </p:nvSpPr>
          <p:spPr bwMode="auto">
            <a:xfrm>
              <a:off x="450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B18</a:t>
              </a:r>
              <a:endParaRPr lang="en-US" dirty="0"/>
            </a:p>
          </p:txBody>
        </p:sp>
        <p:sp>
          <p:nvSpPr>
            <p:cNvPr id="83" name="ZoneTexte 38"/>
            <p:cNvSpPr txBox="1">
              <a:spLocks noChangeArrowheads="1"/>
            </p:cNvSpPr>
            <p:nvPr/>
          </p:nvSpPr>
          <p:spPr bwMode="auto">
            <a:xfrm>
              <a:off x="514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B17</a:t>
              </a:r>
              <a:endParaRPr lang="en-US" dirty="0"/>
            </a:p>
          </p:txBody>
        </p:sp>
        <p:sp>
          <p:nvSpPr>
            <p:cNvPr id="84" name="ZoneTexte 39"/>
            <p:cNvSpPr txBox="1">
              <a:spLocks noChangeArrowheads="1"/>
            </p:cNvSpPr>
            <p:nvPr/>
          </p:nvSpPr>
          <p:spPr bwMode="auto">
            <a:xfrm>
              <a:off x="577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B16</a:t>
              </a:r>
              <a:endParaRPr lang="en-US" dirty="0"/>
            </a:p>
          </p:txBody>
        </p:sp>
        <p:sp>
          <p:nvSpPr>
            <p:cNvPr id="85" name="ZoneTexte 40"/>
            <p:cNvSpPr txBox="1">
              <a:spLocks noChangeArrowheads="1"/>
            </p:cNvSpPr>
            <p:nvPr/>
          </p:nvSpPr>
          <p:spPr bwMode="auto">
            <a:xfrm>
              <a:off x="387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B23</a:t>
              </a:r>
              <a:endParaRPr lang="en-US" dirty="0"/>
            </a:p>
          </p:txBody>
        </p:sp>
        <p:sp>
          <p:nvSpPr>
            <p:cNvPr id="86" name="ZoneTexte 41"/>
            <p:cNvSpPr txBox="1">
              <a:spLocks noChangeArrowheads="1"/>
            </p:cNvSpPr>
            <p:nvPr/>
          </p:nvSpPr>
          <p:spPr bwMode="auto">
            <a:xfrm>
              <a:off x="450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B22</a:t>
              </a:r>
              <a:endParaRPr lang="en-US" dirty="0"/>
            </a:p>
          </p:txBody>
        </p:sp>
        <p:sp>
          <p:nvSpPr>
            <p:cNvPr id="87" name="ZoneTexte 42"/>
            <p:cNvSpPr txBox="1">
              <a:spLocks noChangeArrowheads="1"/>
            </p:cNvSpPr>
            <p:nvPr/>
          </p:nvSpPr>
          <p:spPr bwMode="auto">
            <a:xfrm>
              <a:off x="514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B21</a:t>
              </a:r>
              <a:endParaRPr lang="en-US" dirty="0"/>
            </a:p>
          </p:txBody>
        </p:sp>
        <p:sp>
          <p:nvSpPr>
            <p:cNvPr id="88" name="ZoneTexte 43"/>
            <p:cNvSpPr txBox="1">
              <a:spLocks noChangeArrowheads="1"/>
            </p:cNvSpPr>
            <p:nvPr/>
          </p:nvSpPr>
          <p:spPr bwMode="auto">
            <a:xfrm>
              <a:off x="577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B20</a:t>
              </a:r>
              <a:endParaRPr lang="en-US" dirty="0"/>
            </a:p>
          </p:txBody>
        </p:sp>
        <p:sp>
          <p:nvSpPr>
            <p:cNvPr id="89" name="ZoneTexte 44"/>
            <p:cNvSpPr txBox="1">
              <a:spLocks noChangeArrowheads="1"/>
            </p:cNvSpPr>
            <p:nvPr/>
          </p:nvSpPr>
          <p:spPr bwMode="auto">
            <a:xfrm>
              <a:off x="387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B27</a:t>
              </a:r>
              <a:endParaRPr lang="en-US" dirty="0"/>
            </a:p>
          </p:txBody>
        </p:sp>
        <p:sp>
          <p:nvSpPr>
            <p:cNvPr id="90" name="ZoneTexte 45"/>
            <p:cNvSpPr txBox="1">
              <a:spLocks noChangeArrowheads="1"/>
            </p:cNvSpPr>
            <p:nvPr/>
          </p:nvSpPr>
          <p:spPr bwMode="auto">
            <a:xfrm>
              <a:off x="450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B26</a:t>
              </a:r>
              <a:endParaRPr lang="en-US" dirty="0"/>
            </a:p>
          </p:txBody>
        </p:sp>
        <p:sp>
          <p:nvSpPr>
            <p:cNvPr id="91" name="ZoneTexte 46"/>
            <p:cNvSpPr txBox="1">
              <a:spLocks noChangeArrowheads="1"/>
            </p:cNvSpPr>
            <p:nvPr/>
          </p:nvSpPr>
          <p:spPr bwMode="auto">
            <a:xfrm>
              <a:off x="514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B25</a:t>
              </a:r>
              <a:endParaRPr lang="en-US" dirty="0"/>
            </a:p>
          </p:txBody>
        </p:sp>
        <p:sp>
          <p:nvSpPr>
            <p:cNvPr id="92" name="ZoneTexte 47"/>
            <p:cNvSpPr txBox="1">
              <a:spLocks noChangeArrowheads="1"/>
            </p:cNvSpPr>
            <p:nvPr/>
          </p:nvSpPr>
          <p:spPr bwMode="auto">
            <a:xfrm>
              <a:off x="577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B24</a:t>
              </a:r>
              <a:endParaRPr lang="en-US" dirty="0"/>
            </a:p>
          </p:txBody>
        </p:sp>
        <p:sp>
          <p:nvSpPr>
            <p:cNvPr id="93" name="ZoneTexte 48"/>
            <p:cNvSpPr txBox="1">
              <a:spLocks noChangeArrowheads="1"/>
            </p:cNvSpPr>
            <p:nvPr/>
          </p:nvSpPr>
          <p:spPr bwMode="auto">
            <a:xfrm>
              <a:off x="387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 dirty="0"/>
                <a:t>. . . </a:t>
              </a:r>
              <a:endParaRPr lang="en-US" b="1" dirty="0"/>
            </a:p>
          </p:txBody>
        </p:sp>
        <p:sp>
          <p:nvSpPr>
            <p:cNvPr id="94" name="ZoneTexte 49"/>
            <p:cNvSpPr txBox="1">
              <a:spLocks noChangeArrowheads="1"/>
            </p:cNvSpPr>
            <p:nvPr/>
          </p:nvSpPr>
          <p:spPr bwMode="auto">
            <a:xfrm>
              <a:off x="450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5" name="ZoneTexte 50"/>
            <p:cNvSpPr txBox="1">
              <a:spLocks noChangeArrowheads="1"/>
            </p:cNvSpPr>
            <p:nvPr/>
          </p:nvSpPr>
          <p:spPr bwMode="auto">
            <a:xfrm>
              <a:off x="514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6" name="ZoneTexte 51"/>
            <p:cNvSpPr txBox="1">
              <a:spLocks noChangeArrowheads="1"/>
            </p:cNvSpPr>
            <p:nvPr/>
          </p:nvSpPr>
          <p:spPr bwMode="auto">
            <a:xfrm>
              <a:off x="577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</p:grpSp>
      <p:sp>
        <p:nvSpPr>
          <p:cNvPr id="97" name="ZoneTexte 23"/>
          <p:cNvSpPr txBox="1">
            <a:spLocks noChangeArrowheads="1"/>
          </p:cNvSpPr>
          <p:nvPr/>
        </p:nvSpPr>
        <p:spPr bwMode="auto">
          <a:xfrm>
            <a:off x="2964122" y="4055088"/>
            <a:ext cx="6990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0100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320677" y="1757541"/>
            <a:ext cx="2621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Pode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ser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implementada</a:t>
            </a:r>
            <a:r>
              <a:rPr lang="en-US" dirty="0">
                <a:solidFill>
                  <a:srgbClr val="0000FF"/>
                </a:solidFill>
              </a:rPr>
              <a:t> a </a:t>
            </a:r>
            <a:r>
              <a:rPr lang="en-US" dirty="0" err="1">
                <a:solidFill>
                  <a:srgbClr val="0000FF"/>
                </a:solidFill>
              </a:rPr>
              <a:t>partir</a:t>
            </a:r>
            <a:r>
              <a:rPr lang="en-US" dirty="0">
                <a:solidFill>
                  <a:srgbClr val="0000FF"/>
                </a:solidFill>
              </a:rPr>
              <a:t> de 4 </a:t>
            </a:r>
            <a:r>
              <a:rPr lang="en-US" dirty="0" err="1">
                <a:solidFill>
                  <a:srgbClr val="0000FF"/>
                </a:solidFill>
              </a:rPr>
              <a:t>memórias</a:t>
            </a:r>
            <a:r>
              <a:rPr lang="en-US" dirty="0">
                <a:solidFill>
                  <a:srgbClr val="0000FF"/>
                </a:solidFill>
              </a:rPr>
              <a:t> com </a:t>
            </a:r>
            <a:r>
              <a:rPr lang="en-US" dirty="0" err="1">
                <a:solidFill>
                  <a:srgbClr val="0000FF"/>
                </a:solidFill>
              </a:rPr>
              <a:t>palavras</a:t>
            </a:r>
            <a:r>
              <a:rPr lang="en-US" dirty="0">
                <a:solidFill>
                  <a:srgbClr val="0000FF"/>
                </a:solidFill>
              </a:rPr>
              <a:t> de 1 byte </a:t>
            </a:r>
          </a:p>
        </p:txBody>
      </p:sp>
      <p:sp>
        <p:nvSpPr>
          <p:cNvPr id="4" name="Retângulo de cantos arredondados 3"/>
          <p:cNvSpPr/>
          <p:nvPr/>
        </p:nvSpPr>
        <p:spPr bwMode="auto">
          <a:xfrm>
            <a:off x="5171435" y="3588740"/>
            <a:ext cx="646984" cy="2812059"/>
          </a:xfrm>
          <a:prstGeom prst="roundRect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162913" y="605562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Byte1</a:t>
            </a:r>
          </a:p>
        </p:txBody>
      </p:sp>
      <p:sp>
        <p:nvSpPr>
          <p:cNvPr id="98" name="CaixaDeTexto 97"/>
          <p:cNvSpPr txBox="1"/>
          <p:nvPr/>
        </p:nvSpPr>
        <p:spPr>
          <a:xfrm>
            <a:off x="5899703" y="277418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Word address</a:t>
            </a:r>
          </a:p>
        </p:txBody>
      </p:sp>
      <p:cxnSp>
        <p:nvCxnSpPr>
          <p:cNvPr id="99" name="Conector de seta reta 98"/>
          <p:cNvCxnSpPr/>
          <p:nvPr/>
        </p:nvCxnSpPr>
        <p:spPr bwMode="auto">
          <a:xfrm flipH="1">
            <a:off x="6640965" y="3158860"/>
            <a:ext cx="1" cy="6672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0683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766889"/>
          </a:xfrm>
        </p:spPr>
        <p:txBody>
          <a:bodyPr/>
          <a:lstStyle/>
          <a:p>
            <a:r>
              <a:rPr lang="pt-BR" dirty="0"/>
              <a:t>Processador x Memória</a:t>
            </a:r>
            <a:endParaRPr lang="pt-BR" sz="2000" dirty="0"/>
          </a:p>
          <a:p>
            <a:pPr lvl="1"/>
            <a:r>
              <a:rPr lang="pt-BR" dirty="0"/>
              <a:t>Exemplo: escrita de um byte</a:t>
            </a:r>
          </a:p>
        </p:txBody>
      </p:sp>
      <p:cxnSp>
        <p:nvCxnSpPr>
          <p:cNvPr id="5" name="Connecteur droit avec flèche 16"/>
          <p:cNvCxnSpPr>
            <a:cxnSpLocks noChangeShapeType="1"/>
          </p:cNvCxnSpPr>
          <p:nvPr/>
        </p:nvCxnSpPr>
        <p:spPr bwMode="auto">
          <a:xfrm flipV="1">
            <a:off x="2247712" y="4845988"/>
            <a:ext cx="1676400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necteur droit avec flèche 22"/>
          <p:cNvCxnSpPr>
            <a:cxnSpLocks noChangeShapeType="1"/>
          </p:cNvCxnSpPr>
          <p:nvPr/>
        </p:nvCxnSpPr>
        <p:spPr bwMode="auto">
          <a:xfrm>
            <a:off x="2217760" y="5617825"/>
            <a:ext cx="1701800" cy="1588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ZoneTexte 23"/>
          <p:cNvSpPr txBox="1">
            <a:spLocks noChangeArrowheads="1"/>
          </p:cNvSpPr>
          <p:nvPr/>
        </p:nvSpPr>
        <p:spPr bwMode="auto">
          <a:xfrm>
            <a:off x="2191036" y="523587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Dado (32 bits)</a:t>
            </a:r>
            <a:endParaRPr lang="en-US" dirty="0"/>
          </a:p>
        </p:txBody>
      </p:sp>
      <p:sp>
        <p:nvSpPr>
          <p:cNvPr id="44" name="ZoneTexte 46"/>
          <p:cNvSpPr txBox="1">
            <a:spLocks noChangeArrowheads="1"/>
          </p:cNvSpPr>
          <p:nvPr/>
        </p:nvSpPr>
        <p:spPr bwMode="auto">
          <a:xfrm>
            <a:off x="3850372" y="3280964"/>
            <a:ext cx="27648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Memória (palavra de 32 bits)</a:t>
            </a:r>
            <a:endParaRPr lang="en-US" sz="1400" b="1" dirty="0"/>
          </a:p>
        </p:txBody>
      </p:sp>
      <p:sp>
        <p:nvSpPr>
          <p:cNvPr id="45" name="ZoneTexte 23"/>
          <p:cNvSpPr txBox="1">
            <a:spLocks noChangeArrowheads="1"/>
          </p:cNvSpPr>
          <p:nvPr/>
        </p:nvSpPr>
        <p:spPr bwMode="auto">
          <a:xfrm>
            <a:off x="2095500" y="4417535"/>
            <a:ext cx="1846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Endereço (32 bits)</a:t>
            </a:r>
            <a:endParaRPr lang="en-US" dirty="0"/>
          </a:p>
        </p:txBody>
      </p:sp>
      <p:cxnSp>
        <p:nvCxnSpPr>
          <p:cNvPr id="46" name="Conector de seta reta 45"/>
          <p:cNvCxnSpPr/>
          <p:nvPr/>
        </p:nvCxnSpPr>
        <p:spPr bwMode="auto">
          <a:xfrm>
            <a:off x="2852381" y="4031618"/>
            <a:ext cx="1067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Conector reto 49"/>
          <p:cNvCxnSpPr/>
          <p:nvPr/>
        </p:nvCxnSpPr>
        <p:spPr bwMode="auto">
          <a:xfrm flipV="1">
            <a:off x="3275461" y="3959605"/>
            <a:ext cx="110509" cy="1539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ZoneTexte 23"/>
          <p:cNvSpPr txBox="1">
            <a:spLocks noChangeArrowheads="1"/>
          </p:cNvSpPr>
          <p:nvPr/>
        </p:nvSpPr>
        <p:spPr bwMode="auto">
          <a:xfrm>
            <a:off x="3248119" y="3723021"/>
            <a:ext cx="27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4</a:t>
            </a:r>
            <a:endParaRPr lang="en-US" sz="1400" dirty="0"/>
          </a:p>
        </p:txBody>
      </p:sp>
      <p:sp>
        <p:nvSpPr>
          <p:cNvPr id="54" name="ZoneTexte 23"/>
          <p:cNvSpPr txBox="1">
            <a:spLocks noChangeArrowheads="1"/>
          </p:cNvSpPr>
          <p:nvPr/>
        </p:nvSpPr>
        <p:spPr bwMode="auto">
          <a:xfrm>
            <a:off x="2329600" y="3853630"/>
            <a:ext cx="6046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wbe</a:t>
            </a:r>
            <a:endParaRPr lang="en-US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2442" y="3096298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Write Byte Enable</a:t>
            </a:r>
          </a:p>
        </p:txBody>
      </p:sp>
      <p:cxnSp>
        <p:nvCxnSpPr>
          <p:cNvPr id="56" name="Conector de seta reta 55"/>
          <p:cNvCxnSpPr/>
          <p:nvPr/>
        </p:nvCxnSpPr>
        <p:spPr bwMode="auto">
          <a:xfrm>
            <a:off x="1937982" y="3434852"/>
            <a:ext cx="391618" cy="418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ZoneTexte 23"/>
          <p:cNvSpPr txBox="1">
            <a:spLocks noChangeArrowheads="1"/>
          </p:cNvSpPr>
          <p:nvPr/>
        </p:nvSpPr>
        <p:spPr bwMode="auto">
          <a:xfrm>
            <a:off x="2179472" y="565769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0x55667788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ZoneTexte 23"/>
          <p:cNvSpPr txBox="1">
            <a:spLocks noChangeArrowheads="1"/>
          </p:cNvSpPr>
          <p:nvPr/>
        </p:nvSpPr>
        <p:spPr bwMode="auto">
          <a:xfrm>
            <a:off x="2179472" y="484048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0x00000003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6480642" y="575170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6471544" y="544386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471077" y="513903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6471077" y="483421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477817" y="452938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6477817" y="422456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5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77817" y="392601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6</a:t>
            </a:r>
            <a:endParaRPr lang="pt-BR" dirty="0"/>
          </a:p>
        </p:txBody>
      </p:sp>
      <p:grpSp>
        <p:nvGrpSpPr>
          <p:cNvPr id="57" name="Groupe 52"/>
          <p:cNvGrpSpPr>
            <a:grpSpLocks/>
          </p:cNvGrpSpPr>
          <p:nvPr/>
        </p:nvGrpSpPr>
        <p:grpSpPr bwMode="auto">
          <a:xfrm>
            <a:off x="3919560" y="3636564"/>
            <a:ext cx="2540000" cy="2441575"/>
            <a:chOff x="3873500" y="3200400"/>
            <a:chExt cx="2540000" cy="2441377"/>
          </a:xfrm>
        </p:grpSpPr>
        <p:sp>
          <p:nvSpPr>
            <p:cNvPr id="65" name="ZoneTexte 7"/>
            <p:cNvSpPr txBox="1">
              <a:spLocks noChangeArrowheads="1"/>
            </p:cNvSpPr>
            <p:nvPr/>
          </p:nvSpPr>
          <p:spPr bwMode="auto">
            <a:xfrm>
              <a:off x="387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B3</a:t>
              </a:r>
              <a:endParaRPr lang="en-US" dirty="0"/>
            </a:p>
          </p:txBody>
        </p:sp>
        <p:sp>
          <p:nvSpPr>
            <p:cNvPr id="66" name="ZoneTexte 18"/>
            <p:cNvSpPr txBox="1">
              <a:spLocks noChangeArrowheads="1"/>
            </p:cNvSpPr>
            <p:nvPr/>
          </p:nvSpPr>
          <p:spPr bwMode="auto">
            <a:xfrm>
              <a:off x="450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</a:t>
              </a:r>
              <a:endParaRPr lang="en-US" dirty="0"/>
            </a:p>
          </p:txBody>
        </p:sp>
        <p:sp>
          <p:nvSpPr>
            <p:cNvPr id="67" name="ZoneTexte 19"/>
            <p:cNvSpPr txBox="1">
              <a:spLocks noChangeArrowheads="1"/>
            </p:cNvSpPr>
            <p:nvPr/>
          </p:nvSpPr>
          <p:spPr bwMode="auto">
            <a:xfrm>
              <a:off x="514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</a:t>
              </a:r>
              <a:endParaRPr lang="en-US" dirty="0"/>
            </a:p>
          </p:txBody>
        </p:sp>
        <p:sp>
          <p:nvSpPr>
            <p:cNvPr id="68" name="ZoneTexte 20"/>
            <p:cNvSpPr txBox="1">
              <a:spLocks noChangeArrowheads="1"/>
            </p:cNvSpPr>
            <p:nvPr/>
          </p:nvSpPr>
          <p:spPr bwMode="auto">
            <a:xfrm>
              <a:off x="577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B0</a:t>
              </a:r>
              <a:endParaRPr lang="en-US" dirty="0"/>
            </a:p>
          </p:txBody>
        </p:sp>
        <p:sp>
          <p:nvSpPr>
            <p:cNvPr id="69" name="ZoneTexte 24"/>
            <p:cNvSpPr txBox="1">
              <a:spLocks noChangeArrowheads="1"/>
            </p:cNvSpPr>
            <p:nvPr/>
          </p:nvSpPr>
          <p:spPr bwMode="auto">
            <a:xfrm>
              <a:off x="387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B7</a:t>
              </a:r>
              <a:endParaRPr lang="en-US" dirty="0"/>
            </a:p>
          </p:txBody>
        </p:sp>
        <p:sp>
          <p:nvSpPr>
            <p:cNvPr id="70" name="ZoneTexte 25"/>
            <p:cNvSpPr txBox="1">
              <a:spLocks noChangeArrowheads="1"/>
            </p:cNvSpPr>
            <p:nvPr/>
          </p:nvSpPr>
          <p:spPr bwMode="auto">
            <a:xfrm>
              <a:off x="450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B6</a:t>
              </a:r>
              <a:endParaRPr lang="en-US" dirty="0"/>
            </a:p>
          </p:txBody>
        </p:sp>
        <p:sp>
          <p:nvSpPr>
            <p:cNvPr id="71" name="ZoneTexte 26"/>
            <p:cNvSpPr txBox="1">
              <a:spLocks noChangeArrowheads="1"/>
            </p:cNvSpPr>
            <p:nvPr/>
          </p:nvSpPr>
          <p:spPr bwMode="auto">
            <a:xfrm>
              <a:off x="514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B5</a:t>
              </a:r>
              <a:endParaRPr lang="en-US" dirty="0"/>
            </a:p>
          </p:txBody>
        </p:sp>
        <p:sp>
          <p:nvSpPr>
            <p:cNvPr id="72" name="ZoneTexte 27"/>
            <p:cNvSpPr txBox="1">
              <a:spLocks noChangeArrowheads="1"/>
            </p:cNvSpPr>
            <p:nvPr/>
          </p:nvSpPr>
          <p:spPr bwMode="auto">
            <a:xfrm>
              <a:off x="577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B4</a:t>
              </a:r>
              <a:endParaRPr lang="en-US" dirty="0"/>
            </a:p>
          </p:txBody>
        </p:sp>
        <p:sp>
          <p:nvSpPr>
            <p:cNvPr id="73" name="ZoneTexte 28"/>
            <p:cNvSpPr txBox="1">
              <a:spLocks noChangeArrowheads="1"/>
            </p:cNvSpPr>
            <p:nvPr/>
          </p:nvSpPr>
          <p:spPr bwMode="auto">
            <a:xfrm>
              <a:off x="387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B11</a:t>
              </a:r>
              <a:endParaRPr lang="en-US" dirty="0"/>
            </a:p>
          </p:txBody>
        </p:sp>
        <p:sp>
          <p:nvSpPr>
            <p:cNvPr id="74" name="ZoneTexte 29"/>
            <p:cNvSpPr txBox="1">
              <a:spLocks noChangeArrowheads="1"/>
            </p:cNvSpPr>
            <p:nvPr/>
          </p:nvSpPr>
          <p:spPr bwMode="auto">
            <a:xfrm>
              <a:off x="450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B10</a:t>
              </a:r>
              <a:endParaRPr lang="en-US" dirty="0"/>
            </a:p>
          </p:txBody>
        </p:sp>
        <p:sp>
          <p:nvSpPr>
            <p:cNvPr id="75" name="ZoneTexte 30"/>
            <p:cNvSpPr txBox="1">
              <a:spLocks noChangeArrowheads="1"/>
            </p:cNvSpPr>
            <p:nvPr/>
          </p:nvSpPr>
          <p:spPr bwMode="auto">
            <a:xfrm>
              <a:off x="514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B9</a:t>
              </a:r>
              <a:endParaRPr lang="en-US" dirty="0"/>
            </a:p>
          </p:txBody>
        </p:sp>
        <p:sp>
          <p:nvSpPr>
            <p:cNvPr id="76" name="ZoneTexte 31"/>
            <p:cNvSpPr txBox="1">
              <a:spLocks noChangeArrowheads="1"/>
            </p:cNvSpPr>
            <p:nvPr/>
          </p:nvSpPr>
          <p:spPr bwMode="auto">
            <a:xfrm>
              <a:off x="577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B8</a:t>
              </a:r>
              <a:endParaRPr lang="en-US" dirty="0"/>
            </a:p>
          </p:txBody>
        </p:sp>
        <p:sp>
          <p:nvSpPr>
            <p:cNvPr id="77" name="ZoneTexte 32"/>
            <p:cNvSpPr txBox="1">
              <a:spLocks noChangeArrowheads="1"/>
            </p:cNvSpPr>
            <p:nvPr/>
          </p:nvSpPr>
          <p:spPr bwMode="auto">
            <a:xfrm>
              <a:off x="3873500" y="44196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AA</a:t>
              </a:r>
              <a:endParaRPr lang="en-US" dirty="0"/>
            </a:p>
          </p:txBody>
        </p:sp>
        <p:sp>
          <p:nvSpPr>
            <p:cNvPr id="78" name="ZoneTexte 33"/>
            <p:cNvSpPr txBox="1">
              <a:spLocks noChangeArrowheads="1"/>
            </p:cNvSpPr>
            <p:nvPr/>
          </p:nvSpPr>
          <p:spPr bwMode="auto">
            <a:xfrm>
              <a:off x="4508500" y="4419600"/>
              <a:ext cx="635000" cy="30775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66</a:t>
              </a:r>
              <a:endParaRPr lang="en-US" dirty="0"/>
            </a:p>
          </p:txBody>
        </p:sp>
        <p:sp>
          <p:nvSpPr>
            <p:cNvPr id="79" name="ZoneTexte 34"/>
            <p:cNvSpPr txBox="1">
              <a:spLocks noChangeArrowheads="1"/>
            </p:cNvSpPr>
            <p:nvPr/>
          </p:nvSpPr>
          <p:spPr bwMode="auto">
            <a:xfrm>
              <a:off x="5143500" y="4419600"/>
              <a:ext cx="635000" cy="30775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CC</a:t>
              </a:r>
              <a:endParaRPr lang="en-US" dirty="0"/>
            </a:p>
          </p:txBody>
        </p:sp>
        <p:sp>
          <p:nvSpPr>
            <p:cNvPr id="80" name="ZoneTexte 35"/>
            <p:cNvSpPr txBox="1">
              <a:spLocks noChangeArrowheads="1"/>
            </p:cNvSpPr>
            <p:nvPr/>
          </p:nvSpPr>
          <p:spPr bwMode="auto">
            <a:xfrm>
              <a:off x="5778500" y="4419600"/>
              <a:ext cx="635000" cy="30775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DD</a:t>
              </a:r>
              <a:endParaRPr lang="en-US" dirty="0"/>
            </a:p>
          </p:txBody>
        </p:sp>
        <p:sp>
          <p:nvSpPr>
            <p:cNvPr id="81" name="ZoneTexte 36"/>
            <p:cNvSpPr txBox="1">
              <a:spLocks noChangeArrowheads="1"/>
            </p:cNvSpPr>
            <p:nvPr/>
          </p:nvSpPr>
          <p:spPr bwMode="auto">
            <a:xfrm>
              <a:off x="387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B19</a:t>
              </a:r>
              <a:endParaRPr lang="en-US" dirty="0"/>
            </a:p>
          </p:txBody>
        </p:sp>
        <p:sp>
          <p:nvSpPr>
            <p:cNvPr id="82" name="ZoneTexte 37"/>
            <p:cNvSpPr txBox="1">
              <a:spLocks noChangeArrowheads="1"/>
            </p:cNvSpPr>
            <p:nvPr/>
          </p:nvSpPr>
          <p:spPr bwMode="auto">
            <a:xfrm>
              <a:off x="450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B18</a:t>
              </a:r>
              <a:endParaRPr lang="en-US" dirty="0"/>
            </a:p>
          </p:txBody>
        </p:sp>
        <p:sp>
          <p:nvSpPr>
            <p:cNvPr id="83" name="ZoneTexte 38"/>
            <p:cNvSpPr txBox="1">
              <a:spLocks noChangeArrowheads="1"/>
            </p:cNvSpPr>
            <p:nvPr/>
          </p:nvSpPr>
          <p:spPr bwMode="auto">
            <a:xfrm>
              <a:off x="514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B17</a:t>
              </a:r>
              <a:endParaRPr lang="en-US" dirty="0"/>
            </a:p>
          </p:txBody>
        </p:sp>
        <p:sp>
          <p:nvSpPr>
            <p:cNvPr id="84" name="ZoneTexte 39"/>
            <p:cNvSpPr txBox="1">
              <a:spLocks noChangeArrowheads="1"/>
            </p:cNvSpPr>
            <p:nvPr/>
          </p:nvSpPr>
          <p:spPr bwMode="auto">
            <a:xfrm>
              <a:off x="577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B16</a:t>
              </a:r>
              <a:endParaRPr lang="en-US" dirty="0"/>
            </a:p>
          </p:txBody>
        </p:sp>
        <p:sp>
          <p:nvSpPr>
            <p:cNvPr id="85" name="ZoneTexte 40"/>
            <p:cNvSpPr txBox="1">
              <a:spLocks noChangeArrowheads="1"/>
            </p:cNvSpPr>
            <p:nvPr/>
          </p:nvSpPr>
          <p:spPr bwMode="auto">
            <a:xfrm>
              <a:off x="387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B23</a:t>
              </a:r>
              <a:endParaRPr lang="en-US" dirty="0"/>
            </a:p>
          </p:txBody>
        </p:sp>
        <p:sp>
          <p:nvSpPr>
            <p:cNvPr id="86" name="ZoneTexte 41"/>
            <p:cNvSpPr txBox="1">
              <a:spLocks noChangeArrowheads="1"/>
            </p:cNvSpPr>
            <p:nvPr/>
          </p:nvSpPr>
          <p:spPr bwMode="auto">
            <a:xfrm>
              <a:off x="450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B22</a:t>
              </a:r>
              <a:endParaRPr lang="en-US" dirty="0"/>
            </a:p>
          </p:txBody>
        </p:sp>
        <p:sp>
          <p:nvSpPr>
            <p:cNvPr id="87" name="ZoneTexte 42"/>
            <p:cNvSpPr txBox="1">
              <a:spLocks noChangeArrowheads="1"/>
            </p:cNvSpPr>
            <p:nvPr/>
          </p:nvSpPr>
          <p:spPr bwMode="auto">
            <a:xfrm>
              <a:off x="514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B21</a:t>
              </a:r>
              <a:endParaRPr lang="en-US" dirty="0"/>
            </a:p>
          </p:txBody>
        </p:sp>
        <p:sp>
          <p:nvSpPr>
            <p:cNvPr id="88" name="ZoneTexte 43"/>
            <p:cNvSpPr txBox="1">
              <a:spLocks noChangeArrowheads="1"/>
            </p:cNvSpPr>
            <p:nvPr/>
          </p:nvSpPr>
          <p:spPr bwMode="auto">
            <a:xfrm>
              <a:off x="577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B20</a:t>
              </a:r>
              <a:endParaRPr lang="en-US" dirty="0"/>
            </a:p>
          </p:txBody>
        </p:sp>
        <p:sp>
          <p:nvSpPr>
            <p:cNvPr id="89" name="ZoneTexte 44"/>
            <p:cNvSpPr txBox="1">
              <a:spLocks noChangeArrowheads="1"/>
            </p:cNvSpPr>
            <p:nvPr/>
          </p:nvSpPr>
          <p:spPr bwMode="auto">
            <a:xfrm>
              <a:off x="387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B27</a:t>
              </a:r>
              <a:endParaRPr lang="en-US" dirty="0"/>
            </a:p>
          </p:txBody>
        </p:sp>
        <p:sp>
          <p:nvSpPr>
            <p:cNvPr id="90" name="ZoneTexte 45"/>
            <p:cNvSpPr txBox="1">
              <a:spLocks noChangeArrowheads="1"/>
            </p:cNvSpPr>
            <p:nvPr/>
          </p:nvSpPr>
          <p:spPr bwMode="auto">
            <a:xfrm>
              <a:off x="450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B26</a:t>
              </a:r>
              <a:endParaRPr lang="en-US" dirty="0"/>
            </a:p>
          </p:txBody>
        </p:sp>
        <p:sp>
          <p:nvSpPr>
            <p:cNvPr id="91" name="ZoneTexte 46"/>
            <p:cNvSpPr txBox="1">
              <a:spLocks noChangeArrowheads="1"/>
            </p:cNvSpPr>
            <p:nvPr/>
          </p:nvSpPr>
          <p:spPr bwMode="auto">
            <a:xfrm>
              <a:off x="514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B25</a:t>
              </a:r>
              <a:endParaRPr lang="en-US" dirty="0"/>
            </a:p>
          </p:txBody>
        </p:sp>
        <p:sp>
          <p:nvSpPr>
            <p:cNvPr id="92" name="ZoneTexte 47"/>
            <p:cNvSpPr txBox="1">
              <a:spLocks noChangeArrowheads="1"/>
            </p:cNvSpPr>
            <p:nvPr/>
          </p:nvSpPr>
          <p:spPr bwMode="auto">
            <a:xfrm>
              <a:off x="577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B24</a:t>
              </a:r>
              <a:endParaRPr lang="en-US" dirty="0"/>
            </a:p>
          </p:txBody>
        </p:sp>
        <p:sp>
          <p:nvSpPr>
            <p:cNvPr id="93" name="ZoneTexte 48"/>
            <p:cNvSpPr txBox="1">
              <a:spLocks noChangeArrowheads="1"/>
            </p:cNvSpPr>
            <p:nvPr/>
          </p:nvSpPr>
          <p:spPr bwMode="auto">
            <a:xfrm>
              <a:off x="387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 dirty="0"/>
                <a:t>. . . </a:t>
              </a:r>
              <a:endParaRPr lang="en-US" b="1" dirty="0"/>
            </a:p>
          </p:txBody>
        </p:sp>
        <p:sp>
          <p:nvSpPr>
            <p:cNvPr id="94" name="ZoneTexte 49"/>
            <p:cNvSpPr txBox="1">
              <a:spLocks noChangeArrowheads="1"/>
            </p:cNvSpPr>
            <p:nvPr/>
          </p:nvSpPr>
          <p:spPr bwMode="auto">
            <a:xfrm>
              <a:off x="450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5" name="ZoneTexte 50"/>
            <p:cNvSpPr txBox="1">
              <a:spLocks noChangeArrowheads="1"/>
            </p:cNvSpPr>
            <p:nvPr/>
          </p:nvSpPr>
          <p:spPr bwMode="auto">
            <a:xfrm>
              <a:off x="514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6" name="ZoneTexte 51"/>
            <p:cNvSpPr txBox="1">
              <a:spLocks noChangeArrowheads="1"/>
            </p:cNvSpPr>
            <p:nvPr/>
          </p:nvSpPr>
          <p:spPr bwMode="auto">
            <a:xfrm>
              <a:off x="577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</p:grpSp>
      <p:sp>
        <p:nvSpPr>
          <p:cNvPr id="97" name="ZoneTexte 23"/>
          <p:cNvSpPr txBox="1">
            <a:spLocks noChangeArrowheads="1"/>
          </p:cNvSpPr>
          <p:nvPr/>
        </p:nvSpPr>
        <p:spPr bwMode="auto">
          <a:xfrm>
            <a:off x="2964122" y="4055088"/>
            <a:ext cx="6990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0100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320677" y="1757541"/>
            <a:ext cx="2621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Pode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ser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implementada</a:t>
            </a:r>
            <a:r>
              <a:rPr lang="en-US" dirty="0">
                <a:solidFill>
                  <a:srgbClr val="0000FF"/>
                </a:solidFill>
              </a:rPr>
              <a:t> a </a:t>
            </a:r>
            <a:r>
              <a:rPr lang="en-US" dirty="0" err="1">
                <a:solidFill>
                  <a:srgbClr val="0000FF"/>
                </a:solidFill>
              </a:rPr>
              <a:t>partir</a:t>
            </a:r>
            <a:r>
              <a:rPr lang="en-US" dirty="0">
                <a:solidFill>
                  <a:srgbClr val="0000FF"/>
                </a:solidFill>
              </a:rPr>
              <a:t> de 4 </a:t>
            </a:r>
            <a:r>
              <a:rPr lang="en-US" dirty="0" err="1">
                <a:solidFill>
                  <a:srgbClr val="0000FF"/>
                </a:solidFill>
              </a:rPr>
              <a:t>memórias</a:t>
            </a:r>
            <a:r>
              <a:rPr lang="en-US" dirty="0">
                <a:solidFill>
                  <a:srgbClr val="0000FF"/>
                </a:solidFill>
              </a:rPr>
              <a:t> com </a:t>
            </a:r>
            <a:r>
              <a:rPr lang="en-US" dirty="0" err="1">
                <a:solidFill>
                  <a:srgbClr val="0000FF"/>
                </a:solidFill>
              </a:rPr>
              <a:t>palavras</a:t>
            </a:r>
            <a:r>
              <a:rPr lang="en-US" dirty="0">
                <a:solidFill>
                  <a:srgbClr val="0000FF"/>
                </a:solidFill>
              </a:rPr>
              <a:t> de 1 byte </a:t>
            </a:r>
          </a:p>
        </p:txBody>
      </p:sp>
      <p:sp>
        <p:nvSpPr>
          <p:cNvPr id="4" name="Retângulo de cantos arredondados 3"/>
          <p:cNvSpPr/>
          <p:nvPr/>
        </p:nvSpPr>
        <p:spPr bwMode="auto">
          <a:xfrm>
            <a:off x="4542060" y="3588740"/>
            <a:ext cx="646984" cy="2812059"/>
          </a:xfrm>
          <a:prstGeom prst="roundRect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533538" y="605562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Byte2</a:t>
            </a:r>
          </a:p>
        </p:txBody>
      </p:sp>
      <p:sp>
        <p:nvSpPr>
          <p:cNvPr id="98" name="CaixaDeTexto 97"/>
          <p:cNvSpPr txBox="1"/>
          <p:nvPr/>
        </p:nvSpPr>
        <p:spPr>
          <a:xfrm>
            <a:off x="5899703" y="277418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Word address</a:t>
            </a:r>
          </a:p>
        </p:txBody>
      </p:sp>
      <p:cxnSp>
        <p:nvCxnSpPr>
          <p:cNvPr id="99" name="Conector de seta reta 98"/>
          <p:cNvCxnSpPr/>
          <p:nvPr/>
        </p:nvCxnSpPr>
        <p:spPr bwMode="auto">
          <a:xfrm flipH="1">
            <a:off x="6640965" y="3158860"/>
            <a:ext cx="1" cy="6672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316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766889"/>
          </a:xfrm>
        </p:spPr>
        <p:txBody>
          <a:bodyPr/>
          <a:lstStyle/>
          <a:p>
            <a:r>
              <a:rPr lang="pt-BR" dirty="0"/>
              <a:t>Processador x Memória</a:t>
            </a:r>
            <a:endParaRPr lang="pt-BR" sz="2000" dirty="0"/>
          </a:p>
          <a:p>
            <a:pPr lvl="1"/>
            <a:r>
              <a:rPr lang="pt-BR" dirty="0"/>
              <a:t>Exemplo: escrita de um byte</a:t>
            </a:r>
          </a:p>
        </p:txBody>
      </p:sp>
      <p:cxnSp>
        <p:nvCxnSpPr>
          <p:cNvPr id="5" name="Connecteur droit avec flèche 16"/>
          <p:cNvCxnSpPr>
            <a:cxnSpLocks noChangeShapeType="1"/>
          </p:cNvCxnSpPr>
          <p:nvPr/>
        </p:nvCxnSpPr>
        <p:spPr bwMode="auto">
          <a:xfrm flipV="1">
            <a:off x="2247712" y="4845988"/>
            <a:ext cx="1676400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necteur droit avec flèche 22"/>
          <p:cNvCxnSpPr>
            <a:cxnSpLocks noChangeShapeType="1"/>
          </p:cNvCxnSpPr>
          <p:nvPr/>
        </p:nvCxnSpPr>
        <p:spPr bwMode="auto">
          <a:xfrm>
            <a:off x="2217760" y="5617825"/>
            <a:ext cx="1701800" cy="1588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ZoneTexte 23"/>
          <p:cNvSpPr txBox="1">
            <a:spLocks noChangeArrowheads="1"/>
          </p:cNvSpPr>
          <p:nvPr/>
        </p:nvSpPr>
        <p:spPr bwMode="auto">
          <a:xfrm>
            <a:off x="2191036" y="523587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Dado (32 bits)</a:t>
            </a:r>
            <a:endParaRPr lang="en-US" dirty="0"/>
          </a:p>
        </p:txBody>
      </p:sp>
      <p:sp>
        <p:nvSpPr>
          <p:cNvPr id="44" name="ZoneTexte 46"/>
          <p:cNvSpPr txBox="1">
            <a:spLocks noChangeArrowheads="1"/>
          </p:cNvSpPr>
          <p:nvPr/>
        </p:nvSpPr>
        <p:spPr bwMode="auto">
          <a:xfrm>
            <a:off x="3850372" y="3280964"/>
            <a:ext cx="27648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Memória (palavra de 32 bits)</a:t>
            </a:r>
            <a:endParaRPr lang="en-US" sz="1400" b="1" dirty="0"/>
          </a:p>
        </p:txBody>
      </p:sp>
      <p:sp>
        <p:nvSpPr>
          <p:cNvPr id="45" name="ZoneTexte 23"/>
          <p:cNvSpPr txBox="1">
            <a:spLocks noChangeArrowheads="1"/>
          </p:cNvSpPr>
          <p:nvPr/>
        </p:nvSpPr>
        <p:spPr bwMode="auto">
          <a:xfrm>
            <a:off x="2095500" y="4417535"/>
            <a:ext cx="1846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Endereço (32 bits)</a:t>
            </a:r>
            <a:endParaRPr lang="en-US" dirty="0"/>
          </a:p>
        </p:txBody>
      </p:sp>
      <p:cxnSp>
        <p:nvCxnSpPr>
          <p:cNvPr id="46" name="Conector de seta reta 45"/>
          <p:cNvCxnSpPr/>
          <p:nvPr/>
        </p:nvCxnSpPr>
        <p:spPr bwMode="auto">
          <a:xfrm>
            <a:off x="2852381" y="4031618"/>
            <a:ext cx="1067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Conector reto 49"/>
          <p:cNvCxnSpPr/>
          <p:nvPr/>
        </p:nvCxnSpPr>
        <p:spPr bwMode="auto">
          <a:xfrm flipV="1">
            <a:off x="3275461" y="3959605"/>
            <a:ext cx="110509" cy="1539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ZoneTexte 23"/>
          <p:cNvSpPr txBox="1">
            <a:spLocks noChangeArrowheads="1"/>
          </p:cNvSpPr>
          <p:nvPr/>
        </p:nvSpPr>
        <p:spPr bwMode="auto">
          <a:xfrm>
            <a:off x="3248119" y="3723021"/>
            <a:ext cx="27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4</a:t>
            </a:r>
            <a:endParaRPr lang="en-US" sz="1400" dirty="0"/>
          </a:p>
        </p:txBody>
      </p:sp>
      <p:sp>
        <p:nvSpPr>
          <p:cNvPr id="54" name="ZoneTexte 23"/>
          <p:cNvSpPr txBox="1">
            <a:spLocks noChangeArrowheads="1"/>
          </p:cNvSpPr>
          <p:nvPr/>
        </p:nvSpPr>
        <p:spPr bwMode="auto">
          <a:xfrm>
            <a:off x="2329600" y="3853630"/>
            <a:ext cx="6046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wbe</a:t>
            </a:r>
            <a:endParaRPr lang="en-US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2442" y="3096298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Write Byte Enable</a:t>
            </a:r>
          </a:p>
        </p:txBody>
      </p:sp>
      <p:cxnSp>
        <p:nvCxnSpPr>
          <p:cNvPr id="56" name="Conector de seta reta 55"/>
          <p:cNvCxnSpPr/>
          <p:nvPr/>
        </p:nvCxnSpPr>
        <p:spPr bwMode="auto">
          <a:xfrm>
            <a:off x="1937982" y="3434852"/>
            <a:ext cx="391618" cy="418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ZoneTexte 23"/>
          <p:cNvSpPr txBox="1">
            <a:spLocks noChangeArrowheads="1"/>
          </p:cNvSpPr>
          <p:nvPr/>
        </p:nvSpPr>
        <p:spPr bwMode="auto">
          <a:xfrm>
            <a:off x="2179472" y="565769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0x55667788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ZoneTexte 23"/>
          <p:cNvSpPr txBox="1">
            <a:spLocks noChangeArrowheads="1"/>
          </p:cNvSpPr>
          <p:nvPr/>
        </p:nvSpPr>
        <p:spPr bwMode="auto">
          <a:xfrm>
            <a:off x="2179472" y="484048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0x00000003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6480642" y="575170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6471544" y="544386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471077" y="513903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6471077" y="483421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477817" y="452938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6477817" y="422456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5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77817" y="392601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6</a:t>
            </a:r>
            <a:endParaRPr lang="pt-BR" dirty="0"/>
          </a:p>
        </p:txBody>
      </p:sp>
      <p:grpSp>
        <p:nvGrpSpPr>
          <p:cNvPr id="57" name="Groupe 52"/>
          <p:cNvGrpSpPr>
            <a:grpSpLocks/>
          </p:cNvGrpSpPr>
          <p:nvPr/>
        </p:nvGrpSpPr>
        <p:grpSpPr bwMode="auto">
          <a:xfrm>
            <a:off x="3919560" y="3636564"/>
            <a:ext cx="2540000" cy="2441575"/>
            <a:chOff x="3873500" y="3200400"/>
            <a:chExt cx="2540000" cy="2441377"/>
          </a:xfrm>
        </p:grpSpPr>
        <p:sp>
          <p:nvSpPr>
            <p:cNvPr id="65" name="ZoneTexte 7"/>
            <p:cNvSpPr txBox="1">
              <a:spLocks noChangeArrowheads="1"/>
            </p:cNvSpPr>
            <p:nvPr/>
          </p:nvSpPr>
          <p:spPr bwMode="auto">
            <a:xfrm>
              <a:off x="387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B3</a:t>
              </a:r>
              <a:endParaRPr lang="en-US" dirty="0"/>
            </a:p>
          </p:txBody>
        </p:sp>
        <p:sp>
          <p:nvSpPr>
            <p:cNvPr id="66" name="ZoneTexte 18"/>
            <p:cNvSpPr txBox="1">
              <a:spLocks noChangeArrowheads="1"/>
            </p:cNvSpPr>
            <p:nvPr/>
          </p:nvSpPr>
          <p:spPr bwMode="auto">
            <a:xfrm>
              <a:off x="450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</a:t>
              </a:r>
              <a:endParaRPr lang="en-US" dirty="0"/>
            </a:p>
          </p:txBody>
        </p:sp>
        <p:sp>
          <p:nvSpPr>
            <p:cNvPr id="67" name="ZoneTexte 19"/>
            <p:cNvSpPr txBox="1">
              <a:spLocks noChangeArrowheads="1"/>
            </p:cNvSpPr>
            <p:nvPr/>
          </p:nvSpPr>
          <p:spPr bwMode="auto">
            <a:xfrm>
              <a:off x="514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</a:t>
              </a:r>
              <a:endParaRPr lang="en-US" dirty="0"/>
            </a:p>
          </p:txBody>
        </p:sp>
        <p:sp>
          <p:nvSpPr>
            <p:cNvPr id="68" name="ZoneTexte 20"/>
            <p:cNvSpPr txBox="1">
              <a:spLocks noChangeArrowheads="1"/>
            </p:cNvSpPr>
            <p:nvPr/>
          </p:nvSpPr>
          <p:spPr bwMode="auto">
            <a:xfrm>
              <a:off x="577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B0</a:t>
              </a:r>
              <a:endParaRPr lang="en-US" dirty="0"/>
            </a:p>
          </p:txBody>
        </p:sp>
        <p:sp>
          <p:nvSpPr>
            <p:cNvPr id="69" name="ZoneTexte 24"/>
            <p:cNvSpPr txBox="1">
              <a:spLocks noChangeArrowheads="1"/>
            </p:cNvSpPr>
            <p:nvPr/>
          </p:nvSpPr>
          <p:spPr bwMode="auto">
            <a:xfrm>
              <a:off x="387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B7</a:t>
              </a:r>
              <a:endParaRPr lang="en-US" dirty="0"/>
            </a:p>
          </p:txBody>
        </p:sp>
        <p:sp>
          <p:nvSpPr>
            <p:cNvPr id="70" name="ZoneTexte 25"/>
            <p:cNvSpPr txBox="1">
              <a:spLocks noChangeArrowheads="1"/>
            </p:cNvSpPr>
            <p:nvPr/>
          </p:nvSpPr>
          <p:spPr bwMode="auto">
            <a:xfrm>
              <a:off x="450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B6</a:t>
              </a:r>
              <a:endParaRPr lang="en-US" dirty="0"/>
            </a:p>
          </p:txBody>
        </p:sp>
        <p:sp>
          <p:nvSpPr>
            <p:cNvPr id="71" name="ZoneTexte 26"/>
            <p:cNvSpPr txBox="1">
              <a:spLocks noChangeArrowheads="1"/>
            </p:cNvSpPr>
            <p:nvPr/>
          </p:nvSpPr>
          <p:spPr bwMode="auto">
            <a:xfrm>
              <a:off x="514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B5</a:t>
              </a:r>
              <a:endParaRPr lang="en-US" dirty="0"/>
            </a:p>
          </p:txBody>
        </p:sp>
        <p:sp>
          <p:nvSpPr>
            <p:cNvPr id="72" name="ZoneTexte 27"/>
            <p:cNvSpPr txBox="1">
              <a:spLocks noChangeArrowheads="1"/>
            </p:cNvSpPr>
            <p:nvPr/>
          </p:nvSpPr>
          <p:spPr bwMode="auto">
            <a:xfrm>
              <a:off x="577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B4</a:t>
              </a:r>
              <a:endParaRPr lang="en-US" dirty="0"/>
            </a:p>
          </p:txBody>
        </p:sp>
        <p:sp>
          <p:nvSpPr>
            <p:cNvPr id="73" name="ZoneTexte 28"/>
            <p:cNvSpPr txBox="1">
              <a:spLocks noChangeArrowheads="1"/>
            </p:cNvSpPr>
            <p:nvPr/>
          </p:nvSpPr>
          <p:spPr bwMode="auto">
            <a:xfrm>
              <a:off x="387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B11</a:t>
              </a:r>
              <a:endParaRPr lang="en-US" dirty="0"/>
            </a:p>
          </p:txBody>
        </p:sp>
        <p:sp>
          <p:nvSpPr>
            <p:cNvPr id="74" name="ZoneTexte 29"/>
            <p:cNvSpPr txBox="1">
              <a:spLocks noChangeArrowheads="1"/>
            </p:cNvSpPr>
            <p:nvPr/>
          </p:nvSpPr>
          <p:spPr bwMode="auto">
            <a:xfrm>
              <a:off x="450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B10</a:t>
              </a:r>
              <a:endParaRPr lang="en-US" dirty="0"/>
            </a:p>
          </p:txBody>
        </p:sp>
        <p:sp>
          <p:nvSpPr>
            <p:cNvPr id="75" name="ZoneTexte 30"/>
            <p:cNvSpPr txBox="1">
              <a:spLocks noChangeArrowheads="1"/>
            </p:cNvSpPr>
            <p:nvPr/>
          </p:nvSpPr>
          <p:spPr bwMode="auto">
            <a:xfrm>
              <a:off x="514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B9</a:t>
              </a:r>
              <a:endParaRPr lang="en-US" dirty="0"/>
            </a:p>
          </p:txBody>
        </p:sp>
        <p:sp>
          <p:nvSpPr>
            <p:cNvPr id="76" name="ZoneTexte 31"/>
            <p:cNvSpPr txBox="1">
              <a:spLocks noChangeArrowheads="1"/>
            </p:cNvSpPr>
            <p:nvPr/>
          </p:nvSpPr>
          <p:spPr bwMode="auto">
            <a:xfrm>
              <a:off x="577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B8</a:t>
              </a:r>
              <a:endParaRPr lang="en-US" dirty="0"/>
            </a:p>
          </p:txBody>
        </p:sp>
        <p:sp>
          <p:nvSpPr>
            <p:cNvPr id="77" name="ZoneTexte 32"/>
            <p:cNvSpPr txBox="1">
              <a:spLocks noChangeArrowheads="1"/>
            </p:cNvSpPr>
            <p:nvPr/>
          </p:nvSpPr>
          <p:spPr bwMode="auto">
            <a:xfrm>
              <a:off x="3873500" y="44196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AA</a:t>
              </a:r>
              <a:endParaRPr lang="en-US" dirty="0"/>
            </a:p>
          </p:txBody>
        </p:sp>
        <p:sp>
          <p:nvSpPr>
            <p:cNvPr id="78" name="ZoneTexte 33"/>
            <p:cNvSpPr txBox="1">
              <a:spLocks noChangeArrowheads="1"/>
            </p:cNvSpPr>
            <p:nvPr/>
          </p:nvSpPr>
          <p:spPr bwMode="auto">
            <a:xfrm>
              <a:off x="4508500" y="4419600"/>
              <a:ext cx="635000" cy="30775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66</a:t>
              </a:r>
              <a:endParaRPr lang="en-US" dirty="0"/>
            </a:p>
          </p:txBody>
        </p:sp>
        <p:sp>
          <p:nvSpPr>
            <p:cNvPr id="79" name="ZoneTexte 34"/>
            <p:cNvSpPr txBox="1">
              <a:spLocks noChangeArrowheads="1"/>
            </p:cNvSpPr>
            <p:nvPr/>
          </p:nvSpPr>
          <p:spPr bwMode="auto">
            <a:xfrm>
              <a:off x="5143500" y="4419600"/>
              <a:ext cx="635000" cy="30775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CC</a:t>
              </a:r>
              <a:endParaRPr lang="en-US" dirty="0"/>
            </a:p>
          </p:txBody>
        </p:sp>
        <p:sp>
          <p:nvSpPr>
            <p:cNvPr id="80" name="ZoneTexte 35"/>
            <p:cNvSpPr txBox="1">
              <a:spLocks noChangeArrowheads="1"/>
            </p:cNvSpPr>
            <p:nvPr/>
          </p:nvSpPr>
          <p:spPr bwMode="auto">
            <a:xfrm>
              <a:off x="5778500" y="4419600"/>
              <a:ext cx="635000" cy="30775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DD</a:t>
              </a:r>
              <a:endParaRPr lang="en-US" dirty="0"/>
            </a:p>
          </p:txBody>
        </p:sp>
        <p:sp>
          <p:nvSpPr>
            <p:cNvPr id="81" name="ZoneTexte 36"/>
            <p:cNvSpPr txBox="1">
              <a:spLocks noChangeArrowheads="1"/>
            </p:cNvSpPr>
            <p:nvPr/>
          </p:nvSpPr>
          <p:spPr bwMode="auto">
            <a:xfrm>
              <a:off x="387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B19</a:t>
              </a:r>
              <a:endParaRPr lang="en-US" dirty="0"/>
            </a:p>
          </p:txBody>
        </p:sp>
        <p:sp>
          <p:nvSpPr>
            <p:cNvPr id="82" name="ZoneTexte 37"/>
            <p:cNvSpPr txBox="1">
              <a:spLocks noChangeArrowheads="1"/>
            </p:cNvSpPr>
            <p:nvPr/>
          </p:nvSpPr>
          <p:spPr bwMode="auto">
            <a:xfrm>
              <a:off x="450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B18</a:t>
              </a:r>
              <a:endParaRPr lang="en-US" dirty="0"/>
            </a:p>
          </p:txBody>
        </p:sp>
        <p:sp>
          <p:nvSpPr>
            <p:cNvPr id="83" name="ZoneTexte 38"/>
            <p:cNvSpPr txBox="1">
              <a:spLocks noChangeArrowheads="1"/>
            </p:cNvSpPr>
            <p:nvPr/>
          </p:nvSpPr>
          <p:spPr bwMode="auto">
            <a:xfrm>
              <a:off x="514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B17</a:t>
              </a:r>
              <a:endParaRPr lang="en-US" dirty="0"/>
            </a:p>
          </p:txBody>
        </p:sp>
        <p:sp>
          <p:nvSpPr>
            <p:cNvPr id="84" name="ZoneTexte 39"/>
            <p:cNvSpPr txBox="1">
              <a:spLocks noChangeArrowheads="1"/>
            </p:cNvSpPr>
            <p:nvPr/>
          </p:nvSpPr>
          <p:spPr bwMode="auto">
            <a:xfrm>
              <a:off x="577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B16</a:t>
              </a:r>
              <a:endParaRPr lang="en-US" dirty="0"/>
            </a:p>
          </p:txBody>
        </p:sp>
        <p:sp>
          <p:nvSpPr>
            <p:cNvPr id="85" name="ZoneTexte 40"/>
            <p:cNvSpPr txBox="1">
              <a:spLocks noChangeArrowheads="1"/>
            </p:cNvSpPr>
            <p:nvPr/>
          </p:nvSpPr>
          <p:spPr bwMode="auto">
            <a:xfrm>
              <a:off x="387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B23</a:t>
              </a:r>
              <a:endParaRPr lang="en-US" dirty="0"/>
            </a:p>
          </p:txBody>
        </p:sp>
        <p:sp>
          <p:nvSpPr>
            <p:cNvPr id="86" name="ZoneTexte 41"/>
            <p:cNvSpPr txBox="1">
              <a:spLocks noChangeArrowheads="1"/>
            </p:cNvSpPr>
            <p:nvPr/>
          </p:nvSpPr>
          <p:spPr bwMode="auto">
            <a:xfrm>
              <a:off x="450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B22</a:t>
              </a:r>
              <a:endParaRPr lang="en-US" dirty="0"/>
            </a:p>
          </p:txBody>
        </p:sp>
        <p:sp>
          <p:nvSpPr>
            <p:cNvPr id="87" name="ZoneTexte 42"/>
            <p:cNvSpPr txBox="1">
              <a:spLocks noChangeArrowheads="1"/>
            </p:cNvSpPr>
            <p:nvPr/>
          </p:nvSpPr>
          <p:spPr bwMode="auto">
            <a:xfrm>
              <a:off x="514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B21</a:t>
              </a:r>
              <a:endParaRPr lang="en-US" dirty="0"/>
            </a:p>
          </p:txBody>
        </p:sp>
        <p:sp>
          <p:nvSpPr>
            <p:cNvPr id="88" name="ZoneTexte 43"/>
            <p:cNvSpPr txBox="1">
              <a:spLocks noChangeArrowheads="1"/>
            </p:cNvSpPr>
            <p:nvPr/>
          </p:nvSpPr>
          <p:spPr bwMode="auto">
            <a:xfrm>
              <a:off x="577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B20</a:t>
              </a:r>
              <a:endParaRPr lang="en-US" dirty="0"/>
            </a:p>
          </p:txBody>
        </p:sp>
        <p:sp>
          <p:nvSpPr>
            <p:cNvPr id="89" name="ZoneTexte 44"/>
            <p:cNvSpPr txBox="1">
              <a:spLocks noChangeArrowheads="1"/>
            </p:cNvSpPr>
            <p:nvPr/>
          </p:nvSpPr>
          <p:spPr bwMode="auto">
            <a:xfrm>
              <a:off x="387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B27</a:t>
              </a:r>
              <a:endParaRPr lang="en-US" dirty="0"/>
            </a:p>
          </p:txBody>
        </p:sp>
        <p:sp>
          <p:nvSpPr>
            <p:cNvPr id="90" name="ZoneTexte 45"/>
            <p:cNvSpPr txBox="1">
              <a:spLocks noChangeArrowheads="1"/>
            </p:cNvSpPr>
            <p:nvPr/>
          </p:nvSpPr>
          <p:spPr bwMode="auto">
            <a:xfrm>
              <a:off x="450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B26</a:t>
              </a:r>
              <a:endParaRPr lang="en-US" dirty="0"/>
            </a:p>
          </p:txBody>
        </p:sp>
        <p:sp>
          <p:nvSpPr>
            <p:cNvPr id="91" name="ZoneTexte 46"/>
            <p:cNvSpPr txBox="1">
              <a:spLocks noChangeArrowheads="1"/>
            </p:cNvSpPr>
            <p:nvPr/>
          </p:nvSpPr>
          <p:spPr bwMode="auto">
            <a:xfrm>
              <a:off x="514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B25</a:t>
              </a:r>
              <a:endParaRPr lang="en-US" dirty="0"/>
            </a:p>
          </p:txBody>
        </p:sp>
        <p:sp>
          <p:nvSpPr>
            <p:cNvPr id="92" name="ZoneTexte 47"/>
            <p:cNvSpPr txBox="1">
              <a:spLocks noChangeArrowheads="1"/>
            </p:cNvSpPr>
            <p:nvPr/>
          </p:nvSpPr>
          <p:spPr bwMode="auto">
            <a:xfrm>
              <a:off x="577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B24</a:t>
              </a:r>
              <a:endParaRPr lang="en-US" dirty="0"/>
            </a:p>
          </p:txBody>
        </p:sp>
        <p:sp>
          <p:nvSpPr>
            <p:cNvPr id="93" name="ZoneTexte 48"/>
            <p:cNvSpPr txBox="1">
              <a:spLocks noChangeArrowheads="1"/>
            </p:cNvSpPr>
            <p:nvPr/>
          </p:nvSpPr>
          <p:spPr bwMode="auto">
            <a:xfrm>
              <a:off x="387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 dirty="0"/>
                <a:t>. . . </a:t>
              </a:r>
              <a:endParaRPr lang="en-US" b="1" dirty="0"/>
            </a:p>
          </p:txBody>
        </p:sp>
        <p:sp>
          <p:nvSpPr>
            <p:cNvPr id="94" name="ZoneTexte 49"/>
            <p:cNvSpPr txBox="1">
              <a:spLocks noChangeArrowheads="1"/>
            </p:cNvSpPr>
            <p:nvPr/>
          </p:nvSpPr>
          <p:spPr bwMode="auto">
            <a:xfrm>
              <a:off x="450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5" name="ZoneTexte 50"/>
            <p:cNvSpPr txBox="1">
              <a:spLocks noChangeArrowheads="1"/>
            </p:cNvSpPr>
            <p:nvPr/>
          </p:nvSpPr>
          <p:spPr bwMode="auto">
            <a:xfrm>
              <a:off x="514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6" name="ZoneTexte 51"/>
            <p:cNvSpPr txBox="1">
              <a:spLocks noChangeArrowheads="1"/>
            </p:cNvSpPr>
            <p:nvPr/>
          </p:nvSpPr>
          <p:spPr bwMode="auto">
            <a:xfrm>
              <a:off x="577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</p:grpSp>
      <p:sp>
        <p:nvSpPr>
          <p:cNvPr id="97" name="ZoneTexte 23"/>
          <p:cNvSpPr txBox="1">
            <a:spLocks noChangeArrowheads="1"/>
          </p:cNvSpPr>
          <p:nvPr/>
        </p:nvSpPr>
        <p:spPr bwMode="auto">
          <a:xfrm>
            <a:off x="2964122" y="4055088"/>
            <a:ext cx="6990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0100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320677" y="1757541"/>
            <a:ext cx="2621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Pode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ser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implementada</a:t>
            </a:r>
            <a:r>
              <a:rPr lang="en-US" dirty="0">
                <a:solidFill>
                  <a:srgbClr val="0000FF"/>
                </a:solidFill>
              </a:rPr>
              <a:t> a </a:t>
            </a:r>
            <a:r>
              <a:rPr lang="en-US" dirty="0" err="1">
                <a:solidFill>
                  <a:srgbClr val="0000FF"/>
                </a:solidFill>
              </a:rPr>
              <a:t>partir</a:t>
            </a:r>
            <a:r>
              <a:rPr lang="en-US" dirty="0">
                <a:solidFill>
                  <a:srgbClr val="0000FF"/>
                </a:solidFill>
              </a:rPr>
              <a:t> de 4 </a:t>
            </a:r>
            <a:r>
              <a:rPr lang="en-US" dirty="0" err="1">
                <a:solidFill>
                  <a:srgbClr val="0000FF"/>
                </a:solidFill>
              </a:rPr>
              <a:t>memórias</a:t>
            </a:r>
            <a:r>
              <a:rPr lang="en-US" dirty="0">
                <a:solidFill>
                  <a:srgbClr val="0000FF"/>
                </a:solidFill>
              </a:rPr>
              <a:t> com </a:t>
            </a:r>
            <a:r>
              <a:rPr lang="en-US" dirty="0" err="1">
                <a:solidFill>
                  <a:srgbClr val="0000FF"/>
                </a:solidFill>
              </a:rPr>
              <a:t>palavras</a:t>
            </a:r>
            <a:r>
              <a:rPr lang="en-US" dirty="0">
                <a:solidFill>
                  <a:srgbClr val="0000FF"/>
                </a:solidFill>
              </a:rPr>
              <a:t> de 1 byte </a:t>
            </a:r>
          </a:p>
        </p:txBody>
      </p:sp>
      <p:sp>
        <p:nvSpPr>
          <p:cNvPr id="4" name="Retângulo de cantos arredondados 3"/>
          <p:cNvSpPr/>
          <p:nvPr/>
        </p:nvSpPr>
        <p:spPr bwMode="auto">
          <a:xfrm>
            <a:off x="3900810" y="3588740"/>
            <a:ext cx="646984" cy="2812059"/>
          </a:xfrm>
          <a:prstGeom prst="roundRect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892288" y="605562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Byte3</a:t>
            </a:r>
          </a:p>
        </p:txBody>
      </p:sp>
      <p:sp>
        <p:nvSpPr>
          <p:cNvPr id="98" name="CaixaDeTexto 97"/>
          <p:cNvSpPr txBox="1"/>
          <p:nvPr/>
        </p:nvSpPr>
        <p:spPr>
          <a:xfrm>
            <a:off x="5899703" y="277418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Word address</a:t>
            </a:r>
          </a:p>
        </p:txBody>
      </p:sp>
      <p:cxnSp>
        <p:nvCxnSpPr>
          <p:cNvPr id="99" name="Conector de seta reta 98"/>
          <p:cNvCxnSpPr/>
          <p:nvPr/>
        </p:nvCxnSpPr>
        <p:spPr bwMode="auto">
          <a:xfrm flipH="1">
            <a:off x="6640965" y="3158860"/>
            <a:ext cx="1" cy="6672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2251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586550" y="316675"/>
            <a:ext cx="8001000" cy="531813"/>
          </a:xfrm>
        </p:spPr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766889"/>
          </a:xfrm>
        </p:spPr>
        <p:txBody>
          <a:bodyPr/>
          <a:lstStyle/>
          <a:p>
            <a:r>
              <a:rPr lang="pt-BR" dirty="0"/>
              <a:t>Processador x Memória</a:t>
            </a:r>
            <a:endParaRPr lang="pt-BR" sz="2000" dirty="0"/>
          </a:p>
          <a:p>
            <a:pPr lvl="1"/>
            <a:r>
              <a:rPr lang="pt-BR" dirty="0" err="1"/>
              <a:t>Logisim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131" y="2354282"/>
            <a:ext cx="6183085" cy="386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495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766889"/>
          </a:xfrm>
        </p:spPr>
        <p:txBody>
          <a:bodyPr/>
          <a:lstStyle/>
          <a:p>
            <a:r>
              <a:rPr lang="pt-BR" dirty="0"/>
              <a:t>Processador x Memória</a:t>
            </a:r>
            <a:endParaRPr lang="pt-BR" sz="2000" dirty="0"/>
          </a:p>
          <a:p>
            <a:pPr lvl="1"/>
            <a:r>
              <a:rPr lang="pt-BR" sz="2000" dirty="0"/>
              <a:t>Memória endereçada por palavra (</a:t>
            </a:r>
            <a:r>
              <a:rPr lang="pt-BR" sz="2000" i="1" dirty="0"/>
              <a:t>word addressing</a:t>
            </a:r>
            <a:r>
              <a:rPr lang="pt-BR" sz="2000" dirty="0"/>
              <a:t>)</a:t>
            </a:r>
          </a:p>
          <a:p>
            <a:pPr lvl="1"/>
            <a:r>
              <a:rPr lang="pt-BR" sz="2000" dirty="0"/>
              <a:t>MIPS endereça bytes (</a:t>
            </a:r>
            <a:r>
              <a:rPr lang="pt-BR" sz="2000" i="1" dirty="0"/>
              <a:t>byte addressing</a:t>
            </a:r>
            <a:r>
              <a:rPr lang="pt-BR" sz="2000" dirty="0"/>
              <a:t>)</a:t>
            </a:r>
          </a:p>
        </p:txBody>
      </p:sp>
      <p:cxnSp>
        <p:nvCxnSpPr>
          <p:cNvPr id="58" name="Connecteur droit avec flèche 16"/>
          <p:cNvCxnSpPr>
            <a:cxnSpLocks noChangeShapeType="1"/>
          </p:cNvCxnSpPr>
          <p:nvPr/>
        </p:nvCxnSpPr>
        <p:spPr bwMode="auto">
          <a:xfrm flipV="1">
            <a:off x="3598864" y="4845988"/>
            <a:ext cx="1676400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" name="Groupe 52"/>
          <p:cNvGrpSpPr>
            <a:grpSpLocks/>
          </p:cNvGrpSpPr>
          <p:nvPr/>
        </p:nvGrpSpPr>
        <p:grpSpPr bwMode="auto">
          <a:xfrm>
            <a:off x="5270712" y="3636564"/>
            <a:ext cx="2540000" cy="2441575"/>
            <a:chOff x="3873500" y="3200400"/>
            <a:chExt cx="2540000" cy="2441377"/>
          </a:xfrm>
        </p:grpSpPr>
        <p:sp>
          <p:nvSpPr>
            <p:cNvPr id="62" name="ZoneTexte 7"/>
            <p:cNvSpPr txBox="1">
              <a:spLocks noChangeArrowheads="1"/>
            </p:cNvSpPr>
            <p:nvPr/>
          </p:nvSpPr>
          <p:spPr bwMode="auto">
            <a:xfrm>
              <a:off x="387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B3</a:t>
              </a:r>
              <a:endParaRPr lang="en-US" dirty="0"/>
            </a:p>
          </p:txBody>
        </p:sp>
        <p:sp>
          <p:nvSpPr>
            <p:cNvPr id="63" name="ZoneTexte 18"/>
            <p:cNvSpPr txBox="1">
              <a:spLocks noChangeArrowheads="1"/>
            </p:cNvSpPr>
            <p:nvPr/>
          </p:nvSpPr>
          <p:spPr bwMode="auto">
            <a:xfrm>
              <a:off x="450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</a:t>
              </a:r>
              <a:endParaRPr lang="en-US" dirty="0"/>
            </a:p>
          </p:txBody>
        </p:sp>
        <p:sp>
          <p:nvSpPr>
            <p:cNvPr id="64" name="ZoneTexte 19"/>
            <p:cNvSpPr txBox="1">
              <a:spLocks noChangeArrowheads="1"/>
            </p:cNvSpPr>
            <p:nvPr/>
          </p:nvSpPr>
          <p:spPr bwMode="auto">
            <a:xfrm>
              <a:off x="514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</a:t>
              </a:r>
              <a:endParaRPr lang="en-US" dirty="0"/>
            </a:p>
          </p:txBody>
        </p:sp>
        <p:sp>
          <p:nvSpPr>
            <p:cNvPr id="65" name="ZoneTexte 20"/>
            <p:cNvSpPr txBox="1">
              <a:spLocks noChangeArrowheads="1"/>
            </p:cNvSpPr>
            <p:nvPr/>
          </p:nvSpPr>
          <p:spPr bwMode="auto">
            <a:xfrm>
              <a:off x="577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B0</a:t>
              </a:r>
              <a:endParaRPr lang="en-US" dirty="0"/>
            </a:p>
          </p:txBody>
        </p:sp>
        <p:sp>
          <p:nvSpPr>
            <p:cNvPr id="66" name="ZoneTexte 24"/>
            <p:cNvSpPr txBox="1">
              <a:spLocks noChangeArrowheads="1"/>
            </p:cNvSpPr>
            <p:nvPr/>
          </p:nvSpPr>
          <p:spPr bwMode="auto">
            <a:xfrm>
              <a:off x="387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B7</a:t>
              </a:r>
              <a:endParaRPr lang="en-US" dirty="0"/>
            </a:p>
          </p:txBody>
        </p:sp>
        <p:sp>
          <p:nvSpPr>
            <p:cNvPr id="67" name="ZoneTexte 25"/>
            <p:cNvSpPr txBox="1">
              <a:spLocks noChangeArrowheads="1"/>
            </p:cNvSpPr>
            <p:nvPr/>
          </p:nvSpPr>
          <p:spPr bwMode="auto">
            <a:xfrm>
              <a:off x="450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B6</a:t>
              </a:r>
              <a:endParaRPr lang="en-US" dirty="0"/>
            </a:p>
          </p:txBody>
        </p:sp>
        <p:sp>
          <p:nvSpPr>
            <p:cNvPr id="68" name="ZoneTexte 26"/>
            <p:cNvSpPr txBox="1">
              <a:spLocks noChangeArrowheads="1"/>
            </p:cNvSpPr>
            <p:nvPr/>
          </p:nvSpPr>
          <p:spPr bwMode="auto">
            <a:xfrm>
              <a:off x="514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B5</a:t>
              </a:r>
              <a:endParaRPr lang="en-US" dirty="0"/>
            </a:p>
          </p:txBody>
        </p:sp>
        <p:sp>
          <p:nvSpPr>
            <p:cNvPr id="69" name="ZoneTexte 27"/>
            <p:cNvSpPr txBox="1">
              <a:spLocks noChangeArrowheads="1"/>
            </p:cNvSpPr>
            <p:nvPr/>
          </p:nvSpPr>
          <p:spPr bwMode="auto">
            <a:xfrm>
              <a:off x="577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B4</a:t>
              </a:r>
              <a:endParaRPr lang="en-US" dirty="0"/>
            </a:p>
          </p:txBody>
        </p:sp>
        <p:sp>
          <p:nvSpPr>
            <p:cNvPr id="70" name="ZoneTexte 28"/>
            <p:cNvSpPr txBox="1">
              <a:spLocks noChangeArrowheads="1"/>
            </p:cNvSpPr>
            <p:nvPr/>
          </p:nvSpPr>
          <p:spPr bwMode="auto">
            <a:xfrm>
              <a:off x="387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B11</a:t>
              </a:r>
              <a:endParaRPr lang="en-US" dirty="0"/>
            </a:p>
          </p:txBody>
        </p:sp>
        <p:sp>
          <p:nvSpPr>
            <p:cNvPr id="71" name="ZoneTexte 29"/>
            <p:cNvSpPr txBox="1">
              <a:spLocks noChangeArrowheads="1"/>
            </p:cNvSpPr>
            <p:nvPr/>
          </p:nvSpPr>
          <p:spPr bwMode="auto">
            <a:xfrm>
              <a:off x="450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B10</a:t>
              </a:r>
              <a:endParaRPr lang="en-US" dirty="0"/>
            </a:p>
          </p:txBody>
        </p:sp>
        <p:sp>
          <p:nvSpPr>
            <p:cNvPr id="72" name="ZoneTexte 30"/>
            <p:cNvSpPr txBox="1">
              <a:spLocks noChangeArrowheads="1"/>
            </p:cNvSpPr>
            <p:nvPr/>
          </p:nvSpPr>
          <p:spPr bwMode="auto">
            <a:xfrm>
              <a:off x="514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B9</a:t>
              </a:r>
              <a:endParaRPr lang="en-US" dirty="0"/>
            </a:p>
          </p:txBody>
        </p:sp>
        <p:sp>
          <p:nvSpPr>
            <p:cNvPr id="73" name="ZoneTexte 31"/>
            <p:cNvSpPr txBox="1">
              <a:spLocks noChangeArrowheads="1"/>
            </p:cNvSpPr>
            <p:nvPr/>
          </p:nvSpPr>
          <p:spPr bwMode="auto">
            <a:xfrm>
              <a:off x="577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B8</a:t>
              </a:r>
              <a:endParaRPr lang="en-US" dirty="0"/>
            </a:p>
          </p:txBody>
        </p:sp>
        <p:sp>
          <p:nvSpPr>
            <p:cNvPr id="74" name="ZoneTexte 32"/>
            <p:cNvSpPr txBox="1">
              <a:spLocks noChangeArrowheads="1"/>
            </p:cNvSpPr>
            <p:nvPr/>
          </p:nvSpPr>
          <p:spPr bwMode="auto">
            <a:xfrm>
              <a:off x="3873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B15</a:t>
              </a:r>
              <a:endParaRPr lang="en-US" dirty="0"/>
            </a:p>
          </p:txBody>
        </p:sp>
        <p:sp>
          <p:nvSpPr>
            <p:cNvPr id="75" name="ZoneTexte 33"/>
            <p:cNvSpPr txBox="1">
              <a:spLocks noChangeArrowheads="1"/>
            </p:cNvSpPr>
            <p:nvPr/>
          </p:nvSpPr>
          <p:spPr bwMode="auto">
            <a:xfrm>
              <a:off x="4508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B14</a:t>
              </a:r>
              <a:endParaRPr lang="en-US" dirty="0"/>
            </a:p>
          </p:txBody>
        </p:sp>
        <p:sp>
          <p:nvSpPr>
            <p:cNvPr id="76" name="ZoneTexte 34"/>
            <p:cNvSpPr txBox="1">
              <a:spLocks noChangeArrowheads="1"/>
            </p:cNvSpPr>
            <p:nvPr/>
          </p:nvSpPr>
          <p:spPr bwMode="auto">
            <a:xfrm>
              <a:off x="5143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B13</a:t>
              </a:r>
              <a:endParaRPr lang="en-US" dirty="0"/>
            </a:p>
          </p:txBody>
        </p:sp>
        <p:sp>
          <p:nvSpPr>
            <p:cNvPr id="77" name="ZoneTexte 35"/>
            <p:cNvSpPr txBox="1">
              <a:spLocks noChangeArrowheads="1"/>
            </p:cNvSpPr>
            <p:nvPr/>
          </p:nvSpPr>
          <p:spPr bwMode="auto">
            <a:xfrm>
              <a:off x="5778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B12</a:t>
              </a:r>
              <a:endParaRPr lang="en-US" dirty="0"/>
            </a:p>
          </p:txBody>
        </p:sp>
        <p:sp>
          <p:nvSpPr>
            <p:cNvPr id="78" name="ZoneTexte 36"/>
            <p:cNvSpPr txBox="1">
              <a:spLocks noChangeArrowheads="1"/>
            </p:cNvSpPr>
            <p:nvPr/>
          </p:nvSpPr>
          <p:spPr bwMode="auto">
            <a:xfrm>
              <a:off x="387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B19</a:t>
              </a:r>
              <a:endParaRPr lang="en-US" dirty="0"/>
            </a:p>
          </p:txBody>
        </p:sp>
        <p:sp>
          <p:nvSpPr>
            <p:cNvPr id="79" name="ZoneTexte 37"/>
            <p:cNvSpPr txBox="1">
              <a:spLocks noChangeArrowheads="1"/>
            </p:cNvSpPr>
            <p:nvPr/>
          </p:nvSpPr>
          <p:spPr bwMode="auto">
            <a:xfrm>
              <a:off x="450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B18</a:t>
              </a:r>
              <a:endParaRPr lang="en-US" dirty="0"/>
            </a:p>
          </p:txBody>
        </p:sp>
        <p:sp>
          <p:nvSpPr>
            <p:cNvPr id="80" name="ZoneTexte 38"/>
            <p:cNvSpPr txBox="1">
              <a:spLocks noChangeArrowheads="1"/>
            </p:cNvSpPr>
            <p:nvPr/>
          </p:nvSpPr>
          <p:spPr bwMode="auto">
            <a:xfrm>
              <a:off x="514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B17</a:t>
              </a:r>
              <a:endParaRPr lang="en-US" dirty="0"/>
            </a:p>
          </p:txBody>
        </p:sp>
        <p:sp>
          <p:nvSpPr>
            <p:cNvPr id="81" name="ZoneTexte 39"/>
            <p:cNvSpPr txBox="1">
              <a:spLocks noChangeArrowheads="1"/>
            </p:cNvSpPr>
            <p:nvPr/>
          </p:nvSpPr>
          <p:spPr bwMode="auto">
            <a:xfrm>
              <a:off x="577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B16</a:t>
              </a:r>
              <a:endParaRPr lang="en-US" dirty="0"/>
            </a:p>
          </p:txBody>
        </p:sp>
        <p:sp>
          <p:nvSpPr>
            <p:cNvPr id="82" name="ZoneTexte 40"/>
            <p:cNvSpPr txBox="1">
              <a:spLocks noChangeArrowheads="1"/>
            </p:cNvSpPr>
            <p:nvPr/>
          </p:nvSpPr>
          <p:spPr bwMode="auto">
            <a:xfrm>
              <a:off x="387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B23</a:t>
              </a:r>
              <a:endParaRPr lang="en-US" dirty="0"/>
            </a:p>
          </p:txBody>
        </p:sp>
        <p:sp>
          <p:nvSpPr>
            <p:cNvPr id="83" name="ZoneTexte 41"/>
            <p:cNvSpPr txBox="1">
              <a:spLocks noChangeArrowheads="1"/>
            </p:cNvSpPr>
            <p:nvPr/>
          </p:nvSpPr>
          <p:spPr bwMode="auto">
            <a:xfrm>
              <a:off x="450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B22</a:t>
              </a:r>
              <a:endParaRPr lang="en-US" dirty="0"/>
            </a:p>
          </p:txBody>
        </p:sp>
        <p:sp>
          <p:nvSpPr>
            <p:cNvPr id="84" name="ZoneTexte 42"/>
            <p:cNvSpPr txBox="1">
              <a:spLocks noChangeArrowheads="1"/>
            </p:cNvSpPr>
            <p:nvPr/>
          </p:nvSpPr>
          <p:spPr bwMode="auto">
            <a:xfrm>
              <a:off x="514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B21</a:t>
              </a:r>
              <a:endParaRPr lang="en-US" dirty="0"/>
            </a:p>
          </p:txBody>
        </p:sp>
        <p:sp>
          <p:nvSpPr>
            <p:cNvPr id="85" name="ZoneTexte 43"/>
            <p:cNvSpPr txBox="1">
              <a:spLocks noChangeArrowheads="1"/>
            </p:cNvSpPr>
            <p:nvPr/>
          </p:nvSpPr>
          <p:spPr bwMode="auto">
            <a:xfrm>
              <a:off x="577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B20</a:t>
              </a:r>
              <a:endParaRPr lang="en-US" dirty="0"/>
            </a:p>
          </p:txBody>
        </p:sp>
        <p:sp>
          <p:nvSpPr>
            <p:cNvPr id="86" name="ZoneTexte 44"/>
            <p:cNvSpPr txBox="1">
              <a:spLocks noChangeArrowheads="1"/>
            </p:cNvSpPr>
            <p:nvPr/>
          </p:nvSpPr>
          <p:spPr bwMode="auto">
            <a:xfrm>
              <a:off x="387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B27</a:t>
              </a:r>
              <a:endParaRPr lang="en-US" dirty="0"/>
            </a:p>
          </p:txBody>
        </p:sp>
        <p:sp>
          <p:nvSpPr>
            <p:cNvPr id="87" name="ZoneTexte 45"/>
            <p:cNvSpPr txBox="1">
              <a:spLocks noChangeArrowheads="1"/>
            </p:cNvSpPr>
            <p:nvPr/>
          </p:nvSpPr>
          <p:spPr bwMode="auto">
            <a:xfrm>
              <a:off x="450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B26</a:t>
              </a:r>
              <a:endParaRPr lang="en-US" dirty="0"/>
            </a:p>
          </p:txBody>
        </p:sp>
        <p:sp>
          <p:nvSpPr>
            <p:cNvPr id="88" name="ZoneTexte 46"/>
            <p:cNvSpPr txBox="1">
              <a:spLocks noChangeArrowheads="1"/>
            </p:cNvSpPr>
            <p:nvPr/>
          </p:nvSpPr>
          <p:spPr bwMode="auto">
            <a:xfrm>
              <a:off x="514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B25</a:t>
              </a:r>
              <a:endParaRPr lang="en-US" dirty="0"/>
            </a:p>
          </p:txBody>
        </p:sp>
        <p:sp>
          <p:nvSpPr>
            <p:cNvPr id="89" name="ZoneTexte 47"/>
            <p:cNvSpPr txBox="1">
              <a:spLocks noChangeArrowheads="1"/>
            </p:cNvSpPr>
            <p:nvPr/>
          </p:nvSpPr>
          <p:spPr bwMode="auto">
            <a:xfrm>
              <a:off x="577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B24</a:t>
              </a:r>
              <a:endParaRPr lang="en-US" dirty="0"/>
            </a:p>
          </p:txBody>
        </p:sp>
        <p:sp>
          <p:nvSpPr>
            <p:cNvPr id="90" name="ZoneTexte 48"/>
            <p:cNvSpPr txBox="1">
              <a:spLocks noChangeArrowheads="1"/>
            </p:cNvSpPr>
            <p:nvPr/>
          </p:nvSpPr>
          <p:spPr bwMode="auto">
            <a:xfrm>
              <a:off x="387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 </a:t>
              </a:r>
              <a:endParaRPr lang="en-US" b="1"/>
            </a:p>
          </p:txBody>
        </p:sp>
        <p:sp>
          <p:nvSpPr>
            <p:cNvPr id="91" name="ZoneTexte 49"/>
            <p:cNvSpPr txBox="1">
              <a:spLocks noChangeArrowheads="1"/>
            </p:cNvSpPr>
            <p:nvPr/>
          </p:nvSpPr>
          <p:spPr bwMode="auto">
            <a:xfrm>
              <a:off x="450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2" name="ZoneTexte 50"/>
            <p:cNvSpPr txBox="1">
              <a:spLocks noChangeArrowheads="1"/>
            </p:cNvSpPr>
            <p:nvPr/>
          </p:nvSpPr>
          <p:spPr bwMode="auto">
            <a:xfrm>
              <a:off x="514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3" name="ZoneTexte 51"/>
            <p:cNvSpPr txBox="1">
              <a:spLocks noChangeArrowheads="1"/>
            </p:cNvSpPr>
            <p:nvPr/>
          </p:nvSpPr>
          <p:spPr bwMode="auto">
            <a:xfrm>
              <a:off x="577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</p:grpSp>
      <p:sp>
        <p:nvSpPr>
          <p:cNvPr id="94" name="ZoneTexte 46"/>
          <p:cNvSpPr txBox="1">
            <a:spLocks noChangeArrowheads="1"/>
          </p:cNvSpPr>
          <p:nvPr/>
        </p:nvSpPr>
        <p:spPr bwMode="auto">
          <a:xfrm>
            <a:off x="5201524" y="3280964"/>
            <a:ext cx="27648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Memória (palavra de 32 bits)</a:t>
            </a:r>
            <a:endParaRPr lang="en-US" sz="1400" b="1" dirty="0"/>
          </a:p>
        </p:txBody>
      </p:sp>
      <p:sp>
        <p:nvSpPr>
          <p:cNvPr id="95" name="ZoneTexte 23"/>
          <p:cNvSpPr txBox="1">
            <a:spLocks noChangeArrowheads="1"/>
          </p:cNvSpPr>
          <p:nvPr/>
        </p:nvSpPr>
        <p:spPr bwMode="auto">
          <a:xfrm>
            <a:off x="3446652" y="4417535"/>
            <a:ext cx="1846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Endereço (32 bits)</a:t>
            </a:r>
            <a:endParaRPr lang="en-US" dirty="0"/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1054084" y="3746499"/>
            <a:ext cx="965200" cy="2441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1400" i="1"/>
          </a:p>
        </p:txBody>
      </p:sp>
      <p:sp>
        <p:nvSpPr>
          <p:cNvPr id="113" name="ZoneTexte 42"/>
          <p:cNvSpPr txBox="1">
            <a:spLocks noChangeArrowheads="1"/>
          </p:cNvSpPr>
          <p:nvPr/>
        </p:nvSpPr>
        <p:spPr bwMode="auto">
          <a:xfrm>
            <a:off x="1079484" y="4762500"/>
            <a:ext cx="901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MIPS</a:t>
            </a:r>
            <a:endParaRPr lang="en-US" sz="1400" b="1" dirty="0"/>
          </a:p>
        </p:txBody>
      </p:sp>
      <p:cxnSp>
        <p:nvCxnSpPr>
          <p:cNvPr id="114" name="Connecteur droit avec flèche 16"/>
          <p:cNvCxnSpPr>
            <a:cxnSpLocks noChangeShapeType="1"/>
          </p:cNvCxnSpPr>
          <p:nvPr/>
        </p:nvCxnSpPr>
        <p:spPr bwMode="auto">
          <a:xfrm flipV="1">
            <a:off x="2022157" y="4845988"/>
            <a:ext cx="598213" cy="1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" name="ZoneTexte 23"/>
          <p:cNvSpPr txBox="1">
            <a:spLocks noChangeArrowheads="1"/>
          </p:cNvSpPr>
          <p:nvPr/>
        </p:nvSpPr>
        <p:spPr bwMode="auto">
          <a:xfrm>
            <a:off x="2023855" y="4439330"/>
            <a:ext cx="11287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0...0000</a:t>
            </a:r>
            <a:r>
              <a:rPr lang="pt-BR" sz="1600" baseline="-25000" dirty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118" name="ZoneTexte 23"/>
          <p:cNvSpPr txBox="1">
            <a:spLocks noChangeArrowheads="1"/>
          </p:cNvSpPr>
          <p:nvPr/>
        </p:nvSpPr>
        <p:spPr bwMode="auto">
          <a:xfrm>
            <a:off x="7810712" y="5754961"/>
            <a:ext cx="1046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0...0000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9" name="ZoneTexte 23"/>
          <p:cNvSpPr txBox="1">
            <a:spLocks noChangeArrowheads="1"/>
          </p:cNvSpPr>
          <p:nvPr/>
        </p:nvSpPr>
        <p:spPr bwMode="auto">
          <a:xfrm>
            <a:off x="7810709" y="5450136"/>
            <a:ext cx="10466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0...0001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20" name="ZoneTexte 23"/>
          <p:cNvSpPr txBox="1">
            <a:spLocks noChangeArrowheads="1"/>
          </p:cNvSpPr>
          <p:nvPr/>
        </p:nvSpPr>
        <p:spPr bwMode="auto">
          <a:xfrm>
            <a:off x="7810708" y="5145312"/>
            <a:ext cx="10466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0...0010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21" name="ZoneTexte 23"/>
          <p:cNvSpPr txBox="1">
            <a:spLocks noChangeArrowheads="1"/>
          </p:cNvSpPr>
          <p:nvPr/>
        </p:nvSpPr>
        <p:spPr bwMode="auto">
          <a:xfrm>
            <a:off x="7810707" y="4840487"/>
            <a:ext cx="10466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0...0011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22" name="ZoneTexte 23"/>
          <p:cNvSpPr txBox="1">
            <a:spLocks noChangeArrowheads="1"/>
          </p:cNvSpPr>
          <p:nvPr/>
        </p:nvSpPr>
        <p:spPr bwMode="auto">
          <a:xfrm>
            <a:off x="7810712" y="4535662"/>
            <a:ext cx="1046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0...0100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23" name="ZoneTexte 23"/>
          <p:cNvSpPr txBox="1">
            <a:spLocks noChangeArrowheads="1"/>
          </p:cNvSpPr>
          <p:nvPr/>
        </p:nvSpPr>
        <p:spPr bwMode="auto">
          <a:xfrm>
            <a:off x="7810706" y="4230837"/>
            <a:ext cx="10466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0...0101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24" name="ZoneTexte 23"/>
          <p:cNvSpPr txBox="1">
            <a:spLocks noChangeArrowheads="1"/>
          </p:cNvSpPr>
          <p:nvPr/>
        </p:nvSpPr>
        <p:spPr bwMode="auto">
          <a:xfrm>
            <a:off x="7810705" y="3926013"/>
            <a:ext cx="1046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0...0110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cxnSp>
        <p:nvCxnSpPr>
          <p:cNvPr id="125" name="Conector de seta reta 124"/>
          <p:cNvCxnSpPr/>
          <p:nvPr/>
        </p:nvCxnSpPr>
        <p:spPr bwMode="auto">
          <a:xfrm>
            <a:off x="4203533" y="3883965"/>
            <a:ext cx="1067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6" name="Conector reto 125"/>
          <p:cNvCxnSpPr/>
          <p:nvPr/>
        </p:nvCxnSpPr>
        <p:spPr bwMode="auto">
          <a:xfrm flipV="1">
            <a:off x="4626613" y="3811952"/>
            <a:ext cx="110509" cy="1539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ZoneTexte 23"/>
          <p:cNvSpPr txBox="1">
            <a:spLocks noChangeArrowheads="1"/>
          </p:cNvSpPr>
          <p:nvPr/>
        </p:nvSpPr>
        <p:spPr bwMode="auto">
          <a:xfrm>
            <a:off x="4599271" y="3575368"/>
            <a:ext cx="27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4</a:t>
            </a:r>
            <a:endParaRPr lang="en-US" sz="1400" dirty="0"/>
          </a:p>
        </p:txBody>
      </p:sp>
      <p:sp>
        <p:nvSpPr>
          <p:cNvPr id="128" name="ZoneTexte 23"/>
          <p:cNvSpPr txBox="1">
            <a:spLocks noChangeArrowheads="1"/>
          </p:cNvSpPr>
          <p:nvPr/>
        </p:nvSpPr>
        <p:spPr bwMode="auto">
          <a:xfrm>
            <a:off x="3680752" y="3705977"/>
            <a:ext cx="6046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wbe</a:t>
            </a:r>
            <a:endParaRPr lang="en-US" dirty="0"/>
          </a:p>
        </p:txBody>
      </p:sp>
      <p:cxnSp>
        <p:nvCxnSpPr>
          <p:cNvPr id="129" name="Connecteur droit avec flèche 22"/>
          <p:cNvCxnSpPr>
            <a:cxnSpLocks noChangeShapeType="1"/>
          </p:cNvCxnSpPr>
          <p:nvPr/>
        </p:nvCxnSpPr>
        <p:spPr bwMode="auto">
          <a:xfrm>
            <a:off x="3680752" y="5838511"/>
            <a:ext cx="1589960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0" name="ZoneTexte 23"/>
          <p:cNvSpPr txBox="1">
            <a:spLocks noChangeArrowheads="1"/>
          </p:cNvSpPr>
          <p:nvPr/>
        </p:nvSpPr>
        <p:spPr bwMode="auto">
          <a:xfrm>
            <a:off x="3542188" y="5428933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Dado (32 bits)</a:t>
            </a:r>
            <a:endParaRPr lang="en-US" dirty="0"/>
          </a:p>
        </p:txBody>
      </p:sp>
      <p:sp>
        <p:nvSpPr>
          <p:cNvPr id="57" name="ZoneTexte 23"/>
          <p:cNvSpPr txBox="1">
            <a:spLocks noChangeArrowheads="1"/>
          </p:cNvSpPr>
          <p:nvPr/>
        </p:nvSpPr>
        <p:spPr bwMode="auto">
          <a:xfrm>
            <a:off x="1971784" y="4855817"/>
            <a:ext cx="9247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i="1" dirty="0">
                <a:solidFill>
                  <a:srgbClr val="0000FF"/>
                </a:solidFill>
              </a:rPr>
              <a:t>Byte </a:t>
            </a:r>
            <a:r>
              <a:rPr lang="pt-BR" sz="1600" i="1" dirty="0" err="1">
                <a:solidFill>
                  <a:srgbClr val="0000FF"/>
                </a:solidFill>
              </a:rPr>
              <a:t>address</a:t>
            </a:r>
            <a:endParaRPr lang="pt-BR" sz="1600" i="1" dirty="0">
              <a:solidFill>
                <a:srgbClr val="0000FF"/>
              </a:solidFill>
            </a:endParaRPr>
          </a:p>
        </p:txBody>
      </p:sp>
      <p:sp>
        <p:nvSpPr>
          <p:cNvPr id="59" name="ZoneTexte 23"/>
          <p:cNvSpPr txBox="1">
            <a:spLocks noChangeArrowheads="1"/>
          </p:cNvSpPr>
          <p:nvPr/>
        </p:nvSpPr>
        <p:spPr bwMode="auto">
          <a:xfrm>
            <a:off x="3881915" y="4855816"/>
            <a:ext cx="9247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i="1" dirty="0">
                <a:solidFill>
                  <a:srgbClr val="0000FF"/>
                </a:solidFill>
              </a:rPr>
              <a:t>Word </a:t>
            </a:r>
            <a:r>
              <a:rPr lang="pt-BR" sz="1600" i="1" dirty="0" err="1">
                <a:solidFill>
                  <a:srgbClr val="0000FF"/>
                </a:solidFill>
              </a:rPr>
              <a:t>address</a:t>
            </a:r>
            <a:endParaRPr lang="pt-BR" sz="1600" i="1" dirty="0">
              <a:solidFill>
                <a:srgbClr val="0000FF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304059" y="406999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lw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890513" y="3405930"/>
            <a:ext cx="914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00FF"/>
                </a:solidFill>
              </a:rPr>
              <a:t>Word </a:t>
            </a:r>
          </a:p>
          <a:p>
            <a:pPr algn="ctr"/>
            <a:r>
              <a:rPr lang="en-US" sz="1600" i="1" dirty="0">
                <a:solidFill>
                  <a:srgbClr val="0000FF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3149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766889"/>
          </a:xfrm>
        </p:spPr>
        <p:txBody>
          <a:bodyPr/>
          <a:lstStyle/>
          <a:p>
            <a:r>
              <a:rPr lang="pt-BR" dirty="0"/>
              <a:t>Processador x Memória</a:t>
            </a:r>
            <a:endParaRPr lang="pt-BR" sz="2000" dirty="0"/>
          </a:p>
          <a:p>
            <a:pPr lvl="1"/>
            <a:r>
              <a:rPr lang="pt-BR" sz="2000" dirty="0"/>
              <a:t>Memória endereçada por palavra (</a:t>
            </a:r>
            <a:r>
              <a:rPr lang="pt-BR" sz="2000" i="1" dirty="0"/>
              <a:t>word addressing</a:t>
            </a:r>
            <a:r>
              <a:rPr lang="pt-BR" sz="2000" dirty="0"/>
              <a:t>)</a:t>
            </a:r>
          </a:p>
          <a:p>
            <a:pPr lvl="1"/>
            <a:r>
              <a:rPr lang="pt-BR" sz="2000" dirty="0"/>
              <a:t>MIPS endereça bytes (</a:t>
            </a:r>
            <a:r>
              <a:rPr lang="pt-BR" sz="2000" i="1" dirty="0"/>
              <a:t>byte addressing</a:t>
            </a:r>
            <a:r>
              <a:rPr lang="pt-BR" sz="2000" dirty="0"/>
              <a:t>)</a:t>
            </a:r>
          </a:p>
        </p:txBody>
      </p:sp>
      <p:cxnSp>
        <p:nvCxnSpPr>
          <p:cNvPr id="58" name="Connecteur droit avec flèche 16"/>
          <p:cNvCxnSpPr>
            <a:cxnSpLocks noChangeShapeType="1"/>
          </p:cNvCxnSpPr>
          <p:nvPr/>
        </p:nvCxnSpPr>
        <p:spPr bwMode="auto">
          <a:xfrm flipV="1">
            <a:off x="3598864" y="4845988"/>
            <a:ext cx="1676400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" name="Groupe 52"/>
          <p:cNvGrpSpPr>
            <a:grpSpLocks/>
          </p:cNvGrpSpPr>
          <p:nvPr/>
        </p:nvGrpSpPr>
        <p:grpSpPr bwMode="auto">
          <a:xfrm>
            <a:off x="5270712" y="3636564"/>
            <a:ext cx="2540000" cy="2441575"/>
            <a:chOff x="3873500" y="3200400"/>
            <a:chExt cx="2540000" cy="2441377"/>
          </a:xfrm>
        </p:grpSpPr>
        <p:sp>
          <p:nvSpPr>
            <p:cNvPr id="62" name="ZoneTexte 7"/>
            <p:cNvSpPr txBox="1">
              <a:spLocks noChangeArrowheads="1"/>
            </p:cNvSpPr>
            <p:nvPr/>
          </p:nvSpPr>
          <p:spPr bwMode="auto">
            <a:xfrm>
              <a:off x="3873500" y="53340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B3</a:t>
              </a:r>
              <a:endParaRPr lang="en-US" dirty="0"/>
            </a:p>
          </p:txBody>
        </p:sp>
        <p:sp>
          <p:nvSpPr>
            <p:cNvPr id="63" name="ZoneTexte 18"/>
            <p:cNvSpPr txBox="1">
              <a:spLocks noChangeArrowheads="1"/>
            </p:cNvSpPr>
            <p:nvPr/>
          </p:nvSpPr>
          <p:spPr bwMode="auto">
            <a:xfrm>
              <a:off x="4508500" y="53340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</a:t>
              </a:r>
              <a:endParaRPr lang="en-US" dirty="0"/>
            </a:p>
          </p:txBody>
        </p:sp>
        <p:sp>
          <p:nvSpPr>
            <p:cNvPr id="64" name="ZoneTexte 19"/>
            <p:cNvSpPr txBox="1">
              <a:spLocks noChangeArrowheads="1"/>
            </p:cNvSpPr>
            <p:nvPr/>
          </p:nvSpPr>
          <p:spPr bwMode="auto">
            <a:xfrm>
              <a:off x="5143500" y="53340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</a:t>
              </a:r>
              <a:endParaRPr lang="en-US" dirty="0"/>
            </a:p>
          </p:txBody>
        </p:sp>
        <p:sp>
          <p:nvSpPr>
            <p:cNvPr id="65" name="ZoneTexte 20"/>
            <p:cNvSpPr txBox="1">
              <a:spLocks noChangeArrowheads="1"/>
            </p:cNvSpPr>
            <p:nvPr/>
          </p:nvSpPr>
          <p:spPr bwMode="auto">
            <a:xfrm>
              <a:off x="5778500" y="53340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B0</a:t>
              </a:r>
              <a:endParaRPr lang="en-US" dirty="0"/>
            </a:p>
          </p:txBody>
        </p:sp>
        <p:sp>
          <p:nvSpPr>
            <p:cNvPr id="66" name="ZoneTexte 24"/>
            <p:cNvSpPr txBox="1">
              <a:spLocks noChangeArrowheads="1"/>
            </p:cNvSpPr>
            <p:nvPr/>
          </p:nvSpPr>
          <p:spPr bwMode="auto">
            <a:xfrm>
              <a:off x="387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B7</a:t>
              </a:r>
              <a:endParaRPr lang="en-US" dirty="0"/>
            </a:p>
          </p:txBody>
        </p:sp>
        <p:sp>
          <p:nvSpPr>
            <p:cNvPr id="67" name="ZoneTexte 25"/>
            <p:cNvSpPr txBox="1">
              <a:spLocks noChangeArrowheads="1"/>
            </p:cNvSpPr>
            <p:nvPr/>
          </p:nvSpPr>
          <p:spPr bwMode="auto">
            <a:xfrm>
              <a:off x="450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B6</a:t>
              </a:r>
              <a:endParaRPr lang="en-US" dirty="0"/>
            </a:p>
          </p:txBody>
        </p:sp>
        <p:sp>
          <p:nvSpPr>
            <p:cNvPr id="68" name="ZoneTexte 26"/>
            <p:cNvSpPr txBox="1">
              <a:spLocks noChangeArrowheads="1"/>
            </p:cNvSpPr>
            <p:nvPr/>
          </p:nvSpPr>
          <p:spPr bwMode="auto">
            <a:xfrm>
              <a:off x="514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B5</a:t>
              </a:r>
              <a:endParaRPr lang="en-US" dirty="0"/>
            </a:p>
          </p:txBody>
        </p:sp>
        <p:sp>
          <p:nvSpPr>
            <p:cNvPr id="69" name="ZoneTexte 27"/>
            <p:cNvSpPr txBox="1">
              <a:spLocks noChangeArrowheads="1"/>
            </p:cNvSpPr>
            <p:nvPr/>
          </p:nvSpPr>
          <p:spPr bwMode="auto">
            <a:xfrm>
              <a:off x="577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B4</a:t>
              </a:r>
              <a:endParaRPr lang="en-US" dirty="0"/>
            </a:p>
          </p:txBody>
        </p:sp>
        <p:sp>
          <p:nvSpPr>
            <p:cNvPr id="70" name="ZoneTexte 28"/>
            <p:cNvSpPr txBox="1">
              <a:spLocks noChangeArrowheads="1"/>
            </p:cNvSpPr>
            <p:nvPr/>
          </p:nvSpPr>
          <p:spPr bwMode="auto">
            <a:xfrm>
              <a:off x="387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B11</a:t>
              </a:r>
              <a:endParaRPr lang="en-US" dirty="0"/>
            </a:p>
          </p:txBody>
        </p:sp>
        <p:sp>
          <p:nvSpPr>
            <p:cNvPr id="71" name="ZoneTexte 29"/>
            <p:cNvSpPr txBox="1">
              <a:spLocks noChangeArrowheads="1"/>
            </p:cNvSpPr>
            <p:nvPr/>
          </p:nvSpPr>
          <p:spPr bwMode="auto">
            <a:xfrm>
              <a:off x="450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B10</a:t>
              </a:r>
              <a:endParaRPr lang="en-US" dirty="0"/>
            </a:p>
          </p:txBody>
        </p:sp>
        <p:sp>
          <p:nvSpPr>
            <p:cNvPr id="72" name="ZoneTexte 30"/>
            <p:cNvSpPr txBox="1">
              <a:spLocks noChangeArrowheads="1"/>
            </p:cNvSpPr>
            <p:nvPr/>
          </p:nvSpPr>
          <p:spPr bwMode="auto">
            <a:xfrm>
              <a:off x="514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B9</a:t>
              </a:r>
              <a:endParaRPr lang="en-US" dirty="0"/>
            </a:p>
          </p:txBody>
        </p:sp>
        <p:sp>
          <p:nvSpPr>
            <p:cNvPr id="73" name="ZoneTexte 31"/>
            <p:cNvSpPr txBox="1">
              <a:spLocks noChangeArrowheads="1"/>
            </p:cNvSpPr>
            <p:nvPr/>
          </p:nvSpPr>
          <p:spPr bwMode="auto">
            <a:xfrm>
              <a:off x="577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B8</a:t>
              </a:r>
              <a:endParaRPr lang="en-US" dirty="0"/>
            </a:p>
          </p:txBody>
        </p:sp>
        <p:sp>
          <p:nvSpPr>
            <p:cNvPr id="74" name="ZoneTexte 32"/>
            <p:cNvSpPr txBox="1">
              <a:spLocks noChangeArrowheads="1"/>
            </p:cNvSpPr>
            <p:nvPr/>
          </p:nvSpPr>
          <p:spPr bwMode="auto">
            <a:xfrm>
              <a:off x="3873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B15</a:t>
              </a:r>
              <a:endParaRPr lang="en-US" dirty="0"/>
            </a:p>
          </p:txBody>
        </p:sp>
        <p:sp>
          <p:nvSpPr>
            <p:cNvPr id="75" name="ZoneTexte 33"/>
            <p:cNvSpPr txBox="1">
              <a:spLocks noChangeArrowheads="1"/>
            </p:cNvSpPr>
            <p:nvPr/>
          </p:nvSpPr>
          <p:spPr bwMode="auto">
            <a:xfrm>
              <a:off x="4508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B14</a:t>
              </a:r>
              <a:endParaRPr lang="en-US" dirty="0"/>
            </a:p>
          </p:txBody>
        </p:sp>
        <p:sp>
          <p:nvSpPr>
            <p:cNvPr id="76" name="ZoneTexte 34"/>
            <p:cNvSpPr txBox="1">
              <a:spLocks noChangeArrowheads="1"/>
            </p:cNvSpPr>
            <p:nvPr/>
          </p:nvSpPr>
          <p:spPr bwMode="auto">
            <a:xfrm>
              <a:off x="5143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B13</a:t>
              </a:r>
              <a:endParaRPr lang="en-US" dirty="0"/>
            </a:p>
          </p:txBody>
        </p:sp>
        <p:sp>
          <p:nvSpPr>
            <p:cNvPr id="77" name="ZoneTexte 35"/>
            <p:cNvSpPr txBox="1">
              <a:spLocks noChangeArrowheads="1"/>
            </p:cNvSpPr>
            <p:nvPr/>
          </p:nvSpPr>
          <p:spPr bwMode="auto">
            <a:xfrm>
              <a:off x="5778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B12</a:t>
              </a:r>
              <a:endParaRPr lang="en-US" dirty="0"/>
            </a:p>
          </p:txBody>
        </p:sp>
        <p:sp>
          <p:nvSpPr>
            <p:cNvPr id="78" name="ZoneTexte 36"/>
            <p:cNvSpPr txBox="1">
              <a:spLocks noChangeArrowheads="1"/>
            </p:cNvSpPr>
            <p:nvPr/>
          </p:nvSpPr>
          <p:spPr bwMode="auto">
            <a:xfrm>
              <a:off x="387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B19</a:t>
              </a:r>
              <a:endParaRPr lang="en-US" dirty="0"/>
            </a:p>
          </p:txBody>
        </p:sp>
        <p:sp>
          <p:nvSpPr>
            <p:cNvPr id="79" name="ZoneTexte 37"/>
            <p:cNvSpPr txBox="1">
              <a:spLocks noChangeArrowheads="1"/>
            </p:cNvSpPr>
            <p:nvPr/>
          </p:nvSpPr>
          <p:spPr bwMode="auto">
            <a:xfrm>
              <a:off x="450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B18</a:t>
              </a:r>
              <a:endParaRPr lang="en-US" dirty="0"/>
            </a:p>
          </p:txBody>
        </p:sp>
        <p:sp>
          <p:nvSpPr>
            <p:cNvPr id="80" name="ZoneTexte 38"/>
            <p:cNvSpPr txBox="1">
              <a:spLocks noChangeArrowheads="1"/>
            </p:cNvSpPr>
            <p:nvPr/>
          </p:nvSpPr>
          <p:spPr bwMode="auto">
            <a:xfrm>
              <a:off x="514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B17</a:t>
              </a:r>
              <a:endParaRPr lang="en-US" dirty="0"/>
            </a:p>
          </p:txBody>
        </p:sp>
        <p:sp>
          <p:nvSpPr>
            <p:cNvPr id="81" name="ZoneTexte 39"/>
            <p:cNvSpPr txBox="1">
              <a:spLocks noChangeArrowheads="1"/>
            </p:cNvSpPr>
            <p:nvPr/>
          </p:nvSpPr>
          <p:spPr bwMode="auto">
            <a:xfrm>
              <a:off x="577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B16</a:t>
              </a:r>
              <a:endParaRPr lang="en-US" dirty="0"/>
            </a:p>
          </p:txBody>
        </p:sp>
        <p:sp>
          <p:nvSpPr>
            <p:cNvPr id="82" name="ZoneTexte 40"/>
            <p:cNvSpPr txBox="1">
              <a:spLocks noChangeArrowheads="1"/>
            </p:cNvSpPr>
            <p:nvPr/>
          </p:nvSpPr>
          <p:spPr bwMode="auto">
            <a:xfrm>
              <a:off x="387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B23</a:t>
              </a:r>
              <a:endParaRPr lang="en-US" dirty="0"/>
            </a:p>
          </p:txBody>
        </p:sp>
        <p:sp>
          <p:nvSpPr>
            <p:cNvPr id="83" name="ZoneTexte 41"/>
            <p:cNvSpPr txBox="1">
              <a:spLocks noChangeArrowheads="1"/>
            </p:cNvSpPr>
            <p:nvPr/>
          </p:nvSpPr>
          <p:spPr bwMode="auto">
            <a:xfrm>
              <a:off x="450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B22</a:t>
              </a:r>
              <a:endParaRPr lang="en-US" dirty="0"/>
            </a:p>
          </p:txBody>
        </p:sp>
        <p:sp>
          <p:nvSpPr>
            <p:cNvPr id="84" name="ZoneTexte 42"/>
            <p:cNvSpPr txBox="1">
              <a:spLocks noChangeArrowheads="1"/>
            </p:cNvSpPr>
            <p:nvPr/>
          </p:nvSpPr>
          <p:spPr bwMode="auto">
            <a:xfrm>
              <a:off x="514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B21</a:t>
              </a:r>
              <a:endParaRPr lang="en-US" dirty="0"/>
            </a:p>
          </p:txBody>
        </p:sp>
        <p:sp>
          <p:nvSpPr>
            <p:cNvPr id="85" name="ZoneTexte 43"/>
            <p:cNvSpPr txBox="1">
              <a:spLocks noChangeArrowheads="1"/>
            </p:cNvSpPr>
            <p:nvPr/>
          </p:nvSpPr>
          <p:spPr bwMode="auto">
            <a:xfrm>
              <a:off x="577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B20</a:t>
              </a:r>
              <a:endParaRPr lang="en-US" dirty="0"/>
            </a:p>
          </p:txBody>
        </p:sp>
        <p:sp>
          <p:nvSpPr>
            <p:cNvPr id="86" name="ZoneTexte 44"/>
            <p:cNvSpPr txBox="1">
              <a:spLocks noChangeArrowheads="1"/>
            </p:cNvSpPr>
            <p:nvPr/>
          </p:nvSpPr>
          <p:spPr bwMode="auto">
            <a:xfrm>
              <a:off x="387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B27</a:t>
              </a:r>
              <a:endParaRPr lang="en-US" dirty="0"/>
            </a:p>
          </p:txBody>
        </p:sp>
        <p:sp>
          <p:nvSpPr>
            <p:cNvPr id="87" name="ZoneTexte 45"/>
            <p:cNvSpPr txBox="1">
              <a:spLocks noChangeArrowheads="1"/>
            </p:cNvSpPr>
            <p:nvPr/>
          </p:nvSpPr>
          <p:spPr bwMode="auto">
            <a:xfrm>
              <a:off x="450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B26</a:t>
              </a:r>
              <a:endParaRPr lang="en-US" dirty="0"/>
            </a:p>
          </p:txBody>
        </p:sp>
        <p:sp>
          <p:nvSpPr>
            <p:cNvPr id="88" name="ZoneTexte 46"/>
            <p:cNvSpPr txBox="1">
              <a:spLocks noChangeArrowheads="1"/>
            </p:cNvSpPr>
            <p:nvPr/>
          </p:nvSpPr>
          <p:spPr bwMode="auto">
            <a:xfrm>
              <a:off x="514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B25</a:t>
              </a:r>
              <a:endParaRPr lang="en-US" dirty="0"/>
            </a:p>
          </p:txBody>
        </p:sp>
        <p:sp>
          <p:nvSpPr>
            <p:cNvPr id="89" name="ZoneTexte 47"/>
            <p:cNvSpPr txBox="1">
              <a:spLocks noChangeArrowheads="1"/>
            </p:cNvSpPr>
            <p:nvPr/>
          </p:nvSpPr>
          <p:spPr bwMode="auto">
            <a:xfrm>
              <a:off x="577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B24</a:t>
              </a:r>
              <a:endParaRPr lang="en-US" dirty="0"/>
            </a:p>
          </p:txBody>
        </p:sp>
        <p:sp>
          <p:nvSpPr>
            <p:cNvPr id="90" name="ZoneTexte 48"/>
            <p:cNvSpPr txBox="1">
              <a:spLocks noChangeArrowheads="1"/>
            </p:cNvSpPr>
            <p:nvPr/>
          </p:nvSpPr>
          <p:spPr bwMode="auto">
            <a:xfrm>
              <a:off x="387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 </a:t>
              </a:r>
              <a:endParaRPr lang="en-US" b="1"/>
            </a:p>
          </p:txBody>
        </p:sp>
        <p:sp>
          <p:nvSpPr>
            <p:cNvPr id="91" name="ZoneTexte 49"/>
            <p:cNvSpPr txBox="1">
              <a:spLocks noChangeArrowheads="1"/>
            </p:cNvSpPr>
            <p:nvPr/>
          </p:nvSpPr>
          <p:spPr bwMode="auto">
            <a:xfrm>
              <a:off x="450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2" name="ZoneTexte 50"/>
            <p:cNvSpPr txBox="1">
              <a:spLocks noChangeArrowheads="1"/>
            </p:cNvSpPr>
            <p:nvPr/>
          </p:nvSpPr>
          <p:spPr bwMode="auto">
            <a:xfrm>
              <a:off x="514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3" name="ZoneTexte 51"/>
            <p:cNvSpPr txBox="1">
              <a:spLocks noChangeArrowheads="1"/>
            </p:cNvSpPr>
            <p:nvPr/>
          </p:nvSpPr>
          <p:spPr bwMode="auto">
            <a:xfrm>
              <a:off x="577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</p:grpSp>
      <p:sp>
        <p:nvSpPr>
          <p:cNvPr id="94" name="ZoneTexte 46"/>
          <p:cNvSpPr txBox="1">
            <a:spLocks noChangeArrowheads="1"/>
          </p:cNvSpPr>
          <p:nvPr/>
        </p:nvSpPr>
        <p:spPr bwMode="auto">
          <a:xfrm>
            <a:off x="5201524" y="3280964"/>
            <a:ext cx="27648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Memória (palavra de 32 bits)</a:t>
            </a:r>
            <a:endParaRPr lang="en-US" sz="1400" b="1" dirty="0"/>
          </a:p>
        </p:txBody>
      </p:sp>
      <p:sp>
        <p:nvSpPr>
          <p:cNvPr id="95" name="ZoneTexte 23"/>
          <p:cNvSpPr txBox="1">
            <a:spLocks noChangeArrowheads="1"/>
          </p:cNvSpPr>
          <p:nvPr/>
        </p:nvSpPr>
        <p:spPr bwMode="auto">
          <a:xfrm>
            <a:off x="3446652" y="4417535"/>
            <a:ext cx="1846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Endereço (32 bits)</a:t>
            </a:r>
            <a:endParaRPr lang="en-US" dirty="0"/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1054084" y="3746499"/>
            <a:ext cx="965200" cy="2441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1400" i="1"/>
          </a:p>
        </p:txBody>
      </p:sp>
      <p:sp>
        <p:nvSpPr>
          <p:cNvPr id="113" name="ZoneTexte 42"/>
          <p:cNvSpPr txBox="1">
            <a:spLocks noChangeArrowheads="1"/>
          </p:cNvSpPr>
          <p:nvPr/>
        </p:nvSpPr>
        <p:spPr bwMode="auto">
          <a:xfrm>
            <a:off x="1079484" y="4762500"/>
            <a:ext cx="901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MIPS</a:t>
            </a:r>
            <a:endParaRPr lang="en-US" sz="1400" b="1" dirty="0"/>
          </a:p>
        </p:txBody>
      </p:sp>
      <p:cxnSp>
        <p:nvCxnSpPr>
          <p:cNvPr id="114" name="Connecteur droit avec flèche 16"/>
          <p:cNvCxnSpPr>
            <a:cxnSpLocks noChangeShapeType="1"/>
          </p:cNvCxnSpPr>
          <p:nvPr/>
        </p:nvCxnSpPr>
        <p:spPr bwMode="auto">
          <a:xfrm flipV="1">
            <a:off x="2022157" y="4845988"/>
            <a:ext cx="598213" cy="1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" name="ZoneTexte 23"/>
          <p:cNvSpPr txBox="1">
            <a:spLocks noChangeArrowheads="1"/>
          </p:cNvSpPr>
          <p:nvPr/>
        </p:nvSpPr>
        <p:spPr bwMode="auto">
          <a:xfrm>
            <a:off x="2023855" y="4439330"/>
            <a:ext cx="11287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0...0000</a:t>
            </a:r>
            <a:r>
              <a:rPr lang="pt-BR" sz="1600" baseline="-25000" dirty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101" name="ZoneTexte 23"/>
          <p:cNvSpPr txBox="1">
            <a:spLocks noChangeArrowheads="1"/>
          </p:cNvSpPr>
          <p:nvPr/>
        </p:nvSpPr>
        <p:spPr bwMode="auto">
          <a:xfrm>
            <a:off x="7810712" y="5754961"/>
            <a:ext cx="1046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0...0000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2" name="ZoneTexte 23"/>
          <p:cNvSpPr txBox="1">
            <a:spLocks noChangeArrowheads="1"/>
          </p:cNvSpPr>
          <p:nvPr/>
        </p:nvSpPr>
        <p:spPr bwMode="auto">
          <a:xfrm>
            <a:off x="7810709" y="5450136"/>
            <a:ext cx="10466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0...0001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3" name="ZoneTexte 23"/>
          <p:cNvSpPr txBox="1">
            <a:spLocks noChangeArrowheads="1"/>
          </p:cNvSpPr>
          <p:nvPr/>
        </p:nvSpPr>
        <p:spPr bwMode="auto">
          <a:xfrm>
            <a:off x="7810708" y="5145312"/>
            <a:ext cx="10466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0...0010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4" name="ZoneTexte 23"/>
          <p:cNvSpPr txBox="1">
            <a:spLocks noChangeArrowheads="1"/>
          </p:cNvSpPr>
          <p:nvPr/>
        </p:nvSpPr>
        <p:spPr bwMode="auto">
          <a:xfrm>
            <a:off x="7810707" y="4840487"/>
            <a:ext cx="10466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0...0011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6" name="ZoneTexte 23"/>
          <p:cNvSpPr txBox="1">
            <a:spLocks noChangeArrowheads="1"/>
          </p:cNvSpPr>
          <p:nvPr/>
        </p:nvSpPr>
        <p:spPr bwMode="auto">
          <a:xfrm>
            <a:off x="7810712" y="4535662"/>
            <a:ext cx="1046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0...0100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7" name="ZoneTexte 23"/>
          <p:cNvSpPr txBox="1">
            <a:spLocks noChangeArrowheads="1"/>
          </p:cNvSpPr>
          <p:nvPr/>
        </p:nvSpPr>
        <p:spPr bwMode="auto">
          <a:xfrm>
            <a:off x="7810706" y="4230837"/>
            <a:ext cx="10466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0...0101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8" name="ZoneTexte 23"/>
          <p:cNvSpPr txBox="1">
            <a:spLocks noChangeArrowheads="1"/>
          </p:cNvSpPr>
          <p:nvPr/>
        </p:nvSpPr>
        <p:spPr bwMode="auto">
          <a:xfrm>
            <a:off x="7810705" y="3926013"/>
            <a:ext cx="1046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0...0110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cxnSp>
        <p:nvCxnSpPr>
          <p:cNvPr id="119" name="Conector de seta reta 118"/>
          <p:cNvCxnSpPr/>
          <p:nvPr/>
        </p:nvCxnSpPr>
        <p:spPr bwMode="auto">
          <a:xfrm>
            <a:off x="4203533" y="3883965"/>
            <a:ext cx="1067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Conector reto 119"/>
          <p:cNvCxnSpPr/>
          <p:nvPr/>
        </p:nvCxnSpPr>
        <p:spPr bwMode="auto">
          <a:xfrm flipV="1">
            <a:off x="4626613" y="3811952"/>
            <a:ext cx="110509" cy="1539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ZoneTexte 23"/>
          <p:cNvSpPr txBox="1">
            <a:spLocks noChangeArrowheads="1"/>
          </p:cNvSpPr>
          <p:nvPr/>
        </p:nvSpPr>
        <p:spPr bwMode="auto">
          <a:xfrm>
            <a:off x="4599271" y="3575368"/>
            <a:ext cx="27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4</a:t>
            </a:r>
            <a:endParaRPr lang="en-US" sz="1400" dirty="0"/>
          </a:p>
        </p:txBody>
      </p:sp>
      <p:sp>
        <p:nvSpPr>
          <p:cNvPr id="122" name="ZoneTexte 23"/>
          <p:cNvSpPr txBox="1">
            <a:spLocks noChangeArrowheads="1"/>
          </p:cNvSpPr>
          <p:nvPr/>
        </p:nvSpPr>
        <p:spPr bwMode="auto">
          <a:xfrm>
            <a:off x="3680752" y="3705977"/>
            <a:ext cx="6046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wbe</a:t>
            </a:r>
            <a:endParaRPr lang="en-US" dirty="0"/>
          </a:p>
        </p:txBody>
      </p:sp>
      <p:cxnSp>
        <p:nvCxnSpPr>
          <p:cNvPr id="123" name="Connecteur droit avec flèche 22"/>
          <p:cNvCxnSpPr>
            <a:cxnSpLocks noChangeShapeType="1"/>
          </p:cNvCxnSpPr>
          <p:nvPr/>
        </p:nvCxnSpPr>
        <p:spPr bwMode="auto">
          <a:xfrm>
            <a:off x="3680752" y="5838511"/>
            <a:ext cx="1589960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" name="ZoneTexte 23"/>
          <p:cNvSpPr txBox="1">
            <a:spLocks noChangeArrowheads="1"/>
          </p:cNvSpPr>
          <p:nvPr/>
        </p:nvSpPr>
        <p:spPr bwMode="auto">
          <a:xfrm>
            <a:off x="3542188" y="5428933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Dado (32 bits)</a:t>
            </a:r>
            <a:endParaRPr lang="en-US" dirty="0"/>
          </a:p>
        </p:txBody>
      </p:sp>
      <p:sp>
        <p:nvSpPr>
          <p:cNvPr id="57" name="ZoneTexte 23"/>
          <p:cNvSpPr txBox="1">
            <a:spLocks noChangeArrowheads="1"/>
          </p:cNvSpPr>
          <p:nvPr/>
        </p:nvSpPr>
        <p:spPr bwMode="auto">
          <a:xfrm>
            <a:off x="1971784" y="4855817"/>
            <a:ext cx="9247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i="1" dirty="0">
                <a:solidFill>
                  <a:srgbClr val="0000FF"/>
                </a:solidFill>
              </a:rPr>
              <a:t>Byte </a:t>
            </a:r>
            <a:r>
              <a:rPr lang="pt-BR" sz="1600" i="1" dirty="0" err="1">
                <a:solidFill>
                  <a:srgbClr val="0000FF"/>
                </a:solidFill>
              </a:rPr>
              <a:t>address</a:t>
            </a:r>
            <a:endParaRPr lang="pt-BR" sz="1600" i="1" dirty="0">
              <a:solidFill>
                <a:srgbClr val="0000FF"/>
              </a:solidFill>
            </a:endParaRPr>
          </a:p>
        </p:txBody>
      </p:sp>
      <p:sp>
        <p:nvSpPr>
          <p:cNvPr id="59" name="ZoneTexte 23"/>
          <p:cNvSpPr txBox="1">
            <a:spLocks noChangeArrowheads="1"/>
          </p:cNvSpPr>
          <p:nvPr/>
        </p:nvSpPr>
        <p:spPr bwMode="auto">
          <a:xfrm>
            <a:off x="3881915" y="4855816"/>
            <a:ext cx="9247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i="1" dirty="0">
                <a:solidFill>
                  <a:srgbClr val="0000FF"/>
                </a:solidFill>
              </a:rPr>
              <a:t>Word </a:t>
            </a:r>
            <a:r>
              <a:rPr lang="pt-BR" sz="1600" i="1" dirty="0" err="1">
                <a:solidFill>
                  <a:srgbClr val="0000FF"/>
                </a:solidFill>
              </a:rPr>
              <a:t>address</a:t>
            </a:r>
            <a:endParaRPr lang="pt-BR" sz="1600" i="1" dirty="0">
              <a:solidFill>
                <a:srgbClr val="0000FF"/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2304059" y="406999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lw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6" name="CaixaDeTexto 95"/>
          <p:cNvSpPr txBox="1"/>
          <p:nvPr/>
        </p:nvSpPr>
        <p:spPr>
          <a:xfrm>
            <a:off x="7890513" y="3405930"/>
            <a:ext cx="914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00FF"/>
                </a:solidFill>
              </a:rPr>
              <a:t>Word </a:t>
            </a:r>
          </a:p>
          <a:p>
            <a:pPr algn="ctr"/>
            <a:r>
              <a:rPr lang="en-US" sz="1600" i="1" dirty="0">
                <a:solidFill>
                  <a:srgbClr val="0000FF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26961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766889"/>
          </a:xfrm>
        </p:spPr>
        <p:txBody>
          <a:bodyPr/>
          <a:lstStyle/>
          <a:p>
            <a:r>
              <a:rPr lang="pt-BR" dirty="0"/>
              <a:t>Processador x Memória</a:t>
            </a:r>
            <a:endParaRPr lang="pt-BR" sz="2000" dirty="0"/>
          </a:p>
          <a:p>
            <a:pPr lvl="1"/>
            <a:r>
              <a:rPr lang="pt-BR" sz="2000" dirty="0"/>
              <a:t>Memória endereçada por palavra (</a:t>
            </a:r>
            <a:r>
              <a:rPr lang="pt-BR" sz="2000" i="1" dirty="0"/>
              <a:t>word addressing</a:t>
            </a:r>
            <a:r>
              <a:rPr lang="pt-BR" sz="2000" dirty="0"/>
              <a:t>)</a:t>
            </a:r>
          </a:p>
          <a:p>
            <a:pPr lvl="1"/>
            <a:r>
              <a:rPr lang="pt-BR" sz="2000" dirty="0"/>
              <a:t>MIPS endereça bytes (</a:t>
            </a:r>
            <a:r>
              <a:rPr lang="pt-BR" sz="2000" i="1" dirty="0"/>
              <a:t>byte addressing</a:t>
            </a:r>
            <a:r>
              <a:rPr lang="pt-BR" sz="2000" dirty="0"/>
              <a:t>)</a:t>
            </a:r>
          </a:p>
        </p:txBody>
      </p:sp>
      <p:cxnSp>
        <p:nvCxnSpPr>
          <p:cNvPr id="58" name="Connecteur droit avec flèche 16"/>
          <p:cNvCxnSpPr>
            <a:cxnSpLocks noChangeShapeType="1"/>
          </p:cNvCxnSpPr>
          <p:nvPr/>
        </p:nvCxnSpPr>
        <p:spPr bwMode="auto">
          <a:xfrm flipV="1">
            <a:off x="3598864" y="4845988"/>
            <a:ext cx="1676400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" name="Groupe 52"/>
          <p:cNvGrpSpPr>
            <a:grpSpLocks/>
          </p:cNvGrpSpPr>
          <p:nvPr/>
        </p:nvGrpSpPr>
        <p:grpSpPr bwMode="auto">
          <a:xfrm>
            <a:off x="5270712" y="3636564"/>
            <a:ext cx="2540000" cy="2441575"/>
            <a:chOff x="3873500" y="3200400"/>
            <a:chExt cx="2540000" cy="2441377"/>
          </a:xfrm>
        </p:grpSpPr>
        <p:sp>
          <p:nvSpPr>
            <p:cNvPr id="62" name="ZoneTexte 7"/>
            <p:cNvSpPr txBox="1">
              <a:spLocks noChangeArrowheads="1"/>
            </p:cNvSpPr>
            <p:nvPr/>
          </p:nvSpPr>
          <p:spPr bwMode="auto">
            <a:xfrm>
              <a:off x="387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B3</a:t>
              </a:r>
              <a:endParaRPr lang="en-US" dirty="0"/>
            </a:p>
          </p:txBody>
        </p:sp>
        <p:sp>
          <p:nvSpPr>
            <p:cNvPr id="63" name="ZoneTexte 18"/>
            <p:cNvSpPr txBox="1">
              <a:spLocks noChangeArrowheads="1"/>
            </p:cNvSpPr>
            <p:nvPr/>
          </p:nvSpPr>
          <p:spPr bwMode="auto">
            <a:xfrm>
              <a:off x="450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</a:t>
              </a:r>
              <a:endParaRPr lang="en-US" dirty="0"/>
            </a:p>
          </p:txBody>
        </p:sp>
        <p:sp>
          <p:nvSpPr>
            <p:cNvPr id="64" name="ZoneTexte 19"/>
            <p:cNvSpPr txBox="1">
              <a:spLocks noChangeArrowheads="1"/>
            </p:cNvSpPr>
            <p:nvPr/>
          </p:nvSpPr>
          <p:spPr bwMode="auto">
            <a:xfrm>
              <a:off x="514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</a:t>
              </a:r>
              <a:endParaRPr lang="en-US" dirty="0"/>
            </a:p>
          </p:txBody>
        </p:sp>
        <p:sp>
          <p:nvSpPr>
            <p:cNvPr id="65" name="ZoneTexte 20"/>
            <p:cNvSpPr txBox="1">
              <a:spLocks noChangeArrowheads="1"/>
            </p:cNvSpPr>
            <p:nvPr/>
          </p:nvSpPr>
          <p:spPr bwMode="auto">
            <a:xfrm>
              <a:off x="577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B0</a:t>
              </a:r>
              <a:endParaRPr lang="en-US" dirty="0"/>
            </a:p>
          </p:txBody>
        </p:sp>
        <p:sp>
          <p:nvSpPr>
            <p:cNvPr id="66" name="ZoneTexte 24"/>
            <p:cNvSpPr txBox="1">
              <a:spLocks noChangeArrowheads="1"/>
            </p:cNvSpPr>
            <p:nvPr/>
          </p:nvSpPr>
          <p:spPr bwMode="auto">
            <a:xfrm>
              <a:off x="387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B7</a:t>
              </a:r>
              <a:endParaRPr lang="en-US" dirty="0"/>
            </a:p>
          </p:txBody>
        </p:sp>
        <p:sp>
          <p:nvSpPr>
            <p:cNvPr id="67" name="ZoneTexte 25"/>
            <p:cNvSpPr txBox="1">
              <a:spLocks noChangeArrowheads="1"/>
            </p:cNvSpPr>
            <p:nvPr/>
          </p:nvSpPr>
          <p:spPr bwMode="auto">
            <a:xfrm>
              <a:off x="450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B6</a:t>
              </a:r>
              <a:endParaRPr lang="en-US" dirty="0"/>
            </a:p>
          </p:txBody>
        </p:sp>
        <p:sp>
          <p:nvSpPr>
            <p:cNvPr id="68" name="ZoneTexte 26"/>
            <p:cNvSpPr txBox="1">
              <a:spLocks noChangeArrowheads="1"/>
            </p:cNvSpPr>
            <p:nvPr/>
          </p:nvSpPr>
          <p:spPr bwMode="auto">
            <a:xfrm>
              <a:off x="514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B5</a:t>
              </a:r>
              <a:endParaRPr lang="en-US" dirty="0"/>
            </a:p>
          </p:txBody>
        </p:sp>
        <p:sp>
          <p:nvSpPr>
            <p:cNvPr id="69" name="ZoneTexte 27"/>
            <p:cNvSpPr txBox="1">
              <a:spLocks noChangeArrowheads="1"/>
            </p:cNvSpPr>
            <p:nvPr/>
          </p:nvSpPr>
          <p:spPr bwMode="auto">
            <a:xfrm>
              <a:off x="577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B4</a:t>
              </a:r>
              <a:endParaRPr lang="en-US" dirty="0"/>
            </a:p>
          </p:txBody>
        </p:sp>
        <p:sp>
          <p:nvSpPr>
            <p:cNvPr id="70" name="ZoneTexte 28"/>
            <p:cNvSpPr txBox="1">
              <a:spLocks noChangeArrowheads="1"/>
            </p:cNvSpPr>
            <p:nvPr/>
          </p:nvSpPr>
          <p:spPr bwMode="auto">
            <a:xfrm>
              <a:off x="387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B11</a:t>
              </a:r>
              <a:endParaRPr lang="en-US" dirty="0"/>
            </a:p>
          </p:txBody>
        </p:sp>
        <p:sp>
          <p:nvSpPr>
            <p:cNvPr id="71" name="ZoneTexte 29"/>
            <p:cNvSpPr txBox="1">
              <a:spLocks noChangeArrowheads="1"/>
            </p:cNvSpPr>
            <p:nvPr/>
          </p:nvSpPr>
          <p:spPr bwMode="auto">
            <a:xfrm>
              <a:off x="450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B10</a:t>
              </a:r>
              <a:endParaRPr lang="en-US" dirty="0"/>
            </a:p>
          </p:txBody>
        </p:sp>
        <p:sp>
          <p:nvSpPr>
            <p:cNvPr id="72" name="ZoneTexte 30"/>
            <p:cNvSpPr txBox="1">
              <a:spLocks noChangeArrowheads="1"/>
            </p:cNvSpPr>
            <p:nvPr/>
          </p:nvSpPr>
          <p:spPr bwMode="auto">
            <a:xfrm>
              <a:off x="514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B9</a:t>
              </a:r>
              <a:endParaRPr lang="en-US" dirty="0"/>
            </a:p>
          </p:txBody>
        </p:sp>
        <p:sp>
          <p:nvSpPr>
            <p:cNvPr id="73" name="ZoneTexte 31"/>
            <p:cNvSpPr txBox="1">
              <a:spLocks noChangeArrowheads="1"/>
            </p:cNvSpPr>
            <p:nvPr/>
          </p:nvSpPr>
          <p:spPr bwMode="auto">
            <a:xfrm>
              <a:off x="577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B8</a:t>
              </a:r>
              <a:endParaRPr lang="en-US" dirty="0"/>
            </a:p>
          </p:txBody>
        </p:sp>
        <p:sp>
          <p:nvSpPr>
            <p:cNvPr id="74" name="ZoneTexte 32"/>
            <p:cNvSpPr txBox="1">
              <a:spLocks noChangeArrowheads="1"/>
            </p:cNvSpPr>
            <p:nvPr/>
          </p:nvSpPr>
          <p:spPr bwMode="auto">
            <a:xfrm>
              <a:off x="3873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B15</a:t>
              </a:r>
              <a:endParaRPr lang="en-US" dirty="0"/>
            </a:p>
          </p:txBody>
        </p:sp>
        <p:sp>
          <p:nvSpPr>
            <p:cNvPr id="75" name="ZoneTexte 33"/>
            <p:cNvSpPr txBox="1">
              <a:spLocks noChangeArrowheads="1"/>
            </p:cNvSpPr>
            <p:nvPr/>
          </p:nvSpPr>
          <p:spPr bwMode="auto">
            <a:xfrm>
              <a:off x="4508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B14</a:t>
              </a:r>
              <a:endParaRPr lang="en-US" dirty="0"/>
            </a:p>
          </p:txBody>
        </p:sp>
        <p:sp>
          <p:nvSpPr>
            <p:cNvPr id="76" name="ZoneTexte 34"/>
            <p:cNvSpPr txBox="1">
              <a:spLocks noChangeArrowheads="1"/>
            </p:cNvSpPr>
            <p:nvPr/>
          </p:nvSpPr>
          <p:spPr bwMode="auto">
            <a:xfrm>
              <a:off x="5143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B13</a:t>
              </a:r>
              <a:endParaRPr lang="en-US" dirty="0"/>
            </a:p>
          </p:txBody>
        </p:sp>
        <p:sp>
          <p:nvSpPr>
            <p:cNvPr id="77" name="ZoneTexte 35"/>
            <p:cNvSpPr txBox="1">
              <a:spLocks noChangeArrowheads="1"/>
            </p:cNvSpPr>
            <p:nvPr/>
          </p:nvSpPr>
          <p:spPr bwMode="auto">
            <a:xfrm>
              <a:off x="5778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B12</a:t>
              </a:r>
              <a:endParaRPr lang="en-US" dirty="0"/>
            </a:p>
          </p:txBody>
        </p:sp>
        <p:sp>
          <p:nvSpPr>
            <p:cNvPr id="78" name="ZoneTexte 36"/>
            <p:cNvSpPr txBox="1">
              <a:spLocks noChangeArrowheads="1"/>
            </p:cNvSpPr>
            <p:nvPr/>
          </p:nvSpPr>
          <p:spPr bwMode="auto">
            <a:xfrm>
              <a:off x="387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B19</a:t>
              </a:r>
              <a:endParaRPr lang="en-US" dirty="0"/>
            </a:p>
          </p:txBody>
        </p:sp>
        <p:sp>
          <p:nvSpPr>
            <p:cNvPr id="79" name="ZoneTexte 37"/>
            <p:cNvSpPr txBox="1">
              <a:spLocks noChangeArrowheads="1"/>
            </p:cNvSpPr>
            <p:nvPr/>
          </p:nvSpPr>
          <p:spPr bwMode="auto">
            <a:xfrm>
              <a:off x="450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B18</a:t>
              </a:r>
              <a:endParaRPr lang="en-US" dirty="0"/>
            </a:p>
          </p:txBody>
        </p:sp>
        <p:sp>
          <p:nvSpPr>
            <p:cNvPr id="80" name="ZoneTexte 38"/>
            <p:cNvSpPr txBox="1">
              <a:spLocks noChangeArrowheads="1"/>
            </p:cNvSpPr>
            <p:nvPr/>
          </p:nvSpPr>
          <p:spPr bwMode="auto">
            <a:xfrm>
              <a:off x="514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B17</a:t>
              </a:r>
              <a:endParaRPr lang="en-US" dirty="0"/>
            </a:p>
          </p:txBody>
        </p:sp>
        <p:sp>
          <p:nvSpPr>
            <p:cNvPr id="81" name="ZoneTexte 39"/>
            <p:cNvSpPr txBox="1">
              <a:spLocks noChangeArrowheads="1"/>
            </p:cNvSpPr>
            <p:nvPr/>
          </p:nvSpPr>
          <p:spPr bwMode="auto">
            <a:xfrm>
              <a:off x="577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B16</a:t>
              </a:r>
              <a:endParaRPr lang="en-US" dirty="0"/>
            </a:p>
          </p:txBody>
        </p:sp>
        <p:sp>
          <p:nvSpPr>
            <p:cNvPr id="82" name="ZoneTexte 40"/>
            <p:cNvSpPr txBox="1">
              <a:spLocks noChangeArrowheads="1"/>
            </p:cNvSpPr>
            <p:nvPr/>
          </p:nvSpPr>
          <p:spPr bwMode="auto">
            <a:xfrm>
              <a:off x="387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B23</a:t>
              </a:r>
              <a:endParaRPr lang="en-US" dirty="0"/>
            </a:p>
          </p:txBody>
        </p:sp>
        <p:sp>
          <p:nvSpPr>
            <p:cNvPr id="83" name="ZoneTexte 41"/>
            <p:cNvSpPr txBox="1">
              <a:spLocks noChangeArrowheads="1"/>
            </p:cNvSpPr>
            <p:nvPr/>
          </p:nvSpPr>
          <p:spPr bwMode="auto">
            <a:xfrm>
              <a:off x="450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B22</a:t>
              </a:r>
              <a:endParaRPr lang="en-US" dirty="0"/>
            </a:p>
          </p:txBody>
        </p:sp>
        <p:sp>
          <p:nvSpPr>
            <p:cNvPr id="84" name="ZoneTexte 42"/>
            <p:cNvSpPr txBox="1">
              <a:spLocks noChangeArrowheads="1"/>
            </p:cNvSpPr>
            <p:nvPr/>
          </p:nvSpPr>
          <p:spPr bwMode="auto">
            <a:xfrm>
              <a:off x="514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B21</a:t>
              </a:r>
              <a:endParaRPr lang="en-US" dirty="0"/>
            </a:p>
          </p:txBody>
        </p:sp>
        <p:sp>
          <p:nvSpPr>
            <p:cNvPr id="85" name="ZoneTexte 43"/>
            <p:cNvSpPr txBox="1">
              <a:spLocks noChangeArrowheads="1"/>
            </p:cNvSpPr>
            <p:nvPr/>
          </p:nvSpPr>
          <p:spPr bwMode="auto">
            <a:xfrm>
              <a:off x="577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B20</a:t>
              </a:r>
              <a:endParaRPr lang="en-US" dirty="0"/>
            </a:p>
          </p:txBody>
        </p:sp>
        <p:sp>
          <p:nvSpPr>
            <p:cNvPr id="86" name="ZoneTexte 44"/>
            <p:cNvSpPr txBox="1">
              <a:spLocks noChangeArrowheads="1"/>
            </p:cNvSpPr>
            <p:nvPr/>
          </p:nvSpPr>
          <p:spPr bwMode="auto">
            <a:xfrm>
              <a:off x="387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B27</a:t>
              </a:r>
              <a:endParaRPr lang="en-US" dirty="0"/>
            </a:p>
          </p:txBody>
        </p:sp>
        <p:sp>
          <p:nvSpPr>
            <p:cNvPr id="87" name="ZoneTexte 45"/>
            <p:cNvSpPr txBox="1">
              <a:spLocks noChangeArrowheads="1"/>
            </p:cNvSpPr>
            <p:nvPr/>
          </p:nvSpPr>
          <p:spPr bwMode="auto">
            <a:xfrm>
              <a:off x="450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B26</a:t>
              </a:r>
              <a:endParaRPr lang="en-US" dirty="0"/>
            </a:p>
          </p:txBody>
        </p:sp>
        <p:sp>
          <p:nvSpPr>
            <p:cNvPr id="88" name="ZoneTexte 46"/>
            <p:cNvSpPr txBox="1">
              <a:spLocks noChangeArrowheads="1"/>
            </p:cNvSpPr>
            <p:nvPr/>
          </p:nvSpPr>
          <p:spPr bwMode="auto">
            <a:xfrm>
              <a:off x="514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B25</a:t>
              </a:r>
              <a:endParaRPr lang="en-US" dirty="0"/>
            </a:p>
          </p:txBody>
        </p:sp>
        <p:sp>
          <p:nvSpPr>
            <p:cNvPr id="89" name="ZoneTexte 47"/>
            <p:cNvSpPr txBox="1">
              <a:spLocks noChangeArrowheads="1"/>
            </p:cNvSpPr>
            <p:nvPr/>
          </p:nvSpPr>
          <p:spPr bwMode="auto">
            <a:xfrm>
              <a:off x="577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B24</a:t>
              </a:r>
              <a:endParaRPr lang="en-US" dirty="0"/>
            </a:p>
          </p:txBody>
        </p:sp>
        <p:sp>
          <p:nvSpPr>
            <p:cNvPr id="90" name="ZoneTexte 48"/>
            <p:cNvSpPr txBox="1">
              <a:spLocks noChangeArrowheads="1"/>
            </p:cNvSpPr>
            <p:nvPr/>
          </p:nvSpPr>
          <p:spPr bwMode="auto">
            <a:xfrm>
              <a:off x="387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 </a:t>
              </a:r>
              <a:endParaRPr lang="en-US" b="1"/>
            </a:p>
          </p:txBody>
        </p:sp>
        <p:sp>
          <p:nvSpPr>
            <p:cNvPr id="91" name="ZoneTexte 49"/>
            <p:cNvSpPr txBox="1">
              <a:spLocks noChangeArrowheads="1"/>
            </p:cNvSpPr>
            <p:nvPr/>
          </p:nvSpPr>
          <p:spPr bwMode="auto">
            <a:xfrm>
              <a:off x="450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2" name="ZoneTexte 50"/>
            <p:cNvSpPr txBox="1">
              <a:spLocks noChangeArrowheads="1"/>
            </p:cNvSpPr>
            <p:nvPr/>
          </p:nvSpPr>
          <p:spPr bwMode="auto">
            <a:xfrm>
              <a:off x="514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3" name="ZoneTexte 51"/>
            <p:cNvSpPr txBox="1">
              <a:spLocks noChangeArrowheads="1"/>
            </p:cNvSpPr>
            <p:nvPr/>
          </p:nvSpPr>
          <p:spPr bwMode="auto">
            <a:xfrm>
              <a:off x="577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</p:grpSp>
      <p:sp>
        <p:nvSpPr>
          <p:cNvPr id="94" name="ZoneTexte 46"/>
          <p:cNvSpPr txBox="1">
            <a:spLocks noChangeArrowheads="1"/>
          </p:cNvSpPr>
          <p:nvPr/>
        </p:nvSpPr>
        <p:spPr bwMode="auto">
          <a:xfrm>
            <a:off x="5201524" y="3280964"/>
            <a:ext cx="27648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Memória (palavra de 32 bits)</a:t>
            </a:r>
            <a:endParaRPr lang="en-US" sz="1400" b="1" dirty="0"/>
          </a:p>
        </p:txBody>
      </p:sp>
      <p:sp>
        <p:nvSpPr>
          <p:cNvPr id="95" name="ZoneTexte 23"/>
          <p:cNvSpPr txBox="1">
            <a:spLocks noChangeArrowheads="1"/>
          </p:cNvSpPr>
          <p:nvPr/>
        </p:nvSpPr>
        <p:spPr bwMode="auto">
          <a:xfrm>
            <a:off x="3446652" y="4417535"/>
            <a:ext cx="1846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Endereço (32 bits)</a:t>
            </a:r>
            <a:endParaRPr lang="en-US" dirty="0"/>
          </a:p>
        </p:txBody>
      </p:sp>
      <p:sp>
        <p:nvSpPr>
          <p:cNvPr id="105" name="ZoneTexte 23"/>
          <p:cNvSpPr txBox="1">
            <a:spLocks noChangeArrowheads="1"/>
          </p:cNvSpPr>
          <p:nvPr/>
        </p:nvSpPr>
        <p:spPr bwMode="auto">
          <a:xfrm>
            <a:off x="7810712" y="5754961"/>
            <a:ext cx="1046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0...0000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6" name="ZoneTexte 23"/>
          <p:cNvSpPr txBox="1">
            <a:spLocks noChangeArrowheads="1"/>
          </p:cNvSpPr>
          <p:nvPr/>
        </p:nvSpPr>
        <p:spPr bwMode="auto">
          <a:xfrm>
            <a:off x="7810709" y="5450136"/>
            <a:ext cx="10466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0...0001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7" name="ZoneTexte 23"/>
          <p:cNvSpPr txBox="1">
            <a:spLocks noChangeArrowheads="1"/>
          </p:cNvSpPr>
          <p:nvPr/>
        </p:nvSpPr>
        <p:spPr bwMode="auto">
          <a:xfrm>
            <a:off x="7810708" y="5145312"/>
            <a:ext cx="10466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0...0010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8" name="ZoneTexte 23"/>
          <p:cNvSpPr txBox="1">
            <a:spLocks noChangeArrowheads="1"/>
          </p:cNvSpPr>
          <p:nvPr/>
        </p:nvSpPr>
        <p:spPr bwMode="auto">
          <a:xfrm>
            <a:off x="7810707" y="4840487"/>
            <a:ext cx="10466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0...0011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9" name="ZoneTexte 23"/>
          <p:cNvSpPr txBox="1">
            <a:spLocks noChangeArrowheads="1"/>
          </p:cNvSpPr>
          <p:nvPr/>
        </p:nvSpPr>
        <p:spPr bwMode="auto">
          <a:xfrm>
            <a:off x="7810712" y="4535662"/>
            <a:ext cx="1046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0...0100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0" name="ZoneTexte 23"/>
          <p:cNvSpPr txBox="1">
            <a:spLocks noChangeArrowheads="1"/>
          </p:cNvSpPr>
          <p:nvPr/>
        </p:nvSpPr>
        <p:spPr bwMode="auto">
          <a:xfrm>
            <a:off x="7810706" y="4230837"/>
            <a:ext cx="10466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0...0101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1" name="ZoneTexte 23"/>
          <p:cNvSpPr txBox="1">
            <a:spLocks noChangeArrowheads="1"/>
          </p:cNvSpPr>
          <p:nvPr/>
        </p:nvSpPr>
        <p:spPr bwMode="auto">
          <a:xfrm>
            <a:off x="7810705" y="3926013"/>
            <a:ext cx="1046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0...0110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1054084" y="3746499"/>
            <a:ext cx="965200" cy="2441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1400" i="1"/>
          </a:p>
        </p:txBody>
      </p:sp>
      <p:sp>
        <p:nvSpPr>
          <p:cNvPr id="113" name="ZoneTexte 42"/>
          <p:cNvSpPr txBox="1">
            <a:spLocks noChangeArrowheads="1"/>
          </p:cNvSpPr>
          <p:nvPr/>
        </p:nvSpPr>
        <p:spPr bwMode="auto">
          <a:xfrm>
            <a:off x="1079484" y="4762500"/>
            <a:ext cx="901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MIPS</a:t>
            </a:r>
            <a:endParaRPr lang="en-US" sz="1400" b="1" dirty="0"/>
          </a:p>
        </p:txBody>
      </p:sp>
      <p:cxnSp>
        <p:nvCxnSpPr>
          <p:cNvPr id="114" name="Connecteur droit avec flèche 16"/>
          <p:cNvCxnSpPr>
            <a:cxnSpLocks noChangeShapeType="1"/>
          </p:cNvCxnSpPr>
          <p:nvPr/>
        </p:nvCxnSpPr>
        <p:spPr bwMode="auto">
          <a:xfrm flipV="1">
            <a:off x="2022157" y="4845988"/>
            <a:ext cx="598213" cy="1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" name="ZoneTexte 23"/>
          <p:cNvSpPr txBox="1">
            <a:spLocks noChangeArrowheads="1"/>
          </p:cNvSpPr>
          <p:nvPr/>
        </p:nvSpPr>
        <p:spPr bwMode="auto">
          <a:xfrm>
            <a:off x="2023855" y="4439330"/>
            <a:ext cx="11287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0...0100</a:t>
            </a:r>
            <a:r>
              <a:rPr lang="pt-BR" sz="1600" baseline="-25000" dirty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cxnSp>
        <p:nvCxnSpPr>
          <p:cNvPr id="101" name="Conector de seta reta 100"/>
          <p:cNvCxnSpPr/>
          <p:nvPr/>
        </p:nvCxnSpPr>
        <p:spPr bwMode="auto">
          <a:xfrm>
            <a:off x="4203533" y="3883965"/>
            <a:ext cx="1067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Conector reto 101"/>
          <p:cNvCxnSpPr/>
          <p:nvPr/>
        </p:nvCxnSpPr>
        <p:spPr bwMode="auto">
          <a:xfrm flipV="1">
            <a:off x="4626613" y="3811952"/>
            <a:ext cx="110509" cy="1539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ZoneTexte 23"/>
          <p:cNvSpPr txBox="1">
            <a:spLocks noChangeArrowheads="1"/>
          </p:cNvSpPr>
          <p:nvPr/>
        </p:nvSpPr>
        <p:spPr bwMode="auto">
          <a:xfrm>
            <a:off x="4599271" y="3575368"/>
            <a:ext cx="27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4</a:t>
            </a:r>
            <a:endParaRPr lang="en-US" sz="1400" dirty="0"/>
          </a:p>
        </p:txBody>
      </p:sp>
      <p:sp>
        <p:nvSpPr>
          <p:cNvPr id="104" name="ZoneTexte 23"/>
          <p:cNvSpPr txBox="1">
            <a:spLocks noChangeArrowheads="1"/>
          </p:cNvSpPr>
          <p:nvPr/>
        </p:nvSpPr>
        <p:spPr bwMode="auto">
          <a:xfrm>
            <a:off x="3680752" y="3705977"/>
            <a:ext cx="6046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wbe</a:t>
            </a:r>
            <a:endParaRPr lang="en-US" dirty="0"/>
          </a:p>
        </p:txBody>
      </p:sp>
      <p:cxnSp>
        <p:nvCxnSpPr>
          <p:cNvPr id="116" name="Connecteur droit avec flèche 22"/>
          <p:cNvCxnSpPr>
            <a:cxnSpLocks noChangeShapeType="1"/>
          </p:cNvCxnSpPr>
          <p:nvPr/>
        </p:nvCxnSpPr>
        <p:spPr bwMode="auto">
          <a:xfrm>
            <a:off x="3680752" y="5838511"/>
            <a:ext cx="1589960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" name="ZoneTexte 23"/>
          <p:cNvSpPr txBox="1">
            <a:spLocks noChangeArrowheads="1"/>
          </p:cNvSpPr>
          <p:nvPr/>
        </p:nvSpPr>
        <p:spPr bwMode="auto">
          <a:xfrm>
            <a:off x="3542188" y="5428933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Dado (32 bits)</a:t>
            </a:r>
            <a:endParaRPr lang="en-US" dirty="0"/>
          </a:p>
        </p:txBody>
      </p:sp>
      <p:sp>
        <p:nvSpPr>
          <p:cNvPr id="57" name="ZoneTexte 23"/>
          <p:cNvSpPr txBox="1">
            <a:spLocks noChangeArrowheads="1"/>
          </p:cNvSpPr>
          <p:nvPr/>
        </p:nvSpPr>
        <p:spPr bwMode="auto">
          <a:xfrm>
            <a:off x="1971784" y="4855817"/>
            <a:ext cx="9247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i="1" dirty="0">
                <a:solidFill>
                  <a:srgbClr val="0000FF"/>
                </a:solidFill>
              </a:rPr>
              <a:t>Byte </a:t>
            </a:r>
            <a:r>
              <a:rPr lang="pt-BR" sz="1600" i="1" dirty="0" err="1">
                <a:solidFill>
                  <a:srgbClr val="0000FF"/>
                </a:solidFill>
              </a:rPr>
              <a:t>address</a:t>
            </a:r>
            <a:endParaRPr lang="pt-BR" sz="1600" i="1" dirty="0">
              <a:solidFill>
                <a:srgbClr val="0000FF"/>
              </a:solidFill>
            </a:endParaRPr>
          </a:p>
        </p:txBody>
      </p:sp>
      <p:sp>
        <p:nvSpPr>
          <p:cNvPr id="59" name="ZoneTexte 23"/>
          <p:cNvSpPr txBox="1">
            <a:spLocks noChangeArrowheads="1"/>
          </p:cNvSpPr>
          <p:nvPr/>
        </p:nvSpPr>
        <p:spPr bwMode="auto">
          <a:xfrm>
            <a:off x="3881915" y="4855816"/>
            <a:ext cx="9247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i="1" dirty="0">
                <a:solidFill>
                  <a:srgbClr val="0000FF"/>
                </a:solidFill>
              </a:rPr>
              <a:t>Word </a:t>
            </a:r>
            <a:r>
              <a:rPr lang="pt-BR" sz="1600" i="1" dirty="0" err="1">
                <a:solidFill>
                  <a:srgbClr val="0000FF"/>
                </a:solidFill>
              </a:rPr>
              <a:t>address</a:t>
            </a:r>
            <a:endParaRPr lang="pt-BR" sz="1600" i="1" dirty="0">
              <a:solidFill>
                <a:srgbClr val="0000FF"/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2304059" y="406999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lw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6" name="CaixaDeTexto 95"/>
          <p:cNvSpPr txBox="1"/>
          <p:nvPr/>
        </p:nvSpPr>
        <p:spPr>
          <a:xfrm>
            <a:off x="7890513" y="3405930"/>
            <a:ext cx="914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00FF"/>
                </a:solidFill>
              </a:rPr>
              <a:t>Word </a:t>
            </a:r>
          </a:p>
          <a:p>
            <a:pPr algn="ctr"/>
            <a:r>
              <a:rPr lang="en-US" sz="1600" i="1" dirty="0">
                <a:solidFill>
                  <a:srgbClr val="0000FF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17669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766889"/>
          </a:xfrm>
        </p:spPr>
        <p:txBody>
          <a:bodyPr/>
          <a:lstStyle/>
          <a:p>
            <a:r>
              <a:rPr lang="pt-BR" dirty="0"/>
              <a:t>Processador x Memória</a:t>
            </a:r>
            <a:endParaRPr lang="pt-BR" sz="2000" dirty="0"/>
          </a:p>
          <a:p>
            <a:pPr lvl="1"/>
            <a:r>
              <a:rPr lang="pt-BR" sz="2000" dirty="0"/>
              <a:t>Memória endereçada por palavra (</a:t>
            </a:r>
            <a:r>
              <a:rPr lang="pt-BR" sz="2000" i="1" dirty="0"/>
              <a:t>word addressing</a:t>
            </a:r>
            <a:r>
              <a:rPr lang="pt-BR" sz="2000" dirty="0"/>
              <a:t>)</a:t>
            </a:r>
          </a:p>
          <a:p>
            <a:pPr lvl="1"/>
            <a:r>
              <a:rPr lang="pt-BR" sz="2000" dirty="0"/>
              <a:t>MIPS endereça bytes (</a:t>
            </a:r>
            <a:r>
              <a:rPr lang="pt-BR" sz="2000" i="1" dirty="0"/>
              <a:t>byte addressing</a:t>
            </a:r>
            <a:r>
              <a:rPr lang="pt-BR" sz="2000" dirty="0"/>
              <a:t>)</a:t>
            </a:r>
          </a:p>
        </p:txBody>
      </p:sp>
      <p:cxnSp>
        <p:nvCxnSpPr>
          <p:cNvPr id="58" name="Connecteur droit avec flèche 16"/>
          <p:cNvCxnSpPr>
            <a:cxnSpLocks noChangeShapeType="1"/>
          </p:cNvCxnSpPr>
          <p:nvPr/>
        </p:nvCxnSpPr>
        <p:spPr bwMode="auto">
          <a:xfrm flipV="1">
            <a:off x="3598864" y="4845988"/>
            <a:ext cx="1676400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" name="Groupe 52"/>
          <p:cNvGrpSpPr>
            <a:grpSpLocks/>
          </p:cNvGrpSpPr>
          <p:nvPr/>
        </p:nvGrpSpPr>
        <p:grpSpPr bwMode="auto">
          <a:xfrm>
            <a:off x="5270712" y="3636564"/>
            <a:ext cx="2540000" cy="2441575"/>
            <a:chOff x="3873500" y="3200400"/>
            <a:chExt cx="2540000" cy="2441377"/>
          </a:xfrm>
        </p:grpSpPr>
        <p:sp>
          <p:nvSpPr>
            <p:cNvPr id="62" name="ZoneTexte 7"/>
            <p:cNvSpPr txBox="1">
              <a:spLocks noChangeArrowheads="1"/>
            </p:cNvSpPr>
            <p:nvPr/>
          </p:nvSpPr>
          <p:spPr bwMode="auto">
            <a:xfrm>
              <a:off x="387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B3</a:t>
              </a:r>
              <a:endParaRPr lang="en-US" dirty="0"/>
            </a:p>
          </p:txBody>
        </p:sp>
        <p:sp>
          <p:nvSpPr>
            <p:cNvPr id="63" name="ZoneTexte 18"/>
            <p:cNvSpPr txBox="1">
              <a:spLocks noChangeArrowheads="1"/>
            </p:cNvSpPr>
            <p:nvPr/>
          </p:nvSpPr>
          <p:spPr bwMode="auto">
            <a:xfrm>
              <a:off x="450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</a:t>
              </a:r>
              <a:endParaRPr lang="en-US" dirty="0"/>
            </a:p>
          </p:txBody>
        </p:sp>
        <p:sp>
          <p:nvSpPr>
            <p:cNvPr id="64" name="ZoneTexte 19"/>
            <p:cNvSpPr txBox="1">
              <a:spLocks noChangeArrowheads="1"/>
            </p:cNvSpPr>
            <p:nvPr/>
          </p:nvSpPr>
          <p:spPr bwMode="auto">
            <a:xfrm>
              <a:off x="514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</a:t>
              </a:r>
              <a:endParaRPr lang="en-US" dirty="0"/>
            </a:p>
          </p:txBody>
        </p:sp>
        <p:sp>
          <p:nvSpPr>
            <p:cNvPr id="65" name="ZoneTexte 20"/>
            <p:cNvSpPr txBox="1">
              <a:spLocks noChangeArrowheads="1"/>
            </p:cNvSpPr>
            <p:nvPr/>
          </p:nvSpPr>
          <p:spPr bwMode="auto">
            <a:xfrm>
              <a:off x="577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B0</a:t>
              </a:r>
              <a:endParaRPr lang="en-US" dirty="0"/>
            </a:p>
          </p:txBody>
        </p:sp>
        <p:sp>
          <p:nvSpPr>
            <p:cNvPr id="66" name="ZoneTexte 24"/>
            <p:cNvSpPr txBox="1">
              <a:spLocks noChangeArrowheads="1"/>
            </p:cNvSpPr>
            <p:nvPr/>
          </p:nvSpPr>
          <p:spPr bwMode="auto">
            <a:xfrm>
              <a:off x="3873500" y="50292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B7</a:t>
              </a:r>
              <a:endParaRPr lang="en-US" dirty="0"/>
            </a:p>
          </p:txBody>
        </p:sp>
        <p:sp>
          <p:nvSpPr>
            <p:cNvPr id="67" name="ZoneTexte 25"/>
            <p:cNvSpPr txBox="1">
              <a:spLocks noChangeArrowheads="1"/>
            </p:cNvSpPr>
            <p:nvPr/>
          </p:nvSpPr>
          <p:spPr bwMode="auto">
            <a:xfrm>
              <a:off x="4508500" y="50292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B6</a:t>
              </a:r>
              <a:endParaRPr lang="en-US" dirty="0"/>
            </a:p>
          </p:txBody>
        </p:sp>
        <p:sp>
          <p:nvSpPr>
            <p:cNvPr id="68" name="ZoneTexte 26"/>
            <p:cNvSpPr txBox="1">
              <a:spLocks noChangeArrowheads="1"/>
            </p:cNvSpPr>
            <p:nvPr/>
          </p:nvSpPr>
          <p:spPr bwMode="auto">
            <a:xfrm>
              <a:off x="5143500" y="50292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B5</a:t>
              </a:r>
              <a:endParaRPr lang="en-US" dirty="0"/>
            </a:p>
          </p:txBody>
        </p:sp>
        <p:sp>
          <p:nvSpPr>
            <p:cNvPr id="69" name="ZoneTexte 27"/>
            <p:cNvSpPr txBox="1">
              <a:spLocks noChangeArrowheads="1"/>
            </p:cNvSpPr>
            <p:nvPr/>
          </p:nvSpPr>
          <p:spPr bwMode="auto">
            <a:xfrm>
              <a:off x="5778500" y="50292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B4</a:t>
              </a:r>
              <a:endParaRPr lang="en-US" dirty="0"/>
            </a:p>
          </p:txBody>
        </p:sp>
        <p:sp>
          <p:nvSpPr>
            <p:cNvPr id="70" name="ZoneTexte 28"/>
            <p:cNvSpPr txBox="1">
              <a:spLocks noChangeArrowheads="1"/>
            </p:cNvSpPr>
            <p:nvPr/>
          </p:nvSpPr>
          <p:spPr bwMode="auto">
            <a:xfrm>
              <a:off x="387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B11</a:t>
              </a:r>
              <a:endParaRPr lang="en-US" dirty="0"/>
            </a:p>
          </p:txBody>
        </p:sp>
        <p:sp>
          <p:nvSpPr>
            <p:cNvPr id="71" name="ZoneTexte 29"/>
            <p:cNvSpPr txBox="1">
              <a:spLocks noChangeArrowheads="1"/>
            </p:cNvSpPr>
            <p:nvPr/>
          </p:nvSpPr>
          <p:spPr bwMode="auto">
            <a:xfrm>
              <a:off x="450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B10</a:t>
              </a:r>
              <a:endParaRPr lang="en-US" dirty="0"/>
            </a:p>
          </p:txBody>
        </p:sp>
        <p:sp>
          <p:nvSpPr>
            <p:cNvPr id="72" name="ZoneTexte 30"/>
            <p:cNvSpPr txBox="1">
              <a:spLocks noChangeArrowheads="1"/>
            </p:cNvSpPr>
            <p:nvPr/>
          </p:nvSpPr>
          <p:spPr bwMode="auto">
            <a:xfrm>
              <a:off x="514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B9</a:t>
              </a:r>
              <a:endParaRPr lang="en-US" dirty="0"/>
            </a:p>
          </p:txBody>
        </p:sp>
        <p:sp>
          <p:nvSpPr>
            <p:cNvPr id="73" name="ZoneTexte 31"/>
            <p:cNvSpPr txBox="1">
              <a:spLocks noChangeArrowheads="1"/>
            </p:cNvSpPr>
            <p:nvPr/>
          </p:nvSpPr>
          <p:spPr bwMode="auto">
            <a:xfrm>
              <a:off x="577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B8</a:t>
              </a:r>
              <a:endParaRPr lang="en-US" dirty="0"/>
            </a:p>
          </p:txBody>
        </p:sp>
        <p:sp>
          <p:nvSpPr>
            <p:cNvPr id="74" name="ZoneTexte 32"/>
            <p:cNvSpPr txBox="1">
              <a:spLocks noChangeArrowheads="1"/>
            </p:cNvSpPr>
            <p:nvPr/>
          </p:nvSpPr>
          <p:spPr bwMode="auto">
            <a:xfrm>
              <a:off x="3873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B15</a:t>
              </a:r>
              <a:endParaRPr lang="en-US" dirty="0"/>
            </a:p>
          </p:txBody>
        </p:sp>
        <p:sp>
          <p:nvSpPr>
            <p:cNvPr id="75" name="ZoneTexte 33"/>
            <p:cNvSpPr txBox="1">
              <a:spLocks noChangeArrowheads="1"/>
            </p:cNvSpPr>
            <p:nvPr/>
          </p:nvSpPr>
          <p:spPr bwMode="auto">
            <a:xfrm>
              <a:off x="4508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B14</a:t>
              </a:r>
              <a:endParaRPr lang="en-US" dirty="0"/>
            </a:p>
          </p:txBody>
        </p:sp>
        <p:sp>
          <p:nvSpPr>
            <p:cNvPr id="76" name="ZoneTexte 34"/>
            <p:cNvSpPr txBox="1">
              <a:spLocks noChangeArrowheads="1"/>
            </p:cNvSpPr>
            <p:nvPr/>
          </p:nvSpPr>
          <p:spPr bwMode="auto">
            <a:xfrm>
              <a:off x="5143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B13</a:t>
              </a:r>
              <a:endParaRPr lang="en-US" dirty="0"/>
            </a:p>
          </p:txBody>
        </p:sp>
        <p:sp>
          <p:nvSpPr>
            <p:cNvPr id="77" name="ZoneTexte 35"/>
            <p:cNvSpPr txBox="1">
              <a:spLocks noChangeArrowheads="1"/>
            </p:cNvSpPr>
            <p:nvPr/>
          </p:nvSpPr>
          <p:spPr bwMode="auto">
            <a:xfrm>
              <a:off x="5778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B12</a:t>
              </a:r>
              <a:endParaRPr lang="en-US" dirty="0"/>
            </a:p>
          </p:txBody>
        </p:sp>
        <p:sp>
          <p:nvSpPr>
            <p:cNvPr id="78" name="ZoneTexte 36"/>
            <p:cNvSpPr txBox="1">
              <a:spLocks noChangeArrowheads="1"/>
            </p:cNvSpPr>
            <p:nvPr/>
          </p:nvSpPr>
          <p:spPr bwMode="auto">
            <a:xfrm>
              <a:off x="387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B19</a:t>
              </a:r>
              <a:endParaRPr lang="en-US" dirty="0"/>
            </a:p>
          </p:txBody>
        </p:sp>
        <p:sp>
          <p:nvSpPr>
            <p:cNvPr id="79" name="ZoneTexte 37"/>
            <p:cNvSpPr txBox="1">
              <a:spLocks noChangeArrowheads="1"/>
            </p:cNvSpPr>
            <p:nvPr/>
          </p:nvSpPr>
          <p:spPr bwMode="auto">
            <a:xfrm>
              <a:off x="450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B18</a:t>
              </a:r>
              <a:endParaRPr lang="en-US" dirty="0"/>
            </a:p>
          </p:txBody>
        </p:sp>
        <p:sp>
          <p:nvSpPr>
            <p:cNvPr id="80" name="ZoneTexte 38"/>
            <p:cNvSpPr txBox="1">
              <a:spLocks noChangeArrowheads="1"/>
            </p:cNvSpPr>
            <p:nvPr/>
          </p:nvSpPr>
          <p:spPr bwMode="auto">
            <a:xfrm>
              <a:off x="514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B17</a:t>
              </a:r>
              <a:endParaRPr lang="en-US" dirty="0"/>
            </a:p>
          </p:txBody>
        </p:sp>
        <p:sp>
          <p:nvSpPr>
            <p:cNvPr id="81" name="ZoneTexte 39"/>
            <p:cNvSpPr txBox="1">
              <a:spLocks noChangeArrowheads="1"/>
            </p:cNvSpPr>
            <p:nvPr/>
          </p:nvSpPr>
          <p:spPr bwMode="auto">
            <a:xfrm>
              <a:off x="577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B16</a:t>
              </a:r>
              <a:endParaRPr lang="en-US" dirty="0"/>
            </a:p>
          </p:txBody>
        </p:sp>
        <p:sp>
          <p:nvSpPr>
            <p:cNvPr id="82" name="ZoneTexte 40"/>
            <p:cNvSpPr txBox="1">
              <a:spLocks noChangeArrowheads="1"/>
            </p:cNvSpPr>
            <p:nvPr/>
          </p:nvSpPr>
          <p:spPr bwMode="auto">
            <a:xfrm>
              <a:off x="387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B23</a:t>
              </a:r>
              <a:endParaRPr lang="en-US" dirty="0"/>
            </a:p>
          </p:txBody>
        </p:sp>
        <p:sp>
          <p:nvSpPr>
            <p:cNvPr id="83" name="ZoneTexte 41"/>
            <p:cNvSpPr txBox="1">
              <a:spLocks noChangeArrowheads="1"/>
            </p:cNvSpPr>
            <p:nvPr/>
          </p:nvSpPr>
          <p:spPr bwMode="auto">
            <a:xfrm>
              <a:off x="450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B22</a:t>
              </a:r>
              <a:endParaRPr lang="en-US" dirty="0"/>
            </a:p>
          </p:txBody>
        </p:sp>
        <p:sp>
          <p:nvSpPr>
            <p:cNvPr id="84" name="ZoneTexte 42"/>
            <p:cNvSpPr txBox="1">
              <a:spLocks noChangeArrowheads="1"/>
            </p:cNvSpPr>
            <p:nvPr/>
          </p:nvSpPr>
          <p:spPr bwMode="auto">
            <a:xfrm>
              <a:off x="514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B21</a:t>
              </a:r>
              <a:endParaRPr lang="en-US" dirty="0"/>
            </a:p>
          </p:txBody>
        </p:sp>
        <p:sp>
          <p:nvSpPr>
            <p:cNvPr id="85" name="ZoneTexte 43"/>
            <p:cNvSpPr txBox="1">
              <a:spLocks noChangeArrowheads="1"/>
            </p:cNvSpPr>
            <p:nvPr/>
          </p:nvSpPr>
          <p:spPr bwMode="auto">
            <a:xfrm>
              <a:off x="577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B20</a:t>
              </a:r>
              <a:endParaRPr lang="en-US" dirty="0"/>
            </a:p>
          </p:txBody>
        </p:sp>
        <p:sp>
          <p:nvSpPr>
            <p:cNvPr id="86" name="ZoneTexte 44"/>
            <p:cNvSpPr txBox="1">
              <a:spLocks noChangeArrowheads="1"/>
            </p:cNvSpPr>
            <p:nvPr/>
          </p:nvSpPr>
          <p:spPr bwMode="auto">
            <a:xfrm>
              <a:off x="387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B27</a:t>
              </a:r>
              <a:endParaRPr lang="en-US" dirty="0"/>
            </a:p>
          </p:txBody>
        </p:sp>
        <p:sp>
          <p:nvSpPr>
            <p:cNvPr id="87" name="ZoneTexte 45"/>
            <p:cNvSpPr txBox="1">
              <a:spLocks noChangeArrowheads="1"/>
            </p:cNvSpPr>
            <p:nvPr/>
          </p:nvSpPr>
          <p:spPr bwMode="auto">
            <a:xfrm>
              <a:off x="450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B26</a:t>
              </a:r>
              <a:endParaRPr lang="en-US" dirty="0"/>
            </a:p>
          </p:txBody>
        </p:sp>
        <p:sp>
          <p:nvSpPr>
            <p:cNvPr id="88" name="ZoneTexte 46"/>
            <p:cNvSpPr txBox="1">
              <a:spLocks noChangeArrowheads="1"/>
            </p:cNvSpPr>
            <p:nvPr/>
          </p:nvSpPr>
          <p:spPr bwMode="auto">
            <a:xfrm>
              <a:off x="514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B25</a:t>
              </a:r>
              <a:endParaRPr lang="en-US" dirty="0"/>
            </a:p>
          </p:txBody>
        </p:sp>
        <p:sp>
          <p:nvSpPr>
            <p:cNvPr id="89" name="ZoneTexte 47"/>
            <p:cNvSpPr txBox="1">
              <a:spLocks noChangeArrowheads="1"/>
            </p:cNvSpPr>
            <p:nvPr/>
          </p:nvSpPr>
          <p:spPr bwMode="auto">
            <a:xfrm>
              <a:off x="577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B24</a:t>
              </a:r>
              <a:endParaRPr lang="en-US" dirty="0"/>
            </a:p>
          </p:txBody>
        </p:sp>
        <p:sp>
          <p:nvSpPr>
            <p:cNvPr id="90" name="ZoneTexte 48"/>
            <p:cNvSpPr txBox="1">
              <a:spLocks noChangeArrowheads="1"/>
            </p:cNvSpPr>
            <p:nvPr/>
          </p:nvSpPr>
          <p:spPr bwMode="auto">
            <a:xfrm>
              <a:off x="387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 </a:t>
              </a:r>
              <a:endParaRPr lang="en-US" b="1"/>
            </a:p>
          </p:txBody>
        </p:sp>
        <p:sp>
          <p:nvSpPr>
            <p:cNvPr id="91" name="ZoneTexte 49"/>
            <p:cNvSpPr txBox="1">
              <a:spLocks noChangeArrowheads="1"/>
            </p:cNvSpPr>
            <p:nvPr/>
          </p:nvSpPr>
          <p:spPr bwMode="auto">
            <a:xfrm>
              <a:off x="450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2" name="ZoneTexte 50"/>
            <p:cNvSpPr txBox="1">
              <a:spLocks noChangeArrowheads="1"/>
            </p:cNvSpPr>
            <p:nvPr/>
          </p:nvSpPr>
          <p:spPr bwMode="auto">
            <a:xfrm>
              <a:off x="514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3" name="ZoneTexte 51"/>
            <p:cNvSpPr txBox="1">
              <a:spLocks noChangeArrowheads="1"/>
            </p:cNvSpPr>
            <p:nvPr/>
          </p:nvSpPr>
          <p:spPr bwMode="auto">
            <a:xfrm>
              <a:off x="577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</p:grpSp>
      <p:sp>
        <p:nvSpPr>
          <p:cNvPr id="94" name="ZoneTexte 46"/>
          <p:cNvSpPr txBox="1">
            <a:spLocks noChangeArrowheads="1"/>
          </p:cNvSpPr>
          <p:nvPr/>
        </p:nvSpPr>
        <p:spPr bwMode="auto">
          <a:xfrm>
            <a:off x="5201524" y="3280964"/>
            <a:ext cx="27648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Memória (palavra de 32 bits)</a:t>
            </a:r>
            <a:endParaRPr lang="en-US" sz="1400" b="1" dirty="0"/>
          </a:p>
        </p:txBody>
      </p:sp>
      <p:sp>
        <p:nvSpPr>
          <p:cNvPr id="95" name="ZoneTexte 23"/>
          <p:cNvSpPr txBox="1">
            <a:spLocks noChangeArrowheads="1"/>
          </p:cNvSpPr>
          <p:nvPr/>
        </p:nvSpPr>
        <p:spPr bwMode="auto">
          <a:xfrm>
            <a:off x="3446652" y="4417535"/>
            <a:ext cx="1846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Endereço (32 bits)</a:t>
            </a:r>
            <a:endParaRPr lang="en-US" dirty="0"/>
          </a:p>
        </p:txBody>
      </p:sp>
      <p:sp>
        <p:nvSpPr>
          <p:cNvPr id="105" name="ZoneTexte 23"/>
          <p:cNvSpPr txBox="1">
            <a:spLocks noChangeArrowheads="1"/>
          </p:cNvSpPr>
          <p:nvPr/>
        </p:nvSpPr>
        <p:spPr bwMode="auto">
          <a:xfrm>
            <a:off x="7810712" y="5754961"/>
            <a:ext cx="1046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0...0000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6" name="ZoneTexte 23"/>
          <p:cNvSpPr txBox="1">
            <a:spLocks noChangeArrowheads="1"/>
          </p:cNvSpPr>
          <p:nvPr/>
        </p:nvSpPr>
        <p:spPr bwMode="auto">
          <a:xfrm>
            <a:off x="7810709" y="5450136"/>
            <a:ext cx="10466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0...0001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7" name="ZoneTexte 23"/>
          <p:cNvSpPr txBox="1">
            <a:spLocks noChangeArrowheads="1"/>
          </p:cNvSpPr>
          <p:nvPr/>
        </p:nvSpPr>
        <p:spPr bwMode="auto">
          <a:xfrm>
            <a:off x="7810708" y="5145312"/>
            <a:ext cx="10466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0...0010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8" name="ZoneTexte 23"/>
          <p:cNvSpPr txBox="1">
            <a:spLocks noChangeArrowheads="1"/>
          </p:cNvSpPr>
          <p:nvPr/>
        </p:nvSpPr>
        <p:spPr bwMode="auto">
          <a:xfrm>
            <a:off x="7810707" y="4840487"/>
            <a:ext cx="10466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0...0011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9" name="ZoneTexte 23"/>
          <p:cNvSpPr txBox="1">
            <a:spLocks noChangeArrowheads="1"/>
          </p:cNvSpPr>
          <p:nvPr/>
        </p:nvSpPr>
        <p:spPr bwMode="auto">
          <a:xfrm>
            <a:off x="7810712" y="4535662"/>
            <a:ext cx="1046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0...0100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0" name="ZoneTexte 23"/>
          <p:cNvSpPr txBox="1">
            <a:spLocks noChangeArrowheads="1"/>
          </p:cNvSpPr>
          <p:nvPr/>
        </p:nvSpPr>
        <p:spPr bwMode="auto">
          <a:xfrm>
            <a:off x="7810706" y="4230837"/>
            <a:ext cx="10466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0...0101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1" name="ZoneTexte 23"/>
          <p:cNvSpPr txBox="1">
            <a:spLocks noChangeArrowheads="1"/>
          </p:cNvSpPr>
          <p:nvPr/>
        </p:nvSpPr>
        <p:spPr bwMode="auto">
          <a:xfrm>
            <a:off x="7810705" y="3926013"/>
            <a:ext cx="1046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0...0110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1054084" y="3746499"/>
            <a:ext cx="965200" cy="2441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1400" i="1"/>
          </a:p>
        </p:txBody>
      </p:sp>
      <p:sp>
        <p:nvSpPr>
          <p:cNvPr id="113" name="ZoneTexte 42"/>
          <p:cNvSpPr txBox="1">
            <a:spLocks noChangeArrowheads="1"/>
          </p:cNvSpPr>
          <p:nvPr/>
        </p:nvSpPr>
        <p:spPr bwMode="auto">
          <a:xfrm>
            <a:off x="1079484" y="4762500"/>
            <a:ext cx="901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MIPS</a:t>
            </a:r>
            <a:endParaRPr lang="en-US" sz="1400" b="1" dirty="0"/>
          </a:p>
        </p:txBody>
      </p:sp>
      <p:cxnSp>
        <p:nvCxnSpPr>
          <p:cNvPr id="114" name="Connecteur droit avec flèche 16"/>
          <p:cNvCxnSpPr>
            <a:cxnSpLocks noChangeShapeType="1"/>
          </p:cNvCxnSpPr>
          <p:nvPr/>
        </p:nvCxnSpPr>
        <p:spPr bwMode="auto">
          <a:xfrm flipV="1">
            <a:off x="2022157" y="4845988"/>
            <a:ext cx="598213" cy="1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ZoneTexte 23"/>
          <p:cNvSpPr txBox="1">
            <a:spLocks noChangeArrowheads="1"/>
          </p:cNvSpPr>
          <p:nvPr/>
        </p:nvSpPr>
        <p:spPr bwMode="auto">
          <a:xfrm>
            <a:off x="2023855" y="4439330"/>
            <a:ext cx="11287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0...0100</a:t>
            </a:r>
            <a:r>
              <a:rPr lang="pt-BR" sz="1600" baseline="-25000" dirty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cxnSp>
        <p:nvCxnSpPr>
          <p:cNvPr id="101" name="Conector de seta reta 100"/>
          <p:cNvCxnSpPr/>
          <p:nvPr/>
        </p:nvCxnSpPr>
        <p:spPr bwMode="auto">
          <a:xfrm>
            <a:off x="4203533" y="3883965"/>
            <a:ext cx="1067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Conector reto 101"/>
          <p:cNvCxnSpPr/>
          <p:nvPr/>
        </p:nvCxnSpPr>
        <p:spPr bwMode="auto">
          <a:xfrm flipV="1">
            <a:off x="4626613" y="3811952"/>
            <a:ext cx="110509" cy="1539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ZoneTexte 23"/>
          <p:cNvSpPr txBox="1">
            <a:spLocks noChangeArrowheads="1"/>
          </p:cNvSpPr>
          <p:nvPr/>
        </p:nvSpPr>
        <p:spPr bwMode="auto">
          <a:xfrm>
            <a:off x="4599271" y="3575368"/>
            <a:ext cx="27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4</a:t>
            </a:r>
            <a:endParaRPr lang="en-US" sz="1400" dirty="0"/>
          </a:p>
        </p:txBody>
      </p:sp>
      <p:sp>
        <p:nvSpPr>
          <p:cNvPr id="104" name="ZoneTexte 23"/>
          <p:cNvSpPr txBox="1">
            <a:spLocks noChangeArrowheads="1"/>
          </p:cNvSpPr>
          <p:nvPr/>
        </p:nvSpPr>
        <p:spPr bwMode="auto">
          <a:xfrm>
            <a:off x="3680752" y="3705977"/>
            <a:ext cx="6046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wbe</a:t>
            </a:r>
            <a:endParaRPr lang="en-US" dirty="0"/>
          </a:p>
        </p:txBody>
      </p:sp>
      <p:cxnSp>
        <p:nvCxnSpPr>
          <p:cNvPr id="116" name="Connecteur droit avec flèche 22"/>
          <p:cNvCxnSpPr>
            <a:cxnSpLocks noChangeShapeType="1"/>
          </p:cNvCxnSpPr>
          <p:nvPr/>
        </p:nvCxnSpPr>
        <p:spPr bwMode="auto">
          <a:xfrm>
            <a:off x="3680752" y="5838511"/>
            <a:ext cx="1589960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" name="ZoneTexte 23"/>
          <p:cNvSpPr txBox="1">
            <a:spLocks noChangeArrowheads="1"/>
          </p:cNvSpPr>
          <p:nvPr/>
        </p:nvSpPr>
        <p:spPr bwMode="auto">
          <a:xfrm>
            <a:off x="3542188" y="5428933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Dado (32 bits)</a:t>
            </a:r>
            <a:endParaRPr lang="en-US" dirty="0"/>
          </a:p>
        </p:txBody>
      </p:sp>
      <p:sp>
        <p:nvSpPr>
          <p:cNvPr id="59" name="ZoneTexte 23"/>
          <p:cNvSpPr txBox="1">
            <a:spLocks noChangeArrowheads="1"/>
          </p:cNvSpPr>
          <p:nvPr/>
        </p:nvSpPr>
        <p:spPr bwMode="auto">
          <a:xfrm>
            <a:off x="1971784" y="4855817"/>
            <a:ext cx="9247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i="1" dirty="0">
                <a:solidFill>
                  <a:srgbClr val="0000FF"/>
                </a:solidFill>
              </a:rPr>
              <a:t>Byte </a:t>
            </a:r>
            <a:r>
              <a:rPr lang="pt-BR" sz="1600" i="1" dirty="0" err="1">
                <a:solidFill>
                  <a:srgbClr val="0000FF"/>
                </a:solidFill>
              </a:rPr>
              <a:t>address</a:t>
            </a:r>
            <a:endParaRPr lang="pt-BR" sz="1600" i="1" dirty="0">
              <a:solidFill>
                <a:srgbClr val="0000FF"/>
              </a:solidFill>
            </a:endParaRPr>
          </a:p>
        </p:txBody>
      </p:sp>
      <p:sp>
        <p:nvSpPr>
          <p:cNvPr id="60" name="ZoneTexte 23"/>
          <p:cNvSpPr txBox="1">
            <a:spLocks noChangeArrowheads="1"/>
          </p:cNvSpPr>
          <p:nvPr/>
        </p:nvSpPr>
        <p:spPr bwMode="auto">
          <a:xfrm>
            <a:off x="3881915" y="4855816"/>
            <a:ext cx="9247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i="1" dirty="0">
                <a:solidFill>
                  <a:srgbClr val="0000FF"/>
                </a:solidFill>
              </a:rPr>
              <a:t>Word </a:t>
            </a:r>
            <a:r>
              <a:rPr lang="pt-BR" sz="1600" i="1" dirty="0" err="1">
                <a:solidFill>
                  <a:srgbClr val="0000FF"/>
                </a:solidFill>
              </a:rPr>
              <a:t>address</a:t>
            </a:r>
            <a:endParaRPr lang="pt-BR" sz="1600" i="1" dirty="0">
              <a:solidFill>
                <a:srgbClr val="0000FF"/>
              </a:solidFill>
            </a:endParaRPr>
          </a:p>
        </p:txBody>
      </p:sp>
      <p:sp>
        <p:nvSpPr>
          <p:cNvPr id="96" name="CaixaDeTexto 95"/>
          <p:cNvSpPr txBox="1"/>
          <p:nvPr/>
        </p:nvSpPr>
        <p:spPr>
          <a:xfrm>
            <a:off x="2304059" y="406999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lw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7" name="CaixaDeTexto 96"/>
          <p:cNvSpPr txBox="1"/>
          <p:nvPr/>
        </p:nvSpPr>
        <p:spPr>
          <a:xfrm>
            <a:off x="7890513" y="3405930"/>
            <a:ext cx="914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00FF"/>
                </a:solidFill>
              </a:rPr>
              <a:t>Word </a:t>
            </a:r>
          </a:p>
          <a:p>
            <a:pPr algn="ctr"/>
            <a:r>
              <a:rPr lang="en-US" sz="1600" i="1" dirty="0">
                <a:solidFill>
                  <a:srgbClr val="0000FF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1138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766889"/>
          </a:xfrm>
        </p:spPr>
        <p:txBody>
          <a:bodyPr/>
          <a:lstStyle/>
          <a:p>
            <a:r>
              <a:rPr lang="pt-BR" dirty="0"/>
              <a:t>Processador x Memória</a:t>
            </a:r>
            <a:endParaRPr lang="pt-BR" sz="2000" dirty="0"/>
          </a:p>
          <a:p>
            <a:pPr lvl="1"/>
            <a:r>
              <a:rPr lang="pt-BR" dirty="0"/>
              <a:t>Exemplo: escrita de palavra (</a:t>
            </a:r>
            <a:r>
              <a:rPr lang="pt-BR" i="1" dirty="0" err="1"/>
              <a:t>word</a:t>
            </a:r>
            <a:r>
              <a:rPr lang="pt-BR" dirty="0"/>
              <a:t>)</a:t>
            </a:r>
            <a:endParaRPr lang="pt-BR" sz="1800" dirty="0"/>
          </a:p>
          <a:p>
            <a:pPr marL="471487" lvl="1" indent="0">
              <a:buNone/>
            </a:pPr>
            <a:endParaRPr lang="pt-BR" dirty="0"/>
          </a:p>
        </p:txBody>
      </p:sp>
      <p:cxnSp>
        <p:nvCxnSpPr>
          <p:cNvPr id="5" name="Connecteur droit avec flèche 16"/>
          <p:cNvCxnSpPr>
            <a:cxnSpLocks noChangeShapeType="1"/>
          </p:cNvCxnSpPr>
          <p:nvPr/>
        </p:nvCxnSpPr>
        <p:spPr bwMode="auto">
          <a:xfrm flipV="1">
            <a:off x="2247712" y="4845988"/>
            <a:ext cx="1676400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necteur droit avec flèche 22"/>
          <p:cNvCxnSpPr>
            <a:cxnSpLocks noChangeShapeType="1"/>
          </p:cNvCxnSpPr>
          <p:nvPr/>
        </p:nvCxnSpPr>
        <p:spPr bwMode="auto">
          <a:xfrm>
            <a:off x="2217760" y="5617825"/>
            <a:ext cx="1701800" cy="1588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ZoneTexte 23"/>
          <p:cNvSpPr txBox="1">
            <a:spLocks noChangeArrowheads="1"/>
          </p:cNvSpPr>
          <p:nvPr/>
        </p:nvSpPr>
        <p:spPr bwMode="auto">
          <a:xfrm>
            <a:off x="2191036" y="523587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Dado (32 bits)</a:t>
            </a:r>
            <a:endParaRPr lang="en-US" dirty="0"/>
          </a:p>
        </p:txBody>
      </p:sp>
      <p:grpSp>
        <p:nvGrpSpPr>
          <p:cNvPr id="11" name="Groupe 52"/>
          <p:cNvGrpSpPr>
            <a:grpSpLocks/>
          </p:cNvGrpSpPr>
          <p:nvPr/>
        </p:nvGrpSpPr>
        <p:grpSpPr bwMode="auto">
          <a:xfrm>
            <a:off x="3919560" y="3636564"/>
            <a:ext cx="2540000" cy="2441575"/>
            <a:chOff x="3873500" y="3200400"/>
            <a:chExt cx="2540000" cy="2441377"/>
          </a:xfrm>
        </p:grpSpPr>
        <p:sp>
          <p:nvSpPr>
            <p:cNvPr id="12" name="ZoneTexte 7"/>
            <p:cNvSpPr txBox="1">
              <a:spLocks noChangeArrowheads="1"/>
            </p:cNvSpPr>
            <p:nvPr/>
          </p:nvSpPr>
          <p:spPr bwMode="auto">
            <a:xfrm>
              <a:off x="387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B3</a:t>
              </a:r>
              <a:endParaRPr lang="en-US" dirty="0"/>
            </a:p>
          </p:txBody>
        </p:sp>
        <p:sp>
          <p:nvSpPr>
            <p:cNvPr id="13" name="ZoneTexte 18"/>
            <p:cNvSpPr txBox="1">
              <a:spLocks noChangeArrowheads="1"/>
            </p:cNvSpPr>
            <p:nvPr/>
          </p:nvSpPr>
          <p:spPr bwMode="auto">
            <a:xfrm>
              <a:off x="450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</a:t>
              </a:r>
              <a:endParaRPr lang="en-US" dirty="0"/>
            </a:p>
          </p:txBody>
        </p:sp>
        <p:sp>
          <p:nvSpPr>
            <p:cNvPr id="14" name="ZoneTexte 19"/>
            <p:cNvSpPr txBox="1">
              <a:spLocks noChangeArrowheads="1"/>
            </p:cNvSpPr>
            <p:nvPr/>
          </p:nvSpPr>
          <p:spPr bwMode="auto">
            <a:xfrm>
              <a:off x="514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</a:t>
              </a:r>
              <a:endParaRPr lang="en-US" dirty="0"/>
            </a:p>
          </p:txBody>
        </p:sp>
        <p:sp>
          <p:nvSpPr>
            <p:cNvPr id="15" name="ZoneTexte 20"/>
            <p:cNvSpPr txBox="1">
              <a:spLocks noChangeArrowheads="1"/>
            </p:cNvSpPr>
            <p:nvPr/>
          </p:nvSpPr>
          <p:spPr bwMode="auto">
            <a:xfrm>
              <a:off x="577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B0</a:t>
              </a:r>
              <a:endParaRPr lang="en-US" dirty="0"/>
            </a:p>
          </p:txBody>
        </p:sp>
        <p:sp>
          <p:nvSpPr>
            <p:cNvPr id="16" name="ZoneTexte 24"/>
            <p:cNvSpPr txBox="1">
              <a:spLocks noChangeArrowheads="1"/>
            </p:cNvSpPr>
            <p:nvPr/>
          </p:nvSpPr>
          <p:spPr bwMode="auto">
            <a:xfrm>
              <a:off x="387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B7</a:t>
              </a:r>
              <a:endParaRPr lang="en-US" dirty="0"/>
            </a:p>
          </p:txBody>
        </p:sp>
        <p:sp>
          <p:nvSpPr>
            <p:cNvPr id="17" name="ZoneTexte 25"/>
            <p:cNvSpPr txBox="1">
              <a:spLocks noChangeArrowheads="1"/>
            </p:cNvSpPr>
            <p:nvPr/>
          </p:nvSpPr>
          <p:spPr bwMode="auto">
            <a:xfrm>
              <a:off x="450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B6</a:t>
              </a:r>
              <a:endParaRPr lang="en-US" dirty="0"/>
            </a:p>
          </p:txBody>
        </p:sp>
        <p:sp>
          <p:nvSpPr>
            <p:cNvPr id="18" name="ZoneTexte 26"/>
            <p:cNvSpPr txBox="1">
              <a:spLocks noChangeArrowheads="1"/>
            </p:cNvSpPr>
            <p:nvPr/>
          </p:nvSpPr>
          <p:spPr bwMode="auto">
            <a:xfrm>
              <a:off x="514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B5</a:t>
              </a:r>
              <a:endParaRPr lang="en-US" dirty="0"/>
            </a:p>
          </p:txBody>
        </p:sp>
        <p:sp>
          <p:nvSpPr>
            <p:cNvPr id="19" name="ZoneTexte 27"/>
            <p:cNvSpPr txBox="1">
              <a:spLocks noChangeArrowheads="1"/>
            </p:cNvSpPr>
            <p:nvPr/>
          </p:nvSpPr>
          <p:spPr bwMode="auto">
            <a:xfrm>
              <a:off x="577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B4</a:t>
              </a:r>
              <a:endParaRPr lang="en-US" dirty="0"/>
            </a:p>
          </p:txBody>
        </p:sp>
        <p:sp>
          <p:nvSpPr>
            <p:cNvPr id="20" name="ZoneTexte 28"/>
            <p:cNvSpPr txBox="1">
              <a:spLocks noChangeArrowheads="1"/>
            </p:cNvSpPr>
            <p:nvPr/>
          </p:nvSpPr>
          <p:spPr bwMode="auto">
            <a:xfrm>
              <a:off x="387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B11</a:t>
              </a:r>
              <a:endParaRPr lang="en-US" dirty="0"/>
            </a:p>
          </p:txBody>
        </p:sp>
        <p:sp>
          <p:nvSpPr>
            <p:cNvPr id="21" name="ZoneTexte 29"/>
            <p:cNvSpPr txBox="1">
              <a:spLocks noChangeArrowheads="1"/>
            </p:cNvSpPr>
            <p:nvPr/>
          </p:nvSpPr>
          <p:spPr bwMode="auto">
            <a:xfrm>
              <a:off x="450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B10</a:t>
              </a:r>
              <a:endParaRPr lang="en-US" dirty="0"/>
            </a:p>
          </p:txBody>
        </p:sp>
        <p:sp>
          <p:nvSpPr>
            <p:cNvPr id="22" name="ZoneTexte 30"/>
            <p:cNvSpPr txBox="1">
              <a:spLocks noChangeArrowheads="1"/>
            </p:cNvSpPr>
            <p:nvPr/>
          </p:nvSpPr>
          <p:spPr bwMode="auto">
            <a:xfrm>
              <a:off x="514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B9</a:t>
              </a:r>
              <a:endParaRPr lang="en-US" dirty="0"/>
            </a:p>
          </p:txBody>
        </p:sp>
        <p:sp>
          <p:nvSpPr>
            <p:cNvPr id="23" name="ZoneTexte 31"/>
            <p:cNvSpPr txBox="1">
              <a:spLocks noChangeArrowheads="1"/>
            </p:cNvSpPr>
            <p:nvPr/>
          </p:nvSpPr>
          <p:spPr bwMode="auto">
            <a:xfrm>
              <a:off x="577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B8</a:t>
              </a:r>
              <a:endParaRPr lang="en-US" dirty="0"/>
            </a:p>
          </p:txBody>
        </p:sp>
        <p:sp>
          <p:nvSpPr>
            <p:cNvPr id="24" name="ZoneTexte 32"/>
            <p:cNvSpPr txBox="1">
              <a:spLocks noChangeArrowheads="1"/>
            </p:cNvSpPr>
            <p:nvPr/>
          </p:nvSpPr>
          <p:spPr bwMode="auto">
            <a:xfrm>
              <a:off x="3873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B15</a:t>
              </a:r>
              <a:endParaRPr lang="en-US" dirty="0"/>
            </a:p>
          </p:txBody>
        </p:sp>
        <p:sp>
          <p:nvSpPr>
            <p:cNvPr id="25" name="ZoneTexte 33"/>
            <p:cNvSpPr txBox="1">
              <a:spLocks noChangeArrowheads="1"/>
            </p:cNvSpPr>
            <p:nvPr/>
          </p:nvSpPr>
          <p:spPr bwMode="auto">
            <a:xfrm>
              <a:off x="4508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B14</a:t>
              </a:r>
              <a:endParaRPr lang="en-US" dirty="0"/>
            </a:p>
          </p:txBody>
        </p:sp>
        <p:sp>
          <p:nvSpPr>
            <p:cNvPr id="26" name="ZoneTexte 34"/>
            <p:cNvSpPr txBox="1">
              <a:spLocks noChangeArrowheads="1"/>
            </p:cNvSpPr>
            <p:nvPr/>
          </p:nvSpPr>
          <p:spPr bwMode="auto">
            <a:xfrm>
              <a:off x="5143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B13</a:t>
              </a:r>
              <a:endParaRPr lang="en-US" dirty="0"/>
            </a:p>
          </p:txBody>
        </p:sp>
        <p:sp>
          <p:nvSpPr>
            <p:cNvPr id="27" name="ZoneTexte 35"/>
            <p:cNvSpPr txBox="1">
              <a:spLocks noChangeArrowheads="1"/>
            </p:cNvSpPr>
            <p:nvPr/>
          </p:nvSpPr>
          <p:spPr bwMode="auto">
            <a:xfrm>
              <a:off x="5778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B12</a:t>
              </a:r>
              <a:endParaRPr lang="en-US" dirty="0"/>
            </a:p>
          </p:txBody>
        </p:sp>
        <p:sp>
          <p:nvSpPr>
            <p:cNvPr id="28" name="ZoneTexte 36"/>
            <p:cNvSpPr txBox="1">
              <a:spLocks noChangeArrowheads="1"/>
            </p:cNvSpPr>
            <p:nvPr/>
          </p:nvSpPr>
          <p:spPr bwMode="auto">
            <a:xfrm>
              <a:off x="387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B19</a:t>
              </a:r>
              <a:endParaRPr lang="en-US" dirty="0"/>
            </a:p>
          </p:txBody>
        </p:sp>
        <p:sp>
          <p:nvSpPr>
            <p:cNvPr id="29" name="ZoneTexte 37"/>
            <p:cNvSpPr txBox="1">
              <a:spLocks noChangeArrowheads="1"/>
            </p:cNvSpPr>
            <p:nvPr/>
          </p:nvSpPr>
          <p:spPr bwMode="auto">
            <a:xfrm>
              <a:off x="450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B18</a:t>
              </a:r>
              <a:endParaRPr lang="en-US" dirty="0"/>
            </a:p>
          </p:txBody>
        </p:sp>
        <p:sp>
          <p:nvSpPr>
            <p:cNvPr id="30" name="ZoneTexte 38"/>
            <p:cNvSpPr txBox="1">
              <a:spLocks noChangeArrowheads="1"/>
            </p:cNvSpPr>
            <p:nvPr/>
          </p:nvSpPr>
          <p:spPr bwMode="auto">
            <a:xfrm>
              <a:off x="514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B17</a:t>
              </a:r>
              <a:endParaRPr lang="en-US" dirty="0"/>
            </a:p>
          </p:txBody>
        </p:sp>
        <p:sp>
          <p:nvSpPr>
            <p:cNvPr id="31" name="ZoneTexte 39"/>
            <p:cNvSpPr txBox="1">
              <a:spLocks noChangeArrowheads="1"/>
            </p:cNvSpPr>
            <p:nvPr/>
          </p:nvSpPr>
          <p:spPr bwMode="auto">
            <a:xfrm>
              <a:off x="577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B16</a:t>
              </a:r>
              <a:endParaRPr lang="en-US" dirty="0"/>
            </a:p>
          </p:txBody>
        </p:sp>
        <p:sp>
          <p:nvSpPr>
            <p:cNvPr id="32" name="ZoneTexte 40"/>
            <p:cNvSpPr txBox="1">
              <a:spLocks noChangeArrowheads="1"/>
            </p:cNvSpPr>
            <p:nvPr/>
          </p:nvSpPr>
          <p:spPr bwMode="auto">
            <a:xfrm>
              <a:off x="387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B23</a:t>
              </a:r>
              <a:endParaRPr lang="en-US" dirty="0"/>
            </a:p>
          </p:txBody>
        </p:sp>
        <p:sp>
          <p:nvSpPr>
            <p:cNvPr id="33" name="ZoneTexte 41"/>
            <p:cNvSpPr txBox="1">
              <a:spLocks noChangeArrowheads="1"/>
            </p:cNvSpPr>
            <p:nvPr/>
          </p:nvSpPr>
          <p:spPr bwMode="auto">
            <a:xfrm>
              <a:off x="450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B22</a:t>
              </a:r>
              <a:endParaRPr lang="en-US" dirty="0"/>
            </a:p>
          </p:txBody>
        </p:sp>
        <p:sp>
          <p:nvSpPr>
            <p:cNvPr id="34" name="ZoneTexte 42"/>
            <p:cNvSpPr txBox="1">
              <a:spLocks noChangeArrowheads="1"/>
            </p:cNvSpPr>
            <p:nvPr/>
          </p:nvSpPr>
          <p:spPr bwMode="auto">
            <a:xfrm>
              <a:off x="514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B21</a:t>
              </a:r>
              <a:endParaRPr lang="en-US" dirty="0"/>
            </a:p>
          </p:txBody>
        </p:sp>
        <p:sp>
          <p:nvSpPr>
            <p:cNvPr id="35" name="ZoneTexte 43"/>
            <p:cNvSpPr txBox="1">
              <a:spLocks noChangeArrowheads="1"/>
            </p:cNvSpPr>
            <p:nvPr/>
          </p:nvSpPr>
          <p:spPr bwMode="auto">
            <a:xfrm>
              <a:off x="577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B20</a:t>
              </a:r>
              <a:endParaRPr lang="en-US" dirty="0"/>
            </a:p>
          </p:txBody>
        </p:sp>
        <p:sp>
          <p:nvSpPr>
            <p:cNvPr id="36" name="ZoneTexte 44"/>
            <p:cNvSpPr txBox="1">
              <a:spLocks noChangeArrowheads="1"/>
            </p:cNvSpPr>
            <p:nvPr/>
          </p:nvSpPr>
          <p:spPr bwMode="auto">
            <a:xfrm>
              <a:off x="387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B27</a:t>
              </a:r>
              <a:endParaRPr lang="en-US" dirty="0"/>
            </a:p>
          </p:txBody>
        </p:sp>
        <p:sp>
          <p:nvSpPr>
            <p:cNvPr id="37" name="ZoneTexte 45"/>
            <p:cNvSpPr txBox="1">
              <a:spLocks noChangeArrowheads="1"/>
            </p:cNvSpPr>
            <p:nvPr/>
          </p:nvSpPr>
          <p:spPr bwMode="auto">
            <a:xfrm>
              <a:off x="450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B26</a:t>
              </a:r>
              <a:endParaRPr lang="en-US" dirty="0"/>
            </a:p>
          </p:txBody>
        </p:sp>
        <p:sp>
          <p:nvSpPr>
            <p:cNvPr id="38" name="ZoneTexte 46"/>
            <p:cNvSpPr txBox="1">
              <a:spLocks noChangeArrowheads="1"/>
            </p:cNvSpPr>
            <p:nvPr/>
          </p:nvSpPr>
          <p:spPr bwMode="auto">
            <a:xfrm>
              <a:off x="514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B25</a:t>
              </a:r>
              <a:endParaRPr lang="en-US" dirty="0"/>
            </a:p>
          </p:txBody>
        </p:sp>
        <p:sp>
          <p:nvSpPr>
            <p:cNvPr id="39" name="ZoneTexte 47"/>
            <p:cNvSpPr txBox="1">
              <a:spLocks noChangeArrowheads="1"/>
            </p:cNvSpPr>
            <p:nvPr/>
          </p:nvSpPr>
          <p:spPr bwMode="auto">
            <a:xfrm>
              <a:off x="577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B24</a:t>
              </a:r>
              <a:endParaRPr lang="en-US" dirty="0"/>
            </a:p>
          </p:txBody>
        </p:sp>
        <p:sp>
          <p:nvSpPr>
            <p:cNvPr id="40" name="ZoneTexte 48"/>
            <p:cNvSpPr txBox="1">
              <a:spLocks noChangeArrowheads="1"/>
            </p:cNvSpPr>
            <p:nvPr/>
          </p:nvSpPr>
          <p:spPr bwMode="auto">
            <a:xfrm>
              <a:off x="387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 </a:t>
              </a:r>
              <a:endParaRPr lang="en-US" b="1"/>
            </a:p>
          </p:txBody>
        </p:sp>
        <p:sp>
          <p:nvSpPr>
            <p:cNvPr id="41" name="ZoneTexte 49"/>
            <p:cNvSpPr txBox="1">
              <a:spLocks noChangeArrowheads="1"/>
            </p:cNvSpPr>
            <p:nvPr/>
          </p:nvSpPr>
          <p:spPr bwMode="auto">
            <a:xfrm>
              <a:off x="450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42" name="ZoneTexte 50"/>
            <p:cNvSpPr txBox="1">
              <a:spLocks noChangeArrowheads="1"/>
            </p:cNvSpPr>
            <p:nvPr/>
          </p:nvSpPr>
          <p:spPr bwMode="auto">
            <a:xfrm>
              <a:off x="514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43" name="ZoneTexte 51"/>
            <p:cNvSpPr txBox="1">
              <a:spLocks noChangeArrowheads="1"/>
            </p:cNvSpPr>
            <p:nvPr/>
          </p:nvSpPr>
          <p:spPr bwMode="auto">
            <a:xfrm>
              <a:off x="577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</p:grpSp>
      <p:sp>
        <p:nvSpPr>
          <p:cNvPr id="44" name="ZoneTexte 46"/>
          <p:cNvSpPr txBox="1">
            <a:spLocks noChangeArrowheads="1"/>
          </p:cNvSpPr>
          <p:nvPr/>
        </p:nvSpPr>
        <p:spPr bwMode="auto">
          <a:xfrm>
            <a:off x="3850372" y="3280964"/>
            <a:ext cx="27648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Memória (palavra de 32 bits)</a:t>
            </a:r>
            <a:endParaRPr lang="en-US" sz="1400" b="1" dirty="0"/>
          </a:p>
        </p:txBody>
      </p:sp>
      <p:sp>
        <p:nvSpPr>
          <p:cNvPr id="45" name="ZoneTexte 23"/>
          <p:cNvSpPr txBox="1">
            <a:spLocks noChangeArrowheads="1"/>
          </p:cNvSpPr>
          <p:nvPr/>
        </p:nvSpPr>
        <p:spPr bwMode="auto">
          <a:xfrm>
            <a:off x="2095500" y="4417535"/>
            <a:ext cx="1846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Endereço (32 bits)</a:t>
            </a:r>
            <a:endParaRPr lang="en-US" dirty="0"/>
          </a:p>
        </p:txBody>
      </p:sp>
      <p:cxnSp>
        <p:nvCxnSpPr>
          <p:cNvPr id="46" name="Conector de seta reta 45"/>
          <p:cNvCxnSpPr/>
          <p:nvPr/>
        </p:nvCxnSpPr>
        <p:spPr bwMode="auto">
          <a:xfrm>
            <a:off x="2852381" y="4031618"/>
            <a:ext cx="1067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Conector reto 49"/>
          <p:cNvCxnSpPr/>
          <p:nvPr/>
        </p:nvCxnSpPr>
        <p:spPr bwMode="auto">
          <a:xfrm flipV="1">
            <a:off x="3275461" y="3959605"/>
            <a:ext cx="110509" cy="1539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ZoneTexte 23"/>
          <p:cNvSpPr txBox="1">
            <a:spLocks noChangeArrowheads="1"/>
          </p:cNvSpPr>
          <p:nvPr/>
        </p:nvSpPr>
        <p:spPr bwMode="auto">
          <a:xfrm>
            <a:off x="3248119" y="3723021"/>
            <a:ext cx="27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4</a:t>
            </a:r>
            <a:endParaRPr lang="en-US" sz="1400" dirty="0"/>
          </a:p>
        </p:txBody>
      </p:sp>
      <p:sp>
        <p:nvSpPr>
          <p:cNvPr id="54" name="ZoneTexte 23"/>
          <p:cNvSpPr txBox="1">
            <a:spLocks noChangeArrowheads="1"/>
          </p:cNvSpPr>
          <p:nvPr/>
        </p:nvSpPr>
        <p:spPr bwMode="auto">
          <a:xfrm>
            <a:off x="2329600" y="3853630"/>
            <a:ext cx="6046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wbe</a:t>
            </a:r>
            <a:endParaRPr lang="en-US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2442" y="3096298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Write Byte Enable</a:t>
            </a:r>
          </a:p>
        </p:txBody>
      </p:sp>
      <p:cxnSp>
        <p:nvCxnSpPr>
          <p:cNvPr id="56" name="Conector de seta reta 55"/>
          <p:cNvCxnSpPr/>
          <p:nvPr/>
        </p:nvCxnSpPr>
        <p:spPr bwMode="auto">
          <a:xfrm>
            <a:off x="1937982" y="3434852"/>
            <a:ext cx="391618" cy="418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ZoneTexte 23"/>
          <p:cNvSpPr txBox="1">
            <a:spLocks noChangeArrowheads="1"/>
          </p:cNvSpPr>
          <p:nvPr/>
        </p:nvSpPr>
        <p:spPr bwMode="auto">
          <a:xfrm>
            <a:off x="2179472" y="565769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0x11223344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ZoneTexte 23"/>
          <p:cNvSpPr txBox="1">
            <a:spLocks noChangeArrowheads="1"/>
          </p:cNvSpPr>
          <p:nvPr/>
        </p:nvSpPr>
        <p:spPr bwMode="auto">
          <a:xfrm>
            <a:off x="2179472" y="484048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0x00000003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6480642" y="575170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6471544" y="544386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471077" y="513903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6471077" y="483421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477817" y="452938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6477817" y="422456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5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77817" y="392601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6</a:t>
            </a:r>
            <a:endParaRPr lang="pt-BR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5899703" y="277418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Word address</a:t>
            </a:r>
          </a:p>
        </p:txBody>
      </p:sp>
      <p:cxnSp>
        <p:nvCxnSpPr>
          <p:cNvPr id="67" name="Conector de seta reta 66"/>
          <p:cNvCxnSpPr/>
          <p:nvPr/>
        </p:nvCxnSpPr>
        <p:spPr bwMode="auto">
          <a:xfrm flipH="1">
            <a:off x="6640965" y="3158860"/>
            <a:ext cx="1" cy="6672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9373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766889"/>
          </a:xfrm>
        </p:spPr>
        <p:txBody>
          <a:bodyPr/>
          <a:lstStyle/>
          <a:p>
            <a:r>
              <a:rPr lang="pt-BR" dirty="0"/>
              <a:t>Processador x Memória</a:t>
            </a:r>
            <a:endParaRPr lang="pt-BR" sz="2000" dirty="0"/>
          </a:p>
          <a:p>
            <a:pPr lvl="1"/>
            <a:r>
              <a:rPr lang="pt-BR" sz="2000" dirty="0"/>
              <a:t>Memória endereçada por palavra (</a:t>
            </a:r>
            <a:r>
              <a:rPr lang="pt-BR" sz="2000" i="1" dirty="0"/>
              <a:t>word addressing</a:t>
            </a:r>
            <a:r>
              <a:rPr lang="pt-BR" sz="2000" dirty="0"/>
              <a:t>)</a:t>
            </a:r>
          </a:p>
          <a:p>
            <a:pPr lvl="1"/>
            <a:r>
              <a:rPr lang="pt-BR" sz="2000" dirty="0"/>
              <a:t>MIPS endereça bytes (</a:t>
            </a:r>
            <a:r>
              <a:rPr lang="pt-BR" sz="2000" i="1" dirty="0"/>
              <a:t>byte addressing</a:t>
            </a:r>
            <a:r>
              <a:rPr lang="pt-BR" sz="2000" dirty="0"/>
              <a:t>)</a:t>
            </a:r>
          </a:p>
        </p:txBody>
      </p:sp>
      <p:cxnSp>
        <p:nvCxnSpPr>
          <p:cNvPr id="58" name="Connecteur droit avec flèche 16"/>
          <p:cNvCxnSpPr>
            <a:cxnSpLocks noChangeShapeType="1"/>
          </p:cNvCxnSpPr>
          <p:nvPr/>
        </p:nvCxnSpPr>
        <p:spPr bwMode="auto">
          <a:xfrm flipV="1">
            <a:off x="3598864" y="4845988"/>
            <a:ext cx="1676400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" name="Groupe 52"/>
          <p:cNvGrpSpPr>
            <a:grpSpLocks/>
          </p:cNvGrpSpPr>
          <p:nvPr/>
        </p:nvGrpSpPr>
        <p:grpSpPr bwMode="auto">
          <a:xfrm>
            <a:off x="5270712" y="3636564"/>
            <a:ext cx="2540000" cy="2441575"/>
            <a:chOff x="3873500" y="3200400"/>
            <a:chExt cx="2540000" cy="2441377"/>
          </a:xfrm>
        </p:grpSpPr>
        <p:sp>
          <p:nvSpPr>
            <p:cNvPr id="62" name="ZoneTexte 7"/>
            <p:cNvSpPr txBox="1">
              <a:spLocks noChangeArrowheads="1"/>
            </p:cNvSpPr>
            <p:nvPr/>
          </p:nvSpPr>
          <p:spPr bwMode="auto">
            <a:xfrm>
              <a:off x="387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B3</a:t>
              </a:r>
              <a:endParaRPr lang="en-US" dirty="0"/>
            </a:p>
          </p:txBody>
        </p:sp>
        <p:sp>
          <p:nvSpPr>
            <p:cNvPr id="63" name="ZoneTexte 18"/>
            <p:cNvSpPr txBox="1">
              <a:spLocks noChangeArrowheads="1"/>
            </p:cNvSpPr>
            <p:nvPr/>
          </p:nvSpPr>
          <p:spPr bwMode="auto">
            <a:xfrm>
              <a:off x="450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</a:t>
              </a:r>
              <a:endParaRPr lang="en-US" dirty="0"/>
            </a:p>
          </p:txBody>
        </p:sp>
        <p:sp>
          <p:nvSpPr>
            <p:cNvPr id="64" name="ZoneTexte 19"/>
            <p:cNvSpPr txBox="1">
              <a:spLocks noChangeArrowheads="1"/>
            </p:cNvSpPr>
            <p:nvPr/>
          </p:nvSpPr>
          <p:spPr bwMode="auto">
            <a:xfrm>
              <a:off x="514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</a:t>
              </a:r>
              <a:endParaRPr lang="en-US" dirty="0"/>
            </a:p>
          </p:txBody>
        </p:sp>
        <p:sp>
          <p:nvSpPr>
            <p:cNvPr id="65" name="ZoneTexte 20"/>
            <p:cNvSpPr txBox="1">
              <a:spLocks noChangeArrowheads="1"/>
            </p:cNvSpPr>
            <p:nvPr/>
          </p:nvSpPr>
          <p:spPr bwMode="auto">
            <a:xfrm>
              <a:off x="577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B0</a:t>
              </a:r>
              <a:endParaRPr lang="en-US" dirty="0"/>
            </a:p>
          </p:txBody>
        </p:sp>
        <p:sp>
          <p:nvSpPr>
            <p:cNvPr id="66" name="ZoneTexte 24"/>
            <p:cNvSpPr txBox="1">
              <a:spLocks noChangeArrowheads="1"/>
            </p:cNvSpPr>
            <p:nvPr/>
          </p:nvSpPr>
          <p:spPr bwMode="auto">
            <a:xfrm>
              <a:off x="387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B7</a:t>
              </a:r>
              <a:endParaRPr lang="en-US" dirty="0"/>
            </a:p>
          </p:txBody>
        </p:sp>
        <p:sp>
          <p:nvSpPr>
            <p:cNvPr id="67" name="ZoneTexte 25"/>
            <p:cNvSpPr txBox="1">
              <a:spLocks noChangeArrowheads="1"/>
            </p:cNvSpPr>
            <p:nvPr/>
          </p:nvSpPr>
          <p:spPr bwMode="auto">
            <a:xfrm>
              <a:off x="450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B6</a:t>
              </a:r>
              <a:endParaRPr lang="en-US" dirty="0"/>
            </a:p>
          </p:txBody>
        </p:sp>
        <p:sp>
          <p:nvSpPr>
            <p:cNvPr id="68" name="ZoneTexte 26"/>
            <p:cNvSpPr txBox="1">
              <a:spLocks noChangeArrowheads="1"/>
            </p:cNvSpPr>
            <p:nvPr/>
          </p:nvSpPr>
          <p:spPr bwMode="auto">
            <a:xfrm>
              <a:off x="514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B5</a:t>
              </a:r>
              <a:endParaRPr lang="en-US" dirty="0"/>
            </a:p>
          </p:txBody>
        </p:sp>
        <p:sp>
          <p:nvSpPr>
            <p:cNvPr id="69" name="ZoneTexte 27"/>
            <p:cNvSpPr txBox="1">
              <a:spLocks noChangeArrowheads="1"/>
            </p:cNvSpPr>
            <p:nvPr/>
          </p:nvSpPr>
          <p:spPr bwMode="auto">
            <a:xfrm>
              <a:off x="577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B4</a:t>
              </a:r>
              <a:endParaRPr lang="en-US" dirty="0"/>
            </a:p>
          </p:txBody>
        </p:sp>
        <p:sp>
          <p:nvSpPr>
            <p:cNvPr id="70" name="ZoneTexte 28"/>
            <p:cNvSpPr txBox="1">
              <a:spLocks noChangeArrowheads="1"/>
            </p:cNvSpPr>
            <p:nvPr/>
          </p:nvSpPr>
          <p:spPr bwMode="auto">
            <a:xfrm>
              <a:off x="387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B11</a:t>
              </a:r>
              <a:endParaRPr lang="en-US" dirty="0"/>
            </a:p>
          </p:txBody>
        </p:sp>
        <p:sp>
          <p:nvSpPr>
            <p:cNvPr id="71" name="ZoneTexte 29"/>
            <p:cNvSpPr txBox="1">
              <a:spLocks noChangeArrowheads="1"/>
            </p:cNvSpPr>
            <p:nvPr/>
          </p:nvSpPr>
          <p:spPr bwMode="auto">
            <a:xfrm>
              <a:off x="450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B10</a:t>
              </a:r>
              <a:endParaRPr lang="en-US" dirty="0"/>
            </a:p>
          </p:txBody>
        </p:sp>
        <p:sp>
          <p:nvSpPr>
            <p:cNvPr id="72" name="ZoneTexte 30"/>
            <p:cNvSpPr txBox="1">
              <a:spLocks noChangeArrowheads="1"/>
            </p:cNvSpPr>
            <p:nvPr/>
          </p:nvSpPr>
          <p:spPr bwMode="auto">
            <a:xfrm>
              <a:off x="514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B9</a:t>
              </a:r>
              <a:endParaRPr lang="en-US" dirty="0"/>
            </a:p>
          </p:txBody>
        </p:sp>
        <p:sp>
          <p:nvSpPr>
            <p:cNvPr id="73" name="ZoneTexte 31"/>
            <p:cNvSpPr txBox="1">
              <a:spLocks noChangeArrowheads="1"/>
            </p:cNvSpPr>
            <p:nvPr/>
          </p:nvSpPr>
          <p:spPr bwMode="auto">
            <a:xfrm>
              <a:off x="577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B8</a:t>
              </a:r>
              <a:endParaRPr lang="en-US" dirty="0"/>
            </a:p>
          </p:txBody>
        </p:sp>
        <p:sp>
          <p:nvSpPr>
            <p:cNvPr id="74" name="ZoneTexte 32"/>
            <p:cNvSpPr txBox="1">
              <a:spLocks noChangeArrowheads="1"/>
            </p:cNvSpPr>
            <p:nvPr/>
          </p:nvSpPr>
          <p:spPr bwMode="auto">
            <a:xfrm>
              <a:off x="3873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B15</a:t>
              </a:r>
              <a:endParaRPr lang="en-US" dirty="0"/>
            </a:p>
          </p:txBody>
        </p:sp>
        <p:sp>
          <p:nvSpPr>
            <p:cNvPr id="75" name="ZoneTexte 33"/>
            <p:cNvSpPr txBox="1">
              <a:spLocks noChangeArrowheads="1"/>
            </p:cNvSpPr>
            <p:nvPr/>
          </p:nvSpPr>
          <p:spPr bwMode="auto">
            <a:xfrm>
              <a:off x="4508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B14</a:t>
              </a:r>
              <a:endParaRPr lang="en-US" dirty="0"/>
            </a:p>
          </p:txBody>
        </p:sp>
        <p:sp>
          <p:nvSpPr>
            <p:cNvPr id="76" name="ZoneTexte 34"/>
            <p:cNvSpPr txBox="1">
              <a:spLocks noChangeArrowheads="1"/>
            </p:cNvSpPr>
            <p:nvPr/>
          </p:nvSpPr>
          <p:spPr bwMode="auto">
            <a:xfrm>
              <a:off x="5143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B13</a:t>
              </a:r>
              <a:endParaRPr lang="en-US" dirty="0"/>
            </a:p>
          </p:txBody>
        </p:sp>
        <p:sp>
          <p:nvSpPr>
            <p:cNvPr id="77" name="ZoneTexte 35"/>
            <p:cNvSpPr txBox="1">
              <a:spLocks noChangeArrowheads="1"/>
            </p:cNvSpPr>
            <p:nvPr/>
          </p:nvSpPr>
          <p:spPr bwMode="auto">
            <a:xfrm>
              <a:off x="5778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B12</a:t>
              </a:r>
              <a:endParaRPr lang="en-US" dirty="0"/>
            </a:p>
          </p:txBody>
        </p:sp>
        <p:sp>
          <p:nvSpPr>
            <p:cNvPr id="78" name="ZoneTexte 36"/>
            <p:cNvSpPr txBox="1">
              <a:spLocks noChangeArrowheads="1"/>
            </p:cNvSpPr>
            <p:nvPr/>
          </p:nvSpPr>
          <p:spPr bwMode="auto">
            <a:xfrm>
              <a:off x="387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B19</a:t>
              </a:r>
              <a:endParaRPr lang="en-US" dirty="0"/>
            </a:p>
          </p:txBody>
        </p:sp>
        <p:sp>
          <p:nvSpPr>
            <p:cNvPr id="79" name="ZoneTexte 37"/>
            <p:cNvSpPr txBox="1">
              <a:spLocks noChangeArrowheads="1"/>
            </p:cNvSpPr>
            <p:nvPr/>
          </p:nvSpPr>
          <p:spPr bwMode="auto">
            <a:xfrm>
              <a:off x="450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B18</a:t>
              </a:r>
              <a:endParaRPr lang="en-US" dirty="0"/>
            </a:p>
          </p:txBody>
        </p:sp>
        <p:sp>
          <p:nvSpPr>
            <p:cNvPr id="80" name="ZoneTexte 38"/>
            <p:cNvSpPr txBox="1">
              <a:spLocks noChangeArrowheads="1"/>
            </p:cNvSpPr>
            <p:nvPr/>
          </p:nvSpPr>
          <p:spPr bwMode="auto">
            <a:xfrm>
              <a:off x="514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B17</a:t>
              </a:r>
              <a:endParaRPr lang="en-US" dirty="0"/>
            </a:p>
          </p:txBody>
        </p:sp>
        <p:sp>
          <p:nvSpPr>
            <p:cNvPr id="81" name="ZoneTexte 39"/>
            <p:cNvSpPr txBox="1">
              <a:spLocks noChangeArrowheads="1"/>
            </p:cNvSpPr>
            <p:nvPr/>
          </p:nvSpPr>
          <p:spPr bwMode="auto">
            <a:xfrm>
              <a:off x="577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B16</a:t>
              </a:r>
              <a:endParaRPr lang="en-US" dirty="0"/>
            </a:p>
          </p:txBody>
        </p:sp>
        <p:sp>
          <p:nvSpPr>
            <p:cNvPr id="82" name="ZoneTexte 40"/>
            <p:cNvSpPr txBox="1">
              <a:spLocks noChangeArrowheads="1"/>
            </p:cNvSpPr>
            <p:nvPr/>
          </p:nvSpPr>
          <p:spPr bwMode="auto">
            <a:xfrm>
              <a:off x="387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B23</a:t>
              </a:r>
              <a:endParaRPr lang="en-US" dirty="0"/>
            </a:p>
          </p:txBody>
        </p:sp>
        <p:sp>
          <p:nvSpPr>
            <p:cNvPr id="83" name="ZoneTexte 41"/>
            <p:cNvSpPr txBox="1">
              <a:spLocks noChangeArrowheads="1"/>
            </p:cNvSpPr>
            <p:nvPr/>
          </p:nvSpPr>
          <p:spPr bwMode="auto">
            <a:xfrm>
              <a:off x="450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B22</a:t>
              </a:r>
              <a:endParaRPr lang="en-US" dirty="0"/>
            </a:p>
          </p:txBody>
        </p:sp>
        <p:sp>
          <p:nvSpPr>
            <p:cNvPr id="84" name="ZoneTexte 42"/>
            <p:cNvSpPr txBox="1">
              <a:spLocks noChangeArrowheads="1"/>
            </p:cNvSpPr>
            <p:nvPr/>
          </p:nvSpPr>
          <p:spPr bwMode="auto">
            <a:xfrm>
              <a:off x="514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B21</a:t>
              </a:r>
              <a:endParaRPr lang="en-US" dirty="0"/>
            </a:p>
          </p:txBody>
        </p:sp>
        <p:sp>
          <p:nvSpPr>
            <p:cNvPr id="85" name="ZoneTexte 43"/>
            <p:cNvSpPr txBox="1">
              <a:spLocks noChangeArrowheads="1"/>
            </p:cNvSpPr>
            <p:nvPr/>
          </p:nvSpPr>
          <p:spPr bwMode="auto">
            <a:xfrm>
              <a:off x="577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B20</a:t>
              </a:r>
              <a:endParaRPr lang="en-US" dirty="0"/>
            </a:p>
          </p:txBody>
        </p:sp>
        <p:sp>
          <p:nvSpPr>
            <p:cNvPr id="86" name="ZoneTexte 44"/>
            <p:cNvSpPr txBox="1">
              <a:spLocks noChangeArrowheads="1"/>
            </p:cNvSpPr>
            <p:nvPr/>
          </p:nvSpPr>
          <p:spPr bwMode="auto">
            <a:xfrm>
              <a:off x="387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B27</a:t>
              </a:r>
              <a:endParaRPr lang="en-US" dirty="0"/>
            </a:p>
          </p:txBody>
        </p:sp>
        <p:sp>
          <p:nvSpPr>
            <p:cNvPr id="87" name="ZoneTexte 45"/>
            <p:cNvSpPr txBox="1">
              <a:spLocks noChangeArrowheads="1"/>
            </p:cNvSpPr>
            <p:nvPr/>
          </p:nvSpPr>
          <p:spPr bwMode="auto">
            <a:xfrm>
              <a:off x="450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B26</a:t>
              </a:r>
              <a:endParaRPr lang="en-US" dirty="0"/>
            </a:p>
          </p:txBody>
        </p:sp>
        <p:sp>
          <p:nvSpPr>
            <p:cNvPr id="88" name="ZoneTexte 46"/>
            <p:cNvSpPr txBox="1">
              <a:spLocks noChangeArrowheads="1"/>
            </p:cNvSpPr>
            <p:nvPr/>
          </p:nvSpPr>
          <p:spPr bwMode="auto">
            <a:xfrm>
              <a:off x="514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B25</a:t>
              </a:r>
              <a:endParaRPr lang="en-US" dirty="0"/>
            </a:p>
          </p:txBody>
        </p:sp>
        <p:sp>
          <p:nvSpPr>
            <p:cNvPr id="89" name="ZoneTexte 47"/>
            <p:cNvSpPr txBox="1">
              <a:spLocks noChangeArrowheads="1"/>
            </p:cNvSpPr>
            <p:nvPr/>
          </p:nvSpPr>
          <p:spPr bwMode="auto">
            <a:xfrm>
              <a:off x="577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B24</a:t>
              </a:r>
              <a:endParaRPr lang="en-US" dirty="0"/>
            </a:p>
          </p:txBody>
        </p:sp>
        <p:sp>
          <p:nvSpPr>
            <p:cNvPr id="90" name="ZoneTexte 48"/>
            <p:cNvSpPr txBox="1">
              <a:spLocks noChangeArrowheads="1"/>
            </p:cNvSpPr>
            <p:nvPr/>
          </p:nvSpPr>
          <p:spPr bwMode="auto">
            <a:xfrm>
              <a:off x="387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 </a:t>
              </a:r>
              <a:endParaRPr lang="en-US" b="1"/>
            </a:p>
          </p:txBody>
        </p:sp>
        <p:sp>
          <p:nvSpPr>
            <p:cNvPr id="91" name="ZoneTexte 49"/>
            <p:cNvSpPr txBox="1">
              <a:spLocks noChangeArrowheads="1"/>
            </p:cNvSpPr>
            <p:nvPr/>
          </p:nvSpPr>
          <p:spPr bwMode="auto">
            <a:xfrm>
              <a:off x="450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2" name="ZoneTexte 50"/>
            <p:cNvSpPr txBox="1">
              <a:spLocks noChangeArrowheads="1"/>
            </p:cNvSpPr>
            <p:nvPr/>
          </p:nvSpPr>
          <p:spPr bwMode="auto">
            <a:xfrm>
              <a:off x="514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3" name="ZoneTexte 51"/>
            <p:cNvSpPr txBox="1">
              <a:spLocks noChangeArrowheads="1"/>
            </p:cNvSpPr>
            <p:nvPr/>
          </p:nvSpPr>
          <p:spPr bwMode="auto">
            <a:xfrm>
              <a:off x="577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</p:grpSp>
      <p:sp>
        <p:nvSpPr>
          <p:cNvPr id="94" name="ZoneTexte 46"/>
          <p:cNvSpPr txBox="1">
            <a:spLocks noChangeArrowheads="1"/>
          </p:cNvSpPr>
          <p:nvPr/>
        </p:nvSpPr>
        <p:spPr bwMode="auto">
          <a:xfrm>
            <a:off x="5201524" y="3280964"/>
            <a:ext cx="27648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Memória (palavra de 32 bits)</a:t>
            </a:r>
            <a:endParaRPr lang="en-US" sz="1400" b="1" dirty="0"/>
          </a:p>
        </p:txBody>
      </p:sp>
      <p:sp>
        <p:nvSpPr>
          <p:cNvPr id="95" name="ZoneTexte 23"/>
          <p:cNvSpPr txBox="1">
            <a:spLocks noChangeArrowheads="1"/>
          </p:cNvSpPr>
          <p:nvPr/>
        </p:nvSpPr>
        <p:spPr bwMode="auto">
          <a:xfrm>
            <a:off x="3446652" y="4417535"/>
            <a:ext cx="1846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Endereço (32 bits)</a:t>
            </a:r>
            <a:endParaRPr lang="en-US" dirty="0"/>
          </a:p>
        </p:txBody>
      </p:sp>
      <p:sp>
        <p:nvSpPr>
          <p:cNvPr id="105" name="ZoneTexte 23"/>
          <p:cNvSpPr txBox="1">
            <a:spLocks noChangeArrowheads="1"/>
          </p:cNvSpPr>
          <p:nvPr/>
        </p:nvSpPr>
        <p:spPr bwMode="auto">
          <a:xfrm>
            <a:off x="7810712" y="5754961"/>
            <a:ext cx="1046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0...0000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6" name="ZoneTexte 23"/>
          <p:cNvSpPr txBox="1">
            <a:spLocks noChangeArrowheads="1"/>
          </p:cNvSpPr>
          <p:nvPr/>
        </p:nvSpPr>
        <p:spPr bwMode="auto">
          <a:xfrm>
            <a:off x="7810709" y="5450136"/>
            <a:ext cx="10466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0...0001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7" name="ZoneTexte 23"/>
          <p:cNvSpPr txBox="1">
            <a:spLocks noChangeArrowheads="1"/>
          </p:cNvSpPr>
          <p:nvPr/>
        </p:nvSpPr>
        <p:spPr bwMode="auto">
          <a:xfrm>
            <a:off x="7810708" y="5145312"/>
            <a:ext cx="10466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0...0010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8" name="ZoneTexte 23"/>
          <p:cNvSpPr txBox="1">
            <a:spLocks noChangeArrowheads="1"/>
          </p:cNvSpPr>
          <p:nvPr/>
        </p:nvSpPr>
        <p:spPr bwMode="auto">
          <a:xfrm>
            <a:off x="7810707" y="4840487"/>
            <a:ext cx="10466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0...0011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9" name="ZoneTexte 23"/>
          <p:cNvSpPr txBox="1">
            <a:spLocks noChangeArrowheads="1"/>
          </p:cNvSpPr>
          <p:nvPr/>
        </p:nvSpPr>
        <p:spPr bwMode="auto">
          <a:xfrm>
            <a:off x="7810712" y="4535662"/>
            <a:ext cx="1046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0...0100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0" name="ZoneTexte 23"/>
          <p:cNvSpPr txBox="1">
            <a:spLocks noChangeArrowheads="1"/>
          </p:cNvSpPr>
          <p:nvPr/>
        </p:nvSpPr>
        <p:spPr bwMode="auto">
          <a:xfrm>
            <a:off x="7810706" y="4230837"/>
            <a:ext cx="10466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0...0101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1" name="ZoneTexte 23"/>
          <p:cNvSpPr txBox="1">
            <a:spLocks noChangeArrowheads="1"/>
          </p:cNvSpPr>
          <p:nvPr/>
        </p:nvSpPr>
        <p:spPr bwMode="auto">
          <a:xfrm>
            <a:off x="7810705" y="3926013"/>
            <a:ext cx="1046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0...0110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1054084" y="3746499"/>
            <a:ext cx="965200" cy="2441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1400" i="1"/>
          </a:p>
        </p:txBody>
      </p:sp>
      <p:sp>
        <p:nvSpPr>
          <p:cNvPr id="113" name="ZoneTexte 42"/>
          <p:cNvSpPr txBox="1">
            <a:spLocks noChangeArrowheads="1"/>
          </p:cNvSpPr>
          <p:nvPr/>
        </p:nvSpPr>
        <p:spPr bwMode="auto">
          <a:xfrm>
            <a:off x="1079484" y="4762500"/>
            <a:ext cx="901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MIPS</a:t>
            </a:r>
            <a:endParaRPr lang="en-US" sz="1400" b="1" dirty="0"/>
          </a:p>
        </p:txBody>
      </p:sp>
      <p:cxnSp>
        <p:nvCxnSpPr>
          <p:cNvPr id="114" name="Connecteur droit avec flèche 16"/>
          <p:cNvCxnSpPr>
            <a:cxnSpLocks noChangeShapeType="1"/>
          </p:cNvCxnSpPr>
          <p:nvPr/>
        </p:nvCxnSpPr>
        <p:spPr bwMode="auto">
          <a:xfrm flipV="1">
            <a:off x="2022157" y="4845988"/>
            <a:ext cx="598213" cy="1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ZoneTexte 23"/>
          <p:cNvSpPr txBox="1">
            <a:spLocks noChangeArrowheads="1"/>
          </p:cNvSpPr>
          <p:nvPr/>
        </p:nvSpPr>
        <p:spPr bwMode="auto">
          <a:xfrm>
            <a:off x="2023855" y="4439330"/>
            <a:ext cx="11287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0...1000</a:t>
            </a:r>
            <a:r>
              <a:rPr lang="pt-BR" sz="1600" baseline="-25000" dirty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cxnSp>
        <p:nvCxnSpPr>
          <p:cNvPr id="101" name="Conector de seta reta 100"/>
          <p:cNvCxnSpPr/>
          <p:nvPr/>
        </p:nvCxnSpPr>
        <p:spPr bwMode="auto">
          <a:xfrm>
            <a:off x="4203533" y="3883965"/>
            <a:ext cx="1067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Conector reto 101"/>
          <p:cNvCxnSpPr/>
          <p:nvPr/>
        </p:nvCxnSpPr>
        <p:spPr bwMode="auto">
          <a:xfrm flipV="1">
            <a:off x="4626613" y="3811952"/>
            <a:ext cx="110509" cy="1539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ZoneTexte 23"/>
          <p:cNvSpPr txBox="1">
            <a:spLocks noChangeArrowheads="1"/>
          </p:cNvSpPr>
          <p:nvPr/>
        </p:nvSpPr>
        <p:spPr bwMode="auto">
          <a:xfrm>
            <a:off x="4599271" y="3575368"/>
            <a:ext cx="27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4</a:t>
            </a:r>
            <a:endParaRPr lang="en-US" sz="1400" dirty="0"/>
          </a:p>
        </p:txBody>
      </p:sp>
      <p:sp>
        <p:nvSpPr>
          <p:cNvPr id="104" name="ZoneTexte 23"/>
          <p:cNvSpPr txBox="1">
            <a:spLocks noChangeArrowheads="1"/>
          </p:cNvSpPr>
          <p:nvPr/>
        </p:nvSpPr>
        <p:spPr bwMode="auto">
          <a:xfrm>
            <a:off x="3680752" y="3705977"/>
            <a:ext cx="6046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wbe</a:t>
            </a:r>
            <a:endParaRPr lang="en-US" dirty="0"/>
          </a:p>
        </p:txBody>
      </p:sp>
      <p:cxnSp>
        <p:nvCxnSpPr>
          <p:cNvPr id="116" name="Connecteur droit avec flèche 22"/>
          <p:cNvCxnSpPr>
            <a:cxnSpLocks noChangeShapeType="1"/>
          </p:cNvCxnSpPr>
          <p:nvPr/>
        </p:nvCxnSpPr>
        <p:spPr bwMode="auto">
          <a:xfrm>
            <a:off x="3680752" y="5838511"/>
            <a:ext cx="1589960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" name="ZoneTexte 23"/>
          <p:cNvSpPr txBox="1">
            <a:spLocks noChangeArrowheads="1"/>
          </p:cNvSpPr>
          <p:nvPr/>
        </p:nvSpPr>
        <p:spPr bwMode="auto">
          <a:xfrm>
            <a:off x="3542188" y="5428933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Dado (32 bits)</a:t>
            </a:r>
            <a:endParaRPr lang="en-US" dirty="0"/>
          </a:p>
        </p:txBody>
      </p:sp>
      <p:sp>
        <p:nvSpPr>
          <p:cNvPr id="59" name="ZoneTexte 23"/>
          <p:cNvSpPr txBox="1">
            <a:spLocks noChangeArrowheads="1"/>
          </p:cNvSpPr>
          <p:nvPr/>
        </p:nvSpPr>
        <p:spPr bwMode="auto">
          <a:xfrm>
            <a:off x="1971784" y="4855817"/>
            <a:ext cx="9247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i="1" dirty="0">
                <a:solidFill>
                  <a:srgbClr val="0000FF"/>
                </a:solidFill>
              </a:rPr>
              <a:t>Byte </a:t>
            </a:r>
            <a:r>
              <a:rPr lang="pt-BR" sz="1600" i="1" dirty="0" err="1">
                <a:solidFill>
                  <a:srgbClr val="0000FF"/>
                </a:solidFill>
              </a:rPr>
              <a:t>address</a:t>
            </a:r>
            <a:endParaRPr lang="pt-BR" sz="1600" i="1" dirty="0">
              <a:solidFill>
                <a:srgbClr val="0000FF"/>
              </a:solidFill>
            </a:endParaRPr>
          </a:p>
        </p:txBody>
      </p:sp>
      <p:sp>
        <p:nvSpPr>
          <p:cNvPr id="60" name="ZoneTexte 23"/>
          <p:cNvSpPr txBox="1">
            <a:spLocks noChangeArrowheads="1"/>
          </p:cNvSpPr>
          <p:nvPr/>
        </p:nvSpPr>
        <p:spPr bwMode="auto">
          <a:xfrm>
            <a:off x="3881915" y="4855816"/>
            <a:ext cx="9247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i="1" dirty="0">
                <a:solidFill>
                  <a:srgbClr val="0000FF"/>
                </a:solidFill>
              </a:rPr>
              <a:t>Word </a:t>
            </a:r>
            <a:r>
              <a:rPr lang="pt-BR" sz="1600" i="1" dirty="0" err="1">
                <a:solidFill>
                  <a:srgbClr val="0000FF"/>
                </a:solidFill>
              </a:rPr>
              <a:t>address</a:t>
            </a:r>
            <a:endParaRPr lang="pt-BR" sz="1600" i="1" dirty="0">
              <a:solidFill>
                <a:srgbClr val="0000FF"/>
              </a:solidFill>
            </a:endParaRPr>
          </a:p>
        </p:txBody>
      </p:sp>
      <p:sp>
        <p:nvSpPr>
          <p:cNvPr id="96" name="CaixaDeTexto 95"/>
          <p:cNvSpPr txBox="1"/>
          <p:nvPr/>
        </p:nvSpPr>
        <p:spPr>
          <a:xfrm>
            <a:off x="2304059" y="406999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lw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7" name="CaixaDeTexto 96"/>
          <p:cNvSpPr txBox="1"/>
          <p:nvPr/>
        </p:nvSpPr>
        <p:spPr>
          <a:xfrm>
            <a:off x="7890513" y="3405930"/>
            <a:ext cx="914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00FF"/>
                </a:solidFill>
              </a:rPr>
              <a:t>Word </a:t>
            </a:r>
          </a:p>
          <a:p>
            <a:pPr algn="ctr"/>
            <a:r>
              <a:rPr lang="en-US" sz="1600" i="1" dirty="0">
                <a:solidFill>
                  <a:srgbClr val="0000FF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86952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766889"/>
          </a:xfrm>
        </p:spPr>
        <p:txBody>
          <a:bodyPr/>
          <a:lstStyle/>
          <a:p>
            <a:r>
              <a:rPr lang="pt-BR" dirty="0"/>
              <a:t>Processador x Memória</a:t>
            </a:r>
            <a:endParaRPr lang="pt-BR" sz="2000" dirty="0"/>
          </a:p>
          <a:p>
            <a:pPr lvl="1"/>
            <a:r>
              <a:rPr lang="pt-BR" sz="2000" dirty="0"/>
              <a:t>Memória endereçada por palavra (</a:t>
            </a:r>
            <a:r>
              <a:rPr lang="pt-BR" sz="2000" i="1" dirty="0"/>
              <a:t>word addressing</a:t>
            </a:r>
            <a:r>
              <a:rPr lang="pt-BR" sz="2000" dirty="0"/>
              <a:t>)</a:t>
            </a:r>
          </a:p>
          <a:p>
            <a:pPr lvl="1"/>
            <a:r>
              <a:rPr lang="pt-BR" sz="2000" dirty="0"/>
              <a:t>MIPS endereça bytes (</a:t>
            </a:r>
            <a:r>
              <a:rPr lang="pt-BR" sz="2000" i="1" dirty="0"/>
              <a:t>byte addressing</a:t>
            </a:r>
            <a:r>
              <a:rPr lang="pt-BR" sz="2000" dirty="0"/>
              <a:t>)</a:t>
            </a:r>
          </a:p>
        </p:txBody>
      </p:sp>
      <p:cxnSp>
        <p:nvCxnSpPr>
          <p:cNvPr id="58" name="Connecteur droit avec flèche 16"/>
          <p:cNvCxnSpPr>
            <a:cxnSpLocks noChangeShapeType="1"/>
          </p:cNvCxnSpPr>
          <p:nvPr/>
        </p:nvCxnSpPr>
        <p:spPr bwMode="auto">
          <a:xfrm flipV="1">
            <a:off x="3598864" y="4845988"/>
            <a:ext cx="1676400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" name="Groupe 52"/>
          <p:cNvGrpSpPr>
            <a:grpSpLocks/>
          </p:cNvGrpSpPr>
          <p:nvPr/>
        </p:nvGrpSpPr>
        <p:grpSpPr bwMode="auto">
          <a:xfrm>
            <a:off x="5270712" y="3636564"/>
            <a:ext cx="2540000" cy="2441575"/>
            <a:chOff x="3873500" y="3200400"/>
            <a:chExt cx="2540000" cy="2441377"/>
          </a:xfrm>
        </p:grpSpPr>
        <p:sp>
          <p:nvSpPr>
            <p:cNvPr id="62" name="ZoneTexte 7"/>
            <p:cNvSpPr txBox="1">
              <a:spLocks noChangeArrowheads="1"/>
            </p:cNvSpPr>
            <p:nvPr/>
          </p:nvSpPr>
          <p:spPr bwMode="auto">
            <a:xfrm>
              <a:off x="387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B3</a:t>
              </a:r>
              <a:endParaRPr lang="en-US" dirty="0"/>
            </a:p>
          </p:txBody>
        </p:sp>
        <p:sp>
          <p:nvSpPr>
            <p:cNvPr id="63" name="ZoneTexte 18"/>
            <p:cNvSpPr txBox="1">
              <a:spLocks noChangeArrowheads="1"/>
            </p:cNvSpPr>
            <p:nvPr/>
          </p:nvSpPr>
          <p:spPr bwMode="auto">
            <a:xfrm>
              <a:off x="450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</a:t>
              </a:r>
              <a:endParaRPr lang="en-US" dirty="0"/>
            </a:p>
          </p:txBody>
        </p:sp>
        <p:sp>
          <p:nvSpPr>
            <p:cNvPr id="64" name="ZoneTexte 19"/>
            <p:cNvSpPr txBox="1">
              <a:spLocks noChangeArrowheads="1"/>
            </p:cNvSpPr>
            <p:nvPr/>
          </p:nvSpPr>
          <p:spPr bwMode="auto">
            <a:xfrm>
              <a:off x="514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</a:t>
              </a:r>
              <a:endParaRPr lang="en-US" dirty="0"/>
            </a:p>
          </p:txBody>
        </p:sp>
        <p:sp>
          <p:nvSpPr>
            <p:cNvPr id="65" name="ZoneTexte 20"/>
            <p:cNvSpPr txBox="1">
              <a:spLocks noChangeArrowheads="1"/>
            </p:cNvSpPr>
            <p:nvPr/>
          </p:nvSpPr>
          <p:spPr bwMode="auto">
            <a:xfrm>
              <a:off x="577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B0</a:t>
              </a:r>
              <a:endParaRPr lang="en-US" dirty="0"/>
            </a:p>
          </p:txBody>
        </p:sp>
        <p:sp>
          <p:nvSpPr>
            <p:cNvPr id="66" name="ZoneTexte 24"/>
            <p:cNvSpPr txBox="1">
              <a:spLocks noChangeArrowheads="1"/>
            </p:cNvSpPr>
            <p:nvPr/>
          </p:nvSpPr>
          <p:spPr bwMode="auto">
            <a:xfrm>
              <a:off x="387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B7</a:t>
              </a:r>
              <a:endParaRPr lang="en-US" dirty="0"/>
            </a:p>
          </p:txBody>
        </p:sp>
        <p:sp>
          <p:nvSpPr>
            <p:cNvPr id="67" name="ZoneTexte 25"/>
            <p:cNvSpPr txBox="1">
              <a:spLocks noChangeArrowheads="1"/>
            </p:cNvSpPr>
            <p:nvPr/>
          </p:nvSpPr>
          <p:spPr bwMode="auto">
            <a:xfrm>
              <a:off x="450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B6</a:t>
              </a:r>
              <a:endParaRPr lang="en-US" dirty="0"/>
            </a:p>
          </p:txBody>
        </p:sp>
        <p:sp>
          <p:nvSpPr>
            <p:cNvPr id="68" name="ZoneTexte 26"/>
            <p:cNvSpPr txBox="1">
              <a:spLocks noChangeArrowheads="1"/>
            </p:cNvSpPr>
            <p:nvPr/>
          </p:nvSpPr>
          <p:spPr bwMode="auto">
            <a:xfrm>
              <a:off x="514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B5</a:t>
              </a:r>
              <a:endParaRPr lang="en-US" dirty="0"/>
            </a:p>
          </p:txBody>
        </p:sp>
        <p:sp>
          <p:nvSpPr>
            <p:cNvPr id="69" name="ZoneTexte 27"/>
            <p:cNvSpPr txBox="1">
              <a:spLocks noChangeArrowheads="1"/>
            </p:cNvSpPr>
            <p:nvPr/>
          </p:nvSpPr>
          <p:spPr bwMode="auto">
            <a:xfrm>
              <a:off x="577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B4</a:t>
              </a:r>
              <a:endParaRPr lang="en-US" dirty="0"/>
            </a:p>
          </p:txBody>
        </p:sp>
        <p:sp>
          <p:nvSpPr>
            <p:cNvPr id="70" name="ZoneTexte 28"/>
            <p:cNvSpPr txBox="1">
              <a:spLocks noChangeArrowheads="1"/>
            </p:cNvSpPr>
            <p:nvPr/>
          </p:nvSpPr>
          <p:spPr bwMode="auto">
            <a:xfrm>
              <a:off x="3873500" y="47244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B11</a:t>
              </a:r>
              <a:endParaRPr lang="en-US" dirty="0"/>
            </a:p>
          </p:txBody>
        </p:sp>
        <p:sp>
          <p:nvSpPr>
            <p:cNvPr id="71" name="ZoneTexte 29"/>
            <p:cNvSpPr txBox="1">
              <a:spLocks noChangeArrowheads="1"/>
            </p:cNvSpPr>
            <p:nvPr/>
          </p:nvSpPr>
          <p:spPr bwMode="auto">
            <a:xfrm>
              <a:off x="4508500" y="47244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B10</a:t>
              </a:r>
              <a:endParaRPr lang="en-US" dirty="0"/>
            </a:p>
          </p:txBody>
        </p:sp>
        <p:sp>
          <p:nvSpPr>
            <p:cNvPr id="72" name="ZoneTexte 30"/>
            <p:cNvSpPr txBox="1">
              <a:spLocks noChangeArrowheads="1"/>
            </p:cNvSpPr>
            <p:nvPr/>
          </p:nvSpPr>
          <p:spPr bwMode="auto">
            <a:xfrm>
              <a:off x="5143500" y="47244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B9</a:t>
              </a:r>
              <a:endParaRPr lang="en-US" dirty="0"/>
            </a:p>
          </p:txBody>
        </p:sp>
        <p:sp>
          <p:nvSpPr>
            <p:cNvPr id="73" name="ZoneTexte 31"/>
            <p:cNvSpPr txBox="1">
              <a:spLocks noChangeArrowheads="1"/>
            </p:cNvSpPr>
            <p:nvPr/>
          </p:nvSpPr>
          <p:spPr bwMode="auto">
            <a:xfrm>
              <a:off x="5778500" y="47244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B8</a:t>
              </a:r>
              <a:endParaRPr lang="en-US" dirty="0"/>
            </a:p>
          </p:txBody>
        </p:sp>
        <p:sp>
          <p:nvSpPr>
            <p:cNvPr id="74" name="ZoneTexte 32"/>
            <p:cNvSpPr txBox="1">
              <a:spLocks noChangeArrowheads="1"/>
            </p:cNvSpPr>
            <p:nvPr/>
          </p:nvSpPr>
          <p:spPr bwMode="auto">
            <a:xfrm>
              <a:off x="3873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B15</a:t>
              </a:r>
              <a:endParaRPr lang="en-US" dirty="0"/>
            </a:p>
          </p:txBody>
        </p:sp>
        <p:sp>
          <p:nvSpPr>
            <p:cNvPr id="75" name="ZoneTexte 33"/>
            <p:cNvSpPr txBox="1">
              <a:spLocks noChangeArrowheads="1"/>
            </p:cNvSpPr>
            <p:nvPr/>
          </p:nvSpPr>
          <p:spPr bwMode="auto">
            <a:xfrm>
              <a:off x="4508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B14</a:t>
              </a:r>
              <a:endParaRPr lang="en-US" dirty="0"/>
            </a:p>
          </p:txBody>
        </p:sp>
        <p:sp>
          <p:nvSpPr>
            <p:cNvPr id="76" name="ZoneTexte 34"/>
            <p:cNvSpPr txBox="1">
              <a:spLocks noChangeArrowheads="1"/>
            </p:cNvSpPr>
            <p:nvPr/>
          </p:nvSpPr>
          <p:spPr bwMode="auto">
            <a:xfrm>
              <a:off x="5143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B13</a:t>
              </a:r>
              <a:endParaRPr lang="en-US" dirty="0"/>
            </a:p>
          </p:txBody>
        </p:sp>
        <p:sp>
          <p:nvSpPr>
            <p:cNvPr id="77" name="ZoneTexte 35"/>
            <p:cNvSpPr txBox="1">
              <a:spLocks noChangeArrowheads="1"/>
            </p:cNvSpPr>
            <p:nvPr/>
          </p:nvSpPr>
          <p:spPr bwMode="auto">
            <a:xfrm>
              <a:off x="5778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B12</a:t>
              </a:r>
              <a:endParaRPr lang="en-US" dirty="0"/>
            </a:p>
          </p:txBody>
        </p:sp>
        <p:sp>
          <p:nvSpPr>
            <p:cNvPr id="78" name="ZoneTexte 36"/>
            <p:cNvSpPr txBox="1">
              <a:spLocks noChangeArrowheads="1"/>
            </p:cNvSpPr>
            <p:nvPr/>
          </p:nvSpPr>
          <p:spPr bwMode="auto">
            <a:xfrm>
              <a:off x="387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B19</a:t>
              </a:r>
              <a:endParaRPr lang="en-US" dirty="0"/>
            </a:p>
          </p:txBody>
        </p:sp>
        <p:sp>
          <p:nvSpPr>
            <p:cNvPr id="79" name="ZoneTexte 37"/>
            <p:cNvSpPr txBox="1">
              <a:spLocks noChangeArrowheads="1"/>
            </p:cNvSpPr>
            <p:nvPr/>
          </p:nvSpPr>
          <p:spPr bwMode="auto">
            <a:xfrm>
              <a:off x="450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B18</a:t>
              </a:r>
              <a:endParaRPr lang="en-US" dirty="0"/>
            </a:p>
          </p:txBody>
        </p:sp>
        <p:sp>
          <p:nvSpPr>
            <p:cNvPr id="80" name="ZoneTexte 38"/>
            <p:cNvSpPr txBox="1">
              <a:spLocks noChangeArrowheads="1"/>
            </p:cNvSpPr>
            <p:nvPr/>
          </p:nvSpPr>
          <p:spPr bwMode="auto">
            <a:xfrm>
              <a:off x="514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B17</a:t>
              </a:r>
              <a:endParaRPr lang="en-US" dirty="0"/>
            </a:p>
          </p:txBody>
        </p:sp>
        <p:sp>
          <p:nvSpPr>
            <p:cNvPr id="81" name="ZoneTexte 39"/>
            <p:cNvSpPr txBox="1">
              <a:spLocks noChangeArrowheads="1"/>
            </p:cNvSpPr>
            <p:nvPr/>
          </p:nvSpPr>
          <p:spPr bwMode="auto">
            <a:xfrm>
              <a:off x="577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B16</a:t>
              </a:r>
              <a:endParaRPr lang="en-US" dirty="0"/>
            </a:p>
          </p:txBody>
        </p:sp>
        <p:sp>
          <p:nvSpPr>
            <p:cNvPr id="82" name="ZoneTexte 40"/>
            <p:cNvSpPr txBox="1">
              <a:spLocks noChangeArrowheads="1"/>
            </p:cNvSpPr>
            <p:nvPr/>
          </p:nvSpPr>
          <p:spPr bwMode="auto">
            <a:xfrm>
              <a:off x="387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B23</a:t>
              </a:r>
              <a:endParaRPr lang="en-US" dirty="0"/>
            </a:p>
          </p:txBody>
        </p:sp>
        <p:sp>
          <p:nvSpPr>
            <p:cNvPr id="83" name="ZoneTexte 41"/>
            <p:cNvSpPr txBox="1">
              <a:spLocks noChangeArrowheads="1"/>
            </p:cNvSpPr>
            <p:nvPr/>
          </p:nvSpPr>
          <p:spPr bwMode="auto">
            <a:xfrm>
              <a:off x="450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B22</a:t>
              </a:r>
              <a:endParaRPr lang="en-US" dirty="0"/>
            </a:p>
          </p:txBody>
        </p:sp>
        <p:sp>
          <p:nvSpPr>
            <p:cNvPr id="84" name="ZoneTexte 42"/>
            <p:cNvSpPr txBox="1">
              <a:spLocks noChangeArrowheads="1"/>
            </p:cNvSpPr>
            <p:nvPr/>
          </p:nvSpPr>
          <p:spPr bwMode="auto">
            <a:xfrm>
              <a:off x="514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B21</a:t>
              </a:r>
              <a:endParaRPr lang="en-US" dirty="0"/>
            </a:p>
          </p:txBody>
        </p:sp>
        <p:sp>
          <p:nvSpPr>
            <p:cNvPr id="85" name="ZoneTexte 43"/>
            <p:cNvSpPr txBox="1">
              <a:spLocks noChangeArrowheads="1"/>
            </p:cNvSpPr>
            <p:nvPr/>
          </p:nvSpPr>
          <p:spPr bwMode="auto">
            <a:xfrm>
              <a:off x="577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B20</a:t>
              </a:r>
              <a:endParaRPr lang="en-US" dirty="0"/>
            </a:p>
          </p:txBody>
        </p:sp>
        <p:sp>
          <p:nvSpPr>
            <p:cNvPr id="86" name="ZoneTexte 44"/>
            <p:cNvSpPr txBox="1">
              <a:spLocks noChangeArrowheads="1"/>
            </p:cNvSpPr>
            <p:nvPr/>
          </p:nvSpPr>
          <p:spPr bwMode="auto">
            <a:xfrm>
              <a:off x="387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B27</a:t>
              </a:r>
              <a:endParaRPr lang="en-US" dirty="0"/>
            </a:p>
          </p:txBody>
        </p:sp>
        <p:sp>
          <p:nvSpPr>
            <p:cNvPr id="87" name="ZoneTexte 45"/>
            <p:cNvSpPr txBox="1">
              <a:spLocks noChangeArrowheads="1"/>
            </p:cNvSpPr>
            <p:nvPr/>
          </p:nvSpPr>
          <p:spPr bwMode="auto">
            <a:xfrm>
              <a:off x="450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B26</a:t>
              </a:r>
              <a:endParaRPr lang="en-US" dirty="0"/>
            </a:p>
          </p:txBody>
        </p:sp>
        <p:sp>
          <p:nvSpPr>
            <p:cNvPr id="88" name="ZoneTexte 46"/>
            <p:cNvSpPr txBox="1">
              <a:spLocks noChangeArrowheads="1"/>
            </p:cNvSpPr>
            <p:nvPr/>
          </p:nvSpPr>
          <p:spPr bwMode="auto">
            <a:xfrm>
              <a:off x="514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B25</a:t>
              </a:r>
              <a:endParaRPr lang="en-US" dirty="0"/>
            </a:p>
          </p:txBody>
        </p:sp>
        <p:sp>
          <p:nvSpPr>
            <p:cNvPr id="89" name="ZoneTexte 47"/>
            <p:cNvSpPr txBox="1">
              <a:spLocks noChangeArrowheads="1"/>
            </p:cNvSpPr>
            <p:nvPr/>
          </p:nvSpPr>
          <p:spPr bwMode="auto">
            <a:xfrm>
              <a:off x="577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B24</a:t>
              </a:r>
              <a:endParaRPr lang="en-US" dirty="0"/>
            </a:p>
          </p:txBody>
        </p:sp>
        <p:sp>
          <p:nvSpPr>
            <p:cNvPr id="90" name="ZoneTexte 48"/>
            <p:cNvSpPr txBox="1">
              <a:spLocks noChangeArrowheads="1"/>
            </p:cNvSpPr>
            <p:nvPr/>
          </p:nvSpPr>
          <p:spPr bwMode="auto">
            <a:xfrm>
              <a:off x="387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 </a:t>
              </a:r>
              <a:endParaRPr lang="en-US" b="1"/>
            </a:p>
          </p:txBody>
        </p:sp>
        <p:sp>
          <p:nvSpPr>
            <p:cNvPr id="91" name="ZoneTexte 49"/>
            <p:cNvSpPr txBox="1">
              <a:spLocks noChangeArrowheads="1"/>
            </p:cNvSpPr>
            <p:nvPr/>
          </p:nvSpPr>
          <p:spPr bwMode="auto">
            <a:xfrm>
              <a:off x="450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2" name="ZoneTexte 50"/>
            <p:cNvSpPr txBox="1">
              <a:spLocks noChangeArrowheads="1"/>
            </p:cNvSpPr>
            <p:nvPr/>
          </p:nvSpPr>
          <p:spPr bwMode="auto">
            <a:xfrm>
              <a:off x="514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3" name="ZoneTexte 51"/>
            <p:cNvSpPr txBox="1">
              <a:spLocks noChangeArrowheads="1"/>
            </p:cNvSpPr>
            <p:nvPr/>
          </p:nvSpPr>
          <p:spPr bwMode="auto">
            <a:xfrm>
              <a:off x="577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</p:grpSp>
      <p:sp>
        <p:nvSpPr>
          <p:cNvPr id="94" name="ZoneTexte 46"/>
          <p:cNvSpPr txBox="1">
            <a:spLocks noChangeArrowheads="1"/>
          </p:cNvSpPr>
          <p:nvPr/>
        </p:nvSpPr>
        <p:spPr bwMode="auto">
          <a:xfrm>
            <a:off x="5201524" y="3280964"/>
            <a:ext cx="27648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Memória (palavra de 32 bits)</a:t>
            </a:r>
            <a:endParaRPr lang="en-US" sz="1400" b="1" dirty="0"/>
          </a:p>
        </p:txBody>
      </p:sp>
      <p:sp>
        <p:nvSpPr>
          <p:cNvPr id="95" name="ZoneTexte 23"/>
          <p:cNvSpPr txBox="1">
            <a:spLocks noChangeArrowheads="1"/>
          </p:cNvSpPr>
          <p:nvPr/>
        </p:nvSpPr>
        <p:spPr bwMode="auto">
          <a:xfrm>
            <a:off x="3446652" y="4417535"/>
            <a:ext cx="1846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Endereço (32 bits)</a:t>
            </a:r>
            <a:endParaRPr lang="en-US" dirty="0"/>
          </a:p>
        </p:txBody>
      </p:sp>
      <p:sp>
        <p:nvSpPr>
          <p:cNvPr id="105" name="ZoneTexte 23"/>
          <p:cNvSpPr txBox="1">
            <a:spLocks noChangeArrowheads="1"/>
          </p:cNvSpPr>
          <p:nvPr/>
        </p:nvSpPr>
        <p:spPr bwMode="auto">
          <a:xfrm>
            <a:off x="7810712" y="5754961"/>
            <a:ext cx="1046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0...0000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6" name="ZoneTexte 23"/>
          <p:cNvSpPr txBox="1">
            <a:spLocks noChangeArrowheads="1"/>
          </p:cNvSpPr>
          <p:nvPr/>
        </p:nvSpPr>
        <p:spPr bwMode="auto">
          <a:xfrm>
            <a:off x="7810709" y="5450136"/>
            <a:ext cx="10466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0...0001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7" name="ZoneTexte 23"/>
          <p:cNvSpPr txBox="1">
            <a:spLocks noChangeArrowheads="1"/>
          </p:cNvSpPr>
          <p:nvPr/>
        </p:nvSpPr>
        <p:spPr bwMode="auto">
          <a:xfrm>
            <a:off x="7810708" y="5145312"/>
            <a:ext cx="10466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0...0010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8" name="ZoneTexte 23"/>
          <p:cNvSpPr txBox="1">
            <a:spLocks noChangeArrowheads="1"/>
          </p:cNvSpPr>
          <p:nvPr/>
        </p:nvSpPr>
        <p:spPr bwMode="auto">
          <a:xfrm>
            <a:off x="7810707" y="4840487"/>
            <a:ext cx="10466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0...0011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9" name="ZoneTexte 23"/>
          <p:cNvSpPr txBox="1">
            <a:spLocks noChangeArrowheads="1"/>
          </p:cNvSpPr>
          <p:nvPr/>
        </p:nvSpPr>
        <p:spPr bwMode="auto">
          <a:xfrm>
            <a:off x="7810712" y="4535662"/>
            <a:ext cx="1046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0...0100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0" name="ZoneTexte 23"/>
          <p:cNvSpPr txBox="1">
            <a:spLocks noChangeArrowheads="1"/>
          </p:cNvSpPr>
          <p:nvPr/>
        </p:nvSpPr>
        <p:spPr bwMode="auto">
          <a:xfrm>
            <a:off x="7810706" y="4230837"/>
            <a:ext cx="10466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0...0101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1" name="ZoneTexte 23"/>
          <p:cNvSpPr txBox="1">
            <a:spLocks noChangeArrowheads="1"/>
          </p:cNvSpPr>
          <p:nvPr/>
        </p:nvSpPr>
        <p:spPr bwMode="auto">
          <a:xfrm>
            <a:off x="7810705" y="3926013"/>
            <a:ext cx="1046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0...0110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1054084" y="3746499"/>
            <a:ext cx="965200" cy="2441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1400" i="1"/>
          </a:p>
        </p:txBody>
      </p:sp>
      <p:sp>
        <p:nvSpPr>
          <p:cNvPr id="113" name="ZoneTexte 42"/>
          <p:cNvSpPr txBox="1">
            <a:spLocks noChangeArrowheads="1"/>
          </p:cNvSpPr>
          <p:nvPr/>
        </p:nvSpPr>
        <p:spPr bwMode="auto">
          <a:xfrm>
            <a:off x="1079484" y="4762500"/>
            <a:ext cx="901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MIPS</a:t>
            </a:r>
            <a:endParaRPr lang="en-US" sz="1400" b="1" dirty="0"/>
          </a:p>
        </p:txBody>
      </p:sp>
      <p:cxnSp>
        <p:nvCxnSpPr>
          <p:cNvPr id="114" name="Connecteur droit avec flèche 16"/>
          <p:cNvCxnSpPr>
            <a:cxnSpLocks noChangeShapeType="1"/>
          </p:cNvCxnSpPr>
          <p:nvPr/>
        </p:nvCxnSpPr>
        <p:spPr bwMode="auto">
          <a:xfrm flipV="1">
            <a:off x="2022157" y="4845988"/>
            <a:ext cx="598213" cy="1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ZoneTexte 23"/>
          <p:cNvSpPr txBox="1">
            <a:spLocks noChangeArrowheads="1"/>
          </p:cNvSpPr>
          <p:nvPr/>
        </p:nvSpPr>
        <p:spPr bwMode="auto">
          <a:xfrm>
            <a:off x="2023855" y="4439330"/>
            <a:ext cx="11287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0...1000</a:t>
            </a:r>
            <a:r>
              <a:rPr lang="pt-BR" sz="1600" baseline="-25000" dirty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cxnSp>
        <p:nvCxnSpPr>
          <p:cNvPr id="101" name="Conector de seta reta 100"/>
          <p:cNvCxnSpPr/>
          <p:nvPr/>
        </p:nvCxnSpPr>
        <p:spPr bwMode="auto">
          <a:xfrm>
            <a:off x="4203533" y="3883965"/>
            <a:ext cx="1067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Conector reto 101"/>
          <p:cNvCxnSpPr/>
          <p:nvPr/>
        </p:nvCxnSpPr>
        <p:spPr bwMode="auto">
          <a:xfrm flipV="1">
            <a:off x="4626613" y="3811952"/>
            <a:ext cx="110509" cy="1539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ZoneTexte 23"/>
          <p:cNvSpPr txBox="1">
            <a:spLocks noChangeArrowheads="1"/>
          </p:cNvSpPr>
          <p:nvPr/>
        </p:nvSpPr>
        <p:spPr bwMode="auto">
          <a:xfrm>
            <a:off x="4599271" y="3575368"/>
            <a:ext cx="27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4</a:t>
            </a:r>
            <a:endParaRPr lang="en-US" sz="1400" dirty="0"/>
          </a:p>
        </p:txBody>
      </p:sp>
      <p:sp>
        <p:nvSpPr>
          <p:cNvPr id="104" name="ZoneTexte 23"/>
          <p:cNvSpPr txBox="1">
            <a:spLocks noChangeArrowheads="1"/>
          </p:cNvSpPr>
          <p:nvPr/>
        </p:nvSpPr>
        <p:spPr bwMode="auto">
          <a:xfrm>
            <a:off x="3680752" y="3705977"/>
            <a:ext cx="6046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wbe</a:t>
            </a:r>
            <a:endParaRPr lang="en-US" dirty="0"/>
          </a:p>
        </p:txBody>
      </p:sp>
      <p:cxnSp>
        <p:nvCxnSpPr>
          <p:cNvPr id="116" name="Connecteur droit avec flèche 22"/>
          <p:cNvCxnSpPr>
            <a:cxnSpLocks noChangeShapeType="1"/>
          </p:cNvCxnSpPr>
          <p:nvPr/>
        </p:nvCxnSpPr>
        <p:spPr bwMode="auto">
          <a:xfrm>
            <a:off x="3680752" y="5838511"/>
            <a:ext cx="1589960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" name="ZoneTexte 23"/>
          <p:cNvSpPr txBox="1">
            <a:spLocks noChangeArrowheads="1"/>
          </p:cNvSpPr>
          <p:nvPr/>
        </p:nvSpPr>
        <p:spPr bwMode="auto">
          <a:xfrm>
            <a:off x="3542188" y="5428933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Dado (32 bits)</a:t>
            </a:r>
            <a:endParaRPr lang="en-US" dirty="0"/>
          </a:p>
        </p:txBody>
      </p:sp>
      <p:sp>
        <p:nvSpPr>
          <p:cNvPr id="118" name="CaixaDeTexto 117"/>
          <p:cNvSpPr txBox="1"/>
          <p:nvPr/>
        </p:nvSpPr>
        <p:spPr>
          <a:xfrm>
            <a:off x="442713" y="2640134"/>
            <a:ext cx="3929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Como </a:t>
            </a:r>
            <a:r>
              <a:rPr lang="en-US" dirty="0" err="1" smtClean="0">
                <a:solidFill>
                  <a:srgbClr val="0000FF"/>
                </a:solidFill>
              </a:rPr>
              <a:t>conectar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os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barramentos</a:t>
            </a:r>
            <a:r>
              <a:rPr lang="en-US" dirty="0" smtClean="0">
                <a:solidFill>
                  <a:srgbClr val="0000FF"/>
                </a:solidFill>
              </a:rPr>
              <a:t> de </a:t>
            </a:r>
            <a:r>
              <a:rPr lang="en-US" dirty="0" err="1" smtClean="0">
                <a:solidFill>
                  <a:srgbClr val="0000FF"/>
                </a:solidFill>
              </a:rPr>
              <a:t>endereço</a:t>
            </a:r>
            <a:r>
              <a:rPr lang="en-US" dirty="0" smtClean="0">
                <a:solidFill>
                  <a:srgbClr val="0000FF"/>
                </a:solidFill>
              </a:rPr>
              <a:t> do MIPS e da </a:t>
            </a:r>
            <a:r>
              <a:rPr lang="en-US" dirty="0" err="1" smtClean="0">
                <a:solidFill>
                  <a:srgbClr val="0000FF"/>
                </a:solidFill>
              </a:rPr>
              <a:t>memória</a:t>
            </a:r>
            <a:r>
              <a:rPr lang="en-US" dirty="0" smtClean="0">
                <a:solidFill>
                  <a:srgbClr val="0000FF"/>
                </a:solidFill>
              </a:rPr>
              <a:t> ?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9" name="ZoneTexte 23"/>
          <p:cNvSpPr txBox="1">
            <a:spLocks noChangeArrowheads="1"/>
          </p:cNvSpPr>
          <p:nvPr/>
        </p:nvSpPr>
        <p:spPr bwMode="auto">
          <a:xfrm>
            <a:off x="1971784" y="4855817"/>
            <a:ext cx="9247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i="1" dirty="0">
                <a:solidFill>
                  <a:srgbClr val="0000FF"/>
                </a:solidFill>
              </a:rPr>
              <a:t>Byte </a:t>
            </a:r>
            <a:r>
              <a:rPr lang="pt-BR" sz="1600" i="1" dirty="0" err="1">
                <a:solidFill>
                  <a:srgbClr val="0000FF"/>
                </a:solidFill>
              </a:rPr>
              <a:t>address</a:t>
            </a:r>
            <a:endParaRPr lang="pt-BR" sz="1600" i="1" dirty="0">
              <a:solidFill>
                <a:srgbClr val="0000FF"/>
              </a:solidFill>
            </a:endParaRPr>
          </a:p>
        </p:txBody>
      </p:sp>
      <p:sp>
        <p:nvSpPr>
          <p:cNvPr id="60" name="ZoneTexte 23"/>
          <p:cNvSpPr txBox="1">
            <a:spLocks noChangeArrowheads="1"/>
          </p:cNvSpPr>
          <p:nvPr/>
        </p:nvSpPr>
        <p:spPr bwMode="auto">
          <a:xfrm>
            <a:off x="3881915" y="4855816"/>
            <a:ext cx="9247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i="1" dirty="0">
                <a:solidFill>
                  <a:srgbClr val="0000FF"/>
                </a:solidFill>
              </a:rPr>
              <a:t>Word </a:t>
            </a:r>
            <a:r>
              <a:rPr lang="pt-BR" sz="1600" i="1" dirty="0" err="1">
                <a:solidFill>
                  <a:srgbClr val="0000FF"/>
                </a:solidFill>
              </a:rPr>
              <a:t>address</a:t>
            </a:r>
            <a:endParaRPr lang="pt-BR" sz="1600" i="1" dirty="0">
              <a:solidFill>
                <a:srgbClr val="0000FF"/>
              </a:solidFill>
            </a:endParaRPr>
          </a:p>
        </p:txBody>
      </p:sp>
      <p:sp>
        <p:nvSpPr>
          <p:cNvPr id="96" name="CaixaDeTexto 95"/>
          <p:cNvSpPr txBox="1"/>
          <p:nvPr/>
        </p:nvSpPr>
        <p:spPr>
          <a:xfrm>
            <a:off x="2304059" y="406999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lw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7" name="CaixaDeTexto 96"/>
          <p:cNvSpPr txBox="1"/>
          <p:nvPr/>
        </p:nvSpPr>
        <p:spPr>
          <a:xfrm>
            <a:off x="7890513" y="3405930"/>
            <a:ext cx="914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00FF"/>
                </a:solidFill>
              </a:rPr>
              <a:t>Word </a:t>
            </a:r>
          </a:p>
          <a:p>
            <a:pPr algn="ctr"/>
            <a:r>
              <a:rPr lang="en-US" sz="1600" i="1" dirty="0">
                <a:solidFill>
                  <a:srgbClr val="0000FF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84639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766889"/>
          </a:xfrm>
        </p:spPr>
        <p:txBody>
          <a:bodyPr/>
          <a:lstStyle/>
          <a:p>
            <a:r>
              <a:rPr lang="pt-BR" dirty="0"/>
              <a:t>Processador x Memória</a:t>
            </a:r>
            <a:endParaRPr lang="pt-BR" sz="2000" dirty="0"/>
          </a:p>
          <a:p>
            <a:pPr lvl="1"/>
            <a:r>
              <a:rPr lang="pt-BR" sz="2000" dirty="0"/>
              <a:t>Memória endereçada por palavra (</a:t>
            </a:r>
            <a:r>
              <a:rPr lang="pt-BR" sz="2000" i="1" dirty="0"/>
              <a:t>word addressing</a:t>
            </a:r>
            <a:r>
              <a:rPr lang="pt-BR" sz="2000" dirty="0"/>
              <a:t>)</a:t>
            </a:r>
          </a:p>
          <a:p>
            <a:pPr lvl="1"/>
            <a:r>
              <a:rPr lang="pt-BR" sz="2000" dirty="0"/>
              <a:t>MIPS endereça bytes (</a:t>
            </a:r>
            <a:r>
              <a:rPr lang="pt-BR" sz="2000" i="1" dirty="0"/>
              <a:t>byte addressing</a:t>
            </a:r>
            <a:r>
              <a:rPr lang="pt-BR" sz="2000" dirty="0"/>
              <a:t>)</a:t>
            </a:r>
          </a:p>
        </p:txBody>
      </p:sp>
      <p:grpSp>
        <p:nvGrpSpPr>
          <p:cNvPr id="61" name="Groupe 52"/>
          <p:cNvGrpSpPr>
            <a:grpSpLocks/>
          </p:cNvGrpSpPr>
          <p:nvPr/>
        </p:nvGrpSpPr>
        <p:grpSpPr bwMode="auto">
          <a:xfrm>
            <a:off x="5270712" y="3636564"/>
            <a:ext cx="2540000" cy="2441575"/>
            <a:chOff x="3873500" y="3200400"/>
            <a:chExt cx="2540000" cy="2441377"/>
          </a:xfrm>
        </p:grpSpPr>
        <p:sp>
          <p:nvSpPr>
            <p:cNvPr id="62" name="ZoneTexte 7"/>
            <p:cNvSpPr txBox="1">
              <a:spLocks noChangeArrowheads="1"/>
            </p:cNvSpPr>
            <p:nvPr/>
          </p:nvSpPr>
          <p:spPr bwMode="auto">
            <a:xfrm>
              <a:off x="387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B3</a:t>
              </a:r>
              <a:endParaRPr lang="en-US" dirty="0"/>
            </a:p>
          </p:txBody>
        </p:sp>
        <p:sp>
          <p:nvSpPr>
            <p:cNvPr id="63" name="ZoneTexte 18"/>
            <p:cNvSpPr txBox="1">
              <a:spLocks noChangeArrowheads="1"/>
            </p:cNvSpPr>
            <p:nvPr/>
          </p:nvSpPr>
          <p:spPr bwMode="auto">
            <a:xfrm>
              <a:off x="450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</a:t>
              </a:r>
              <a:endParaRPr lang="en-US" dirty="0"/>
            </a:p>
          </p:txBody>
        </p:sp>
        <p:sp>
          <p:nvSpPr>
            <p:cNvPr id="64" name="ZoneTexte 19"/>
            <p:cNvSpPr txBox="1">
              <a:spLocks noChangeArrowheads="1"/>
            </p:cNvSpPr>
            <p:nvPr/>
          </p:nvSpPr>
          <p:spPr bwMode="auto">
            <a:xfrm>
              <a:off x="514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</a:t>
              </a:r>
              <a:endParaRPr lang="en-US" dirty="0"/>
            </a:p>
          </p:txBody>
        </p:sp>
        <p:sp>
          <p:nvSpPr>
            <p:cNvPr id="65" name="ZoneTexte 20"/>
            <p:cNvSpPr txBox="1">
              <a:spLocks noChangeArrowheads="1"/>
            </p:cNvSpPr>
            <p:nvPr/>
          </p:nvSpPr>
          <p:spPr bwMode="auto">
            <a:xfrm>
              <a:off x="577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B0</a:t>
              </a:r>
              <a:endParaRPr lang="en-US" dirty="0"/>
            </a:p>
          </p:txBody>
        </p:sp>
        <p:sp>
          <p:nvSpPr>
            <p:cNvPr id="66" name="ZoneTexte 24"/>
            <p:cNvSpPr txBox="1">
              <a:spLocks noChangeArrowheads="1"/>
            </p:cNvSpPr>
            <p:nvPr/>
          </p:nvSpPr>
          <p:spPr bwMode="auto">
            <a:xfrm>
              <a:off x="387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B7</a:t>
              </a:r>
              <a:endParaRPr lang="en-US" dirty="0"/>
            </a:p>
          </p:txBody>
        </p:sp>
        <p:sp>
          <p:nvSpPr>
            <p:cNvPr id="67" name="ZoneTexte 25"/>
            <p:cNvSpPr txBox="1">
              <a:spLocks noChangeArrowheads="1"/>
            </p:cNvSpPr>
            <p:nvPr/>
          </p:nvSpPr>
          <p:spPr bwMode="auto">
            <a:xfrm>
              <a:off x="450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B6</a:t>
              </a:r>
              <a:endParaRPr lang="en-US" dirty="0"/>
            </a:p>
          </p:txBody>
        </p:sp>
        <p:sp>
          <p:nvSpPr>
            <p:cNvPr id="68" name="ZoneTexte 26"/>
            <p:cNvSpPr txBox="1">
              <a:spLocks noChangeArrowheads="1"/>
            </p:cNvSpPr>
            <p:nvPr/>
          </p:nvSpPr>
          <p:spPr bwMode="auto">
            <a:xfrm>
              <a:off x="514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B5</a:t>
              </a:r>
              <a:endParaRPr lang="en-US" dirty="0"/>
            </a:p>
          </p:txBody>
        </p:sp>
        <p:sp>
          <p:nvSpPr>
            <p:cNvPr id="69" name="ZoneTexte 27"/>
            <p:cNvSpPr txBox="1">
              <a:spLocks noChangeArrowheads="1"/>
            </p:cNvSpPr>
            <p:nvPr/>
          </p:nvSpPr>
          <p:spPr bwMode="auto">
            <a:xfrm>
              <a:off x="577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B4</a:t>
              </a:r>
              <a:endParaRPr lang="en-US" dirty="0"/>
            </a:p>
          </p:txBody>
        </p:sp>
        <p:sp>
          <p:nvSpPr>
            <p:cNvPr id="70" name="ZoneTexte 28"/>
            <p:cNvSpPr txBox="1">
              <a:spLocks noChangeArrowheads="1"/>
            </p:cNvSpPr>
            <p:nvPr/>
          </p:nvSpPr>
          <p:spPr bwMode="auto">
            <a:xfrm>
              <a:off x="387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B11</a:t>
              </a:r>
              <a:endParaRPr lang="en-US" dirty="0"/>
            </a:p>
          </p:txBody>
        </p:sp>
        <p:sp>
          <p:nvSpPr>
            <p:cNvPr id="71" name="ZoneTexte 29"/>
            <p:cNvSpPr txBox="1">
              <a:spLocks noChangeArrowheads="1"/>
            </p:cNvSpPr>
            <p:nvPr/>
          </p:nvSpPr>
          <p:spPr bwMode="auto">
            <a:xfrm>
              <a:off x="450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B10</a:t>
              </a:r>
              <a:endParaRPr lang="en-US" dirty="0"/>
            </a:p>
          </p:txBody>
        </p:sp>
        <p:sp>
          <p:nvSpPr>
            <p:cNvPr id="72" name="ZoneTexte 30"/>
            <p:cNvSpPr txBox="1">
              <a:spLocks noChangeArrowheads="1"/>
            </p:cNvSpPr>
            <p:nvPr/>
          </p:nvSpPr>
          <p:spPr bwMode="auto">
            <a:xfrm>
              <a:off x="514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B9</a:t>
              </a:r>
              <a:endParaRPr lang="en-US" dirty="0"/>
            </a:p>
          </p:txBody>
        </p:sp>
        <p:sp>
          <p:nvSpPr>
            <p:cNvPr id="73" name="ZoneTexte 31"/>
            <p:cNvSpPr txBox="1">
              <a:spLocks noChangeArrowheads="1"/>
            </p:cNvSpPr>
            <p:nvPr/>
          </p:nvSpPr>
          <p:spPr bwMode="auto">
            <a:xfrm>
              <a:off x="577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B8</a:t>
              </a:r>
              <a:endParaRPr lang="en-US" dirty="0"/>
            </a:p>
          </p:txBody>
        </p:sp>
        <p:sp>
          <p:nvSpPr>
            <p:cNvPr id="74" name="ZoneTexte 32"/>
            <p:cNvSpPr txBox="1">
              <a:spLocks noChangeArrowheads="1"/>
            </p:cNvSpPr>
            <p:nvPr/>
          </p:nvSpPr>
          <p:spPr bwMode="auto">
            <a:xfrm>
              <a:off x="3873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B15</a:t>
              </a:r>
              <a:endParaRPr lang="en-US" dirty="0"/>
            </a:p>
          </p:txBody>
        </p:sp>
        <p:sp>
          <p:nvSpPr>
            <p:cNvPr id="75" name="ZoneTexte 33"/>
            <p:cNvSpPr txBox="1">
              <a:spLocks noChangeArrowheads="1"/>
            </p:cNvSpPr>
            <p:nvPr/>
          </p:nvSpPr>
          <p:spPr bwMode="auto">
            <a:xfrm>
              <a:off x="4508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B14</a:t>
              </a:r>
              <a:endParaRPr lang="en-US" dirty="0"/>
            </a:p>
          </p:txBody>
        </p:sp>
        <p:sp>
          <p:nvSpPr>
            <p:cNvPr id="76" name="ZoneTexte 34"/>
            <p:cNvSpPr txBox="1">
              <a:spLocks noChangeArrowheads="1"/>
            </p:cNvSpPr>
            <p:nvPr/>
          </p:nvSpPr>
          <p:spPr bwMode="auto">
            <a:xfrm>
              <a:off x="5143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B13</a:t>
              </a:r>
              <a:endParaRPr lang="en-US" dirty="0"/>
            </a:p>
          </p:txBody>
        </p:sp>
        <p:sp>
          <p:nvSpPr>
            <p:cNvPr id="77" name="ZoneTexte 35"/>
            <p:cNvSpPr txBox="1">
              <a:spLocks noChangeArrowheads="1"/>
            </p:cNvSpPr>
            <p:nvPr/>
          </p:nvSpPr>
          <p:spPr bwMode="auto">
            <a:xfrm>
              <a:off x="5778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B12</a:t>
              </a:r>
              <a:endParaRPr lang="en-US" dirty="0"/>
            </a:p>
          </p:txBody>
        </p:sp>
        <p:sp>
          <p:nvSpPr>
            <p:cNvPr id="78" name="ZoneTexte 36"/>
            <p:cNvSpPr txBox="1">
              <a:spLocks noChangeArrowheads="1"/>
            </p:cNvSpPr>
            <p:nvPr/>
          </p:nvSpPr>
          <p:spPr bwMode="auto">
            <a:xfrm>
              <a:off x="387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B19</a:t>
              </a:r>
              <a:endParaRPr lang="en-US" dirty="0"/>
            </a:p>
          </p:txBody>
        </p:sp>
        <p:sp>
          <p:nvSpPr>
            <p:cNvPr id="79" name="ZoneTexte 37"/>
            <p:cNvSpPr txBox="1">
              <a:spLocks noChangeArrowheads="1"/>
            </p:cNvSpPr>
            <p:nvPr/>
          </p:nvSpPr>
          <p:spPr bwMode="auto">
            <a:xfrm>
              <a:off x="450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B18</a:t>
              </a:r>
              <a:endParaRPr lang="en-US" dirty="0"/>
            </a:p>
          </p:txBody>
        </p:sp>
        <p:sp>
          <p:nvSpPr>
            <p:cNvPr id="80" name="ZoneTexte 38"/>
            <p:cNvSpPr txBox="1">
              <a:spLocks noChangeArrowheads="1"/>
            </p:cNvSpPr>
            <p:nvPr/>
          </p:nvSpPr>
          <p:spPr bwMode="auto">
            <a:xfrm>
              <a:off x="514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B17</a:t>
              </a:r>
              <a:endParaRPr lang="en-US" dirty="0"/>
            </a:p>
          </p:txBody>
        </p:sp>
        <p:sp>
          <p:nvSpPr>
            <p:cNvPr id="81" name="ZoneTexte 39"/>
            <p:cNvSpPr txBox="1">
              <a:spLocks noChangeArrowheads="1"/>
            </p:cNvSpPr>
            <p:nvPr/>
          </p:nvSpPr>
          <p:spPr bwMode="auto">
            <a:xfrm>
              <a:off x="577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B16</a:t>
              </a:r>
              <a:endParaRPr lang="en-US" dirty="0"/>
            </a:p>
          </p:txBody>
        </p:sp>
        <p:sp>
          <p:nvSpPr>
            <p:cNvPr id="82" name="ZoneTexte 40"/>
            <p:cNvSpPr txBox="1">
              <a:spLocks noChangeArrowheads="1"/>
            </p:cNvSpPr>
            <p:nvPr/>
          </p:nvSpPr>
          <p:spPr bwMode="auto">
            <a:xfrm>
              <a:off x="387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B23</a:t>
              </a:r>
              <a:endParaRPr lang="en-US" dirty="0"/>
            </a:p>
          </p:txBody>
        </p:sp>
        <p:sp>
          <p:nvSpPr>
            <p:cNvPr id="83" name="ZoneTexte 41"/>
            <p:cNvSpPr txBox="1">
              <a:spLocks noChangeArrowheads="1"/>
            </p:cNvSpPr>
            <p:nvPr/>
          </p:nvSpPr>
          <p:spPr bwMode="auto">
            <a:xfrm>
              <a:off x="450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B22</a:t>
              </a:r>
              <a:endParaRPr lang="en-US" dirty="0"/>
            </a:p>
          </p:txBody>
        </p:sp>
        <p:sp>
          <p:nvSpPr>
            <p:cNvPr id="84" name="ZoneTexte 42"/>
            <p:cNvSpPr txBox="1">
              <a:spLocks noChangeArrowheads="1"/>
            </p:cNvSpPr>
            <p:nvPr/>
          </p:nvSpPr>
          <p:spPr bwMode="auto">
            <a:xfrm>
              <a:off x="514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B21</a:t>
              </a:r>
              <a:endParaRPr lang="en-US" dirty="0"/>
            </a:p>
          </p:txBody>
        </p:sp>
        <p:sp>
          <p:nvSpPr>
            <p:cNvPr id="85" name="ZoneTexte 43"/>
            <p:cNvSpPr txBox="1">
              <a:spLocks noChangeArrowheads="1"/>
            </p:cNvSpPr>
            <p:nvPr/>
          </p:nvSpPr>
          <p:spPr bwMode="auto">
            <a:xfrm>
              <a:off x="577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B20</a:t>
              </a:r>
              <a:endParaRPr lang="en-US" dirty="0"/>
            </a:p>
          </p:txBody>
        </p:sp>
        <p:sp>
          <p:nvSpPr>
            <p:cNvPr id="86" name="ZoneTexte 44"/>
            <p:cNvSpPr txBox="1">
              <a:spLocks noChangeArrowheads="1"/>
            </p:cNvSpPr>
            <p:nvPr/>
          </p:nvSpPr>
          <p:spPr bwMode="auto">
            <a:xfrm>
              <a:off x="387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B27</a:t>
              </a:r>
              <a:endParaRPr lang="en-US" dirty="0"/>
            </a:p>
          </p:txBody>
        </p:sp>
        <p:sp>
          <p:nvSpPr>
            <p:cNvPr id="87" name="ZoneTexte 45"/>
            <p:cNvSpPr txBox="1">
              <a:spLocks noChangeArrowheads="1"/>
            </p:cNvSpPr>
            <p:nvPr/>
          </p:nvSpPr>
          <p:spPr bwMode="auto">
            <a:xfrm>
              <a:off x="450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B26</a:t>
              </a:r>
              <a:endParaRPr lang="en-US" dirty="0"/>
            </a:p>
          </p:txBody>
        </p:sp>
        <p:sp>
          <p:nvSpPr>
            <p:cNvPr id="88" name="ZoneTexte 46"/>
            <p:cNvSpPr txBox="1">
              <a:spLocks noChangeArrowheads="1"/>
            </p:cNvSpPr>
            <p:nvPr/>
          </p:nvSpPr>
          <p:spPr bwMode="auto">
            <a:xfrm>
              <a:off x="514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B25</a:t>
              </a:r>
              <a:endParaRPr lang="en-US" dirty="0"/>
            </a:p>
          </p:txBody>
        </p:sp>
        <p:sp>
          <p:nvSpPr>
            <p:cNvPr id="89" name="ZoneTexte 47"/>
            <p:cNvSpPr txBox="1">
              <a:spLocks noChangeArrowheads="1"/>
            </p:cNvSpPr>
            <p:nvPr/>
          </p:nvSpPr>
          <p:spPr bwMode="auto">
            <a:xfrm>
              <a:off x="577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B24</a:t>
              </a:r>
              <a:endParaRPr lang="en-US" dirty="0"/>
            </a:p>
          </p:txBody>
        </p:sp>
        <p:sp>
          <p:nvSpPr>
            <p:cNvPr id="90" name="ZoneTexte 48"/>
            <p:cNvSpPr txBox="1">
              <a:spLocks noChangeArrowheads="1"/>
            </p:cNvSpPr>
            <p:nvPr/>
          </p:nvSpPr>
          <p:spPr bwMode="auto">
            <a:xfrm>
              <a:off x="387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 </a:t>
              </a:r>
              <a:endParaRPr lang="en-US" b="1"/>
            </a:p>
          </p:txBody>
        </p:sp>
        <p:sp>
          <p:nvSpPr>
            <p:cNvPr id="91" name="ZoneTexte 49"/>
            <p:cNvSpPr txBox="1">
              <a:spLocks noChangeArrowheads="1"/>
            </p:cNvSpPr>
            <p:nvPr/>
          </p:nvSpPr>
          <p:spPr bwMode="auto">
            <a:xfrm>
              <a:off x="450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2" name="ZoneTexte 50"/>
            <p:cNvSpPr txBox="1">
              <a:spLocks noChangeArrowheads="1"/>
            </p:cNvSpPr>
            <p:nvPr/>
          </p:nvSpPr>
          <p:spPr bwMode="auto">
            <a:xfrm>
              <a:off x="514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3" name="ZoneTexte 51"/>
            <p:cNvSpPr txBox="1">
              <a:spLocks noChangeArrowheads="1"/>
            </p:cNvSpPr>
            <p:nvPr/>
          </p:nvSpPr>
          <p:spPr bwMode="auto">
            <a:xfrm>
              <a:off x="577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</p:grpSp>
      <p:sp>
        <p:nvSpPr>
          <p:cNvPr id="94" name="ZoneTexte 46"/>
          <p:cNvSpPr txBox="1">
            <a:spLocks noChangeArrowheads="1"/>
          </p:cNvSpPr>
          <p:nvPr/>
        </p:nvSpPr>
        <p:spPr bwMode="auto">
          <a:xfrm>
            <a:off x="5201524" y="3280964"/>
            <a:ext cx="27648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Memória (palavra de 32 bits)</a:t>
            </a:r>
            <a:endParaRPr lang="en-US" sz="1400" b="1" dirty="0"/>
          </a:p>
        </p:txBody>
      </p:sp>
      <p:sp>
        <p:nvSpPr>
          <p:cNvPr id="105" name="ZoneTexte 23"/>
          <p:cNvSpPr txBox="1">
            <a:spLocks noChangeArrowheads="1"/>
          </p:cNvSpPr>
          <p:nvPr/>
        </p:nvSpPr>
        <p:spPr bwMode="auto">
          <a:xfrm>
            <a:off x="7810712" y="5754961"/>
            <a:ext cx="1046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0...0000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6" name="ZoneTexte 23"/>
          <p:cNvSpPr txBox="1">
            <a:spLocks noChangeArrowheads="1"/>
          </p:cNvSpPr>
          <p:nvPr/>
        </p:nvSpPr>
        <p:spPr bwMode="auto">
          <a:xfrm>
            <a:off x="7810709" y="5450136"/>
            <a:ext cx="10466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0...0001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7" name="ZoneTexte 23"/>
          <p:cNvSpPr txBox="1">
            <a:spLocks noChangeArrowheads="1"/>
          </p:cNvSpPr>
          <p:nvPr/>
        </p:nvSpPr>
        <p:spPr bwMode="auto">
          <a:xfrm>
            <a:off x="7810708" y="5145312"/>
            <a:ext cx="10466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0...0010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8" name="ZoneTexte 23"/>
          <p:cNvSpPr txBox="1">
            <a:spLocks noChangeArrowheads="1"/>
          </p:cNvSpPr>
          <p:nvPr/>
        </p:nvSpPr>
        <p:spPr bwMode="auto">
          <a:xfrm>
            <a:off x="7810707" y="4840487"/>
            <a:ext cx="10466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0...0011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9" name="ZoneTexte 23"/>
          <p:cNvSpPr txBox="1">
            <a:spLocks noChangeArrowheads="1"/>
          </p:cNvSpPr>
          <p:nvPr/>
        </p:nvSpPr>
        <p:spPr bwMode="auto">
          <a:xfrm>
            <a:off x="7810712" y="4535662"/>
            <a:ext cx="1046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0...0100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0" name="ZoneTexte 23"/>
          <p:cNvSpPr txBox="1">
            <a:spLocks noChangeArrowheads="1"/>
          </p:cNvSpPr>
          <p:nvPr/>
        </p:nvSpPr>
        <p:spPr bwMode="auto">
          <a:xfrm>
            <a:off x="7810706" y="4230837"/>
            <a:ext cx="10466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0...0101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1" name="ZoneTexte 23"/>
          <p:cNvSpPr txBox="1">
            <a:spLocks noChangeArrowheads="1"/>
          </p:cNvSpPr>
          <p:nvPr/>
        </p:nvSpPr>
        <p:spPr bwMode="auto">
          <a:xfrm>
            <a:off x="7810705" y="3926013"/>
            <a:ext cx="1046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0...0110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1054084" y="3746499"/>
            <a:ext cx="965200" cy="2441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1400" i="1"/>
          </a:p>
        </p:txBody>
      </p:sp>
      <p:sp>
        <p:nvSpPr>
          <p:cNvPr id="113" name="ZoneTexte 42"/>
          <p:cNvSpPr txBox="1">
            <a:spLocks noChangeArrowheads="1"/>
          </p:cNvSpPr>
          <p:nvPr/>
        </p:nvSpPr>
        <p:spPr bwMode="auto">
          <a:xfrm>
            <a:off x="1079484" y="4762500"/>
            <a:ext cx="901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MIPS</a:t>
            </a:r>
            <a:endParaRPr lang="en-US" sz="14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442713" y="2640134"/>
            <a:ext cx="3929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Como </a:t>
            </a:r>
            <a:r>
              <a:rPr lang="en-US" dirty="0" err="1">
                <a:solidFill>
                  <a:srgbClr val="0000FF"/>
                </a:solidFill>
              </a:rPr>
              <a:t>conectar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os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barramentos</a:t>
            </a:r>
            <a:r>
              <a:rPr lang="en-US" dirty="0">
                <a:solidFill>
                  <a:srgbClr val="0000FF"/>
                </a:solidFill>
              </a:rPr>
              <a:t> de </a:t>
            </a:r>
            <a:r>
              <a:rPr lang="en-US" dirty="0" err="1">
                <a:solidFill>
                  <a:srgbClr val="0000FF"/>
                </a:solidFill>
              </a:rPr>
              <a:t>endereço</a:t>
            </a:r>
            <a:r>
              <a:rPr lang="en-US" dirty="0">
                <a:solidFill>
                  <a:srgbClr val="0000FF"/>
                </a:solidFill>
              </a:rPr>
              <a:t> do MIPS e da </a:t>
            </a:r>
            <a:r>
              <a:rPr lang="en-US" dirty="0" err="1">
                <a:solidFill>
                  <a:srgbClr val="0000FF"/>
                </a:solidFill>
              </a:rPr>
              <a:t>memória</a:t>
            </a:r>
            <a:r>
              <a:rPr lang="en-US" dirty="0">
                <a:solidFill>
                  <a:srgbClr val="0000FF"/>
                </a:solidFill>
              </a:rPr>
              <a:t> ?</a:t>
            </a:r>
          </a:p>
        </p:txBody>
      </p:sp>
      <p:sp>
        <p:nvSpPr>
          <p:cNvPr id="115" name="ZoneTexte 23"/>
          <p:cNvSpPr txBox="1">
            <a:spLocks noChangeArrowheads="1"/>
          </p:cNvSpPr>
          <p:nvPr/>
        </p:nvSpPr>
        <p:spPr bwMode="auto">
          <a:xfrm>
            <a:off x="4076067" y="4451151"/>
            <a:ext cx="5917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b="1" dirty="0"/>
              <a:t>. . .</a:t>
            </a:r>
            <a:endParaRPr lang="en-US" sz="2000" b="1" dirty="0"/>
          </a:p>
        </p:txBody>
      </p:sp>
      <p:cxnSp>
        <p:nvCxnSpPr>
          <p:cNvPr id="10" name="Conector de seta reta 9"/>
          <p:cNvCxnSpPr/>
          <p:nvPr/>
        </p:nvCxnSpPr>
        <p:spPr bwMode="auto">
          <a:xfrm>
            <a:off x="2019284" y="4353777"/>
            <a:ext cx="6902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Conector de seta reta 115"/>
          <p:cNvCxnSpPr/>
          <p:nvPr/>
        </p:nvCxnSpPr>
        <p:spPr bwMode="auto">
          <a:xfrm>
            <a:off x="2019284" y="5188792"/>
            <a:ext cx="6902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7" name="ZoneTexte 23"/>
          <p:cNvSpPr txBox="1">
            <a:spLocks noChangeArrowheads="1"/>
          </p:cNvSpPr>
          <p:nvPr/>
        </p:nvSpPr>
        <p:spPr bwMode="auto">
          <a:xfrm>
            <a:off x="2145846" y="4140710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31</a:t>
            </a:r>
            <a:endParaRPr lang="en-US" sz="1400" dirty="0"/>
          </a:p>
        </p:txBody>
      </p:sp>
      <p:sp>
        <p:nvSpPr>
          <p:cNvPr id="118" name="ZoneTexte 23"/>
          <p:cNvSpPr txBox="1">
            <a:spLocks noChangeArrowheads="1"/>
          </p:cNvSpPr>
          <p:nvPr/>
        </p:nvSpPr>
        <p:spPr bwMode="auto">
          <a:xfrm>
            <a:off x="2145074" y="4961912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0</a:t>
            </a:r>
            <a:endParaRPr lang="en-US" sz="1400" dirty="0"/>
          </a:p>
        </p:txBody>
      </p:sp>
      <p:sp>
        <p:nvSpPr>
          <p:cNvPr id="119" name="ZoneTexte 23"/>
          <p:cNvSpPr txBox="1">
            <a:spLocks noChangeArrowheads="1"/>
          </p:cNvSpPr>
          <p:nvPr/>
        </p:nvSpPr>
        <p:spPr bwMode="auto">
          <a:xfrm>
            <a:off x="2068520" y="4497808"/>
            <a:ext cx="5917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b="1" dirty="0"/>
              <a:t>. . .</a:t>
            </a:r>
            <a:endParaRPr lang="en-US" sz="2000" b="1" dirty="0"/>
          </a:p>
        </p:txBody>
      </p:sp>
      <p:sp>
        <p:nvSpPr>
          <p:cNvPr id="120" name="ZoneTexte 23"/>
          <p:cNvSpPr txBox="1">
            <a:spLocks noChangeArrowheads="1"/>
          </p:cNvSpPr>
          <p:nvPr/>
        </p:nvSpPr>
        <p:spPr bwMode="auto">
          <a:xfrm>
            <a:off x="2904453" y="4467981"/>
            <a:ext cx="11042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Endereço </a:t>
            </a:r>
          </a:p>
          <a:p>
            <a:pPr algn="ctr"/>
            <a:r>
              <a:rPr lang="pt-BR" sz="1600" dirty="0"/>
              <a:t>(32 bits)</a:t>
            </a:r>
            <a:endParaRPr lang="en-US" dirty="0"/>
          </a:p>
        </p:txBody>
      </p:sp>
      <p:cxnSp>
        <p:nvCxnSpPr>
          <p:cNvPr id="121" name="Conector de seta reta 120"/>
          <p:cNvCxnSpPr/>
          <p:nvPr/>
        </p:nvCxnSpPr>
        <p:spPr bwMode="auto">
          <a:xfrm>
            <a:off x="4203533" y="3883965"/>
            <a:ext cx="1067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Conector reto 121"/>
          <p:cNvCxnSpPr/>
          <p:nvPr/>
        </p:nvCxnSpPr>
        <p:spPr bwMode="auto">
          <a:xfrm flipV="1">
            <a:off x="4626613" y="3811952"/>
            <a:ext cx="110509" cy="1539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ZoneTexte 23"/>
          <p:cNvSpPr txBox="1">
            <a:spLocks noChangeArrowheads="1"/>
          </p:cNvSpPr>
          <p:nvPr/>
        </p:nvSpPr>
        <p:spPr bwMode="auto">
          <a:xfrm>
            <a:off x="4599271" y="3575368"/>
            <a:ext cx="27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4</a:t>
            </a:r>
            <a:endParaRPr lang="en-US" sz="1400" dirty="0"/>
          </a:p>
        </p:txBody>
      </p:sp>
      <p:sp>
        <p:nvSpPr>
          <p:cNvPr id="124" name="ZoneTexte 23"/>
          <p:cNvSpPr txBox="1">
            <a:spLocks noChangeArrowheads="1"/>
          </p:cNvSpPr>
          <p:nvPr/>
        </p:nvSpPr>
        <p:spPr bwMode="auto">
          <a:xfrm>
            <a:off x="3680752" y="3705977"/>
            <a:ext cx="6046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wbe</a:t>
            </a:r>
            <a:endParaRPr lang="en-US" dirty="0"/>
          </a:p>
        </p:txBody>
      </p:sp>
      <p:cxnSp>
        <p:nvCxnSpPr>
          <p:cNvPr id="125" name="Connecteur droit avec flèche 22"/>
          <p:cNvCxnSpPr>
            <a:cxnSpLocks noChangeShapeType="1"/>
          </p:cNvCxnSpPr>
          <p:nvPr/>
        </p:nvCxnSpPr>
        <p:spPr bwMode="auto">
          <a:xfrm>
            <a:off x="3680752" y="5838511"/>
            <a:ext cx="1589960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ZoneTexte 23"/>
          <p:cNvSpPr txBox="1">
            <a:spLocks noChangeArrowheads="1"/>
          </p:cNvSpPr>
          <p:nvPr/>
        </p:nvSpPr>
        <p:spPr bwMode="auto">
          <a:xfrm>
            <a:off x="3542188" y="5428933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Dado (32 bits)</a:t>
            </a:r>
            <a:endParaRPr lang="en-US" dirty="0"/>
          </a:p>
        </p:txBody>
      </p:sp>
      <p:cxnSp>
        <p:nvCxnSpPr>
          <p:cNvPr id="127" name="Conector de seta reta 126"/>
          <p:cNvCxnSpPr/>
          <p:nvPr/>
        </p:nvCxnSpPr>
        <p:spPr bwMode="auto">
          <a:xfrm>
            <a:off x="4203533" y="5188792"/>
            <a:ext cx="106651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8" name="Conector de seta reta 127"/>
          <p:cNvCxnSpPr/>
          <p:nvPr/>
        </p:nvCxnSpPr>
        <p:spPr bwMode="auto">
          <a:xfrm>
            <a:off x="4203533" y="4353777"/>
            <a:ext cx="1067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9" name="ZoneTexte 23"/>
          <p:cNvSpPr txBox="1">
            <a:spLocks noChangeArrowheads="1"/>
          </p:cNvSpPr>
          <p:nvPr/>
        </p:nvSpPr>
        <p:spPr bwMode="auto">
          <a:xfrm>
            <a:off x="4159199" y="4126782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31</a:t>
            </a:r>
            <a:endParaRPr lang="en-US" sz="1400" dirty="0"/>
          </a:p>
        </p:txBody>
      </p:sp>
      <p:sp>
        <p:nvSpPr>
          <p:cNvPr id="131" name="ZoneTexte 23"/>
          <p:cNvSpPr txBox="1">
            <a:spLocks noChangeArrowheads="1"/>
          </p:cNvSpPr>
          <p:nvPr/>
        </p:nvSpPr>
        <p:spPr bwMode="auto">
          <a:xfrm>
            <a:off x="4167240" y="4969854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0</a:t>
            </a:r>
            <a:endParaRPr lang="en-US" sz="1400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4631246" y="2634633"/>
            <a:ext cx="432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Deslocar</a:t>
            </a:r>
            <a:r>
              <a:rPr lang="en-US" dirty="0">
                <a:solidFill>
                  <a:srgbClr val="0000FF"/>
                </a:solidFill>
              </a:rPr>
              <a:t> o </a:t>
            </a:r>
            <a:r>
              <a:rPr lang="en-US" dirty="0" err="1">
                <a:solidFill>
                  <a:srgbClr val="0000FF"/>
                </a:solidFill>
              </a:rPr>
              <a:t>barramento</a:t>
            </a:r>
            <a:r>
              <a:rPr lang="en-US" dirty="0">
                <a:solidFill>
                  <a:srgbClr val="0000FF"/>
                </a:solidFill>
              </a:rPr>
              <a:t> de </a:t>
            </a:r>
            <a:r>
              <a:rPr lang="en-US" dirty="0" err="1">
                <a:solidFill>
                  <a:srgbClr val="0000FF"/>
                </a:solidFill>
              </a:rPr>
              <a:t>endereços</a:t>
            </a:r>
            <a:r>
              <a:rPr lang="en-US" dirty="0">
                <a:solidFill>
                  <a:srgbClr val="0000FF"/>
                </a:solidFill>
              </a:rPr>
              <a:t> do MIPS </a:t>
            </a:r>
            <a:r>
              <a:rPr lang="en-US" dirty="0" err="1">
                <a:solidFill>
                  <a:srgbClr val="0000FF"/>
                </a:solidFill>
              </a:rPr>
              <a:t>dois</a:t>
            </a:r>
            <a:r>
              <a:rPr lang="en-US" dirty="0">
                <a:solidFill>
                  <a:srgbClr val="0000FF"/>
                </a:solidFill>
              </a:rPr>
              <a:t> bits </a:t>
            </a:r>
            <a:r>
              <a:rPr lang="en-US" dirty="0" err="1">
                <a:solidFill>
                  <a:srgbClr val="0000FF"/>
                </a:solidFill>
              </a:rPr>
              <a:t>para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direita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5" name="CaixaDeTexto 94"/>
          <p:cNvSpPr txBox="1"/>
          <p:nvPr/>
        </p:nvSpPr>
        <p:spPr>
          <a:xfrm>
            <a:off x="7890513" y="3405930"/>
            <a:ext cx="914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00FF"/>
                </a:solidFill>
              </a:rPr>
              <a:t>Word </a:t>
            </a:r>
          </a:p>
          <a:p>
            <a:pPr algn="ctr"/>
            <a:r>
              <a:rPr lang="en-US" sz="1600" i="1" dirty="0">
                <a:solidFill>
                  <a:srgbClr val="0000FF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205487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Conector de seta reta 100"/>
          <p:cNvCxnSpPr/>
          <p:nvPr/>
        </p:nvCxnSpPr>
        <p:spPr bwMode="auto">
          <a:xfrm>
            <a:off x="1850065" y="5188554"/>
            <a:ext cx="3419982" cy="2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766889"/>
          </a:xfrm>
        </p:spPr>
        <p:txBody>
          <a:bodyPr/>
          <a:lstStyle/>
          <a:p>
            <a:r>
              <a:rPr lang="pt-BR" dirty="0"/>
              <a:t>Processador x Memória</a:t>
            </a:r>
            <a:endParaRPr lang="pt-BR" sz="2000" dirty="0"/>
          </a:p>
          <a:p>
            <a:pPr lvl="1"/>
            <a:r>
              <a:rPr lang="pt-BR" sz="2000" dirty="0"/>
              <a:t>Memória endereçada por palavra (</a:t>
            </a:r>
            <a:r>
              <a:rPr lang="pt-BR" sz="2000" i="1" dirty="0"/>
              <a:t>word addressing</a:t>
            </a:r>
            <a:r>
              <a:rPr lang="pt-BR" sz="2000" dirty="0"/>
              <a:t>)</a:t>
            </a:r>
          </a:p>
          <a:p>
            <a:pPr lvl="1"/>
            <a:r>
              <a:rPr lang="pt-BR" sz="2000" dirty="0"/>
              <a:t>MIPS endereça bytes (</a:t>
            </a:r>
            <a:r>
              <a:rPr lang="pt-BR" sz="2000" i="1" dirty="0"/>
              <a:t>byte addressing</a:t>
            </a:r>
            <a:r>
              <a:rPr lang="pt-BR" sz="2000" dirty="0"/>
              <a:t>)</a:t>
            </a:r>
          </a:p>
        </p:txBody>
      </p:sp>
      <p:cxnSp>
        <p:nvCxnSpPr>
          <p:cNvPr id="59" name="Connecteur droit avec flèche 22"/>
          <p:cNvCxnSpPr>
            <a:cxnSpLocks noChangeShapeType="1"/>
          </p:cNvCxnSpPr>
          <p:nvPr/>
        </p:nvCxnSpPr>
        <p:spPr bwMode="auto">
          <a:xfrm>
            <a:off x="2030228" y="5838511"/>
            <a:ext cx="3240484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ZoneTexte 23"/>
          <p:cNvSpPr txBox="1">
            <a:spLocks noChangeArrowheads="1"/>
          </p:cNvSpPr>
          <p:nvPr/>
        </p:nvSpPr>
        <p:spPr bwMode="auto">
          <a:xfrm>
            <a:off x="2799160" y="5454975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Dado (32 bits)</a:t>
            </a:r>
            <a:endParaRPr lang="en-US" dirty="0"/>
          </a:p>
        </p:txBody>
      </p:sp>
      <p:grpSp>
        <p:nvGrpSpPr>
          <p:cNvPr id="61" name="Groupe 52"/>
          <p:cNvGrpSpPr>
            <a:grpSpLocks/>
          </p:cNvGrpSpPr>
          <p:nvPr/>
        </p:nvGrpSpPr>
        <p:grpSpPr bwMode="auto">
          <a:xfrm>
            <a:off x="5270712" y="3636564"/>
            <a:ext cx="2540000" cy="2441575"/>
            <a:chOff x="3873500" y="3200400"/>
            <a:chExt cx="2540000" cy="2441377"/>
          </a:xfrm>
        </p:grpSpPr>
        <p:sp>
          <p:nvSpPr>
            <p:cNvPr id="62" name="ZoneTexte 7"/>
            <p:cNvSpPr txBox="1">
              <a:spLocks noChangeArrowheads="1"/>
            </p:cNvSpPr>
            <p:nvPr/>
          </p:nvSpPr>
          <p:spPr bwMode="auto">
            <a:xfrm>
              <a:off x="387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B3</a:t>
              </a:r>
              <a:endParaRPr lang="en-US" dirty="0"/>
            </a:p>
          </p:txBody>
        </p:sp>
        <p:sp>
          <p:nvSpPr>
            <p:cNvPr id="63" name="ZoneTexte 18"/>
            <p:cNvSpPr txBox="1">
              <a:spLocks noChangeArrowheads="1"/>
            </p:cNvSpPr>
            <p:nvPr/>
          </p:nvSpPr>
          <p:spPr bwMode="auto">
            <a:xfrm>
              <a:off x="450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</a:t>
              </a:r>
              <a:endParaRPr lang="en-US" dirty="0"/>
            </a:p>
          </p:txBody>
        </p:sp>
        <p:sp>
          <p:nvSpPr>
            <p:cNvPr id="64" name="ZoneTexte 19"/>
            <p:cNvSpPr txBox="1">
              <a:spLocks noChangeArrowheads="1"/>
            </p:cNvSpPr>
            <p:nvPr/>
          </p:nvSpPr>
          <p:spPr bwMode="auto">
            <a:xfrm>
              <a:off x="514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</a:t>
              </a:r>
              <a:endParaRPr lang="en-US" dirty="0"/>
            </a:p>
          </p:txBody>
        </p:sp>
        <p:sp>
          <p:nvSpPr>
            <p:cNvPr id="65" name="ZoneTexte 20"/>
            <p:cNvSpPr txBox="1">
              <a:spLocks noChangeArrowheads="1"/>
            </p:cNvSpPr>
            <p:nvPr/>
          </p:nvSpPr>
          <p:spPr bwMode="auto">
            <a:xfrm>
              <a:off x="577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B0</a:t>
              </a:r>
              <a:endParaRPr lang="en-US" dirty="0"/>
            </a:p>
          </p:txBody>
        </p:sp>
        <p:sp>
          <p:nvSpPr>
            <p:cNvPr id="66" name="ZoneTexte 24"/>
            <p:cNvSpPr txBox="1">
              <a:spLocks noChangeArrowheads="1"/>
            </p:cNvSpPr>
            <p:nvPr/>
          </p:nvSpPr>
          <p:spPr bwMode="auto">
            <a:xfrm>
              <a:off x="387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B7</a:t>
              </a:r>
              <a:endParaRPr lang="en-US" dirty="0"/>
            </a:p>
          </p:txBody>
        </p:sp>
        <p:sp>
          <p:nvSpPr>
            <p:cNvPr id="67" name="ZoneTexte 25"/>
            <p:cNvSpPr txBox="1">
              <a:spLocks noChangeArrowheads="1"/>
            </p:cNvSpPr>
            <p:nvPr/>
          </p:nvSpPr>
          <p:spPr bwMode="auto">
            <a:xfrm>
              <a:off x="450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B6</a:t>
              </a:r>
              <a:endParaRPr lang="en-US" dirty="0"/>
            </a:p>
          </p:txBody>
        </p:sp>
        <p:sp>
          <p:nvSpPr>
            <p:cNvPr id="68" name="ZoneTexte 26"/>
            <p:cNvSpPr txBox="1">
              <a:spLocks noChangeArrowheads="1"/>
            </p:cNvSpPr>
            <p:nvPr/>
          </p:nvSpPr>
          <p:spPr bwMode="auto">
            <a:xfrm>
              <a:off x="514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B5</a:t>
              </a:r>
              <a:endParaRPr lang="en-US" dirty="0"/>
            </a:p>
          </p:txBody>
        </p:sp>
        <p:sp>
          <p:nvSpPr>
            <p:cNvPr id="69" name="ZoneTexte 27"/>
            <p:cNvSpPr txBox="1">
              <a:spLocks noChangeArrowheads="1"/>
            </p:cNvSpPr>
            <p:nvPr/>
          </p:nvSpPr>
          <p:spPr bwMode="auto">
            <a:xfrm>
              <a:off x="577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B4</a:t>
              </a:r>
              <a:endParaRPr lang="en-US" dirty="0"/>
            </a:p>
          </p:txBody>
        </p:sp>
        <p:sp>
          <p:nvSpPr>
            <p:cNvPr id="70" name="ZoneTexte 28"/>
            <p:cNvSpPr txBox="1">
              <a:spLocks noChangeArrowheads="1"/>
            </p:cNvSpPr>
            <p:nvPr/>
          </p:nvSpPr>
          <p:spPr bwMode="auto">
            <a:xfrm>
              <a:off x="387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B11</a:t>
              </a:r>
              <a:endParaRPr lang="en-US" dirty="0"/>
            </a:p>
          </p:txBody>
        </p:sp>
        <p:sp>
          <p:nvSpPr>
            <p:cNvPr id="71" name="ZoneTexte 29"/>
            <p:cNvSpPr txBox="1">
              <a:spLocks noChangeArrowheads="1"/>
            </p:cNvSpPr>
            <p:nvPr/>
          </p:nvSpPr>
          <p:spPr bwMode="auto">
            <a:xfrm>
              <a:off x="450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B10</a:t>
              </a:r>
              <a:endParaRPr lang="en-US" dirty="0"/>
            </a:p>
          </p:txBody>
        </p:sp>
        <p:sp>
          <p:nvSpPr>
            <p:cNvPr id="72" name="ZoneTexte 30"/>
            <p:cNvSpPr txBox="1">
              <a:spLocks noChangeArrowheads="1"/>
            </p:cNvSpPr>
            <p:nvPr/>
          </p:nvSpPr>
          <p:spPr bwMode="auto">
            <a:xfrm>
              <a:off x="514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B9</a:t>
              </a:r>
              <a:endParaRPr lang="en-US" dirty="0"/>
            </a:p>
          </p:txBody>
        </p:sp>
        <p:sp>
          <p:nvSpPr>
            <p:cNvPr id="73" name="ZoneTexte 31"/>
            <p:cNvSpPr txBox="1">
              <a:spLocks noChangeArrowheads="1"/>
            </p:cNvSpPr>
            <p:nvPr/>
          </p:nvSpPr>
          <p:spPr bwMode="auto">
            <a:xfrm>
              <a:off x="577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B8</a:t>
              </a:r>
              <a:endParaRPr lang="en-US" dirty="0"/>
            </a:p>
          </p:txBody>
        </p:sp>
        <p:sp>
          <p:nvSpPr>
            <p:cNvPr id="74" name="ZoneTexte 32"/>
            <p:cNvSpPr txBox="1">
              <a:spLocks noChangeArrowheads="1"/>
            </p:cNvSpPr>
            <p:nvPr/>
          </p:nvSpPr>
          <p:spPr bwMode="auto">
            <a:xfrm>
              <a:off x="3873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B15</a:t>
              </a:r>
              <a:endParaRPr lang="en-US" dirty="0"/>
            </a:p>
          </p:txBody>
        </p:sp>
        <p:sp>
          <p:nvSpPr>
            <p:cNvPr id="75" name="ZoneTexte 33"/>
            <p:cNvSpPr txBox="1">
              <a:spLocks noChangeArrowheads="1"/>
            </p:cNvSpPr>
            <p:nvPr/>
          </p:nvSpPr>
          <p:spPr bwMode="auto">
            <a:xfrm>
              <a:off x="4508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B14</a:t>
              </a:r>
              <a:endParaRPr lang="en-US" dirty="0"/>
            </a:p>
          </p:txBody>
        </p:sp>
        <p:sp>
          <p:nvSpPr>
            <p:cNvPr id="76" name="ZoneTexte 34"/>
            <p:cNvSpPr txBox="1">
              <a:spLocks noChangeArrowheads="1"/>
            </p:cNvSpPr>
            <p:nvPr/>
          </p:nvSpPr>
          <p:spPr bwMode="auto">
            <a:xfrm>
              <a:off x="5143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B13</a:t>
              </a:r>
              <a:endParaRPr lang="en-US" dirty="0"/>
            </a:p>
          </p:txBody>
        </p:sp>
        <p:sp>
          <p:nvSpPr>
            <p:cNvPr id="77" name="ZoneTexte 35"/>
            <p:cNvSpPr txBox="1">
              <a:spLocks noChangeArrowheads="1"/>
            </p:cNvSpPr>
            <p:nvPr/>
          </p:nvSpPr>
          <p:spPr bwMode="auto">
            <a:xfrm>
              <a:off x="5778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B12</a:t>
              </a:r>
              <a:endParaRPr lang="en-US" dirty="0"/>
            </a:p>
          </p:txBody>
        </p:sp>
        <p:sp>
          <p:nvSpPr>
            <p:cNvPr id="78" name="ZoneTexte 36"/>
            <p:cNvSpPr txBox="1">
              <a:spLocks noChangeArrowheads="1"/>
            </p:cNvSpPr>
            <p:nvPr/>
          </p:nvSpPr>
          <p:spPr bwMode="auto">
            <a:xfrm>
              <a:off x="387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B19</a:t>
              </a:r>
              <a:endParaRPr lang="en-US" dirty="0"/>
            </a:p>
          </p:txBody>
        </p:sp>
        <p:sp>
          <p:nvSpPr>
            <p:cNvPr id="79" name="ZoneTexte 37"/>
            <p:cNvSpPr txBox="1">
              <a:spLocks noChangeArrowheads="1"/>
            </p:cNvSpPr>
            <p:nvPr/>
          </p:nvSpPr>
          <p:spPr bwMode="auto">
            <a:xfrm>
              <a:off x="450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B18</a:t>
              </a:r>
              <a:endParaRPr lang="en-US" dirty="0"/>
            </a:p>
          </p:txBody>
        </p:sp>
        <p:sp>
          <p:nvSpPr>
            <p:cNvPr id="80" name="ZoneTexte 38"/>
            <p:cNvSpPr txBox="1">
              <a:spLocks noChangeArrowheads="1"/>
            </p:cNvSpPr>
            <p:nvPr/>
          </p:nvSpPr>
          <p:spPr bwMode="auto">
            <a:xfrm>
              <a:off x="514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B17</a:t>
              </a:r>
              <a:endParaRPr lang="en-US" dirty="0"/>
            </a:p>
          </p:txBody>
        </p:sp>
        <p:sp>
          <p:nvSpPr>
            <p:cNvPr id="81" name="ZoneTexte 39"/>
            <p:cNvSpPr txBox="1">
              <a:spLocks noChangeArrowheads="1"/>
            </p:cNvSpPr>
            <p:nvPr/>
          </p:nvSpPr>
          <p:spPr bwMode="auto">
            <a:xfrm>
              <a:off x="577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B16</a:t>
              </a:r>
              <a:endParaRPr lang="en-US" dirty="0"/>
            </a:p>
          </p:txBody>
        </p:sp>
        <p:sp>
          <p:nvSpPr>
            <p:cNvPr id="82" name="ZoneTexte 40"/>
            <p:cNvSpPr txBox="1">
              <a:spLocks noChangeArrowheads="1"/>
            </p:cNvSpPr>
            <p:nvPr/>
          </p:nvSpPr>
          <p:spPr bwMode="auto">
            <a:xfrm>
              <a:off x="387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B23</a:t>
              </a:r>
              <a:endParaRPr lang="en-US" dirty="0"/>
            </a:p>
          </p:txBody>
        </p:sp>
        <p:sp>
          <p:nvSpPr>
            <p:cNvPr id="83" name="ZoneTexte 41"/>
            <p:cNvSpPr txBox="1">
              <a:spLocks noChangeArrowheads="1"/>
            </p:cNvSpPr>
            <p:nvPr/>
          </p:nvSpPr>
          <p:spPr bwMode="auto">
            <a:xfrm>
              <a:off x="450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B22</a:t>
              </a:r>
              <a:endParaRPr lang="en-US" dirty="0"/>
            </a:p>
          </p:txBody>
        </p:sp>
        <p:sp>
          <p:nvSpPr>
            <p:cNvPr id="84" name="ZoneTexte 42"/>
            <p:cNvSpPr txBox="1">
              <a:spLocks noChangeArrowheads="1"/>
            </p:cNvSpPr>
            <p:nvPr/>
          </p:nvSpPr>
          <p:spPr bwMode="auto">
            <a:xfrm>
              <a:off x="514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B21</a:t>
              </a:r>
              <a:endParaRPr lang="en-US" dirty="0"/>
            </a:p>
          </p:txBody>
        </p:sp>
        <p:sp>
          <p:nvSpPr>
            <p:cNvPr id="85" name="ZoneTexte 43"/>
            <p:cNvSpPr txBox="1">
              <a:spLocks noChangeArrowheads="1"/>
            </p:cNvSpPr>
            <p:nvPr/>
          </p:nvSpPr>
          <p:spPr bwMode="auto">
            <a:xfrm>
              <a:off x="577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B20</a:t>
              </a:r>
              <a:endParaRPr lang="en-US" dirty="0"/>
            </a:p>
          </p:txBody>
        </p:sp>
        <p:sp>
          <p:nvSpPr>
            <p:cNvPr id="86" name="ZoneTexte 44"/>
            <p:cNvSpPr txBox="1">
              <a:spLocks noChangeArrowheads="1"/>
            </p:cNvSpPr>
            <p:nvPr/>
          </p:nvSpPr>
          <p:spPr bwMode="auto">
            <a:xfrm>
              <a:off x="387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B27</a:t>
              </a:r>
              <a:endParaRPr lang="en-US" dirty="0"/>
            </a:p>
          </p:txBody>
        </p:sp>
        <p:sp>
          <p:nvSpPr>
            <p:cNvPr id="87" name="ZoneTexte 45"/>
            <p:cNvSpPr txBox="1">
              <a:spLocks noChangeArrowheads="1"/>
            </p:cNvSpPr>
            <p:nvPr/>
          </p:nvSpPr>
          <p:spPr bwMode="auto">
            <a:xfrm>
              <a:off x="450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B26</a:t>
              </a:r>
              <a:endParaRPr lang="en-US" dirty="0"/>
            </a:p>
          </p:txBody>
        </p:sp>
        <p:sp>
          <p:nvSpPr>
            <p:cNvPr id="88" name="ZoneTexte 46"/>
            <p:cNvSpPr txBox="1">
              <a:spLocks noChangeArrowheads="1"/>
            </p:cNvSpPr>
            <p:nvPr/>
          </p:nvSpPr>
          <p:spPr bwMode="auto">
            <a:xfrm>
              <a:off x="514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B25</a:t>
              </a:r>
              <a:endParaRPr lang="en-US" dirty="0"/>
            </a:p>
          </p:txBody>
        </p:sp>
        <p:sp>
          <p:nvSpPr>
            <p:cNvPr id="89" name="ZoneTexte 47"/>
            <p:cNvSpPr txBox="1">
              <a:spLocks noChangeArrowheads="1"/>
            </p:cNvSpPr>
            <p:nvPr/>
          </p:nvSpPr>
          <p:spPr bwMode="auto">
            <a:xfrm>
              <a:off x="577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B24</a:t>
              </a:r>
              <a:endParaRPr lang="en-US" dirty="0"/>
            </a:p>
          </p:txBody>
        </p:sp>
        <p:sp>
          <p:nvSpPr>
            <p:cNvPr id="90" name="ZoneTexte 48"/>
            <p:cNvSpPr txBox="1">
              <a:spLocks noChangeArrowheads="1"/>
            </p:cNvSpPr>
            <p:nvPr/>
          </p:nvSpPr>
          <p:spPr bwMode="auto">
            <a:xfrm>
              <a:off x="387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 </a:t>
              </a:r>
              <a:endParaRPr lang="en-US" b="1"/>
            </a:p>
          </p:txBody>
        </p:sp>
        <p:sp>
          <p:nvSpPr>
            <p:cNvPr id="91" name="ZoneTexte 49"/>
            <p:cNvSpPr txBox="1">
              <a:spLocks noChangeArrowheads="1"/>
            </p:cNvSpPr>
            <p:nvPr/>
          </p:nvSpPr>
          <p:spPr bwMode="auto">
            <a:xfrm>
              <a:off x="450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2" name="ZoneTexte 50"/>
            <p:cNvSpPr txBox="1">
              <a:spLocks noChangeArrowheads="1"/>
            </p:cNvSpPr>
            <p:nvPr/>
          </p:nvSpPr>
          <p:spPr bwMode="auto">
            <a:xfrm>
              <a:off x="514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3" name="ZoneTexte 51"/>
            <p:cNvSpPr txBox="1">
              <a:spLocks noChangeArrowheads="1"/>
            </p:cNvSpPr>
            <p:nvPr/>
          </p:nvSpPr>
          <p:spPr bwMode="auto">
            <a:xfrm>
              <a:off x="577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</p:grpSp>
      <p:sp>
        <p:nvSpPr>
          <p:cNvPr id="94" name="ZoneTexte 46"/>
          <p:cNvSpPr txBox="1">
            <a:spLocks noChangeArrowheads="1"/>
          </p:cNvSpPr>
          <p:nvPr/>
        </p:nvSpPr>
        <p:spPr bwMode="auto">
          <a:xfrm>
            <a:off x="5201524" y="3280964"/>
            <a:ext cx="27648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Memória (palavra de 32 bits)</a:t>
            </a:r>
            <a:endParaRPr lang="en-US" sz="1400" b="1" dirty="0"/>
          </a:p>
        </p:txBody>
      </p:sp>
      <p:cxnSp>
        <p:nvCxnSpPr>
          <p:cNvPr id="96" name="Conector de seta reta 95"/>
          <p:cNvCxnSpPr/>
          <p:nvPr/>
        </p:nvCxnSpPr>
        <p:spPr bwMode="auto">
          <a:xfrm>
            <a:off x="2012961" y="3883965"/>
            <a:ext cx="32577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Conector reto 96"/>
          <p:cNvCxnSpPr/>
          <p:nvPr/>
        </p:nvCxnSpPr>
        <p:spPr bwMode="auto">
          <a:xfrm flipV="1">
            <a:off x="4626613" y="3811952"/>
            <a:ext cx="110509" cy="1539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ZoneTexte 23"/>
          <p:cNvSpPr txBox="1">
            <a:spLocks noChangeArrowheads="1"/>
          </p:cNvSpPr>
          <p:nvPr/>
        </p:nvSpPr>
        <p:spPr bwMode="auto">
          <a:xfrm>
            <a:off x="4599271" y="3575368"/>
            <a:ext cx="27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4</a:t>
            </a:r>
            <a:endParaRPr lang="en-US" sz="1400" dirty="0"/>
          </a:p>
        </p:txBody>
      </p:sp>
      <p:sp>
        <p:nvSpPr>
          <p:cNvPr id="99" name="ZoneTexte 23"/>
          <p:cNvSpPr txBox="1">
            <a:spLocks noChangeArrowheads="1"/>
          </p:cNvSpPr>
          <p:nvPr/>
        </p:nvSpPr>
        <p:spPr bwMode="auto">
          <a:xfrm>
            <a:off x="3680752" y="3553577"/>
            <a:ext cx="6046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wbe</a:t>
            </a:r>
            <a:endParaRPr lang="en-US" dirty="0"/>
          </a:p>
        </p:txBody>
      </p:sp>
      <p:sp>
        <p:nvSpPr>
          <p:cNvPr id="105" name="ZoneTexte 23"/>
          <p:cNvSpPr txBox="1">
            <a:spLocks noChangeArrowheads="1"/>
          </p:cNvSpPr>
          <p:nvPr/>
        </p:nvSpPr>
        <p:spPr bwMode="auto">
          <a:xfrm>
            <a:off x="7810712" y="5754961"/>
            <a:ext cx="1046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0...0000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6" name="ZoneTexte 23"/>
          <p:cNvSpPr txBox="1">
            <a:spLocks noChangeArrowheads="1"/>
          </p:cNvSpPr>
          <p:nvPr/>
        </p:nvSpPr>
        <p:spPr bwMode="auto">
          <a:xfrm>
            <a:off x="7810709" y="5450136"/>
            <a:ext cx="10466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0...0001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7" name="ZoneTexte 23"/>
          <p:cNvSpPr txBox="1">
            <a:spLocks noChangeArrowheads="1"/>
          </p:cNvSpPr>
          <p:nvPr/>
        </p:nvSpPr>
        <p:spPr bwMode="auto">
          <a:xfrm>
            <a:off x="7810708" y="5145312"/>
            <a:ext cx="10466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0...0010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8" name="ZoneTexte 23"/>
          <p:cNvSpPr txBox="1">
            <a:spLocks noChangeArrowheads="1"/>
          </p:cNvSpPr>
          <p:nvPr/>
        </p:nvSpPr>
        <p:spPr bwMode="auto">
          <a:xfrm>
            <a:off x="7810707" y="4840487"/>
            <a:ext cx="10466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0...0011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9" name="ZoneTexte 23"/>
          <p:cNvSpPr txBox="1">
            <a:spLocks noChangeArrowheads="1"/>
          </p:cNvSpPr>
          <p:nvPr/>
        </p:nvSpPr>
        <p:spPr bwMode="auto">
          <a:xfrm>
            <a:off x="7810712" y="4535662"/>
            <a:ext cx="1046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0...0100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0" name="ZoneTexte 23"/>
          <p:cNvSpPr txBox="1">
            <a:spLocks noChangeArrowheads="1"/>
          </p:cNvSpPr>
          <p:nvPr/>
        </p:nvSpPr>
        <p:spPr bwMode="auto">
          <a:xfrm>
            <a:off x="7810706" y="4230837"/>
            <a:ext cx="10466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0...0101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1" name="ZoneTexte 23"/>
          <p:cNvSpPr txBox="1">
            <a:spLocks noChangeArrowheads="1"/>
          </p:cNvSpPr>
          <p:nvPr/>
        </p:nvSpPr>
        <p:spPr bwMode="auto">
          <a:xfrm>
            <a:off x="7810705" y="3926013"/>
            <a:ext cx="1046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0...0110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1054084" y="3746499"/>
            <a:ext cx="965200" cy="2441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1400" i="1"/>
          </a:p>
        </p:txBody>
      </p:sp>
      <p:cxnSp>
        <p:nvCxnSpPr>
          <p:cNvPr id="100" name="Conector de seta reta 99"/>
          <p:cNvCxnSpPr/>
          <p:nvPr/>
        </p:nvCxnSpPr>
        <p:spPr bwMode="auto">
          <a:xfrm>
            <a:off x="4203533" y="4353777"/>
            <a:ext cx="1067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ZoneTexte 23"/>
          <p:cNvSpPr txBox="1">
            <a:spLocks noChangeArrowheads="1"/>
          </p:cNvSpPr>
          <p:nvPr/>
        </p:nvSpPr>
        <p:spPr bwMode="auto">
          <a:xfrm>
            <a:off x="4159199" y="4126782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31</a:t>
            </a:r>
            <a:endParaRPr lang="en-US" sz="1400" dirty="0"/>
          </a:p>
        </p:txBody>
      </p:sp>
      <p:sp>
        <p:nvSpPr>
          <p:cNvPr id="103" name="ZoneTexte 23"/>
          <p:cNvSpPr txBox="1">
            <a:spLocks noChangeArrowheads="1"/>
          </p:cNvSpPr>
          <p:nvPr/>
        </p:nvSpPr>
        <p:spPr bwMode="auto">
          <a:xfrm>
            <a:off x="4167240" y="4969854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0</a:t>
            </a:r>
            <a:endParaRPr lang="en-US" sz="1400" dirty="0"/>
          </a:p>
        </p:txBody>
      </p:sp>
      <p:sp>
        <p:nvSpPr>
          <p:cNvPr id="104" name="ZoneTexte 23"/>
          <p:cNvSpPr txBox="1">
            <a:spLocks noChangeArrowheads="1"/>
          </p:cNvSpPr>
          <p:nvPr/>
        </p:nvSpPr>
        <p:spPr bwMode="auto">
          <a:xfrm>
            <a:off x="2595027" y="4799654"/>
            <a:ext cx="14647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Endereço</a:t>
            </a:r>
          </a:p>
        </p:txBody>
      </p:sp>
      <p:sp>
        <p:nvSpPr>
          <p:cNvPr id="115" name="ZoneTexte 23"/>
          <p:cNvSpPr txBox="1">
            <a:spLocks noChangeArrowheads="1"/>
          </p:cNvSpPr>
          <p:nvPr/>
        </p:nvSpPr>
        <p:spPr bwMode="auto">
          <a:xfrm>
            <a:off x="4066269" y="4614378"/>
            <a:ext cx="5917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b="1" dirty="0"/>
              <a:t>. . .</a:t>
            </a:r>
            <a:endParaRPr lang="en-US" sz="2000" b="1" dirty="0"/>
          </a:p>
        </p:txBody>
      </p:sp>
      <p:cxnSp>
        <p:nvCxnSpPr>
          <p:cNvPr id="10" name="Conector de seta reta 9"/>
          <p:cNvCxnSpPr/>
          <p:nvPr/>
        </p:nvCxnSpPr>
        <p:spPr bwMode="auto">
          <a:xfrm>
            <a:off x="2019284" y="4759064"/>
            <a:ext cx="325076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Conector de seta reta 115"/>
          <p:cNvCxnSpPr/>
          <p:nvPr/>
        </p:nvCxnSpPr>
        <p:spPr bwMode="auto">
          <a:xfrm>
            <a:off x="2020056" y="5545988"/>
            <a:ext cx="64672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7" name="ZoneTexte 23"/>
          <p:cNvSpPr txBox="1">
            <a:spLocks noChangeArrowheads="1"/>
          </p:cNvSpPr>
          <p:nvPr/>
        </p:nvSpPr>
        <p:spPr bwMode="auto">
          <a:xfrm>
            <a:off x="2145846" y="4524365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31</a:t>
            </a:r>
            <a:endParaRPr lang="en-US" sz="1400" dirty="0"/>
          </a:p>
        </p:txBody>
      </p:sp>
      <p:sp>
        <p:nvSpPr>
          <p:cNvPr id="118" name="ZoneTexte 23"/>
          <p:cNvSpPr txBox="1">
            <a:spLocks noChangeArrowheads="1"/>
          </p:cNvSpPr>
          <p:nvPr/>
        </p:nvSpPr>
        <p:spPr bwMode="auto">
          <a:xfrm>
            <a:off x="2145074" y="5329919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0</a:t>
            </a:r>
            <a:endParaRPr lang="en-US" sz="1400" dirty="0"/>
          </a:p>
        </p:txBody>
      </p:sp>
      <p:sp>
        <p:nvSpPr>
          <p:cNvPr id="119" name="ZoneTexte 23"/>
          <p:cNvSpPr txBox="1">
            <a:spLocks noChangeArrowheads="1"/>
          </p:cNvSpPr>
          <p:nvPr/>
        </p:nvSpPr>
        <p:spPr bwMode="auto">
          <a:xfrm>
            <a:off x="2030228" y="4636851"/>
            <a:ext cx="5917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b="1" dirty="0"/>
              <a:t>. . .</a:t>
            </a:r>
            <a:endParaRPr lang="en-US" sz="2000" b="1" dirty="0"/>
          </a:p>
        </p:txBody>
      </p:sp>
      <p:cxnSp>
        <p:nvCxnSpPr>
          <p:cNvPr id="95" name="Conector de seta reta 94"/>
          <p:cNvCxnSpPr/>
          <p:nvPr/>
        </p:nvCxnSpPr>
        <p:spPr bwMode="auto">
          <a:xfrm>
            <a:off x="2012961" y="5358132"/>
            <a:ext cx="64672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ZoneTexte 23"/>
          <p:cNvSpPr txBox="1">
            <a:spLocks noChangeArrowheads="1"/>
          </p:cNvSpPr>
          <p:nvPr/>
        </p:nvSpPr>
        <p:spPr bwMode="auto">
          <a:xfrm>
            <a:off x="2137979" y="5152696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1</a:t>
            </a:r>
            <a:endParaRPr lang="en-US" sz="1400" dirty="0"/>
          </a:p>
        </p:txBody>
      </p:sp>
      <p:sp>
        <p:nvSpPr>
          <p:cNvPr id="121" name="ZoneTexte 23"/>
          <p:cNvSpPr txBox="1">
            <a:spLocks noChangeArrowheads="1"/>
          </p:cNvSpPr>
          <p:nvPr/>
        </p:nvSpPr>
        <p:spPr bwMode="auto">
          <a:xfrm>
            <a:off x="2147489" y="4962160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2</a:t>
            </a:r>
            <a:endParaRPr lang="en-US" sz="1400" dirty="0"/>
          </a:p>
        </p:txBody>
      </p:sp>
      <p:sp>
        <p:nvSpPr>
          <p:cNvPr id="122" name="ZoneTexte 23"/>
          <p:cNvSpPr txBox="1">
            <a:spLocks noChangeArrowheads="1"/>
          </p:cNvSpPr>
          <p:nvPr/>
        </p:nvSpPr>
        <p:spPr bwMode="auto">
          <a:xfrm>
            <a:off x="4160592" y="4530008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29</a:t>
            </a:r>
            <a:endParaRPr lang="en-US" sz="1400" dirty="0"/>
          </a:p>
        </p:txBody>
      </p:sp>
      <p:cxnSp>
        <p:nvCxnSpPr>
          <p:cNvPr id="123" name="Conector de seta reta 122"/>
          <p:cNvCxnSpPr/>
          <p:nvPr/>
        </p:nvCxnSpPr>
        <p:spPr bwMode="auto">
          <a:xfrm>
            <a:off x="4203517" y="4553807"/>
            <a:ext cx="1067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ZoneTexte 23"/>
          <p:cNvSpPr txBox="1">
            <a:spLocks noChangeArrowheads="1"/>
          </p:cNvSpPr>
          <p:nvPr/>
        </p:nvSpPr>
        <p:spPr bwMode="auto">
          <a:xfrm>
            <a:off x="4159183" y="4326812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30</a:t>
            </a:r>
            <a:endParaRPr lang="en-US" sz="1400" dirty="0"/>
          </a:p>
        </p:txBody>
      </p:sp>
      <p:sp>
        <p:nvSpPr>
          <p:cNvPr id="125" name="ZoneTexte 23"/>
          <p:cNvSpPr txBox="1">
            <a:spLocks noChangeArrowheads="1"/>
          </p:cNvSpPr>
          <p:nvPr/>
        </p:nvSpPr>
        <p:spPr bwMode="auto">
          <a:xfrm>
            <a:off x="3951554" y="4215277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0</a:t>
            </a:r>
            <a:endParaRPr lang="en-US" sz="1400" dirty="0"/>
          </a:p>
        </p:txBody>
      </p:sp>
      <p:sp>
        <p:nvSpPr>
          <p:cNvPr id="126" name="ZoneTexte 23"/>
          <p:cNvSpPr txBox="1">
            <a:spLocks noChangeArrowheads="1"/>
          </p:cNvSpPr>
          <p:nvPr/>
        </p:nvSpPr>
        <p:spPr bwMode="auto">
          <a:xfrm>
            <a:off x="3947416" y="4410544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0</a:t>
            </a:r>
            <a:endParaRPr lang="en-US" sz="1400" dirty="0"/>
          </a:p>
        </p:txBody>
      </p:sp>
      <p:sp>
        <p:nvSpPr>
          <p:cNvPr id="127" name="CaixaDeTexto 126"/>
          <p:cNvSpPr txBox="1"/>
          <p:nvPr/>
        </p:nvSpPr>
        <p:spPr>
          <a:xfrm>
            <a:off x="442713" y="2640134"/>
            <a:ext cx="3929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Como </a:t>
            </a:r>
            <a:r>
              <a:rPr lang="en-US" dirty="0" err="1">
                <a:solidFill>
                  <a:srgbClr val="0000FF"/>
                </a:solidFill>
              </a:rPr>
              <a:t>conectar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os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barramentos</a:t>
            </a:r>
            <a:r>
              <a:rPr lang="en-US" dirty="0">
                <a:solidFill>
                  <a:srgbClr val="0000FF"/>
                </a:solidFill>
              </a:rPr>
              <a:t> de </a:t>
            </a:r>
            <a:r>
              <a:rPr lang="en-US" dirty="0" err="1">
                <a:solidFill>
                  <a:srgbClr val="0000FF"/>
                </a:solidFill>
              </a:rPr>
              <a:t>endereço</a:t>
            </a:r>
            <a:r>
              <a:rPr lang="en-US" dirty="0">
                <a:solidFill>
                  <a:srgbClr val="0000FF"/>
                </a:solidFill>
              </a:rPr>
              <a:t> do MIPS e da </a:t>
            </a:r>
            <a:r>
              <a:rPr lang="en-US" dirty="0" err="1">
                <a:solidFill>
                  <a:srgbClr val="0000FF"/>
                </a:solidFill>
              </a:rPr>
              <a:t>memória</a:t>
            </a:r>
            <a:r>
              <a:rPr lang="en-US" dirty="0">
                <a:solidFill>
                  <a:srgbClr val="0000FF"/>
                </a:solidFill>
              </a:rPr>
              <a:t> ?</a:t>
            </a:r>
          </a:p>
        </p:txBody>
      </p:sp>
      <p:sp>
        <p:nvSpPr>
          <p:cNvPr id="129" name="ZoneTexte 42"/>
          <p:cNvSpPr txBox="1">
            <a:spLocks noChangeArrowheads="1"/>
          </p:cNvSpPr>
          <p:nvPr/>
        </p:nvSpPr>
        <p:spPr bwMode="auto">
          <a:xfrm>
            <a:off x="1079484" y="4762500"/>
            <a:ext cx="901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MIPS</a:t>
            </a:r>
            <a:endParaRPr lang="en-US" sz="1400" b="1" dirty="0"/>
          </a:p>
        </p:txBody>
      </p:sp>
      <p:sp>
        <p:nvSpPr>
          <p:cNvPr id="130" name="CaixaDeTexto 129"/>
          <p:cNvSpPr txBox="1"/>
          <p:nvPr/>
        </p:nvSpPr>
        <p:spPr>
          <a:xfrm>
            <a:off x="2020603" y="3982425"/>
            <a:ext cx="1981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Endereço gerado pelo MIPS é dividido por 4</a:t>
            </a:r>
          </a:p>
        </p:txBody>
      </p:sp>
      <p:sp>
        <p:nvSpPr>
          <p:cNvPr id="131" name="ZoneTexte 23"/>
          <p:cNvSpPr txBox="1">
            <a:spLocks noChangeArrowheads="1"/>
          </p:cNvSpPr>
          <p:nvPr/>
        </p:nvSpPr>
        <p:spPr bwMode="auto">
          <a:xfrm>
            <a:off x="2775085" y="5176829"/>
            <a:ext cx="11287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0...01</a:t>
            </a:r>
            <a:r>
              <a:rPr lang="pt-BR" sz="1600" dirty="0">
                <a:solidFill>
                  <a:srgbClr val="FF0000"/>
                </a:solidFill>
              </a:rPr>
              <a:t>00</a:t>
            </a:r>
            <a:r>
              <a:rPr lang="pt-BR" sz="1600" baseline="-25000" dirty="0">
                <a:solidFill>
                  <a:srgbClr val="FF0000"/>
                </a:solidFill>
              </a:rPr>
              <a:t>2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132" name="ZoneTexte 23"/>
          <p:cNvSpPr txBox="1">
            <a:spLocks noChangeArrowheads="1"/>
          </p:cNvSpPr>
          <p:nvPr/>
        </p:nvSpPr>
        <p:spPr bwMode="auto">
          <a:xfrm>
            <a:off x="2528367" y="5213692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3" name="ZoneTexte 23"/>
          <p:cNvSpPr txBox="1">
            <a:spLocks noChangeArrowheads="1"/>
          </p:cNvSpPr>
          <p:nvPr/>
        </p:nvSpPr>
        <p:spPr bwMode="auto">
          <a:xfrm>
            <a:off x="2531527" y="5408959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4631246" y="2634633"/>
            <a:ext cx="432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Deslocar</a:t>
            </a:r>
            <a:r>
              <a:rPr lang="en-US" dirty="0">
                <a:solidFill>
                  <a:srgbClr val="0000FF"/>
                </a:solidFill>
              </a:rPr>
              <a:t> o </a:t>
            </a:r>
            <a:r>
              <a:rPr lang="en-US" dirty="0" err="1">
                <a:solidFill>
                  <a:srgbClr val="0000FF"/>
                </a:solidFill>
              </a:rPr>
              <a:t>barramento</a:t>
            </a:r>
            <a:r>
              <a:rPr lang="en-US" dirty="0">
                <a:solidFill>
                  <a:srgbClr val="0000FF"/>
                </a:solidFill>
              </a:rPr>
              <a:t> de </a:t>
            </a:r>
            <a:r>
              <a:rPr lang="en-US" dirty="0" err="1">
                <a:solidFill>
                  <a:srgbClr val="0000FF"/>
                </a:solidFill>
              </a:rPr>
              <a:t>endereços</a:t>
            </a:r>
            <a:r>
              <a:rPr lang="en-US" dirty="0">
                <a:solidFill>
                  <a:srgbClr val="0000FF"/>
                </a:solidFill>
              </a:rPr>
              <a:t> do MIPS </a:t>
            </a:r>
            <a:r>
              <a:rPr lang="en-US" dirty="0" err="1">
                <a:solidFill>
                  <a:srgbClr val="0000FF"/>
                </a:solidFill>
              </a:rPr>
              <a:t>dois</a:t>
            </a:r>
            <a:r>
              <a:rPr lang="en-US" dirty="0">
                <a:solidFill>
                  <a:srgbClr val="0000FF"/>
                </a:solidFill>
              </a:rPr>
              <a:t> bits </a:t>
            </a:r>
            <a:r>
              <a:rPr lang="en-US" dirty="0" err="1">
                <a:solidFill>
                  <a:srgbClr val="0000FF"/>
                </a:solidFill>
              </a:rPr>
              <a:t>para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direita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0" name="CaixaDeTexto 119"/>
          <p:cNvSpPr txBox="1"/>
          <p:nvPr/>
        </p:nvSpPr>
        <p:spPr>
          <a:xfrm>
            <a:off x="7890513" y="3405930"/>
            <a:ext cx="914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00FF"/>
                </a:solidFill>
              </a:rPr>
              <a:t>Word </a:t>
            </a:r>
          </a:p>
          <a:p>
            <a:pPr algn="ctr"/>
            <a:r>
              <a:rPr lang="en-US" sz="1600" i="1" dirty="0">
                <a:solidFill>
                  <a:srgbClr val="0000FF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68029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1" grpId="0"/>
      <p:bldP spid="132" grpId="0"/>
      <p:bldP spid="1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Conector de seta reta 100"/>
          <p:cNvCxnSpPr/>
          <p:nvPr/>
        </p:nvCxnSpPr>
        <p:spPr bwMode="auto">
          <a:xfrm>
            <a:off x="1850065" y="5188554"/>
            <a:ext cx="3419982" cy="2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766889"/>
          </a:xfrm>
        </p:spPr>
        <p:txBody>
          <a:bodyPr/>
          <a:lstStyle/>
          <a:p>
            <a:r>
              <a:rPr lang="pt-BR" dirty="0"/>
              <a:t>Processador x Memória</a:t>
            </a:r>
            <a:endParaRPr lang="pt-BR" sz="2000" dirty="0"/>
          </a:p>
          <a:p>
            <a:pPr lvl="1"/>
            <a:r>
              <a:rPr lang="pt-BR" sz="2000" dirty="0"/>
              <a:t>Memória endereçada por palavra (</a:t>
            </a:r>
            <a:r>
              <a:rPr lang="pt-BR" sz="2000" i="1" dirty="0"/>
              <a:t>word addressing</a:t>
            </a:r>
            <a:r>
              <a:rPr lang="pt-BR" sz="2000" dirty="0"/>
              <a:t>)</a:t>
            </a:r>
          </a:p>
          <a:p>
            <a:pPr lvl="1"/>
            <a:r>
              <a:rPr lang="pt-BR" sz="2000" dirty="0"/>
              <a:t>MIPS endereça bytes (</a:t>
            </a:r>
            <a:r>
              <a:rPr lang="pt-BR" sz="2000" i="1" dirty="0"/>
              <a:t>byte addressing</a:t>
            </a:r>
            <a:r>
              <a:rPr lang="pt-BR" sz="2000" dirty="0"/>
              <a:t>)</a:t>
            </a:r>
          </a:p>
        </p:txBody>
      </p:sp>
      <p:cxnSp>
        <p:nvCxnSpPr>
          <p:cNvPr id="59" name="Connecteur droit avec flèche 22"/>
          <p:cNvCxnSpPr>
            <a:cxnSpLocks noChangeShapeType="1"/>
          </p:cNvCxnSpPr>
          <p:nvPr/>
        </p:nvCxnSpPr>
        <p:spPr bwMode="auto">
          <a:xfrm>
            <a:off x="2030228" y="5838511"/>
            <a:ext cx="3240484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ZoneTexte 23"/>
          <p:cNvSpPr txBox="1">
            <a:spLocks noChangeArrowheads="1"/>
          </p:cNvSpPr>
          <p:nvPr/>
        </p:nvSpPr>
        <p:spPr bwMode="auto">
          <a:xfrm>
            <a:off x="2799160" y="5454975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Dado (32 bits)</a:t>
            </a:r>
            <a:endParaRPr lang="en-US" dirty="0"/>
          </a:p>
        </p:txBody>
      </p:sp>
      <p:grpSp>
        <p:nvGrpSpPr>
          <p:cNvPr id="61" name="Groupe 52"/>
          <p:cNvGrpSpPr>
            <a:grpSpLocks/>
          </p:cNvGrpSpPr>
          <p:nvPr/>
        </p:nvGrpSpPr>
        <p:grpSpPr bwMode="auto">
          <a:xfrm>
            <a:off x="5270712" y="3636564"/>
            <a:ext cx="2540000" cy="2441575"/>
            <a:chOff x="3873500" y="3200400"/>
            <a:chExt cx="2540000" cy="2441377"/>
          </a:xfrm>
        </p:grpSpPr>
        <p:sp>
          <p:nvSpPr>
            <p:cNvPr id="62" name="ZoneTexte 7"/>
            <p:cNvSpPr txBox="1">
              <a:spLocks noChangeArrowheads="1"/>
            </p:cNvSpPr>
            <p:nvPr/>
          </p:nvSpPr>
          <p:spPr bwMode="auto">
            <a:xfrm>
              <a:off x="387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B3</a:t>
              </a:r>
              <a:endParaRPr lang="en-US" dirty="0"/>
            </a:p>
          </p:txBody>
        </p:sp>
        <p:sp>
          <p:nvSpPr>
            <p:cNvPr id="63" name="ZoneTexte 18"/>
            <p:cNvSpPr txBox="1">
              <a:spLocks noChangeArrowheads="1"/>
            </p:cNvSpPr>
            <p:nvPr/>
          </p:nvSpPr>
          <p:spPr bwMode="auto">
            <a:xfrm>
              <a:off x="450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</a:t>
              </a:r>
              <a:endParaRPr lang="en-US" dirty="0"/>
            </a:p>
          </p:txBody>
        </p:sp>
        <p:sp>
          <p:nvSpPr>
            <p:cNvPr id="64" name="ZoneTexte 19"/>
            <p:cNvSpPr txBox="1">
              <a:spLocks noChangeArrowheads="1"/>
            </p:cNvSpPr>
            <p:nvPr/>
          </p:nvSpPr>
          <p:spPr bwMode="auto">
            <a:xfrm>
              <a:off x="514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</a:t>
              </a:r>
              <a:endParaRPr lang="en-US" dirty="0"/>
            </a:p>
          </p:txBody>
        </p:sp>
        <p:sp>
          <p:nvSpPr>
            <p:cNvPr id="65" name="ZoneTexte 20"/>
            <p:cNvSpPr txBox="1">
              <a:spLocks noChangeArrowheads="1"/>
            </p:cNvSpPr>
            <p:nvPr/>
          </p:nvSpPr>
          <p:spPr bwMode="auto">
            <a:xfrm>
              <a:off x="577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B0</a:t>
              </a:r>
              <a:endParaRPr lang="en-US" dirty="0"/>
            </a:p>
          </p:txBody>
        </p:sp>
        <p:sp>
          <p:nvSpPr>
            <p:cNvPr id="66" name="ZoneTexte 24"/>
            <p:cNvSpPr txBox="1">
              <a:spLocks noChangeArrowheads="1"/>
            </p:cNvSpPr>
            <p:nvPr/>
          </p:nvSpPr>
          <p:spPr bwMode="auto">
            <a:xfrm>
              <a:off x="3873500" y="50292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B7</a:t>
              </a:r>
              <a:endParaRPr lang="en-US" dirty="0"/>
            </a:p>
          </p:txBody>
        </p:sp>
        <p:sp>
          <p:nvSpPr>
            <p:cNvPr id="67" name="ZoneTexte 25"/>
            <p:cNvSpPr txBox="1">
              <a:spLocks noChangeArrowheads="1"/>
            </p:cNvSpPr>
            <p:nvPr/>
          </p:nvSpPr>
          <p:spPr bwMode="auto">
            <a:xfrm>
              <a:off x="4508500" y="50292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B6</a:t>
              </a:r>
              <a:endParaRPr lang="en-US" dirty="0"/>
            </a:p>
          </p:txBody>
        </p:sp>
        <p:sp>
          <p:nvSpPr>
            <p:cNvPr id="68" name="ZoneTexte 26"/>
            <p:cNvSpPr txBox="1">
              <a:spLocks noChangeArrowheads="1"/>
            </p:cNvSpPr>
            <p:nvPr/>
          </p:nvSpPr>
          <p:spPr bwMode="auto">
            <a:xfrm>
              <a:off x="5143500" y="50292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B5</a:t>
              </a:r>
              <a:endParaRPr lang="en-US" dirty="0"/>
            </a:p>
          </p:txBody>
        </p:sp>
        <p:sp>
          <p:nvSpPr>
            <p:cNvPr id="69" name="ZoneTexte 27"/>
            <p:cNvSpPr txBox="1">
              <a:spLocks noChangeArrowheads="1"/>
            </p:cNvSpPr>
            <p:nvPr/>
          </p:nvSpPr>
          <p:spPr bwMode="auto">
            <a:xfrm>
              <a:off x="5778500" y="50292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B4</a:t>
              </a:r>
              <a:endParaRPr lang="en-US" dirty="0"/>
            </a:p>
          </p:txBody>
        </p:sp>
        <p:sp>
          <p:nvSpPr>
            <p:cNvPr id="70" name="ZoneTexte 28"/>
            <p:cNvSpPr txBox="1">
              <a:spLocks noChangeArrowheads="1"/>
            </p:cNvSpPr>
            <p:nvPr/>
          </p:nvSpPr>
          <p:spPr bwMode="auto">
            <a:xfrm>
              <a:off x="387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B11</a:t>
              </a:r>
              <a:endParaRPr lang="en-US" dirty="0"/>
            </a:p>
          </p:txBody>
        </p:sp>
        <p:sp>
          <p:nvSpPr>
            <p:cNvPr id="71" name="ZoneTexte 29"/>
            <p:cNvSpPr txBox="1">
              <a:spLocks noChangeArrowheads="1"/>
            </p:cNvSpPr>
            <p:nvPr/>
          </p:nvSpPr>
          <p:spPr bwMode="auto">
            <a:xfrm>
              <a:off x="450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B10</a:t>
              </a:r>
              <a:endParaRPr lang="en-US" dirty="0"/>
            </a:p>
          </p:txBody>
        </p:sp>
        <p:sp>
          <p:nvSpPr>
            <p:cNvPr id="72" name="ZoneTexte 30"/>
            <p:cNvSpPr txBox="1">
              <a:spLocks noChangeArrowheads="1"/>
            </p:cNvSpPr>
            <p:nvPr/>
          </p:nvSpPr>
          <p:spPr bwMode="auto">
            <a:xfrm>
              <a:off x="514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B9</a:t>
              </a:r>
              <a:endParaRPr lang="en-US" dirty="0"/>
            </a:p>
          </p:txBody>
        </p:sp>
        <p:sp>
          <p:nvSpPr>
            <p:cNvPr id="73" name="ZoneTexte 31"/>
            <p:cNvSpPr txBox="1">
              <a:spLocks noChangeArrowheads="1"/>
            </p:cNvSpPr>
            <p:nvPr/>
          </p:nvSpPr>
          <p:spPr bwMode="auto">
            <a:xfrm>
              <a:off x="577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B8</a:t>
              </a:r>
              <a:endParaRPr lang="en-US" dirty="0"/>
            </a:p>
          </p:txBody>
        </p:sp>
        <p:sp>
          <p:nvSpPr>
            <p:cNvPr id="74" name="ZoneTexte 32"/>
            <p:cNvSpPr txBox="1">
              <a:spLocks noChangeArrowheads="1"/>
            </p:cNvSpPr>
            <p:nvPr/>
          </p:nvSpPr>
          <p:spPr bwMode="auto">
            <a:xfrm>
              <a:off x="3873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B15</a:t>
              </a:r>
              <a:endParaRPr lang="en-US" dirty="0"/>
            </a:p>
          </p:txBody>
        </p:sp>
        <p:sp>
          <p:nvSpPr>
            <p:cNvPr id="75" name="ZoneTexte 33"/>
            <p:cNvSpPr txBox="1">
              <a:spLocks noChangeArrowheads="1"/>
            </p:cNvSpPr>
            <p:nvPr/>
          </p:nvSpPr>
          <p:spPr bwMode="auto">
            <a:xfrm>
              <a:off x="4508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B14</a:t>
              </a:r>
              <a:endParaRPr lang="en-US" dirty="0"/>
            </a:p>
          </p:txBody>
        </p:sp>
        <p:sp>
          <p:nvSpPr>
            <p:cNvPr id="76" name="ZoneTexte 34"/>
            <p:cNvSpPr txBox="1">
              <a:spLocks noChangeArrowheads="1"/>
            </p:cNvSpPr>
            <p:nvPr/>
          </p:nvSpPr>
          <p:spPr bwMode="auto">
            <a:xfrm>
              <a:off x="5143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B13</a:t>
              </a:r>
              <a:endParaRPr lang="en-US" dirty="0"/>
            </a:p>
          </p:txBody>
        </p:sp>
        <p:sp>
          <p:nvSpPr>
            <p:cNvPr id="77" name="ZoneTexte 35"/>
            <p:cNvSpPr txBox="1">
              <a:spLocks noChangeArrowheads="1"/>
            </p:cNvSpPr>
            <p:nvPr/>
          </p:nvSpPr>
          <p:spPr bwMode="auto">
            <a:xfrm>
              <a:off x="5778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B12</a:t>
              </a:r>
              <a:endParaRPr lang="en-US" dirty="0"/>
            </a:p>
          </p:txBody>
        </p:sp>
        <p:sp>
          <p:nvSpPr>
            <p:cNvPr id="78" name="ZoneTexte 36"/>
            <p:cNvSpPr txBox="1">
              <a:spLocks noChangeArrowheads="1"/>
            </p:cNvSpPr>
            <p:nvPr/>
          </p:nvSpPr>
          <p:spPr bwMode="auto">
            <a:xfrm>
              <a:off x="387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B19</a:t>
              </a:r>
              <a:endParaRPr lang="en-US" dirty="0"/>
            </a:p>
          </p:txBody>
        </p:sp>
        <p:sp>
          <p:nvSpPr>
            <p:cNvPr id="79" name="ZoneTexte 37"/>
            <p:cNvSpPr txBox="1">
              <a:spLocks noChangeArrowheads="1"/>
            </p:cNvSpPr>
            <p:nvPr/>
          </p:nvSpPr>
          <p:spPr bwMode="auto">
            <a:xfrm>
              <a:off x="450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B18</a:t>
              </a:r>
              <a:endParaRPr lang="en-US" dirty="0"/>
            </a:p>
          </p:txBody>
        </p:sp>
        <p:sp>
          <p:nvSpPr>
            <p:cNvPr id="80" name="ZoneTexte 38"/>
            <p:cNvSpPr txBox="1">
              <a:spLocks noChangeArrowheads="1"/>
            </p:cNvSpPr>
            <p:nvPr/>
          </p:nvSpPr>
          <p:spPr bwMode="auto">
            <a:xfrm>
              <a:off x="514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B17</a:t>
              </a:r>
              <a:endParaRPr lang="en-US" dirty="0"/>
            </a:p>
          </p:txBody>
        </p:sp>
        <p:sp>
          <p:nvSpPr>
            <p:cNvPr id="81" name="ZoneTexte 39"/>
            <p:cNvSpPr txBox="1">
              <a:spLocks noChangeArrowheads="1"/>
            </p:cNvSpPr>
            <p:nvPr/>
          </p:nvSpPr>
          <p:spPr bwMode="auto">
            <a:xfrm>
              <a:off x="577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B16</a:t>
              </a:r>
              <a:endParaRPr lang="en-US" dirty="0"/>
            </a:p>
          </p:txBody>
        </p:sp>
        <p:sp>
          <p:nvSpPr>
            <p:cNvPr id="82" name="ZoneTexte 40"/>
            <p:cNvSpPr txBox="1">
              <a:spLocks noChangeArrowheads="1"/>
            </p:cNvSpPr>
            <p:nvPr/>
          </p:nvSpPr>
          <p:spPr bwMode="auto">
            <a:xfrm>
              <a:off x="387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B23</a:t>
              </a:r>
              <a:endParaRPr lang="en-US" dirty="0"/>
            </a:p>
          </p:txBody>
        </p:sp>
        <p:sp>
          <p:nvSpPr>
            <p:cNvPr id="83" name="ZoneTexte 41"/>
            <p:cNvSpPr txBox="1">
              <a:spLocks noChangeArrowheads="1"/>
            </p:cNvSpPr>
            <p:nvPr/>
          </p:nvSpPr>
          <p:spPr bwMode="auto">
            <a:xfrm>
              <a:off x="450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B22</a:t>
              </a:r>
              <a:endParaRPr lang="en-US" dirty="0"/>
            </a:p>
          </p:txBody>
        </p:sp>
        <p:sp>
          <p:nvSpPr>
            <p:cNvPr id="84" name="ZoneTexte 42"/>
            <p:cNvSpPr txBox="1">
              <a:spLocks noChangeArrowheads="1"/>
            </p:cNvSpPr>
            <p:nvPr/>
          </p:nvSpPr>
          <p:spPr bwMode="auto">
            <a:xfrm>
              <a:off x="514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B21</a:t>
              </a:r>
              <a:endParaRPr lang="en-US" dirty="0"/>
            </a:p>
          </p:txBody>
        </p:sp>
        <p:sp>
          <p:nvSpPr>
            <p:cNvPr id="85" name="ZoneTexte 43"/>
            <p:cNvSpPr txBox="1">
              <a:spLocks noChangeArrowheads="1"/>
            </p:cNvSpPr>
            <p:nvPr/>
          </p:nvSpPr>
          <p:spPr bwMode="auto">
            <a:xfrm>
              <a:off x="577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B20</a:t>
              </a:r>
              <a:endParaRPr lang="en-US" dirty="0"/>
            </a:p>
          </p:txBody>
        </p:sp>
        <p:sp>
          <p:nvSpPr>
            <p:cNvPr id="86" name="ZoneTexte 44"/>
            <p:cNvSpPr txBox="1">
              <a:spLocks noChangeArrowheads="1"/>
            </p:cNvSpPr>
            <p:nvPr/>
          </p:nvSpPr>
          <p:spPr bwMode="auto">
            <a:xfrm>
              <a:off x="387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B27</a:t>
              </a:r>
              <a:endParaRPr lang="en-US" dirty="0"/>
            </a:p>
          </p:txBody>
        </p:sp>
        <p:sp>
          <p:nvSpPr>
            <p:cNvPr id="87" name="ZoneTexte 45"/>
            <p:cNvSpPr txBox="1">
              <a:spLocks noChangeArrowheads="1"/>
            </p:cNvSpPr>
            <p:nvPr/>
          </p:nvSpPr>
          <p:spPr bwMode="auto">
            <a:xfrm>
              <a:off x="450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B26</a:t>
              </a:r>
              <a:endParaRPr lang="en-US" dirty="0"/>
            </a:p>
          </p:txBody>
        </p:sp>
        <p:sp>
          <p:nvSpPr>
            <p:cNvPr id="88" name="ZoneTexte 46"/>
            <p:cNvSpPr txBox="1">
              <a:spLocks noChangeArrowheads="1"/>
            </p:cNvSpPr>
            <p:nvPr/>
          </p:nvSpPr>
          <p:spPr bwMode="auto">
            <a:xfrm>
              <a:off x="514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B25</a:t>
              </a:r>
              <a:endParaRPr lang="en-US" dirty="0"/>
            </a:p>
          </p:txBody>
        </p:sp>
        <p:sp>
          <p:nvSpPr>
            <p:cNvPr id="89" name="ZoneTexte 47"/>
            <p:cNvSpPr txBox="1">
              <a:spLocks noChangeArrowheads="1"/>
            </p:cNvSpPr>
            <p:nvPr/>
          </p:nvSpPr>
          <p:spPr bwMode="auto">
            <a:xfrm>
              <a:off x="577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B24</a:t>
              </a:r>
              <a:endParaRPr lang="en-US" dirty="0"/>
            </a:p>
          </p:txBody>
        </p:sp>
        <p:sp>
          <p:nvSpPr>
            <p:cNvPr id="90" name="ZoneTexte 48"/>
            <p:cNvSpPr txBox="1">
              <a:spLocks noChangeArrowheads="1"/>
            </p:cNvSpPr>
            <p:nvPr/>
          </p:nvSpPr>
          <p:spPr bwMode="auto">
            <a:xfrm>
              <a:off x="387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 </a:t>
              </a:r>
              <a:endParaRPr lang="en-US" b="1"/>
            </a:p>
          </p:txBody>
        </p:sp>
        <p:sp>
          <p:nvSpPr>
            <p:cNvPr id="91" name="ZoneTexte 49"/>
            <p:cNvSpPr txBox="1">
              <a:spLocks noChangeArrowheads="1"/>
            </p:cNvSpPr>
            <p:nvPr/>
          </p:nvSpPr>
          <p:spPr bwMode="auto">
            <a:xfrm>
              <a:off x="450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2" name="ZoneTexte 50"/>
            <p:cNvSpPr txBox="1">
              <a:spLocks noChangeArrowheads="1"/>
            </p:cNvSpPr>
            <p:nvPr/>
          </p:nvSpPr>
          <p:spPr bwMode="auto">
            <a:xfrm>
              <a:off x="514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3" name="ZoneTexte 51"/>
            <p:cNvSpPr txBox="1">
              <a:spLocks noChangeArrowheads="1"/>
            </p:cNvSpPr>
            <p:nvPr/>
          </p:nvSpPr>
          <p:spPr bwMode="auto">
            <a:xfrm>
              <a:off x="577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</p:grpSp>
      <p:sp>
        <p:nvSpPr>
          <p:cNvPr id="94" name="ZoneTexte 46"/>
          <p:cNvSpPr txBox="1">
            <a:spLocks noChangeArrowheads="1"/>
          </p:cNvSpPr>
          <p:nvPr/>
        </p:nvSpPr>
        <p:spPr bwMode="auto">
          <a:xfrm>
            <a:off x="5201524" y="3280964"/>
            <a:ext cx="27648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Memória (palavra de 32 bits)</a:t>
            </a:r>
            <a:endParaRPr lang="en-US" sz="1400" b="1" dirty="0"/>
          </a:p>
        </p:txBody>
      </p:sp>
      <p:cxnSp>
        <p:nvCxnSpPr>
          <p:cNvPr id="97" name="Conector reto 96"/>
          <p:cNvCxnSpPr/>
          <p:nvPr/>
        </p:nvCxnSpPr>
        <p:spPr bwMode="auto">
          <a:xfrm flipV="1">
            <a:off x="4626613" y="3811952"/>
            <a:ext cx="110509" cy="1539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ZoneTexte 23"/>
          <p:cNvSpPr txBox="1">
            <a:spLocks noChangeArrowheads="1"/>
          </p:cNvSpPr>
          <p:nvPr/>
        </p:nvSpPr>
        <p:spPr bwMode="auto">
          <a:xfrm>
            <a:off x="4599271" y="3575368"/>
            <a:ext cx="27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4</a:t>
            </a:r>
            <a:endParaRPr lang="en-US" sz="1400" dirty="0"/>
          </a:p>
        </p:txBody>
      </p:sp>
      <p:sp>
        <p:nvSpPr>
          <p:cNvPr id="105" name="ZoneTexte 23"/>
          <p:cNvSpPr txBox="1">
            <a:spLocks noChangeArrowheads="1"/>
          </p:cNvSpPr>
          <p:nvPr/>
        </p:nvSpPr>
        <p:spPr bwMode="auto">
          <a:xfrm>
            <a:off x="7810712" y="5754961"/>
            <a:ext cx="1046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0...0000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6" name="ZoneTexte 23"/>
          <p:cNvSpPr txBox="1">
            <a:spLocks noChangeArrowheads="1"/>
          </p:cNvSpPr>
          <p:nvPr/>
        </p:nvSpPr>
        <p:spPr bwMode="auto">
          <a:xfrm>
            <a:off x="7810709" y="5450136"/>
            <a:ext cx="10466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0...0001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7" name="ZoneTexte 23"/>
          <p:cNvSpPr txBox="1">
            <a:spLocks noChangeArrowheads="1"/>
          </p:cNvSpPr>
          <p:nvPr/>
        </p:nvSpPr>
        <p:spPr bwMode="auto">
          <a:xfrm>
            <a:off x="7810708" y="5145312"/>
            <a:ext cx="10466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0...0010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8" name="ZoneTexte 23"/>
          <p:cNvSpPr txBox="1">
            <a:spLocks noChangeArrowheads="1"/>
          </p:cNvSpPr>
          <p:nvPr/>
        </p:nvSpPr>
        <p:spPr bwMode="auto">
          <a:xfrm>
            <a:off x="7810707" y="4840487"/>
            <a:ext cx="10466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0...0011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9" name="ZoneTexte 23"/>
          <p:cNvSpPr txBox="1">
            <a:spLocks noChangeArrowheads="1"/>
          </p:cNvSpPr>
          <p:nvPr/>
        </p:nvSpPr>
        <p:spPr bwMode="auto">
          <a:xfrm>
            <a:off x="7810712" y="4535662"/>
            <a:ext cx="1046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0...0100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0" name="ZoneTexte 23"/>
          <p:cNvSpPr txBox="1">
            <a:spLocks noChangeArrowheads="1"/>
          </p:cNvSpPr>
          <p:nvPr/>
        </p:nvSpPr>
        <p:spPr bwMode="auto">
          <a:xfrm>
            <a:off x="7810706" y="4230837"/>
            <a:ext cx="10466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0...0101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1" name="ZoneTexte 23"/>
          <p:cNvSpPr txBox="1">
            <a:spLocks noChangeArrowheads="1"/>
          </p:cNvSpPr>
          <p:nvPr/>
        </p:nvSpPr>
        <p:spPr bwMode="auto">
          <a:xfrm>
            <a:off x="7810705" y="3926013"/>
            <a:ext cx="1046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0...0110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1054084" y="3746499"/>
            <a:ext cx="965200" cy="2441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1400" i="1"/>
          </a:p>
        </p:txBody>
      </p:sp>
      <p:cxnSp>
        <p:nvCxnSpPr>
          <p:cNvPr id="100" name="Conector de seta reta 99"/>
          <p:cNvCxnSpPr/>
          <p:nvPr/>
        </p:nvCxnSpPr>
        <p:spPr bwMode="auto">
          <a:xfrm>
            <a:off x="4203533" y="4353777"/>
            <a:ext cx="1067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ZoneTexte 23"/>
          <p:cNvSpPr txBox="1">
            <a:spLocks noChangeArrowheads="1"/>
          </p:cNvSpPr>
          <p:nvPr/>
        </p:nvSpPr>
        <p:spPr bwMode="auto">
          <a:xfrm>
            <a:off x="4159199" y="4126782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31</a:t>
            </a:r>
            <a:endParaRPr lang="en-US" sz="1400" dirty="0"/>
          </a:p>
        </p:txBody>
      </p:sp>
      <p:sp>
        <p:nvSpPr>
          <p:cNvPr id="103" name="ZoneTexte 23"/>
          <p:cNvSpPr txBox="1">
            <a:spLocks noChangeArrowheads="1"/>
          </p:cNvSpPr>
          <p:nvPr/>
        </p:nvSpPr>
        <p:spPr bwMode="auto">
          <a:xfrm>
            <a:off x="4167240" y="4969854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0</a:t>
            </a:r>
            <a:endParaRPr lang="en-US" sz="1400" dirty="0"/>
          </a:p>
        </p:txBody>
      </p:sp>
      <p:sp>
        <p:nvSpPr>
          <p:cNvPr id="104" name="ZoneTexte 23"/>
          <p:cNvSpPr txBox="1">
            <a:spLocks noChangeArrowheads="1"/>
          </p:cNvSpPr>
          <p:nvPr/>
        </p:nvSpPr>
        <p:spPr bwMode="auto">
          <a:xfrm>
            <a:off x="2595027" y="4799654"/>
            <a:ext cx="14647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Endereço</a:t>
            </a:r>
          </a:p>
        </p:txBody>
      </p:sp>
      <p:sp>
        <p:nvSpPr>
          <p:cNvPr id="115" name="ZoneTexte 23"/>
          <p:cNvSpPr txBox="1">
            <a:spLocks noChangeArrowheads="1"/>
          </p:cNvSpPr>
          <p:nvPr/>
        </p:nvSpPr>
        <p:spPr bwMode="auto">
          <a:xfrm>
            <a:off x="4066269" y="4614378"/>
            <a:ext cx="5917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b="1" dirty="0"/>
              <a:t>. . .</a:t>
            </a:r>
            <a:endParaRPr lang="en-US" sz="2000" b="1" dirty="0"/>
          </a:p>
        </p:txBody>
      </p:sp>
      <p:cxnSp>
        <p:nvCxnSpPr>
          <p:cNvPr id="10" name="Conector de seta reta 9"/>
          <p:cNvCxnSpPr/>
          <p:nvPr/>
        </p:nvCxnSpPr>
        <p:spPr bwMode="auto">
          <a:xfrm>
            <a:off x="2019284" y="4759064"/>
            <a:ext cx="325076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Conector de seta reta 115"/>
          <p:cNvCxnSpPr/>
          <p:nvPr/>
        </p:nvCxnSpPr>
        <p:spPr bwMode="auto">
          <a:xfrm>
            <a:off x="2020056" y="5545988"/>
            <a:ext cx="64672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7" name="ZoneTexte 23"/>
          <p:cNvSpPr txBox="1">
            <a:spLocks noChangeArrowheads="1"/>
          </p:cNvSpPr>
          <p:nvPr/>
        </p:nvSpPr>
        <p:spPr bwMode="auto">
          <a:xfrm>
            <a:off x="2145846" y="4524365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31</a:t>
            </a:r>
            <a:endParaRPr lang="en-US" sz="1400" dirty="0"/>
          </a:p>
        </p:txBody>
      </p:sp>
      <p:sp>
        <p:nvSpPr>
          <p:cNvPr id="118" name="ZoneTexte 23"/>
          <p:cNvSpPr txBox="1">
            <a:spLocks noChangeArrowheads="1"/>
          </p:cNvSpPr>
          <p:nvPr/>
        </p:nvSpPr>
        <p:spPr bwMode="auto">
          <a:xfrm>
            <a:off x="2145074" y="5329919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0</a:t>
            </a:r>
            <a:endParaRPr lang="en-US" sz="1400" dirty="0"/>
          </a:p>
        </p:txBody>
      </p:sp>
      <p:sp>
        <p:nvSpPr>
          <p:cNvPr id="119" name="ZoneTexte 23"/>
          <p:cNvSpPr txBox="1">
            <a:spLocks noChangeArrowheads="1"/>
          </p:cNvSpPr>
          <p:nvPr/>
        </p:nvSpPr>
        <p:spPr bwMode="auto">
          <a:xfrm>
            <a:off x="2030228" y="4636851"/>
            <a:ext cx="5917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b="1" dirty="0"/>
              <a:t>. . .</a:t>
            </a:r>
            <a:endParaRPr lang="en-US" sz="2000" b="1" dirty="0"/>
          </a:p>
        </p:txBody>
      </p:sp>
      <p:cxnSp>
        <p:nvCxnSpPr>
          <p:cNvPr id="95" name="Conector de seta reta 94"/>
          <p:cNvCxnSpPr/>
          <p:nvPr/>
        </p:nvCxnSpPr>
        <p:spPr bwMode="auto">
          <a:xfrm>
            <a:off x="2012961" y="5358132"/>
            <a:ext cx="64672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ZoneTexte 23"/>
          <p:cNvSpPr txBox="1">
            <a:spLocks noChangeArrowheads="1"/>
          </p:cNvSpPr>
          <p:nvPr/>
        </p:nvSpPr>
        <p:spPr bwMode="auto">
          <a:xfrm>
            <a:off x="2137979" y="5152696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1</a:t>
            </a:r>
            <a:endParaRPr lang="en-US" sz="1400" dirty="0"/>
          </a:p>
        </p:txBody>
      </p:sp>
      <p:sp>
        <p:nvSpPr>
          <p:cNvPr id="121" name="ZoneTexte 23"/>
          <p:cNvSpPr txBox="1">
            <a:spLocks noChangeArrowheads="1"/>
          </p:cNvSpPr>
          <p:nvPr/>
        </p:nvSpPr>
        <p:spPr bwMode="auto">
          <a:xfrm>
            <a:off x="2147489" y="4962160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2</a:t>
            </a:r>
            <a:endParaRPr lang="en-US" sz="1400" dirty="0"/>
          </a:p>
        </p:txBody>
      </p:sp>
      <p:sp>
        <p:nvSpPr>
          <p:cNvPr id="122" name="ZoneTexte 23"/>
          <p:cNvSpPr txBox="1">
            <a:spLocks noChangeArrowheads="1"/>
          </p:cNvSpPr>
          <p:nvPr/>
        </p:nvSpPr>
        <p:spPr bwMode="auto">
          <a:xfrm>
            <a:off x="4160592" y="4530008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29</a:t>
            </a:r>
            <a:endParaRPr lang="en-US" sz="1400" dirty="0"/>
          </a:p>
        </p:txBody>
      </p:sp>
      <p:cxnSp>
        <p:nvCxnSpPr>
          <p:cNvPr id="123" name="Conector de seta reta 122"/>
          <p:cNvCxnSpPr/>
          <p:nvPr/>
        </p:nvCxnSpPr>
        <p:spPr bwMode="auto">
          <a:xfrm>
            <a:off x="4203517" y="4553807"/>
            <a:ext cx="1067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ZoneTexte 23"/>
          <p:cNvSpPr txBox="1">
            <a:spLocks noChangeArrowheads="1"/>
          </p:cNvSpPr>
          <p:nvPr/>
        </p:nvSpPr>
        <p:spPr bwMode="auto">
          <a:xfrm>
            <a:off x="4159183" y="4326812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30</a:t>
            </a:r>
            <a:endParaRPr lang="en-US" sz="1400" dirty="0"/>
          </a:p>
        </p:txBody>
      </p:sp>
      <p:sp>
        <p:nvSpPr>
          <p:cNvPr id="125" name="ZoneTexte 23"/>
          <p:cNvSpPr txBox="1">
            <a:spLocks noChangeArrowheads="1"/>
          </p:cNvSpPr>
          <p:nvPr/>
        </p:nvSpPr>
        <p:spPr bwMode="auto">
          <a:xfrm>
            <a:off x="3944256" y="4215277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0</a:t>
            </a:r>
            <a:endParaRPr lang="en-US" sz="1400" dirty="0"/>
          </a:p>
        </p:txBody>
      </p:sp>
      <p:sp>
        <p:nvSpPr>
          <p:cNvPr id="126" name="ZoneTexte 23"/>
          <p:cNvSpPr txBox="1">
            <a:spLocks noChangeArrowheads="1"/>
          </p:cNvSpPr>
          <p:nvPr/>
        </p:nvSpPr>
        <p:spPr bwMode="auto">
          <a:xfrm>
            <a:off x="3947416" y="4410544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0</a:t>
            </a:r>
            <a:endParaRPr lang="en-US" sz="1400" dirty="0"/>
          </a:p>
        </p:txBody>
      </p:sp>
      <p:sp>
        <p:nvSpPr>
          <p:cNvPr id="127" name="CaixaDeTexto 126"/>
          <p:cNvSpPr txBox="1"/>
          <p:nvPr/>
        </p:nvSpPr>
        <p:spPr>
          <a:xfrm>
            <a:off x="442713" y="2640134"/>
            <a:ext cx="3929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Como </a:t>
            </a:r>
            <a:r>
              <a:rPr lang="en-US" dirty="0" err="1">
                <a:solidFill>
                  <a:srgbClr val="0000FF"/>
                </a:solidFill>
              </a:rPr>
              <a:t>conectar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os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barramentos</a:t>
            </a:r>
            <a:r>
              <a:rPr lang="en-US" dirty="0">
                <a:solidFill>
                  <a:srgbClr val="0000FF"/>
                </a:solidFill>
              </a:rPr>
              <a:t> de </a:t>
            </a:r>
            <a:r>
              <a:rPr lang="en-US" dirty="0" err="1">
                <a:solidFill>
                  <a:srgbClr val="0000FF"/>
                </a:solidFill>
              </a:rPr>
              <a:t>endereço</a:t>
            </a:r>
            <a:r>
              <a:rPr lang="en-US" dirty="0">
                <a:solidFill>
                  <a:srgbClr val="0000FF"/>
                </a:solidFill>
              </a:rPr>
              <a:t> do MIPS e da </a:t>
            </a:r>
            <a:r>
              <a:rPr lang="en-US" dirty="0" err="1">
                <a:solidFill>
                  <a:srgbClr val="0000FF"/>
                </a:solidFill>
              </a:rPr>
              <a:t>memória</a:t>
            </a:r>
            <a:r>
              <a:rPr lang="en-US" dirty="0">
                <a:solidFill>
                  <a:srgbClr val="0000FF"/>
                </a:solidFill>
              </a:rPr>
              <a:t> ?</a:t>
            </a:r>
          </a:p>
        </p:txBody>
      </p:sp>
      <p:sp>
        <p:nvSpPr>
          <p:cNvPr id="129" name="ZoneTexte 42"/>
          <p:cNvSpPr txBox="1">
            <a:spLocks noChangeArrowheads="1"/>
          </p:cNvSpPr>
          <p:nvPr/>
        </p:nvSpPr>
        <p:spPr bwMode="auto">
          <a:xfrm>
            <a:off x="1079484" y="4762500"/>
            <a:ext cx="901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MIPS</a:t>
            </a:r>
            <a:endParaRPr lang="en-US" sz="1400" b="1" dirty="0"/>
          </a:p>
        </p:txBody>
      </p:sp>
      <p:sp>
        <p:nvSpPr>
          <p:cNvPr id="113" name="CaixaDeTexto 112"/>
          <p:cNvSpPr txBox="1"/>
          <p:nvPr/>
        </p:nvSpPr>
        <p:spPr>
          <a:xfrm>
            <a:off x="2020603" y="3982425"/>
            <a:ext cx="1981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Endereço gerado pelo MIPS é dividido por 4</a:t>
            </a:r>
          </a:p>
        </p:txBody>
      </p:sp>
      <p:sp>
        <p:nvSpPr>
          <p:cNvPr id="120" name="ZoneTexte 23"/>
          <p:cNvSpPr txBox="1">
            <a:spLocks noChangeArrowheads="1"/>
          </p:cNvSpPr>
          <p:nvPr/>
        </p:nvSpPr>
        <p:spPr bwMode="auto">
          <a:xfrm>
            <a:off x="2775085" y="5176829"/>
            <a:ext cx="11287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0...01</a:t>
            </a:r>
            <a:r>
              <a:rPr lang="pt-BR" sz="1600" dirty="0">
                <a:solidFill>
                  <a:srgbClr val="FF0000"/>
                </a:solidFill>
              </a:rPr>
              <a:t>00</a:t>
            </a:r>
            <a:r>
              <a:rPr lang="pt-BR" sz="1600" baseline="-25000" dirty="0">
                <a:solidFill>
                  <a:srgbClr val="FF0000"/>
                </a:solidFill>
              </a:rPr>
              <a:t>2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132" name="ZoneTexte 23"/>
          <p:cNvSpPr txBox="1">
            <a:spLocks noChangeArrowheads="1"/>
          </p:cNvSpPr>
          <p:nvPr/>
        </p:nvSpPr>
        <p:spPr bwMode="auto">
          <a:xfrm>
            <a:off x="2528367" y="5213692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3" name="ZoneTexte 23"/>
          <p:cNvSpPr txBox="1">
            <a:spLocks noChangeArrowheads="1"/>
          </p:cNvSpPr>
          <p:nvPr/>
        </p:nvSpPr>
        <p:spPr bwMode="auto">
          <a:xfrm>
            <a:off x="2531527" y="5408959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34" name="Conector de seta reta 133"/>
          <p:cNvCxnSpPr/>
          <p:nvPr/>
        </p:nvCxnSpPr>
        <p:spPr bwMode="auto">
          <a:xfrm>
            <a:off x="2012961" y="3883965"/>
            <a:ext cx="32577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5" name="ZoneTexte 23"/>
          <p:cNvSpPr txBox="1">
            <a:spLocks noChangeArrowheads="1"/>
          </p:cNvSpPr>
          <p:nvPr/>
        </p:nvSpPr>
        <p:spPr bwMode="auto">
          <a:xfrm>
            <a:off x="3680752" y="3553577"/>
            <a:ext cx="6046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wbe</a:t>
            </a:r>
            <a:endParaRPr lang="en-US" dirty="0"/>
          </a:p>
        </p:txBody>
      </p:sp>
      <p:sp>
        <p:nvSpPr>
          <p:cNvPr id="96" name="CaixaDeTexto 95"/>
          <p:cNvSpPr txBox="1"/>
          <p:nvPr/>
        </p:nvSpPr>
        <p:spPr>
          <a:xfrm>
            <a:off x="4631246" y="2634633"/>
            <a:ext cx="432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00FF"/>
                </a:solidFill>
              </a:rPr>
              <a:t>Deslocar</a:t>
            </a:r>
            <a:r>
              <a:rPr lang="en-US" dirty="0">
                <a:solidFill>
                  <a:srgbClr val="0000FF"/>
                </a:solidFill>
              </a:rPr>
              <a:t> o </a:t>
            </a:r>
            <a:r>
              <a:rPr lang="en-US" dirty="0" err="1">
                <a:solidFill>
                  <a:srgbClr val="0000FF"/>
                </a:solidFill>
              </a:rPr>
              <a:t>barramento</a:t>
            </a:r>
            <a:r>
              <a:rPr lang="en-US" dirty="0">
                <a:solidFill>
                  <a:srgbClr val="0000FF"/>
                </a:solidFill>
              </a:rPr>
              <a:t> de </a:t>
            </a:r>
            <a:r>
              <a:rPr lang="en-US" dirty="0" err="1">
                <a:solidFill>
                  <a:srgbClr val="0000FF"/>
                </a:solidFill>
              </a:rPr>
              <a:t>endereços</a:t>
            </a:r>
            <a:r>
              <a:rPr lang="en-US" dirty="0">
                <a:solidFill>
                  <a:srgbClr val="0000FF"/>
                </a:solidFill>
              </a:rPr>
              <a:t> do MIPS </a:t>
            </a:r>
            <a:r>
              <a:rPr lang="en-US" dirty="0" err="1">
                <a:solidFill>
                  <a:srgbClr val="0000FF"/>
                </a:solidFill>
              </a:rPr>
              <a:t>dois</a:t>
            </a:r>
            <a:r>
              <a:rPr lang="en-US" dirty="0">
                <a:solidFill>
                  <a:srgbClr val="0000FF"/>
                </a:solidFill>
              </a:rPr>
              <a:t> bits </a:t>
            </a:r>
            <a:r>
              <a:rPr lang="en-US" dirty="0" err="1">
                <a:solidFill>
                  <a:srgbClr val="0000FF"/>
                </a:solidFill>
              </a:rPr>
              <a:t>para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direita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7890513" y="3405930"/>
            <a:ext cx="914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00FF"/>
                </a:solidFill>
              </a:rPr>
              <a:t>Word </a:t>
            </a:r>
          </a:p>
          <a:p>
            <a:pPr algn="ctr"/>
            <a:r>
              <a:rPr lang="en-US" sz="1600" i="1" dirty="0">
                <a:solidFill>
                  <a:srgbClr val="0000FF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48301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Conector de seta reta 100"/>
          <p:cNvCxnSpPr/>
          <p:nvPr/>
        </p:nvCxnSpPr>
        <p:spPr bwMode="auto">
          <a:xfrm>
            <a:off x="1850065" y="5188554"/>
            <a:ext cx="3419982" cy="2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766889"/>
          </a:xfrm>
        </p:spPr>
        <p:txBody>
          <a:bodyPr/>
          <a:lstStyle/>
          <a:p>
            <a:r>
              <a:rPr lang="pt-BR" dirty="0"/>
              <a:t>Processador x Memória</a:t>
            </a:r>
            <a:endParaRPr lang="pt-BR" sz="2000" dirty="0"/>
          </a:p>
          <a:p>
            <a:pPr lvl="1"/>
            <a:r>
              <a:rPr lang="pt-BR" sz="2000" dirty="0"/>
              <a:t>Memória endereçada por palavra (</a:t>
            </a:r>
            <a:r>
              <a:rPr lang="pt-BR" sz="2000" i="1" dirty="0"/>
              <a:t>word addressing</a:t>
            </a:r>
            <a:r>
              <a:rPr lang="pt-BR" sz="2000" dirty="0"/>
              <a:t>)</a:t>
            </a:r>
          </a:p>
          <a:p>
            <a:pPr lvl="1"/>
            <a:r>
              <a:rPr lang="pt-BR" sz="2000" dirty="0"/>
              <a:t>MIPS endereça bytes (</a:t>
            </a:r>
            <a:r>
              <a:rPr lang="pt-BR" sz="2000" i="1" dirty="0"/>
              <a:t>byte addressing</a:t>
            </a:r>
            <a:r>
              <a:rPr lang="pt-BR" sz="2000" dirty="0"/>
              <a:t>)</a:t>
            </a:r>
          </a:p>
        </p:txBody>
      </p:sp>
      <p:cxnSp>
        <p:nvCxnSpPr>
          <p:cNvPr id="59" name="Connecteur droit avec flèche 22"/>
          <p:cNvCxnSpPr>
            <a:cxnSpLocks noChangeShapeType="1"/>
          </p:cNvCxnSpPr>
          <p:nvPr/>
        </p:nvCxnSpPr>
        <p:spPr bwMode="auto">
          <a:xfrm>
            <a:off x="2030228" y="5838511"/>
            <a:ext cx="3240484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ZoneTexte 23"/>
          <p:cNvSpPr txBox="1">
            <a:spLocks noChangeArrowheads="1"/>
          </p:cNvSpPr>
          <p:nvPr/>
        </p:nvSpPr>
        <p:spPr bwMode="auto">
          <a:xfrm>
            <a:off x="2799160" y="5454975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Dado (32 bits)</a:t>
            </a:r>
            <a:endParaRPr lang="en-US" dirty="0"/>
          </a:p>
        </p:txBody>
      </p:sp>
      <p:grpSp>
        <p:nvGrpSpPr>
          <p:cNvPr id="61" name="Groupe 52"/>
          <p:cNvGrpSpPr>
            <a:grpSpLocks/>
          </p:cNvGrpSpPr>
          <p:nvPr/>
        </p:nvGrpSpPr>
        <p:grpSpPr bwMode="auto">
          <a:xfrm>
            <a:off x="5270712" y="3636564"/>
            <a:ext cx="2540000" cy="2441575"/>
            <a:chOff x="3873500" y="3200400"/>
            <a:chExt cx="2540000" cy="2441377"/>
          </a:xfrm>
        </p:grpSpPr>
        <p:sp>
          <p:nvSpPr>
            <p:cNvPr id="62" name="ZoneTexte 7"/>
            <p:cNvSpPr txBox="1">
              <a:spLocks noChangeArrowheads="1"/>
            </p:cNvSpPr>
            <p:nvPr/>
          </p:nvSpPr>
          <p:spPr bwMode="auto">
            <a:xfrm>
              <a:off x="387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B3</a:t>
              </a:r>
              <a:endParaRPr lang="en-US" dirty="0"/>
            </a:p>
          </p:txBody>
        </p:sp>
        <p:sp>
          <p:nvSpPr>
            <p:cNvPr id="63" name="ZoneTexte 18"/>
            <p:cNvSpPr txBox="1">
              <a:spLocks noChangeArrowheads="1"/>
            </p:cNvSpPr>
            <p:nvPr/>
          </p:nvSpPr>
          <p:spPr bwMode="auto">
            <a:xfrm>
              <a:off x="450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</a:t>
              </a:r>
              <a:endParaRPr lang="en-US" dirty="0"/>
            </a:p>
          </p:txBody>
        </p:sp>
        <p:sp>
          <p:nvSpPr>
            <p:cNvPr id="64" name="ZoneTexte 19"/>
            <p:cNvSpPr txBox="1">
              <a:spLocks noChangeArrowheads="1"/>
            </p:cNvSpPr>
            <p:nvPr/>
          </p:nvSpPr>
          <p:spPr bwMode="auto">
            <a:xfrm>
              <a:off x="514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</a:t>
              </a:r>
              <a:endParaRPr lang="en-US" dirty="0"/>
            </a:p>
          </p:txBody>
        </p:sp>
        <p:sp>
          <p:nvSpPr>
            <p:cNvPr id="65" name="ZoneTexte 20"/>
            <p:cNvSpPr txBox="1">
              <a:spLocks noChangeArrowheads="1"/>
            </p:cNvSpPr>
            <p:nvPr/>
          </p:nvSpPr>
          <p:spPr bwMode="auto">
            <a:xfrm>
              <a:off x="577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B0</a:t>
              </a:r>
              <a:endParaRPr lang="en-US" dirty="0"/>
            </a:p>
          </p:txBody>
        </p:sp>
        <p:sp>
          <p:nvSpPr>
            <p:cNvPr id="66" name="ZoneTexte 24"/>
            <p:cNvSpPr txBox="1">
              <a:spLocks noChangeArrowheads="1"/>
            </p:cNvSpPr>
            <p:nvPr/>
          </p:nvSpPr>
          <p:spPr bwMode="auto">
            <a:xfrm>
              <a:off x="3873500" y="50292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B7</a:t>
              </a:r>
              <a:endParaRPr lang="en-US" dirty="0"/>
            </a:p>
          </p:txBody>
        </p:sp>
        <p:sp>
          <p:nvSpPr>
            <p:cNvPr id="67" name="ZoneTexte 25"/>
            <p:cNvSpPr txBox="1">
              <a:spLocks noChangeArrowheads="1"/>
            </p:cNvSpPr>
            <p:nvPr/>
          </p:nvSpPr>
          <p:spPr bwMode="auto">
            <a:xfrm>
              <a:off x="4508500" y="50292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B6</a:t>
              </a:r>
              <a:endParaRPr lang="en-US" dirty="0"/>
            </a:p>
          </p:txBody>
        </p:sp>
        <p:sp>
          <p:nvSpPr>
            <p:cNvPr id="68" name="ZoneTexte 26"/>
            <p:cNvSpPr txBox="1">
              <a:spLocks noChangeArrowheads="1"/>
            </p:cNvSpPr>
            <p:nvPr/>
          </p:nvSpPr>
          <p:spPr bwMode="auto">
            <a:xfrm>
              <a:off x="5143500" y="50292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B5</a:t>
              </a:r>
              <a:endParaRPr lang="en-US" dirty="0"/>
            </a:p>
          </p:txBody>
        </p:sp>
        <p:sp>
          <p:nvSpPr>
            <p:cNvPr id="69" name="ZoneTexte 27"/>
            <p:cNvSpPr txBox="1">
              <a:spLocks noChangeArrowheads="1"/>
            </p:cNvSpPr>
            <p:nvPr/>
          </p:nvSpPr>
          <p:spPr bwMode="auto">
            <a:xfrm>
              <a:off x="5778500" y="50292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B4</a:t>
              </a:r>
              <a:endParaRPr lang="en-US" dirty="0"/>
            </a:p>
          </p:txBody>
        </p:sp>
        <p:sp>
          <p:nvSpPr>
            <p:cNvPr id="70" name="ZoneTexte 28"/>
            <p:cNvSpPr txBox="1">
              <a:spLocks noChangeArrowheads="1"/>
            </p:cNvSpPr>
            <p:nvPr/>
          </p:nvSpPr>
          <p:spPr bwMode="auto">
            <a:xfrm>
              <a:off x="387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B11</a:t>
              </a:r>
              <a:endParaRPr lang="en-US" dirty="0"/>
            </a:p>
          </p:txBody>
        </p:sp>
        <p:sp>
          <p:nvSpPr>
            <p:cNvPr id="71" name="ZoneTexte 29"/>
            <p:cNvSpPr txBox="1">
              <a:spLocks noChangeArrowheads="1"/>
            </p:cNvSpPr>
            <p:nvPr/>
          </p:nvSpPr>
          <p:spPr bwMode="auto">
            <a:xfrm>
              <a:off x="450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B10</a:t>
              </a:r>
              <a:endParaRPr lang="en-US" dirty="0"/>
            </a:p>
          </p:txBody>
        </p:sp>
        <p:sp>
          <p:nvSpPr>
            <p:cNvPr id="72" name="ZoneTexte 30"/>
            <p:cNvSpPr txBox="1">
              <a:spLocks noChangeArrowheads="1"/>
            </p:cNvSpPr>
            <p:nvPr/>
          </p:nvSpPr>
          <p:spPr bwMode="auto">
            <a:xfrm>
              <a:off x="514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B9</a:t>
              </a:r>
              <a:endParaRPr lang="en-US" dirty="0"/>
            </a:p>
          </p:txBody>
        </p:sp>
        <p:sp>
          <p:nvSpPr>
            <p:cNvPr id="73" name="ZoneTexte 31"/>
            <p:cNvSpPr txBox="1">
              <a:spLocks noChangeArrowheads="1"/>
            </p:cNvSpPr>
            <p:nvPr/>
          </p:nvSpPr>
          <p:spPr bwMode="auto">
            <a:xfrm>
              <a:off x="577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B8</a:t>
              </a:r>
              <a:endParaRPr lang="en-US" dirty="0"/>
            </a:p>
          </p:txBody>
        </p:sp>
        <p:sp>
          <p:nvSpPr>
            <p:cNvPr id="74" name="ZoneTexte 32"/>
            <p:cNvSpPr txBox="1">
              <a:spLocks noChangeArrowheads="1"/>
            </p:cNvSpPr>
            <p:nvPr/>
          </p:nvSpPr>
          <p:spPr bwMode="auto">
            <a:xfrm>
              <a:off x="3873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B15</a:t>
              </a:r>
              <a:endParaRPr lang="en-US" dirty="0"/>
            </a:p>
          </p:txBody>
        </p:sp>
        <p:sp>
          <p:nvSpPr>
            <p:cNvPr id="75" name="ZoneTexte 33"/>
            <p:cNvSpPr txBox="1">
              <a:spLocks noChangeArrowheads="1"/>
            </p:cNvSpPr>
            <p:nvPr/>
          </p:nvSpPr>
          <p:spPr bwMode="auto">
            <a:xfrm>
              <a:off x="4508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B14</a:t>
              </a:r>
              <a:endParaRPr lang="en-US" dirty="0"/>
            </a:p>
          </p:txBody>
        </p:sp>
        <p:sp>
          <p:nvSpPr>
            <p:cNvPr id="76" name="ZoneTexte 34"/>
            <p:cNvSpPr txBox="1">
              <a:spLocks noChangeArrowheads="1"/>
            </p:cNvSpPr>
            <p:nvPr/>
          </p:nvSpPr>
          <p:spPr bwMode="auto">
            <a:xfrm>
              <a:off x="5143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B13</a:t>
              </a:r>
              <a:endParaRPr lang="en-US" dirty="0"/>
            </a:p>
          </p:txBody>
        </p:sp>
        <p:sp>
          <p:nvSpPr>
            <p:cNvPr id="77" name="ZoneTexte 35"/>
            <p:cNvSpPr txBox="1">
              <a:spLocks noChangeArrowheads="1"/>
            </p:cNvSpPr>
            <p:nvPr/>
          </p:nvSpPr>
          <p:spPr bwMode="auto">
            <a:xfrm>
              <a:off x="5778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B12</a:t>
              </a:r>
              <a:endParaRPr lang="en-US" dirty="0"/>
            </a:p>
          </p:txBody>
        </p:sp>
        <p:sp>
          <p:nvSpPr>
            <p:cNvPr id="78" name="ZoneTexte 36"/>
            <p:cNvSpPr txBox="1">
              <a:spLocks noChangeArrowheads="1"/>
            </p:cNvSpPr>
            <p:nvPr/>
          </p:nvSpPr>
          <p:spPr bwMode="auto">
            <a:xfrm>
              <a:off x="387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B19</a:t>
              </a:r>
              <a:endParaRPr lang="en-US" dirty="0"/>
            </a:p>
          </p:txBody>
        </p:sp>
        <p:sp>
          <p:nvSpPr>
            <p:cNvPr id="79" name="ZoneTexte 37"/>
            <p:cNvSpPr txBox="1">
              <a:spLocks noChangeArrowheads="1"/>
            </p:cNvSpPr>
            <p:nvPr/>
          </p:nvSpPr>
          <p:spPr bwMode="auto">
            <a:xfrm>
              <a:off x="450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B18</a:t>
              </a:r>
              <a:endParaRPr lang="en-US" dirty="0"/>
            </a:p>
          </p:txBody>
        </p:sp>
        <p:sp>
          <p:nvSpPr>
            <p:cNvPr id="80" name="ZoneTexte 38"/>
            <p:cNvSpPr txBox="1">
              <a:spLocks noChangeArrowheads="1"/>
            </p:cNvSpPr>
            <p:nvPr/>
          </p:nvSpPr>
          <p:spPr bwMode="auto">
            <a:xfrm>
              <a:off x="514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B17</a:t>
              </a:r>
              <a:endParaRPr lang="en-US" dirty="0"/>
            </a:p>
          </p:txBody>
        </p:sp>
        <p:sp>
          <p:nvSpPr>
            <p:cNvPr id="81" name="ZoneTexte 39"/>
            <p:cNvSpPr txBox="1">
              <a:spLocks noChangeArrowheads="1"/>
            </p:cNvSpPr>
            <p:nvPr/>
          </p:nvSpPr>
          <p:spPr bwMode="auto">
            <a:xfrm>
              <a:off x="577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B16</a:t>
              </a:r>
              <a:endParaRPr lang="en-US" dirty="0"/>
            </a:p>
          </p:txBody>
        </p:sp>
        <p:sp>
          <p:nvSpPr>
            <p:cNvPr id="82" name="ZoneTexte 40"/>
            <p:cNvSpPr txBox="1">
              <a:spLocks noChangeArrowheads="1"/>
            </p:cNvSpPr>
            <p:nvPr/>
          </p:nvSpPr>
          <p:spPr bwMode="auto">
            <a:xfrm>
              <a:off x="387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B23</a:t>
              </a:r>
              <a:endParaRPr lang="en-US" dirty="0"/>
            </a:p>
          </p:txBody>
        </p:sp>
        <p:sp>
          <p:nvSpPr>
            <p:cNvPr id="83" name="ZoneTexte 41"/>
            <p:cNvSpPr txBox="1">
              <a:spLocks noChangeArrowheads="1"/>
            </p:cNvSpPr>
            <p:nvPr/>
          </p:nvSpPr>
          <p:spPr bwMode="auto">
            <a:xfrm>
              <a:off x="450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B22</a:t>
              </a:r>
              <a:endParaRPr lang="en-US" dirty="0"/>
            </a:p>
          </p:txBody>
        </p:sp>
        <p:sp>
          <p:nvSpPr>
            <p:cNvPr id="84" name="ZoneTexte 42"/>
            <p:cNvSpPr txBox="1">
              <a:spLocks noChangeArrowheads="1"/>
            </p:cNvSpPr>
            <p:nvPr/>
          </p:nvSpPr>
          <p:spPr bwMode="auto">
            <a:xfrm>
              <a:off x="514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B21</a:t>
              </a:r>
              <a:endParaRPr lang="en-US" dirty="0"/>
            </a:p>
          </p:txBody>
        </p:sp>
        <p:sp>
          <p:nvSpPr>
            <p:cNvPr id="85" name="ZoneTexte 43"/>
            <p:cNvSpPr txBox="1">
              <a:spLocks noChangeArrowheads="1"/>
            </p:cNvSpPr>
            <p:nvPr/>
          </p:nvSpPr>
          <p:spPr bwMode="auto">
            <a:xfrm>
              <a:off x="577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B20</a:t>
              </a:r>
              <a:endParaRPr lang="en-US" dirty="0"/>
            </a:p>
          </p:txBody>
        </p:sp>
        <p:sp>
          <p:nvSpPr>
            <p:cNvPr id="86" name="ZoneTexte 44"/>
            <p:cNvSpPr txBox="1">
              <a:spLocks noChangeArrowheads="1"/>
            </p:cNvSpPr>
            <p:nvPr/>
          </p:nvSpPr>
          <p:spPr bwMode="auto">
            <a:xfrm>
              <a:off x="387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B27</a:t>
              </a:r>
              <a:endParaRPr lang="en-US" dirty="0"/>
            </a:p>
          </p:txBody>
        </p:sp>
        <p:sp>
          <p:nvSpPr>
            <p:cNvPr id="87" name="ZoneTexte 45"/>
            <p:cNvSpPr txBox="1">
              <a:spLocks noChangeArrowheads="1"/>
            </p:cNvSpPr>
            <p:nvPr/>
          </p:nvSpPr>
          <p:spPr bwMode="auto">
            <a:xfrm>
              <a:off x="450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B26</a:t>
              </a:r>
              <a:endParaRPr lang="en-US" dirty="0"/>
            </a:p>
          </p:txBody>
        </p:sp>
        <p:sp>
          <p:nvSpPr>
            <p:cNvPr id="88" name="ZoneTexte 46"/>
            <p:cNvSpPr txBox="1">
              <a:spLocks noChangeArrowheads="1"/>
            </p:cNvSpPr>
            <p:nvPr/>
          </p:nvSpPr>
          <p:spPr bwMode="auto">
            <a:xfrm>
              <a:off x="514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B25</a:t>
              </a:r>
              <a:endParaRPr lang="en-US" dirty="0"/>
            </a:p>
          </p:txBody>
        </p:sp>
        <p:sp>
          <p:nvSpPr>
            <p:cNvPr id="89" name="ZoneTexte 47"/>
            <p:cNvSpPr txBox="1">
              <a:spLocks noChangeArrowheads="1"/>
            </p:cNvSpPr>
            <p:nvPr/>
          </p:nvSpPr>
          <p:spPr bwMode="auto">
            <a:xfrm>
              <a:off x="577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B24</a:t>
              </a:r>
              <a:endParaRPr lang="en-US" dirty="0"/>
            </a:p>
          </p:txBody>
        </p:sp>
        <p:sp>
          <p:nvSpPr>
            <p:cNvPr id="90" name="ZoneTexte 48"/>
            <p:cNvSpPr txBox="1">
              <a:spLocks noChangeArrowheads="1"/>
            </p:cNvSpPr>
            <p:nvPr/>
          </p:nvSpPr>
          <p:spPr bwMode="auto">
            <a:xfrm>
              <a:off x="387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 </a:t>
              </a:r>
              <a:endParaRPr lang="en-US" b="1"/>
            </a:p>
          </p:txBody>
        </p:sp>
        <p:sp>
          <p:nvSpPr>
            <p:cNvPr id="91" name="ZoneTexte 49"/>
            <p:cNvSpPr txBox="1">
              <a:spLocks noChangeArrowheads="1"/>
            </p:cNvSpPr>
            <p:nvPr/>
          </p:nvSpPr>
          <p:spPr bwMode="auto">
            <a:xfrm>
              <a:off x="450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2" name="ZoneTexte 50"/>
            <p:cNvSpPr txBox="1">
              <a:spLocks noChangeArrowheads="1"/>
            </p:cNvSpPr>
            <p:nvPr/>
          </p:nvSpPr>
          <p:spPr bwMode="auto">
            <a:xfrm>
              <a:off x="514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3" name="ZoneTexte 51"/>
            <p:cNvSpPr txBox="1">
              <a:spLocks noChangeArrowheads="1"/>
            </p:cNvSpPr>
            <p:nvPr/>
          </p:nvSpPr>
          <p:spPr bwMode="auto">
            <a:xfrm>
              <a:off x="577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</p:grpSp>
      <p:sp>
        <p:nvSpPr>
          <p:cNvPr id="94" name="ZoneTexte 46"/>
          <p:cNvSpPr txBox="1">
            <a:spLocks noChangeArrowheads="1"/>
          </p:cNvSpPr>
          <p:nvPr/>
        </p:nvSpPr>
        <p:spPr bwMode="auto">
          <a:xfrm>
            <a:off x="5201524" y="3280964"/>
            <a:ext cx="27648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Memória (palavra de 32 bits)</a:t>
            </a:r>
            <a:endParaRPr lang="en-US" sz="1400" b="1" dirty="0"/>
          </a:p>
        </p:txBody>
      </p:sp>
      <p:cxnSp>
        <p:nvCxnSpPr>
          <p:cNvPr id="97" name="Conector reto 96"/>
          <p:cNvCxnSpPr/>
          <p:nvPr/>
        </p:nvCxnSpPr>
        <p:spPr bwMode="auto">
          <a:xfrm flipV="1">
            <a:off x="4626613" y="3811952"/>
            <a:ext cx="110509" cy="1539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ZoneTexte 23"/>
          <p:cNvSpPr txBox="1">
            <a:spLocks noChangeArrowheads="1"/>
          </p:cNvSpPr>
          <p:nvPr/>
        </p:nvSpPr>
        <p:spPr bwMode="auto">
          <a:xfrm>
            <a:off x="4599271" y="3575368"/>
            <a:ext cx="27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4</a:t>
            </a:r>
            <a:endParaRPr lang="en-US" sz="1400" dirty="0"/>
          </a:p>
        </p:txBody>
      </p:sp>
      <p:sp>
        <p:nvSpPr>
          <p:cNvPr id="105" name="ZoneTexte 23"/>
          <p:cNvSpPr txBox="1">
            <a:spLocks noChangeArrowheads="1"/>
          </p:cNvSpPr>
          <p:nvPr/>
        </p:nvSpPr>
        <p:spPr bwMode="auto">
          <a:xfrm>
            <a:off x="7810712" y="5754961"/>
            <a:ext cx="1046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0...0000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6" name="ZoneTexte 23"/>
          <p:cNvSpPr txBox="1">
            <a:spLocks noChangeArrowheads="1"/>
          </p:cNvSpPr>
          <p:nvPr/>
        </p:nvSpPr>
        <p:spPr bwMode="auto">
          <a:xfrm>
            <a:off x="7810709" y="5450136"/>
            <a:ext cx="10466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0...0001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7" name="ZoneTexte 23"/>
          <p:cNvSpPr txBox="1">
            <a:spLocks noChangeArrowheads="1"/>
          </p:cNvSpPr>
          <p:nvPr/>
        </p:nvSpPr>
        <p:spPr bwMode="auto">
          <a:xfrm>
            <a:off x="7810708" y="5145312"/>
            <a:ext cx="10466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0...0010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8" name="ZoneTexte 23"/>
          <p:cNvSpPr txBox="1">
            <a:spLocks noChangeArrowheads="1"/>
          </p:cNvSpPr>
          <p:nvPr/>
        </p:nvSpPr>
        <p:spPr bwMode="auto">
          <a:xfrm>
            <a:off x="7810707" y="4840487"/>
            <a:ext cx="10466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0...0011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9" name="ZoneTexte 23"/>
          <p:cNvSpPr txBox="1">
            <a:spLocks noChangeArrowheads="1"/>
          </p:cNvSpPr>
          <p:nvPr/>
        </p:nvSpPr>
        <p:spPr bwMode="auto">
          <a:xfrm>
            <a:off x="7810712" y="4535662"/>
            <a:ext cx="1046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0...0100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0" name="ZoneTexte 23"/>
          <p:cNvSpPr txBox="1">
            <a:spLocks noChangeArrowheads="1"/>
          </p:cNvSpPr>
          <p:nvPr/>
        </p:nvSpPr>
        <p:spPr bwMode="auto">
          <a:xfrm>
            <a:off x="7810706" y="4230837"/>
            <a:ext cx="10466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0...0101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1" name="ZoneTexte 23"/>
          <p:cNvSpPr txBox="1">
            <a:spLocks noChangeArrowheads="1"/>
          </p:cNvSpPr>
          <p:nvPr/>
        </p:nvSpPr>
        <p:spPr bwMode="auto">
          <a:xfrm>
            <a:off x="7810705" y="3926013"/>
            <a:ext cx="1046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0...0110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1054084" y="3746499"/>
            <a:ext cx="965200" cy="2441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1400" i="1"/>
          </a:p>
        </p:txBody>
      </p:sp>
      <p:cxnSp>
        <p:nvCxnSpPr>
          <p:cNvPr id="100" name="Conector de seta reta 99"/>
          <p:cNvCxnSpPr/>
          <p:nvPr/>
        </p:nvCxnSpPr>
        <p:spPr bwMode="auto">
          <a:xfrm>
            <a:off x="4203533" y="4353777"/>
            <a:ext cx="1067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ZoneTexte 23"/>
          <p:cNvSpPr txBox="1">
            <a:spLocks noChangeArrowheads="1"/>
          </p:cNvSpPr>
          <p:nvPr/>
        </p:nvSpPr>
        <p:spPr bwMode="auto">
          <a:xfrm>
            <a:off x="4159199" y="4126782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31</a:t>
            </a:r>
            <a:endParaRPr lang="en-US" sz="1400" dirty="0"/>
          </a:p>
        </p:txBody>
      </p:sp>
      <p:sp>
        <p:nvSpPr>
          <p:cNvPr id="103" name="ZoneTexte 23"/>
          <p:cNvSpPr txBox="1">
            <a:spLocks noChangeArrowheads="1"/>
          </p:cNvSpPr>
          <p:nvPr/>
        </p:nvSpPr>
        <p:spPr bwMode="auto">
          <a:xfrm>
            <a:off x="4167240" y="4969854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0</a:t>
            </a:r>
            <a:endParaRPr lang="en-US" sz="1400" dirty="0"/>
          </a:p>
        </p:txBody>
      </p:sp>
      <p:sp>
        <p:nvSpPr>
          <p:cNvPr id="104" name="ZoneTexte 23"/>
          <p:cNvSpPr txBox="1">
            <a:spLocks noChangeArrowheads="1"/>
          </p:cNvSpPr>
          <p:nvPr/>
        </p:nvSpPr>
        <p:spPr bwMode="auto">
          <a:xfrm>
            <a:off x="2595027" y="4799654"/>
            <a:ext cx="14647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Endereço</a:t>
            </a:r>
          </a:p>
        </p:txBody>
      </p:sp>
      <p:sp>
        <p:nvSpPr>
          <p:cNvPr id="115" name="ZoneTexte 23"/>
          <p:cNvSpPr txBox="1">
            <a:spLocks noChangeArrowheads="1"/>
          </p:cNvSpPr>
          <p:nvPr/>
        </p:nvSpPr>
        <p:spPr bwMode="auto">
          <a:xfrm>
            <a:off x="4066269" y="4614378"/>
            <a:ext cx="5917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b="1" dirty="0"/>
              <a:t>. . .</a:t>
            </a:r>
            <a:endParaRPr lang="en-US" sz="2000" b="1" dirty="0"/>
          </a:p>
        </p:txBody>
      </p:sp>
      <p:cxnSp>
        <p:nvCxnSpPr>
          <p:cNvPr id="10" name="Conector de seta reta 9"/>
          <p:cNvCxnSpPr/>
          <p:nvPr/>
        </p:nvCxnSpPr>
        <p:spPr bwMode="auto">
          <a:xfrm>
            <a:off x="2019284" y="4759064"/>
            <a:ext cx="325076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Conector de seta reta 115"/>
          <p:cNvCxnSpPr/>
          <p:nvPr/>
        </p:nvCxnSpPr>
        <p:spPr bwMode="auto">
          <a:xfrm>
            <a:off x="2020056" y="5545988"/>
            <a:ext cx="64672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7" name="ZoneTexte 23"/>
          <p:cNvSpPr txBox="1">
            <a:spLocks noChangeArrowheads="1"/>
          </p:cNvSpPr>
          <p:nvPr/>
        </p:nvSpPr>
        <p:spPr bwMode="auto">
          <a:xfrm>
            <a:off x="2145846" y="4524365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31</a:t>
            </a:r>
            <a:endParaRPr lang="en-US" sz="1400" dirty="0"/>
          </a:p>
        </p:txBody>
      </p:sp>
      <p:sp>
        <p:nvSpPr>
          <p:cNvPr id="118" name="ZoneTexte 23"/>
          <p:cNvSpPr txBox="1">
            <a:spLocks noChangeArrowheads="1"/>
          </p:cNvSpPr>
          <p:nvPr/>
        </p:nvSpPr>
        <p:spPr bwMode="auto">
          <a:xfrm>
            <a:off x="2145074" y="5329919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0</a:t>
            </a:r>
            <a:endParaRPr lang="en-US" sz="1400" dirty="0"/>
          </a:p>
        </p:txBody>
      </p:sp>
      <p:sp>
        <p:nvSpPr>
          <p:cNvPr id="119" name="ZoneTexte 23"/>
          <p:cNvSpPr txBox="1">
            <a:spLocks noChangeArrowheads="1"/>
          </p:cNvSpPr>
          <p:nvPr/>
        </p:nvSpPr>
        <p:spPr bwMode="auto">
          <a:xfrm>
            <a:off x="2030228" y="4636851"/>
            <a:ext cx="5917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b="1" dirty="0"/>
              <a:t>. . .</a:t>
            </a:r>
            <a:endParaRPr lang="en-US" sz="2000" b="1" dirty="0"/>
          </a:p>
        </p:txBody>
      </p:sp>
      <p:cxnSp>
        <p:nvCxnSpPr>
          <p:cNvPr id="95" name="Conector de seta reta 94"/>
          <p:cNvCxnSpPr/>
          <p:nvPr/>
        </p:nvCxnSpPr>
        <p:spPr bwMode="auto">
          <a:xfrm>
            <a:off x="2012961" y="5358132"/>
            <a:ext cx="64672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ZoneTexte 23"/>
          <p:cNvSpPr txBox="1">
            <a:spLocks noChangeArrowheads="1"/>
          </p:cNvSpPr>
          <p:nvPr/>
        </p:nvSpPr>
        <p:spPr bwMode="auto">
          <a:xfrm>
            <a:off x="2137979" y="5152696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1</a:t>
            </a:r>
            <a:endParaRPr lang="en-US" sz="1400" dirty="0"/>
          </a:p>
        </p:txBody>
      </p:sp>
      <p:sp>
        <p:nvSpPr>
          <p:cNvPr id="121" name="ZoneTexte 23"/>
          <p:cNvSpPr txBox="1">
            <a:spLocks noChangeArrowheads="1"/>
          </p:cNvSpPr>
          <p:nvPr/>
        </p:nvSpPr>
        <p:spPr bwMode="auto">
          <a:xfrm>
            <a:off x="2147489" y="4962160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2</a:t>
            </a:r>
            <a:endParaRPr lang="en-US" sz="1400" dirty="0"/>
          </a:p>
        </p:txBody>
      </p:sp>
      <p:sp>
        <p:nvSpPr>
          <p:cNvPr id="122" name="ZoneTexte 23"/>
          <p:cNvSpPr txBox="1">
            <a:spLocks noChangeArrowheads="1"/>
          </p:cNvSpPr>
          <p:nvPr/>
        </p:nvSpPr>
        <p:spPr bwMode="auto">
          <a:xfrm>
            <a:off x="4160592" y="4530008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29</a:t>
            </a:r>
            <a:endParaRPr lang="en-US" sz="1400" dirty="0"/>
          </a:p>
        </p:txBody>
      </p:sp>
      <p:cxnSp>
        <p:nvCxnSpPr>
          <p:cNvPr id="123" name="Conector de seta reta 122"/>
          <p:cNvCxnSpPr/>
          <p:nvPr/>
        </p:nvCxnSpPr>
        <p:spPr bwMode="auto">
          <a:xfrm>
            <a:off x="4203517" y="4553807"/>
            <a:ext cx="1067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ZoneTexte 23"/>
          <p:cNvSpPr txBox="1">
            <a:spLocks noChangeArrowheads="1"/>
          </p:cNvSpPr>
          <p:nvPr/>
        </p:nvSpPr>
        <p:spPr bwMode="auto">
          <a:xfrm>
            <a:off x="4159183" y="4326812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30</a:t>
            </a:r>
            <a:endParaRPr lang="en-US" sz="1400" dirty="0"/>
          </a:p>
        </p:txBody>
      </p:sp>
      <p:sp>
        <p:nvSpPr>
          <p:cNvPr id="125" name="ZoneTexte 23"/>
          <p:cNvSpPr txBox="1">
            <a:spLocks noChangeArrowheads="1"/>
          </p:cNvSpPr>
          <p:nvPr/>
        </p:nvSpPr>
        <p:spPr bwMode="auto">
          <a:xfrm>
            <a:off x="3944256" y="4215277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0</a:t>
            </a:r>
            <a:endParaRPr lang="en-US" sz="1400" dirty="0"/>
          </a:p>
        </p:txBody>
      </p:sp>
      <p:sp>
        <p:nvSpPr>
          <p:cNvPr id="126" name="ZoneTexte 23"/>
          <p:cNvSpPr txBox="1">
            <a:spLocks noChangeArrowheads="1"/>
          </p:cNvSpPr>
          <p:nvPr/>
        </p:nvSpPr>
        <p:spPr bwMode="auto">
          <a:xfrm>
            <a:off x="3947416" y="4410544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0</a:t>
            </a:r>
            <a:endParaRPr lang="en-US" sz="1400" dirty="0"/>
          </a:p>
        </p:txBody>
      </p:sp>
      <p:sp>
        <p:nvSpPr>
          <p:cNvPr id="127" name="CaixaDeTexto 126"/>
          <p:cNvSpPr txBox="1"/>
          <p:nvPr/>
        </p:nvSpPr>
        <p:spPr>
          <a:xfrm>
            <a:off x="384011" y="2509506"/>
            <a:ext cx="7426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MIPS </a:t>
            </a:r>
            <a:r>
              <a:rPr lang="en-US" sz="1600" dirty="0" err="1">
                <a:solidFill>
                  <a:srgbClr val="0000FF"/>
                </a:solidFill>
              </a:rPr>
              <a:t>controla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i="1" dirty="0" err="1">
                <a:solidFill>
                  <a:srgbClr val="0000FF"/>
                </a:solidFill>
              </a:rPr>
              <a:t>wbe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dependendo</a:t>
            </a:r>
            <a:r>
              <a:rPr lang="en-US" sz="1600" dirty="0">
                <a:solidFill>
                  <a:srgbClr val="0000FF"/>
                </a:solidFill>
              </a:rPr>
              <a:t> da </a:t>
            </a:r>
            <a:r>
              <a:rPr lang="en-US" sz="1600" dirty="0" err="1">
                <a:solidFill>
                  <a:srgbClr val="0000FF"/>
                </a:solidFill>
              </a:rPr>
              <a:t>instrução</a:t>
            </a:r>
            <a:r>
              <a:rPr lang="en-US" sz="1600" dirty="0">
                <a:solidFill>
                  <a:srgbClr val="0000FF"/>
                </a:solidFill>
              </a:rPr>
              <a:t> de </a:t>
            </a:r>
            <a:r>
              <a:rPr lang="en-US" sz="1600" i="1" dirty="0">
                <a:solidFill>
                  <a:srgbClr val="0000FF"/>
                </a:solidFill>
              </a:rPr>
              <a:t>store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utilizada</a:t>
            </a:r>
            <a:r>
              <a:rPr lang="en-US" sz="1600" dirty="0">
                <a:solidFill>
                  <a:srgbClr val="0000FF"/>
                </a:solidFill>
              </a:rPr>
              <a:t> e do </a:t>
            </a:r>
            <a:r>
              <a:rPr lang="en-US" sz="1600" dirty="0" err="1">
                <a:solidFill>
                  <a:srgbClr val="0000FF"/>
                </a:solidFill>
              </a:rPr>
              <a:t>endereço</a:t>
            </a:r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i="1" dirty="0" err="1">
                <a:solidFill>
                  <a:srgbClr val="0000FF"/>
                </a:solidFill>
              </a:rPr>
              <a:t>sw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→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wbe</a:t>
            </a:r>
            <a:r>
              <a:rPr lang="en-US" sz="1600" dirty="0">
                <a:solidFill>
                  <a:srgbClr val="0000FF"/>
                </a:solidFill>
              </a:rPr>
              <a:t> = 1111</a:t>
            </a:r>
            <a:r>
              <a:rPr lang="en-US" sz="1600" baseline="-25000" dirty="0">
                <a:solidFill>
                  <a:srgbClr val="0000FF"/>
                </a:solidFill>
              </a:rPr>
              <a:t>2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i="1" dirty="0" err="1">
                <a:solidFill>
                  <a:srgbClr val="0000FF"/>
                </a:solidFill>
              </a:rPr>
              <a:t>sh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→ </a:t>
            </a:r>
            <a:r>
              <a:rPr lang="en-US" sz="1600" dirty="0" err="1">
                <a:solidFill>
                  <a:srgbClr val="0000FF"/>
                </a:solidFill>
              </a:rPr>
              <a:t>wbe</a:t>
            </a:r>
            <a:r>
              <a:rPr lang="en-US" sz="1600" dirty="0">
                <a:solidFill>
                  <a:srgbClr val="0000FF"/>
                </a:solidFill>
              </a:rPr>
              <a:t> = 1100</a:t>
            </a:r>
            <a:r>
              <a:rPr lang="en-US" sz="1600" baseline="-25000" dirty="0">
                <a:solidFill>
                  <a:srgbClr val="0000FF"/>
                </a:solidFill>
              </a:rPr>
              <a:t>2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ou</a:t>
            </a:r>
            <a:r>
              <a:rPr lang="en-US" sz="1600" dirty="0">
                <a:solidFill>
                  <a:srgbClr val="0000FF"/>
                </a:solidFill>
              </a:rPr>
              <a:t> 0011</a:t>
            </a:r>
            <a:r>
              <a:rPr lang="en-US" sz="1600" baseline="-25000" dirty="0">
                <a:solidFill>
                  <a:srgbClr val="0000FF"/>
                </a:solidFill>
              </a:rPr>
              <a:t>2</a:t>
            </a:r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i="1" dirty="0" err="1">
                <a:solidFill>
                  <a:srgbClr val="0000FF"/>
                </a:solidFill>
              </a:rPr>
              <a:t>sb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→ </a:t>
            </a:r>
            <a:r>
              <a:rPr lang="en-US" sz="1600" dirty="0" err="1">
                <a:solidFill>
                  <a:srgbClr val="0000FF"/>
                </a:solidFill>
              </a:rPr>
              <a:t>wbe</a:t>
            </a:r>
            <a:r>
              <a:rPr lang="en-US" sz="1600" dirty="0">
                <a:solidFill>
                  <a:srgbClr val="0000FF"/>
                </a:solidFill>
              </a:rPr>
              <a:t> = 0001</a:t>
            </a:r>
            <a:r>
              <a:rPr lang="en-US" sz="1600" baseline="-25000" dirty="0">
                <a:solidFill>
                  <a:srgbClr val="0000FF"/>
                </a:solidFill>
              </a:rPr>
              <a:t>2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ou</a:t>
            </a:r>
            <a:r>
              <a:rPr lang="en-US" sz="1600" dirty="0">
                <a:solidFill>
                  <a:srgbClr val="0000FF"/>
                </a:solidFill>
              </a:rPr>
              <a:t> 0010</a:t>
            </a:r>
            <a:r>
              <a:rPr lang="en-US" sz="1600" baseline="-25000" dirty="0">
                <a:solidFill>
                  <a:srgbClr val="0000FF"/>
                </a:solidFill>
              </a:rPr>
              <a:t>2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ou</a:t>
            </a:r>
            <a:r>
              <a:rPr lang="en-US" sz="1600" dirty="0">
                <a:solidFill>
                  <a:srgbClr val="0000FF"/>
                </a:solidFill>
              </a:rPr>
              <a:t> 0100</a:t>
            </a:r>
            <a:r>
              <a:rPr lang="en-US" sz="1600" baseline="-25000" dirty="0">
                <a:solidFill>
                  <a:srgbClr val="0000FF"/>
                </a:solidFill>
              </a:rPr>
              <a:t>2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ou</a:t>
            </a:r>
            <a:r>
              <a:rPr lang="en-US" sz="1600" dirty="0">
                <a:solidFill>
                  <a:srgbClr val="0000FF"/>
                </a:solidFill>
              </a:rPr>
              <a:t> 1000</a:t>
            </a:r>
            <a:r>
              <a:rPr lang="en-US" sz="16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9" name="ZoneTexte 42"/>
          <p:cNvSpPr txBox="1">
            <a:spLocks noChangeArrowheads="1"/>
          </p:cNvSpPr>
          <p:nvPr/>
        </p:nvSpPr>
        <p:spPr bwMode="auto">
          <a:xfrm>
            <a:off x="1079484" y="4762500"/>
            <a:ext cx="901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MIPS</a:t>
            </a:r>
            <a:endParaRPr lang="en-US" sz="1400" b="1" dirty="0"/>
          </a:p>
        </p:txBody>
      </p:sp>
      <p:sp>
        <p:nvSpPr>
          <p:cNvPr id="120" name="ZoneTexte 23"/>
          <p:cNvSpPr txBox="1">
            <a:spLocks noChangeArrowheads="1"/>
          </p:cNvSpPr>
          <p:nvPr/>
        </p:nvSpPr>
        <p:spPr bwMode="auto">
          <a:xfrm>
            <a:off x="2775085" y="5176829"/>
            <a:ext cx="11287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0...01</a:t>
            </a:r>
            <a:r>
              <a:rPr lang="pt-BR" sz="1600" dirty="0">
                <a:solidFill>
                  <a:srgbClr val="FF0000"/>
                </a:solidFill>
              </a:rPr>
              <a:t>00</a:t>
            </a:r>
            <a:r>
              <a:rPr lang="pt-BR" sz="1600" baseline="-25000" dirty="0">
                <a:solidFill>
                  <a:srgbClr val="FF0000"/>
                </a:solidFill>
              </a:rPr>
              <a:t>2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132" name="ZoneTexte 23"/>
          <p:cNvSpPr txBox="1">
            <a:spLocks noChangeArrowheads="1"/>
          </p:cNvSpPr>
          <p:nvPr/>
        </p:nvSpPr>
        <p:spPr bwMode="auto">
          <a:xfrm>
            <a:off x="2528367" y="5213692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3" name="ZoneTexte 23"/>
          <p:cNvSpPr txBox="1">
            <a:spLocks noChangeArrowheads="1"/>
          </p:cNvSpPr>
          <p:nvPr/>
        </p:nvSpPr>
        <p:spPr bwMode="auto">
          <a:xfrm>
            <a:off x="2531527" y="5408959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34" name="Conector de seta reta 133"/>
          <p:cNvCxnSpPr/>
          <p:nvPr/>
        </p:nvCxnSpPr>
        <p:spPr bwMode="auto">
          <a:xfrm>
            <a:off x="2012961" y="3883965"/>
            <a:ext cx="32577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5" name="ZoneTexte 23"/>
          <p:cNvSpPr txBox="1">
            <a:spLocks noChangeArrowheads="1"/>
          </p:cNvSpPr>
          <p:nvPr/>
        </p:nvSpPr>
        <p:spPr bwMode="auto">
          <a:xfrm>
            <a:off x="3680752" y="3553577"/>
            <a:ext cx="6046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wbe</a:t>
            </a:r>
            <a:endParaRPr lang="en-US" dirty="0"/>
          </a:p>
        </p:txBody>
      </p:sp>
      <p:sp>
        <p:nvSpPr>
          <p:cNvPr id="96" name="CaixaDeTexto 95"/>
          <p:cNvSpPr txBox="1"/>
          <p:nvPr/>
        </p:nvSpPr>
        <p:spPr>
          <a:xfrm>
            <a:off x="7890513" y="3405930"/>
            <a:ext cx="914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00FF"/>
                </a:solidFill>
              </a:rPr>
              <a:t>Word </a:t>
            </a:r>
          </a:p>
          <a:p>
            <a:pPr algn="ctr"/>
            <a:r>
              <a:rPr lang="en-US" sz="1600" i="1" dirty="0">
                <a:solidFill>
                  <a:srgbClr val="0000FF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402545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Conector de seta reta 100"/>
          <p:cNvCxnSpPr/>
          <p:nvPr/>
        </p:nvCxnSpPr>
        <p:spPr bwMode="auto">
          <a:xfrm>
            <a:off x="1850065" y="5188554"/>
            <a:ext cx="3419982" cy="2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766889"/>
          </a:xfrm>
        </p:spPr>
        <p:txBody>
          <a:bodyPr/>
          <a:lstStyle/>
          <a:p>
            <a:r>
              <a:rPr lang="pt-BR" dirty="0"/>
              <a:t>Processador x Memória</a:t>
            </a:r>
            <a:endParaRPr lang="pt-BR" sz="2000" dirty="0"/>
          </a:p>
          <a:p>
            <a:pPr lvl="1"/>
            <a:r>
              <a:rPr lang="pt-BR" sz="2000" dirty="0"/>
              <a:t>Memória endereçada por palavra (</a:t>
            </a:r>
            <a:r>
              <a:rPr lang="pt-BR" sz="2000" i="1" dirty="0"/>
              <a:t>word addressing</a:t>
            </a:r>
            <a:r>
              <a:rPr lang="pt-BR" sz="2000" dirty="0"/>
              <a:t>)</a:t>
            </a:r>
          </a:p>
          <a:p>
            <a:pPr lvl="1"/>
            <a:r>
              <a:rPr lang="pt-BR" sz="2000" dirty="0"/>
              <a:t>MIPS endereça bytes (</a:t>
            </a:r>
            <a:r>
              <a:rPr lang="pt-BR" sz="2000" i="1" dirty="0"/>
              <a:t>byte addressing</a:t>
            </a:r>
            <a:r>
              <a:rPr lang="pt-BR" sz="2000" dirty="0"/>
              <a:t>)</a:t>
            </a:r>
          </a:p>
        </p:txBody>
      </p:sp>
      <p:cxnSp>
        <p:nvCxnSpPr>
          <p:cNvPr id="59" name="Connecteur droit avec flèche 22"/>
          <p:cNvCxnSpPr>
            <a:cxnSpLocks noChangeShapeType="1"/>
          </p:cNvCxnSpPr>
          <p:nvPr/>
        </p:nvCxnSpPr>
        <p:spPr bwMode="auto">
          <a:xfrm>
            <a:off x="2030228" y="5838511"/>
            <a:ext cx="3240484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ZoneTexte 23"/>
          <p:cNvSpPr txBox="1">
            <a:spLocks noChangeArrowheads="1"/>
          </p:cNvSpPr>
          <p:nvPr/>
        </p:nvSpPr>
        <p:spPr bwMode="auto">
          <a:xfrm>
            <a:off x="2799160" y="5454975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Dado (32 bits)</a:t>
            </a:r>
            <a:endParaRPr lang="en-US" dirty="0"/>
          </a:p>
        </p:txBody>
      </p:sp>
      <p:grpSp>
        <p:nvGrpSpPr>
          <p:cNvPr id="61" name="Groupe 52"/>
          <p:cNvGrpSpPr>
            <a:grpSpLocks/>
          </p:cNvGrpSpPr>
          <p:nvPr/>
        </p:nvGrpSpPr>
        <p:grpSpPr bwMode="auto">
          <a:xfrm>
            <a:off x="5270712" y="3636564"/>
            <a:ext cx="2540000" cy="2441575"/>
            <a:chOff x="3873500" y="3200400"/>
            <a:chExt cx="2540000" cy="2441377"/>
          </a:xfrm>
        </p:grpSpPr>
        <p:sp>
          <p:nvSpPr>
            <p:cNvPr id="62" name="ZoneTexte 7"/>
            <p:cNvSpPr txBox="1">
              <a:spLocks noChangeArrowheads="1"/>
            </p:cNvSpPr>
            <p:nvPr/>
          </p:nvSpPr>
          <p:spPr bwMode="auto">
            <a:xfrm>
              <a:off x="387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B3</a:t>
              </a:r>
              <a:endParaRPr lang="en-US" dirty="0"/>
            </a:p>
          </p:txBody>
        </p:sp>
        <p:sp>
          <p:nvSpPr>
            <p:cNvPr id="63" name="ZoneTexte 18"/>
            <p:cNvSpPr txBox="1">
              <a:spLocks noChangeArrowheads="1"/>
            </p:cNvSpPr>
            <p:nvPr/>
          </p:nvSpPr>
          <p:spPr bwMode="auto">
            <a:xfrm>
              <a:off x="450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</a:t>
              </a:r>
              <a:endParaRPr lang="en-US" dirty="0"/>
            </a:p>
          </p:txBody>
        </p:sp>
        <p:sp>
          <p:nvSpPr>
            <p:cNvPr id="64" name="ZoneTexte 19"/>
            <p:cNvSpPr txBox="1">
              <a:spLocks noChangeArrowheads="1"/>
            </p:cNvSpPr>
            <p:nvPr/>
          </p:nvSpPr>
          <p:spPr bwMode="auto">
            <a:xfrm>
              <a:off x="514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</a:t>
              </a:r>
              <a:endParaRPr lang="en-US" dirty="0"/>
            </a:p>
          </p:txBody>
        </p:sp>
        <p:sp>
          <p:nvSpPr>
            <p:cNvPr id="65" name="ZoneTexte 20"/>
            <p:cNvSpPr txBox="1">
              <a:spLocks noChangeArrowheads="1"/>
            </p:cNvSpPr>
            <p:nvPr/>
          </p:nvSpPr>
          <p:spPr bwMode="auto">
            <a:xfrm>
              <a:off x="577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B0</a:t>
              </a:r>
              <a:endParaRPr lang="en-US" dirty="0"/>
            </a:p>
          </p:txBody>
        </p:sp>
        <p:sp>
          <p:nvSpPr>
            <p:cNvPr id="66" name="ZoneTexte 24"/>
            <p:cNvSpPr txBox="1">
              <a:spLocks noChangeArrowheads="1"/>
            </p:cNvSpPr>
            <p:nvPr/>
          </p:nvSpPr>
          <p:spPr bwMode="auto">
            <a:xfrm>
              <a:off x="3873500" y="50292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B7</a:t>
              </a:r>
              <a:endParaRPr lang="en-US" dirty="0"/>
            </a:p>
          </p:txBody>
        </p:sp>
        <p:sp>
          <p:nvSpPr>
            <p:cNvPr id="67" name="ZoneTexte 25"/>
            <p:cNvSpPr txBox="1">
              <a:spLocks noChangeArrowheads="1"/>
            </p:cNvSpPr>
            <p:nvPr/>
          </p:nvSpPr>
          <p:spPr bwMode="auto">
            <a:xfrm>
              <a:off x="4508500" y="50292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B6</a:t>
              </a:r>
              <a:endParaRPr lang="en-US" dirty="0"/>
            </a:p>
          </p:txBody>
        </p:sp>
        <p:sp>
          <p:nvSpPr>
            <p:cNvPr id="68" name="ZoneTexte 26"/>
            <p:cNvSpPr txBox="1">
              <a:spLocks noChangeArrowheads="1"/>
            </p:cNvSpPr>
            <p:nvPr/>
          </p:nvSpPr>
          <p:spPr bwMode="auto">
            <a:xfrm>
              <a:off x="5143500" y="50292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B5</a:t>
              </a:r>
              <a:endParaRPr lang="en-US" dirty="0"/>
            </a:p>
          </p:txBody>
        </p:sp>
        <p:sp>
          <p:nvSpPr>
            <p:cNvPr id="69" name="ZoneTexte 27"/>
            <p:cNvSpPr txBox="1">
              <a:spLocks noChangeArrowheads="1"/>
            </p:cNvSpPr>
            <p:nvPr/>
          </p:nvSpPr>
          <p:spPr bwMode="auto">
            <a:xfrm>
              <a:off x="5778500" y="50292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B4</a:t>
              </a:r>
              <a:endParaRPr lang="en-US" dirty="0"/>
            </a:p>
          </p:txBody>
        </p:sp>
        <p:sp>
          <p:nvSpPr>
            <p:cNvPr id="70" name="ZoneTexte 28"/>
            <p:cNvSpPr txBox="1">
              <a:spLocks noChangeArrowheads="1"/>
            </p:cNvSpPr>
            <p:nvPr/>
          </p:nvSpPr>
          <p:spPr bwMode="auto">
            <a:xfrm>
              <a:off x="387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B11</a:t>
              </a:r>
              <a:endParaRPr lang="en-US" dirty="0"/>
            </a:p>
          </p:txBody>
        </p:sp>
        <p:sp>
          <p:nvSpPr>
            <p:cNvPr id="71" name="ZoneTexte 29"/>
            <p:cNvSpPr txBox="1">
              <a:spLocks noChangeArrowheads="1"/>
            </p:cNvSpPr>
            <p:nvPr/>
          </p:nvSpPr>
          <p:spPr bwMode="auto">
            <a:xfrm>
              <a:off x="450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B10</a:t>
              </a:r>
              <a:endParaRPr lang="en-US" dirty="0"/>
            </a:p>
          </p:txBody>
        </p:sp>
        <p:sp>
          <p:nvSpPr>
            <p:cNvPr id="72" name="ZoneTexte 30"/>
            <p:cNvSpPr txBox="1">
              <a:spLocks noChangeArrowheads="1"/>
            </p:cNvSpPr>
            <p:nvPr/>
          </p:nvSpPr>
          <p:spPr bwMode="auto">
            <a:xfrm>
              <a:off x="514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B9</a:t>
              </a:r>
              <a:endParaRPr lang="en-US" dirty="0"/>
            </a:p>
          </p:txBody>
        </p:sp>
        <p:sp>
          <p:nvSpPr>
            <p:cNvPr id="73" name="ZoneTexte 31"/>
            <p:cNvSpPr txBox="1">
              <a:spLocks noChangeArrowheads="1"/>
            </p:cNvSpPr>
            <p:nvPr/>
          </p:nvSpPr>
          <p:spPr bwMode="auto">
            <a:xfrm>
              <a:off x="577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B8</a:t>
              </a:r>
              <a:endParaRPr lang="en-US" dirty="0"/>
            </a:p>
          </p:txBody>
        </p:sp>
        <p:sp>
          <p:nvSpPr>
            <p:cNvPr id="74" name="ZoneTexte 32"/>
            <p:cNvSpPr txBox="1">
              <a:spLocks noChangeArrowheads="1"/>
            </p:cNvSpPr>
            <p:nvPr/>
          </p:nvSpPr>
          <p:spPr bwMode="auto">
            <a:xfrm>
              <a:off x="3873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B15</a:t>
              </a:r>
              <a:endParaRPr lang="en-US" dirty="0"/>
            </a:p>
          </p:txBody>
        </p:sp>
        <p:sp>
          <p:nvSpPr>
            <p:cNvPr id="75" name="ZoneTexte 33"/>
            <p:cNvSpPr txBox="1">
              <a:spLocks noChangeArrowheads="1"/>
            </p:cNvSpPr>
            <p:nvPr/>
          </p:nvSpPr>
          <p:spPr bwMode="auto">
            <a:xfrm>
              <a:off x="4508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B14</a:t>
              </a:r>
              <a:endParaRPr lang="en-US" dirty="0"/>
            </a:p>
          </p:txBody>
        </p:sp>
        <p:sp>
          <p:nvSpPr>
            <p:cNvPr id="76" name="ZoneTexte 34"/>
            <p:cNvSpPr txBox="1">
              <a:spLocks noChangeArrowheads="1"/>
            </p:cNvSpPr>
            <p:nvPr/>
          </p:nvSpPr>
          <p:spPr bwMode="auto">
            <a:xfrm>
              <a:off x="5143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B13</a:t>
              </a:r>
              <a:endParaRPr lang="en-US" dirty="0"/>
            </a:p>
          </p:txBody>
        </p:sp>
        <p:sp>
          <p:nvSpPr>
            <p:cNvPr id="77" name="ZoneTexte 35"/>
            <p:cNvSpPr txBox="1">
              <a:spLocks noChangeArrowheads="1"/>
            </p:cNvSpPr>
            <p:nvPr/>
          </p:nvSpPr>
          <p:spPr bwMode="auto">
            <a:xfrm>
              <a:off x="5778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B12</a:t>
              </a:r>
              <a:endParaRPr lang="en-US" dirty="0"/>
            </a:p>
          </p:txBody>
        </p:sp>
        <p:sp>
          <p:nvSpPr>
            <p:cNvPr id="78" name="ZoneTexte 36"/>
            <p:cNvSpPr txBox="1">
              <a:spLocks noChangeArrowheads="1"/>
            </p:cNvSpPr>
            <p:nvPr/>
          </p:nvSpPr>
          <p:spPr bwMode="auto">
            <a:xfrm>
              <a:off x="387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B19</a:t>
              </a:r>
              <a:endParaRPr lang="en-US" dirty="0"/>
            </a:p>
          </p:txBody>
        </p:sp>
        <p:sp>
          <p:nvSpPr>
            <p:cNvPr id="79" name="ZoneTexte 37"/>
            <p:cNvSpPr txBox="1">
              <a:spLocks noChangeArrowheads="1"/>
            </p:cNvSpPr>
            <p:nvPr/>
          </p:nvSpPr>
          <p:spPr bwMode="auto">
            <a:xfrm>
              <a:off x="450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B18</a:t>
              </a:r>
              <a:endParaRPr lang="en-US" dirty="0"/>
            </a:p>
          </p:txBody>
        </p:sp>
        <p:sp>
          <p:nvSpPr>
            <p:cNvPr id="80" name="ZoneTexte 38"/>
            <p:cNvSpPr txBox="1">
              <a:spLocks noChangeArrowheads="1"/>
            </p:cNvSpPr>
            <p:nvPr/>
          </p:nvSpPr>
          <p:spPr bwMode="auto">
            <a:xfrm>
              <a:off x="514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B17</a:t>
              </a:r>
              <a:endParaRPr lang="en-US" dirty="0"/>
            </a:p>
          </p:txBody>
        </p:sp>
        <p:sp>
          <p:nvSpPr>
            <p:cNvPr id="81" name="ZoneTexte 39"/>
            <p:cNvSpPr txBox="1">
              <a:spLocks noChangeArrowheads="1"/>
            </p:cNvSpPr>
            <p:nvPr/>
          </p:nvSpPr>
          <p:spPr bwMode="auto">
            <a:xfrm>
              <a:off x="577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B16</a:t>
              </a:r>
              <a:endParaRPr lang="en-US" dirty="0"/>
            </a:p>
          </p:txBody>
        </p:sp>
        <p:sp>
          <p:nvSpPr>
            <p:cNvPr id="82" name="ZoneTexte 40"/>
            <p:cNvSpPr txBox="1">
              <a:spLocks noChangeArrowheads="1"/>
            </p:cNvSpPr>
            <p:nvPr/>
          </p:nvSpPr>
          <p:spPr bwMode="auto">
            <a:xfrm>
              <a:off x="387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B23</a:t>
              </a:r>
              <a:endParaRPr lang="en-US" dirty="0"/>
            </a:p>
          </p:txBody>
        </p:sp>
        <p:sp>
          <p:nvSpPr>
            <p:cNvPr id="83" name="ZoneTexte 41"/>
            <p:cNvSpPr txBox="1">
              <a:spLocks noChangeArrowheads="1"/>
            </p:cNvSpPr>
            <p:nvPr/>
          </p:nvSpPr>
          <p:spPr bwMode="auto">
            <a:xfrm>
              <a:off x="450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B22</a:t>
              </a:r>
              <a:endParaRPr lang="en-US" dirty="0"/>
            </a:p>
          </p:txBody>
        </p:sp>
        <p:sp>
          <p:nvSpPr>
            <p:cNvPr id="84" name="ZoneTexte 42"/>
            <p:cNvSpPr txBox="1">
              <a:spLocks noChangeArrowheads="1"/>
            </p:cNvSpPr>
            <p:nvPr/>
          </p:nvSpPr>
          <p:spPr bwMode="auto">
            <a:xfrm>
              <a:off x="514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B21</a:t>
              </a:r>
              <a:endParaRPr lang="en-US" dirty="0"/>
            </a:p>
          </p:txBody>
        </p:sp>
        <p:sp>
          <p:nvSpPr>
            <p:cNvPr id="85" name="ZoneTexte 43"/>
            <p:cNvSpPr txBox="1">
              <a:spLocks noChangeArrowheads="1"/>
            </p:cNvSpPr>
            <p:nvPr/>
          </p:nvSpPr>
          <p:spPr bwMode="auto">
            <a:xfrm>
              <a:off x="577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B20</a:t>
              </a:r>
              <a:endParaRPr lang="en-US" dirty="0"/>
            </a:p>
          </p:txBody>
        </p:sp>
        <p:sp>
          <p:nvSpPr>
            <p:cNvPr id="86" name="ZoneTexte 44"/>
            <p:cNvSpPr txBox="1">
              <a:spLocks noChangeArrowheads="1"/>
            </p:cNvSpPr>
            <p:nvPr/>
          </p:nvSpPr>
          <p:spPr bwMode="auto">
            <a:xfrm>
              <a:off x="387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B27</a:t>
              </a:r>
              <a:endParaRPr lang="en-US" dirty="0"/>
            </a:p>
          </p:txBody>
        </p:sp>
        <p:sp>
          <p:nvSpPr>
            <p:cNvPr id="87" name="ZoneTexte 45"/>
            <p:cNvSpPr txBox="1">
              <a:spLocks noChangeArrowheads="1"/>
            </p:cNvSpPr>
            <p:nvPr/>
          </p:nvSpPr>
          <p:spPr bwMode="auto">
            <a:xfrm>
              <a:off x="450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B26</a:t>
              </a:r>
              <a:endParaRPr lang="en-US" dirty="0"/>
            </a:p>
          </p:txBody>
        </p:sp>
        <p:sp>
          <p:nvSpPr>
            <p:cNvPr id="88" name="ZoneTexte 46"/>
            <p:cNvSpPr txBox="1">
              <a:spLocks noChangeArrowheads="1"/>
            </p:cNvSpPr>
            <p:nvPr/>
          </p:nvSpPr>
          <p:spPr bwMode="auto">
            <a:xfrm>
              <a:off x="514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B25</a:t>
              </a:r>
              <a:endParaRPr lang="en-US" dirty="0"/>
            </a:p>
          </p:txBody>
        </p:sp>
        <p:sp>
          <p:nvSpPr>
            <p:cNvPr id="89" name="ZoneTexte 47"/>
            <p:cNvSpPr txBox="1">
              <a:spLocks noChangeArrowheads="1"/>
            </p:cNvSpPr>
            <p:nvPr/>
          </p:nvSpPr>
          <p:spPr bwMode="auto">
            <a:xfrm>
              <a:off x="577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B24</a:t>
              </a:r>
              <a:endParaRPr lang="en-US" dirty="0"/>
            </a:p>
          </p:txBody>
        </p:sp>
        <p:sp>
          <p:nvSpPr>
            <p:cNvPr id="90" name="ZoneTexte 48"/>
            <p:cNvSpPr txBox="1">
              <a:spLocks noChangeArrowheads="1"/>
            </p:cNvSpPr>
            <p:nvPr/>
          </p:nvSpPr>
          <p:spPr bwMode="auto">
            <a:xfrm>
              <a:off x="387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 </a:t>
              </a:r>
              <a:endParaRPr lang="en-US" b="1"/>
            </a:p>
          </p:txBody>
        </p:sp>
        <p:sp>
          <p:nvSpPr>
            <p:cNvPr id="91" name="ZoneTexte 49"/>
            <p:cNvSpPr txBox="1">
              <a:spLocks noChangeArrowheads="1"/>
            </p:cNvSpPr>
            <p:nvPr/>
          </p:nvSpPr>
          <p:spPr bwMode="auto">
            <a:xfrm>
              <a:off x="450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2" name="ZoneTexte 50"/>
            <p:cNvSpPr txBox="1">
              <a:spLocks noChangeArrowheads="1"/>
            </p:cNvSpPr>
            <p:nvPr/>
          </p:nvSpPr>
          <p:spPr bwMode="auto">
            <a:xfrm>
              <a:off x="514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3" name="ZoneTexte 51"/>
            <p:cNvSpPr txBox="1">
              <a:spLocks noChangeArrowheads="1"/>
            </p:cNvSpPr>
            <p:nvPr/>
          </p:nvSpPr>
          <p:spPr bwMode="auto">
            <a:xfrm>
              <a:off x="577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</p:grpSp>
      <p:sp>
        <p:nvSpPr>
          <p:cNvPr id="94" name="ZoneTexte 46"/>
          <p:cNvSpPr txBox="1">
            <a:spLocks noChangeArrowheads="1"/>
          </p:cNvSpPr>
          <p:nvPr/>
        </p:nvSpPr>
        <p:spPr bwMode="auto">
          <a:xfrm>
            <a:off x="5201524" y="3280964"/>
            <a:ext cx="27648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Memória (palavra de 32 bits)</a:t>
            </a:r>
            <a:endParaRPr lang="en-US" sz="1400" b="1" dirty="0"/>
          </a:p>
        </p:txBody>
      </p:sp>
      <p:cxnSp>
        <p:nvCxnSpPr>
          <p:cNvPr id="97" name="Conector reto 96"/>
          <p:cNvCxnSpPr/>
          <p:nvPr/>
        </p:nvCxnSpPr>
        <p:spPr bwMode="auto">
          <a:xfrm flipV="1">
            <a:off x="4626613" y="3811952"/>
            <a:ext cx="110509" cy="1539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ZoneTexte 23"/>
          <p:cNvSpPr txBox="1">
            <a:spLocks noChangeArrowheads="1"/>
          </p:cNvSpPr>
          <p:nvPr/>
        </p:nvSpPr>
        <p:spPr bwMode="auto">
          <a:xfrm>
            <a:off x="4599271" y="3575368"/>
            <a:ext cx="27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4</a:t>
            </a:r>
            <a:endParaRPr lang="en-US" sz="1400" dirty="0"/>
          </a:p>
        </p:txBody>
      </p:sp>
      <p:sp>
        <p:nvSpPr>
          <p:cNvPr id="105" name="ZoneTexte 23"/>
          <p:cNvSpPr txBox="1">
            <a:spLocks noChangeArrowheads="1"/>
          </p:cNvSpPr>
          <p:nvPr/>
        </p:nvSpPr>
        <p:spPr bwMode="auto">
          <a:xfrm>
            <a:off x="7810712" y="5754961"/>
            <a:ext cx="1046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0...0000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6" name="ZoneTexte 23"/>
          <p:cNvSpPr txBox="1">
            <a:spLocks noChangeArrowheads="1"/>
          </p:cNvSpPr>
          <p:nvPr/>
        </p:nvSpPr>
        <p:spPr bwMode="auto">
          <a:xfrm>
            <a:off x="7810709" y="5450136"/>
            <a:ext cx="10466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0...0001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7" name="ZoneTexte 23"/>
          <p:cNvSpPr txBox="1">
            <a:spLocks noChangeArrowheads="1"/>
          </p:cNvSpPr>
          <p:nvPr/>
        </p:nvSpPr>
        <p:spPr bwMode="auto">
          <a:xfrm>
            <a:off x="7810708" y="5145312"/>
            <a:ext cx="10466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0...0010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8" name="ZoneTexte 23"/>
          <p:cNvSpPr txBox="1">
            <a:spLocks noChangeArrowheads="1"/>
          </p:cNvSpPr>
          <p:nvPr/>
        </p:nvSpPr>
        <p:spPr bwMode="auto">
          <a:xfrm>
            <a:off x="7810707" y="4840487"/>
            <a:ext cx="10466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0...0011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9" name="ZoneTexte 23"/>
          <p:cNvSpPr txBox="1">
            <a:spLocks noChangeArrowheads="1"/>
          </p:cNvSpPr>
          <p:nvPr/>
        </p:nvSpPr>
        <p:spPr bwMode="auto">
          <a:xfrm>
            <a:off x="7810712" y="4535662"/>
            <a:ext cx="1046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0...0100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0" name="ZoneTexte 23"/>
          <p:cNvSpPr txBox="1">
            <a:spLocks noChangeArrowheads="1"/>
          </p:cNvSpPr>
          <p:nvPr/>
        </p:nvSpPr>
        <p:spPr bwMode="auto">
          <a:xfrm>
            <a:off x="7810706" y="4230837"/>
            <a:ext cx="10466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0...0101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1" name="ZoneTexte 23"/>
          <p:cNvSpPr txBox="1">
            <a:spLocks noChangeArrowheads="1"/>
          </p:cNvSpPr>
          <p:nvPr/>
        </p:nvSpPr>
        <p:spPr bwMode="auto">
          <a:xfrm>
            <a:off x="7810705" y="3926013"/>
            <a:ext cx="1046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0...0110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1054084" y="3746499"/>
            <a:ext cx="965200" cy="2441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1400" i="1"/>
          </a:p>
        </p:txBody>
      </p:sp>
      <p:cxnSp>
        <p:nvCxnSpPr>
          <p:cNvPr id="100" name="Conector de seta reta 99"/>
          <p:cNvCxnSpPr/>
          <p:nvPr/>
        </p:nvCxnSpPr>
        <p:spPr bwMode="auto">
          <a:xfrm>
            <a:off x="4203533" y="4353777"/>
            <a:ext cx="1067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ZoneTexte 23"/>
          <p:cNvSpPr txBox="1">
            <a:spLocks noChangeArrowheads="1"/>
          </p:cNvSpPr>
          <p:nvPr/>
        </p:nvSpPr>
        <p:spPr bwMode="auto">
          <a:xfrm>
            <a:off x="4159199" y="4126782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31</a:t>
            </a:r>
            <a:endParaRPr lang="en-US" sz="1400" dirty="0"/>
          </a:p>
        </p:txBody>
      </p:sp>
      <p:sp>
        <p:nvSpPr>
          <p:cNvPr id="103" name="ZoneTexte 23"/>
          <p:cNvSpPr txBox="1">
            <a:spLocks noChangeArrowheads="1"/>
          </p:cNvSpPr>
          <p:nvPr/>
        </p:nvSpPr>
        <p:spPr bwMode="auto">
          <a:xfrm>
            <a:off x="4167240" y="4969854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0</a:t>
            </a:r>
            <a:endParaRPr lang="en-US" sz="1400" dirty="0"/>
          </a:p>
        </p:txBody>
      </p:sp>
      <p:sp>
        <p:nvSpPr>
          <p:cNvPr id="104" name="ZoneTexte 23"/>
          <p:cNvSpPr txBox="1">
            <a:spLocks noChangeArrowheads="1"/>
          </p:cNvSpPr>
          <p:nvPr/>
        </p:nvSpPr>
        <p:spPr bwMode="auto">
          <a:xfrm>
            <a:off x="2595027" y="4799654"/>
            <a:ext cx="14647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Endereço</a:t>
            </a:r>
          </a:p>
        </p:txBody>
      </p:sp>
      <p:sp>
        <p:nvSpPr>
          <p:cNvPr id="115" name="ZoneTexte 23"/>
          <p:cNvSpPr txBox="1">
            <a:spLocks noChangeArrowheads="1"/>
          </p:cNvSpPr>
          <p:nvPr/>
        </p:nvSpPr>
        <p:spPr bwMode="auto">
          <a:xfrm>
            <a:off x="4066269" y="4614378"/>
            <a:ext cx="5917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b="1" dirty="0"/>
              <a:t>. . .</a:t>
            </a:r>
            <a:endParaRPr lang="en-US" sz="2000" b="1" dirty="0"/>
          </a:p>
        </p:txBody>
      </p:sp>
      <p:cxnSp>
        <p:nvCxnSpPr>
          <p:cNvPr id="10" name="Conector de seta reta 9"/>
          <p:cNvCxnSpPr/>
          <p:nvPr/>
        </p:nvCxnSpPr>
        <p:spPr bwMode="auto">
          <a:xfrm>
            <a:off x="2019284" y="4759064"/>
            <a:ext cx="325076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Conector de seta reta 115"/>
          <p:cNvCxnSpPr/>
          <p:nvPr/>
        </p:nvCxnSpPr>
        <p:spPr bwMode="auto">
          <a:xfrm>
            <a:off x="2020056" y="5545988"/>
            <a:ext cx="64672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7" name="ZoneTexte 23"/>
          <p:cNvSpPr txBox="1">
            <a:spLocks noChangeArrowheads="1"/>
          </p:cNvSpPr>
          <p:nvPr/>
        </p:nvSpPr>
        <p:spPr bwMode="auto">
          <a:xfrm>
            <a:off x="2145846" y="4524365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31</a:t>
            </a:r>
            <a:endParaRPr lang="en-US" sz="1400" dirty="0"/>
          </a:p>
        </p:txBody>
      </p:sp>
      <p:sp>
        <p:nvSpPr>
          <p:cNvPr id="118" name="ZoneTexte 23"/>
          <p:cNvSpPr txBox="1">
            <a:spLocks noChangeArrowheads="1"/>
          </p:cNvSpPr>
          <p:nvPr/>
        </p:nvSpPr>
        <p:spPr bwMode="auto">
          <a:xfrm>
            <a:off x="2145074" y="5329919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0</a:t>
            </a:r>
            <a:endParaRPr lang="en-US" sz="1400" dirty="0"/>
          </a:p>
        </p:txBody>
      </p:sp>
      <p:sp>
        <p:nvSpPr>
          <p:cNvPr id="119" name="ZoneTexte 23"/>
          <p:cNvSpPr txBox="1">
            <a:spLocks noChangeArrowheads="1"/>
          </p:cNvSpPr>
          <p:nvPr/>
        </p:nvSpPr>
        <p:spPr bwMode="auto">
          <a:xfrm>
            <a:off x="2030228" y="4636851"/>
            <a:ext cx="5917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b="1" dirty="0"/>
              <a:t>. . .</a:t>
            </a:r>
            <a:endParaRPr lang="en-US" sz="2000" b="1" dirty="0"/>
          </a:p>
        </p:txBody>
      </p:sp>
      <p:cxnSp>
        <p:nvCxnSpPr>
          <p:cNvPr id="95" name="Conector de seta reta 94"/>
          <p:cNvCxnSpPr/>
          <p:nvPr/>
        </p:nvCxnSpPr>
        <p:spPr bwMode="auto">
          <a:xfrm>
            <a:off x="2012961" y="5358132"/>
            <a:ext cx="64672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ZoneTexte 23"/>
          <p:cNvSpPr txBox="1">
            <a:spLocks noChangeArrowheads="1"/>
          </p:cNvSpPr>
          <p:nvPr/>
        </p:nvSpPr>
        <p:spPr bwMode="auto">
          <a:xfrm>
            <a:off x="2137979" y="5152696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1</a:t>
            </a:r>
            <a:endParaRPr lang="en-US" sz="1400" dirty="0"/>
          </a:p>
        </p:txBody>
      </p:sp>
      <p:sp>
        <p:nvSpPr>
          <p:cNvPr id="121" name="ZoneTexte 23"/>
          <p:cNvSpPr txBox="1">
            <a:spLocks noChangeArrowheads="1"/>
          </p:cNvSpPr>
          <p:nvPr/>
        </p:nvSpPr>
        <p:spPr bwMode="auto">
          <a:xfrm>
            <a:off x="2147489" y="4962160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2</a:t>
            </a:r>
            <a:endParaRPr lang="en-US" sz="1400" dirty="0"/>
          </a:p>
        </p:txBody>
      </p:sp>
      <p:sp>
        <p:nvSpPr>
          <p:cNvPr id="122" name="ZoneTexte 23"/>
          <p:cNvSpPr txBox="1">
            <a:spLocks noChangeArrowheads="1"/>
          </p:cNvSpPr>
          <p:nvPr/>
        </p:nvSpPr>
        <p:spPr bwMode="auto">
          <a:xfrm>
            <a:off x="4160592" y="4530008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29</a:t>
            </a:r>
            <a:endParaRPr lang="en-US" sz="1400" dirty="0"/>
          </a:p>
        </p:txBody>
      </p:sp>
      <p:cxnSp>
        <p:nvCxnSpPr>
          <p:cNvPr id="123" name="Conector de seta reta 122"/>
          <p:cNvCxnSpPr/>
          <p:nvPr/>
        </p:nvCxnSpPr>
        <p:spPr bwMode="auto">
          <a:xfrm>
            <a:off x="4203517" y="4553807"/>
            <a:ext cx="1067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ZoneTexte 23"/>
          <p:cNvSpPr txBox="1">
            <a:spLocks noChangeArrowheads="1"/>
          </p:cNvSpPr>
          <p:nvPr/>
        </p:nvSpPr>
        <p:spPr bwMode="auto">
          <a:xfrm>
            <a:off x="4159183" y="4326812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30</a:t>
            </a:r>
            <a:endParaRPr lang="en-US" sz="1400" dirty="0"/>
          </a:p>
        </p:txBody>
      </p:sp>
      <p:sp>
        <p:nvSpPr>
          <p:cNvPr id="125" name="ZoneTexte 23"/>
          <p:cNvSpPr txBox="1">
            <a:spLocks noChangeArrowheads="1"/>
          </p:cNvSpPr>
          <p:nvPr/>
        </p:nvSpPr>
        <p:spPr bwMode="auto">
          <a:xfrm>
            <a:off x="3944256" y="4215277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0</a:t>
            </a:r>
            <a:endParaRPr lang="en-US" sz="1400" dirty="0"/>
          </a:p>
        </p:txBody>
      </p:sp>
      <p:sp>
        <p:nvSpPr>
          <p:cNvPr id="126" name="ZoneTexte 23"/>
          <p:cNvSpPr txBox="1">
            <a:spLocks noChangeArrowheads="1"/>
          </p:cNvSpPr>
          <p:nvPr/>
        </p:nvSpPr>
        <p:spPr bwMode="auto">
          <a:xfrm>
            <a:off x="3947416" y="4410544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0</a:t>
            </a:r>
            <a:endParaRPr lang="en-US" sz="1400" dirty="0"/>
          </a:p>
        </p:txBody>
      </p:sp>
      <p:sp>
        <p:nvSpPr>
          <p:cNvPr id="127" name="CaixaDeTexto 126"/>
          <p:cNvSpPr txBox="1"/>
          <p:nvPr/>
        </p:nvSpPr>
        <p:spPr>
          <a:xfrm>
            <a:off x="442713" y="2687634"/>
            <a:ext cx="3922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</a:rPr>
              <a:t>Se a </a:t>
            </a:r>
            <a:r>
              <a:rPr lang="en-US" sz="1600" dirty="0" err="1">
                <a:solidFill>
                  <a:srgbClr val="0000FF"/>
                </a:solidFill>
              </a:rPr>
              <a:t>memória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utilizada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tiver</a:t>
            </a:r>
            <a:r>
              <a:rPr lang="en-US" sz="1600" dirty="0">
                <a:solidFill>
                  <a:srgbClr val="0000FF"/>
                </a:solidFill>
              </a:rPr>
              <a:t> um </a:t>
            </a:r>
            <a:r>
              <a:rPr lang="en-US" sz="1600" dirty="0" err="1">
                <a:solidFill>
                  <a:srgbClr val="0000FF"/>
                </a:solidFill>
              </a:rPr>
              <a:t>barramento</a:t>
            </a:r>
            <a:r>
              <a:rPr lang="en-US" sz="1600" dirty="0">
                <a:solidFill>
                  <a:srgbClr val="0000FF"/>
                </a:solidFill>
              </a:rPr>
              <a:t> de </a:t>
            </a:r>
            <a:r>
              <a:rPr lang="en-US" sz="1600" dirty="0" err="1">
                <a:solidFill>
                  <a:srgbClr val="0000FF"/>
                </a:solidFill>
              </a:rPr>
              <a:t>endereços</a:t>
            </a:r>
            <a:r>
              <a:rPr lang="en-US" sz="1600" dirty="0">
                <a:solidFill>
                  <a:srgbClr val="0000FF"/>
                </a:solidFill>
              </a:rPr>
              <a:t> de 32 bits, o MIPS </a:t>
            </a:r>
            <a:r>
              <a:rPr lang="en-US" sz="1600" dirty="0" err="1">
                <a:solidFill>
                  <a:srgbClr val="0000FF"/>
                </a:solidFill>
              </a:rPr>
              <a:t>só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poderá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utilizar</a:t>
            </a:r>
            <a:r>
              <a:rPr lang="en-US" sz="1600" dirty="0">
                <a:solidFill>
                  <a:srgbClr val="0000FF"/>
                </a:solidFill>
              </a:rPr>
              <a:t> ¼ da </a:t>
            </a:r>
            <a:r>
              <a:rPr lang="en-US" sz="1600" dirty="0" err="1">
                <a:solidFill>
                  <a:srgbClr val="0000FF"/>
                </a:solidFill>
              </a:rPr>
              <a:t>capacidade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29" name="ZoneTexte 42"/>
          <p:cNvSpPr txBox="1">
            <a:spLocks noChangeArrowheads="1"/>
          </p:cNvSpPr>
          <p:nvPr/>
        </p:nvSpPr>
        <p:spPr bwMode="auto">
          <a:xfrm>
            <a:off x="1079484" y="4762500"/>
            <a:ext cx="901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MIPS</a:t>
            </a:r>
            <a:endParaRPr lang="en-US" sz="1400" b="1" dirty="0"/>
          </a:p>
        </p:txBody>
      </p:sp>
      <p:sp>
        <p:nvSpPr>
          <p:cNvPr id="120" name="ZoneTexte 23"/>
          <p:cNvSpPr txBox="1">
            <a:spLocks noChangeArrowheads="1"/>
          </p:cNvSpPr>
          <p:nvPr/>
        </p:nvSpPr>
        <p:spPr bwMode="auto">
          <a:xfrm>
            <a:off x="2775085" y="5176829"/>
            <a:ext cx="11287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0...01</a:t>
            </a:r>
            <a:r>
              <a:rPr lang="pt-BR" sz="1600" dirty="0">
                <a:solidFill>
                  <a:srgbClr val="FF0000"/>
                </a:solidFill>
              </a:rPr>
              <a:t>00</a:t>
            </a:r>
            <a:r>
              <a:rPr lang="pt-BR" sz="1600" baseline="-25000" dirty="0">
                <a:solidFill>
                  <a:srgbClr val="FF0000"/>
                </a:solidFill>
              </a:rPr>
              <a:t>2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132" name="ZoneTexte 23"/>
          <p:cNvSpPr txBox="1">
            <a:spLocks noChangeArrowheads="1"/>
          </p:cNvSpPr>
          <p:nvPr/>
        </p:nvSpPr>
        <p:spPr bwMode="auto">
          <a:xfrm>
            <a:off x="2528367" y="5213692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3" name="ZoneTexte 23"/>
          <p:cNvSpPr txBox="1">
            <a:spLocks noChangeArrowheads="1"/>
          </p:cNvSpPr>
          <p:nvPr/>
        </p:nvSpPr>
        <p:spPr bwMode="auto">
          <a:xfrm>
            <a:off x="2531527" y="5408959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34" name="Conector de seta reta 133"/>
          <p:cNvCxnSpPr/>
          <p:nvPr/>
        </p:nvCxnSpPr>
        <p:spPr bwMode="auto">
          <a:xfrm>
            <a:off x="2012961" y="3883965"/>
            <a:ext cx="32577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5" name="ZoneTexte 23"/>
          <p:cNvSpPr txBox="1">
            <a:spLocks noChangeArrowheads="1"/>
          </p:cNvSpPr>
          <p:nvPr/>
        </p:nvSpPr>
        <p:spPr bwMode="auto">
          <a:xfrm>
            <a:off x="3680752" y="3553577"/>
            <a:ext cx="6046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wbe</a:t>
            </a:r>
            <a:endParaRPr lang="en-US" dirty="0"/>
          </a:p>
        </p:txBody>
      </p:sp>
      <p:sp>
        <p:nvSpPr>
          <p:cNvPr id="2" name="Elipse 1"/>
          <p:cNvSpPr/>
          <p:nvPr/>
        </p:nvSpPr>
        <p:spPr bwMode="auto">
          <a:xfrm>
            <a:off x="3942633" y="4059665"/>
            <a:ext cx="552320" cy="592253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Conector de seta reta 4"/>
          <p:cNvCxnSpPr/>
          <p:nvPr/>
        </p:nvCxnSpPr>
        <p:spPr bwMode="auto">
          <a:xfrm>
            <a:off x="3011305" y="3553577"/>
            <a:ext cx="931328" cy="661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8" name="CaixaDeTexto 127"/>
          <p:cNvSpPr txBox="1"/>
          <p:nvPr/>
        </p:nvSpPr>
        <p:spPr>
          <a:xfrm>
            <a:off x="4717492" y="2757744"/>
            <a:ext cx="418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00FF"/>
                </a:solidFill>
              </a:rPr>
              <a:t>Capacidade</a:t>
            </a:r>
            <a:r>
              <a:rPr lang="en-US" sz="1400" dirty="0">
                <a:solidFill>
                  <a:srgbClr val="0000FF"/>
                </a:solidFill>
              </a:rPr>
              <a:t> de </a:t>
            </a:r>
            <a:r>
              <a:rPr lang="en-US" sz="1400" dirty="0" err="1">
                <a:solidFill>
                  <a:srgbClr val="0000FF"/>
                </a:solidFill>
              </a:rPr>
              <a:t>endereçamento</a:t>
            </a:r>
            <a:r>
              <a:rPr lang="en-US" sz="1400" dirty="0">
                <a:solidFill>
                  <a:srgbClr val="0000FF"/>
                </a:solidFill>
              </a:rPr>
              <a:t> MIPS: 2</a:t>
            </a:r>
            <a:r>
              <a:rPr lang="en-US" sz="1400" baseline="30000" dirty="0">
                <a:solidFill>
                  <a:srgbClr val="0000FF"/>
                </a:solidFill>
              </a:rPr>
              <a:t>32 </a:t>
            </a:r>
            <a:r>
              <a:rPr lang="en-US" sz="1400" i="1" dirty="0">
                <a:solidFill>
                  <a:srgbClr val="0000FF"/>
                </a:solidFill>
              </a:rPr>
              <a:t>bytes</a:t>
            </a:r>
          </a:p>
          <a:p>
            <a:pPr algn="ctr"/>
            <a:r>
              <a:rPr lang="en-US" sz="1400" dirty="0" err="1">
                <a:solidFill>
                  <a:srgbClr val="0000FF"/>
                </a:solidFill>
              </a:rPr>
              <a:t>Capacidade</a:t>
            </a:r>
            <a:r>
              <a:rPr lang="en-US" sz="1400" dirty="0">
                <a:solidFill>
                  <a:srgbClr val="0000FF"/>
                </a:solidFill>
              </a:rPr>
              <a:t> da </a:t>
            </a:r>
            <a:r>
              <a:rPr lang="en-US" sz="1400" dirty="0" err="1">
                <a:solidFill>
                  <a:srgbClr val="0000FF"/>
                </a:solidFill>
              </a:rPr>
              <a:t>memória</a:t>
            </a:r>
            <a:r>
              <a:rPr lang="en-US" sz="1400" dirty="0">
                <a:solidFill>
                  <a:srgbClr val="0000FF"/>
                </a:solidFill>
              </a:rPr>
              <a:t>: 2</a:t>
            </a:r>
            <a:r>
              <a:rPr lang="en-US" sz="1400" baseline="30000" dirty="0">
                <a:solidFill>
                  <a:srgbClr val="0000FF"/>
                </a:solidFill>
              </a:rPr>
              <a:t>32 </a:t>
            </a:r>
            <a:r>
              <a:rPr lang="en-US" sz="1400" i="1" dirty="0">
                <a:solidFill>
                  <a:srgbClr val="0000FF"/>
                </a:solidFill>
              </a:rPr>
              <a:t>words (4*</a:t>
            </a:r>
            <a:r>
              <a:rPr lang="en-US" sz="1400" dirty="0">
                <a:solidFill>
                  <a:srgbClr val="0000FF"/>
                </a:solidFill>
              </a:rPr>
              <a:t> 2</a:t>
            </a:r>
            <a:r>
              <a:rPr lang="en-US" sz="1400" baseline="30000" dirty="0">
                <a:solidFill>
                  <a:srgbClr val="0000FF"/>
                </a:solidFill>
              </a:rPr>
              <a:t>32 </a:t>
            </a:r>
            <a:r>
              <a:rPr lang="en-US" sz="1400" i="1" dirty="0">
                <a:solidFill>
                  <a:srgbClr val="0000FF"/>
                </a:solidFill>
              </a:rPr>
              <a:t>bytes)</a:t>
            </a:r>
          </a:p>
        </p:txBody>
      </p:sp>
      <p:sp>
        <p:nvSpPr>
          <p:cNvPr id="96" name="CaixaDeTexto 95"/>
          <p:cNvSpPr txBox="1"/>
          <p:nvPr/>
        </p:nvSpPr>
        <p:spPr>
          <a:xfrm>
            <a:off x="7890513" y="3405930"/>
            <a:ext cx="914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00FF"/>
                </a:solidFill>
              </a:rPr>
              <a:t>Word </a:t>
            </a:r>
          </a:p>
          <a:p>
            <a:pPr algn="ctr"/>
            <a:r>
              <a:rPr lang="en-US" sz="1600" i="1" dirty="0">
                <a:solidFill>
                  <a:srgbClr val="0000FF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285727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Conector de seta reta 100"/>
          <p:cNvCxnSpPr/>
          <p:nvPr/>
        </p:nvCxnSpPr>
        <p:spPr bwMode="auto">
          <a:xfrm>
            <a:off x="1850065" y="5188554"/>
            <a:ext cx="3419982" cy="2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766889"/>
          </a:xfrm>
        </p:spPr>
        <p:txBody>
          <a:bodyPr/>
          <a:lstStyle/>
          <a:p>
            <a:r>
              <a:rPr lang="pt-BR" dirty="0"/>
              <a:t>Processador x Memória</a:t>
            </a:r>
            <a:endParaRPr lang="pt-BR" sz="2000" dirty="0"/>
          </a:p>
          <a:p>
            <a:pPr lvl="1"/>
            <a:r>
              <a:rPr lang="pt-BR" sz="2000" dirty="0"/>
              <a:t>Memória endereçada por palavra (</a:t>
            </a:r>
            <a:r>
              <a:rPr lang="pt-BR" sz="2000" i="1" dirty="0"/>
              <a:t>word addressing</a:t>
            </a:r>
            <a:r>
              <a:rPr lang="pt-BR" sz="2000" dirty="0"/>
              <a:t>)</a:t>
            </a:r>
          </a:p>
          <a:p>
            <a:pPr lvl="1"/>
            <a:r>
              <a:rPr lang="pt-BR" sz="2000" dirty="0"/>
              <a:t>MIPS endereça bytes (</a:t>
            </a:r>
            <a:r>
              <a:rPr lang="pt-BR" sz="2000" i="1" dirty="0"/>
              <a:t>byte addressing</a:t>
            </a:r>
            <a:r>
              <a:rPr lang="pt-BR" sz="2000" dirty="0"/>
              <a:t>)</a:t>
            </a:r>
          </a:p>
        </p:txBody>
      </p:sp>
      <p:cxnSp>
        <p:nvCxnSpPr>
          <p:cNvPr id="59" name="Connecteur droit avec flèche 22"/>
          <p:cNvCxnSpPr>
            <a:cxnSpLocks noChangeShapeType="1"/>
          </p:cNvCxnSpPr>
          <p:nvPr/>
        </p:nvCxnSpPr>
        <p:spPr bwMode="auto">
          <a:xfrm>
            <a:off x="2030228" y="5838511"/>
            <a:ext cx="3240484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ZoneTexte 23"/>
          <p:cNvSpPr txBox="1">
            <a:spLocks noChangeArrowheads="1"/>
          </p:cNvSpPr>
          <p:nvPr/>
        </p:nvSpPr>
        <p:spPr bwMode="auto">
          <a:xfrm>
            <a:off x="2799160" y="5454975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Dado (32 bits)</a:t>
            </a:r>
            <a:endParaRPr lang="en-US" dirty="0"/>
          </a:p>
        </p:txBody>
      </p:sp>
      <p:grpSp>
        <p:nvGrpSpPr>
          <p:cNvPr id="61" name="Groupe 52"/>
          <p:cNvGrpSpPr>
            <a:grpSpLocks/>
          </p:cNvGrpSpPr>
          <p:nvPr/>
        </p:nvGrpSpPr>
        <p:grpSpPr bwMode="auto">
          <a:xfrm>
            <a:off x="5270712" y="3636564"/>
            <a:ext cx="2540000" cy="2441575"/>
            <a:chOff x="3873500" y="3200400"/>
            <a:chExt cx="2540000" cy="2441377"/>
          </a:xfrm>
        </p:grpSpPr>
        <p:sp>
          <p:nvSpPr>
            <p:cNvPr id="62" name="ZoneTexte 7"/>
            <p:cNvSpPr txBox="1">
              <a:spLocks noChangeArrowheads="1"/>
            </p:cNvSpPr>
            <p:nvPr/>
          </p:nvSpPr>
          <p:spPr bwMode="auto">
            <a:xfrm>
              <a:off x="387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B3</a:t>
              </a:r>
              <a:endParaRPr lang="en-US" dirty="0"/>
            </a:p>
          </p:txBody>
        </p:sp>
        <p:sp>
          <p:nvSpPr>
            <p:cNvPr id="63" name="ZoneTexte 18"/>
            <p:cNvSpPr txBox="1">
              <a:spLocks noChangeArrowheads="1"/>
            </p:cNvSpPr>
            <p:nvPr/>
          </p:nvSpPr>
          <p:spPr bwMode="auto">
            <a:xfrm>
              <a:off x="450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</a:t>
              </a:r>
              <a:endParaRPr lang="en-US" dirty="0"/>
            </a:p>
          </p:txBody>
        </p:sp>
        <p:sp>
          <p:nvSpPr>
            <p:cNvPr id="64" name="ZoneTexte 19"/>
            <p:cNvSpPr txBox="1">
              <a:spLocks noChangeArrowheads="1"/>
            </p:cNvSpPr>
            <p:nvPr/>
          </p:nvSpPr>
          <p:spPr bwMode="auto">
            <a:xfrm>
              <a:off x="514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</a:t>
              </a:r>
              <a:endParaRPr lang="en-US" dirty="0"/>
            </a:p>
          </p:txBody>
        </p:sp>
        <p:sp>
          <p:nvSpPr>
            <p:cNvPr id="65" name="ZoneTexte 20"/>
            <p:cNvSpPr txBox="1">
              <a:spLocks noChangeArrowheads="1"/>
            </p:cNvSpPr>
            <p:nvPr/>
          </p:nvSpPr>
          <p:spPr bwMode="auto">
            <a:xfrm>
              <a:off x="577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B0</a:t>
              </a:r>
              <a:endParaRPr lang="en-US" dirty="0"/>
            </a:p>
          </p:txBody>
        </p:sp>
        <p:sp>
          <p:nvSpPr>
            <p:cNvPr id="66" name="ZoneTexte 24"/>
            <p:cNvSpPr txBox="1">
              <a:spLocks noChangeArrowheads="1"/>
            </p:cNvSpPr>
            <p:nvPr/>
          </p:nvSpPr>
          <p:spPr bwMode="auto">
            <a:xfrm>
              <a:off x="3873500" y="50292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B7</a:t>
              </a:r>
              <a:endParaRPr lang="en-US" dirty="0"/>
            </a:p>
          </p:txBody>
        </p:sp>
        <p:sp>
          <p:nvSpPr>
            <p:cNvPr id="67" name="ZoneTexte 25"/>
            <p:cNvSpPr txBox="1">
              <a:spLocks noChangeArrowheads="1"/>
            </p:cNvSpPr>
            <p:nvPr/>
          </p:nvSpPr>
          <p:spPr bwMode="auto">
            <a:xfrm>
              <a:off x="4508500" y="50292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B6</a:t>
              </a:r>
              <a:endParaRPr lang="en-US" dirty="0"/>
            </a:p>
          </p:txBody>
        </p:sp>
        <p:sp>
          <p:nvSpPr>
            <p:cNvPr id="68" name="ZoneTexte 26"/>
            <p:cNvSpPr txBox="1">
              <a:spLocks noChangeArrowheads="1"/>
            </p:cNvSpPr>
            <p:nvPr/>
          </p:nvSpPr>
          <p:spPr bwMode="auto">
            <a:xfrm>
              <a:off x="5143500" y="50292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B5</a:t>
              </a:r>
              <a:endParaRPr lang="en-US" dirty="0"/>
            </a:p>
          </p:txBody>
        </p:sp>
        <p:sp>
          <p:nvSpPr>
            <p:cNvPr id="69" name="ZoneTexte 27"/>
            <p:cNvSpPr txBox="1">
              <a:spLocks noChangeArrowheads="1"/>
            </p:cNvSpPr>
            <p:nvPr/>
          </p:nvSpPr>
          <p:spPr bwMode="auto">
            <a:xfrm>
              <a:off x="5778500" y="50292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B4</a:t>
              </a:r>
              <a:endParaRPr lang="en-US" dirty="0"/>
            </a:p>
          </p:txBody>
        </p:sp>
        <p:sp>
          <p:nvSpPr>
            <p:cNvPr id="70" name="ZoneTexte 28"/>
            <p:cNvSpPr txBox="1">
              <a:spLocks noChangeArrowheads="1"/>
            </p:cNvSpPr>
            <p:nvPr/>
          </p:nvSpPr>
          <p:spPr bwMode="auto">
            <a:xfrm>
              <a:off x="387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B11</a:t>
              </a:r>
              <a:endParaRPr lang="en-US" dirty="0"/>
            </a:p>
          </p:txBody>
        </p:sp>
        <p:sp>
          <p:nvSpPr>
            <p:cNvPr id="71" name="ZoneTexte 29"/>
            <p:cNvSpPr txBox="1">
              <a:spLocks noChangeArrowheads="1"/>
            </p:cNvSpPr>
            <p:nvPr/>
          </p:nvSpPr>
          <p:spPr bwMode="auto">
            <a:xfrm>
              <a:off x="450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B10</a:t>
              </a:r>
              <a:endParaRPr lang="en-US" dirty="0"/>
            </a:p>
          </p:txBody>
        </p:sp>
        <p:sp>
          <p:nvSpPr>
            <p:cNvPr id="72" name="ZoneTexte 30"/>
            <p:cNvSpPr txBox="1">
              <a:spLocks noChangeArrowheads="1"/>
            </p:cNvSpPr>
            <p:nvPr/>
          </p:nvSpPr>
          <p:spPr bwMode="auto">
            <a:xfrm>
              <a:off x="514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B9</a:t>
              </a:r>
              <a:endParaRPr lang="en-US" dirty="0"/>
            </a:p>
          </p:txBody>
        </p:sp>
        <p:sp>
          <p:nvSpPr>
            <p:cNvPr id="73" name="ZoneTexte 31"/>
            <p:cNvSpPr txBox="1">
              <a:spLocks noChangeArrowheads="1"/>
            </p:cNvSpPr>
            <p:nvPr/>
          </p:nvSpPr>
          <p:spPr bwMode="auto">
            <a:xfrm>
              <a:off x="577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B8</a:t>
              </a:r>
              <a:endParaRPr lang="en-US" dirty="0"/>
            </a:p>
          </p:txBody>
        </p:sp>
        <p:sp>
          <p:nvSpPr>
            <p:cNvPr id="74" name="ZoneTexte 32"/>
            <p:cNvSpPr txBox="1">
              <a:spLocks noChangeArrowheads="1"/>
            </p:cNvSpPr>
            <p:nvPr/>
          </p:nvSpPr>
          <p:spPr bwMode="auto">
            <a:xfrm>
              <a:off x="3873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B15</a:t>
              </a:r>
              <a:endParaRPr lang="en-US" dirty="0"/>
            </a:p>
          </p:txBody>
        </p:sp>
        <p:sp>
          <p:nvSpPr>
            <p:cNvPr id="75" name="ZoneTexte 33"/>
            <p:cNvSpPr txBox="1">
              <a:spLocks noChangeArrowheads="1"/>
            </p:cNvSpPr>
            <p:nvPr/>
          </p:nvSpPr>
          <p:spPr bwMode="auto">
            <a:xfrm>
              <a:off x="4508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B14</a:t>
              </a:r>
              <a:endParaRPr lang="en-US" dirty="0"/>
            </a:p>
          </p:txBody>
        </p:sp>
        <p:sp>
          <p:nvSpPr>
            <p:cNvPr id="76" name="ZoneTexte 34"/>
            <p:cNvSpPr txBox="1">
              <a:spLocks noChangeArrowheads="1"/>
            </p:cNvSpPr>
            <p:nvPr/>
          </p:nvSpPr>
          <p:spPr bwMode="auto">
            <a:xfrm>
              <a:off x="5143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B13</a:t>
              </a:r>
              <a:endParaRPr lang="en-US" dirty="0"/>
            </a:p>
          </p:txBody>
        </p:sp>
        <p:sp>
          <p:nvSpPr>
            <p:cNvPr id="77" name="ZoneTexte 35"/>
            <p:cNvSpPr txBox="1">
              <a:spLocks noChangeArrowheads="1"/>
            </p:cNvSpPr>
            <p:nvPr/>
          </p:nvSpPr>
          <p:spPr bwMode="auto">
            <a:xfrm>
              <a:off x="5778500" y="44196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B12</a:t>
              </a:r>
              <a:endParaRPr lang="en-US" dirty="0"/>
            </a:p>
          </p:txBody>
        </p:sp>
        <p:sp>
          <p:nvSpPr>
            <p:cNvPr id="78" name="ZoneTexte 36"/>
            <p:cNvSpPr txBox="1">
              <a:spLocks noChangeArrowheads="1"/>
            </p:cNvSpPr>
            <p:nvPr/>
          </p:nvSpPr>
          <p:spPr bwMode="auto">
            <a:xfrm>
              <a:off x="387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B19</a:t>
              </a:r>
              <a:endParaRPr lang="en-US" dirty="0"/>
            </a:p>
          </p:txBody>
        </p:sp>
        <p:sp>
          <p:nvSpPr>
            <p:cNvPr id="79" name="ZoneTexte 37"/>
            <p:cNvSpPr txBox="1">
              <a:spLocks noChangeArrowheads="1"/>
            </p:cNvSpPr>
            <p:nvPr/>
          </p:nvSpPr>
          <p:spPr bwMode="auto">
            <a:xfrm>
              <a:off x="450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B18</a:t>
              </a:r>
              <a:endParaRPr lang="en-US" dirty="0"/>
            </a:p>
          </p:txBody>
        </p:sp>
        <p:sp>
          <p:nvSpPr>
            <p:cNvPr id="80" name="ZoneTexte 38"/>
            <p:cNvSpPr txBox="1">
              <a:spLocks noChangeArrowheads="1"/>
            </p:cNvSpPr>
            <p:nvPr/>
          </p:nvSpPr>
          <p:spPr bwMode="auto">
            <a:xfrm>
              <a:off x="514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B17</a:t>
              </a:r>
              <a:endParaRPr lang="en-US" dirty="0"/>
            </a:p>
          </p:txBody>
        </p:sp>
        <p:sp>
          <p:nvSpPr>
            <p:cNvPr id="81" name="ZoneTexte 39"/>
            <p:cNvSpPr txBox="1">
              <a:spLocks noChangeArrowheads="1"/>
            </p:cNvSpPr>
            <p:nvPr/>
          </p:nvSpPr>
          <p:spPr bwMode="auto">
            <a:xfrm>
              <a:off x="577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B16</a:t>
              </a:r>
              <a:endParaRPr lang="en-US" dirty="0"/>
            </a:p>
          </p:txBody>
        </p:sp>
        <p:sp>
          <p:nvSpPr>
            <p:cNvPr id="82" name="ZoneTexte 40"/>
            <p:cNvSpPr txBox="1">
              <a:spLocks noChangeArrowheads="1"/>
            </p:cNvSpPr>
            <p:nvPr/>
          </p:nvSpPr>
          <p:spPr bwMode="auto">
            <a:xfrm>
              <a:off x="387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B23</a:t>
              </a:r>
              <a:endParaRPr lang="en-US" dirty="0"/>
            </a:p>
          </p:txBody>
        </p:sp>
        <p:sp>
          <p:nvSpPr>
            <p:cNvPr id="83" name="ZoneTexte 41"/>
            <p:cNvSpPr txBox="1">
              <a:spLocks noChangeArrowheads="1"/>
            </p:cNvSpPr>
            <p:nvPr/>
          </p:nvSpPr>
          <p:spPr bwMode="auto">
            <a:xfrm>
              <a:off x="450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B22</a:t>
              </a:r>
              <a:endParaRPr lang="en-US" dirty="0"/>
            </a:p>
          </p:txBody>
        </p:sp>
        <p:sp>
          <p:nvSpPr>
            <p:cNvPr id="84" name="ZoneTexte 42"/>
            <p:cNvSpPr txBox="1">
              <a:spLocks noChangeArrowheads="1"/>
            </p:cNvSpPr>
            <p:nvPr/>
          </p:nvSpPr>
          <p:spPr bwMode="auto">
            <a:xfrm>
              <a:off x="514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B21</a:t>
              </a:r>
              <a:endParaRPr lang="en-US" dirty="0"/>
            </a:p>
          </p:txBody>
        </p:sp>
        <p:sp>
          <p:nvSpPr>
            <p:cNvPr id="85" name="ZoneTexte 43"/>
            <p:cNvSpPr txBox="1">
              <a:spLocks noChangeArrowheads="1"/>
            </p:cNvSpPr>
            <p:nvPr/>
          </p:nvSpPr>
          <p:spPr bwMode="auto">
            <a:xfrm>
              <a:off x="577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B20</a:t>
              </a:r>
              <a:endParaRPr lang="en-US" dirty="0"/>
            </a:p>
          </p:txBody>
        </p:sp>
        <p:sp>
          <p:nvSpPr>
            <p:cNvPr id="86" name="ZoneTexte 44"/>
            <p:cNvSpPr txBox="1">
              <a:spLocks noChangeArrowheads="1"/>
            </p:cNvSpPr>
            <p:nvPr/>
          </p:nvSpPr>
          <p:spPr bwMode="auto">
            <a:xfrm>
              <a:off x="387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B27</a:t>
              </a:r>
              <a:endParaRPr lang="en-US" dirty="0"/>
            </a:p>
          </p:txBody>
        </p:sp>
        <p:sp>
          <p:nvSpPr>
            <p:cNvPr id="87" name="ZoneTexte 45"/>
            <p:cNvSpPr txBox="1">
              <a:spLocks noChangeArrowheads="1"/>
            </p:cNvSpPr>
            <p:nvPr/>
          </p:nvSpPr>
          <p:spPr bwMode="auto">
            <a:xfrm>
              <a:off x="450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B26</a:t>
              </a:r>
              <a:endParaRPr lang="en-US" dirty="0"/>
            </a:p>
          </p:txBody>
        </p:sp>
        <p:sp>
          <p:nvSpPr>
            <p:cNvPr id="88" name="ZoneTexte 46"/>
            <p:cNvSpPr txBox="1">
              <a:spLocks noChangeArrowheads="1"/>
            </p:cNvSpPr>
            <p:nvPr/>
          </p:nvSpPr>
          <p:spPr bwMode="auto">
            <a:xfrm>
              <a:off x="514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B25</a:t>
              </a:r>
              <a:endParaRPr lang="en-US" dirty="0"/>
            </a:p>
          </p:txBody>
        </p:sp>
        <p:sp>
          <p:nvSpPr>
            <p:cNvPr id="89" name="ZoneTexte 47"/>
            <p:cNvSpPr txBox="1">
              <a:spLocks noChangeArrowheads="1"/>
            </p:cNvSpPr>
            <p:nvPr/>
          </p:nvSpPr>
          <p:spPr bwMode="auto">
            <a:xfrm>
              <a:off x="577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B24</a:t>
              </a:r>
              <a:endParaRPr lang="en-US" dirty="0"/>
            </a:p>
          </p:txBody>
        </p:sp>
        <p:sp>
          <p:nvSpPr>
            <p:cNvPr id="90" name="ZoneTexte 48"/>
            <p:cNvSpPr txBox="1">
              <a:spLocks noChangeArrowheads="1"/>
            </p:cNvSpPr>
            <p:nvPr/>
          </p:nvSpPr>
          <p:spPr bwMode="auto">
            <a:xfrm>
              <a:off x="387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 </a:t>
              </a:r>
              <a:endParaRPr lang="en-US" b="1"/>
            </a:p>
          </p:txBody>
        </p:sp>
        <p:sp>
          <p:nvSpPr>
            <p:cNvPr id="91" name="ZoneTexte 49"/>
            <p:cNvSpPr txBox="1">
              <a:spLocks noChangeArrowheads="1"/>
            </p:cNvSpPr>
            <p:nvPr/>
          </p:nvSpPr>
          <p:spPr bwMode="auto">
            <a:xfrm>
              <a:off x="450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2" name="ZoneTexte 50"/>
            <p:cNvSpPr txBox="1">
              <a:spLocks noChangeArrowheads="1"/>
            </p:cNvSpPr>
            <p:nvPr/>
          </p:nvSpPr>
          <p:spPr bwMode="auto">
            <a:xfrm>
              <a:off x="514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3" name="ZoneTexte 51"/>
            <p:cNvSpPr txBox="1">
              <a:spLocks noChangeArrowheads="1"/>
            </p:cNvSpPr>
            <p:nvPr/>
          </p:nvSpPr>
          <p:spPr bwMode="auto">
            <a:xfrm>
              <a:off x="577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</p:grpSp>
      <p:sp>
        <p:nvSpPr>
          <p:cNvPr id="94" name="ZoneTexte 46"/>
          <p:cNvSpPr txBox="1">
            <a:spLocks noChangeArrowheads="1"/>
          </p:cNvSpPr>
          <p:nvPr/>
        </p:nvSpPr>
        <p:spPr bwMode="auto">
          <a:xfrm>
            <a:off x="5201524" y="3280964"/>
            <a:ext cx="27648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Memória (palavra de 32 bits)</a:t>
            </a:r>
            <a:endParaRPr lang="en-US" sz="1400" b="1" dirty="0"/>
          </a:p>
        </p:txBody>
      </p:sp>
      <p:cxnSp>
        <p:nvCxnSpPr>
          <p:cNvPr id="97" name="Conector reto 96"/>
          <p:cNvCxnSpPr/>
          <p:nvPr/>
        </p:nvCxnSpPr>
        <p:spPr bwMode="auto">
          <a:xfrm flipV="1">
            <a:off x="4626613" y="3811952"/>
            <a:ext cx="110509" cy="1539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ZoneTexte 23"/>
          <p:cNvSpPr txBox="1">
            <a:spLocks noChangeArrowheads="1"/>
          </p:cNvSpPr>
          <p:nvPr/>
        </p:nvSpPr>
        <p:spPr bwMode="auto">
          <a:xfrm>
            <a:off x="4599271" y="3575368"/>
            <a:ext cx="27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4</a:t>
            </a:r>
            <a:endParaRPr lang="en-US" sz="1400" dirty="0"/>
          </a:p>
        </p:txBody>
      </p:sp>
      <p:sp>
        <p:nvSpPr>
          <p:cNvPr id="105" name="ZoneTexte 23"/>
          <p:cNvSpPr txBox="1">
            <a:spLocks noChangeArrowheads="1"/>
          </p:cNvSpPr>
          <p:nvPr/>
        </p:nvSpPr>
        <p:spPr bwMode="auto">
          <a:xfrm>
            <a:off x="7810712" y="5754961"/>
            <a:ext cx="1046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0...0000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6" name="ZoneTexte 23"/>
          <p:cNvSpPr txBox="1">
            <a:spLocks noChangeArrowheads="1"/>
          </p:cNvSpPr>
          <p:nvPr/>
        </p:nvSpPr>
        <p:spPr bwMode="auto">
          <a:xfrm>
            <a:off x="7810709" y="5450136"/>
            <a:ext cx="10466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0...0001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7" name="ZoneTexte 23"/>
          <p:cNvSpPr txBox="1">
            <a:spLocks noChangeArrowheads="1"/>
          </p:cNvSpPr>
          <p:nvPr/>
        </p:nvSpPr>
        <p:spPr bwMode="auto">
          <a:xfrm>
            <a:off x="7810708" y="5145312"/>
            <a:ext cx="10466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0...0010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8" name="ZoneTexte 23"/>
          <p:cNvSpPr txBox="1">
            <a:spLocks noChangeArrowheads="1"/>
          </p:cNvSpPr>
          <p:nvPr/>
        </p:nvSpPr>
        <p:spPr bwMode="auto">
          <a:xfrm>
            <a:off x="7810707" y="4840487"/>
            <a:ext cx="10466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0...0011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09" name="ZoneTexte 23"/>
          <p:cNvSpPr txBox="1">
            <a:spLocks noChangeArrowheads="1"/>
          </p:cNvSpPr>
          <p:nvPr/>
        </p:nvSpPr>
        <p:spPr bwMode="auto">
          <a:xfrm>
            <a:off x="7810712" y="4535662"/>
            <a:ext cx="10466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0...0100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0" name="ZoneTexte 23"/>
          <p:cNvSpPr txBox="1">
            <a:spLocks noChangeArrowheads="1"/>
          </p:cNvSpPr>
          <p:nvPr/>
        </p:nvSpPr>
        <p:spPr bwMode="auto">
          <a:xfrm>
            <a:off x="7810706" y="4230837"/>
            <a:ext cx="10466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0...0101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1" name="ZoneTexte 23"/>
          <p:cNvSpPr txBox="1">
            <a:spLocks noChangeArrowheads="1"/>
          </p:cNvSpPr>
          <p:nvPr/>
        </p:nvSpPr>
        <p:spPr bwMode="auto">
          <a:xfrm>
            <a:off x="7810705" y="3926013"/>
            <a:ext cx="1046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0...0110</a:t>
            </a:r>
            <a:r>
              <a:rPr lang="pt-BR" sz="1600" baseline="-25000" dirty="0"/>
              <a:t>2</a:t>
            </a:r>
            <a:endParaRPr lang="en-US" baseline="-25000" dirty="0"/>
          </a:p>
        </p:txBody>
      </p:sp>
      <p:sp>
        <p:nvSpPr>
          <p:cNvPr id="112" name="Rectangle 5"/>
          <p:cNvSpPr>
            <a:spLocks noChangeArrowheads="1"/>
          </p:cNvSpPr>
          <p:nvPr/>
        </p:nvSpPr>
        <p:spPr bwMode="auto">
          <a:xfrm>
            <a:off x="1054084" y="3746499"/>
            <a:ext cx="965200" cy="2441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1400" i="1"/>
          </a:p>
        </p:txBody>
      </p:sp>
      <p:sp>
        <p:nvSpPr>
          <p:cNvPr id="103" name="ZoneTexte 23"/>
          <p:cNvSpPr txBox="1">
            <a:spLocks noChangeArrowheads="1"/>
          </p:cNvSpPr>
          <p:nvPr/>
        </p:nvSpPr>
        <p:spPr bwMode="auto">
          <a:xfrm>
            <a:off x="4167240" y="4969854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0</a:t>
            </a:r>
            <a:endParaRPr lang="en-US" sz="1400" dirty="0"/>
          </a:p>
        </p:txBody>
      </p:sp>
      <p:sp>
        <p:nvSpPr>
          <p:cNvPr id="104" name="ZoneTexte 23"/>
          <p:cNvSpPr txBox="1">
            <a:spLocks noChangeArrowheads="1"/>
          </p:cNvSpPr>
          <p:nvPr/>
        </p:nvSpPr>
        <p:spPr bwMode="auto">
          <a:xfrm>
            <a:off x="2595027" y="4799654"/>
            <a:ext cx="14647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Endereço</a:t>
            </a:r>
          </a:p>
        </p:txBody>
      </p:sp>
      <p:sp>
        <p:nvSpPr>
          <p:cNvPr id="115" name="ZoneTexte 23"/>
          <p:cNvSpPr txBox="1">
            <a:spLocks noChangeArrowheads="1"/>
          </p:cNvSpPr>
          <p:nvPr/>
        </p:nvSpPr>
        <p:spPr bwMode="auto">
          <a:xfrm>
            <a:off x="4066269" y="4614378"/>
            <a:ext cx="5917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b="1" dirty="0"/>
              <a:t>. . .</a:t>
            </a:r>
            <a:endParaRPr lang="en-US" sz="2000" b="1" dirty="0"/>
          </a:p>
        </p:txBody>
      </p:sp>
      <p:cxnSp>
        <p:nvCxnSpPr>
          <p:cNvPr id="10" name="Conector de seta reta 9"/>
          <p:cNvCxnSpPr/>
          <p:nvPr/>
        </p:nvCxnSpPr>
        <p:spPr bwMode="auto">
          <a:xfrm>
            <a:off x="2019284" y="4759064"/>
            <a:ext cx="325076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Conector de seta reta 115"/>
          <p:cNvCxnSpPr/>
          <p:nvPr/>
        </p:nvCxnSpPr>
        <p:spPr bwMode="auto">
          <a:xfrm>
            <a:off x="2020056" y="5545988"/>
            <a:ext cx="64672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7" name="ZoneTexte 23"/>
          <p:cNvSpPr txBox="1">
            <a:spLocks noChangeArrowheads="1"/>
          </p:cNvSpPr>
          <p:nvPr/>
        </p:nvSpPr>
        <p:spPr bwMode="auto">
          <a:xfrm>
            <a:off x="2145846" y="4524365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31</a:t>
            </a:r>
            <a:endParaRPr lang="en-US" sz="1400" dirty="0"/>
          </a:p>
        </p:txBody>
      </p:sp>
      <p:sp>
        <p:nvSpPr>
          <p:cNvPr id="118" name="ZoneTexte 23"/>
          <p:cNvSpPr txBox="1">
            <a:spLocks noChangeArrowheads="1"/>
          </p:cNvSpPr>
          <p:nvPr/>
        </p:nvSpPr>
        <p:spPr bwMode="auto">
          <a:xfrm>
            <a:off x="2145074" y="5329919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0</a:t>
            </a:r>
            <a:endParaRPr lang="en-US" sz="1400" dirty="0"/>
          </a:p>
        </p:txBody>
      </p:sp>
      <p:sp>
        <p:nvSpPr>
          <p:cNvPr id="119" name="ZoneTexte 23"/>
          <p:cNvSpPr txBox="1">
            <a:spLocks noChangeArrowheads="1"/>
          </p:cNvSpPr>
          <p:nvPr/>
        </p:nvSpPr>
        <p:spPr bwMode="auto">
          <a:xfrm>
            <a:off x="2030228" y="4636851"/>
            <a:ext cx="5917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b="1" dirty="0"/>
              <a:t>. . .</a:t>
            </a:r>
            <a:endParaRPr lang="en-US" sz="2000" b="1" dirty="0"/>
          </a:p>
        </p:txBody>
      </p:sp>
      <p:cxnSp>
        <p:nvCxnSpPr>
          <p:cNvPr id="95" name="Conector de seta reta 94"/>
          <p:cNvCxnSpPr/>
          <p:nvPr/>
        </p:nvCxnSpPr>
        <p:spPr bwMode="auto">
          <a:xfrm>
            <a:off x="2012961" y="5358132"/>
            <a:ext cx="64672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ZoneTexte 23"/>
          <p:cNvSpPr txBox="1">
            <a:spLocks noChangeArrowheads="1"/>
          </p:cNvSpPr>
          <p:nvPr/>
        </p:nvSpPr>
        <p:spPr bwMode="auto">
          <a:xfrm>
            <a:off x="2137979" y="5152696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1</a:t>
            </a:r>
            <a:endParaRPr lang="en-US" sz="1400" dirty="0"/>
          </a:p>
        </p:txBody>
      </p:sp>
      <p:sp>
        <p:nvSpPr>
          <p:cNvPr id="121" name="ZoneTexte 23"/>
          <p:cNvSpPr txBox="1">
            <a:spLocks noChangeArrowheads="1"/>
          </p:cNvSpPr>
          <p:nvPr/>
        </p:nvSpPr>
        <p:spPr bwMode="auto">
          <a:xfrm>
            <a:off x="2147489" y="4962160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2</a:t>
            </a:r>
            <a:endParaRPr lang="en-US" sz="1400" dirty="0"/>
          </a:p>
        </p:txBody>
      </p:sp>
      <p:sp>
        <p:nvSpPr>
          <p:cNvPr id="122" name="ZoneTexte 23"/>
          <p:cNvSpPr txBox="1">
            <a:spLocks noChangeArrowheads="1"/>
          </p:cNvSpPr>
          <p:nvPr/>
        </p:nvSpPr>
        <p:spPr bwMode="auto">
          <a:xfrm>
            <a:off x="4160592" y="4530008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29</a:t>
            </a:r>
            <a:endParaRPr lang="en-US" sz="1400" dirty="0"/>
          </a:p>
        </p:txBody>
      </p:sp>
      <p:sp>
        <p:nvSpPr>
          <p:cNvPr id="127" name="CaixaDeTexto 126"/>
          <p:cNvSpPr txBox="1"/>
          <p:nvPr/>
        </p:nvSpPr>
        <p:spPr>
          <a:xfrm>
            <a:off x="1642376" y="3096298"/>
            <a:ext cx="256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0000FF"/>
                </a:solidFill>
              </a:rPr>
              <a:t>Casamento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perfeito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29" name="ZoneTexte 42"/>
          <p:cNvSpPr txBox="1">
            <a:spLocks noChangeArrowheads="1"/>
          </p:cNvSpPr>
          <p:nvPr/>
        </p:nvSpPr>
        <p:spPr bwMode="auto">
          <a:xfrm>
            <a:off x="1079484" y="4762500"/>
            <a:ext cx="901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MIPS</a:t>
            </a:r>
            <a:endParaRPr lang="en-US" sz="1400" b="1" dirty="0"/>
          </a:p>
        </p:txBody>
      </p:sp>
      <p:sp>
        <p:nvSpPr>
          <p:cNvPr id="120" name="ZoneTexte 23"/>
          <p:cNvSpPr txBox="1">
            <a:spLocks noChangeArrowheads="1"/>
          </p:cNvSpPr>
          <p:nvPr/>
        </p:nvSpPr>
        <p:spPr bwMode="auto">
          <a:xfrm>
            <a:off x="2775085" y="5176829"/>
            <a:ext cx="11287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0...01</a:t>
            </a:r>
            <a:r>
              <a:rPr lang="pt-BR" sz="1600" dirty="0">
                <a:solidFill>
                  <a:srgbClr val="FF0000"/>
                </a:solidFill>
              </a:rPr>
              <a:t>00</a:t>
            </a:r>
            <a:r>
              <a:rPr lang="pt-BR" sz="1600" baseline="-25000" dirty="0">
                <a:solidFill>
                  <a:srgbClr val="FF0000"/>
                </a:solidFill>
              </a:rPr>
              <a:t>2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132" name="ZoneTexte 23"/>
          <p:cNvSpPr txBox="1">
            <a:spLocks noChangeArrowheads="1"/>
          </p:cNvSpPr>
          <p:nvPr/>
        </p:nvSpPr>
        <p:spPr bwMode="auto">
          <a:xfrm>
            <a:off x="2528367" y="5213692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3" name="ZoneTexte 23"/>
          <p:cNvSpPr txBox="1">
            <a:spLocks noChangeArrowheads="1"/>
          </p:cNvSpPr>
          <p:nvPr/>
        </p:nvSpPr>
        <p:spPr bwMode="auto">
          <a:xfrm>
            <a:off x="2531527" y="5408959"/>
            <a:ext cx="395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>
                <a:solidFill>
                  <a:srgbClr val="FF0000"/>
                </a:solidFill>
              </a:rPr>
              <a:t>0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34" name="Conector de seta reta 133"/>
          <p:cNvCxnSpPr/>
          <p:nvPr/>
        </p:nvCxnSpPr>
        <p:spPr bwMode="auto">
          <a:xfrm>
            <a:off x="2012961" y="3883965"/>
            <a:ext cx="32577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5" name="ZoneTexte 23"/>
          <p:cNvSpPr txBox="1">
            <a:spLocks noChangeArrowheads="1"/>
          </p:cNvSpPr>
          <p:nvPr/>
        </p:nvSpPr>
        <p:spPr bwMode="auto">
          <a:xfrm>
            <a:off x="3680752" y="3553577"/>
            <a:ext cx="6046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wbe</a:t>
            </a:r>
            <a:endParaRPr lang="en-US" dirty="0"/>
          </a:p>
        </p:txBody>
      </p:sp>
      <p:sp>
        <p:nvSpPr>
          <p:cNvPr id="2" name="Elipse 1"/>
          <p:cNvSpPr/>
          <p:nvPr/>
        </p:nvSpPr>
        <p:spPr bwMode="auto">
          <a:xfrm>
            <a:off x="4201684" y="4432868"/>
            <a:ext cx="306553" cy="846095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Conector de seta reta 4"/>
          <p:cNvCxnSpPr/>
          <p:nvPr/>
        </p:nvCxnSpPr>
        <p:spPr bwMode="auto">
          <a:xfrm>
            <a:off x="3011305" y="3553577"/>
            <a:ext cx="1155935" cy="879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8" name="CaixaDeTexto 127"/>
          <p:cNvSpPr txBox="1"/>
          <p:nvPr/>
        </p:nvSpPr>
        <p:spPr>
          <a:xfrm>
            <a:off x="4717492" y="2757744"/>
            <a:ext cx="418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00FF"/>
                </a:solidFill>
              </a:rPr>
              <a:t>Capacidade</a:t>
            </a:r>
            <a:r>
              <a:rPr lang="en-US" sz="1400" dirty="0">
                <a:solidFill>
                  <a:srgbClr val="0000FF"/>
                </a:solidFill>
              </a:rPr>
              <a:t> de </a:t>
            </a:r>
            <a:r>
              <a:rPr lang="en-US" sz="1400" dirty="0" err="1">
                <a:solidFill>
                  <a:srgbClr val="0000FF"/>
                </a:solidFill>
              </a:rPr>
              <a:t>endereçamento</a:t>
            </a:r>
            <a:r>
              <a:rPr lang="en-US" sz="1400" dirty="0">
                <a:solidFill>
                  <a:srgbClr val="0000FF"/>
                </a:solidFill>
              </a:rPr>
              <a:t> MIPS: 2</a:t>
            </a:r>
            <a:r>
              <a:rPr lang="en-US" sz="1400" baseline="30000" dirty="0">
                <a:solidFill>
                  <a:srgbClr val="0000FF"/>
                </a:solidFill>
              </a:rPr>
              <a:t>32 </a:t>
            </a:r>
            <a:r>
              <a:rPr lang="en-US" sz="1400" i="1" dirty="0">
                <a:solidFill>
                  <a:srgbClr val="0000FF"/>
                </a:solidFill>
              </a:rPr>
              <a:t>bytes</a:t>
            </a:r>
          </a:p>
          <a:p>
            <a:pPr algn="ctr"/>
            <a:r>
              <a:rPr lang="en-US" sz="1400" dirty="0" err="1">
                <a:solidFill>
                  <a:srgbClr val="0000FF"/>
                </a:solidFill>
              </a:rPr>
              <a:t>Capacidade</a:t>
            </a:r>
            <a:r>
              <a:rPr lang="en-US" sz="1400" dirty="0">
                <a:solidFill>
                  <a:srgbClr val="0000FF"/>
                </a:solidFill>
              </a:rPr>
              <a:t> da </a:t>
            </a:r>
            <a:r>
              <a:rPr lang="en-US" sz="1400" dirty="0" err="1">
                <a:solidFill>
                  <a:srgbClr val="0000FF"/>
                </a:solidFill>
              </a:rPr>
              <a:t>memória</a:t>
            </a:r>
            <a:r>
              <a:rPr lang="en-US" sz="1400" dirty="0">
                <a:solidFill>
                  <a:srgbClr val="0000FF"/>
                </a:solidFill>
              </a:rPr>
              <a:t>: 2</a:t>
            </a:r>
            <a:r>
              <a:rPr lang="en-US" sz="1400" baseline="30000" dirty="0">
                <a:solidFill>
                  <a:srgbClr val="0000FF"/>
                </a:solidFill>
              </a:rPr>
              <a:t>30 </a:t>
            </a:r>
            <a:r>
              <a:rPr lang="en-US" sz="1400" i="1" dirty="0">
                <a:solidFill>
                  <a:srgbClr val="0000FF"/>
                </a:solidFill>
              </a:rPr>
              <a:t>words (</a:t>
            </a:r>
            <a:r>
              <a:rPr lang="en-US" sz="1400" dirty="0">
                <a:solidFill>
                  <a:srgbClr val="0000FF"/>
                </a:solidFill>
              </a:rPr>
              <a:t>2</a:t>
            </a:r>
            <a:r>
              <a:rPr lang="en-US" sz="1400" baseline="30000" dirty="0">
                <a:solidFill>
                  <a:srgbClr val="0000FF"/>
                </a:solidFill>
              </a:rPr>
              <a:t>32 </a:t>
            </a:r>
            <a:r>
              <a:rPr lang="en-US" sz="1400" i="1" dirty="0">
                <a:solidFill>
                  <a:srgbClr val="0000FF"/>
                </a:solidFill>
              </a:rPr>
              <a:t>bytes)</a:t>
            </a:r>
          </a:p>
        </p:txBody>
      </p:sp>
      <p:sp>
        <p:nvSpPr>
          <p:cNvPr id="96" name="CaixaDeTexto 95"/>
          <p:cNvSpPr txBox="1"/>
          <p:nvPr/>
        </p:nvSpPr>
        <p:spPr>
          <a:xfrm>
            <a:off x="7890513" y="3405930"/>
            <a:ext cx="914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00FF"/>
                </a:solidFill>
              </a:rPr>
              <a:t>Word </a:t>
            </a:r>
          </a:p>
          <a:p>
            <a:pPr algn="ctr"/>
            <a:r>
              <a:rPr lang="en-US" sz="1600" i="1" dirty="0">
                <a:solidFill>
                  <a:srgbClr val="0000FF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294073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1735" y="1268819"/>
            <a:ext cx="8710804" cy="4995911"/>
          </a:xfrm>
        </p:spPr>
        <p:txBody>
          <a:bodyPr/>
          <a:lstStyle/>
          <a:p>
            <a:r>
              <a:rPr lang="en-US" dirty="0"/>
              <a:t>Ordenamento dos bytes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memória</a:t>
            </a:r>
            <a:endParaRPr lang="en-US" dirty="0"/>
          </a:p>
          <a:p>
            <a:pPr lvl="1"/>
            <a:r>
              <a:rPr lang="pt-BR" dirty="0"/>
              <a:t>Os bytes de uma palavras podem ser ordenados seguindo duas abordagens</a:t>
            </a:r>
          </a:p>
          <a:p>
            <a:pPr lvl="2"/>
            <a:r>
              <a:rPr lang="pt-BR" i="1" dirty="0"/>
              <a:t>Big-endian</a:t>
            </a:r>
            <a:r>
              <a:rPr lang="pt-BR" dirty="0"/>
              <a:t> (e.g. Processadores da Motorola e IBM)</a:t>
            </a:r>
          </a:p>
          <a:p>
            <a:pPr lvl="2"/>
            <a:r>
              <a:rPr lang="pt-BR" i="1" dirty="0"/>
              <a:t>Little-endian</a:t>
            </a:r>
            <a:r>
              <a:rPr lang="pt-BR" dirty="0"/>
              <a:t> (e.g. Processadores da Intel)</a:t>
            </a:r>
          </a:p>
          <a:p>
            <a:pPr lvl="1"/>
            <a:r>
              <a:rPr lang="pt-BR" dirty="0"/>
              <a:t>Exemplo: </a:t>
            </a:r>
            <a:r>
              <a:rPr lang="pt-BR" dirty="0" err="1"/>
              <a:t>sw</a:t>
            </a:r>
            <a:r>
              <a:rPr lang="pt-BR" dirty="0"/>
              <a:t> $t1, </a:t>
            </a:r>
            <a:r>
              <a:rPr lang="pt-BR" dirty="0" smtClean="0"/>
              <a:t>0($</a:t>
            </a:r>
            <a:r>
              <a:rPr lang="pt-BR" dirty="0"/>
              <a:t>0</a:t>
            </a:r>
            <a:r>
              <a:rPr lang="pt-BR" dirty="0" smtClean="0"/>
              <a:t>)    (t1 = 0x12345678) </a:t>
            </a:r>
            <a:endParaRPr lang="pt-BR" dirty="0"/>
          </a:p>
          <a:p>
            <a:pPr lvl="2"/>
            <a:r>
              <a:rPr lang="pt-BR" i="1" dirty="0"/>
              <a:t>Big-</a:t>
            </a:r>
            <a:r>
              <a:rPr lang="pt-BR" i="1" dirty="0" err="1"/>
              <a:t>endian</a:t>
            </a:r>
            <a:endParaRPr lang="pt-BR" i="1" dirty="0"/>
          </a:p>
          <a:p>
            <a:pPr lvl="3"/>
            <a:endParaRPr lang="pt-BR" sz="1600" dirty="0">
              <a:solidFill>
                <a:srgbClr val="0000FF"/>
              </a:solidFill>
            </a:endParaRPr>
          </a:p>
          <a:p>
            <a:pPr lvl="2"/>
            <a:endParaRPr lang="pt-BR" sz="1600" i="1" dirty="0">
              <a:solidFill>
                <a:srgbClr val="0000FF"/>
              </a:solidFill>
            </a:endParaRPr>
          </a:p>
          <a:p>
            <a:pPr lvl="2"/>
            <a:r>
              <a:rPr lang="pt-BR" i="1" dirty="0"/>
              <a:t>Little-</a:t>
            </a:r>
            <a:r>
              <a:rPr lang="pt-BR" i="1" dirty="0" err="1"/>
              <a:t>endian</a:t>
            </a:r>
            <a:endParaRPr lang="pt-BR" i="1" dirty="0"/>
          </a:p>
          <a:p>
            <a:pPr marL="471487" lvl="1" indent="0">
              <a:buNone/>
            </a:pPr>
            <a:endParaRPr lang="pt-BR" dirty="0"/>
          </a:p>
          <a:p>
            <a:pPr lvl="1"/>
            <a:r>
              <a:rPr lang="pt-BR" dirty="0"/>
              <a:t>MIPS e ARM suportam uma ou outra abordagem, mas tipicamente usam </a:t>
            </a:r>
            <a:r>
              <a:rPr lang="pt-BR" i="1" dirty="0" err="1"/>
              <a:t>little-endian</a:t>
            </a:r>
            <a:r>
              <a:rPr lang="pt-BR" i="1" dirty="0"/>
              <a:t> (MARS)</a:t>
            </a:r>
            <a:r>
              <a:rPr lang="pt-BR" dirty="0"/>
              <a:t> </a:t>
            </a:r>
          </a:p>
          <a:p>
            <a:pPr lvl="1"/>
            <a:endParaRPr lang="pt-BR" sz="2000" dirty="0"/>
          </a:p>
        </p:txBody>
      </p:sp>
      <p:grpSp>
        <p:nvGrpSpPr>
          <p:cNvPr id="8" name="Grupo 7"/>
          <p:cNvGrpSpPr/>
          <p:nvPr/>
        </p:nvGrpSpPr>
        <p:grpSpPr>
          <a:xfrm>
            <a:off x="3279942" y="3762727"/>
            <a:ext cx="3470063" cy="615720"/>
            <a:chOff x="3459397" y="3750368"/>
            <a:chExt cx="3470063" cy="615720"/>
          </a:xfrm>
        </p:grpSpPr>
        <p:sp>
          <p:nvSpPr>
            <p:cNvPr id="4" name="ZoneTexte 7"/>
            <p:cNvSpPr txBox="1">
              <a:spLocks noChangeArrowheads="1"/>
            </p:cNvSpPr>
            <p:nvPr/>
          </p:nvSpPr>
          <p:spPr bwMode="auto">
            <a:xfrm>
              <a:off x="4389460" y="4058311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78</a:t>
              </a:r>
              <a:endParaRPr lang="en-US" dirty="0"/>
            </a:p>
          </p:txBody>
        </p:sp>
        <p:sp>
          <p:nvSpPr>
            <p:cNvPr id="5" name="ZoneTexte 18"/>
            <p:cNvSpPr txBox="1">
              <a:spLocks noChangeArrowheads="1"/>
            </p:cNvSpPr>
            <p:nvPr/>
          </p:nvSpPr>
          <p:spPr bwMode="auto">
            <a:xfrm>
              <a:off x="5024460" y="4058311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56</a:t>
              </a:r>
              <a:endParaRPr lang="en-US" dirty="0"/>
            </a:p>
          </p:txBody>
        </p:sp>
        <p:sp>
          <p:nvSpPr>
            <p:cNvPr id="6" name="ZoneTexte 19"/>
            <p:cNvSpPr txBox="1">
              <a:spLocks noChangeArrowheads="1"/>
            </p:cNvSpPr>
            <p:nvPr/>
          </p:nvSpPr>
          <p:spPr bwMode="auto">
            <a:xfrm>
              <a:off x="5659460" y="4058311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34</a:t>
              </a:r>
              <a:endParaRPr lang="en-US" dirty="0"/>
            </a:p>
          </p:txBody>
        </p:sp>
        <p:sp>
          <p:nvSpPr>
            <p:cNvPr id="7" name="ZoneTexte 20"/>
            <p:cNvSpPr txBox="1">
              <a:spLocks noChangeArrowheads="1"/>
            </p:cNvSpPr>
            <p:nvPr/>
          </p:nvSpPr>
          <p:spPr bwMode="auto">
            <a:xfrm>
              <a:off x="6294460" y="4058311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12</a:t>
              </a:r>
              <a:endParaRPr lang="en-US" dirty="0"/>
            </a:p>
          </p:txBody>
        </p:sp>
        <p:sp>
          <p:nvSpPr>
            <p:cNvPr id="2" name="CaixaDeTexto 1"/>
            <p:cNvSpPr txBox="1"/>
            <p:nvPr/>
          </p:nvSpPr>
          <p:spPr>
            <a:xfrm>
              <a:off x="3459397" y="4058310"/>
              <a:ext cx="930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Memória</a:t>
              </a:r>
              <a:r>
                <a:rPr lang="en-US" sz="1400" dirty="0"/>
                <a:t>: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409821" y="3755905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B0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774821" y="3751857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B1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139821" y="3754416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B2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4504821" y="3750368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B3</a:t>
              </a: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3279942" y="4774703"/>
            <a:ext cx="3470063" cy="615720"/>
            <a:chOff x="3459397" y="3750368"/>
            <a:chExt cx="3470063" cy="615720"/>
          </a:xfrm>
        </p:grpSpPr>
        <p:sp>
          <p:nvSpPr>
            <p:cNvPr id="15" name="ZoneTexte 7"/>
            <p:cNvSpPr txBox="1">
              <a:spLocks noChangeArrowheads="1"/>
            </p:cNvSpPr>
            <p:nvPr/>
          </p:nvSpPr>
          <p:spPr bwMode="auto">
            <a:xfrm>
              <a:off x="4389460" y="4058311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12</a:t>
              </a:r>
              <a:endParaRPr lang="en-US" dirty="0"/>
            </a:p>
          </p:txBody>
        </p:sp>
        <p:sp>
          <p:nvSpPr>
            <p:cNvPr id="16" name="ZoneTexte 18"/>
            <p:cNvSpPr txBox="1">
              <a:spLocks noChangeArrowheads="1"/>
            </p:cNvSpPr>
            <p:nvPr/>
          </p:nvSpPr>
          <p:spPr bwMode="auto">
            <a:xfrm>
              <a:off x="5024460" y="4058311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34</a:t>
              </a:r>
              <a:endParaRPr lang="en-US" dirty="0"/>
            </a:p>
          </p:txBody>
        </p:sp>
        <p:sp>
          <p:nvSpPr>
            <p:cNvPr id="17" name="ZoneTexte 19"/>
            <p:cNvSpPr txBox="1">
              <a:spLocks noChangeArrowheads="1"/>
            </p:cNvSpPr>
            <p:nvPr/>
          </p:nvSpPr>
          <p:spPr bwMode="auto">
            <a:xfrm>
              <a:off x="5659460" y="4058311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56</a:t>
              </a:r>
              <a:endParaRPr lang="en-US" dirty="0"/>
            </a:p>
          </p:txBody>
        </p:sp>
        <p:sp>
          <p:nvSpPr>
            <p:cNvPr id="18" name="ZoneTexte 20"/>
            <p:cNvSpPr txBox="1">
              <a:spLocks noChangeArrowheads="1"/>
            </p:cNvSpPr>
            <p:nvPr/>
          </p:nvSpPr>
          <p:spPr bwMode="auto">
            <a:xfrm>
              <a:off x="6294460" y="4058311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78</a:t>
              </a:r>
              <a:endParaRPr lang="en-US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459397" y="4058310"/>
              <a:ext cx="930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Memória</a:t>
              </a:r>
              <a:r>
                <a:rPr lang="en-US" sz="1400" dirty="0"/>
                <a:t>: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6409821" y="3755905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B0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774821" y="3751857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B1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5139821" y="3754416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B2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4504821" y="3750368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22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4"/>
            <a:ext cx="8001000" cy="4954256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Sufixo</a:t>
            </a:r>
            <a:r>
              <a:rPr lang="en-US" sz="2400" dirty="0" smtClean="0"/>
              <a:t> </a:t>
            </a:r>
            <a:r>
              <a:rPr lang="en-US" sz="2400" i="1" dirty="0"/>
              <a:t>u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i="1" dirty="0" smtClean="0"/>
              <a:t>unsigned</a:t>
            </a:r>
            <a:r>
              <a:rPr lang="en-US" sz="2400" dirty="0" smtClean="0"/>
              <a:t>)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algumas</a:t>
            </a:r>
            <a:r>
              <a:rPr lang="en-US" sz="2400" dirty="0" smtClean="0"/>
              <a:t> </a:t>
            </a:r>
            <a:r>
              <a:rPr lang="en-US" sz="2400" dirty="0" err="1" smtClean="0"/>
              <a:t>instruções</a:t>
            </a:r>
            <a:endParaRPr lang="en-US" sz="2400" dirty="0" smtClean="0"/>
          </a:p>
          <a:p>
            <a:pPr lvl="1"/>
            <a:r>
              <a:rPr lang="en-US" sz="2000" dirty="0" err="1" smtClean="0"/>
              <a:t>Comparação</a:t>
            </a:r>
            <a:r>
              <a:rPr lang="en-US" sz="2000" dirty="0" smtClean="0"/>
              <a:t>: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sltu</a:t>
            </a:r>
            <a:r>
              <a:rPr lang="en-US" sz="2000" dirty="0" smtClean="0"/>
              <a:t> </a:t>
            </a:r>
            <a:r>
              <a:rPr lang="en-US" sz="2000" dirty="0"/>
              <a:t>e </a:t>
            </a:r>
            <a:r>
              <a:rPr lang="en-US" sz="2000" i="1" dirty="0" err="1" smtClean="0"/>
              <a:t>sltiu</a:t>
            </a:r>
            <a:endParaRPr lang="en-US" sz="2000" i="1" dirty="0" smtClean="0"/>
          </a:p>
          <a:p>
            <a:pPr lvl="2"/>
            <a:r>
              <a:rPr lang="en-US" sz="1800" dirty="0" err="1"/>
              <a:t>Comparação</a:t>
            </a:r>
            <a:r>
              <a:rPr lang="en-US" sz="1800" dirty="0"/>
              <a:t> </a:t>
            </a:r>
            <a:r>
              <a:rPr lang="en-US" sz="1800" dirty="0" err="1"/>
              <a:t>sem</a:t>
            </a:r>
            <a:r>
              <a:rPr lang="en-US" sz="1800" dirty="0"/>
              <a:t> </a:t>
            </a:r>
            <a:r>
              <a:rPr lang="en-US" sz="1800" dirty="0" err="1" smtClean="0"/>
              <a:t>sinal</a:t>
            </a:r>
            <a:r>
              <a:rPr lang="en-US" sz="1800" dirty="0" smtClean="0"/>
              <a:t> (</a:t>
            </a:r>
            <a:r>
              <a:rPr lang="en-US" sz="1800" i="1" dirty="0" smtClean="0"/>
              <a:t>unsigned</a:t>
            </a:r>
            <a:r>
              <a:rPr lang="en-US" sz="1800" dirty="0" smtClean="0"/>
              <a:t>)</a:t>
            </a:r>
            <a:endParaRPr lang="en-US" sz="1800" i="1" dirty="0"/>
          </a:p>
          <a:p>
            <a:pPr lvl="2"/>
            <a:r>
              <a:rPr lang="en-US" sz="1800" dirty="0" smtClean="0"/>
              <a:t>A </a:t>
            </a:r>
            <a:r>
              <a:rPr lang="en-US" sz="1800" dirty="0" err="1"/>
              <a:t>comparação</a:t>
            </a:r>
            <a:r>
              <a:rPr lang="en-US" sz="1800" dirty="0"/>
              <a:t> é </a:t>
            </a:r>
            <a:r>
              <a:rPr lang="en-US" sz="1800" dirty="0" err="1"/>
              <a:t>feita</a:t>
            </a:r>
            <a:r>
              <a:rPr lang="en-US" sz="1800" dirty="0"/>
              <a:t> </a:t>
            </a:r>
            <a:r>
              <a:rPr lang="en-US" sz="1800" dirty="0" err="1"/>
              <a:t>considerando</a:t>
            </a:r>
            <a:r>
              <a:rPr lang="en-US" sz="1800" dirty="0"/>
              <a:t> </a:t>
            </a:r>
            <a:r>
              <a:rPr lang="en-US" sz="1800" dirty="0" err="1"/>
              <a:t>que</a:t>
            </a:r>
            <a:r>
              <a:rPr lang="en-US" sz="1800" dirty="0"/>
              <a:t> </a:t>
            </a:r>
            <a:r>
              <a:rPr lang="en-US" sz="1800" dirty="0" err="1"/>
              <a:t>todos</a:t>
            </a:r>
            <a:r>
              <a:rPr lang="en-US" sz="1800" dirty="0"/>
              <a:t> </a:t>
            </a:r>
            <a:r>
              <a:rPr lang="en-US" sz="1800" dirty="0" err="1"/>
              <a:t>números</a:t>
            </a:r>
            <a:r>
              <a:rPr lang="en-US" sz="1800" dirty="0"/>
              <a:t> </a:t>
            </a:r>
            <a:r>
              <a:rPr lang="en-US" sz="1800" dirty="0" err="1"/>
              <a:t>envolvidos</a:t>
            </a:r>
            <a:r>
              <a:rPr lang="en-US" sz="1800" dirty="0"/>
              <a:t> </a:t>
            </a:r>
            <a:r>
              <a:rPr lang="en-US" sz="1800" dirty="0" err="1"/>
              <a:t>são</a:t>
            </a:r>
            <a:r>
              <a:rPr lang="en-US" sz="1800" dirty="0"/>
              <a:t> </a:t>
            </a:r>
            <a:r>
              <a:rPr lang="en-US" sz="1800" dirty="0" err="1"/>
              <a:t>sem</a:t>
            </a:r>
            <a:r>
              <a:rPr lang="en-US" sz="1800" dirty="0"/>
              <a:t> </a:t>
            </a:r>
            <a:r>
              <a:rPr lang="en-US" sz="1800" dirty="0" err="1"/>
              <a:t>sinal</a:t>
            </a:r>
            <a:r>
              <a:rPr lang="en-US" sz="1800" dirty="0"/>
              <a:t> (</a:t>
            </a:r>
            <a:r>
              <a:rPr lang="en-US" sz="1800" i="1" dirty="0"/>
              <a:t>unsigned</a:t>
            </a:r>
            <a:r>
              <a:rPr lang="en-US" sz="1800" dirty="0"/>
              <a:t>)</a:t>
            </a:r>
          </a:p>
          <a:p>
            <a:endParaRPr lang="en-US" sz="2000" dirty="0"/>
          </a:p>
          <a:p>
            <a:pPr lvl="1"/>
            <a:r>
              <a:rPr lang="en-US" sz="2000" dirty="0" err="1" smtClean="0"/>
              <a:t>Aritméticas</a:t>
            </a:r>
            <a:r>
              <a:rPr lang="en-US" sz="2000" dirty="0" smtClean="0"/>
              <a:t>: </a:t>
            </a:r>
            <a:r>
              <a:rPr lang="en-US" sz="2000" i="1" dirty="0" err="1" smtClean="0"/>
              <a:t>addu</a:t>
            </a:r>
            <a:r>
              <a:rPr lang="en-US" sz="2000" dirty="0"/>
              <a:t>, </a:t>
            </a:r>
            <a:r>
              <a:rPr lang="en-US" sz="2000" i="1" dirty="0" err="1" smtClean="0"/>
              <a:t>addiu</a:t>
            </a:r>
            <a:r>
              <a:rPr lang="en-US" sz="2000" dirty="0" smtClean="0"/>
              <a:t> e </a:t>
            </a:r>
            <a:r>
              <a:rPr lang="en-US" sz="2000" i="1" dirty="0" err="1"/>
              <a:t>subu</a:t>
            </a:r>
            <a:endParaRPr lang="en-US" sz="2000" dirty="0"/>
          </a:p>
          <a:p>
            <a:pPr lvl="2"/>
            <a:r>
              <a:rPr lang="en-US" sz="1800" dirty="0"/>
              <a:t>O</a:t>
            </a:r>
            <a:r>
              <a:rPr lang="en-US" sz="1800" dirty="0" smtClean="0"/>
              <a:t> </a:t>
            </a:r>
            <a:r>
              <a:rPr lang="en-US" sz="1800" dirty="0" err="1"/>
              <a:t>sufixo</a:t>
            </a:r>
            <a:r>
              <a:rPr lang="en-US" sz="1800" dirty="0"/>
              <a:t> </a:t>
            </a:r>
            <a:r>
              <a:rPr lang="en-US" sz="1800" i="1" dirty="0">
                <a:solidFill>
                  <a:srgbClr val="0000FF"/>
                </a:solidFill>
              </a:rPr>
              <a:t>u</a:t>
            </a:r>
            <a:r>
              <a:rPr lang="en-US" sz="1800" i="1" dirty="0"/>
              <a:t> </a:t>
            </a:r>
            <a:r>
              <a:rPr lang="en-US" sz="1800" dirty="0"/>
              <a:t>serve </a:t>
            </a:r>
            <a:r>
              <a:rPr lang="en-US" sz="1800" dirty="0" err="1"/>
              <a:t>para</a:t>
            </a:r>
            <a:r>
              <a:rPr lang="en-US" sz="1800" dirty="0"/>
              <a:t> </a:t>
            </a:r>
            <a:r>
              <a:rPr lang="en-US" sz="1800" dirty="0" err="1"/>
              <a:t>ignorar</a:t>
            </a:r>
            <a:r>
              <a:rPr lang="en-US" sz="1800" dirty="0"/>
              <a:t> a </a:t>
            </a:r>
            <a:r>
              <a:rPr lang="en-US" sz="1800" dirty="0" err="1"/>
              <a:t>ocorrência</a:t>
            </a:r>
            <a:r>
              <a:rPr lang="en-US" sz="1800" dirty="0"/>
              <a:t> de </a:t>
            </a:r>
            <a:r>
              <a:rPr lang="en-US" sz="1800" i="1" dirty="0"/>
              <a:t>overflow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00FF"/>
                </a:solidFill>
              </a:rPr>
              <a:t>em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err="1">
                <a:solidFill>
                  <a:srgbClr val="0000FF"/>
                </a:solidFill>
              </a:rPr>
              <a:t>complemento</a:t>
            </a:r>
            <a:r>
              <a:rPr lang="en-US" sz="1800" dirty="0">
                <a:solidFill>
                  <a:srgbClr val="0000FF"/>
                </a:solidFill>
              </a:rPr>
              <a:t> de 2</a:t>
            </a:r>
            <a:r>
              <a:rPr lang="en-US" sz="1800" dirty="0"/>
              <a:t> (</a:t>
            </a:r>
            <a:r>
              <a:rPr lang="en-US" sz="1800" i="1" dirty="0"/>
              <a:t>signed</a:t>
            </a:r>
            <a:r>
              <a:rPr lang="en-US" sz="1800" dirty="0"/>
              <a:t>)</a:t>
            </a:r>
          </a:p>
          <a:p>
            <a:pPr lvl="2"/>
            <a:r>
              <a:rPr lang="en-US" sz="1800" dirty="0" err="1" smtClean="0"/>
              <a:t>Isso</a:t>
            </a:r>
            <a:r>
              <a:rPr lang="en-US" sz="1800" dirty="0" smtClean="0"/>
              <a:t> </a:t>
            </a:r>
            <a:r>
              <a:rPr lang="en-US" sz="1800" dirty="0" err="1" smtClean="0"/>
              <a:t>evita</a:t>
            </a:r>
            <a:r>
              <a:rPr lang="en-US" sz="1800" dirty="0" smtClean="0"/>
              <a:t> </a:t>
            </a:r>
            <a:r>
              <a:rPr lang="en-US" sz="1800" dirty="0" err="1"/>
              <a:t>desvio</a:t>
            </a:r>
            <a:r>
              <a:rPr lang="en-US" sz="1800" dirty="0"/>
              <a:t> </a:t>
            </a:r>
            <a:r>
              <a:rPr lang="en-US" sz="1800" dirty="0" err="1"/>
              <a:t>para</a:t>
            </a:r>
            <a:r>
              <a:rPr lang="en-US" sz="1800" dirty="0"/>
              <a:t> o </a:t>
            </a:r>
            <a:r>
              <a:rPr lang="en-US" sz="1800" dirty="0" err="1"/>
              <a:t>tratamento</a:t>
            </a:r>
            <a:r>
              <a:rPr lang="en-US" sz="1800" dirty="0"/>
              <a:t> de </a:t>
            </a:r>
            <a:r>
              <a:rPr lang="en-US" sz="1800" i="1" dirty="0"/>
              <a:t>overflow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complemento</a:t>
            </a:r>
            <a:r>
              <a:rPr lang="en-US" sz="1800" dirty="0"/>
              <a:t> de </a:t>
            </a:r>
            <a:r>
              <a:rPr lang="en-US" sz="1600" dirty="0" smtClean="0"/>
              <a:t>2</a:t>
            </a:r>
          </a:p>
          <a:p>
            <a:pPr lvl="2"/>
            <a:r>
              <a:rPr lang="en-US" sz="1800" dirty="0" smtClean="0"/>
              <a:t>O MIPS </a:t>
            </a:r>
            <a:r>
              <a:rPr lang="en-US" sz="1800" dirty="0" err="1" smtClean="0"/>
              <a:t>detecta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0000FF"/>
                </a:solidFill>
              </a:rPr>
              <a:t>apenas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i="1" dirty="0" smtClean="0"/>
              <a:t>overflow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</a:t>
            </a:r>
            <a:r>
              <a:rPr lang="en-US" sz="1800" dirty="0" err="1" smtClean="0"/>
              <a:t>complemento</a:t>
            </a:r>
            <a:r>
              <a:rPr lang="en-US" sz="1800" dirty="0" smtClean="0"/>
              <a:t> de 2</a:t>
            </a:r>
          </a:p>
          <a:p>
            <a:pPr lvl="2"/>
            <a:r>
              <a:rPr lang="en-US" sz="1800" dirty="0" smtClean="0"/>
              <a:t>O </a:t>
            </a:r>
            <a:r>
              <a:rPr lang="en-US" sz="1800" i="1" dirty="0" smtClean="0"/>
              <a:t>overflow</a:t>
            </a:r>
            <a:r>
              <a:rPr lang="en-US" sz="1800" dirty="0" smtClean="0"/>
              <a:t> </a:t>
            </a:r>
            <a:r>
              <a:rPr lang="en-US" sz="1800" i="1" dirty="0" smtClean="0"/>
              <a:t>unsigned</a:t>
            </a:r>
            <a:r>
              <a:rPr lang="en-US" sz="1800" dirty="0" smtClean="0"/>
              <a:t> </a:t>
            </a:r>
            <a:r>
              <a:rPr lang="en-US" sz="1800" dirty="0" err="1" smtClean="0"/>
              <a:t>deve</a:t>
            </a:r>
            <a:r>
              <a:rPr lang="en-US" sz="1800" dirty="0" smtClean="0"/>
              <a:t> </a:t>
            </a:r>
            <a:r>
              <a:rPr lang="en-US" sz="1800" dirty="0" err="1" smtClean="0"/>
              <a:t>ser</a:t>
            </a:r>
            <a:r>
              <a:rPr lang="en-US" sz="1800" dirty="0" smtClean="0"/>
              <a:t> </a:t>
            </a:r>
            <a:r>
              <a:rPr lang="en-US" sz="1800" dirty="0" err="1" smtClean="0"/>
              <a:t>detectado</a:t>
            </a:r>
            <a:r>
              <a:rPr lang="en-US" sz="1800" dirty="0" smtClean="0"/>
              <a:t> via </a:t>
            </a:r>
            <a:r>
              <a:rPr lang="en-US" sz="1800" i="1" dirty="0" smtClean="0"/>
              <a:t>software</a:t>
            </a:r>
            <a:r>
              <a:rPr lang="en-US" sz="1800" dirty="0" smtClean="0"/>
              <a:t> </a:t>
            </a:r>
            <a:r>
              <a:rPr lang="en-US" sz="1800" dirty="0" err="1" smtClean="0"/>
              <a:t>pelo</a:t>
            </a:r>
            <a:r>
              <a:rPr lang="en-US" sz="1800" dirty="0" smtClean="0"/>
              <a:t> </a:t>
            </a:r>
            <a:r>
              <a:rPr lang="en-US" sz="1800" dirty="0" err="1" smtClean="0"/>
              <a:t>programador</a:t>
            </a:r>
            <a:endParaRPr lang="en-US" sz="1800" i="1" dirty="0"/>
          </a:p>
          <a:p>
            <a:pPr marL="471487" lvl="1" indent="0">
              <a:buNone/>
            </a:pP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23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766889"/>
          </a:xfrm>
        </p:spPr>
        <p:txBody>
          <a:bodyPr/>
          <a:lstStyle/>
          <a:p>
            <a:r>
              <a:rPr lang="pt-BR" dirty="0"/>
              <a:t>Processador x Memória</a:t>
            </a:r>
            <a:endParaRPr lang="pt-BR" sz="2000" dirty="0"/>
          </a:p>
          <a:p>
            <a:pPr lvl="1"/>
            <a:r>
              <a:rPr lang="pt-BR" dirty="0"/>
              <a:t>Exemplo: escrita de palavra (</a:t>
            </a:r>
            <a:r>
              <a:rPr lang="pt-BR" i="1" dirty="0" err="1"/>
              <a:t>word</a:t>
            </a:r>
            <a:r>
              <a:rPr lang="pt-BR" dirty="0"/>
              <a:t>)</a:t>
            </a:r>
            <a:endParaRPr lang="pt-BR" sz="1800" dirty="0"/>
          </a:p>
        </p:txBody>
      </p:sp>
      <p:cxnSp>
        <p:nvCxnSpPr>
          <p:cNvPr id="5" name="Connecteur droit avec flèche 16"/>
          <p:cNvCxnSpPr>
            <a:cxnSpLocks noChangeShapeType="1"/>
          </p:cNvCxnSpPr>
          <p:nvPr/>
        </p:nvCxnSpPr>
        <p:spPr bwMode="auto">
          <a:xfrm flipV="1">
            <a:off x="2247712" y="4845988"/>
            <a:ext cx="1676400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necteur droit avec flèche 22"/>
          <p:cNvCxnSpPr>
            <a:cxnSpLocks noChangeShapeType="1"/>
          </p:cNvCxnSpPr>
          <p:nvPr/>
        </p:nvCxnSpPr>
        <p:spPr bwMode="auto">
          <a:xfrm>
            <a:off x="2217760" y="5617825"/>
            <a:ext cx="1701800" cy="1588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ZoneTexte 23"/>
          <p:cNvSpPr txBox="1">
            <a:spLocks noChangeArrowheads="1"/>
          </p:cNvSpPr>
          <p:nvPr/>
        </p:nvSpPr>
        <p:spPr bwMode="auto">
          <a:xfrm>
            <a:off x="2191036" y="523587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Dado (32 bits)</a:t>
            </a:r>
            <a:endParaRPr lang="en-US" dirty="0"/>
          </a:p>
        </p:txBody>
      </p:sp>
      <p:grpSp>
        <p:nvGrpSpPr>
          <p:cNvPr id="11" name="Groupe 52"/>
          <p:cNvGrpSpPr>
            <a:grpSpLocks/>
          </p:cNvGrpSpPr>
          <p:nvPr/>
        </p:nvGrpSpPr>
        <p:grpSpPr bwMode="auto">
          <a:xfrm>
            <a:off x="3919560" y="3636564"/>
            <a:ext cx="2540000" cy="2441575"/>
            <a:chOff x="3873500" y="3200400"/>
            <a:chExt cx="2540000" cy="2441377"/>
          </a:xfrm>
        </p:grpSpPr>
        <p:sp>
          <p:nvSpPr>
            <p:cNvPr id="12" name="ZoneTexte 7"/>
            <p:cNvSpPr txBox="1">
              <a:spLocks noChangeArrowheads="1"/>
            </p:cNvSpPr>
            <p:nvPr/>
          </p:nvSpPr>
          <p:spPr bwMode="auto">
            <a:xfrm>
              <a:off x="387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B3</a:t>
              </a:r>
              <a:endParaRPr lang="en-US" dirty="0"/>
            </a:p>
          </p:txBody>
        </p:sp>
        <p:sp>
          <p:nvSpPr>
            <p:cNvPr id="13" name="ZoneTexte 18"/>
            <p:cNvSpPr txBox="1">
              <a:spLocks noChangeArrowheads="1"/>
            </p:cNvSpPr>
            <p:nvPr/>
          </p:nvSpPr>
          <p:spPr bwMode="auto">
            <a:xfrm>
              <a:off x="450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</a:t>
              </a:r>
              <a:endParaRPr lang="en-US" dirty="0"/>
            </a:p>
          </p:txBody>
        </p:sp>
        <p:sp>
          <p:nvSpPr>
            <p:cNvPr id="14" name="ZoneTexte 19"/>
            <p:cNvSpPr txBox="1">
              <a:spLocks noChangeArrowheads="1"/>
            </p:cNvSpPr>
            <p:nvPr/>
          </p:nvSpPr>
          <p:spPr bwMode="auto">
            <a:xfrm>
              <a:off x="514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</a:t>
              </a:r>
              <a:endParaRPr lang="en-US" dirty="0"/>
            </a:p>
          </p:txBody>
        </p:sp>
        <p:sp>
          <p:nvSpPr>
            <p:cNvPr id="15" name="ZoneTexte 20"/>
            <p:cNvSpPr txBox="1">
              <a:spLocks noChangeArrowheads="1"/>
            </p:cNvSpPr>
            <p:nvPr/>
          </p:nvSpPr>
          <p:spPr bwMode="auto">
            <a:xfrm>
              <a:off x="577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B0</a:t>
              </a:r>
              <a:endParaRPr lang="en-US" dirty="0"/>
            </a:p>
          </p:txBody>
        </p:sp>
        <p:sp>
          <p:nvSpPr>
            <p:cNvPr id="16" name="ZoneTexte 24"/>
            <p:cNvSpPr txBox="1">
              <a:spLocks noChangeArrowheads="1"/>
            </p:cNvSpPr>
            <p:nvPr/>
          </p:nvSpPr>
          <p:spPr bwMode="auto">
            <a:xfrm>
              <a:off x="387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B7</a:t>
              </a:r>
              <a:endParaRPr lang="en-US" dirty="0"/>
            </a:p>
          </p:txBody>
        </p:sp>
        <p:sp>
          <p:nvSpPr>
            <p:cNvPr id="17" name="ZoneTexte 25"/>
            <p:cNvSpPr txBox="1">
              <a:spLocks noChangeArrowheads="1"/>
            </p:cNvSpPr>
            <p:nvPr/>
          </p:nvSpPr>
          <p:spPr bwMode="auto">
            <a:xfrm>
              <a:off x="450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B6</a:t>
              </a:r>
              <a:endParaRPr lang="en-US" dirty="0"/>
            </a:p>
          </p:txBody>
        </p:sp>
        <p:sp>
          <p:nvSpPr>
            <p:cNvPr id="18" name="ZoneTexte 26"/>
            <p:cNvSpPr txBox="1">
              <a:spLocks noChangeArrowheads="1"/>
            </p:cNvSpPr>
            <p:nvPr/>
          </p:nvSpPr>
          <p:spPr bwMode="auto">
            <a:xfrm>
              <a:off x="514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B5</a:t>
              </a:r>
              <a:endParaRPr lang="en-US" dirty="0"/>
            </a:p>
          </p:txBody>
        </p:sp>
        <p:sp>
          <p:nvSpPr>
            <p:cNvPr id="19" name="ZoneTexte 27"/>
            <p:cNvSpPr txBox="1">
              <a:spLocks noChangeArrowheads="1"/>
            </p:cNvSpPr>
            <p:nvPr/>
          </p:nvSpPr>
          <p:spPr bwMode="auto">
            <a:xfrm>
              <a:off x="577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B4</a:t>
              </a:r>
              <a:endParaRPr lang="en-US" dirty="0"/>
            </a:p>
          </p:txBody>
        </p:sp>
        <p:sp>
          <p:nvSpPr>
            <p:cNvPr id="20" name="ZoneTexte 28"/>
            <p:cNvSpPr txBox="1">
              <a:spLocks noChangeArrowheads="1"/>
            </p:cNvSpPr>
            <p:nvPr/>
          </p:nvSpPr>
          <p:spPr bwMode="auto">
            <a:xfrm>
              <a:off x="387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B11</a:t>
              </a:r>
              <a:endParaRPr lang="en-US" dirty="0"/>
            </a:p>
          </p:txBody>
        </p:sp>
        <p:sp>
          <p:nvSpPr>
            <p:cNvPr id="21" name="ZoneTexte 29"/>
            <p:cNvSpPr txBox="1">
              <a:spLocks noChangeArrowheads="1"/>
            </p:cNvSpPr>
            <p:nvPr/>
          </p:nvSpPr>
          <p:spPr bwMode="auto">
            <a:xfrm>
              <a:off x="450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B10</a:t>
              </a:r>
              <a:endParaRPr lang="en-US" dirty="0"/>
            </a:p>
          </p:txBody>
        </p:sp>
        <p:sp>
          <p:nvSpPr>
            <p:cNvPr id="22" name="ZoneTexte 30"/>
            <p:cNvSpPr txBox="1">
              <a:spLocks noChangeArrowheads="1"/>
            </p:cNvSpPr>
            <p:nvPr/>
          </p:nvSpPr>
          <p:spPr bwMode="auto">
            <a:xfrm>
              <a:off x="514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B9</a:t>
              </a:r>
              <a:endParaRPr lang="en-US" dirty="0"/>
            </a:p>
          </p:txBody>
        </p:sp>
        <p:sp>
          <p:nvSpPr>
            <p:cNvPr id="23" name="ZoneTexte 31"/>
            <p:cNvSpPr txBox="1">
              <a:spLocks noChangeArrowheads="1"/>
            </p:cNvSpPr>
            <p:nvPr/>
          </p:nvSpPr>
          <p:spPr bwMode="auto">
            <a:xfrm>
              <a:off x="577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B8</a:t>
              </a:r>
              <a:endParaRPr lang="en-US" dirty="0"/>
            </a:p>
          </p:txBody>
        </p:sp>
        <p:sp>
          <p:nvSpPr>
            <p:cNvPr id="24" name="ZoneTexte 32"/>
            <p:cNvSpPr txBox="1">
              <a:spLocks noChangeArrowheads="1"/>
            </p:cNvSpPr>
            <p:nvPr/>
          </p:nvSpPr>
          <p:spPr bwMode="auto">
            <a:xfrm>
              <a:off x="3873500" y="44196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B15</a:t>
              </a:r>
              <a:endParaRPr lang="en-US" dirty="0"/>
            </a:p>
          </p:txBody>
        </p:sp>
        <p:sp>
          <p:nvSpPr>
            <p:cNvPr id="25" name="ZoneTexte 33"/>
            <p:cNvSpPr txBox="1">
              <a:spLocks noChangeArrowheads="1"/>
            </p:cNvSpPr>
            <p:nvPr/>
          </p:nvSpPr>
          <p:spPr bwMode="auto">
            <a:xfrm>
              <a:off x="4508500" y="44196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B14</a:t>
              </a:r>
              <a:endParaRPr lang="en-US" dirty="0"/>
            </a:p>
          </p:txBody>
        </p:sp>
        <p:sp>
          <p:nvSpPr>
            <p:cNvPr id="26" name="ZoneTexte 34"/>
            <p:cNvSpPr txBox="1">
              <a:spLocks noChangeArrowheads="1"/>
            </p:cNvSpPr>
            <p:nvPr/>
          </p:nvSpPr>
          <p:spPr bwMode="auto">
            <a:xfrm>
              <a:off x="5143500" y="44196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B13</a:t>
              </a:r>
              <a:endParaRPr lang="en-US" dirty="0"/>
            </a:p>
          </p:txBody>
        </p:sp>
        <p:sp>
          <p:nvSpPr>
            <p:cNvPr id="27" name="ZoneTexte 35"/>
            <p:cNvSpPr txBox="1">
              <a:spLocks noChangeArrowheads="1"/>
            </p:cNvSpPr>
            <p:nvPr/>
          </p:nvSpPr>
          <p:spPr bwMode="auto">
            <a:xfrm>
              <a:off x="5778500" y="44196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B12</a:t>
              </a:r>
              <a:endParaRPr lang="en-US" dirty="0"/>
            </a:p>
          </p:txBody>
        </p:sp>
        <p:sp>
          <p:nvSpPr>
            <p:cNvPr id="28" name="ZoneTexte 36"/>
            <p:cNvSpPr txBox="1">
              <a:spLocks noChangeArrowheads="1"/>
            </p:cNvSpPr>
            <p:nvPr/>
          </p:nvSpPr>
          <p:spPr bwMode="auto">
            <a:xfrm>
              <a:off x="387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B19</a:t>
              </a:r>
              <a:endParaRPr lang="en-US" dirty="0"/>
            </a:p>
          </p:txBody>
        </p:sp>
        <p:sp>
          <p:nvSpPr>
            <p:cNvPr id="29" name="ZoneTexte 37"/>
            <p:cNvSpPr txBox="1">
              <a:spLocks noChangeArrowheads="1"/>
            </p:cNvSpPr>
            <p:nvPr/>
          </p:nvSpPr>
          <p:spPr bwMode="auto">
            <a:xfrm>
              <a:off x="450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B18</a:t>
              </a:r>
              <a:endParaRPr lang="en-US" dirty="0"/>
            </a:p>
          </p:txBody>
        </p:sp>
        <p:sp>
          <p:nvSpPr>
            <p:cNvPr id="30" name="ZoneTexte 38"/>
            <p:cNvSpPr txBox="1">
              <a:spLocks noChangeArrowheads="1"/>
            </p:cNvSpPr>
            <p:nvPr/>
          </p:nvSpPr>
          <p:spPr bwMode="auto">
            <a:xfrm>
              <a:off x="514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B17</a:t>
              </a:r>
              <a:endParaRPr lang="en-US" dirty="0"/>
            </a:p>
          </p:txBody>
        </p:sp>
        <p:sp>
          <p:nvSpPr>
            <p:cNvPr id="31" name="ZoneTexte 39"/>
            <p:cNvSpPr txBox="1">
              <a:spLocks noChangeArrowheads="1"/>
            </p:cNvSpPr>
            <p:nvPr/>
          </p:nvSpPr>
          <p:spPr bwMode="auto">
            <a:xfrm>
              <a:off x="577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B16</a:t>
              </a:r>
              <a:endParaRPr lang="en-US" dirty="0"/>
            </a:p>
          </p:txBody>
        </p:sp>
        <p:sp>
          <p:nvSpPr>
            <p:cNvPr id="32" name="ZoneTexte 40"/>
            <p:cNvSpPr txBox="1">
              <a:spLocks noChangeArrowheads="1"/>
            </p:cNvSpPr>
            <p:nvPr/>
          </p:nvSpPr>
          <p:spPr bwMode="auto">
            <a:xfrm>
              <a:off x="387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B23</a:t>
              </a:r>
              <a:endParaRPr lang="en-US" dirty="0"/>
            </a:p>
          </p:txBody>
        </p:sp>
        <p:sp>
          <p:nvSpPr>
            <p:cNvPr id="33" name="ZoneTexte 41"/>
            <p:cNvSpPr txBox="1">
              <a:spLocks noChangeArrowheads="1"/>
            </p:cNvSpPr>
            <p:nvPr/>
          </p:nvSpPr>
          <p:spPr bwMode="auto">
            <a:xfrm>
              <a:off x="450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B22</a:t>
              </a:r>
              <a:endParaRPr lang="en-US" dirty="0"/>
            </a:p>
          </p:txBody>
        </p:sp>
        <p:sp>
          <p:nvSpPr>
            <p:cNvPr id="34" name="ZoneTexte 42"/>
            <p:cNvSpPr txBox="1">
              <a:spLocks noChangeArrowheads="1"/>
            </p:cNvSpPr>
            <p:nvPr/>
          </p:nvSpPr>
          <p:spPr bwMode="auto">
            <a:xfrm>
              <a:off x="514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B21</a:t>
              </a:r>
              <a:endParaRPr lang="en-US" dirty="0"/>
            </a:p>
          </p:txBody>
        </p:sp>
        <p:sp>
          <p:nvSpPr>
            <p:cNvPr id="35" name="ZoneTexte 43"/>
            <p:cNvSpPr txBox="1">
              <a:spLocks noChangeArrowheads="1"/>
            </p:cNvSpPr>
            <p:nvPr/>
          </p:nvSpPr>
          <p:spPr bwMode="auto">
            <a:xfrm>
              <a:off x="577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B20</a:t>
              </a:r>
              <a:endParaRPr lang="en-US" dirty="0"/>
            </a:p>
          </p:txBody>
        </p:sp>
        <p:sp>
          <p:nvSpPr>
            <p:cNvPr id="36" name="ZoneTexte 44"/>
            <p:cNvSpPr txBox="1">
              <a:spLocks noChangeArrowheads="1"/>
            </p:cNvSpPr>
            <p:nvPr/>
          </p:nvSpPr>
          <p:spPr bwMode="auto">
            <a:xfrm>
              <a:off x="387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B27</a:t>
              </a:r>
              <a:endParaRPr lang="en-US" dirty="0"/>
            </a:p>
          </p:txBody>
        </p:sp>
        <p:sp>
          <p:nvSpPr>
            <p:cNvPr id="37" name="ZoneTexte 45"/>
            <p:cNvSpPr txBox="1">
              <a:spLocks noChangeArrowheads="1"/>
            </p:cNvSpPr>
            <p:nvPr/>
          </p:nvSpPr>
          <p:spPr bwMode="auto">
            <a:xfrm>
              <a:off x="450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B26</a:t>
              </a:r>
              <a:endParaRPr lang="en-US" dirty="0"/>
            </a:p>
          </p:txBody>
        </p:sp>
        <p:sp>
          <p:nvSpPr>
            <p:cNvPr id="38" name="ZoneTexte 46"/>
            <p:cNvSpPr txBox="1">
              <a:spLocks noChangeArrowheads="1"/>
            </p:cNvSpPr>
            <p:nvPr/>
          </p:nvSpPr>
          <p:spPr bwMode="auto">
            <a:xfrm>
              <a:off x="514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B25</a:t>
              </a:r>
              <a:endParaRPr lang="en-US" dirty="0"/>
            </a:p>
          </p:txBody>
        </p:sp>
        <p:sp>
          <p:nvSpPr>
            <p:cNvPr id="39" name="ZoneTexte 47"/>
            <p:cNvSpPr txBox="1">
              <a:spLocks noChangeArrowheads="1"/>
            </p:cNvSpPr>
            <p:nvPr/>
          </p:nvSpPr>
          <p:spPr bwMode="auto">
            <a:xfrm>
              <a:off x="577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B24</a:t>
              </a:r>
              <a:endParaRPr lang="en-US" dirty="0"/>
            </a:p>
          </p:txBody>
        </p:sp>
        <p:sp>
          <p:nvSpPr>
            <p:cNvPr id="40" name="ZoneTexte 48"/>
            <p:cNvSpPr txBox="1">
              <a:spLocks noChangeArrowheads="1"/>
            </p:cNvSpPr>
            <p:nvPr/>
          </p:nvSpPr>
          <p:spPr bwMode="auto">
            <a:xfrm>
              <a:off x="387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 </a:t>
              </a:r>
              <a:endParaRPr lang="en-US" b="1"/>
            </a:p>
          </p:txBody>
        </p:sp>
        <p:sp>
          <p:nvSpPr>
            <p:cNvPr id="41" name="ZoneTexte 49"/>
            <p:cNvSpPr txBox="1">
              <a:spLocks noChangeArrowheads="1"/>
            </p:cNvSpPr>
            <p:nvPr/>
          </p:nvSpPr>
          <p:spPr bwMode="auto">
            <a:xfrm>
              <a:off x="450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42" name="ZoneTexte 50"/>
            <p:cNvSpPr txBox="1">
              <a:spLocks noChangeArrowheads="1"/>
            </p:cNvSpPr>
            <p:nvPr/>
          </p:nvSpPr>
          <p:spPr bwMode="auto">
            <a:xfrm>
              <a:off x="514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43" name="ZoneTexte 51"/>
            <p:cNvSpPr txBox="1">
              <a:spLocks noChangeArrowheads="1"/>
            </p:cNvSpPr>
            <p:nvPr/>
          </p:nvSpPr>
          <p:spPr bwMode="auto">
            <a:xfrm>
              <a:off x="577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</p:grpSp>
      <p:sp>
        <p:nvSpPr>
          <p:cNvPr id="44" name="ZoneTexte 46"/>
          <p:cNvSpPr txBox="1">
            <a:spLocks noChangeArrowheads="1"/>
          </p:cNvSpPr>
          <p:nvPr/>
        </p:nvSpPr>
        <p:spPr bwMode="auto">
          <a:xfrm>
            <a:off x="3850372" y="3280964"/>
            <a:ext cx="27648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Memória (palavra de 32 bits)</a:t>
            </a:r>
            <a:endParaRPr lang="en-US" sz="1400" b="1" dirty="0"/>
          </a:p>
        </p:txBody>
      </p:sp>
      <p:sp>
        <p:nvSpPr>
          <p:cNvPr id="45" name="ZoneTexte 23"/>
          <p:cNvSpPr txBox="1">
            <a:spLocks noChangeArrowheads="1"/>
          </p:cNvSpPr>
          <p:nvPr/>
        </p:nvSpPr>
        <p:spPr bwMode="auto">
          <a:xfrm>
            <a:off x="2095500" y="4417535"/>
            <a:ext cx="1846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Endereço (32 bits)</a:t>
            </a:r>
            <a:endParaRPr lang="en-US" dirty="0"/>
          </a:p>
        </p:txBody>
      </p:sp>
      <p:cxnSp>
        <p:nvCxnSpPr>
          <p:cNvPr id="46" name="Conector de seta reta 45"/>
          <p:cNvCxnSpPr/>
          <p:nvPr/>
        </p:nvCxnSpPr>
        <p:spPr bwMode="auto">
          <a:xfrm>
            <a:off x="2852381" y="4031618"/>
            <a:ext cx="1067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Conector reto 49"/>
          <p:cNvCxnSpPr/>
          <p:nvPr/>
        </p:nvCxnSpPr>
        <p:spPr bwMode="auto">
          <a:xfrm flipV="1">
            <a:off x="3275461" y="3959605"/>
            <a:ext cx="110509" cy="1539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ZoneTexte 23"/>
          <p:cNvSpPr txBox="1">
            <a:spLocks noChangeArrowheads="1"/>
          </p:cNvSpPr>
          <p:nvPr/>
        </p:nvSpPr>
        <p:spPr bwMode="auto">
          <a:xfrm>
            <a:off x="3248119" y="3723021"/>
            <a:ext cx="27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4</a:t>
            </a:r>
            <a:endParaRPr lang="en-US" sz="1400" dirty="0"/>
          </a:p>
        </p:txBody>
      </p:sp>
      <p:sp>
        <p:nvSpPr>
          <p:cNvPr id="54" name="ZoneTexte 23"/>
          <p:cNvSpPr txBox="1">
            <a:spLocks noChangeArrowheads="1"/>
          </p:cNvSpPr>
          <p:nvPr/>
        </p:nvSpPr>
        <p:spPr bwMode="auto">
          <a:xfrm>
            <a:off x="2329600" y="3853630"/>
            <a:ext cx="6046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wbe</a:t>
            </a:r>
            <a:endParaRPr lang="en-US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2442" y="3096298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Write Byte Enable</a:t>
            </a:r>
          </a:p>
        </p:txBody>
      </p:sp>
      <p:cxnSp>
        <p:nvCxnSpPr>
          <p:cNvPr id="56" name="Conector de seta reta 55"/>
          <p:cNvCxnSpPr/>
          <p:nvPr/>
        </p:nvCxnSpPr>
        <p:spPr bwMode="auto">
          <a:xfrm>
            <a:off x="1937982" y="3434852"/>
            <a:ext cx="391618" cy="418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ZoneTexte 23"/>
          <p:cNvSpPr txBox="1">
            <a:spLocks noChangeArrowheads="1"/>
          </p:cNvSpPr>
          <p:nvPr/>
        </p:nvSpPr>
        <p:spPr bwMode="auto">
          <a:xfrm>
            <a:off x="2179472" y="565769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0x11223344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ZoneTexte 23"/>
          <p:cNvSpPr txBox="1">
            <a:spLocks noChangeArrowheads="1"/>
          </p:cNvSpPr>
          <p:nvPr/>
        </p:nvSpPr>
        <p:spPr bwMode="auto">
          <a:xfrm>
            <a:off x="2179472" y="484048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0x00000003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7" name="ZoneTexte 23"/>
          <p:cNvSpPr txBox="1">
            <a:spLocks noChangeArrowheads="1"/>
          </p:cNvSpPr>
          <p:nvPr/>
        </p:nvSpPr>
        <p:spPr bwMode="auto">
          <a:xfrm>
            <a:off x="2964122" y="4055088"/>
            <a:ext cx="6990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1111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6480642" y="575170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6471544" y="544386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471077" y="513903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6471077" y="483421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477817" y="452938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6477817" y="422456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5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77817" y="392601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6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5899703" y="277418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Word address</a:t>
            </a:r>
          </a:p>
        </p:txBody>
      </p:sp>
      <p:cxnSp>
        <p:nvCxnSpPr>
          <p:cNvPr id="66" name="Conector de seta reta 65"/>
          <p:cNvCxnSpPr/>
          <p:nvPr/>
        </p:nvCxnSpPr>
        <p:spPr bwMode="auto">
          <a:xfrm flipH="1">
            <a:off x="6640965" y="3158860"/>
            <a:ext cx="1" cy="6672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3257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2"/>
            <a:ext cx="8454433" cy="1693152"/>
          </a:xfrm>
        </p:spPr>
        <p:txBody>
          <a:bodyPr/>
          <a:lstStyle/>
          <a:p>
            <a:r>
              <a:rPr lang="pt-BR" dirty="0"/>
              <a:t>SLT/SLTU – SLTI/SLTIU</a:t>
            </a:r>
          </a:p>
          <a:p>
            <a:pPr lvl="1"/>
            <a:r>
              <a:rPr lang="pt-BR" dirty="0"/>
              <a:t>MARS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22" y="2323604"/>
            <a:ext cx="6270172" cy="3918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03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4217989"/>
          </a:xfrm>
        </p:spPr>
        <p:txBody>
          <a:bodyPr/>
          <a:lstStyle/>
          <a:p>
            <a:r>
              <a:rPr lang="pt-BR" i="1" dirty="0" err="1"/>
              <a:t>Arrays</a:t>
            </a:r>
            <a:endParaRPr lang="pt-BR" i="1" dirty="0"/>
          </a:p>
          <a:p>
            <a:pPr lvl="1"/>
            <a:r>
              <a:rPr lang="pt-BR" sz="2000" dirty="0"/>
              <a:t>Visto que os elementos estão em memória, o acesso é feito através de instruções do tipo </a:t>
            </a:r>
            <a:r>
              <a:rPr lang="pt-BR" sz="2000" i="1" dirty="0"/>
              <a:t>load/store</a:t>
            </a:r>
          </a:p>
          <a:p>
            <a:pPr lvl="1"/>
            <a:r>
              <a:rPr lang="pt-BR" sz="2000" dirty="0"/>
              <a:t>A variação das instruções de acesso à memória utilizada depende do tamanho dos elementos do </a:t>
            </a:r>
            <a:r>
              <a:rPr lang="pt-BR" sz="2000" i="1" dirty="0"/>
              <a:t>array</a:t>
            </a:r>
          </a:p>
          <a:p>
            <a:pPr lvl="2"/>
            <a:r>
              <a:rPr lang="pt-BR" sz="1800" i="1" dirty="0"/>
              <a:t>lw/sw</a:t>
            </a:r>
            <a:r>
              <a:rPr lang="pt-BR" sz="1800" dirty="0"/>
              <a:t> para </a:t>
            </a:r>
            <a:r>
              <a:rPr lang="pt-BR" sz="1800" i="1" dirty="0"/>
              <a:t>arrays</a:t>
            </a:r>
            <a:r>
              <a:rPr lang="pt-BR" sz="1800" dirty="0"/>
              <a:t> de </a:t>
            </a:r>
            <a:r>
              <a:rPr lang="pt-BR" sz="1800" i="1" dirty="0"/>
              <a:t>words</a:t>
            </a:r>
            <a:r>
              <a:rPr lang="pt-BR" sz="1800" dirty="0"/>
              <a:t> (32 bits) </a:t>
            </a:r>
            <a:r>
              <a:rPr lang="pt-BR" sz="1800" i="1" dirty="0" err="1"/>
              <a:t>signed</a:t>
            </a:r>
            <a:r>
              <a:rPr lang="pt-BR" sz="1800" i="1" dirty="0"/>
              <a:t>/</a:t>
            </a:r>
            <a:r>
              <a:rPr lang="pt-BR" sz="1800" i="1" dirty="0" err="1"/>
              <a:t>unsigned</a:t>
            </a:r>
            <a:endParaRPr lang="pt-BR" sz="1800" i="1" dirty="0"/>
          </a:p>
          <a:p>
            <a:pPr lvl="3"/>
            <a:r>
              <a:rPr lang="pt-BR" sz="1600" dirty="0"/>
              <a:t>Exemplo: 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array</a:t>
            </a:r>
            <a:r>
              <a:rPr lang="pt-BR" sz="1600" dirty="0"/>
              <a:t>[100]</a:t>
            </a:r>
          </a:p>
          <a:p>
            <a:pPr lvl="2"/>
            <a:r>
              <a:rPr lang="pt-BR" sz="1800" i="1" dirty="0" err="1"/>
              <a:t>lh</a:t>
            </a:r>
            <a:r>
              <a:rPr lang="pt-BR" sz="1800" i="1" dirty="0"/>
              <a:t>/</a:t>
            </a:r>
            <a:r>
              <a:rPr lang="pt-BR" sz="1800" i="1" dirty="0" err="1"/>
              <a:t>sh</a:t>
            </a:r>
            <a:r>
              <a:rPr lang="pt-BR" sz="1800" dirty="0"/>
              <a:t> para </a:t>
            </a:r>
            <a:r>
              <a:rPr lang="pt-BR" sz="1800" dirty="0" err="1"/>
              <a:t>arrays</a:t>
            </a:r>
            <a:r>
              <a:rPr lang="pt-BR" sz="1800" dirty="0"/>
              <a:t> de </a:t>
            </a:r>
            <a:r>
              <a:rPr lang="pt-BR" sz="1800" i="1" dirty="0" err="1"/>
              <a:t>half-words</a:t>
            </a:r>
            <a:r>
              <a:rPr lang="pt-BR" sz="1800" dirty="0"/>
              <a:t> (16 bits) </a:t>
            </a:r>
            <a:r>
              <a:rPr lang="pt-BR" sz="1800" i="1" dirty="0" err="1"/>
              <a:t>signed</a:t>
            </a:r>
            <a:endParaRPr lang="pt-BR" sz="1800" i="1" dirty="0"/>
          </a:p>
          <a:p>
            <a:pPr lvl="3"/>
            <a:r>
              <a:rPr lang="pt-BR" sz="1600" dirty="0"/>
              <a:t>Exemplo: short 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array</a:t>
            </a:r>
            <a:r>
              <a:rPr lang="pt-BR" sz="1600" dirty="0"/>
              <a:t>[100]</a:t>
            </a:r>
          </a:p>
          <a:p>
            <a:pPr lvl="2"/>
            <a:r>
              <a:rPr lang="pt-BR" sz="1800" i="1" dirty="0" err="1">
                <a:solidFill>
                  <a:srgbClr val="0000FF"/>
                </a:solidFill>
              </a:rPr>
              <a:t>lhu</a:t>
            </a:r>
            <a:r>
              <a:rPr lang="pt-BR" sz="1800" i="1" dirty="0"/>
              <a:t>/</a:t>
            </a:r>
            <a:r>
              <a:rPr lang="pt-BR" sz="1800" i="1" dirty="0" err="1"/>
              <a:t>sh</a:t>
            </a:r>
            <a:r>
              <a:rPr lang="pt-BR" sz="1800" dirty="0"/>
              <a:t> para </a:t>
            </a:r>
            <a:r>
              <a:rPr lang="pt-BR" sz="1800" dirty="0" err="1"/>
              <a:t>arrays</a:t>
            </a:r>
            <a:r>
              <a:rPr lang="pt-BR" sz="1800" dirty="0"/>
              <a:t> de </a:t>
            </a:r>
            <a:r>
              <a:rPr lang="pt-BR" sz="1800" i="1" dirty="0" err="1"/>
              <a:t>half-words</a:t>
            </a:r>
            <a:r>
              <a:rPr lang="pt-BR" sz="1800" dirty="0"/>
              <a:t> (16 bits) </a:t>
            </a:r>
            <a:r>
              <a:rPr lang="pt-BR" sz="1800" i="1" dirty="0" err="1">
                <a:solidFill>
                  <a:srgbClr val="0000FF"/>
                </a:solidFill>
              </a:rPr>
              <a:t>unsigned</a:t>
            </a:r>
            <a:endParaRPr lang="pt-BR" sz="1800" i="1" dirty="0">
              <a:solidFill>
                <a:srgbClr val="0000FF"/>
              </a:solidFill>
            </a:endParaRPr>
          </a:p>
          <a:p>
            <a:pPr lvl="3"/>
            <a:r>
              <a:rPr lang="pt-BR" sz="1600" dirty="0"/>
              <a:t>Exemplo: </a:t>
            </a:r>
            <a:r>
              <a:rPr lang="pt-BR" sz="1600" dirty="0" err="1"/>
              <a:t>unsigned</a:t>
            </a:r>
            <a:r>
              <a:rPr lang="pt-BR" sz="1600" dirty="0"/>
              <a:t> short 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array</a:t>
            </a:r>
            <a:r>
              <a:rPr lang="pt-BR" sz="1600" dirty="0"/>
              <a:t>[100]</a:t>
            </a:r>
          </a:p>
          <a:p>
            <a:pPr lvl="2"/>
            <a:r>
              <a:rPr lang="pt-BR" sz="1800" i="1" dirty="0" err="1"/>
              <a:t>lb</a:t>
            </a:r>
            <a:r>
              <a:rPr lang="pt-BR" sz="1800" i="1" dirty="0"/>
              <a:t>/</a:t>
            </a:r>
            <a:r>
              <a:rPr lang="pt-BR" sz="1800" i="1" dirty="0" err="1"/>
              <a:t>sb</a:t>
            </a:r>
            <a:r>
              <a:rPr lang="pt-BR" sz="1800" dirty="0"/>
              <a:t> para </a:t>
            </a:r>
            <a:r>
              <a:rPr lang="pt-BR" sz="1800" i="1" dirty="0" err="1"/>
              <a:t>arrays</a:t>
            </a:r>
            <a:r>
              <a:rPr lang="pt-BR" sz="1800" dirty="0"/>
              <a:t> de </a:t>
            </a:r>
            <a:r>
              <a:rPr lang="pt-BR" sz="1800" i="1" dirty="0"/>
              <a:t>bytes</a:t>
            </a:r>
            <a:r>
              <a:rPr lang="pt-BR" sz="1800" dirty="0"/>
              <a:t> 8 bits (8 bits) </a:t>
            </a:r>
            <a:r>
              <a:rPr lang="pt-BR" sz="1800" i="1" dirty="0" err="1"/>
              <a:t>signed</a:t>
            </a:r>
            <a:endParaRPr lang="pt-BR" sz="1800" i="1" dirty="0"/>
          </a:p>
          <a:p>
            <a:pPr lvl="3"/>
            <a:r>
              <a:rPr lang="pt-BR" sz="1600" dirty="0"/>
              <a:t>Exemplo: char </a:t>
            </a:r>
            <a:r>
              <a:rPr lang="pt-BR" sz="1600" dirty="0" err="1"/>
              <a:t>array</a:t>
            </a:r>
            <a:r>
              <a:rPr lang="pt-BR" sz="1600" dirty="0"/>
              <a:t>[100]</a:t>
            </a:r>
          </a:p>
          <a:p>
            <a:pPr lvl="2"/>
            <a:r>
              <a:rPr lang="pt-BR" sz="1800" i="1" dirty="0" err="1">
                <a:solidFill>
                  <a:srgbClr val="0000FF"/>
                </a:solidFill>
              </a:rPr>
              <a:t>lbu</a:t>
            </a:r>
            <a:r>
              <a:rPr lang="pt-BR" sz="1800" i="1" dirty="0"/>
              <a:t>/</a:t>
            </a:r>
            <a:r>
              <a:rPr lang="pt-BR" sz="1800" i="1" dirty="0" err="1"/>
              <a:t>sb</a:t>
            </a:r>
            <a:r>
              <a:rPr lang="pt-BR" sz="1800" dirty="0"/>
              <a:t> para </a:t>
            </a:r>
            <a:r>
              <a:rPr lang="pt-BR" sz="1800" i="1" dirty="0" err="1"/>
              <a:t>arrays</a:t>
            </a:r>
            <a:r>
              <a:rPr lang="pt-BR" sz="1800" dirty="0"/>
              <a:t> de </a:t>
            </a:r>
            <a:r>
              <a:rPr lang="pt-BR" sz="1800" i="1" dirty="0"/>
              <a:t>bytes</a:t>
            </a:r>
            <a:r>
              <a:rPr lang="pt-BR" sz="1800" dirty="0"/>
              <a:t> 8 bits (8 bits) </a:t>
            </a:r>
            <a:r>
              <a:rPr lang="pt-BR" sz="1800" i="1" dirty="0" err="1">
                <a:solidFill>
                  <a:srgbClr val="0000FF"/>
                </a:solidFill>
              </a:rPr>
              <a:t>unsigned</a:t>
            </a:r>
            <a:endParaRPr lang="pt-BR" sz="1800" i="1" dirty="0">
              <a:solidFill>
                <a:srgbClr val="0000FF"/>
              </a:solidFill>
            </a:endParaRPr>
          </a:p>
          <a:p>
            <a:pPr lvl="3"/>
            <a:r>
              <a:rPr lang="pt-BR" sz="1600" dirty="0"/>
              <a:t>Exemplo: </a:t>
            </a:r>
            <a:r>
              <a:rPr lang="pt-BR" sz="1600" dirty="0" err="1"/>
              <a:t>unsigned</a:t>
            </a:r>
            <a:r>
              <a:rPr lang="pt-BR" sz="1600" dirty="0"/>
              <a:t> char </a:t>
            </a:r>
            <a:r>
              <a:rPr lang="pt-BR" sz="1600" dirty="0" err="1"/>
              <a:t>array</a:t>
            </a:r>
            <a:r>
              <a:rPr lang="pt-BR" sz="1600" dirty="0"/>
              <a:t>[100]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713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884222"/>
          </a:xfrm>
        </p:spPr>
        <p:txBody>
          <a:bodyPr/>
          <a:lstStyle/>
          <a:p>
            <a:r>
              <a:rPr lang="pt-BR" i="1" dirty="0" err="1"/>
              <a:t>Arrays</a:t>
            </a:r>
            <a:endParaRPr lang="pt-BR" i="1" dirty="0"/>
          </a:p>
          <a:p>
            <a:pPr lvl="1"/>
            <a:r>
              <a:rPr lang="pt-BR" dirty="0"/>
              <a:t>Acesso a </a:t>
            </a:r>
            <a:r>
              <a:rPr lang="pt-BR" i="1" dirty="0"/>
              <a:t>arrays</a:t>
            </a:r>
            <a:r>
              <a:rPr lang="pt-BR" dirty="0"/>
              <a:t> de </a:t>
            </a:r>
            <a:r>
              <a:rPr lang="pt-BR" i="1" dirty="0"/>
              <a:t>bytes </a:t>
            </a:r>
            <a:r>
              <a:rPr lang="pt-BR" dirty="0"/>
              <a:t>(8 bits) </a:t>
            </a:r>
            <a:r>
              <a:rPr lang="pt-BR" i="1" dirty="0" err="1">
                <a:solidFill>
                  <a:srgbClr val="0000FF"/>
                </a:solidFill>
              </a:rPr>
              <a:t>unsigned</a:t>
            </a:r>
            <a:endParaRPr lang="pt-BR" i="1" dirty="0">
              <a:solidFill>
                <a:srgbClr val="0000FF"/>
              </a:solidFill>
            </a:endParaRPr>
          </a:p>
          <a:p>
            <a:pPr lvl="1"/>
            <a:r>
              <a:rPr lang="pt-BR" dirty="0"/>
              <a:t>Exemplo: </a:t>
            </a:r>
            <a:r>
              <a:rPr lang="pt-BR" dirty="0" err="1"/>
              <a:t>array_b</a:t>
            </a:r>
            <a:r>
              <a:rPr lang="pt-BR" dirty="0"/>
              <a:t>[5] = </a:t>
            </a:r>
            <a:r>
              <a:rPr lang="pt-BR" dirty="0" err="1"/>
              <a:t>array_b</a:t>
            </a:r>
            <a:r>
              <a:rPr lang="pt-BR" dirty="0"/>
              <a:t>[3] + h</a:t>
            </a:r>
          </a:p>
          <a:p>
            <a:pPr lvl="2"/>
            <a:r>
              <a:rPr lang="pt-BR" dirty="0"/>
              <a:t>t0 = &amp;array_b (t0 aponta o início do </a:t>
            </a:r>
            <a:r>
              <a:rPr lang="pt-BR" i="1" dirty="0"/>
              <a:t>array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t1 = h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7737" y="3727186"/>
            <a:ext cx="7124126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lbu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$t3, 3($t0) 	# t3 ← array_b[3]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$t3, $t3, $t1 	# $t3 ← array_b[3] + h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sb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$t3,  5($t0) 	# array_b[5] ← array_b[3] + h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675925" y="3630304"/>
            <a:ext cx="2659702" cy="2414811"/>
            <a:chOff x="1147217" y="3630304"/>
            <a:chExt cx="2659702" cy="2414811"/>
          </a:xfrm>
        </p:grpSpPr>
        <p:sp>
          <p:nvSpPr>
            <p:cNvPr id="2" name="CaixaDeTexto 1"/>
            <p:cNvSpPr txBox="1"/>
            <p:nvPr/>
          </p:nvSpPr>
          <p:spPr>
            <a:xfrm>
              <a:off x="1147217" y="5675783"/>
              <a:ext cx="2659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0000FF"/>
                  </a:solidFill>
                </a:rPr>
                <a:t>Deslocamento em bytes</a:t>
              </a:r>
            </a:p>
          </p:txBody>
        </p:sp>
        <p:sp>
          <p:nvSpPr>
            <p:cNvPr id="5" name="Elipse 4"/>
            <p:cNvSpPr/>
            <p:nvPr/>
          </p:nvSpPr>
          <p:spPr bwMode="auto">
            <a:xfrm>
              <a:off x="2333767" y="3630304"/>
              <a:ext cx="286603" cy="1282890"/>
            </a:xfrm>
            <a:prstGeom prst="ellipse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Conector de seta reta 6"/>
            <p:cNvCxnSpPr>
              <a:stCxn id="2" idx="0"/>
            </p:cNvCxnSpPr>
            <p:nvPr/>
          </p:nvCxnSpPr>
          <p:spPr bwMode="auto">
            <a:xfrm flipV="1">
              <a:off x="2477068" y="5022376"/>
              <a:ext cx="0" cy="65340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1702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670028" cy="1884222"/>
          </a:xfrm>
        </p:spPr>
        <p:txBody>
          <a:bodyPr/>
          <a:lstStyle/>
          <a:p>
            <a:r>
              <a:rPr lang="pt-BR" i="1" dirty="0" err="1"/>
              <a:t>Arrays</a:t>
            </a:r>
            <a:endParaRPr lang="pt-BR" i="1" dirty="0"/>
          </a:p>
          <a:p>
            <a:pPr lvl="1"/>
            <a:r>
              <a:rPr lang="pt-BR" dirty="0"/>
              <a:t>Acesso a </a:t>
            </a:r>
            <a:r>
              <a:rPr lang="pt-BR" i="1" dirty="0"/>
              <a:t>arrays</a:t>
            </a:r>
            <a:r>
              <a:rPr lang="pt-BR" dirty="0"/>
              <a:t> de </a:t>
            </a:r>
            <a:r>
              <a:rPr lang="pt-BR" i="1" dirty="0"/>
              <a:t>half-words </a:t>
            </a:r>
            <a:r>
              <a:rPr lang="pt-BR" dirty="0"/>
              <a:t>(16 bits) </a:t>
            </a:r>
            <a:r>
              <a:rPr lang="pt-BR" i="1" dirty="0" err="1">
                <a:solidFill>
                  <a:srgbClr val="0000FF"/>
                </a:solidFill>
              </a:rPr>
              <a:t>signed</a:t>
            </a:r>
            <a:endParaRPr lang="pt-BR" dirty="0"/>
          </a:p>
          <a:p>
            <a:pPr lvl="1"/>
            <a:r>
              <a:rPr lang="pt-BR" dirty="0"/>
              <a:t>Exemplo: </a:t>
            </a:r>
            <a:r>
              <a:rPr lang="pt-BR" dirty="0" err="1"/>
              <a:t>array_hw</a:t>
            </a:r>
            <a:r>
              <a:rPr lang="pt-BR" dirty="0"/>
              <a:t>[5] = </a:t>
            </a:r>
            <a:r>
              <a:rPr lang="pt-BR" dirty="0" err="1"/>
              <a:t>array_hw</a:t>
            </a:r>
            <a:r>
              <a:rPr lang="pt-BR" dirty="0"/>
              <a:t>[3] + h</a:t>
            </a:r>
          </a:p>
          <a:p>
            <a:pPr lvl="2"/>
            <a:r>
              <a:rPr lang="pt-BR" dirty="0"/>
              <a:t>t0 = &amp;array_hw (t0 aponta o início do </a:t>
            </a:r>
            <a:r>
              <a:rPr lang="pt-BR" i="1" dirty="0"/>
              <a:t>array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t1 = h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7737" y="3727186"/>
            <a:ext cx="732884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lh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$t3, 6($t0) 	# t3 ← array_hw[3]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$t3, $t3, $t1 	# $t3 ← array_hw[3] + h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sh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$t3, 10($t0) 	#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array_hw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[5] ←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array_hw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[3] + h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611256" y="3630304"/>
            <a:ext cx="2659702" cy="2414811"/>
            <a:chOff x="1201809" y="3630304"/>
            <a:chExt cx="2659702" cy="2414811"/>
          </a:xfrm>
        </p:grpSpPr>
        <p:sp>
          <p:nvSpPr>
            <p:cNvPr id="2" name="CaixaDeTexto 1"/>
            <p:cNvSpPr txBox="1"/>
            <p:nvPr/>
          </p:nvSpPr>
          <p:spPr>
            <a:xfrm>
              <a:off x="1201809" y="5675783"/>
              <a:ext cx="2659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0000FF"/>
                  </a:solidFill>
                </a:rPr>
                <a:t>Deslocamento em bytes</a:t>
              </a:r>
            </a:p>
          </p:txBody>
        </p:sp>
        <p:sp>
          <p:nvSpPr>
            <p:cNvPr id="5" name="Elipse 4"/>
            <p:cNvSpPr/>
            <p:nvPr/>
          </p:nvSpPr>
          <p:spPr bwMode="auto">
            <a:xfrm>
              <a:off x="2333767" y="3630304"/>
              <a:ext cx="395771" cy="1282890"/>
            </a:xfrm>
            <a:prstGeom prst="ellipse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Conector de seta reta 6"/>
            <p:cNvCxnSpPr>
              <a:stCxn id="2" idx="0"/>
            </p:cNvCxnSpPr>
            <p:nvPr/>
          </p:nvCxnSpPr>
          <p:spPr bwMode="auto">
            <a:xfrm flipV="1">
              <a:off x="2531660" y="5022376"/>
              <a:ext cx="0" cy="65340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2372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884222"/>
          </a:xfrm>
        </p:spPr>
        <p:txBody>
          <a:bodyPr/>
          <a:lstStyle/>
          <a:p>
            <a:r>
              <a:rPr lang="pt-BR" i="1" dirty="0" err="1"/>
              <a:t>Arrays</a:t>
            </a:r>
            <a:endParaRPr lang="pt-BR" i="1" dirty="0"/>
          </a:p>
          <a:p>
            <a:pPr lvl="1"/>
            <a:r>
              <a:rPr lang="pt-BR" dirty="0"/>
              <a:t>Acesso a </a:t>
            </a:r>
            <a:r>
              <a:rPr lang="pt-BR" i="1" dirty="0"/>
              <a:t>arrays</a:t>
            </a:r>
            <a:r>
              <a:rPr lang="pt-BR" dirty="0"/>
              <a:t> de </a:t>
            </a:r>
            <a:r>
              <a:rPr lang="pt-BR" i="1" dirty="0"/>
              <a:t>words </a:t>
            </a:r>
            <a:r>
              <a:rPr lang="pt-BR" dirty="0"/>
              <a:t>(32 bits) </a:t>
            </a:r>
            <a:r>
              <a:rPr lang="pt-BR" i="1" dirty="0" err="1">
                <a:solidFill>
                  <a:srgbClr val="0000FF"/>
                </a:solidFill>
              </a:rPr>
              <a:t>sig</a:t>
            </a:r>
            <a:r>
              <a:rPr lang="pt-BR" i="1" dirty="0">
                <a:solidFill>
                  <a:srgbClr val="0000FF"/>
                </a:solidFill>
              </a:rPr>
              <a:t>/</a:t>
            </a:r>
            <a:r>
              <a:rPr lang="pt-BR" i="1" dirty="0" err="1">
                <a:solidFill>
                  <a:srgbClr val="0000FF"/>
                </a:solidFill>
              </a:rPr>
              <a:t>unsig</a:t>
            </a:r>
            <a:endParaRPr lang="pt-BR" i="1" dirty="0">
              <a:solidFill>
                <a:srgbClr val="0000FF"/>
              </a:solidFill>
            </a:endParaRPr>
          </a:p>
          <a:p>
            <a:pPr lvl="1"/>
            <a:r>
              <a:rPr lang="pt-BR" dirty="0"/>
              <a:t>Exemplo: </a:t>
            </a:r>
            <a:r>
              <a:rPr lang="pt-BR" dirty="0" err="1"/>
              <a:t>array_w</a:t>
            </a:r>
            <a:r>
              <a:rPr lang="pt-BR" dirty="0"/>
              <a:t>[5] = </a:t>
            </a:r>
            <a:r>
              <a:rPr lang="pt-BR" dirty="0" err="1"/>
              <a:t>array_w</a:t>
            </a:r>
            <a:r>
              <a:rPr lang="pt-BR" dirty="0"/>
              <a:t>[3] + h</a:t>
            </a:r>
          </a:p>
          <a:p>
            <a:pPr lvl="2"/>
            <a:r>
              <a:rPr lang="pt-BR" dirty="0"/>
              <a:t>t0 = &amp;array_w (t0 aponta o início do </a:t>
            </a:r>
            <a:r>
              <a:rPr lang="pt-BR" i="1" dirty="0"/>
              <a:t>array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t1 = h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7737" y="3727186"/>
            <a:ext cx="732884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lw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$t3, 12($t0) 	# t3 ← array_w[3]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$t3, $t3, $t1 	# $t3 ← array_w[3] + h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sw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$t3, 20($t0) 	#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array_w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[5] ←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array_w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[3] + h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611256" y="3630304"/>
            <a:ext cx="2659702" cy="2414811"/>
            <a:chOff x="1201809" y="3630304"/>
            <a:chExt cx="2659702" cy="2414811"/>
          </a:xfrm>
        </p:grpSpPr>
        <p:sp>
          <p:nvSpPr>
            <p:cNvPr id="2" name="CaixaDeTexto 1"/>
            <p:cNvSpPr txBox="1"/>
            <p:nvPr/>
          </p:nvSpPr>
          <p:spPr>
            <a:xfrm>
              <a:off x="1201809" y="5675783"/>
              <a:ext cx="2659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0000FF"/>
                  </a:solidFill>
                </a:rPr>
                <a:t>Deslocamento em bytes</a:t>
              </a:r>
            </a:p>
          </p:txBody>
        </p:sp>
        <p:sp>
          <p:nvSpPr>
            <p:cNvPr id="5" name="Elipse 4"/>
            <p:cNvSpPr/>
            <p:nvPr/>
          </p:nvSpPr>
          <p:spPr bwMode="auto">
            <a:xfrm>
              <a:off x="2333767" y="3630304"/>
              <a:ext cx="395771" cy="1282890"/>
            </a:xfrm>
            <a:prstGeom prst="ellipse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Conector de seta reta 6"/>
            <p:cNvCxnSpPr>
              <a:stCxn id="2" idx="0"/>
            </p:cNvCxnSpPr>
            <p:nvPr/>
          </p:nvCxnSpPr>
          <p:spPr bwMode="auto">
            <a:xfrm flipV="1">
              <a:off x="2531660" y="5022376"/>
              <a:ext cx="0" cy="65340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477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4832139"/>
          </a:xfrm>
        </p:spPr>
        <p:txBody>
          <a:bodyPr/>
          <a:lstStyle/>
          <a:p>
            <a:r>
              <a:rPr lang="pt-BR" i="1" dirty="0" err="1"/>
              <a:t>Arrays</a:t>
            </a:r>
            <a:endParaRPr lang="pt-BR" dirty="0"/>
          </a:p>
          <a:p>
            <a:pPr lvl="1"/>
            <a:r>
              <a:rPr lang="pt-BR" dirty="0"/>
              <a:t>lh $t1, 32($t7) ?</a:t>
            </a:r>
          </a:p>
          <a:p>
            <a:pPr lvl="1"/>
            <a:r>
              <a:rPr lang="pt-BR" dirty="0" err="1"/>
              <a:t>lh</a:t>
            </a:r>
            <a:r>
              <a:rPr lang="pt-BR" dirty="0"/>
              <a:t> $t1, 11($t7) ?</a:t>
            </a:r>
          </a:p>
          <a:p>
            <a:pPr lvl="1"/>
            <a:r>
              <a:rPr lang="pt-BR" dirty="0" err="1"/>
              <a:t>lb</a:t>
            </a:r>
            <a:r>
              <a:rPr lang="pt-BR" dirty="0"/>
              <a:t> $t1, 30($t7) ?</a:t>
            </a:r>
          </a:p>
          <a:p>
            <a:pPr lvl="1"/>
            <a:r>
              <a:rPr lang="pt-BR" dirty="0" err="1"/>
              <a:t>lw</a:t>
            </a:r>
            <a:r>
              <a:rPr lang="pt-BR" dirty="0"/>
              <a:t> $t1, 15($t7) ?</a:t>
            </a:r>
          </a:p>
          <a:p>
            <a:pPr lvl="1"/>
            <a:endParaRPr lang="pt-BR" dirty="0"/>
          </a:p>
          <a:p>
            <a:pPr marL="471487" lvl="1" indent="0">
              <a:buNone/>
            </a:pPr>
            <a:endParaRPr lang="pt-BR" dirty="0"/>
          </a:p>
          <a:p>
            <a:r>
              <a:rPr lang="pt-BR" dirty="0"/>
              <a:t>Endereços válidos (alinhamento)</a:t>
            </a:r>
          </a:p>
          <a:p>
            <a:pPr lvl="1"/>
            <a:r>
              <a:rPr lang="pt-BR" i="1" dirty="0"/>
              <a:t>Word</a:t>
            </a:r>
            <a:r>
              <a:rPr lang="pt-BR" dirty="0"/>
              <a:t>: múltiplo de 4</a:t>
            </a:r>
          </a:p>
          <a:p>
            <a:pPr lvl="1"/>
            <a:r>
              <a:rPr lang="pt-BR" i="1" dirty="0" err="1"/>
              <a:t>Half-word</a:t>
            </a:r>
            <a:r>
              <a:rPr lang="pt-BR" dirty="0"/>
              <a:t>: par</a:t>
            </a:r>
          </a:p>
          <a:p>
            <a:pPr lvl="1"/>
            <a:r>
              <a:rPr lang="pt-BR" i="1" dirty="0"/>
              <a:t>Byte</a:t>
            </a:r>
            <a:r>
              <a:rPr lang="pt-BR" dirty="0"/>
              <a:t>: qualquer endereço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287248" y="1796432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ok se valor </a:t>
            </a:r>
            <a:r>
              <a:rPr lang="en-US" dirty="0" err="1">
                <a:solidFill>
                  <a:srgbClr val="0000FF"/>
                </a:solidFill>
              </a:rPr>
              <a:t>em</a:t>
            </a:r>
            <a:r>
              <a:rPr lang="en-US" dirty="0">
                <a:solidFill>
                  <a:srgbClr val="0000FF"/>
                </a:solidFill>
              </a:rPr>
              <a:t> t7 é par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273398" y="2258118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ok se valor </a:t>
            </a:r>
            <a:r>
              <a:rPr lang="en-US" dirty="0" err="1">
                <a:solidFill>
                  <a:srgbClr val="0000FF"/>
                </a:solidFill>
              </a:rPr>
              <a:t>em</a:t>
            </a:r>
            <a:r>
              <a:rPr lang="en-US" dirty="0">
                <a:solidFill>
                  <a:srgbClr val="0000FF"/>
                </a:solidFill>
              </a:rPr>
              <a:t> t7 é </a:t>
            </a:r>
            <a:r>
              <a:rPr lang="en-US" dirty="0" err="1">
                <a:solidFill>
                  <a:srgbClr val="0000FF"/>
                </a:solidFill>
              </a:rPr>
              <a:t>impar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00695" y="271925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ok </a:t>
            </a:r>
            <a:r>
              <a:rPr lang="en-US" dirty="0" err="1">
                <a:solidFill>
                  <a:srgbClr val="0000FF"/>
                </a:solidFill>
              </a:rPr>
              <a:t>sempre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300695" y="3146789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ok se t7 + 15 é </a:t>
            </a:r>
            <a:r>
              <a:rPr lang="en-US" dirty="0" err="1">
                <a:solidFill>
                  <a:srgbClr val="0000FF"/>
                </a:solidFill>
              </a:rPr>
              <a:t>múltiplo</a:t>
            </a:r>
            <a:r>
              <a:rPr lang="en-US" dirty="0">
                <a:solidFill>
                  <a:srgbClr val="0000FF"/>
                </a:solidFill>
              </a:rPr>
              <a:t> de 4</a:t>
            </a:r>
          </a:p>
        </p:txBody>
      </p:sp>
    </p:spTree>
    <p:extLst>
      <p:ext uri="{BB962C8B-B14F-4D97-AF65-F5344CB8AC3E}">
        <p14:creationId xmlns:p14="http://schemas.microsoft.com/office/powerpoint/2010/main" val="364990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4832139"/>
          </a:xfrm>
        </p:spPr>
        <p:txBody>
          <a:bodyPr/>
          <a:lstStyle/>
          <a:p>
            <a:r>
              <a:rPr lang="pt-BR" i="1" dirty="0" err="1"/>
              <a:t>Arrays</a:t>
            </a:r>
            <a:endParaRPr lang="pt-BR" dirty="0"/>
          </a:p>
          <a:p>
            <a:pPr lvl="1"/>
            <a:r>
              <a:rPr lang="pt-BR" dirty="0"/>
              <a:t>Declaração no MARS</a:t>
            </a:r>
            <a:endParaRPr lang="pt-BR" i="1" dirty="0"/>
          </a:p>
          <a:p>
            <a:pPr lvl="2"/>
            <a:r>
              <a:rPr lang="pt-BR" i="1" dirty="0" err="1"/>
              <a:t>Array</a:t>
            </a:r>
            <a:r>
              <a:rPr lang="pt-BR" dirty="0"/>
              <a:t> inicializado: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array</a:t>
            </a:r>
            <a:r>
              <a:rPr lang="pt-BR" dirty="0"/>
              <a:t>[] = {15,32,54,63,7};</a:t>
            </a:r>
          </a:p>
          <a:p>
            <a:pPr lvl="3"/>
            <a:r>
              <a:rPr lang="pt-BR" i="1" dirty="0" err="1"/>
              <a:t>array</a:t>
            </a:r>
            <a:r>
              <a:rPr lang="pt-BR" i="1" dirty="0"/>
              <a:t> .</a:t>
            </a:r>
            <a:r>
              <a:rPr lang="pt-BR" i="1" dirty="0" err="1"/>
              <a:t>word</a:t>
            </a:r>
            <a:r>
              <a:rPr lang="pt-BR" i="1" dirty="0"/>
              <a:t> 15 32 54 63 7</a:t>
            </a:r>
          </a:p>
          <a:p>
            <a:pPr lvl="3"/>
            <a:endParaRPr lang="pt-BR" dirty="0"/>
          </a:p>
          <a:p>
            <a:pPr lvl="2"/>
            <a:r>
              <a:rPr lang="pt-BR" i="1" dirty="0" err="1"/>
              <a:t>Array</a:t>
            </a:r>
            <a:r>
              <a:rPr lang="pt-BR" dirty="0"/>
              <a:t> não inicializado: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array</a:t>
            </a:r>
            <a:r>
              <a:rPr lang="pt-BR" dirty="0"/>
              <a:t>[5];</a:t>
            </a:r>
          </a:p>
          <a:p>
            <a:pPr lvl="3"/>
            <a:r>
              <a:rPr lang="pt-BR" dirty="0"/>
              <a:t>Utiliza-se a diretiva </a:t>
            </a:r>
            <a:r>
              <a:rPr lang="pt-BR" i="1" dirty="0" err="1"/>
              <a:t>space</a:t>
            </a:r>
            <a:r>
              <a:rPr lang="pt-BR" i="1" dirty="0"/>
              <a:t> </a:t>
            </a:r>
          </a:p>
          <a:p>
            <a:pPr lvl="3"/>
            <a:r>
              <a:rPr lang="pt-BR" i="1" dirty="0" err="1"/>
              <a:t>array</a:t>
            </a:r>
            <a:r>
              <a:rPr lang="pt-BR" i="1" dirty="0"/>
              <a:t> .</a:t>
            </a:r>
            <a:r>
              <a:rPr lang="pt-BR" i="1" dirty="0" err="1"/>
              <a:t>space</a:t>
            </a:r>
            <a:r>
              <a:rPr lang="pt-BR" i="1" dirty="0"/>
              <a:t> 20</a:t>
            </a:r>
          </a:p>
          <a:p>
            <a:pPr lvl="3"/>
            <a:endParaRPr lang="pt-BR" i="1" dirty="0"/>
          </a:p>
          <a:p>
            <a:pPr lvl="2"/>
            <a:r>
              <a:rPr lang="pt-BR" dirty="0"/>
              <a:t>A diretiva </a:t>
            </a:r>
            <a:r>
              <a:rPr lang="pt-BR" i="1" dirty="0" err="1"/>
              <a:t>space</a:t>
            </a:r>
            <a:r>
              <a:rPr lang="pt-BR" dirty="0"/>
              <a:t> pode ser utilizada para reservar espaço na memória para qualquer tipo de dado (e.g. matriz, </a:t>
            </a:r>
            <a:r>
              <a:rPr lang="pt-BR" dirty="0" err="1"/>
              <a:t>struct</a:t>
            </a:r>
            <a:r>
              <a:rPr lang="pt-BR" dirty="0"/>
              <a:t>, ...)</a:t>
            </a:r>
          </a:p>
          <a:p>
            <a:pPr lvl="2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626410" y="3716982"/>
            <a:ext cx="1854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00FF"/>
                </a:solidFill>
              </a:rPr>
              <a:t>Reserva 20 bytes para a variável </a:t>
            </a:r>
            <a:r>
              <a:rPr lang="pt-BR" sz="1600" i="1" dirty="0" err="1">
                <a:solidFill>
                  <a:srgbClr val="0000FF"/>
                </a:solidFill>
              </a:rPr>
              <a:t>array</a:t>
            </a:r>
            <a:endParaRPr lang="pt-BR" sz="1600" i="1" dirty="0">
              <a:solidFill>
                <a:srgbClr val="0000FF"/>
              </a:solidFill>
            </a:endParaRPr>
          </a:p>
        </p:txBody>
      </p:sp>
      <p:cxnSp>
        <p:nvCxnSpPr>
          <p:cNvPr id="8" name="Conector de seta reta 7"/>
          <p:cNvCxnSpPr>
            <a:stCxn id="4" idx="1"/>
          </p:cNvCxnSpPr>
          <p:nvPr/>
        </p:nvCxnSpPr>
        <p:spPr bwMode="auto">
          <a:xfrm flipH="1">
            <a:off x="5130119" y="4132481"/>
            <a:ext cx="149629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9001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038061"/>
          </a:xfrm>
        </p:spPr>
        <p:txBody>
          <a:bodyPr/>
          <a:lstStyle/>
          <a:p>
            <a:r>
              <a:rPr lang="pt-BR" i="1" dirty="0" err="1"/>
              <a:t>Arrays</a:t>
            </a:r>
            <a:endParaRPr lang="pt-BR" i="1" dirty="0"/>
          </a:p>
          <a:p>
            <a:pPr lvl="1"/>
            <a:r>
              <a:rPr lang="pt-BR" dirty="0"/>
              <a:t>MARS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04" y="2330356"/>
            <a:ext cx="5281684" cy="396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23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577263" cy="1146308"/>
          </a:xfrm>
        </p:spPr>
        <p:txBody>
          <a:bodyPr/>
          <a:lstStyle/>
          <a:p>
            <a:r>
              <a:rPr lang="pt-BR" sz="2400" dirty="0"/>
              <a:t>Exercício 11: </a:t>
            </a:r>
            <a:r>
              <a:rPr lang="en-US" sz="2400" dirty="0"/>
              <a:t>preencher </a:t>
            </a:r>
            <a:r>
              <a:rPr lang="en-US" sz="2400" i="1" dirty="0"/>
              <a:t>array</a:t>
            </a:r>
            <a:r>
              <a:rPr lang="en-US" sz="2400" dirty="0"/>
              <a:t> de inteiros</a:t>
            </a:r>
            <a:r>
              <a:rPr lang="en-US" sz="2400" i="1" dirty="0"/>
              <a:t> </a:t>
            </a:r>
            <a:r>
              <a:rPr lang="en-US" sz="2400" dirty="0"/>
              <a:t>com -1</a:t>
            </a:r>
          </a:p>
          <a:p>
            <a:pPr lvl="1"/>
            <a:r>
              <a:rPr lang="en-US" sz="2000" dirty="0" err="1"/>
              <a:t>Declarar</a:t>
            </a:r>
            <a:r>
              <a:rPr lang="en-US" sz="2000" dirty="0"/>
              <a:t> </a:t>
            </a:r>
            <a:r>
              <a:rPr lang="en-US" sz="2000" dirty="0" err="1"/>
              <a:t>todas</a:t>
            </a:r>
            <a:r>
              <a:rPr lang="en-US" sz="2000" dirty="0"/>
              <a:t> </a:t>
            </a:r>
            <a:r>
              <a:rPr lang="en-US" sz="2000" dirty="0" err="1"/>
              <a:t>variáveis</a:t>
            </a:r>
            <a:endParaRPr lang="en-US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498237" y="2699376"/>
            <a:ext cx="3377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int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size = 5;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[5];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 = 0;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while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(i &lt;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[i] = -1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i++;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7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381454"/>
              </p:ext>
            </p:extLst>
          </p:nvPr>
        </p:nvGraphicFramePr>
        <p:xfrm>
          <a:off x="4217158" y="2699376"/>
          <a:ext cx="4681182" cy="3017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2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883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Instrução/Sintaxe</a:t>
                      </a:r>
                    </a:p>
                  </a:txBody>
                  <a:tcPr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Semelhantes</a:t>
                      </a:r>
                    </a:p>
                  </a:txBody>
                  <a:tcPr marT="45729" marB="4572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 rd, rs, rt</a:t>
                      </a:r>
                      <a:endParaRPr lang="en-US" sz="16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sub, and, or, xor, nor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 rt, rs, imm</a:t>
                      </a:r>
                      <a:endParaRPr lang="en-US" sz="16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andi/ori/xori </a:t>
                      </a:r>
                      <a:endParaRPr lang="en-US" sz="16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lw rt, offset(rs)</a:t>
                      </a:r>
                      <a:endParaRPr lang="en-US" sz="16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lh, lb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 rt, offset(rs)</a:t>
                      </a:r>
                      <a:endParaRPr lang="en-US" sz="16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sb, sh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sz="1600" i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600" i="1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bne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sz="1600" i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1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 </a:t>
                      </a:r>
                      <a:r>
                        <a:rPr lang="en-US" sz="16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sz="1600" i="1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600" i="0" dirty="0"/>
                        <a:t>jal ($ra </a:t>
                      </a:r>
                      <a:r>
                        <a:rPr lang="en-US" sz="1600" i="0" dirty="0">
                          <a:latin typeface="Arial"/>
                          <a:cs typeface="Arial"/>
                        </a:rPr>
                        <a:t>← ret. addr.</a:t>
                      </a:r>
                      <a:r>
                        <a:rPr lang="en-US" sz="1600" i="0" dirty="0"/>
                        <a:t>)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la </a:t>
                      </a:r>
                      <a:r>
                        <a:rPr lang="en-US" sz="1600" i="0" dirty="0" err="1">
                          <a:solidFill>
                            <a:schemeClr val="tx1"/>
                          </a:solidFill>
                        </a:rPr>
                        <a:t>rd</a:t>
                      </a:r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600" i="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577263" cy="1146308"/>
          </a:xfrm>
        </p:spPr>
        <p:txBody>
          <a:bodyPr/>
          <a:lstStyle/>
          <a:p>
            <a:r>
              <a:rPr lang="pt-BR" sz="2400" dirty="0"/>
              <a:t>Exercício 11: </a:t>
            </a:r>
            <a:r>
              <a:rPr lang="en-US" sz="2400" dirty="0"/>
              <a:t>preencher </a:t>
            </a:r>
            <a:r>
              <a:rPr lang="en-US" sz="2400" i="1" dirty="0"/>
              <a:t>array</a:t>
            </a:r>
            <a:r>
              <a:rPr lang="en-US" sz="2400" dirty="0"/>
              <a:t> de inteiros</a:t>
            </a:r>
            <a:r>
              <a:rPr lang="en-US" sz="2400" i="1" dirty="0"/>
              <a:t> </a:t>
            </a:r>
            <a:r>
              <a:rPr lang="en-US" sz="2400" dirty="0"/>
              <a:t>com -1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740720" y="2300893"/>
            <a:ext cx="54982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# Declaração das variáveis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:	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word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5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:	.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space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20  # int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[5]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i:        	.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word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0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6362" y="2699376"/>
            <a:ext cx="3377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size = 5;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[5];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 = 0;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while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(i &lt;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[i] = -1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i++;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02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766889"/>
          </a:xfrm>
        </p:spPr>
        <p:txBody>
          <a:bodyPr/>
          <a:lstStyle/>
          <a:p>
            <a:r>
              <a:rPr lang="pt-BR" dirty="0"/>
              <a:t>Processador x Memória</a:t>
            </a:r>
            <a:endParaRPr lang="pt-BR" sz="2000" dirty="0"/>
          </a:p>
          <a:p>
            <a:pPr lvl="1"/>
            <a:r>
              <a:rPr lang="pt-BR" dirty="0"/>
              <a:t>Exemplo: escrita de palavra (</a:t>
            </a:r>
            <a:r>
              <a:rPr lang="pt-BR" i="1" dirty="0" err="1"/>
              <a:t>word</a:t>
            </a:r>
            <a:r>
              <a:rPr lang="pt-BR" dirty="0"/>
              <a:t>)</a:t>
            </a:r>
            <a:endParaRPr lang="pt-BR" sz="1800" dirty="0"/>
          </a:p>
        </p:txBody>
      </p:sp>
      <p:cxnSp>
        <p:nvCxnSpPr>
          <p:cNvPr id="5" name="Connecteur droit avec flèche 16"/>
          <p:cNvCxnSpPr>
            <a:cxnSpLocks noChangeShapeType="1"/>
          </p:cNvCxnSpPr>
          <p:nvPr/>
        </p:nvCxnSpPr>
        <p:spPr bwMode="auto">
          <a:xfrm flipV="1">
            <a:off x="2247712" y="4845988"/>
            <a:ext cx="1676400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necteur droit avec flèche 22"/>
          <p:cNvCxnSpPr>
            <a:cxnSpLocks noChangeShapeType="1"/>
          </p:cNvCxnSpPr>
          <p:nvPr/>
        </p:nvCxnSpPr>
        <p:spPr bwMode="auto">
          <a:xfrm>
            <a:off x="2217760" y="5617825"/>
            <a:ext cx="1701800" cy="1588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ZoneTexte 23"/>
          <p:cNvSpPr txBox="1">
            <a:spLocks noChangeArrowheads="1"/>
          </p:cNvSpPr>
          <p:nvPr/>
        </p:nvSpPr>
        <p:spPr bwMode="auto">
          <a:xfrm>
            <a:off x="2191036" y="523587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Dado (32 bits)</a:t>
            </a:r>
            <a:endParaRPr lang="en-US" dirty="0"/>
          </a:p>
        </p:txBody>
      </p:sp>
      <p:grpSp>
        <p:nvGrpSpPr>
          <p:cNvPr id="11" name="Groupe 52"/>
          <p:cNvGrpSpPr>
            <a:grpSpLocks/>
          </p:cNvGrpSpPr>
          <p:nvPr/>
        </p:nvGrpSpPr>
        <p:grpSpPr bwMode="auto">
          <a:xfrm>
            <a:off x="3919560" y="3636564"/>
            <a:ext cx="2540000" cy="2441575"/>
            <a:chOff x="3873500" y="3200400"/>
            <a:chExt cx="2540000" cy="2441377"/>
          </a:xfrm>
        </p:grpSpPr>
        <p:sp>
          <p:nvSpPr>
            <p:cNvPr id="12" name="ZoneTexte 7"/>
            <p:cNvSpPr txBox="1">
              <a:spLocks noChangeArrowheads="1"/>
            </p:cNvSpPr>
            <p:nvPr/>
          </p:nvSpPr>
          <p:spPr bwMode="auto">
            <a:xfrm>
              <a:off x="387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B3</a:t>
              </a:r>
              <a:endParaRPr lang="en-US" dirty="0"/>
            </a:p>
          </p:txBody>
        </p:sp>
        <p:sp>
          <p:nvSpPr>
            <p:cNvPr id="13" name="ZoneTexte 18"/>
            <p:cNvSpPr txBox="1">
              <a:spLocks noChangeArrowheads="1"/>
            </p:cNvSpPr>
            <p:nvPr/>
          </p:nvSpPr>
          <p:spPr bwMode="auto">
            <a:xfrm>
              <a:off x="450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</a:t>
              </a:r>
              <a:endParaRPr lang="en-US" dirty="0"/>
            </a:p>
          </p:txBody>
        </p:sp>
        <p:sp>
          <p:nvSpPr>
            <p:cNvPr id="14" name="ZoneTexte 19"/>
            <p:cNvSpPr txBox="1">
              <a:spLocks noChangeArrowheads="1"/>
            </p:cNvSpPr>
            <p:nvPr/>
          </p:nvSpPr>
          <p:spPr bwMode="auto">
            <a:xfrm>
              <a:off x="514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</a:t>
              </a:r>
              <a:endParaRPr lang="en-US" dirty="0"/>
            </a:p>
          </p:txBody>
        </p:sp>
        <p:sp>
          <p:nvSpPr>
            <p:cNvPr id="15" name="ZoneTexte 20"/>
            <p:cNvSpPr txBox="1">
              <a:spLocks noChangeArrowheads="1"/>
            </p:cNvSpPr>
            <p:nvPr/>
          </p:nvSpPr>
          <p:spPr bwMode="auto">
            <a:xfrm>
              <a:off x="577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B0</a:t>
              </a:r>
              <a:endParaRPr lang="en-US" dirty="0"/>
            </a:p>
          </p:txBody>
        </p:sp>
        <p:sp>
          <p:nvSpPr>
            <p:cNvPr id="16" name="ZoneTexte 24"/>
            <p:cNvSpPr txBox="1">
              <a:spLocks noChangeArrowheads="1"/>
            </p:cNvSpPr>
            <p:nvPr/>
          </p:nvSpPr>
          <p:spPr bwMode="auto">
            <a:xfrm>
              <a:off x="387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B7</a:t>
              </a:r>
              <a:endParaRPr lang="en-US" dirty="0"/>
            </a:p>
          </p:txBody>
        </p:sp>
        <p:sp>
          <p:nvSpPr>
            <p:cNvPr id="17" name="ZoneTexte 25"/>
            <p:cNvSpPr txBox="1">
              <a:spLocks noChangeArrowheads="1"/>
            </p:cNvSpPr>
            <p:nvPr/>
          </p:nvSpPr>
          <p:spPr bwMode="auto">
            <a:xfrm>
              <a:off x="450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B6</a:t>
              </a:r>
              <a:endParaRPr lang="en-US" dirty="0"/>
            </a:p>
          </p:txBody>
        </p:sp>
        <p:sp>
          <p:nvSpPr>
            <p:cNvPr id="18" name="ZoneTexte 26"/>
            <p:cNvSpPr txBox="1">
              <a:spLocks noChangeArrowheads="1"/>
            </p:cNvSpPr>
            <p:nvPr/>
          </p:nvSpPr>
          <p:spPr bwMode="auto">
            <a:xfrm>
              <a:off x="514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B5</a:t>
              </a:r>
              <a:endParaRPr lang="en-US" dirty="0"/>
            </a:p>
          </p:txBody>
        </p:sp>
        <p:sp>
          <p:nvSpPr>
            <p:cNvPr id="19" name="ZoneTexte 27"/>
            <p:cNvSpPr txBox="1">
              <a:spLocks noChangeArrowheads="1"/>
            </p:cNvSpPr>
            <p:nvPr/>
          </p:nvSpPr>
          <p:spPr bwMode="auto">
            <a:xfrm>
              <a:off x="577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B4</a:t>
              </a:r>
              <a:endParaRPr lang="en-US" dirty="0"/>
            </a:p>
          </p:txBody>
        </p:sp>
        <p:sp>
          <p:nvSpPr>
            <p:cNvPr id="20" name="ZoneTexte 28"/>
            <p:cNvSpPr txBox="1">
              <a:spLocks noChangeArrowheads="1"/>
            </p:cNvSpPr>
            <p:nvPr/>
          </p:nvSpPr>
          <p:spPr bwMode="auto">
            <a:xfrm>
              <a:off x="387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B11</a:t>
              </a:r>
              <a:endParaRPr lang="en-US" dirty="0"/>
            </a:p>
          </p:txBody>
        </p:sp>
        <p:sp>
          <p:nvSpPr>
            <p:cNvPr id="21" name="ZoneTexte 29"/>
            <p:cNvSpPr txBox="1">
              <a:spLocks noChangeArrowheads="1"/>
            </p:cNvSpPr>
            <p:nvPr/>
          </p:nvSpPr>
          <p:spPr bwMode="auto">
            <a:xfrm>
              <a:off x="450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B10</a:t>
              </a:r>
              <a:endParaRPr lang="en-US" dirty="0"/>
            </a:p>
          </p:txBody>
        </p:sp>
        <p:sp>
          <p:nvSpPr>
            <p:cNvPr id="22" name="ZoneTexte 30"/>
            <p:cNvSpPr txBox="1">
              <a:spLocks noChangeArrowheads="1"/>
            </p:cNvSpPr>
            <p:nvPr/>
          </p:nvSpPr>
          <p:spPr bwMode="auto">
            <a:xfrm>
              <a:off x="514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B9</a:t>
              </a:r>
              <a:endParaRPr lang="en-US" dirty="0"/>
            </a:p>
          </p:txBody>
        </p:sp>
        <p:sp>
          <p:nvSpPr>
            <p:cNvPr id="23" name="ZoneTexte 31"/>
            <p:cNvSpPr txBox="1">
              <a:spLocks noChangeArrowheads="1"/>
            </p:cNvSpPr>
            <p:nvPr/>
          </p:nvSpPr>
          <p:spPr bwMode="auto">
            <a:xfrm>
              <a:off x="577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B8</a:t>
              </a:r>
              <a:endParaRPr lang="en-US" dirty="0"/>
            </a:p>
          </p:txBody>
        </p:sp>
        <p:sp>
          <p:nvSpPr>
            <p:cNvPr id="24" name="ZoneTexte 32"/>
            <p:cNvSpPr txBox="1">
              <a:spLocks noChangeArrowheads="1"/>
            </p:cNvSpPr>
            <p:nvPr/>
          </p:nvSpPr>
          <p:spPr bwMode="auto">
            <a:xfrm>
              <a:off x="3873500" y="44196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11</a:t>
              </a:r>
              <a:endParaRPr lang="en-US" dirty="0"/>
            </a:p>
          </p:txBody>
        </p:sp>
        <p:sp>
          <p:nvSpPr>
            <p:cNvPr id="25" name="ZoneTexte 33"/>
            <p:cNvSpPr txBox="1">
              <a:spLocks noChangeArrowheads="1"/>
            </p:cNvSpPr>
            <p:nvPr/>
          </p:nvSpPr>
          <p:spPr bwMode="auto">
            <a:xfrm>
              <a:off x="4508500" y="44196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22</a:t>
              </a:r>
              <a:endParaRPr lang="en-US" dirty="0"/>
            </a:p>
          </p:txBody>
        </p:sp>
        <p:sp>
          <p:nvSpPr>
            <p:cNvPr id="26" name="ZoneTexte 34"/>
            <p:cNvSpPr txBox="1">
              <a:spLocks noChangeArrowheads="1"/>
            </p:cNvSpPr>
            <p:nvPr/>
          </p:nvSpPr>
          <p:spPr bwMode="auto">
            <a:xfrm>
              <a:off x="5143500" y="44196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33</a:t>
              </a:r>
              <a:endParaRPr lang="en-US" dirty="0"/>
            </a:p>
          </p:txBody>
        </p:sp>
        <p:sp>
          <p:nvSpPr>
            <p:cNvPr id="27" name="ZoneTexte 35"/>
            <p:cNvSpPr txBox="1">
              <a:spLocks noChangeArrowheads="1"/>
            </p:cNvSpPr>
            <p:nvPr/>
          </p:nvSpPr>
          <p:spPr bwMode="auto">
            <a:xfrm>
              <a:off x="5778500" y="44196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44</a:t>
              </a:r>
              <a:endParaRPr lang="en-US" dirty="0"/>
            </a:p>
          </p:txBody>
        </p:sp>
        <p:sp>
          <p:nvSpPr>
            <p:cNvPr id="28" name="ZoneTexte 36"/>
            <p:cNvSpPr txBox="1">
              <a:spLocks noChangeArrowheads="1"/>
            </p:cNvSpPr>
            <p:nvPr/>
          </p:nvSpPr>
          <p:spPr bwMode="auto">
            <a:xfrm>
              <a:off x="387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B19</a:t>
              </a:r>
              <a:endParaRPr lang="en-US" dirty="0"/>
            </a:p>
          </p:txBody>
        </p:sp>
        <p:sp>
          <p:nvSpPr>
            <p:cNvPr id="29" name="ZoneTexte 37"/>
            <p:cNvSpPr txBox="1">
              <a:spLocks noChangeArrowheads="1"/>
            </p:cNvSpPr>
            <p:nvPr/>
          </p:nvSpPr>
          <p:spPr bwMode="auto">
            <a:xfrm>
              <a:off x="450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B18</a:t>
              </a:r>
              <a:endParaRPr lang="en-US" dirty="0"/>
            </a:p>
          </p:txBody>
        </p:sp>
        <p:sp>
          <p:nvSpPr>
            <p:cNvPr id="30" name="ZoneTexte 38"/>
            <p:cNvSpPr txBox="1">
              <a:spLocks noChangeArrowheads="1"/>
            </p:cNvSpPr>
            <p:nvPr/>
          </p:nvSpPr>
          <p:spPr bwMode="auto">
            <a:xfrm>
              <a:off x="514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B17</a:t>
              </a:r>
              <a:endParaRPr lang="en-US" dirty="0"/>
            </a:p>
          </p:txBody>
        </p:sp>
        <p:sp>
          <p:nvSpPr>
            <p:cNvPr id="31" name="ZoneTexte 39"/>
            <p:cNvSpPr txBox="1">
              <a:spLocks noChangeArrowheads="1"/>
            </p:cNvSpPr>
            <p:nvPr/>
          </p:nvSpPr>
          <p:spPr bwMode="auto">
            <a:xfrm>
              <a:off x="577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B16</a:t>
              </a:r>
              <a:endParaRPr lang="en-US" dirty="0"/>
            </a:p>
          </p:txBody>
        </p:sp>
        <p:sp>
          <p:nvSpPr>
            <p:cNvPr id="32" name="ZoneTexte 40"/>
            <p:cNvSpPr txBox="1">
              <a:spLocks noChangeArrowheads="1"/>
            </p:cNvSpPr>
            <p:nvPr/>
          </p:nvSpPr>
          <p:spPr bwMode="auto">
            <a:xfrm>
              <a:off x="387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B23</a:t>
              </a:r>
              <a:endParaRPr lang="en-US" dirty="0"/>
            </a:p>
          </p:txBody>
        </p:sp>
        <p:sp>
          <p:nvSpPr>
            <p:cNvPr id="33" name="ZoneTexte 41"/>
            <p:cNvSpPr txBox="1">
              <a:spLocks noChangeArrowheads="1"/>
            </p:cNvSpPr>
            <p:nvPr/>
          </p:nvSpPr>
          <p:spPr bwMode="auto">
            <a:xfrm>
              <a:off x="450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B22</a:t>
              </a:r>
              <a:endParaRPr lang="en-US" dirty="0"/>
            </a:p>
          </p:txBody>
        </p:sp>
        <p:sp>
          <p:nvSpPr>
            <p:cNvPr id="34" name="ZoneTexte 42"/>
            <p:cNvSpPr txBox="1">
              <a:spLocks noChangeArrowheads="1"/>
            </p:cNvSpPr>
            <p:nvPr/>
          </p:nvSpPr>
          <p:spPr bwMode="auto">
            <a:xfrm>
              <a:off x="514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B21</a:t>
              </a:r>
              <a:endParaRPr lang="en-US" dirty="0"/>
            </a:p>
          </p:txBody>
        </p:sp>
        <p:sp>
          <p:nvSpPr>
            <p:cNvPr id="35" name="ZoneTexte 43"/>
            <p:cNvSpPr txBox="1">
              <a:spLocks noChangeArrowheads="1"/>
            </p:cNvSpPr>
            <p:nvPr/>
          </p:nvSpPr>
          <p:spPr bwMode="auto">
            <a:xfrm>
              <a:off x="577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B20</a:t>
              </a:r>
              <a:endParaRPr lang="en-US" dirty="0"/>
            </a:p>
          </p:txBody>
        </p:sp>
        <p:sp>
          <p:nvSpPr>
            <p:cNvPr id="36" name="ZoneTexte 44"/>
            <p:cNvSpPr txBox="1">
              <a:spLocks noChangeArrowheads="1"/>
            </p:cNvSpPr>
            <p:nvPr/>
          </p:nvSpPr>
          <p:spPr bwMode="auto">
            <a:xfrm>
              <a:off x="387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B27</a:t>
              </a:r>
              <a:endParaRPr lang="en-US" dirty="0"/>
            </a:p>
          </p:txBody>
        </p:sp>
        <p:sp>
          <p:nvSpPr>
            <p:cNvPr id="37" name="ZoneTexte 45"/>
            <p:cNvSpPr txBox="1">
              <a:spLocks noChangeArrowheads="1"/>
            </p:cNvSpPr>
            <p:nvPr/>
          </p:nvSpPr>
          <p:spPr bwMode="auto">
            <a:xfrm>
              <a:off x="450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B26</a:t>
              </a:r>
              <a:endParaRPr lang="en-US" dirty="0"/>
            </a:p>
          </p:txBody>
        </p:sp>
        <p:sp>
          <p:nvSpPr>
            <p:cNvPr id="38" name="ZoneTexte 46"/>
            <p:cNvSpPr txBox="1">
              <a:spLocks noChangeArrowheads="1"/>
            </p:cNvSpPr>
            <p:nvPr/>
          </p:nvSpPr>
          <p:spPr bwMode="auto">
            <a:xfrm>
              <a:off x="514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B25</a:t>
              </a:r>
              <a:endParaRPr lang="en-US" dirty="0"/>
            </a:p>
          </p:txBody>
        </p:sp>
        <p:sp>
          <p:nvSpPr>
            <p:cNvPr id="39" name="ZoneTexte 47"/>
            <p:cNvSpPr txBox="1">
              <a:spLocks noChangeArrowheads="1"/>
            </p:cNvSpPr>
            <p:nvPr/>
          </p:nvSpPr>
          <p:spPr bwMode="auto">
            <a:xfrm>
              <a:off x="577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B24</a:t>
              </a:r>
              <a:endParaRPr lang="en-US" dirty="0"/>
            </a:p>
          </p:txBody>
        </p:sp>
        <p:sp>
          <p:nvSpPr>
            <p:cNvPr id="40" name="ZoneTexte 48"/>
            <p:cNvSpPr txBox="1">
              <a:spLocks noChangeArrowheads="1"/>
            </p:cNvSpPr>
            <p:nvPr/>
          </p:nvSpPr>
          <p:spPr bwMode="auto">
            <a:xfrm>
              <a:off x="387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 dirty="0"/>
                <a:t>. . . </a:t>
              </a:r>
              <a:endParaRPr lang="en-US" b="1" dirty="0"/>
            </a:p>
          </p:txBody>
        </p:sp>
        <p:sp>
          <p:nvSpPr>
            <p:cNvPr id="41" name="ZoneTexte 49"/>
            <p:cNvSpPr txBox="1">
              <a:spLocks noChangeArrowheads="1"/>
            </p:cNvSpPr>
            <p:nvPr/>
          </p:nvSpPr>
          <p:spPr bwMode="auto">
            <a:xfrm>
              <a:off x="450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42" name="ZoneTexte 50"/>
            <p:cNvSpPr txBox="1">
              <a:spLocks noChangeArrowheads="1"/>
            </p:cNvSpPr>
            <p:nvPr/>
          </p:nvSpPr>
          <p:spPr bwMode="auto">
            <a:xfrm>
              <a:off x="514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43" name="ZoneTexte 51"/>
            <p:cNvSpPr txBox="1">
              <a:spLocks noChangeArrowheads="1"/>
            </p:cNvSpPr>
            <p:nvPr/>
          </p:nvSpPr>
          <p:spPr bwMode="auto">
            <a:xfrm>
              <a:off x="577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</p:grpSp>
      <p:sp>
        <p:nvSpPr>
          <p:cNvPr id="44" name="ZoneTexte 46"/>
          <p:cNvSpPr txBox="1">
            <a:spLocks noChangeArrowheads="1"/>
          </p:cNvSpPr>
          <p:nvPr/>
        </p:nvSpPr>
        <p:spPr bwMode="auto">
          <a:xfrm>
            <a:off x="3850372" y="3280964"/>
            <a:ext cx="27648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Memória (palavra de 32 bits)</a:t>
            </a:r>
            <a:endParaRPr lang="en-US" sz="1400" b="1" dirty="0"/>
          </a:p>
        </p:txBody>
      </p:sp>
      <p:sp>
        <p:nvSpPr>
          <p:cNvPr id="45" name="ZoneTexte 23"/>
          <p:cNvSpPr txBox="1">
            <a:spLocks noChangeArrowheads="1"/>
          </p:cNvSpPr>
          <p:nvPr/>
        </p:nvSpPr>
        <p:spPr bwMode="auto">
          <a:xfrm>
            <a:off x="2095500" y="4417535"/>
            <a:ext cx="1846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Endereço (32 bits)</a:t>
            </a:r>
            <a:endParaRPr lang="en-US" dirty="0"/>
          </a:p>
        </p:txBody>
      </p:sp>
      <p:cxnSp>
        <p:nvCxnSpPr>
          <p:cNvPr id="46" name="Conector de seta reta 45"/>
          <p:cNvCxnSpPr/>
          <p:nvPr/>
        </p:nvCxnSpPr>
        <p:spPr bwMode="auto">
          <a:xfrm>
            <a:off x="2852381" y="4031618"/>
            <a:ext cx="1067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Conector reto 49"/>
          <p:cNvCxnSpPr/>
          <p:nvPr/>
        </p:nvCxnSpPr>
        <p:spPr bwMode="auto">
          <a:xfrm flipV="1">
            <a:off x="3275461" y="3959605"/>
            <a:ext cx="110509" cy="1539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ZoneTexte 23"/>
          <p:cNvSpPr txBox="1">
            <a:spLocks noChangeArrowheads="1"/>
          </p:cNvSpPr>
          <p:nvPr/>
        </p:nvSpPr>
        <p:spPr bwMode="auto">
          <a:xfrm>
            <a:off x="3248119" y="3723021"/>
            <a:ext cx="27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4</a:t>
            </a:r>
            <a:endParaRPr lang="en-US" sz="1400" dirty="0"/>
          </a:p>
        </p:txBody>
      </p:sp>
      <p:sp>
        <p:nvSpPr>
          <p:cNvPr id="54" name="ZoneTexte 23"/>
          <p:cNvSpPr txBox="1">
            <a:spLocks noChangeArrowheads="1"/>
          </p:cNvSpPr>
          <p:nvPr/>
        </p:nvSpPr>
        <p:spPr bwMode="auto">
          <a:xfrm>
            <a:off x="2329600" y="3853630"/>
            <a:ext cx="6046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wbe</a:t>
            </a:r>
            <a:endParaRPr lang="en-US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2442" y="3096298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Write Byte Enable</a:t>
            </a:r>
          </a:p>
        </p:txBody>
      </p:sp>
      <p:cxnSp>
        <p:nvCxnSpPr>
          <p:cNvPr id="56" name="Conector de seta reta 55"/>
          <p:cNvCxnSpPr/>
          <p:nvPr/>
        </p:nvCxnSpPr>
        <p:spPr bwMode="auto">
          <a:xfrm>
            <a:off x="1937982" y="3434852"/>
            <a:ext cx="391618" cy="418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ZoneTexte 23"/>
          <p:cNvSpPr txBox="1">
            <a:spLocks noChangeArrowheads="1"/>
          </p:cNvSpPr>
          <p:nvPr/>
        </p:nvSpPr>
        <p:spPr bwMode="auto">
          <a:xfrm>
            <a:off x="2179472" y="565769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0x11223344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ZoneTexte 23"/>
          <p:cNvSpPr txBox="1">
            <a:spLocks noChangeArrowheads="1"/>
          </p:cNvSpPr>
          <p:nvPr/>
        </p:nvSpPr>
        <p:spPr bwMode="auto">
          <a:xfrm>
            <a:off x="2179472" y="484048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0x00000003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7" name="ZoneTexte 23"/>
          <p:cNvSpPr txBox="1">
            <a:spLocks noChangeArrowheads="1"/>
          </p:cNvSpPr>
          <p:nvPr/>
        </p:nvSpPr>
        <p:spPr bwMode="auto">
          <a:xfrm>
            <a:off x="2964122" y="4055088"/>
            <a:ext cx="6990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1111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6480642" y="575170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6471544" y="544386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471077" y="513903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6471077" y="483421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477817" y="452938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6477817" y="422456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5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77817" y="392601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6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5899703" y="277418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Word address</a:t>
            </a:r>
          </a:p>
        </p:txBody>
      </p:sp>
      <p:cxnSp>
        <p:nvCxnSpPr>
          <p:cNvPr id="66" name="Conector de seta reta 65"/>
          <p:cNvCxnSpPr/>
          <p:nvPr/>
        </p:nvCxnSpPr>
        <p:spPr bwMode="auto">
          <a:xfrm flipH="1">
            <a:off x="6640965" y="3158860"/>
            <a:ext cx="1" cy="6672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2582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577263" cy="1146308"/>
          </a:xfrm>
        </p:spPr>
        <p:txBody>
          <a:bodyPr/>
          <a:lstStyle/>
          <a:p>
            <a:r>
              <a:rPr lang="pt-BR" sz="2400" dirty="0"/>
              <a:t>Exercício 11: </a:t>
            </a:r>
            <a:r>
              <a:rPr lang="en-US" sz="2400" dirty="0"/>
              <a:t>preencher </a:t>
            </a:r>
            <a:r>
              <a:rPr lang="en-US" sz="2400" i="1" dirty="0"/>
              <a:t>array</a:t>
            </a:r>
            <a:r>
              <a:rPr lang="en-US" sz="2400" dirty="0"/>
              <a:t> de inteiros</a:t>
            </a:r>
            <a:r>
              <a:rPr lang="en-US" sz="2400" i="1" dirty="0"/>
              <a:t> </a:t>
            </a:r>
            <a:r>
              <a:rPr lang="en-US" sz="2400" dirty="0"/>
              <a:t>com -1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740720" y="2073418"/>
            <a:ext cx="5498274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text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# Leitura de variáveis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la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$t0, array   	# t0 </a:t>
            </a:r>
            <a:r>
              <a:rPr lang="pt-BR" dirty="0">
                <a:latin typeface="Courier New"/>
                <a:cs typeface="Courier New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&amp;array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la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$t1, size   	# t1 </a:t>
            </a:r>
            <a:r>
              <a:rPr lang="pt-BR" dirty="0">
                <a:latin typeface="Courier New"/>
                <a:cs typeface="Courier New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&amp;size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lw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$t1, 0($t1) 	# t1 </a:t>
            </a:r>
            <a:r>
              <a:rPr lang="pt-BR" dirty="0">
                <a:latin typeface="Courier New"/>
                <a:cs typeface="Courier New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size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la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$t6, i		# t6 </a:t>
            </a:r>
            <a:r>
              <a:rPr lang="pt-BR" dirty="0">
                <a:latin typeface="Courier New"/>
                <a:cs typeface="Courier New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&amp;i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lw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$t2, 0($t6)   # t2 </a:t>
            </a:r>
            <a:r>
              <a:rPr lang="pt-BR" dirty="0">
                <a:latin typeface="Courier New"/>
                <a:cs typeface="Courier New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# t3: constante -1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addi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$t3, $zero, -1	# t3 </a:t>
            </a:r>
            <a:r>
              <a:rPr lang="pt-BR" dirty="0">
                <a:latin typeface="Courier New"/>
                <a:cs typeface="Courier New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-1</a:t>
            </a:r>
          </a:p>
        </p:txBody>
      </p:sp>
      <p:grpSp>
        <p:nvGrpSpPr>
          <p:cNvPr id="18" name="Grupo 17"/>
          <p:cNvGrpSpPr/>
          <p:nvPr/>
        </p:nvGrpSpPr>
        <p:grpSpPr>
          <a:xfrm>
            <a:off x="961715" y="5344013"/>
            <a:ext cx="2203059" cy="902732"/>
            <a:chOff x="961715" y="5344013"/>
            <a:chExt cx="2203059" cy="902732"/>
          </a:xfrm>
        </p:grpSpPr>
        <p:sp>
          <p:nvSpPr>
            <p:cNvPr id="24" name="Retângulo 23"/>
            <p:cNvSpPr/>
            <p:nvPr/>
          </p:nvSpPr>
          <p:spPr bwMode="auto">
            <a:xfrm>
              <a:off x="1669196" y="5943327"/>
              <a:ext cx="1495578" cy="23750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Retângulo 24"/>
            <p:cNvSpPr/>
            <p:nvPr/>
          </p:nvSpPr>
          <p:spPr bwMode="auto">
            <a:xfrm>
              <a:off x="1672166" y="5943325"/>
              <a:ext cx="298862" cy="237507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tângulo 25"/>
            <p:cNvSpPr/>
            <p:nvPr/>
          </p:nvSpPr>
          <p:spPr bwMode="auto">
            <a:xfrm>
              <a:off x="1967070" y="5943324"/>
              <a:ext cx="298862" cy="2375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tângulo 26"/>
            <p:cNvSpPr/>
            <p:nvPr/>
          </p:nvSpPr>
          <p:spPr bwMode="auto">
            <a:xfrm>
              <a:off x="2265932" y="5943323"/>
              <a:ext cx="298862" cy="237507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961715" y="5877413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</a:t>
              </a:r>
            </a:p>
          </p:txBody>
        </p:sp>
        <p:cxnSp>
          <p:nvCxnSpPr>
            <p:cNvPr id="22" name="Conector de seta reta 21"/>
            <p:cNvCxnSpPr/>
            <p:nvPr/>
          </p:nvCxnSpPr>
          <p:spPr bwMode="auto">
            <a:xfrm flipH="1">
              <a:off x="1821597" y="5660691"/>
              <a:ext cx="149431" cy="2175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CaixaDeTexto 22"/>
            <p:cNvSpPr txBox="1"/>
            <p:nvPr/>
          </p:nvSpPr>
          <p:spPr>
            <a:xfrm>
              <a:off x="1888906" y="534401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t0</a:t>
              </a:r>
            </a:p>
          </p:txBody>
        </p:sp>
        <p:sp>
          <p:nvSpPr>
            <p:cNvPr id="28" name="Retângulo 27"/>
            <p:cNvSpPr/>
            <p:nvPr/>
          </p:nvSpPr>
          <p:spPr bwMode="auto">
            <a:xfrm>
              <a:off x="2557130" y="5943327"/>
              <a:ext cx="298862" cy="237507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5" name="CaixaDeTexto 14"/>
          <p:cNvSpPr txBox="1"/>
          <p:nvPr/>
        </p:nvSpPr>
        <p:spPr>
          <a:xfrm>
            <a:off x="106362" y="2699376"/>
            <a:ext cx="3377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int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size = 5;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[5];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 = 0;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while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(i &lt;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[i] = -1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i++;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463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577263" cy="1146308"/>
          </a:xfrm>
        </p:spPr>
        <p:txBody>
          <a:bodyPr/>
          <a:lstStyle/>
          <a:p>
            <a:r>
              <a:rPr lang="pt-BR" sz="2400" dirty="0"/>
              <a:t>Exercício 11: </a:t>
            </a:r>
            <a:r>
              <a:rPr lang="en-US" sz="2400" dirty="0"/>
              <a:t>preencher </a:t>
            </a:r>
            <a:r>
              <a:rPr lang="en-US" sz="2400" i="1" dirty="0"/>
              <a:t>array</a:t>
            </a:r>
            <a:r>
              <a:rPr lang="en-US" sz="2400" dirty="0"/>
              <a:t> de inteiros</a:t>
            </a:r>
            <a:r>
              <a:rPr lang="en-US" sz="2400" i="1" dirty="0"/>
              <a:t> </a:t>
            </a:r>
            <a:r>
              <a:rPr lang="en-US" sz="2400" dirty="0"/>
              <a:t>com -1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6362" y="2699376"/>
            <a:ext cx="3377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int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size = 5;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[5];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 = 0;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while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(i &lt;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[i] = -1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i++;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087588" y="1849643"/>
            <a:ext cx="615142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while:	    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slt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$t8, $t2, $t1	   # (i &lt; size ?) 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beq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$t8, $zero, end # break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 &gt;=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size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sll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$t7, $t2, 2     # t7 </a:t>
            </a:r>
            <a:r>
              <a:rPr lang="pt-BR" dirty="0">
                <a:latin typeface="Courier New"/>
                <a:cs typeface="Courier New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 * 4 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$t7, $t0, $t7   # t7 </a:t>
            </a:r>
            <a:r>
              <a:rPr lang="pt-BR" dirty="0">
                <a:latin typeface="Courier New"/>
                <a:cs typeface="Courier New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&amp;array[i]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sw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$t3, 0($t7)      # array[i] </a:t>
            </a:r>
            <a:r>
              <a:rPr lang="pt-BR" dirty="0">
                <a:latin typeface="Courier New"/>
                <a:cs typeface="Courier New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-1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addi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$t2, $t2, 1	   # i++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j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while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end:	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sw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$t2, 0($t6)      # i </a:t>
            </a:r>
            <a:r>
              <a:rPr lang="pt-BR" dirty="0">
                <a:latin typeface="Courier New"/>
                <a:cs typeface="Courier New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t2			      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961715" y="5344013"/>
            <a:ext cx="2203059" cy="902732"/>
            <a:chOff x="961715" y="5344013"/>
            <a:chExt cx="2203059" cy="902732"/>
          </a:xfrm>
        </p:grpSpPr>
        <p:sp>
          <p:nvSpPr>
            <p:cNvPr id="18" name="Retângulo 17"/>
            <p:cNvSpPr/>
            <p:nvPr/>
          </p:nvSpPr>
          <p:spPr bwMode="auto">
            <a:xfrm>
              <a:off x="1669196" y="5943327"/>
              <a:ext cx="1495578" cy="23750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tângulo 18"/>
            <p:cNvSpPr/>
            <p:nvPr/>
          </p:nvSpPr>
          <p:spPr bwMode="auto">
            <a:xfrm>
              <a:off x="1672166" y="5943325"/>
              <a:ext cx="298862" cy="237507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tângulo 19"/>
            <p:cNvSpPr/>
            <p:nvPr/>
          </p:nvSpPr>
          <p:spPr bwMode="auto">
            <a:xfrm>
              <a:off x="1967070" y="5943324"/>
              <a:ext cx="298862" cy="2375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etângulo 20"/>
            <p:cNvSpPr/>
            <p:nvPr/>
          </p:nvSpPr>
          <p:spPr bwMode="auto">
            <a:xfrm>
              <a:off x="2265932" y="5943323"/>
              <a:ext cx="298862" cy="237507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961715" y="5877413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</a:t>
              </a:r>
            </a:p>
          </p:txBody>
        </p:sp>
        <p:cxnSp>
          <p:nvCxnSpPr>
            <p:cNvPr id="23" name="Conector de seta reta 22"/>
            <p:cNvCxnSpPr/>
            <p:nvPr/>
          </p:nvCxnSpPr>
          <p:spPr bwMode="auto">
            <a:xfrm flipH="1">
              <a:off x="1821597" y="5660691"/>
              <a:ext cx="149431" cy="2175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CaixaDeTexto 23"/>
            <p:cNvSpPr txBox="1"/>
            <p:nvPr/>
          </p:nvSpPr>
          <p:spPr>
            <a:xfrm>
              <a:off x="1888906" y="534401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t0</a:t>
              </a:r>
            </a:p>
          </p:txBody>
        </p:sp>
        <p:sp>
          <p:nvSpPr>
            <p:cNvPr id="25" name="Retângulo 24"/>
            <p:cNvSpPr/>
            <p:nvPr/>
          </p:nvSpPr>
          <p:spPr bwMode="auto">
            <a:xfrm>
              <a:off x="2557130" y="5943327"/>
              <a:ext cx="298862" cy="237507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4940133" y="192914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i  &lt;  </a:t>
            </a:r>
            <a:r>
              <a:rPr lang="pt-BR" dirty="0" err="1">
                <a:solidFill>
                  <a:srgbClr val="0000FF"/>
                </a:solidFill>
              </a:rPr>
              <a:t>size</a:t>
            </a:r>
            <a:r>
              <a:rPr lang="pt-BR" dirty="0">
                <a:solidFill>
                  <a:srgbClr val="0000FF"/>
                </a:solidFill>
              </a:rPr>
              <a:t> ?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921599" y="29721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i </a:t>
            </a:r>
          </a:p>
        </p:txBody>
      </p:sp>
      <p:cxnSp>
        <p:nvCxnSpPr>
          <p:cNvPr id="7" name="Conector de seta reta 6"/>
          <p:cNvCxnSpPr/>
          <p:nvPr/>
        </p:nvCxnSpPr>
        <p:spPr bwMode="auto">
          <a:xfrm>
            <a:off x="2706561" y="2390374"/>
            <a:ext cx="77752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CaixaDeTexto 25"/>
          <p:cNvSpPr txBox="1"/>
          <p:nvPr/>
        </p:nvSpPr>
        <p:spPr>
          <a:xfrm>
            <a:off x="895939" y="2153562"/>
            <a:ext cx="186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Variáveis </a:t>
            </a:r>
            <a:r>
              <a:rPr lang="pt-BR" i="1" dirty="0" err="1">
                <a:solidFill>
                  <a:srgbClr val="0000FF"/>
                </a:solidFill>
              </a:rPr>
              <a:t>signed</a:t>
            </a:r>
            <a:endParaRPr lang="pt-BR" i="1" dirty="0">
              <a:solidFill>
                <a:srgbClr val="0000FF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155421" y="2932432"/>
            <a:ext cx="398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Transforma </a:t>
            </a:r>
            <a:r>
              <a:rPr lang="pt-BR" i="1" dirty="0">
                <a:solidFill>
                  <a:srgbClr val="0000FF"/>
                </a:solidFill>
              </a:rPr>
              <a:t>i </a:t>
            </a:r>
            <a:r>
              <a:rPr lang="pt-BR" dirty="0">
                <a:solidFill>
                  <a:srgbClr val="0000FF"/>
                </a:solidFill>
              </a:rPr>
              <a:t>em deslocamento de </a:t>
            </a:r>
            <a:r>
              <a:rPr lang="pt-BR" i="1" dirty="0" err="1">
                <a:solidFill>
                  <a:srgbClr val="0000FF"/>
                </a:solidFill>
              </a:rPr>
              <a:t>int</a:t>
            </a:r>
            <a:endParaRPr lang="pt-BR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8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26" grpId="0"/>
      <p:bldP spid="2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577263" cy="1146308"/>
          </a:xfrm>
        </p:spPr>
        <p:txBody>
          <a:bodyPr/>
          <a:lstStyle/>
          <a:p>
            <a:r>
              <a:rPr lang="pt-BR" sz="2400" dirty="0"/>
              <a:t>Exercício 11: </a:t>
            </a:r>
            <a:r>
              <a:rPr lang="en-US" sz="2400" dirty="0"/>
              <a:t>preencher </a:t>
            </a:r>
            <a:r>
              <a:rPr lang="en-US" sz="2400" i="1" dirty="0"/>
              <a:t>array</a:t>
            </a:r>
            <a:r>
              <a:rPr lang="en-US" sz="2400" dirty="0"/>
              <a:t> de </a:t>
            </a:r>
            <a:r>
              <a:rPr lang="en-US" sz="2400" i="1" dirty="0">
                <a:solidFill>
                  <a:srgbClr val="0000FF"/>
                </a:solidFill>
              </a:rPr>
              <a:t>short int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com -1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90005" y="2699376"/>
            <a:ext cx="3685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int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size = 5;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short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[5];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 = 0;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while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(i &lt; size ) 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[i] = -1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i++;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396344" y="1849643"/>
            <a:ext cx="5759534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while:	    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slt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$t8, $t2, $t1	   # (i &lt; size ?) 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beq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$t8, $zero, end # 	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sll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$t7, $t2,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    # t7 </a:t>
            </a:r>
            <a:r>
              <a:rPr lang="pt-BR" dirty="0">
                <a:latin typeface="Courier New"/>
                <a:cs typeface="Courier New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i*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$t7, $t0, $t7   # t7 </a:t>
            </a:r>
            <a:r>
              <a:rPr lang="pt-BR" dirty="0">
                <a:latin typeface="Courier New"/>
                <a:cs typeface="Courier New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&amp;array[i]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sh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$t3, 0($t7)      # array[i] </a:t>
            </a:r>
            <a:r>
              <a:rPr lang="pt-BR" dirty="0">
                <a:latin typeface="Courier New"/>
                <a:cs typeface="Courier New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t3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addi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$t2, $t2, 1	   # i++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j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while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end: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sw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$t2, 0($t6)      # i </a:t>
            </a:r>
            <a:r>
              <a:rPr lang="pt-BR" dirty="0">
                <a:latin typeface="Courier New"/>
                <a:cs typeface="Courier New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t2			      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961715" y="5344013"/>
            <a:ext cx="2203059" cy="902732"/>
            <a:chOff x="961715" y="5344013"/>
            <a:chExt cx="2203059" cy="902732"/>
          </a:xfrm>
        </p:grpSpPr>
        <p:sp>
          <p:nvSpPr>
            <p:cNvPr id="9" name="Retângulo 8"/>
            <p:cNvSpPr/>
            <p:nvPr/>
          </p:nvSpPr>
          <p:spPr bwMode="auto">
            <a:xfrm>
              <a:off x="1669196" y="5943327"/>
              <a:ext cx="1495578" cy="23750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tângulo 9"/>
            <p:cNvSpPr/>
            <p:nvPr/>
          </p:nvSpPr>
          <p:spPr bwMode="auto">
            <a:xfrm>
              <a:off x="1672166" y="5943325"/>
              <a:ext cx="298862" cy="237507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tângulo 10"/>
            <p:cNvSpPr/>
            <p:nvPr/>
          </p:nvSpPr>
          <p:spPr bwMode="auto">
            <a:xfrm>
              <a:off x="1967070" y="5943324"/>
              <a:ext cx="298862" cy="2375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tângulo 11"/>
            <p:cNvSpPr/>
            <p:nvPr/>
          </p:nvSpPr>
          <p:spPr bwMode="auto">
            <a:xfrm>
              <a:off x="2265932" y="5943323"/>
              <a:ext cx="298862" cy="237507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961715" y="5877413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</a:t>
              </a:r>
            </a:p>
          </p:txBody>
        </p:sp>
        <p:cxnSp>
          <p:nvCxnSpPr>
            <p:cNvPr id="14" name="Conector de seta reta 13"/>
            <p:cNvCxnSpPr/>
            <p:nvPr/>
          </p:nvCxnSpPr>
          <p:spPr bwMode="auto">
            <a:xfrm flipH="1">
              <a:off x="1821597" y="5660691"/>
              <a:ext cx="149431" cy="2175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CaixaDeTexto 14"/>
            <p:cNvSpPr txBox="1"/>
            <p:nvPr/>
          </p:nvSpPr>
          <p:spPr>
            <a:xfrm>
              <a:off x="1888906" y="534401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t0</a:t>
              </a:r>
            </a:p>
          </p:txBody>
        </p:sp>
        <p:sp>
          <p:nvSpPr>
            <p:cNvPr id="16" name="Retângulo 15"/>
            <p:cNvSpPr/>
            <p:nvPr/>
          </p:nvSpPr>
          <p:spPr bwMode="auto">
            <a:xfrm>
              <a:off x="2557130" y="5943327"/>
              <a:ext cx="298862" cy="237507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4638593" y="2932432"/>
            <a:ext cx="456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Transforma </a:t>
            </a:r>
            <a:r>
              <a:rPr lang="pt-BR" i="1" dirty="0">
                <a:solidFill>
                  <a:srgbClr val="0000FF"/>
                </a:solidFill>
              </a:rPr>
              <a:t>i </a:t>
            </a:r>
            <a:r>
              <a:rPr lang="pt-BR" dirty="0">
                <a:solidFill>
                  <a:srgbClr val="0000FF"/>
                </a:solidFill>
              </a:rPr>
              <a:t>em deslocamento de </a:t>
            </a:r>
            <a:r>
              <a:rPr lang="pt-BR" i="1" dirty="0">
                <a:solidFill>
                  <a:srgbClr val="0000FF"/>
                </a:solidFill>
              </a:rPr>
              <a:t>short</a:t>
            </a:r>
            <a:r>
              <a:rPr lang="pt-BR" dirty="0">
                <a:solidFill>
                  <a:srgbClr val="0000FF"/>
                </a:solidFill>
              </a:rPr>
              <a:t> </a:t>
            </a:r>
            <a:r>
              <a:rPr lang="pt-BR" i="1" dirty="0" err="1">
                <a:solidFill>
                  <a:srgbClr val="0000FF"/>
                </a:solidFill>
              </a:rPr>
              <a:t>int</a:t>
            </a:r>
            <a:endParaRPr lang="pt-BR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6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396344" y="1849643"/>
            <a:ext cx="5759534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while:	    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slt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$t8, $t2, $t1	   # (i &lt; size ?) 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beq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$t8, $zero, end # 	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strike="sngStrike" dirty="0">
                <a:latin typeface="Courier New" pitchFamily="49" charset="0"/>
                <a:cs typeface="Courier New" pitchFamily="49" charset="0"/>
              </a:rPr>
              <a:t>sll</a:t>
            </a:r>
            <a:r>
              <a:rPr lang="pt-BR" strike="sngStrike" dirty="0">
                <a:latin typeface="Courier New" pitchFamily="49" charset="0"/>
                <a:cs typeface="Courier New" pitchFamily="49" charset="0"/>
              </a:rPr>
              <a:t> $t7, $t2, </a:t>
            </a:r>
            <a:r>
              <a:rPr lang="pt-BR" b="1" strike="sngStrike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strike="sngStrike" dirty="0">
                <a:latin typeface="Courier New" pitchFamily="49" charset="0"/>
                <a:cs typeface="Courier New" pitchFamily="49" charset="0"/>
              </a:rPr>
              <a:t>     # t7 </a:t>
            </a:r>
            <a:r>
              <a:rPr lang="pt-BR" dirty="0">
                <a:latin typeface="Courier New"/>
                <a:cs typeface="Courier New"/>
              </a:rPr>
              <a:t>←</a:t>
            </a:r>
            <a:r>
              <a:rPr lang="pt-BR" strike="sngStrike" dirty="0">
                <a:latin typeface="Courier New" pitchFamily="49" charset="0"/>
                <a:cs typeface="Courier New" pitchFamily="49" charset="0"/>
              </a:rPr>
              <a:t> i*</a:t>
            </a:r>
            <a:r>
              <a:rPr lang="pt-BR" b="1" strike="sngStrike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trike="sngStrike" dirty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$t7, $t0,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$t2  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t7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/>
                <a:cs typeface="Courier New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&amp;array[i]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$t3, 0($t7)      # array[i] </a:t>
            </a:r>
            <a:r>
              <a:rPr lang="pt-BR" dirty="0">
                <a:latin typeface="Courier New"/>
                <a:cs typeface="Courier New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t3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addi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$t2, $t2, 1	   # i++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j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while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end: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sw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$t2, 0($t6)      # i </a:t>
            </a:r>
            <a:r>
              <a:rPr lang="pt-BR" dirty="0">
                <a:latin typeface="Courier New"/>
                <a:cs typeface="Courier New"/>
              </a:rPr>
              <a:t>←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t2			      </a:t>
            </a:r>
          </a:p>
        </p:txBody>
      </p:sp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577263" cy="1146308"/>
          </a:xfrm>
        </p:spPr>
        <p:txBody>
          <a:bodyPr/>
          <a:lstStyle/>
          <a:p>
            <a:r>
              <a:rPr lang="pt-BR" sz="2400" dirty="0"/>
              <a:t>Exercício 11: </a:t>
            </a:r>
            <a:r>
              <a:rPr lang="en-US" sz="2400" dirty="0"/>
              <a:t>preencher </a:t>
            </a:r>
            <a:r>
              <a:rPr lang="en-US" sz="2400" i="1" dirty="0"/>
              <a:t>array</a:t>
            </a:r>
            <a:r>
              <a:rPr lang="en-US" sz="2400" dirty="0"/>
              <a:t> de </a:t>
            </a:r>
            <a:r>
              <a:rPr lang="en-US" sz="2400" i="1" dirty="0">
                <a:solidFill>
                  <a:srgbClr val="0000FF"/>
                </a:solidFill>
              </a:rPr>
              <a:t>char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com -1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90005" y="2699376"/>
            <a:ext cx="3685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int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size = 5;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[5];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 = 0;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while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(i &lt; size ) 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[i] = -1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i++;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961715" y="5344013"/>
            <a:ext cx="2203059" cy="902732"/>
            <a:chOff x="961715" y="5344013"/>
            <a:chExt cx="2203059" cy="902732"/>
          </a:xfrm>
        </p:grpSpPr>
        <p:sp>
          <p:nvSpPr>
            <p:cNvPr id="9" name="Retângulo 8"/>
            <p:cNvSpPr/>
            <p:nvPr/>
          </p:nvSpPr>
          <p:spPr bwMode="auto">
            <a:xfrm>
              <a:off x="1669196" y="5943327"/>
              <a:ext cx="1495578" cy="23750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tângulo 9"/>
            <p:cNvSpPr/>
            <p:nvPr/>
          </p:nvSpPr>
          <p:spPr bwMode="auto">
            <a:xfrm>
              <a:off x="1672166" y="5943325"/>
              <a:ext cx="298862" cy="237507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tângulo 10"/>
            <p:cNvSpPr/>
            <p:nvPr/>
          </p:nvSpPr>
          <p:spPr bwMode="auto">
            <a:xfrm>
              <a:off x="1967070" y="5943324"/>
              <a:ext cx="298862" cy="2375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tângulo 11"/>
            <p:cNvSpPr/>
            <p:nvPr/>
          </p:nvSpPr>
          <p:spPr bwMode="auto">
            <a:xfrm>
              <a:off x="2265932" y="5943323"/>
              <a:ext cx="298862" cy="237507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961715" y="5877413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</a:t>
              </a:r>
            </a:p>
          </p:txBody>
        </p:sp>
        <p:cxnSp>
          <p:nvCxnSpPr>
            <p:cNvPr id="14" name="Conector de seta reta 13"/>
            <p:cNvCxnSpPr/>
            <p:nvPr/>
          </p:nvCxnSpPr>
          <p:spPr bwMode="auto">
            <a:xfrm flipH="1">
              <a:off x="1821597" y="5660691"/>
              <a:ext cx="149431" cy="2175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CaixaDeTexto 14"/>
            <p:cNvSpPr txBox="1"/>
            <p:nvPr/>
          </p:nvSpPr>
          <p:spPr>
            <a:xfrm>
              <a:off x="1888906" y="534401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t0</a:t>
              </a:r>
            </a:p>
          </p:txBody>
        </p:sp>
        <p:sp>
          <p:nvSpPr>
            <p:cNvPr id="16" name="Retângulo 15"/>
            <p:cNvSpPr/>
            <p:nvPr/>
          </p:nvSpPr>
          <p:spPr bwMode="auto">
            <a:xfrm>
              <a:off x="2557130" y="5943327"/>
              <a:ext cx="298862" cy="237507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0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4"/>
            <a:ext cx="8001000" cy="1161636"/>
          </a:xfrm>
        </p:spPr>
        <p:txBody>
          <a:bodyPr>
            <a:normAutofit/>
          </a:bodyPr>
          <a:lstStyle/>
          <a:p>
            <a:r>
              <a:rPr lang="en-US" sz="2000" dirty="0" err="1"/>
              <a:t>Exercício</a:t>
            </a:r>
            <a:r>
              <a:rPr lang="en-US" sz="2000" dirty="0"/>
              <a:t> 12: </a:t>
            </a:r>
            <a:r>
              <a:rPr lang="en-US" sz="2000" i="1" dirty="0"/>
              <a:t>Bubble sort</a:t>
            </a:r>
          </a:p>
          <a:p>
            <a:pPr lvl="1"/>
            <a:r>
              <a:rPr lang="pt-BR" sz="1800" dirty="0"/>
              <a:t>Ordenar </a:t>
            </a:r>
            <a:r>
              <a:rPr lang="pt-BR" sz="1800" i="1" dirty="0"/>
              <a:t>array </a:t>
            </a:r>
            <a:r>
              <a:rPr lang="pt-BR" sz="1800" dirty="0"/>
              <a:t>em ordem crescente usando o algoritmo </a:t>
            </a:r>
            <a:r>
              <a:rPr lang="pt-BR" sz="1800" i="1" dirty="0"/>
              <a:t>bubble sort</a:t>
            </a:r>
          </a:p>
          <a:p>
            <a:pPr lvl="2"/>
            <a:endParaRPr lang="pt-BR" dirty="0"/>
          </a:p>
          <a:p>
            <a:pPr lvl="1"/>
            <a:endParaRPr lang="en-US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1190150" y="2409468"/>
            <a:ext cx="6248400" cy="3977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BubbleSort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i, j,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swap = 1;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(swap == 1) 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 swap = 0;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(i = 0, j = 1; j &lt;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 i++, j++)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[i] &gt;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[j]) 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[j];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[j] =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[i];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[i] =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    swap = 1;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460858" y="5487575"/>
            <a:ext cx="3532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Escrever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também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uma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versão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considerando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os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elementos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unsigned</a:t>
            </a:r>
            <a:r>
              <a:rPr lang="en-US" dirty="0">
                <a:solidFill>
                  <a:srgbClr val="0000FF"/>
                </a:solidFill>
              </a:rPr>
              <a:t> (</a:t>
            </a:r>
            <a:r>
              <a:rPr lang="en-US" i="1" dirty="0">
                <a:solidFill>
                  <a:srgbClr val="0000FF"/>
                </a:solidFill>
              </a:rPr>
              <a:t>unsigned </a:t>
            </a:r>
            <a:r>
              <a:rPr lang="en-US" i="1" dirty="0" err="1">
                <a:solidFill>
                  <a:srgbClr val="0000FF"/>
                </a:solidFill>
              </a:rPr>
              <a:t>int</a:t>
            </a:r>
            <a:r>
              <a:rPr lang="en-US" i="1" dirty="0">
                <a:solidFill>
                  <a:srgbClr val="0000FF"/>
                </a:solidFill>
              </a:rPr>
              <a:t> *array</a:t>
            </a:r>
            <a:r>
              <a:rPr lang="en-US" dirty="0">
                <a:solidFill>
                  <a:srgbClr val="0000FF"/>
                </a:solidFill>
              </a:rPr>
              <a:t>)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058715" y="2796041"/>
            <a:ext cx="2759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Definir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como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variável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apenas</a:t>
            </a:r>
            <a:r>
              <a:rPr lang="en-US" dirty="0">
                <a:solidFill>
                  <a:srgbClr val="0000FF"/>
                </a:solidFill>
              </a:rPr>
              <a:t> o </a:t>
            </a:r>
            <a:r>
              <a:rPr lang="en-US" i="1" dirty="0">
                <a:solidFill>
                  <a:srgbClr val="0000FF"/>
                </a:solidFill>
              </a:rPr>
              <a:t>array. </a:t>
            </a:r>
            <a:r>
              <a:rPr lang="en-US" dirty="0" err="1">
                <a:solidFill>
                  <a:srgbClr val="0000FF"/>
                </a:solidFill>
              </a:rPr>
              <a:t>Atenção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tipo</a:t>
            </a:r>
            <a:r>
              <a:rPr lang="en-US" dirty="0">
                <a:solidFill>
                  <a:srgbClr val="0000FF"/>
                </a:solidFill>
              </a:rPr>
              <a:t> do </a:t>
            </a:r>
            <a:r>
              <a:rPr lang="en-US" i="1" dirty="0">
                <a:solidFill>
                  <a:srgbClr val="0000FF"/>
                </a:solidFill>
              </a:rPr>
              <a:t>array.</a:t>
            </a:r>
          </a:p>
          <a:p>
            <a:r>
              <a:rPr lang="en-US" dirty="0" err="1">
                <a:solidFill>
                  <a:srgbClr val="0000FF"/>
                </a:solidFill>
              </a:rPr>
              <a:t>Utilizar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registradores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para</a:t>
            </a:r>
            <a:r>
              <a:rPr lang="en-US" dirty="0">
                <a:solidFill>
                  <a:srgbClr val="0000FF"/>
                </a:solidFill>
              </a:rPr>
              <a:t> as </a:t>
            </a:r>
            <a:r>
              <a:rPr lang="en-US" dirty="0" err="1">
                <a:solidFill>
                  <a:srgbClr val="0000FF"/>
                </a:solidFill>
              </a:rPr>
              <a:t>demais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variáveis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855934" y="5992771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array</a:t>
            </a:r>
            <a:r>
              <a:rPr lang="en-US" dirty="0"/>
              <a:t> = {5,-1,-3,2,4}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752846" y="4525251"/>
            <a:ext cx="3498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</a:rPr>
              <a:t>slt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ou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 err="1">
                <a:solidFill>
                  <a:srgbClr val="0000FF"/>
                </a:solidFill>
              </a:rPr>
              <a:t>sltu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dependendo</a:t>
            </a:r>
            <a:r>
              <a:rPr lang="en-US" dirty="0">
                <a:solidFill>
                  <a:srgbClr val="0000FF"/>
                </a:solidFill>
              </a:rPr>
              <a:t> do </a:t>
            </a:r>
            <a:r>
              <a:rPr lang="en-US" dirty="0" err="1">
                <a:solidFill>
                  <a:srgbClr val="0000FF"/>
                </a:solidFill>
              </a:rPr>
              <a:t>tipo</a:t>
            </a:r>
            <a:r>
              <a:rPr lang="en-US" dirty="0">
                <a:solidFill>
                  <a:srgbClr val="0000FF"/>
                </a:solidFill>
              </a:rPr>
              <a:t> do </a:t>
            </a:r>
            <a:r>
              <a:rPr lang="en-US" i="1" dirty="0">
                <a:solidFill>
                  <a:srgbClr val="0000FF"/>
                </a:solidFill>
              </a:rPr>
              <a:t>array</a:t>
            </a:r>
            <a:r>
              <a:rPr lang="en-US" dirty="0">
                <a:solidFill>
                  <a:srgbClr val="0000FF"/>
                </a:solidFill>
              </a:rPr>
              <a:t> (</a:t>
            </a:r>
            <a:r>
              <a:rPr lang="en-US" i="1" dirty="0">
                <a:solidFill>
                  <a:srgbClr val="0000FF"/>
                </a:solidFill>
              </a:rPr>
              <a:t>signed/unsigned</a:t>
            </a:r>
            <a:r>
              <a:rPr lang="en-US" dirty="0">
                <a:solidFill>
                  <a:srgbClr val="0000FF"/>
                </a:solidFill>
              </a:rPr>
              <a:t>)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6" name="Elipse 5"/>
          <p:cNvSpPr/>
          <p:nvPr/>
        </p:nvSpPr>
        <p:spPr bwMode="auto">
          <a:xfrm>
            <a:off x="3503220" y="4180114"/>
            <a:ext cx="332509" cy="345137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Conector de seta reta 10"/>
          <p:cNvCxnSpPr>
            <a:stCxn id="10" idx="1"/>
          </p:cNvCxnSpPr>
          <p:nvPr/>
        </p:nvCxnSpPr>
        <p:spPr bwMode="auto">
          <a:xfrm flipH="1" flipV="1">
            <a:off x="3945336" y="4525252"/>
            <a:ext cx="1807510" cy="3231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8556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4"/>
            <a:ext cx="8001000" cy="1161636"/>
          </a:xfrm>
        </p:spPr>
        <p:txBody>
          <a:bodyPr>
            <a:normAutofit/>
          </a:bodyPr>
          <a:lstStyle/>
          <a:p>
            <a:r>
              <a:rPr lang="en-US" sz="2000" dirty="0" err="1"/>
              <a:t>Exercício</a:t>
            </a:r>
            <a:r>
              <a:rPr lang="en-US" sz="2000" dirty="0"/>
              <a:t> 13: </a:t>
            </a:r>
            <a:r>
              <a:rPr lang="en-US" sz="2000" i="1" dirty="0"/>
              <a:t>Insertion sort</a:t>
            </a:r>
          </a:p>
          <a:p>
            <a:pPr lvl="1"/>
            <a:r>
              <a:rPr lang="pt-BR" sz="1800" dirty="0"/>
              <a:t>Ordenar </a:t>
            </a:r>
            <a:r>
              <a:rPr lang="pt-BR" sz="1800" i="1" dirty="0"/>
              <a:t>array </a:t>
            </a:r>
            <a:r>
              <a:rPr lang="pt-BR" sz="1800" dirty="0"/>
              <a:t>em ordem crescente usando o algoritmo </a:t>
            </a:r>
            <a:r>
              <a:rPr lang="pt-BR" sz="1800" i="1" dirty="0" err="1"/>
              <a:t>insertion</a:t>
            </a:r>
            <a:r>
              <a:rPr lang="pt-BR" sz="1800" i="1" dirty="0"/>
              <a:t> </a:t>
            </a:r>
            <a:r>
              <a:rPr lang="pt-BR" sz="1800" i="1" dirty="0" err="1"/>
              <a:t>sort</a:t>
            </a:r>
            <a:endParaRPr lang="pt-BR" sz="1800" i="1" dirty="0"/>
          </a:p>
          <a:p>
            <a:pPr lvl="2"/>
            <a:endParaRPr lang="pt-BR" dirty="0"/>
          </a:p>
          <a:p>
            <a:pPr lvl="1"/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149206" y="2436764"/>
            <a:ext cx="62484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InsertionSort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pt-B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short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eleito;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(i = 1; i &lt;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eleito 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[i];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j = i - 1;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(j &gt;=0 &amp;&amp; eleito &lt;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[j]) 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[j+1] 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[j];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 j--;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[j+1] = eleito;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058715" y="2796041"/>
            <a:ext cx="2759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Definir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como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variável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apenas</a:t>
            </a:r>
            <a:r>
              <a:rPr lang="en-US" dirty="0">
                <a:solidFill>
                  <a:srgbClr val="0000FF"/>
                </a:solidFill>
              </a:rPr>
              <a:t> o </a:t>
            </a:r>
            <a:r>
              <a:rPr lang="en-US" i="1" dirty="0">
                <a:solidFill>
                  <a:srgbClr val="0000FF"/>
                </a:solidFill>
              </a:rPr>
              <a:t>array. </a:t>
            </a:r>
            <a:r>
              <a:rPr lang="en-US" dirty="0" err="1">
                <a:solidFill>
                  <a:srgbClr val="0000FF"/>
                </a:solidFill>
              </a:rPr>
              <a:t>Atenção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tipo</a:t>
            </a:r>
            <a:r>
              <a:rPr lang="en-US" dirty="0">
                <a:solidFill>
                  <a:srgbClr val="0000FF"/>
                </a:solidFill>
              </a:rPr>
              <a:t> do </a:t>
            </a:r>
            <a:r>
              <a:rPr lang="en-US" i="1" dirty="0">
                <a:solidFill>
                  <a:srgbClr val="0000FF"/>
                </a:solidFill>
              </a:rPr>
              <a:t>array.</a:t>
            </a:r>
          </a:p>
          <a:p>
            <a:r>
              <a:rPr lang="en-US" dirty="0" err="1">
                <a:solidFill>
                  <a:srgbClr val="0000FF"/>
                </a:solidFill>
              </a:rPr>
              <a:t>Utilizar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registradores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para</a:t>
            </a:r>
            <a:r>
              <a:rPr lang="en-US" dirty="0">
                <a:solidFill>
                  <a:srgbClr val="0000FF"/>
                </a:solidFill>
              </a:rPr>
              <a:t> as </a:t>
            </a:r>
            <a:r>
              <a:rPr lang="en-US" dirty="0" err="1">
                <a:solidFill>
                  <a:srgbClr val="0000FF"/>
                </a:solidFill>
              </a:rPr>
              <a:t>demais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variáveis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248895" y="5171664"/>
            <a:ext cx="3832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Escrever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também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uma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versão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considerando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os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elementos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unsigned</a:t>
            </a:r>
            <a:r>
              <a:rPr lang="en-US" dirty="0">
                <a:solidFill>
                  <a:srgbClr val="0000FF"/>
                </a:solidFill>
              </a:rPr>
              <a:t> (</a:t>
            </a:r>
            <a:r>
              <a:rPr lang="en-US" i="1" dirty="0">
                <a:solidFill>
                  <a:srgbClr val="0000FF"/>
                </a:solidFill>
              </a:rPr>
              <a:t>unsigned short </a:t>
            </a:r>
            <a:r>
              <a:rPr lang="en-US" i="1" dirty="0" err="1">
                <a:solidFill>
                  <a:srgbClr val="0000FF"/>
                </a:solidFill>
              </a:rPr>
              <a:t>int</a:t>
            </a:r>
            <a:r>
              <a:rPr lang="en-US" i="1" dirty="0">
                <a:solidFill>
                  <a:srgbClr val="0000FF"/>
                </a:solidFill>
              </a:rPr>
              <a:t> *array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r>
              <a:rPr lang="en-US" dirty="0" err="1">
                <a:solidFill>
                  <a:srgbClr val="0000FF"/>
                </a:solidFill>
              </a:rPr>
              <a:t>Atenção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uso</a:t>
            </a:r>
            <a:r>
              <a:rPr lang="en-US" dirty="0">
                <a:solidFill>
                  <a:srgbClr val="0000FF"/>
                </a:solidFill>
              </a:rPr>
              <a:t> de </a:t>
            </a:r>
            <a:r>
              <a:rPr lang="en-US" i="1" dirty="0" err="1">
                <a:solidFill>
                  <a:srgbClr val="0000FF"/>
                </a:solidFill>
              </a:rPr>
              <a:t>lh</a:t>
            </a:r>
            <a:r>
              <a:rPr lang="en-US" i="1" dirty="0">
                <a:solidFill>
                  <a:srgbClr val="0000FF"/>
                </a:solidFill>
              </a:rPr>
              <a:t> e </a:t>
            </a:r>
            <a:r>
              <a:rPr lang="en-US" i="1" dirty="0" err="1">
                <a:solidFill>
                  <a:srgbClr val="0000FF"/>
                </a:solidFill>
              </a:rPr>
              <a:t>lhu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855934" y="5992771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array</a:t>
            </a:r>
            <a:r>
              <a:rPr lang="en-US" dirty="0"/>
              <a:t> = {5,-1,-3,2,4}</a:t>
            </a:r>
          </a:p>
        </p:txBody>
      </p:sp>
    </p:spTree>
    <p:extLst>
      <p:ext uri="{BB962C8B-B14F-4D97-AF65-F5344CB8AC3E}">
        <p14:creationId xmlns:p14="http://schemas.microsoft.com/office/powerpoint/2010/main" val="389690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4"/>
            <a:ext cx="8001000" cy="1161636"/>
          </a:xfrm>
        </p:spPr>
        <p:txBody>
          <a:bodyPr>
            <a:normAutofit/>
          </a:bodyPr>
          <a:lstStyle/>
          <a:p>
            <a:r>
              <a:rPr lang="en-US" sz="2000" dirty="0" err="1"/>
              <a:t>Exercício</a:t>
            </a:r>
            <a:r>
              <a:rPr lang="en-US" sz="2000" dirty="0"/>
              <a:t> 14: </a:t>
            </a:r>
            <a:r>
              <a:rPr lang="en-US" sz="2000" i="1" dirty="0"/>
              <a:t>Selection sort</a:t>
            </a:r>
          </a:p>
          <a:p>
            <a:pPr lvl="1"/>
            <a:r>
              <a:rPr lang="pt-BR" sz="1800" dirty="0"/>
              <a:t>Ordenar </a:t>
            </a:r>
            <a:r>
              <a:rPr lang="pt-BR" sz="1800" i="1" dirty="0"/>
              <a:t>array </a:t>
            </a:r>
            <a:r>
              <a:rPr lang="pt-BR" sz="1800" dirty="0"/>
              <a:t>em ordem crescente usando o algoritmo </a:t>
            </a:r>
            <a:r>
              <a:rPr lang="pt-BR" sz="1800" i="1" dirty="0" err="1"/>
              <a:t>selection</a:t>
            </a:r>
            <a:r>
              <a:rPr lang="pt-BR" sz="1800" i="1" dirty="0"/>
              <a:t> </a:t>
            </a:r>
            <a:r>
              <a:rPr lang="pt-BR" sz="1800" i="1" dirty="0" err="1"/>
              <a:t>sort</a:t>
            </a:r>
            <a:endParaRPr lang="pt-BR" sz="1800" i="1" dirty="0"/>
          </a:p>
          <a:p>
            <a:pPr lvl="2"/>
            <a:endParaRPr lang="pt-BR" dirty="0"/>
          </a:p>
          <a:p>
            <a:pPr lvl="1"/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149206" y="2341764"/>
            <a:ext cx="6248400" cy="4142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SelectionSort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i, j, min,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aux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	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(i = 0; i &lt; (size-1); i++) 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	min = i;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	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(j = i + 1; j &lt;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 j++)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[j] &lt;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[min])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       min = j;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(i != min) 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aux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[i];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[i] =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[min];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[min] =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aux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058715" y="2796041"/>
            <a:ext cx="2759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Definir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como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variável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apenas</a:t>
            </a:r>
            <a:r>
              <a:rPr lang="en-US" dirty="0">
                <a:solidFill>
                  <a:srgbClr val="0000FF"/>
                </a:solidFill>
              </a:rPr>
              <a:t> o </a:t>
            </a:r>
            <a:r>
              <a:rPr lang="en-US" i="1" dirty="0">
                <a:solidFill>
                  <a:srgbClr val="0000FF"/>
                </a:solidFill>
              </a:rPr>
              <a:t>array. </a:t>
            </a:r>
            <a:r>
              <a:rPr lang="en-US" dirty="0" err="1">
                <a:solidFill>
                  <a:srgbClr val="0000FF"/>
                </a:solidFill>
              </a:rPr>
              <a:t>Atenção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tipo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do </a:t>
            </a:r>
            <a:r>
              <a:rPr lang="en-US" i="1">
                <a:solidFill>
                  <a:srgbClr val="0000FF"/>
                </a:solidFill>
              </a:rPr>
              <a:t>array.</a:t>
            </a:r>
            <a:endParaRPr lang="en-US" i="1" dirty="0">
              <a:solidFill>
                <a:srgbClr val="0000FF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Utilizar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registradores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para</a:t>
            </a:r>
            <a:r>
              <a:rPr lang="en-US" dirty="0">
                <a:solidFill>
                  <a:srgbClr val="0000FF"/>
                </a:solidFill>
              </a:rPr>
              <a:t> as </a:t>
            </a:r>
            <a:r>
              <a:rPr lang="en-US" dirty="0" err="1">
                <a:solidFill>
                  <a:srgbClr val="0000FF"/>
                </a:solidFill>
              </a:rPr>
              <a:t>demais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variáveis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561065" y="5171664"/>
            <a:ext cx="3520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Escrever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também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uma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versão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considerando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os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elementos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unsigned</a:t>
            </a:r>
            <a:r>
              <a:rPr lang="en-US" dirty="0">
                <a:solidFill>
                  <a:srgbClr val="0000FF"/>
                </a:solidFill>
              </a:rPr>
              <a:t> (</a:t>
            </a:r>
            <a:r>
              <a:rPr lang="en-US" i="1" dirty="0">
                <a:solidFill>
                  <a:srgbClr val="0000FF"/>
                </a:solidFill>
              </a:rPr>
              <a:t>unsigned char *array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r>
              <a:rPr lang="en-US" dirty="0" err="1">
                <a:solidFill>
                  <a:srgbClr val="0000FF"/>
                </a:solidFill>
              </a:rPr>
              <a:t>Atenção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uso</a:t>
            </a:r>
            <a:r>
              <a:rPr lang="en-US" dirty="0">
                <a:solidFill>
                  <a:srgbClr val="0000FF"/>
                </a:solidFill>
              </a:rPr>
              <a:t> de </a:t>
            </a:r>
            <a:r>
              <a:rPr lang="en-US" i="1" dirty="0" err="1">
                <a:solidFill>
                  <a:srgbClr val="0000FF"/>
                </a:solidFill>
              </a:rPr>
              <a:t>lb</a:t>
            </a:r>
            <a:r>
              <a:rPr lang="en-US" i="1" dirty="0">
                <a:solidFill>
                  <a:srgbClr val="0000FF"/>
                </a:solidFill>
              </a:rPr>
              <a:t> e </a:t>
            </a:r>
            <a:r>
              <a:rPr lang="en-US" i="1" dirty="0" err="1">
                <a:solidFill>
                  <a:srgbClr val="0000FF"/>
                </a:solidFill>
              </a:rPr>
              <a:t>lbu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855934" y="5992771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array</a:t>
            </a:r>
            <a:r>
              <a:rPr lang="en-US" dirty="0"/>
              <a:t> = {5,-1,-3,2,4}</a:t>
            </a:r>
          </a:p>
        </p:txBody>
      </p:sp>
    </p:spTree>
    <p:extLst>
      <p:ext uri="{BB962C8B-B14F-4D97-AF65-F5344CB8AC3E}">
        <p14:creationId xmlns:p14="http://schemas.microsoft.com/office/powerpoint/2010/main" val="287950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766889"/>
          </a:xfrm>
        </p:spPr>
        <p:txBody>
          <a:bodyPr/>
          <a:lstStyle/>
          <a:p>
            <a:r>
              <a:rPr lang="pt-BR" dirty="0"/>
              <a:t>Processador x Memória</a:t>
            </a:r>
            <a:endParaRPr lang="pt-BR" sz="2000" dirty="0"/>
          </a:p>
          <a:p>
            <a:pPr lvl="1"/>
            <a:r>
              <a:rPr lang="pt-BR" dirty="0"/>
              <a:t>Exemplo: escrita de meia-palavra (</a:t>
            </a:r>
            <a:r>
              <a:rPr lang="pt-BR" i="1" dirty="0" err="1"/>
              <a:t>half-word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Parte menos significativa</a:t>
            </a:r>
          </a:p>
        </p:txBody>
      </p:sp>
      <p:cxnSp>
        <p:nvCxnSpPr>
          <p:cNvPr id="5" name="Connecteur droit avec flèche 16"/>
          <p:cNvCxnSpPr>
            <a:cxnSpLocks noChangeShapeType="1"/>
          </p:cNvCxnSpPr>
          <p:nvPr/>
        </p:nvCxnSpPr>
        <p:spPr bwMode="auto">
          <a:xfrm flipV="1">
            <a:off x="2247712" y="4845988"/>
            <a:ext cx="1676400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necteur droit avec flèche 22"/>
          <p:cNvCxnSpPr>
            <a:cxnSpLocks noChangeShapeType="1"/>
          </p:cNvCxnSpPr>
          <p:nvPr/>
        </p:nvCxnSpPr>
        <p:spPr bwMode="auto">
          <a:xfrm>
            <a:off x="2217760" y="5617825"/>
            <a:ext cx="1701800" cy="1588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ZoneTexte 23"/>
          <p:cNvSpPr txBox="1">
            <a:spLocks noChangeArrowheads="1"/>
          </p:cNvSpPr>
          <p:nvPr/>
        </p:nvSpPr>
        <p:spPr bwMode="auto">
          <a:xfrm>
            <a:off x="2191036" y="523587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Dado (32 bits)</a:t>
            </a:r>
            <a:endParaRPr lang="en-US" dirty="0"/>
          </a:p>
        </p:txBody>
      </p:sp>
      <p:sp>
        <p:nvSpPr>
          <p:cNvPr id="44" name="ZoneTexte 46"/>
          <p:cNvSpPr txBox="1">
            <a:spLocks noChangeArrowheads="1"/>
          </p:cNvSpPr>
          <p:nvPr/>
        </p:nvSpPr>
        <p:spPr bwMode="auto">
          <a:xfrm>
            <a:off x="3850372" y="3280964"/>
            <a:ext cx="27648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Memória (palavra de 32 bits)</a:t>
            </a:r>
            <a:endParaRPr lang="en-US" sz="1400" b="1" dirty="0"/>
          </a:p>
        </p:txBody>
      </p:sp>
      <p:sp>
        <p:nvSpPr>
          <p:cNvPr id="45" name="ZoneTexte 23"/>
          <p:cNvSpPr txBox="1">
            <a:spLocks noChangeArrowheads="1"/>
          </p:cNvSpPr>
          <p:nvPr/>
        </p:nvSpPr>
        <p:spPr bwMode="auto">
          <a:xfrm>
            <a:off x="2095500" y="4417535"/>
            <a:ext cx="1846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Endereço (32 bits)</a:t>
            </a:r>
            <a:endParaRPr lang="en-US" dirty="0"/>
          </a:p>
        </p:txBody>
      </p:sp>
      <p:cxnSp>
        <p:nvCxnSpPr>
          <p:cNvPr id="46" name="Conector de seta reta 45"/>
          <p:cNvCxnSpPr/>
          <p:nvPr/>
        </p:nvCxnSpPr>
        <p:spPr bwMode="auto">
          <a:xfrm>
            <a:off x="2852381" y="4031618"/>
            <a:ext cx="1067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Conector reto 49"/>
          <p:cNvCxnSpPr/>
          <p:nvPr/>
        </p:nvCxnSpPr>
        <p:spPr bwMode="auto">
          <a:xfrm flipV="1">
            <a:off x="3275461" y="3959605"/>
            <a:ext cx="110509" cy="1539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ZoneTexte 23"/>
          <p:cNvSpPr txBox="1">
            <a:spLocks noChangeArrowheads="1"/>
          </p:cNvSpPr>
          <p:nvPr/>
        </p:nvSpPr>
        <p:spPr bwMode="auto">
          <a:xfrm>
            <a:off x="3248119" y="3723021"/>
            <a:ext cx="27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4</a:t>
            </a:r>
            <a:endParaRPr lang="en-US" sz="1400" dirty="0"/>
          </a:p>
        </p:txBody>
      </p:sp>
      <p:sp>
        <p:nvSpPr>
          <p:cNvPr id="54" name="ZoneTexte 23"/>
          <p:cNvSpPr txBox="1">
            <a:spLocks noChangeArrowheads="1"/>
          </p:cNvSpPr>
          <p:nvPr/>
        </p:nvSpPr>
        <p:spPr bwMode="auto">
          <a:xfrm>
            <a:off x="2329600" y="3853630"/>
            <a:ext cx="6046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wbe</a:t>
            </a:r>
            <a:endParaRPr lang="en-US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2442" y="3096298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Write Byte Enable</a:t>
            </a:r>
          </a:p>
        </p:txBody>
      </p:sp>
      <p:cxnSp>
        <p:nvCxnSpPr>
          <p:cNvPr id="56" name="Conector de seta reta 55"/>
          <p:cNvCxnSpPr/>
          <p:nvPr/>
        </p:nvCxnSpPr>
        <p:spPr bwMode="auto">
          <a:xfrm>
            <a:off x="1937982" y="3434852"/>
            <a:ext cx="391618" cy="418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ZoneTexte 23"/>
          <p:cNvSpPr txBox="1">
            <a:spLocks noChangeArrowheads="1"/>
          </p:cNvSpPr>
          <p:nvPr/>
        </p:nvSpPr>
        <p:spPr bwMode="auto">
          <a:xfrm>
            <a:off x="2179472" y="565769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0xAABBCCDD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ZoneTexte 23"/>
          <p:cNvSpPr txBox="1">
            <a:spLocks noChangeArrowheads="1"/>
          </p:cNvSpPr>
          <p:nvPr/>
        </p:nvSpPr>
        <p:spPr bwMode="auto">
          <a:xfrm>
            <a:off x="2179472" y="484048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0x00000003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6480642" y="575170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6471544" y="544386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471077" y="513903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6471077" y="483421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477817" y="452938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6477817" y="422456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5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77817" y="392601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6</a:t>
            </a:r>
            <a:endParaRPr lang="pt-BR" dirty="0"/>
          </a:p>
        </p:txBody>
      </p:sp>
      <p:grpSp>
        <p:nvGrpSpPr>
          <p:cNvPr id="57" name="Groupe 52"/>
          <p:cNvGrpSpPr>
            <a:grpSpLocks/>
          </p:cNvGrpSpPr>
          <p:nvPr/>
        </p:nvGrpSpPr>
        <p:grpSpPr bwMode="auto">
          <a:xfrm>
            <a:off x="3919560" y="3636564"/>
            <a:ext cx="2540000" cy="2441575"/>
            <a:chOff x="3873500" y="3200400"/>
            <a:chExt cx="2540000" cy="2441377"/>
          </a:xfrm>
        </p:grpSpPr>
        <p:sp>
          <p:nvSpPr>
            <p:cNvPr id="65" name="ZoneTexte 7"/>
            <p:cNvSpPr txBox="1">
              <a:spLocks noChangeArrowheads="1"/>
            </p:cNvSpPr>
            <p:nvPr/>
          </p:nvSpPr>
          <p:spPr bwMode="auto">
            <a:xfrm>
              <a:off x="387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B3</a:t>
              </a:r>
              <a:endParaRPr lang="en-US" dirty="0"/>
            </a:p>
          </p:txBody>
        </p:sp>
        <p:sp>
          <p:nvSpPr>
            <p:cNvPr id="66" name="ZoneTexte 18"/>
            <p:cNvSpPr txBox="1">
              <a:spLocks noChangeArrowheads="1"/>
            </p:cNvSpPr>
            <p:nvPr/>
          </p:nvSpPr>
          <p:spPr bwMode="auto">
            <a:xfrm>
              <a:off x="450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</a:t>
              </a:r>
              <a:endParaRPr lang="en-US" dirty="0"/>
            </a:p>
          </p:txBody>
        </p:sp>
        <p:sp>
          <p:nvSpPr>
            <p:cNvPr id="67" name="ZoneTexte 19"/>
            <p:cNvSpPr txBox="1">
              <a:spLocks noChangeArrowheads="1"/>
            </p:cNvSpPr>
            <p:nvPr/>
          </p:nvSpPr>
          <p:spPr bwMode="auto">
            <a:xfrm>
              <a:off x="514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</a:t>
              </a:r>
              <a:endParaRPr lang="en-US" dirty="0"/>
            </a:p>
          </p:txBody>
        </p:sp>
        <p:sp>
          <p:nvSpPr>
            <p:cNvPr id="68" name="ZoneTexte 20"/>
            <p:cNvSpPr txBox="1">
              <a:spLocks noChangeArrowheads="1"/>
            </p:cNvSpPr>
            <p:nvPr/>
          </p:nvSpPr>
          <p:spPr bwMode="auto">
            <a:xfrm>
              <a:off x="577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B0</a:t>
              </a:r>
              <a:endParaRPr lang="en-US" dirty="0"/>
            </a:p>
          </p:txBody>
        </p:sp>
        <p:sp>
          <p:nvSpPr>
            <p:cNvPr id="69" name="ZoneTexte 24"/>
            <p:cNvSpPr txBox="1">
              <a:spLocks noChangeArrowheads="1"/>
            </p:cNvSpPr>
            <p:nvPr/>
          </p:nvSpPr>
          <p:spPr bwMode="auto">
            <a:xfrm>
              <a:off x="387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B7</a:t>
              </a:r>
              <a:endParaRPr lang="en-US" dirty="0"/>
            </a:p>
          </p:txBody>
        </p:sp>
        <p:sp>
          <p:nvSpPr>
            <p:cNvPr id="70" name="ZoneTexte 25"/>
            <p:cNvSpPr txBox="1">
              <a:spLocks noChangeArrowheads="1"/>
            </p:cNvSpPr>
            <p:nvPr/>
          </p:nvSpPr>
          <p:spPr bwMode="auto">
            <a:xfrm>
              <a:off x="450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B6</a:t>
              </a:r>
              <a:endParaRPr lang="en-US" dirty="0"/>
            </a:p>
          </p:txBody>
        </p:sp>
        <p:sp>
          <p:nvSpPr>
            <p:cNvPr id="71" name="ZoneTexte 26"/>
            <p:cNvSpPr txBox="1">
              <a:spLocks noChangeArrowheads="1"/>
            </p:cNvSpPr>
            <p:nvPr/>
          </p:nvSpPr>
          <p:spPr bwMode="auto">
            <a:xfrm>
              <a:off x="514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B5</a:t>
              </a:r>
              <a:endParaRPr lang="en-US" dirty="0"/>
            </a:p>
          </p:txBody>
        </p:sp>
        <p:sp>
          <p:nvSpPr>
            <p:cNvPr id="72" name="ZoneTexte 27"/>
            <p:cNvSpPr txBox="1">
              <a:spLocks noChangeArrowheads="1"/>
            </p:cNvSpPr>
            <p:nvPr/>
          </p:nvSpPr>
          <p:spPr bwMode="auto">
            <a:xfrm>
              <a:off x="577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B4</a:t>
              </a:r>
              <a:endParaRPr lang="en-US" dirty="0"/>
            </a:p>
          </p:txBody>
        </p:sp>
        <p:sp>
          <p:nvSpPr>
            <p:cNvPr id="73" name="ZoneTexte 28"/>
            <p:cNvSpPr txBox="1">
              <a:spLocks noChangeArrowheads="1"/>
            </p:cNvSpPr>
            <p:nvPr/>
          </p:nvSpPr>
          <p:spPr bwMode="auto">
            <a:xfrm>
              <a:off x="387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B11</a:t>
              </a:r>
              <a:endParaRPr lang="en-US" dirty="0"/>
            </a:p>
          </p:txBody>
        </p:sp>
        <p:sp>
          <p:nvSpPr>
            <p:cNvPr id="74" name="ZoneTexte 29"/>
            <p:cNvSpPr txBox="1">
              <a:spLocks noChangeArrowheads="1"/>
            </p:cNvSpPr>
            <p:nvPr/>
          </p:nvSpPr>
          <p:spPr bwMode="auto">
            <a:xfrm>
              <a:off x="450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B10</a:t>
              </a:r>
              <a:endParaRPr lang="en-US" dirty="0"/>
            </a:p>
          </p:txBody>
        </p:sp>
        <p:sp>
          <p:nvSpPr>
            <p:cNvPr id="75" name="ZoneTexte 30"/>
            <p:cNvSpPr txBox="1">
              <a:spLocks noChangeArrowheads="1"/>
            </p:cNvSpPr>
            <p:nvPr/>
          </p:nvSpPr>
          <p:spPr bwMode="auto">
            <a:xfrm>
              <a:off x="514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B9</a:t>
              </a:r>
              <a:endParaRPr lang="en-US" dirty="0"/>
            </a:p>
          </p:txBody>
        </p:sp>
        <p:sp>
          <p:nvSpPr>
            <p:cNvPr id="76" name="ZoneTexte 31"/>
            <p:cNvSpPr txBox="1">
              <a:spLocks noChangeArrowheads="1"/>
            </p:cNvSpPr>
            <p:nvPr/>
          </p:nvSpPr>
          <p:spPr bwMode="auto">
            <a:xfrm>
              <a:off x="577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B8</a:t>
              </a:r>
              <a:endParaRPr lang="en-US" dirty="0"/>
            </a:p>
          </p:txBody>
        </p:sp>
        <p:sp>
          <p:nvSpPr>
            <p:cNvPr id="77" name="ZoneTexte 32"/>
            <p:cNvSpPr txBox="1">
              <a:spLocks noChangeArrowheads="1"/>
            </p:cNvSpPr>
            <p:nvPr/>
          </p:nvSpPr>
          <p:spPr bwMode="auto">
            <a:xfrm>
              <a:off x="3873500" y="44196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11</a:t>
              </a:r>
              <a:endParaRPr lang="en-US" dirty="0"/>
            </a:p>
          </p:txBody>
        </p:sp>
        <p:sp>
          <p:nvSpPr>
            <p:cNvPr id="78" name="ZoneTexte 33"/>
            <p:cNvSpPr txBox="1">
              <a:spLocks noChangeArrowheads="1"/>
            </p:cNvSpPr>
            <p:nvPr/>
          </p:nvSpPr>
          <p:spPr bwMode="auto">
            <a:xfrm>
              <a:off x="4508500" y="44196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22</a:t>
              </a:r>
              <a:endParaRPr lang="en-US" dirty="0"/>
            </a:p>
          </p:txBody>
        </p:sp>
        <p:sp>
          <p:nvSpPr>
            <p:cNvPr id="79" name="ZoneTexte 34"/>
            <p:cNvSpPr txBox="1">
              <a:spLocks noChangeArrowheads="1"/>
            </p:cNvSpPr>
            <p:nvPr/>
          </p:nvSpPr>
          <p:spPr bwMode="auto">
            <a:xfrm>
              <a:off x="5143500" y="44196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33</a:t>
              </a:r>
              <a:endParaRPr lang="en-US" dirty="0"/>
            </a:p>
          </p:txBody>
        </p:sp>
        <p:sp>
          <p:nvSpPr>
            <p:cNvPr id="80" name="ZoneTexte 35"/>
            <p:cNvSpPr txBox="1">
              <a:spLocks noChangeArrowheads="1"/>
            </p:cNvSpPr>
            <p:nvPr/>
          </p:nvSpPr>
          <p:spPr bwMode="auto">
            <a:xfrm>
              <a:off x="5778500" y="44196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44</a:t>
              </a:r>
              <a:endParaRPr lang="en-US" dirty="0"/>
            </a:p>
          </p:txBody>
        </p:sp>
        <p:sp>
          <p:nvSpPr>
            <p:cNvPr id="81" name="ZoneTexte 36"/>
            <p:cNvSpPr txBox="1">
              <a:spLocks noChangeArrowheads="1"/>
            </p:cNvSpPr>
            <p:nvPr/>
          </p:nvSpPr>
          <p:spPr bwMode="auto">
            <a:xfrm>
              <a:off x="387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B19</a:t>
              </a:r>
              <a:endParaRPr lang="en-US" dirty="0"/>
            </a:p>
          </p:txBody>
        </p:sp>
        <p:sp>
          <p:nvSpPr>
            <p:cNvPr id="82" name="ZoneTexte 37"/>
            <p:cNvSpPr txBox="1">
              <a:spLocks noChangeArrowheads="1"/>
            </p:cNvSpPr>
            <p:nvPr/>
          </p:nvSpPr>
          <p:spPr bwMode="auto">
            <a:xfrm>
              <a:off x="450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B18</a:t>
              </a:r>
              <a:endParaRPr lang="en-US" dirty="0"/>
            </a:p>
          </p:txBody>
        </p:sp>
        <p:sp>
          <p:nvSpPr>
            <p:cNvPr id="83" name="ZoneTexte 38"/>
            <p:cNvSpPr txBox="1">
              <a:spLocks noChangeArrowheads="1"/>
            </p:cNvSpPr>
            <p:nvPr/>
          </p:nvSpPr>
          <p:spPr bwMode="auto">
            <a:xfrm>
              <a:off x="514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B17</a:t>
              </a:r>
              <a:endParaRPr lang="en-US" dirty="0"/>
            </a:p>
          </p:txBody>
        </p:sp>
        <p:sp>
          <p:nvSpPr>
            <p:cNvPr id="84" name="ZoneTexte 39"/>
            <p:cNvSpPr txBox="1">
              <a:spLocks noChangeArrowheads="1"/>
            </p:cNvSpPr>
            <p:nvPr/>
          </p:nvSpPr>
          <p:spPr bwMode="auto">
            <a:xfrm>
              <a:off x="577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B16</a:t>
              </a:r>
              <a:endParaRPr lang="en-US" dirty="0"/>
            </a:p>
          </p:txBody>
        </p:sp>
        <p:sp>
          <p:nvSpPr>
            <p:cNvPr id="85" name="ZoneTexte 40"/>
            <p:cNvSpPr txBox="1">
              <a:spLocks noChangeArrowheads="1"/>
            </p:cNvSpPr>
            <p:nvPr/>
          </p:nvSpPr>
          <p:spPr bwMode="auto">
            <a:xfrm>
              <a:off x="387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B23</a:t>
              </a:r>
              <a:endParaRPr lang="en-US" dirty="0"/>
            </a:p>
          </p:txBody>
        </p:sp>
        <p:sp>
          <p:nvSpPr>
            <p:cNvPr id="86" name="ZoneTexte 41"/>
            <p:cNvSpPr txBox="1">
              <a:spLocks noChangeArrowheads="1"/>
            </p:cNvSpPr>
            <p:nvPr/>
          </p:nvSpPr>
          <p:spPr bwMode="auto">
            <a:xfrm>
              <a:off x="450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B22</a:t>
              </a:r>
              <a:endParaRPr lang="en-US" dirty="0"/>
            </a:p>
          </p:txBody>
        </p:sp>
        <p:sp>
          <p:nvSpPr>
            <p:cNvPr id="87" name="ZoneTexte 42"/>
            <p:cNvSpPr txBox="1">
              <a:spLocks noChangeArrowheads="1"/>
            </p:cNvSpPr>
            <p:nvPr/>
          </p:nvSpPr>
          <p:spPr bwMode="auto">
            <a:xfrm>
              <a:off x="514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B21</a:t>
              </a:r>
              <a:endParaRPr lang="en-US" dirty="0"/>
            </a:p>
          </p:txBody>
        </p:sp>
        <p:sp>
          <p:nvSpPr>
            <p:cNvPr id="88" name="ZoneTexte 43"/>
            <p:cNvSpPr txBox="1">
              <a:spLocks noChangeArrowheads="1"/>
            </p:cNvSpPr>
            <p:nvPr/>
          </p:nvSpPr>
          <p:spPr bwMode="auto">
            <a:xfrm>
              <a:off x="577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B20</a:t>
              </a:r>
              <a:endParaRPr lang="en-US" dirty="0"/>
            </a:p>
          </p:txBody>
        </p:sp>
        <p:sp>
          <p:nvSpPr>
            <p:cNvPr id="89" name="ZoneTexte 44"/>
            <p:cNvSpPr txBox="1">
              <a:spLocks noChangeArrowheads="1"/>
            </p:cNvSpPr>
            <p:nvPr/>
          </p:nvSpPr>
          <p:spPr bwMode="auto">
            <a:xfrm>
              <a:off x="387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B27</a:t>
              </a:r>
              <a:endParaRPr lang="en-US" dirty="0"/>
            </a:p>
          </p:txBody>
        </p:sp>
        <p:sp>
          <p:nvSpPr>
            <p:cNvPr id="90" name="ZoneTexte 45"/>
            <p:cNvSpPr txBox="1">
              <a:spLocks noChangeArrowheads="1"/>
            </p:cNvSpPr>
            <p:nvPr/>
          </p:nvSpPr>
          <p:spPr bwMode="auto">
            <a:xfrm>
              <a:off x="450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B26</a:t>
              </a:r>
              <a:endParaRPr lang="en-US" dirty="0"/>
            </a:p>
          </p:txBody>
        </p:sp>
        <p:sp>
          <p:nvSpPr>
            <p:cNvPr id="91" name="ZoneTexte 46"/>
            <p:cNvSpPr txBox="1">
              <a:spLocks noChangeArrowheads="1"/>
            </p:cNvSpPr>
            <p:nvPr/>
          </p:nvSpPr>
          <p:spPr bwMode="auto">
            <a:xfrm>
              <a:off x="514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B25</a:t>
              </a:r>
              <a:endParaRPr lang="en-US" dirty="0"/>
            </a:p>
          </p:txBody>
        </p:sp>
        <p:sp>
          <p:nvSpPr>
            <p:cNvPr id="92" name="ZoneTexte 47"/>
            <p:cNvSpPr txBox="1">
              <a:spLocks noChangeArrowheads="1"/>
            </p:cNvSpPr>
            <p:nvPr/>
          </p:nvSpPr>
          <p:spPr bwMode="auto">
            <a:xfrm>
              <a:off x="577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B24</a:t>
              </a:r>
              <a:endParaRPr lang="en-US" dirty="0"/>
            </a:p>
          </p:txBody>
        </p:sp>
        <p:sp>
          <p:nvSpPr>
            <p:cNvPr id="93" name="ZoneTexte 48"/>
            <p:cNvSpPr txBox="1">
              <a:spLocks noChangeArrowheads="1"/>
            </p:cNvSpPr>
            <p:nvPr/>
          </p:nvSpPr>
          <p:spPr bwMode="auto">
            <a:xfrm>
              <a:off x="387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 dirty="0"/>
                <a:t>. . . </a:t>
              </a:r>
              <a:endParaRPr lang="en-US" b="1" dirty="0"/>
            </a:p>
          </p:txBody>
        </p:sp>
        <p:sp>
          <p:nvSpPr>
            <p:cNvPr id="94" name="ZoneTexte 49"/>
            <p:cNvSpPr txBox="1">
              <a:spLocks noChangeArrowheads="1"/>
            </p:cNvSpPr>
            <p:nvPr/>
          </p:nvSpPr>
          <p:spPr bwMode="auto">
            <a:xfrm>
              <a:off x="450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5" name="ZoneTexte 50"/>
            <p:cNvSpPr txBox="1">
              <a:spLocks noChangeArrowheads="1"/>
            </p:cNvSpPr>
            <p:nvPr/>
          </p:nvSpPr>
          <p:spPr bwMode="auto">
            <a:xfrm>
              <a:off x="514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6" name="ZoneTexte 51"/>
            <p:cNvSpPr txBox="1">
              <a:spLocks noChangeArrowheads="1"/>
            </p:cNvSpPr>
            <p:nvPr/>
          </p:nvSpPr>
          <p:spPr bwMode="auto">
            <a:xfrm>
              <a:off x="577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</p:grpSp>
      <p:sp>
        <p:nvSpPr>
          <p:cNvPr id="97" name="ZoneTexte 23"/>
          <p:cNvSpPr txBox="1">
            <a:spLocks noChangeArrowheads="1"/>
          </p:cNvSpPr>
          <p:nvPr/>
        </p:nvSpPr>
        <p:spPr bwMode="auto">
          <a:xfrm>
            <a:off x="2964122" y="4055088"/>
            <a:ext cx="6990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0011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8" name="CaixaDeTexto 97"/>
          <p:cNvSpPr txBox="1"/>
          <p:nvPr/>
        </p:nvSpPr>
        <p:spPr>
          <a:xfrm>
            <a:off x="5899703" y="277418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Word address</a:t>
            </a:r>
          </a:p>
        </p:txBody>
      </p:sp>
      <p:cxnSp>
        <p:nvCxnSpPr>
          <p:cNvPr id="99" name="Conector de seta reta 98"/>
          <p:cNvCxnSpPr/>
          <p:nvPr/>
        </p:nvCxnSpPr>
        <p:spPr bwMode="auto">
          <a:xfrm flipH="1">
            <a:off x="6640965" y="3158860"/>
            <a:ext cx="1" cy="6672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9489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766889"/>
          </a:xfrm>
        </p:spPr>
        <p:txBody>
          <a:bodyPr/>
          <a:lstStyle/>
          <a:p>
            <a:r>
              <a:rPr lang="pt-BR" dirty="0"/>
              <a:t>Processador x Memória</a:t>
            </a:r>
            <a:endParaRPr lang="pt-BR" sz="2000" dirty="0"/>
          </a:p>
          <a:p>
            <a:pPr lvl="1"/>
            <a:r>
              <a:rPr lang="pt-BR" dirty="0"/>
              <a:t>Exemplo: escrita de meia-palavra (</a:t>
            </a:r>
            <a:r>
              <a:rPr lang="pt-BR" i="1" dirty="0" err="1"/>
              <a:t>half-word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Parte menos significativa</a:t>
            </a:r>
          </a:p>
        </p:txBody>
      </p:sp>
      <p:cxnSp>
        <p:nvCxnSpPr>
          <p:cNvPr id="5" name="Connecteur droit avec flèche 16"/>
          <p:cNvCxnSpPr>
            <a:cxnSpLocks noChangeShapeType="1"/>
          </p:cNvCxnSpPr>
          <p:nvPr/>
        </p:nvCxnSpPr>
        <p:spPr bwMode="auto">
          <a:xfrm flipV="1">
            <a:off x="2247712" y="4845988"/>
            <a:ext cx="1676400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necteur droit avec flèche 22"/>
          <p:cNvCxnSpPr>
            <a:cxnSpLocks noChangeShapeType="1"/>
          </p:cNvCxnSpPr>
          <p:nvPr/>
        </p:nvCxnSpPr>
        <p:spPr bwMode="auto">
          <a:xfrm>
            <a:off x="2217760" y="5617825"/>
            <a:ext cx="1701800" cy="1588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ZoneTexte 23"/>
          <p:cNvSpPr txBox="1">
            <a:spLocks noChangeArrowheads="1"/>
          </p:cNvSpPr>
          <p:nvPr/>
        </p:nvSpPr>
        <p:spPr bwMode="auto">
          <a:xfrm>
            <a:off x="2191036" y="523587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Dado (32 bits)</a:t>
            </a:r>
            <a:endParaRPr lang="en-US" dirty="0"/>
          </a:p>
        </p:txBody>
      </p:sp>
      <p:sp>
        <p:nvSpPr>
          <p:cNvPr id="44" name="ZoneTexte 46"/>
          <p:cNvSpPr txBox="1">
            <a:spLocks noChangeArrowheads="1"/>
          </p:cNvSpPr>
          <p:nvPr/>
        </p:nvSpPr>
        <p:spPr bwMode="auto">
          <a:xfrm>
            <a:off x="3850372" y="3280964"/>
            <a:ext cx="27648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Memória (palavra de 32 bits)</a:t>
            </a:r>
            <a:endParaRPr lang="en-US" sz="1400" b="1" dirty="0"/>
          </a:p>
        </p:txBody>
      </p:sp>
      <p:sp>
        <p:nvSpPr>
          <p:cNvPr id="45" name="ZoneTexte 23"/>
          <p:cNvSpPr txBox="1">
            <a:spLocks noChangeArrowheads="1"/>
          </p:cNvSpPr>
          <p:nvPr/>
        </p:nvSpPr>
        <p:spPr bwMode="auto">
          <a:xfrm>
            <a:off x="2095500" y="4417535"/>
            <a:ext cx="1846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Endereço (32 bits)</a:t>
            </a:r>
            <a:endParaRPr lang="en-US" dirty="0"/>
          </a:p>
        </p:txBody>
      </p:sp>
      <p:cxnSp>
        <p:nvCxnSpPr>
          <p:cNvPr id="46" name="Conector de seta reta 45"/>
          <p:cNvCxnSpPr/>
          <p:nvPr/>
        </p:nvCxnSpPr>
        <p:spPr bwMode="auto">
          <a:xfrm>
            <a:off x="2852381" y="4031618"/>
            <a:ext cx="1067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Conector reto 49"/>
          <p:cNvCxnSpPr/>
          <p:nvPr/>
        </p:nvCxnSpPr>
        <p:spPr bwMode="auto">
          <a:xfrm flipV="1">
            <a:off x="3275461" y="3959605"/>
            <a:ext cx="110509" cy="1539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ZoneTexte 23"/>
          <p:cNvSpPr txBox="1">
            <a:spLocks noChangeArrowheads="1"/>
          </p:cNvSpPr>
          <p:nvPr/>
        </p:nvSpPr>
        <p:spPr bwMode="auto">
          <a:xfrm>
            <a:off x="3248119" y="3723021"/>
            <a:ext cx="27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4</a:t>
            </a:r>
            <a:endParaRPr lang="en-US" sz="1400" dirty="0"/>
          </a:p>
        </p:txBody>
      </p:sp>
      <p:sp>
        <p:nvSpPr>
          <p:cNvPr id="54" name="ZoneTexte 23"/>
          <p:cNvSpPr txBox="1">
            <a:spLocks noChangeArrowheads="1"/>
          </p:cNvSpPr>
          <p:nvPr/>
        </p:nvSpPr>
        <p:spPr bwMode="auto">
          <a:xfrm>
            <a:off x="2329600" y="3853630"/>
            <a:ext cx="6046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wbe</a:t>
            </a:r>
            <a:endParaRPr lang="en-US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2442" y="3096298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Write Byte Enable</a:t>
            </a:r>
          </a:p>
        </p:txBody>
      </p:sp>
      <p:cxnSp>
        <p:nvCxnSpPr>
          <p:cNvPr id="56" name="Conector de seta reta 55"/>
          <p:cNvCxnSpPr/>
          <p:nvPr/>
        </p:nvCxnSpPr>
        <p:spPr bwMode="auto">
          <a:xfrm>
            <a:off x="1937982" y="3434852"/>
            <a:ext cx="391618" cy="418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ZoneTexte 23"/>
          <p:cNvSpPr txBox="1">
            <a:spLocks noChangeArrowheads="1"/>
          </p:cNvSpPr>
          <p:nvPr/>
        </p:nvSpPr>
        <p:spPr bwMode="auto">
          <a:xfrm>
            <a:off x="2179472" y="565769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0xAABBCCDD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ZoneTexte 23"/>
          <p:cNvSpPr txBox="1">
            <a:spLocks noChangeArrowheads="1"/>
          </p:cNvSpPr>
          <p:nvPr/>
        </p:nvSpPr>
        <p:spPr bwMode="auto">
          <a:xfrm>
            <a:off x="2179472" y="484048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0x00000003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6480642" y="575170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6471544" y="544386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471077" y="513903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6471077" y="483421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477817" y="452938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6477817" y="422456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5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77817" y="392601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6</a:t>
            </a:r>
            <a:endParaRPr lang="pt-BR" dirty="0"/>
          </a:p>
        </p:txBody>
      </p:sp>
      <p:grpSp>
        <p:nvGrpSpPr>
          <p:cNvPr id="57" name="Groupe 52"/>
          <p:cNvGrpSpPr>
            <a:grpSpLocks/>
          </p:cNvGrpSpPr>
          <p:nvPr/>
        </p:nvGrpSpPr>
        <p:grpSpPr bwMode="auto">
          <a:xfrm>
            <a:off x="3919560" y="3636564"/>
            <a:ext cx="2540000" cy="2441575"/>
            <a:chOff x="3873500" y="3200400"/>
            <a:chExt cx="2540000" cy="2441377"/>
          </a:xfrm>
        </p:grpSpPr>
        <p:sp>
          <p:nvSpPr>
            <p:cNvPr id="65" name="ZoneTexte 7"/>
            <p:cNvSpPr txBox="1">
              <a:spLocks noChangeArrowheads="1"/>
            </p:cNvSpPr>
            <p:nvPr/>
          </p:nvSpPr>
          <p:spPr bwMode="auto">
            <a:xfrm>
              <a:off x="387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B3</a:t>
              </a:r>
              <a:endParaRPr lang="en-US" dirty="0"/>
            </a:p>
          </p:txBody>
        </p:sp>
        <p:sp>
          <p:nvSpPr>
            <p:cNvPr id="66" name="ZoneTexte 18"/>
            <p:cNvSpPr txBox="1">
              <a:spLocks noChangeArrowheads="1"/>
            </p:cNvSpPr>
            <p:nvPr/>
          </p:nvSpPr>
          <p:spPr bwMode="auto">
            <a:xfrm>
              <a:off x="450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</a:t>
              </a:r>
              <a:endParaRPr lang="en-US" dirty="0"/>
            </a:p>
          </p:txBody>
        </p:sp>
        <p:sp>
          <p:nvSpPr>
            <p:cNvPr id="67" name="ZoneTexte 19"/>
            <p:cNvSpPr txBox="1">
              <a:spLocks noChangeArrowheads="1"/>
            </p:cNvSpPr>
            <p:nvPr/>
          </p:nvSpPr>
          <p:spPr bwMode="auto">
            <a:xfrm>
              <a:off x="514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</a:t>
              </a:r>
              <a:endParaRPr lang="en-US" dirty="0"/>
            </a:p>
          </p:txBody>
        </p:sp>
        <p:sp>
          <p:nvSpPr>
            <p:cNvPr id="68" name="ZoneTexte 20"/>
            <p:cNvSpPr txBox="1">
              <a:spLocks noChangeArrowheads="1"/>
            </p:cNvSpPr>
            <p:nvPr/>
          </p:nvSpPr>
          <p:spPr bwMode="auto">
            <a:xfrm>
              <a:off x="577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B0</a:t>
              </a:r>
              <a:endParaRPr lang="en-US" dirty="0"/>
            </a:p>
          </p:txBody>
        </p:sp>
        <p:sp>
          <p:nvSpPr>
            <p:cNvPr id="69" name="ZoneTexte 24"/>
            <p:cNvSpPr txBox="1">
              <a:spLocks noChangeArrowheads="1"/>
            </p:cNvSpPr>
            <p:nvPr/>
          </p:nvSpPr>
          <p:spPr bwMode="auto">
            <a:xfrm>
              <a:off x="387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B7</a:t>
              </a:r>
              <a:endParaRPr lang="en-US" dirty="0"/>
            </a:p>
          </p:txBody>
        </p:sp>
        <p:sp>
          <p:nvSpPr>
            <p:cNvPr id="70" name="ZoneTexte 25"/>
            <p:cNvSpPr txBox="1">
              <a:spLocks noChangeArrowheads="1"/>
            </p:cNvSpPr>
            <p:nvPr/>
          </p:nvSpPr>
          <p:spPr bwMode="auto">
            <a:xfrm>
              <a:off x="450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B6</a:t>
              </a:r>
              <a:endParaRPr lang="en-US" dirty="0"/>
            </a:p>
          </p:txBody>
        </p:sp>
        <p:sp>
          <p:nvSpPr>
            <p:cNvPr id="71" name="ZoneTexte 26"/>
            <p:cNvSpPr txBox="1">
              <a:spLocks noChangeArrowheads="1"/>
            </p:cNvSpPr>
            <p:nvPr/>
          </p:nvSpPr>
          <p:spPr bwMode="auto">
            <a:xfrm>
              <a:off x="514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B5</a:t>
              </a:r>
              <a:endParaRPr lang="en-US" dirty="0"/>
            </a:p>
          </p:txBody>
        </p:sp>
        <p:sp>
          <p:nvSpPr>
            <p:cNvPr id="72" name="ZoneTexte 27"/>
            <p:cNvSpPr txBox="1">
              <a:spLocks noChangeArrowheads="1"/>
            </p:cNvSpPr>
            <p:nvPr/>
          </p:nvSpPr>
          <p:spPr bwMode="auto">
            <a:xfrm>
              <a:off x="577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B4</a:t>
              </a:r>
              <a:endParaRPr lang="en-US" dirty="0"/>
            </a:p>
          </p:txBody>
        </p:sp>
        <p:sp>
          <p:nvSpPr>
            <p:cNvPr id="73" name="ZoneTexte 28"/>
            <p:cNvSpPr txBox="1">
              <a:spLocks noChangeArrowheads="1"/>
            </p:cNvSpPr>
            <p:nvPr/>
          </p:nvSpPr>
          <p:spPr bwMode="auto">
            <a:xfrm>
              <a:off x="387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B11</a:t>
              </a:r>
              <a:endParaRPr lang="en-US" dirty="0"/>
            </a:p>
          </p:txBody>
        </p:sp>
        <p:sp>
          <p:nvSpPr>
            <p:cNvPr id="74" name="ZoneTexte 29"/>
            <p:cNvSpPr txBox="1">
              <a:spLocks noChangeArrowheads="1"/>
            </p:cNvSpPr>
            <p:nvPr/>
          </p:nvSpPr>
          <p:spPr bwMode="auto">
            <a:xfrm>
              <a:off x="450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B10</a:t>
              </a:r>
              <a:endParaRPr lang="en-US" dirty="0"/>
            </a:p>
          </p:txBody>
        </p:sp>
        <p:sp>
          <p:nvSpPr>
            <p:cNvPr id="75" name="ZoneTexte 30"/>
            <p:cNvSpPr txBox="1">
              <a:spLocks noChangeArrowheads="1"/>
            </p:cNvSpPr>
            <p:nvPr/>
          </p:nvSpPr>
          <p:spPr bwMode="auto">
            <a:xfrm>
              <a:off x="514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B9</a:t>
              </a:r>
              <a:endParaRPr lang="en-US" dirty="0"/>
            </a:p>
          </p:txBody>
        </p:sp>
        <p:sp>
          <p:nvSpPr>
            <p:cNvPr id="76" name="ZoneTexte 31"/>
            <p:cNvSpPr txBox="1">
              <a:spLocks noChangeArrowheads="1"/>
            </p:cNvSpPr>
            <p:nvPr/>
          </p:nvSpPr>
          <p:spPr bwMode="auto">
            <a:xfrm>
              <a:off x="577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B8</a:t>
              </a:r>
              <a:endParaRPr lang="en-US" dirty="0"/>
            </a:p>
          </p:txBody>
        </p:sp>
        <p:sp>
          <p:nvSpPr>
            <p:cNvPr id="77" name="ZoneTexte 32"/>
            <p:cNvSpPr txBox="1">
              <a:spLocks noChangeArrowheads="1"/>
            </p:cNvSpPr>
            <p:nvPr/>
          </p:nvSpPr>
          <p:spPr bwMode="auto">
            <a:xfrm>
              <a:off x="3873500" y="44196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11</a:t>
              </a:r>
              <a:endParaRPr lang="en-US" dirty="0"/>
            </a:p>
          </p:txBody>
        </p:sp>
        <p:sp>
          <p:nvSpPr>
            <p:cNvPr id="78" name="ZoneTexte 33"/>
            <p:cNvSpPr txBox="1">
              <a:spLocks noChangeArrowheads="1"/>
            </p:cNvSpPr>
            <p:nvPr/>
          </p:nvSpPr>
          <p:spPr bwMode="auto">
            <a:xfrm>
              <a:off x="4508500" y="44196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22</a:t>
              </a:r>
              <a:endParaRPr lang="en-US" dirty="0"/>
            </a:p>
          </p:txBody>
        </p:sp>
        <p:sp>
          <p:nvSpPr>
            <p:cNvPr id="79" name="ZoneTexte 34"/>
            <p:cNvSpPr txBox="1">
              <a:spLocks noChangeArrowheads="1"/>
            </p:cNvSpPr>
            <p:nvPr/>
          </p:nvSpPr>
          <p:spPr bwMode="auto">
            <a:xfrm>
              <a:off x="5143500" y="4419600"/>
              <a:ext cx="635000" cy="30775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CC</a:t>
              </a:r>
              <a:endParaRPr lang="en-US" dirty="0"/>
            </a:p>
          </p:txBody>
        </p:sp>
        <p:sp>
          <p:nvSpPr>
            <p:cNvPr id="80" name="ZoneTexte 35"/>
            <p:cNvSpPr txBox="1">
              <a:spLocks noChangeArrowheads="1"/>
            </p:cNvSpPr>
            <p:nvPr/>
          </p:nvSpPr>
          <p:spPr bwMode="auto">
            <a:xfrm>
              <a:off x="5778500" y="4419600"/>
              <a:ext cx="635000" cy="30775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DD</a:t>
              </a:r>
              <a:endParaRPr lang="en-US" dirty="0"/>
            </a:p>
          </p:txBody>
        </p:sp>
        <p:sp>
          <p:nvSpPr>
            <p:cNvPr id="81" name="ZoneTexte 36"/>
            <p:cNvSpPr txBox="1">
              <a:spLocks noChangeArrowheads="1"/>
            </p:cNvSpPr>
            <p:nvPr/>
          </p:nvSpPr>
          <p:spPr bwMode="auto">
            <a:xfrm>
              <a:off x="387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B19</a:t>
              </a:r>
              <a:endParaRPr lang="en-US" dirty="0"/>
            </a:p>
          </p:txBody>
        </p:sp>
        <p:sp>
          <p:nvSpPr>
            <p:cNvPr id="82" name="ZoneTexte 37"/>
            <p:cNvSpPr txBox="1">
              <a:spLocks noChangeArrowheads="1"/>
            </p:cNvSpPr>
            <p:nvPr/>
          </p:nvSpPr>
          <p:spPr bwMode="auto">
            <a:xfrm>
              <a:off x="450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B18</a:t>
              </a:r>
              <a:endParaRPr lang="en-US" dirty="0"/>
            </a:p>
          </p:txBody>
        </p:sp>
        <p:sp>
          <p:nvSpPr>
            <p:cNvPr id="83" name="ZoneTexte 38"/>
            <p:cNvSpPr txBox="1">
              <a:spLocks noChangeArrowheads="1"/>
            </p:cNvSpPr>
            <p:nvPr/>
          </p:nvSpPr>
          <p:spPr bwMode="auto">
            <a:xfrm>
              <a:off x="514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B17</a:t>
              </a:r>
              <a:endParaRPr lang="en-US" dirty="0"/>
            </a:p>
          </p:txBody>
        </p:sp>
        <p:sp>
          <p:nvSpPr>
            <p:cNvPr id="84" name="ZoneTexte 39"/>
            <p:cNvSpPr txBox="1">
              <a:spLocks noChangeArrowheads="1"/>
            </p:cNvSpPr>
            <p:nvPr/>
          </p:nvSpPr>
          <p:spPr bwMode="auto">
            <a:xfrm>
              <a:off x="577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B16</a:t>
              </a:r>
              <a:endParaRPr lang="en-US" dirty="0"/>
            </a:p>
          </p:txBody>
        </p:sp>
        <p:sp>
          <p:nvSpPr>
            <p:cNvPr id="85" name="ZoneTexte 40"/>
            <p:cNvSpPr txBox="1">
              <a:spLocks noChangeArrowheads="1"/>
            </p:cNvSpPr>
            <p:nvPr/>
          </p:nvSpPr>
          <p:spPr bwMode="auto">
            <a:xfrm>
              <a:off x="387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B23</a:t>
              </a:r>
              <a:endParaRPr lang="en-US" dirty="0"/>
            </a:p>
          </p:txBody>
        </p:sp>
        <p:sp>
          <p:nvSpPr>
            <p:cNvPr id="86" name="ZoneTexte 41"/>
            <p:cNvSpPr txBox="1">
              <a:spLocks noChangeArrowheads="1"/>
            </p:cNvSpPr>
            <p:nvPr/>
          </p:nvSpPr>
          <p:spPr bwMode="auto">
            <a:xfrm>
              <a:off x="450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B22</a:t>
              </a:r>
              <a:endParaRPr lang="en-US" dirty="0"/>
            </a:p>
          </p:txBody>
        </p:sp>
        <p:sp>
          <p:nvSpPr>
            <p:cNvPr id="87" name="ZoneTexte 42"/>
            <p:cNvSpPr txBox="1">
              <a:spLocks noChangeArrowheads="1"/>
            </p:cNvSpPr>
            <p:nvPr/>
          </p:nvSpPr>
          <p:spPr bwMode="auto">
            <a:xfrm>
              <a:off x="514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B21</a:t>
              </a:r>
              <a:endParaRPr lang="en-US" dirty="0"/>
            </a:p>
          </p:txBody>
        </p:sp>
        <p:sp>
          <p:nvSpPr>
            <p:cNvPr id="88" name="ZoneTexte 43"/>
            <p:cNvSpPr txBox="1">
              <a:spLocks noChangeArrowheads="1"/>
            </p:cNvSpPr>
            <p:nvPr/>
          </p:nvSpPr>
          <p:spPr bwMode="auto">
            <a:xfrm>
              <a:off x="577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B20</a:t>
              </a:r>
              <a:endParaRPr lang="en-US" dirty="0"/>
            </a:p>
          </p:txBody>
        </p:sp>
        <p:sp>
          <p:nvSpPr>
            <p:cNvPr id="89" name="ZoneTexte 44"/>
            <p:cNvSpPr txBox="1">
              <a:spLocks noChangeArrowheads="1"/>
            </p:cNvSpPr>
            <p:nvPr/>
          </p:nvSpPr>
          <p:spPr bwMode="auto">
            <a:xfrm>
              <a:off x="387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B27</a:t>
              </a:r>
              <a:endParaRPr lang="en-US" dirty="0"/>
            </a:p>
          </p:txBody>
        </p:sp>
        <p:sp>
          <p:nvSpPr>
            <p:cNvPr id="90" name="ZoneTexte 45"/>
            <p:cNvSpPr txBox="1">
              <a:spLocks noChangeArrowheads="1"/>
            </p:cNvSpPr>
            <p:nvPr/>
          </p:nvSpPr>
          <p:spPr bwMode="auto">
            <a:xfrm>
              <a:off x="450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B26</a:t>
              </a:r>
              <a:endParaRPr lang="en-US" dirty="0"/>
            </a:p>
          </p:txBody>
        </p:sp>
        <p:sp>
          <p:nvSpPr>
            <p:cNvPr id="91" name="ZoneTexte 46"/>
            <p:cNvSpPr txBox="1">
              <a:spLocks noChangeArrowheads="1"/>
            </p:cNvSpPr>
            <p:nvPr/>
          </p:nvSpPr>
          <p:spPr bwMode="auto">
            <a:xfrm>
              <a:off x="514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B25</a:t>
              </a:r>
              <a:endParaRPr lang="en-US" dirty="0"/>
            </a:p>
          </p:txBody>
        </p:sp>
        <p:sp>
          <p:nvSpPr>
            <p:cNvPr id="92" name="ZoneTexte 47"/>
            <p:cNvSpPr txBox="1">
              <a:spLocks noChangeArrowheads="1"/>
            </p:cNvSpPr>
            <p:nvPr/>
          </p:nvSpPr>
          <p:spPr bwMode="auto">
            <a:xfrm>
              <a:off x="577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B24</a:t>
              </a:r>
              <a:endParaRPr lang="en-US" dirty="0"/>
            </a:p>
          </p:txBody>
        </p:sp>
        <p:sp>
          <p:nvSpPr>
            <p:cNvPr id="93" name="ZoneTexte 48"/>
            <p:cNvSpPr txBox="1">
              <a:spLocks noChangeArrowheads="1"/>
            </p:cNvSpPr>
            <p:nvPr/>
          </p:nvSpPr>
          <p:spPr bwMode="auto">
            <a:xfrm>
              <a:off x="387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 dirty="0"/>
                <a:t>. . . </a:t>
              </a:r>
              <a:endParaRPr lang="en-US" b="1" dirty="0"/>
            </a:p>
          </p:txBody>
        </p:sp>
        <p:sp>
          <p:nvSpPr>
            <p:cNvPr id="94" name="ZoneTexte 49"/>
            <p:cNvSpPr txBox="1">
              <a:spLocks noChangeArrowheads="1"/>
            </p:cNvSpPr>
            <p:nvPr/>
          </p:nvSpPr>
          <p:spPr bwMode="auto">
            <a:xfrm>
              <a:off x="450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5" name="ZoneTexte 50"/>
            <p:cNvSpPr txBox="1">
              <a:spLocks noChangeArrowheads="1"/>
            </p:cNvSpPr>
            <p:nvPr/>
          </p:nvSpPr>
          <p:spPr bwMode="auto">
            <a:xfrm>
              <a:off x="514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6" name="ZoneTexte 51"/>
            <p:cNvSpPr txBox="1">
              <a:spLocks noChangeArrowheads="1"/>
            </p:cNvSpPr>
            <p:nvPr/>
          </p:nvSpPr>
          <p:spPr bwMode="auto">
            <a:xfrm>
              <a:off x="577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</p:grpSp>
      <p:sp>
        <p:nvSpPr>
          <p:cNvPr id="97" name="ZoneTexte 23"/>
          <p:cNvSpPr txBox="1">
            <a:spLocks noChangeArrowheads="1"/>
          </p:cNvSpPr>
          <p:nvPr/>
        </p:nvSpPr>
        <p:spPr bwMode="auto">
          <a:xfrm>
            <a:off x="2964122" y="4055088"/>
            <a:ext cx="6990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0011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8" name="CaixaDeTexto 97"/>
          <p:cNvSpPr txBox="1"/>
          <p:nvPr/>
        </p:nvSpPr>
        <p:spPr>
          <a:xfrm>
            <a:off x="5899703" y="277418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Word address</a:t>
            </a:r>
          </a:p>
        </p:txBody>
      </p:sp>
      <p:cxnSp>
        <p:nvCxnSpPr>
          <p:cNvPr id="99" name="Conector de seta reta 98"/>
          <p:cNvCxnSpPr/>
          <p:nvPr/>
        </p:nvCxnSpPr>
        <p:spPr bwMode="auto">
          <a:xfrm flipH="1">
            <a:off x="6640965" y="3158860"/>
            <a:ext cx="1" cy="6672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7996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766889"/>
          </a:xfrm>
        </p:spPr>
        <p:txBody>
          <a:bodyPr/>
          <a:lstStyle/>
          <a:p>
            <a:r>
              <a:rPr lang="pt-BR" dirty="0"/>
              <a:t>Processador x Memória</a:t>
            </a:r>
            <a:endParaRPr lang="pt-BR" sz="2000" dirty="0"/>
          </a:p>
          <a:p>
            <a:pPr lvl="1"/>
            <a:r>
              <a:rPr lang="pt-BR" dirty="0"/>
              <a:t>Exemplo: escrita de meia-palavra (</a:t>
            </a:r>
            <a:r>
              <a:rPr lang="pt-BR" i="1" dirty="0" err="1"/>
              <a:t>half-word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Parte mais significativa</a:t>
            </a:r>
          </a:p>
        </p:txBody>
      </p:sp>
      <p:cxnSp>
        <p:nvCxnSpPr>
          <p:cNvPr id="5" name="Connecteur droit avec flèche 16"/>
          <p:cNvCxnSpPr>
            <a:cxnSpLocks noChangeShapeType="1"/>
          </p:cNvCxnSpPr>
          <p:nvPr/>
        </p:nvCxnSpPr>
        <p:spPr bwMode="auto">
          <a:xfrm flipV="1">
            <a:off x="2247712" y="4845988"/>
            <a:ext cx="1676400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necteur droit avec flèche 22"/>
          <p:cNvCxnSpPr>
            <a:cxnSpLocks noChangeShapeType="1"/>
          </p:cNvCxnSpPr>
          <p:nvPr/>
        </p:nvCxnSpPr>
        <p:spPr bwMode="auto">
          <a:xfrm>
            <a:off x="2217760" y="5617825"/>
            <a:ext cx="1701800" cy="1588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ZoneTexte 23"/>
          <p:cNvSpPr txBox="1">
            <a:spLocks noChangeArrowheads="1"/>
          </p:cNvSpPr>
          <p:nvPr/>
        </p:nvSpPr>
        <p:spPr bwMode="auto">
          <a:xfrm>
            <a:off x="2191036" y="523587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Dado (32 bits)</a:t>
            </a:r>
            <a:endParaRPr lang="en-US" dirty="0"/>
          </a:p>
        </p:txBody>
      </p:sp>
      <p:sp>
        <p:nvSpPr>
          <p:cNvPr id="44" name="ZoneTexte 46"/>
          <p:cNvSpPr txBox="1">
            <a:spLocks noChangeArrowheads="1"/>
          </p:cNvSpPr>
          <p:nvPr/>
        </p:nvSpPr>
        <p:spPr bwMode="auto">
          <a:xfrm>
            <a:off x="3850372" y="3280964"/>
            <a:ext cx="27648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Memória (palavra de 32 bits)</a:t>
            </a:r>
            <a:endParaRPr lang="en-US" sz="1400" b="1" dirty="0"/>
          </a:p>
        </p:txBody>
      </p:sp>
      <p:sp>
        <p:nvSpPr>
          <p:cNvPr id="45" name="ZoneTexte 23"/>
          <p:cNvSpPr txBox="1">
            <a:spLocks noChangeArrowheads="1"/>
          </p:cNvSpPr>
          <p:nvPr/>
        </p:nvSpPr>
        <p:spPr bwMode="auto">
          <a:xfrm>
            <a:off x="2095500" y="4417535"/>
            <a:ext cx="1846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Endereço (32 bits)</a:t>
            </a:r>
            <a:endParaRPr lang="en-US" dirty="0"/>
          </a:p>
        </p:txBody>
      </p:sp>
      <p:cxnSp>
        <p:nvCxnSpPr>
          <p:cNvPr id="46" name="Conector de seta reta 45"/>
          <p:cNvCxnSpPr/>
          <p:nvPr/>
        </p:nvCxnSpPr>
        <p:spPr bwMode="auto">
          <a:xfrm>
            <a:off x="2852381" y="4031618"/>
            <a:ext cx="1067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Conector reto 49"/>
          <p:cNvCxnSpPr/>
          <p:nvPr/>
        </p:nvCxnSpPr>
        <p:spPr bwMode="auto">
          <a:xfrm flipV="1">
            <a:off x="3275461" y="3959605"/>
            <a:ext cx="110509" cy="1539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ZoneTexte 23"/>
          <p:cNvSpPr txBox="1">
            <a:spLocks noChangeArrowheads="1"/>
          </p:cNvSpPr>
          <p:nvPr/>
        </p:nvSpPr>
        <p:spPr bwMode="auto">
          <a:xfrm>
            <a:off x="3248119" y="3723021"/>
            <a:ext cx="27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4</a:t>
            </a:r>
            <a:endParaRPr lang="en-US" sz="1400" dirty="0"/>
          </a:p>
        </p:txBody>
      </p:sp>
      <p:sp>
        <p:nvSpPr>
          <p:cNvPr id="54" name="ZoneTexte 23"/>
          <p:cNvSpPr txBox="1">
            <a:spLocks noChangeArrowheads="1"/>
          </p:cNvSpPr>
          <p:nvPr/>
        </p:nvSpPr>
        <p:spPr bwMode="auto">
          <a:xfrm>
            <a:off x="2329600" y="3853630"/>
            <a:ext cx="6046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wbe</a:t>
            </a:r>
            <a:endParaRPr lang="en-US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2442" y="3096298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Write Byte Enable</a:t>
            </a:r>
          </a:p>
        </p:txBody>
      </p:sp>
      <p:cxnSp>
        <p:nvCxnSpPr>
          <p:cNvPr id="56" name="Conector de seta reta 55"/>
          <p:cNvCxnSpPr/>
          <p:nvPr/>
        </p:nvCxnSpPr>
        <p:spPr bwMode="auto">
          <a:xfrm>
            <a:off x="1937982" y="3434852"/>
            <a:ext cx="391618" cy="418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ZoneTexte 23"/>
          <p:cNvSpPr txBox="1">
            <a:spLocks noChangeArrowheads="1"/>
          </p:cNvSpPr>
          <p:nvPr/>
        </p:nvSpPr>
        <p:spPr bwMode="auto">
          <a:xfrm>
            <a:off x="2179472" y="565769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0xAABBCCDD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ZoneTexte 23"/>
          <p:cNvSpPr txBox="1">
            <a:spLocks noChangeArrowheads="1"/>
          </p:cNvSpPr>
          <p:nvPr/>
        </p:nvSpPr>
        <p:spPr bwMode="auto">
          <a:xfrm>
            <a:off x="2179472" y="484048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0x00000003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6480642" y="575170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6471544" y="544386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471077" y="513903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6471077" y="483421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477817" y="452938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6477817" y="422456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5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77817" y="392601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6</a:t>
            </a:r>
            <a:endParaRPr lang="pt-BR" dirty="0"/>
          </a:p>
        </p:txBody>
      </p:sp>
      <p:grpSp>
        <p:nvGrpSpPr>
          <p:cNvPr id="57" name="Groupe 52"/>
          <p:cNvGrpSpPr>
            <a:grpSpLocks/>
          </p:cNvGrpSpPr>
          <p:nvPr/>
        </p:nvGrpSpPr>
        <p:grpSpPr bwMode="auto">
          <a:xfrm>
            <a:off x="3919560" y="3636564"/>
            <a:ext cx="2540000" cy="2441575"/>
            <a:chOff x="3873500" y="3200400"/>
            <a:chExt cx="2540000" cy="2441377"/>
          </a:xfrm>
        </p:grpSpPr>
        <p:sp>
          <p:nvSpPr>
            <p:cNvPr id="65" name="ZoneTexte 7"/>
            <p:cNvSpPr txBox="1">
              <a:spLocks noChangeArrowheads="1"/>
            </p:cNvSpPr>
            <p:nvPr/>
          </p:nvSpPr>
          <p:spPr bwMode="auto">
            <a:xfrm>
              <a:off x="387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B3</a:t>
              </a:r>
              <a:endParaRPr lang="en-US" dirty="0"/>
            </a:p>
          </p:txBody>
        </p:sp>
        <p:sp>
          <p:nvSpPr>
            <p:cNvPr id="66" name="ZoneTexte 18"/>
            <p:cNvSpPr txBox="1">
              <a:spLocks noChangeArrowheads="1"/>
            </p:cNvSpPr>
            <p:nvPr/>
          </p:nvSpPr>
          <p:spPr bwMode="auto">
            <a:xfrm>
              <a:off x="450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</a:t>
              </a:r>
              <a:endParaRPr lang="en-US" dirty="0"/>
            </a:p>
          </p:txBody>
        </p:sp>
        <p:sp>
          <p:nvSpPr>
            <p:cNvPr id="67" name="ZoneTexte 19"/>
            <p:cNvSpPr txBox="1">
              <a:spLocks noChangeArrowheads="1"/>
            </p:cNvSpPr>
            <p:nvPr/>
          </p:nvSpPr>
          <p:spPr bwMode="auto">
            <a:xfrm>
              <a:off x="514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</a:t>
              </a:r>
              <a:endParaRPr lang="en-US" dirty="0"/>
            </a:p>
          </p:txBody>
        </p:sp>
        <p:sp>
          <p:nvSpPr>
            <p:cNvPr id="68" name="ZoneTexte 20"/>
            <p:cNvSpPr txBox="1">
              <a:spLocks noChangeArrowheads="1"/>
            </p:cNvSpPr>
            <p:nvPr/>
          </p:nvSpPr>
          <p:spPr bwMode="auto">
            <a:xfrm>
              <a:off x="577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B0</a:t>
              </a:r>
              <a:endParaRPr lang="en-US" dirty="0"/>
            </a:p>
          </p:txBody>
        </p:sp>
        <p:sp>
          <p:nvSpPr>
            <p:cNvPr id="69" name="ZoneTexte 24"/>
            <p:cNvSpPr txBox="1">
              <a:spLocks noChangeArrowheads="1"/>
            </p:cNvSpPr>
            <p:nvPr/>
          </p:nvSpPr>
          <p:spPr bwMode="auto">
            <a:xfrm>
              <a:off x="387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B7</a:t>
              </a:r>
              <a:endParaRPr lang="en-US" dirty="0"/>
            </a:p>
          </p:txBody>
        </p:sp>
        <p:sp>
          <p:nvSpPr>
            <p:cNvPr id="70" name="ZoneTexte 25"/>
            <p:cNvSpPr txBox="1">
              <a:spLocks noChangeArrowheads="1"/>
            </p:cNvSpPr>
            <p:nvPr/>
          </p:nvSpPr>
          <p:spPr bwMode="auto">
            <a:xfrm>
              <a:off x="450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B6</a:t>
              </a:r>
              <a:endParaRPr lang="en-US" dirty="0"/>
            </a:p>
          </p:txBody>
        </p:sp>
        <p:sp>
          <p:nvSpPr>
            <p:cNvPr id="71" name="ZoneTexte 26"/>
            <p:cNvSpPr txBox="1">
              <a:spLocks noChangeArrowheads="1"/>
            </p:cNvSpPr>
            <p:nvPr/>
          </p:nvSpPr>
          <p:spPr bwMode="auto">
            <a:xfrm>
              <a:off x="514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B5</a:t>
              </a:r>
              <a:endParaRPr lang="en-US" dirty="0"/>
            </a:p>
          </p:txBody>
        </p:sp>
        <p:sp>
          <p:nvSpPr>
            <p:cNvPr id="72" name="ZoneTexte 27"/>
            <p:cNvSpPr txBox="1">
              <a:spLocks noChangeArrowheads="1"/>
            </p:cNvSpPr>
            <p:nvPr/>
          </p:nvSpPr>
          <p:spPr bwMode="auto">
            <a:xfrm>
              <a:off x="577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B4</a:t>
              </a:r>
              <a:endParaRPr lang="en-US" dirty="0"/>
            </a:p>
          </p:txBody>
        </p:sp>
        <p:sp>
          <p:nvSpPr>
            <p:cNvPr id="73" name="ZoneTexte 28"/>
            <p:cNvSpPr txBox="1">
              <a:spLocks noChangeArrowheads="1"/>
            </p:cNvSpPr>
            <p:nvPr/>
          </p:nvSpPr>
          <p:spPr bwMode="auto">
            <a:xfrm>
              <a:off x="387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B11</a:t>
              </a:r>
              <a:endParaRPr lang="en-US" dirty="0"/>
            </a:p>
          </p:txBody>
        </p:sp>
        <p:sp>
          <p:nvSpPr>
            <p:cNvPr id="74" name="ZoneTexte 29"/>
            <p:cNvSpPr txBox="1">
              <a:spLocks noChangeArrowheads="1"/>
            </p:cNvSpPr>
            <p:nvPr/>
          </p:nvSpPr>
          <p:spPr bwMode="auto">
            <a:xfrm>
              <a:off x="450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B10</a:t>
              </a:r>
              <a:endParaRPr lang="en-US" dirty="0"/>
            </a:p>
          </p:txBody>
        </p:sp>
        <p:sp>
          <p:nvSpPr>
            <p:cNvPr id="75" name="ZoneTexte 30"/>
            <p:cNvSpPr txBox="1">
              <a:spLocks noChangeArrowheads="1"/>
            </p:cNvSpPr>
            <p:nvPr/>
          </p:nvSpPr>
          <p:spPr bwMode="auto">
            <a:xfrm>
              <a:off x="514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B9</a:t>
              </a:r>
              <a:endParaRPr lang="en-US" dirty="0"/>
            </a:p>
          </p:txBody>
        </p:sp>
        <p:sp>
          <p:nvSpPr>
            <p:cNvPr id="76" name="ZoneTexte 31"/>
            <p:cNvSpPr txBox="1">
              <a:spLocks noChangeArrowheads="1"/>
            </p:cNvSpPr>
            <p:nvPr/>
          </p:nvSpPr>
          <p:spPr bwMode="auto">
            <a:xfrm>
              <a:off x="577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B8</a:t>
              </a:r>
              <a:endParaRPr lang="en-US" dirty="0"/>
            </a:p>
          </p:txBody>
        </p:sp>
        <p:sp>
          <p:nvSpPr>
            <p:cNvPr id="77" name="ZoneTexte 32"/>
            <p:cNvSpPr txBox="1">
              <a:spLocks noChangeArrowheads="1"/>
            </p:cNvSpPr>
            <p:nvPr/>
          </p:nvSpPr>
          <p:spPr bwMode="auto">
            <a:xfrm>
              <a:off x="3873500" y="44196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11</a:t>
              </a:r>
              <a:endParaRPr lang="en-US" dirty="0"/>
            </a:p>
          </p:txBody>
        </p:sp>
        <p:sp>
          <p:nvSpPr>
            <p:cNvPr id="78" name="ZoneTexte 33"/>
            <p:cNvSpPr txBox="1">
              <a:spLocks noChangeArrowheads="1"/>
            </p:cNvSpPr>
            <p:nvPr/>
          </p:nvSpPr>
          <p:spPr bwMode="auto">
            <a:xfrm>
              <a:off x="4508500" y="44196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22</a:t>
              </a:r>
              <a:endParaRPr lang="en-US" dirty="0"/>
            </a:p>
          </p:txBody>
        </p:sp>
        <p:sp>
          <p:nvSpPr>
            <p:cNvPr id="79" name="ZoneTexte 34"/>
            <p:cNvSpPr txBox="1">
              <a:spLocks noChangeArrowheads="1"/>
            </p:cNvSpPr>
            <p:nvPr/>
          </p:nvSpPr>
          <p:spPr bwMode="auto">
            <a:xfrm>
              <a:off x="5143500" y="4419600"/>
              <a:ext cx="635000" cy="30775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CC</a:t>
              </a:r>
              <a:endParaRPr lang="en-US" dirty="0"/>
            </a:p>
          </p:txBody>
        </p:sp>
        <p:sp>
          <p:nvSpPr>
            <p:cNvPr id="80" name="ZoneTexte 35"/>
            <p:cNvSpPr txBox="1">
              <a:spLocks noChangeArrowheads="1"/>
            </p:cNvSpPr>
            <p:nvPr/>
          </p:nvSpPr>
          <p:spPr bwMode="auto">
            <a:xfrm>
              <a:off x="5778500" y="44196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DD</a:t>
              </a:r>
              <a:endParaRPr lang="en-US" dirty="0"/>
            </a:p>
          </p:txBody>
        </p:sp>
        <p:sp>
          <p:nvSpPr>
            <p:cNvPr id="81" name="ZoneTexte 36"/>
            <p:cNvSpPr txBox="1">
              <a:spLocks noChangeArrowheads="1"/>
            </p:cNvSpPr>
            <p:nvPr/>
          </p:nvSpPr>
          <p:spPr bwMode="auto">
            <a:xfrm>
              <a:off x="387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B19</a:t>
              </a:r>
              <a:endParaRPr lang="en-US" dirty="0"/>
            </a:p>
          </p:txBody>
        </p:sp>
        <p:sp>
          <p:nvSpPr>
            <p:cNvPr id="82" name="ZoneTexte 37"/>
            <p:cNvSpPr txBox="1">
              <a:spLocks noChangeArrowheads="1"/>
            </p:cNvSpPr>
            <p:nvPr/>
          </p:nvSpPr>
          <p:spPr bwMode="auto">
            <a:xfrm>
              <a:off x="450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B18</a:t>
              </a:r>
              <a:endParaRPr lang="en-US" dirty="0"/>
            </a:p>
          </p:txBody>
        </p:sp>
        <p:sp>
          <p:nvSpPr>
            <p:cNvPr id="83" name="ZoneTexte 38"/>
            <p:cNvSpPr txBox="1">
              <a:spLocks noChangeArrowheads="1"/>
            </p:cNvSpPr>
            <p:nvPr/>
          </p:nvSpPr>
          <p:spPr bwMode="auto">
            <a:xfrm>
              <a:off x="514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B17</a:t>
              </a:r>
              <a:endParaRPr lang="en-US" dirty="0"/>
            </a:p>
          </p:txBody>
        </p:sp>
        <p:sp>
          <p:nvSpPr>
            <p:cNvPr id="84" name="ZoneTexte 39"/>
            <p:cNvSpPr txBox="1">
              <a:spLocks noChangeArrowheads="1"/>
            </p:cNvSpPr>
            <p:nvPr/>
          </p:nvSpPr>
          <p:spPr bwMode="auto">
            <a:xfrm>
              <a:off x="577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B16</a:t>
              </a:r>
              <a:endParaRPr lang="en-US" dirty="0"/>
            </a:p>
          </p:txBody>
        </p:sp>
        <p:sp>
          <p:nvSpPr>
            <p:cNvPr id="85" name="ZoneTexte 40"/>
            <p:cNvSpPr txBox="1">
              <a:spLocks noChangeArrowheads="1"/>
            </p:cNvSpPr>
            <p:nvPr/>
          </p:nvSpPr>
          <p:spPr bwMode="auto">
            <a:xfrm>
              <a:off x="387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B23</a:t>
              </a:r>
              <a:endParaRPr lang="en-US" dirty="0"/>
            </a:p>
          </p:txBody>
        </p:sp>
        <p:sp>
          <p:nvSpPr>
            <p:cNvPr id="86" name="ZoneTexte 41"/>
            <p:cNvSpPr txBox="1">
              <a:spLocks noChangeArrowheads="1"/>
            </p:cNvSpPr>
            <p:nvPr/>
          </p:nvSpPr>
          <p:spPr bwMode="auto">
            <a:xfrm>
              <a:off x="450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B22</a:t>
              </a:r>
              <a:endParaRPr lang="en-US" dirty="0"/>
            </a:p>
          </p:txBody>
        </p:sp>
        <p:sp>
          <p:nvSpPr>
            <p:cNvPr id="87" name="ZoneTexte 42"/>
            <p:cNvSpPr txBox="1">
              <a:spLocks noChangeArrowheads="1"/>
            </p:cNvSpPr>
            <p:nvPr/>
          </p:nvSpPr>
          <p:spPr bwMode="auto">
            <a:xfrm>
              <a:off x="514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B21</a:t>
              </a:r>
              <a:endParaRPr lang="en-US" dirty="0"/>
            </a:p>
          </p:txBody>
        </p:sp>
        <p:sp>
          <p:nvSpPr>
            <p:cNvPr id="88" name="ZoneTexte 43"/>
            <p:cNvSpPr txBox="1">
              <a:spLocks noChangeArrowheads="1"/>
            </p:cNvSpPr>
            <p:nvPr/>
          </p:nvSpPr>
          <p:spPr bwMode="auto">
            <a:xfrm>
              <a:off x="577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B20</a:t>
              </a:r>
              <a:endParaRPr lang="en-US" dirty="0"/>
            </a:p>
          </p:txBody>
        </p:sp>
        <p:sp>
          <p:nvSpPr>
            <p:cNvPr id="89" name="ZoneTexte 44"/>
            <p:cNvSpPr txBox="1">
              <a:spLocks noChangeArrowheads="1"/>
            </p:cNvSpPr>
            <p:nvPr/>
          </p:nvSpPr>
          <p:spPr bwMode="auto">
            <a:xfrm>
              <a:off x="387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B27</a:t>
              </a:r>
              <a:endParaRPr lang="en-US" dirty="0"/>
            </a:p>
          </p:txBody>
        </p:sp>
        <p:sp>
          <p:nvSpPr>
            <p:cNvPr id="90" name="ZoneTexte 45"/>
            <p:cNvSpPr txBox="1">
              <a:spLocks noChangeArrowheads="1"/>
            </p:cNvSpPr>
            <p:nvPr/>
          </p:nvSpPr>
          <p:spPr bwMode="auto">
            <a:xfrm>
              <a:off x="450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B26</a:t>
              </a:r>
              <a:endParaRPr lang="en-US" dirty="0"/>
            </a:p>
          </p:txBody>
        </p:sp>
        <p:sp>
          <p:nvSpPr>
            <p:cNvPr id="91" name="ZoneTexte 46"/>
            <p:cNvSpPr txBox="1">
              <a:spLocks noChangeArrowheads="1"/>
            </p:cNvSpPr>
            <p:nvPr/>
          </p:nvSpPr>
          <p:spPr bwMode="auto">
            <a:xfrm>
              <a:off x="514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B25</a:t>
              </a:r>
              <a:endParaRPr lang="en-US" dirty="0"/>
            </a:p>
          </p:txBody>
        </p:sp>
        <p:sp>
          <p:nvSpPr>
            <p:cNvPr id="92" name="ZoneTexte 47"/>
            <p:cNvSpPr txBox="1">
              <a:spLocks noChangeArrowheads="1"/>
            </p:cNvSpPr>
            <p:nvPr/>
          </p:nvSpPr>
          <p:spPr bwMode="auto">
            <a:xfrm>
              <a:off x="577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B24</a:t>
              </a:r>
              <a:endParaRPr lang="en-US" dirty="0"/>
            </a:p>
          </p:txBody>
        </p:sp>
        <p:sp>
          <p:nvSpPr>
            <p:cNvPr id="93" name="ZoneTexte 48"/>
            <p:cNvSpPr txBox="1">
              <a:spLocks noChangeArrowheads="1"/>
            </p:cNvSpPr>
            <p:nvPr/>
          </p:nvSpPr>
          <p:spPr bwMode="auto">
            <a:xfrm>
              <a:off x="387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 dirty="0"/>
                <a:t>. . . </a:t>
              </a:r>
              <a:endParaRPr lang="en-US" b="1" dirty="0"/>
            </a:p>
          </p:txBody>
        </p:sp>
        <p:sp>
          <p:nvSpPr>
            <p:cNvPr id="94" name="ZoneTexte 49"/>
            <p:cNvSpPr txBox="1">
              <a:spLocks noChangeArrowheads="1"/>
            </p:cNvSpPr>
            <p:nvPr/>
          </p:nvSpPr>
          <p:spPr bwMode="auto">
            <a:xfrm>
              <a:off x="450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5" name="ZoneTexte 50"/>
            <p:cNvSpPr txBox="1">
              <a:spLocks noChangeArrowheads="1"/>
            </p:cNvSpPr>
            <p:nvPr/>
          </p:nvSpPr>
          <p:spPr bwMode="auto">
            <a:xfrm>
              <a:off x="514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6" name="ZoneTexte 51"/>
            <p:cNvSpPr txBox="1">
              <a:spLocks noChangeArrowheads="1"/>
            </p:cNvSpPr>
            <p:nvPr/>
          </p:nvSpPr>
          <p:spPr bwMode="auto">
            <a:xfrm>
              <a:off x="577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</p:grpSp>
      <p:sp>
        <p:nvSpPr>
          <p:cNvPr id="97" name="ZoneTexte 23"/>
          <p:cNvSpPr txBox="1">
            <a:spLocks noChangeArrowheads="1"/>
          </p:cNvSpPr>
          <p:nvPr/>
        </p:nvSpPr>
        <p:spPr bwMode="auto">
          <a:xfrm>
            <a:off x="2964122" y="4055088"/>
            <a:ext cx="6990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1100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8" name="CaixaDeTexto 97"/>
          <p:cNvSpPr txBox="1"/>
          <p:nvPr/>
        </p:nvSpPr>
        <p:spPr>
          <a:xfrm>
            <a:off x="5899703" y="277418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Word address</a:t>
            </a:r>
          </a:p>
        </p:txBody>
      </p:sp>
      <p:cxnSp>
        <p:nvCxnSpPr>
          <p:cNvPr id="99" name="Conector de seta reta 98"/>
          <p:cNvCxnSpPr/>
          <p:nvPr/>
        </p:nvCxnSpPr>
        <p:spPr bwMode="auto">
          <a:xfrm flipH="1">
            <a:off x="6640965" y="3158860"/>
            <a:ext cx="1" cy="6672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109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766889"/>
          </a:xfrm>
        </p:spPr>
        <p:txBody>
          <a:bodyPr/>
          <a:lstStyle/>
          <a:p>
            <a:r>
              <a:rPr lang="pt-BR" dirty="0"/>
              <a:t>Processador x Memória</a:t>
            </a:r>
            <a:endParaRPr lang="pt-BR" sz="2000" dirty="0"/>
          </a:p>
          <a:p>
            <a:pPr lvl="1"/>
            <a:r>
              <a:rPr lang="pt-BR" dirty="0"/>
              <a:t>Exemplo: escrita de meia-palavra (</a:t>
            </a:r>
            <a:r>
              <a:rPr lang="pt-BR" i="1" dirty="0" err="1"/>
              <a:t>half-word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Parte mais significativa</a:t>
            </a:r>
          </a:p>
        </p:txBody>
      </p:sp>
      <p:cxnSp>
        <p:nvCxnSpPr>
          <p:cNvPr id="5" name="Connecteur droit avec flèche 16"/>
          <p:cNvCxnSpPr>
            <a:cxnSpLocks noChangeShapeType="1"/>
          </p:cNvCxnSpPr>
          <p:nvPr/>
        </p:nvCxnSpPr>
        <p:spPr bwMode="auto">
          <a:xfrm flipV="1">
            <a:off x="2247712" y="4845988"/>
            <a:ext cx="1676400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necteur droit avec flèche 22"/>
          <p:cNvCxnSpPr>
            <a:cxnSpLocks noChangeShapeType="1"/>
          </p:cNvCxnSpPr>
          <p:nvPr/>
        </p:nvCxnSpPr>
        <p:spPr bwMode="auto">
          <a:xfrm>
            <a:off x="2217760" y="5617825"/>
            <a:ext cx="1701800" cy="1588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ZoneTexte 23"/>
          <p:cNvSpPr txBox="1">
            <a:spLocks noChangeArrowheads="1"/>
          </p:cNvSpPr>
          <p:nvPr/>
        </p:nvSpPr>
        <p:spPr bwMode="auto">
          <a:xfrm>
            <a:off x="2191036" y="523587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Dado (32 bits)</a:t>
            </a:r>
            <a:endParaRPr lang="en-US" dirty="0"/>
          </a:p>
        </p:txBody>
      </p:sp>
      <p:sp>
        <p:nvSpPr>
          <p:cNvPr id="44" name="ZoneTexte 46"/>
          <p:cNvSpPr txBox="1">
            <a:spLocks noChangeArrowheads="1"/>
          </p:cNvSpPr>
          <p:nvPr/>
        </p:nvSpPr>
        <p:spPr bwMode="auto">
          <a:xfrm>
            <a:off x="3850372" y="3280964"/>
            <a:ext cx="27648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Memória (palavra de 32 bits)</a:t>
            </a:r>
            <a:endParaRPr lang="en-US" sz="1400" b="1" dirty="0"/>
          </a:p>
        </p:txBody>
      </p:sp>
      <p:sp>
        <p:nvSpPr>
          <p:cNvPr id="45" name="ZoneTexte 23"/>
          <p:cNvSpPr txBox="1">
            <a:spLocks noChangeArrowheads="1"/>
          </p:cNvSpPr>
          <p:nvPr/>
        </p:nvSpPr>
        <p:spPr bwMode="auto">
          <a:xfrm>
            <a:off x="2095500" y="4417535"/>
            <a:ext cx="1846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Endereço (32 bits)</a:t>
            </a:r>
            <a:endParaRPr lang="en-US" dirty="0"/>
          </a:p>
        </p:txBody>
      </p:sp>
      <p:cxnSp>
        <p:nvCxnSpPr>
          <p:cNvPr id="46" name="Conector de seta reta 45"/>
          <p:cNvCxnSpPr/>
          <p:nvPr/>
        </p:nvCxnSpPr>
        <p:spPr bwMode="auto">
          <a:xfrm>
            <a:off x="2852381" y="4031618"/>
            <a:ext cx="1067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Conector reto 49"/>
          <p:cNvCxnSpPr/>
          <p:nvPr/>
        </p:nvCxnSpPr>
        <p:spPr bwMode="auto">
          <a:xfrm flipV="1">
            <a:off x="3275461" y="3959605"/>
            <a:ext cx="110509" cy="1539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ZoneTexte 23"/>
          <p:cNvSpPr txBox="1">
            <a:spLocks noChangeArrowheads="1"/>
          </p:cNvSpPr>
          <p:nvPr/>
        </p:nvSpPr>
        <p:spPr bwMode="auto">
          <a:xfrm>
            <a:off x="3248119" y="3723021"/>
            <a:ext cx="27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4</a:t>
            </a:r>
            <a:endParaRPr lang="en-US" sz="1400" dirty="0"/>
          </a:p>
        </p:txBody>
      </p:sp>
      <p:sp>
        <p:nvSpPr>
          <p:cNvPr id="54" name="ZoneTexte 23"/>
          <p:cNvSpPr txBox="1">
            <a:spLocks noChangeArrowheads="1"/>
          </p:cNvSpPr>
          <p:nvPr/>
        </p:nvSpPr>
        <p:spPr bwMode="auto">
          <a:xfrm>
            <a:off x="2329600" y="3853630"/>
            <a:ext cx="6046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wbe</a:t>
            </a:r>
            <a:endParaRPr lang="en-US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2442" y="3096298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Write Byte Enable</a:t>
            </a:r>
          </a:p>
        </p:txBody>
      </p:sp>
      <p:cxnSp>
        <p:nvCxnSpPr>
          <p:cNvPr id="56" name="Conector de seta reta 55"/>
          <p:cNvCxnSpPr/>
          <p:nvPr/>
        </p:nvCxnSpPr>
        <p:spPr bwMode="auto">
          <a:xfrm>
            <a:off x="1937982" y="3434852"/>
            <a:ext cx="391618" cy="418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ZoneTexte 23"/>
          <p:cNvSpPr txBox="1">
            <a:spLocks noChangeArrowheads="1"/>
          </p:cNvSpPr>
          <p:nvPr/>
        </p:nvSpPr>
        <p:spPr bwMode="auto">
          <a:xfrm>
            <a:off x="2179472" y="565769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0xAABBCCDD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ZoneTexte 23"/>
          <p:cNvSpPr txBox="1">
            <a:spLocks noChangeArrowheads="1"/>
          </p:cNvSpPr>
          <p:nvPr/>
        </p:nvSpPr>
        <p:spPr bwMode="auto">
          <a:xfrm>
            <a:off x="2179472" y="484048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0x00000003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6480642" y="575170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6471544" y="544386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471077" y="513903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6471077" y="483421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477817" y="452938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6477817" y="422456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5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77817" y="392601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6</a:t>
            </a:r>
            <a:endParaRPr lang="pt-BR" dirty="0"/>
          </a:p>
        </p:txBody>
      </p:sp>
      <p:grpSp>
        <p:nvGrpSpPr>
          <p:cNvPr id="57" name="Groupe 52"/>
          <p:cNvGrpSpPr>
            <a:grpSpLocks/>
          </p:cNvGrpSpPr>
          <p:nvPr/>
        </p:nvGrpSpPr>
        <p:grpSpPr bwMode="auto">
          <a:xfrm>
            <a:off x="3919560" y="3636564"/>
            <a:ext cx="2540000" cy="2441575"/>
            <a:chOff x="3873500" y="3200400"/>
            <a:chExt cx="2540000" cy="2441377"/>
          </a:xfrm>
        </p:grpSpPr>
        <p:sp>
          <p:nvSpPr>
            <p:cNvPr id="65" name="ZoneTexte 7"/>
            <p:cNvSpPr txBox="1">
              <a:spLocks noChangeArrowheads="1"/>
            </p:cNvSpPr>
            <p:nvPr/>
          </p:nvSpPr>
          <p:spPr bwMode="auto">
            <a:xfrm>
              <a:off x="387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B3</a:t>
              </a:r>
              <a:endParaRPr lang="en-US" dirty="0"/>
            </a:p>
          </p:txBody>
        </p:sp>
        <p:sp>
          <p:nvSpPr>
            <p:cNvPr id="66" name="ZoneTexte 18"/>
            <p:cNvSpPr txBox="1">
              <a:spLocks noChangeArrowheads="1"/>
            </p:cNvSpPr>
            <p:nvPr/>
          </p:nvSpPr>
          <p:spPr bwMode="auto">
            <a:xfrm>
              <a:off x="450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</a:t>
              </a:r>
              <a:endParaRPr lang="en-US" dirty="0"/>
            </a:p>
          </p:txBody>
        </p:sp>
        <p:sp>
          <p:nvSpPr>
            <p:cNvPr id="67" name="ZoneTexte 19"/>
            <p:cNvSpPr txBox="1">
              <a:spLocks noChangeArrowheads="1"/>
            </p:cNvSpPr>
            <p:nvPr/>
          </p:nvSpPr>
          <p:spPr bwMode="auto">
            <a:xfrm>
              <a:off x="514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</a:t>
              </a:r>
              <a:endParaRPr lang="en-US" dirty="0"/>
            </a:p>
          </p:txBody>
        </p:sp>
        <p:sp>
          <p:nvSpPr>
            <p:cNvPr id="68" name="ZoneTexte 20"/>
            <p:cNvSpPr txBox="1">
              <a:spLocks noChangeArrowheads="1"/>
            </p:cNvSpPr>
            <p:nvPr/>
          </p:nvSpPr>
          <p:spPr bwMode="auto">
            <a:xfrm>
              <a:off x="577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B0</a:t>
              </a:r>
              <a:endParaRPr lang="en-US" dirty="0"/>
            </a:p>
          </p:txBody>
        </p:sp>
        <p:sp>
          <p:nvSpPr>
            <p:cNvPr id="69" name="ZoneTexte 24"/>
            <p:cNvSpPr txBox="1">
              <a:spLocks noChangeArrowheads="1"/>
            </p:cNvSpPr>
            <p:nvPr/>
          </p:nvSpPr>
          <p:spPr bwMode="auto">
            <a:xfrm>
              <a:off x="387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B7</a:t>
              </a:r>
              <a:endParaRPr lang="en-US" dirty="0"/>
            </a:p>
          </p:txBody>
        </p:sp>
        <p:sp>
          <p:nvSpPr>
            <p:cNvPr id="70" name="ZoneTexte 25"/>
            <p:cNvSpPr txBox="1">
              <a:spLocks noChangeArrowheads="1"/>
            </p:cNvSpPr>
            <p:nvPr/>
          </p:nvSpPr>
          <p:spPr bwMode="auto">
            <a:xfrm>
              <a:off x="450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B6</a:t>
              </a:r>
              <a:endParaRPr lang="en-US" dirty="0"/>
            </a:p>
          </p:txBody>
        </p:sp>
        <p:sp>
          <p:nvSpPr>
            <p:cNvPr id="71" name="ZoneTexte 26"/>
            <p:cNvSpPr txBox="1">
              <a:spLocks noChangeArrowheads="1"/>
            </p:cNvSpPr>
            <p:nvPr/>
          </p:nvSpPr>
          <p:spPr bwMode="auto">
            <a:xfrm>
              <a:off x="514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B5</a:t>
              </a:r>
              <a:endParaRPr lang="en-US" dirty="0"/>
            </a:p>
          </p:txBody>
        </p:sp>
        <p:sp>
          <p:nvSpPr>
            <p:cNvPr id="72" name="ZoneTexte 27"/>
            <p:cNvSpPr txBox="1">
              <a:spLocks noChangeArrowheads="1"/>
            </p:cNvSpPr>
            <p:nvPr/>
          </p:nvSpPr>
          <p:spPr bwMode="auto">
            <a:xfrm>
              <a:off x="577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B4</a:t>
              </a:r>
              <a:endParaRPr lang="en-US" dirty="0"/>
            </a:p>
          </p:txBody>
        </p:sp>
        <p:sp>
          <p:nvSpPr>
            <p:cNvPr id="73" name="ZoneTexte 28"/>
            <p:cNvSpPr txBox="1">
              <a:spLocks noChangeArrowheads="1"/>
            </p:cNvSpPr>
            <p:nvPr/>
          </p:nvSpPr>
          <p:spPr bwMode="auto">
            <a:xfrm>
              <a:off x="387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B11</a:t>
              </a:r>
              <a:endParaRPr lang="en-US" dirty="0"/>
            </a:p>
          </p:txBody>
        </p:sp>
        <p:sp>
          <p:nvSpPr>
            <p:cNvPr id="74" name="ZoneTexte 29"/>
            <p:cNvSpPr txBox="1">
              <a:spLocks noChangeArrowheads="1"/>
            </p:cNvSpPr>
            <p:nvPr/>
          </p:nvSpPr>
          <p:spPr bwMode="auto">
            <a:xfrm>
              <a:off x="450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B10</a:t>
              </a:r>
              <a:endParaRPr lang="en-US" dirty="0"/>
            </a:p>
          </p:txBody>
        </p:sp>
        <p:sp>
          <p:nvSpPr>
            <p:cNvPr id="75" name="ZoneTexte 30"/>
            <p:cNvSpPr txBox="1">
              <a:spLocks noChangeArrowheads="1"/>
            </p:cNvSpPr>
            <p:nvPr/>
          </p:nvSpPr>
          <p:spPr bwMode="auto">
            <a:xfrm>
              <a:off x="514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B9</a:t>
              </a:r>
              <a:endParaRPr lang="en-US" dirty="0"/>
            </a:p>
          </p:txBody>
        </p:sp>
        <p:sp>
          <p:nvSpPr>
            <p:cNvPr id="76" name="ZoneTexte 31"/>
            <p:cNvSpPr txBox="1">
              <a:spLocks noChangeArrowheads="1"/>
            </p:cNvSpPr>
            <p:nvPr/>
          </p:nvSpPr>
          <p:spPr bwMode="auto">
            <a:xfrm>
              <a:off x="577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B8</a:t>
              </a:r>
              <a:endParaRPr lang="en-US" dirty="0"/>
            </a:p>
          </p:txBody>
        </p:sp>
        <p:sp>
          <p:nvSpPr>
            <p:cNvPr id="77" name="ZoneTexte 32"/>
            <p:cNvSpPr txBox="1">
              <a:spLocks noChangeArrowheads="1"/>
            </p:cNvSpPr>
            <p:nvPr/>
          </p:nvSpPr>
          <p:spPr bwMode="auto">
            <a:xfrm>
              <a:off x="3873500" y="44196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AA</a:t>
              </a:r>
              <a:endParaRPr lang="en-US" dirty="0"/>
            </a:p>
          </p:txBody>
        </p:sp>
        <p:sp>
          <p:nvSpPr>
            <p:cNvPr id="78" name="ZoneTexte 33"/>
            <p:cNvSpPr txBox="1">
              <a:spLocks noChangeArrowheads="1"/>
            </p:cNvSpPr>
            <p:nvPr/>
          </p:nvSpPr>
          <p:spPr bwMode="auto">
            <a:xfrm>
              <a:off x="4508500" y="44196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BB</a:t>
              </a:r>
              <a:endParaRPr lang="en-US" dirty="0"/>
            </a:p>
          </p:txBody>
        </p:sp>
        <p:sp>
          <p:nvSpPr>
            <p:cNvPr id="79" name="ZoneTexte 34"/>
            <p:cNvSpPr txBox="1">
              <a:spLocks noChangeArrowheads="1"/>
            </p:cNvSpPr>
            <p:nvPr/>
          </p:nvSpPr>
          <p:spPr bwMode="auto">
            <a:xfrm>
              <a:off x="5143500" y="4419600"/>
              <a:ext cx="635000" cy="30775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CC</a:t>
              </a:r>
              <a:endParaRPr lang="en-US" dirty="0"/>
            </a:p>
          </p:txBody>
        </p:sp>
        <p:sp>
          <p:nvSpPr>
            <p:cNvPr id="80" name="ZoneTexte 35"/>
            <p:cNvSpPr txBox="1">
              <a:spLocks noChangeArrowheads="1"/>
            </p:cNvSpPr>
            <p:nvPr/>
          </p:nvSpPr>
          <p:spPr bwMode="auto">
            <a:xfrm>
              <a:off x="5778500" y="4419600"/>
              <a:ext cx="635000" cy="30775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DD</a:t>
              </a:r>
              <a:endParaRPr lang="en-US" dirty="0"/>
            </a:p>
          </p:txBody>
        </p:sp>
        <p:sp>
          <p:nvSpPr>
            <p:cNvPr id="81" name="ZoneTexte 36"/>
            <p:cNvSpPr txBox="1">
              <a:spLocks noChangeArrowheads="1"/>
            </p:cNvSpPr>
            <p:nvPr/>
          </p:nvSpPr>
          <p:spPr bwMode="auto">
            <a:xfrm>
              <a:off x="387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B19</a:t>
              </a:r>
              <a:endParaRPr lang="en-US" dirty="0"/>
            </a:p>
          </p:txBody>
        </p:sp>
        <p:sp>
          <p:nvSpPr>
            <p:cNvPr id="82" name="ZoneTexte 37"/>
            <p:cNvSpPr txBox="1">
              <a:spLocks noChangeArrowheads="1"/>
            </p:cNvSpPr>
            <p:nvPr/>
          </p:nvSpPr>
          <p:spPr bwMode="auto">
            <a:xfrm>
              <a:off x="450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B18</a:t>
              </a:r>
              <a:endParaRPr lang="en-US" dirty="0"/>
            </a:p>
          </p:txBody>
        </p:sp>
        <p:sp>
          <p:nvSpPr>
            <p:cNvPr id="83" name="ZoneTexte 38"/>
            <p:cNvSpPr txBox="1">
              <a:spLocks noChangeArrowheads="1"/>
            </p:cNvSpPr>
            <p:nvPr/>
          </p:nvSpPr>
          <p:spPr bwMode="auto">
            <a:xfrm>
              <a:off x="514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B17</a:t>
              </a:r>
              <a:endParaRPr lang="en-US" dirty="0"/>
            </a:p>
          </p:txBody>
        </p:sp>
        <p:sp>
          <p:nvSpPr>
            <p:cNvPr id="84" name="ZoneTexte 39"/>
            <p:cNvSpPr txBox="1">
              <a:spLocks noChangeArrowheads="1"/>
            </p:cNvSpPr>
            <p:nvPr/>
          </p:nvSpPr>
          <p:spPr bwMode="auto">
            <a:xfrm>
              <a:off x="577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B16</a:t>
              </a:r>
              <a:endParaRPr lang="en-US" dirty="0"/>
            </a:p>
          </p:txBody>
        </p:sp>
        <p:sp>
          <p:nvSpPr>
            <p:cNvPr id="85" name="ZoneTexte 40"/>
            <p:cNvSpPr txBox="1">
              <a:spLocks noChangeArrowheads="1"/>
            </p:cNvSpPr>
            <p:nvPr/>
          </p:nvSpPr>
          <p:spPr bwMode="auto">
            <a:xfrm>
              <a:off x="387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B23</a:t>
              </a:r>
              <a:endParaRPr lang="en-US" dirty="0"/>
            </a:p>
          </p:txBody>
        </p:sp>
        <p:sp>
          <p:nvSpPr>
            <p:cNvPr id="86" name="ZoneTexte 41"/>
            <p:cNvSpPr txBox="1">
              <a:spLocks noChangeArrowheads="1"/>
            </p:cNvSpPr>
            <p:nvPr/>
          </p:nvSpPr>
          <p:spPr bwMode="auto">
            <a:xfrm>
              <a:off x="450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B22</a:t>
              </a:r>
              <a:endParaRPr lang="en-US" dirty="0"/>
            </a:p>
          </p:txBody>
        </p:sp>
        <p:sp>
          <p:nvSpPr>
            <p:cNvPr id="87" name="ZoneTexte 42"/>
            <p:cNvSpPr txBox="1">
              <a:spLocks noChangeArrowheads="1"/>
            </p:cNvSpPr>
            <p:nvPr/>
          </p:nvSpPr>
          <p:spPr bwMode="auto">
            <a:xfrm>
              <a:off x="514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B21</a:t>
              </a:r>
              <a:endParaRPr lang="en-US" dirty="0"/>
            </a:p>
          </p:txBody>
        </p:sp>
        <p:sp>
          <p:nvSpPr>
            <p:cNvPr id="88" name="ZoneTexte 43"/>
            <p:cNvSpPr txBox="1">
              <a:spLocks noChangeArrowheads="1"/>
            </p:cNvSpPr>
            <p:nvPr/>
          </p:nvSpPr>
          <p:spPr bwMode="auto">
            <a:xfrm>
              <a:off x="577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B20</a:t>
              </a:r>
              <a:endParaRPr lang="en-US" dirty="0"/>
            </a:p>
          </p:txBody>
        </p:sp>
        <p:sp>
          <p:nvSpPr>
            <p:cNvPr id="89" name="ZoneTexte 44"/>
            <p:cNvSpPr txBox="1">
              <a:spLocks noChangeArrowheads="1"/>
            </p:cNvSpPr>
            <p:nvPr/>
          </p:nvSpPr>
          <p:spPr bwMode="auto">
            <a:xfrm>
              <a:off x="387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B27</a:t>
              </a:r>
              <a:endParaRPr lang="en-US" dirty="0"/>
            </a:p>
          </p:txBody>
        </p:sp>
        <p:sp>
          <p:nvSpPr>
            <p:cNvPr id="90" name="ZoneTexte 45"/>
            <p:cNvSpPr txBox="1">
              <a:spLocks noChangeArrowheads="1"/>
            </p:cNvSpPr>
            <p:nvPr/>
          </p:nvSpPr>
          <p:spPr bwMode="auto">
            <a:xfrm>
              <a:off x="450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B26</a:t>
              </a:r>
              <a:endParaRPr lang="en-US" dirty="0"/>
            </a:p>
          </p:txBody>
        </p:sp>
        <p:sp>
          <p:nvSpPr>
            <p:cNvPr id="91" name="ZoneTexte 46"/>
            <p:cNvSpPr txBox="1">
              <a:spLocks noChangeArrowheads="1"/>
            </p:cNvSpPr>
            <p:nvPr/>
          </p:nvSpPr>
          <p:spPr bwMode="auto">
            <a:xfrm>
              <a:off x="514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B25</a:t>
              </a:r>
              <a:endParaRPr lang="en-US" dirty="0"/>
            </a:p>
          </p:txBody>
        </p:sp>
        <p:sp>
          <p:nvSpPr>
            <p:cNvPr id="92" name="ZoneTexte 47"/>
            <p:cNvSpPr txBox="1">
              <a:spLocks noChangeArrowheads="1"/>
            </p:cNvSpPr>
            <p:nvPr/>
          </p:nvSpPr>
          <p:spPr bwMode="auto">
            <a:xfrm>
              <a:off x="577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B24</a:t>
              </a:r>
              <a:endParaRPr lang="en-US" dirty="0"/>
            </a:p>
          </p:txBody>
        </p:sp>
        <p:sp>
          <p:nvSpPr>
            <p:cNvPr id="93" name="ZoneTexte 48"/>
            <p:cNvSpPr txBox="1">
              <a:spLocks noChangeArrowheads="1"/>
            </p:cNvSpPr>
            <p:nvPr/>
          </p:nvSpPr>
          <p:spPr bwMode="auto">
            <a:xfrm>
              <a:off x="387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 dirty="0"/>
                <a:t>. . . </a:t>
              </a:r>
              <a:endParaRPr lang="en-US" b="1" dirty="0"/>
            </a:p>
          </p:txBody>
        </p:sp>
        <p:sp>
          <p:nvSpPr>
            <p:cNvPr id="94" name="ZoneTexte 49"/>
            <p:cNvSpPr txBox="1">
              <a:spLocks noChangeArrowheads="1"/>
            </p:cNvSpPr>
            <p:nvPr/>
          </p:nvSpPr>
          <p:spPr bwMode="auto">
            <a:xfrm>
              <a:off x="450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5" name="ZoneTexte 50"/>
            <p:cNvSpPr txBox="1">
              <a:spLocks noChangeArrowheads="1"/>
            </p:cNvSpPr>
            <p:nvPr/>
          </p:nvSpPr>
          <p:spPr bwMode="auto">
            <a:xfrm>
              <a:off x="514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6" name="ZoneTexte 51"/>
            <p:cNvSpPr txBox="1">
              <a:spLocks noChangeArrowheads="1"/>
            </p:cNvSpPr>
            <p:nvPr/>
          </p:nvSpPr>
          <p:spPr bwMode="auto">
            <a:xfrm>
              <a:off x="577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</p:grpSp>
      <p:sp>
        <p:nvSpPr>
          <p:cNvPr id="97" name="ZoneTexte 23"/>
          <p:cNvSpPr txBox="1">
            <a:spLocks noChangeArrowheads="1"/>
          </p:cNvSpPr>
          <p:nvPr/>
        </p:nvSpPr>
        <p:spPr bwMode="auto">
          <a:xfrm>
            <a:off x="2964122" y="4055088"/>
            <a:ext cx="6990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1100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8" name="CaixaDeTexto 97"/>
          <p:cNvSpPr txBox="1"/>
          <p:nvPr/>
        </p:nvSpPr>
        <p:spPr>
          <a:xfrm>
            <a:off x="5899703" y="277418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Word address</a:t>
            </a:r>
          </a:p>
        </p:txBody>
      </p:sp>
      <p:cxnSp>
        <p:nvCxnSpPr>
          <p:cNvPr id="99" name="Conector de seta reta 98"/>
          <p:cNvCxnSpPr/>
          <p:nvPr/>
        </p:nvCxnSpPr>
        <p:spPr bwMode="auto">
          <a:xfrm flipH="1">
            <a:off x="6640965" y="3158860"/>
            <a:ext cx="1" cy="6672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3551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766889"/>
          </a:xfrm>
        </p:spPr>
        <p:txBody>
          <a:bodyPr/>
          <a:lstStyle/>
          <a:p>
            <a:r>
              <a:rPr lang="pt-BR" dirty="0"/>
              <a:t>Processador x Memória</a:t>
            </a:r>
            <a:endParaRPr lang="pt-BR" sz="2000" dirty="0"/>
          </a:p>
          <a:p>
            <a:pPr lvl="1"/>
            <a:r>
              <a:rPr lang="pt-BR" dirty="0"/>
              <a:t>Exemplo: escrita de um byte</a:t>
            </a:r>
          </a:p>
        </p:txBody>
      </p:sp>
      <p:cxnSp>
        <p:nvCxnSpPr>
          <p:cNvPr id="5" name="Connecteur droit avec flèche 16"/>
          <p:cNvCxnSpPr>
            <a:cxnSpLocks noChangeShapeType="1"/>
          </p:cNvCxnSpPr>
          <p:nvPr/>
        </p:nvCxnSpPr>
        <p:spPr bwMode="auto">
          <a:xfrm flipV="1">
            <a:off x="2247712" y="4845988"/>
            <a:ext cx="1676400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necteur droit avec flèche 22"/>
          <p:cNvCxnSpPr>
            <a:cxnSpLocks noChangeShapeType="1"/>
          </p:cNvCxnSpPr>
          <p:nvPr/>
        </p:nvCxnSpPr>
        <p:spPr bwMode="auto">
          <a:xfrm>
            <a:off x="2217760" y="5617825"/>
            <a:ext cx="1701800" cy="1588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ZoneTexte 23"/>
          <p:cNvSpPr txBox="1">
            <a:spLocks noChangeArrowheads="1"/>
          </p:cNvSpPr>
          <p:nvPr/>
        </p:nvSpPr>
        <p:spPr bwMode="auto">
          <a:xfrm>
            <a:off x="2191036" y="523587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Dado (32 bits)</a:t>
            </a:r>
            <a:endParaRPr lang="en-US" dirty="0"/>
          </a:p>
        </p:txBody>
      </p:sp>
      <p:sp>
        <p:nvSpPr>
          <p:cNvPr id="44" name="ZoneTexte 46"/>
          <p:cNvSpPr txBox="1">
            <a:spLocks noChangeArrowheads="1"/>
          </p:cNvSpPr>
          <p:nvPr/>
        </p:nvSpPr>
        <p:spPr bwMode="auto">
          <a:xfrm>
            <a:off x="3850372" y="3280964"/>
            <a:ext cx="27648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b="1" dirty="0"/>
              <a:t>Memória (palavra de 32 bits)</a:t>
            </a:r>
            <a:endParaRPr lang="en-US" sz="1400" b="1" dirty="0"/>
          </a:p>
        </p:txBody>
      </p:sp>
      <p:sp>
        <p:nvSpPr>
          <p:cNvPr id="45" name="ZoneTexte 23"/>
          <p:cNvSpPr txBox="1">
            <a:spLocks noChangeArrowheads="1"/>
          </p:cNvSpPr>
          <p:nvPr/>
        </p:nvSpPr>
        <p:spPr bwMode="auto">
          <a:xfrm>
            <a:off x="2095500" y="4417535"/>
            <a:ext cx="1846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Endereço (32 bits)</a:t>
            </a:r>
            <a:endParaRPr lang="en-US" dirty="0"/>
          </a:p>
        </p:txBody>
      </p:sp>
      <p:cxnSp>
        <p:nvCxnSpPr>
          <p:cNvPr id="46" name="Conector de seta reta 45"/>
          <p:cNvCxnSpPr/>
          <p:nvPr/>
        </p:nvCxnSpPr>
        <p:spPr bwMode="auto">
          <a:xfrm>
            <a:off x="2852381" y="4031618"/>
            <a:ext cx="1067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Conector reto 49"/>
          <p:cNvCxnSpPr/>
          <p:nvPr/>
        </p:nvCxnSpPr>
        <p:spPr bwMode="auto">
          <a:xfrm flipV="1">
            <a:off x="3275461" y="3959605"/>
            <a:ext cx="110509" cy="1539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ZoneTexte 23"/>
          <p:cNvSpPr txBox="1">
            <a:spLocks noChangeArrowheads="1"/>
          </p:cNvSpPr>
          <p:nvPr/>
        </p:nvSpPr>
        <p:spPr bwMode="auto">
          <a:xfrm>
            <a:off x="3248119" y="3723021"/>
            <a:ext cx="274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200" dirty="0"/>
              <a:t>4</a:t>
            </a:r>
            <a:endParaRPr lang="en-US" sz="1400" dirty="0"/>
          </a:p>
        </p:txBody>
      </p:sp>
      <p:sp>
        <p:nvSpPr>
          <p:cNvPr id="54" name="ZoneTexte 23"/>
          <p:cNvSpPr txBox="1">
            <a:spLocks noChangeArrowheads="1"/>
          </p:cNvSpPr>
          <p:nvPr/>
        </p:nvSpPr>
        <p:spPr bwMode="auto">
          <a:xfrm>
            <a:off x="2329600" y="3853630"/>
            <a:ext cx="6046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/>
              <a:t>wbe</a:t>
            </a:r>
            <a:endParaRPr lang="en-US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2442" y="3096298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Write Byte Enable</a:t>
            </a:r>
          </a:p>
        </p:txBody>
      </p:sp>
      <p:cxnSp>
        <p:nvCxnSpPr>
          <p:cNvPr id="56" name="Conector de seta reta 55"/>
          <p:cNvCxnSpPr/>
          <p:nvPr/>
        </p:nvCxnSpPr>
        <p:spPr bwMode="auto">
          <a:xfrm>
            <a:off x="1937982" y="3434852"/>
            <a:ext cx="391618" cy="418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ZoneTexte 23"/>
          <p:cNvSpPr txBox="1">
            <a:spLocks noChangeArrowheads="1"/>
          </p:cNvSpPr>
          <p:nvPr/>
        </p:nvSpPr>
        <p:spPr bwMode="auto">
          <a:xfrm>
            <a:off x="2179472" y="565769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0x55667788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ZoneTexte 23"/>
          <p:cNvSpPr txBox="1">
            <a:spLocks noChangeArrowheads="1"/>
          </p:cNvSpPr>
          <p:nvPr/>
        </p:nvSpPr>
        <p:spPr bwMode="auto">
          <a:xfrm>
            <a:off x="2179472" y="4840487"/>
            <a:ext cx="17897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0x00000003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6480642" y="575170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6471544" y="544386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6471077" y="513903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6471077" y="483421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477817" y="452938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6477817" y="422456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5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477817" y="392601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6</a:t>
            </a:r>
            <a:endParaRPr lang="pt-BR" dirty="0"/>
          </a:p>
        </p:txBody>
      </p:sp>
      <p:grpSp>
        <p:nvGrpSpPr>
          <p:cNvPr id="57" name="Groupe 52"/>
          <p:cNvGrpSpPr>
            <a:grpSpLocks/>
          </p:cNvGrpSpPr>
          <p:nvPr/>
        </p:nvGrpSpPr>
        <p:grpSpPr bwMode="auto">
          <a:xfrm>
            <a:off x="3919560" y="3636564"/>
            <a:ext cx="2540000" cy="2441575"/>
            <a:chOff x="3873500" y="3200400"/>
            <a:chExt cx="2540000" cy="2441377"/>
          </a:xfrm>
        </p:grpSpPr>
        <p:sp>
          <p:nvSpPr>
            <p:cNvPr id="65" name="ZoneTexte 7"/>
            <p:cNvSpPr txBox="1">
              <a:spLocks noChangeArrowheads="1"/>
            </p:cNvSpPr>
            <p:nvPr/>
          </p:nvSpPr>
          <p:spPr bwMode="auto">
            <a:xfrm>
              <a:off x="387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B3</a:t>
              </a:r>
              <a:endParaRPr lang="en-US" dirty="0"/>
            </a:p>
          </p:txBody>
        </p:sp>
        <p:sp>
          <p:nvSpPr>
            <p:cNvPr id="66" name="ZoneTexte 18"/>
            <p:cNvSpPr txBox="1">
              <a:spLocks noChangeArrowheads="1"/>
            </p:cNvSpPr>
            <p:nvPr/>
          </p:nvSpPr>
          <p:spPr bwMode="auto">
            <a:xfrm>
              <a:off x="450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</a:t>
              </a:r>
              <a:endParaRPr lang="en-US" dirty="0"/>
            </a:p>
          </p:txBody>
        </p:sp>
        <p:sp>
          <p:nvSpPr>
            <p:cNvPr id="67" name="ZoneTexte 19"/>
            <p:cNvSpPr txBox="1">
              <a:spLocks noChangeArrowheads="1"/>
            </p:cNvSpPr>
            <p:nvPr/>
          </p:nvSpPr>
          <p:spPr bwMode="auto">
            <a:xfrm>
              <a:off x="5143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</a:t>
              </a:r>
              <a:endParaRPr lang="en-US" dirty="0"/>
            </a:p>
          </p:txBody>
        </p:sp>
        <p:sp>
          <p:nvSpPr>
            <p:cNvPr id="68" name="ZoneTexte 20"/>
            <p:cNvSpPr txBox="1">
              <a:spLocks noChangeArrowheads="1"/>
            </p:cNvSpPr>
            <p:nvPr/>
          </p:nvSpPr>
          <p:spPr bwMode="auto">
            <a:xfrm>
              <a:off x="5778500" y="5334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B0</a:t>
              </a:r>
              <a:endParaRPr lang="en-US" dirty="0"/>
            </a:p>
          </p:txBody>
        </p:sp>
        <p:sp>
          <p:nvSpPr>
            <p:cNvPr id="69" name="ZoneTexte 24"/>
            <p:cNvSpPr txBox="1">
              <a:spLocks noChangeArrowheads="1"/>
            </p:cNvSpPr>
            <p:nvPr/>
          </p:nvSpPr>
          <p:spPr bwMode="auto">
            <a:xfrm>
              <a:off x="387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B7</a:t>
              </a:r>
              <a:endParaRPr lang="en-US" dirty="0"/>
            </a:p>
          </p:txBody>
        </p:sp>
        <p:sp>
          <p:nvSpPr>
            <p:cNvPr id="70" name="ZoneTexte 25"/>
            <p:cNvSpPr txBox="1">
              <a:spLocks noChangeArrowheads="1"/>
            </p:cNvSpPr>
            <p:nvPr/>
          </p:nvSpPr>
          <p:spPr bwMode="auto">
            <a:xfrm>
              <a:off x="450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B6</a:t>
              </a:r>
              <a:endParaRPr lang="en-US" dirty="0"/>
            </a:p>
          </p:txBody>
        </p:sp>
        <p:sp>
          <p:nvSpPr>
            <p:cNvPr id="71" name="ZoneTexte 26"/>
            <p:cNvSpPr txBox="1">
              <a:spLocks noChangeArrowheads="1"/>
            </p:cNvSpPr>
            <p:nvPr/>
          </p:nvSpPr>
          <p:spPr bwMode="auto">
            <a:xfrm>
              <a:off x="5143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B5</a:t>
              </a:r>
              <a:endParaRPr lang="en-US" dirty="0"/>
            </a:p>
          </p:txBody>
        </p:sp>
        <p:sp>
          <p:nvSpPr>
            <p:cNvPr id="72" name="ZoneTexte 27"/>
            <p:cNvSpPr txBox="1">
              <a:spLocks noChangeArrowheads="1"/>
            </p:cNvSpPr>
            <p:nvPr/>
          </p:nvSpPr>
          <p:spPr bwMode="auto">
            <a:xfrm>
              <a:off x="5778500" y="5029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B4</a:t>
              </a:r>
              <a:endParaRPr lang="en-US" dirty="0"/>
            </a:p>
          </p:txBody>
        </p:sp>
        <p:sp>
          <p:nvSpPr>
            <p:cNvPr id="73" name="ZoneTexte 28"/>
            <p:cNvSpPr txBox="1">
              <a:spLocks noChangeArrowheads="1"/>
            </p:cNvSpPr>
            <p:nvPr/>
          </p:nvSpPr>
          <p:spPr bwMode="auto">
            <a:xfrm>
              <a:off x="387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B11</a:t>
              </a:r>
              <a:endParaRPr lang="en-US" dirty="0"/>
            </a:p>
          </p:txBody>
        </p:sp>
        <p:sp>
          <p:nvSpPr>
            <p:cNvPr id="74" name="ZoneTexte 29"/>
            <p:cNvSpPr txBox="1">
              <a:spLocks noChangeArrowheads="1"/>
            </p:cNvSpPr>
            <p:nvPr/>
          </p:nvSpPr>
          <p:spPr bwMode="auto">
            <a:xfrm>
              <a:off x="450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B10</a:t>
              </a:r>
              <a:endParaRPr lang="en-US" dirty="0"/>
            </a:p>
          </p:txBody>
        </p:sp>
        <p:sp>
          <p:nvSpPr>
            <p:cNvPr id="75" name="ZoneTexte 30"/>
            <p:cNvSpPr txBox="1">
              <a:spLocks noChangeArrowheads="1"/>
            </p:cNvSpPr>
            <p:nvPr/>
          </p:nvSpPr>
          <p:spPr bwMode="auto">
            <a:xfrm>
              <a:off x="5143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B9</a:t>
              </a:r>
              <a:endParaRPr lang="en-US" dirty="0"/>
            </a:p>
          </p:txBody>
        </p:sp>
        <p:sp>
          <p:nvSpPr>
            <p:cNvPr id="76" name="ZoneTexte 31"/>
            <p:cNvSpPr txBox="1">
              <a:spLocks noChangeArrowheads="1"/>
            </p:cNvSpPr>
            <p:nvPr/>
          </p:nvSpPr>
          <p:spPr bwMode="auto">
            <a:xfrm>
              <a:off x="5778500" y="4724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B8</a:t>
              </a:r>
              <a:endParaRPr lang="en-US" dirty="0"/>
            </a:p>
          </p:txBody>
        </p:sp>
        <p:sp>
          <p:nvSpPr>
            <p:cNvPr id="77" name="ZoneTexte 32"/>
            <p:cNvSpPr txBox="1">
              <a:spLocks noChangeArrowheads="1"/>
            </p:cNvSpPr>
            <p:nvPr/>
          </p:nvSpPr>
          <p:spPr bwMode="auto">
            <a:xfrm>
              <a:off x="3873500" y="4419600"/>
              <a:ext cx="635000" cy="30775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AA</a:t>
              </a:r>
              <a:endParaRPr lang="en-US" dirty="0"/>
            </a:p>
          </p:txBody>
        </p:sp>
        <p:sp>
          <p:nvSpPr>
            <p:cNvPr id="78" name="ZoneTexte 33"/>
            <p:cNvSpPr txBox="1">
              <a:spLocks noChangeArrowheads="1"/>
            </p:cNvSpPr>
            <p:nvPr/>
          </p:nvSpPr>
          <p:spPr bwMode="auto">
            <a:xfrm>
              <a:off x="4508500" y="4419600"/>
              <a:ext cx="635000" cy="30775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BB</a:t>
              </a:r>
              <a:endParaRPr lang="en-US" dirty="0"/>
            </a:p>
          </p:txBody>
        </p:sp>
        <p:sp>
          <p:nvSpPr>
            <p:cNvPr id="79" name="ZoneTexte 34"/>
            <p:cNvSpPr txBox="1">
              <a:spLocks noChangeArrowheads="1"/>
            </p:cNvSpPr>
            <p:nvPr/>
          </p:nvSpPr>
          <p:spPr bwMode="auto">
            <a:xfrm>
              <a:off x="5143500" y="4419600"/>
              <a:ext cx="635000" cy="30775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CC</a:t>
              </a:r>
              <a:endParaRPr lang="en-US" dirty="0"/>
            </a:p>
          </p:txBody>
        </p:sp>
        <p:sp>
          <p:nvSpPr>
            <p:cNvPr id="80" name="ZoneTexte 35"/>
            <p:cNvSpPr txBox="1">
              <a:spLocks noChangeArrowheads="1"/>
            </p:cNvSpPr>
            <p:nvPr/>
          </p:nvSpPr>
          <p:spPr bwMode="auto">
            <a:xfrm>
              <a:off x="5778500" y="4419600"/>
              <a:ext cx="635000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DD</a:t>
              </a:r>
              <a:endParaRPr lang="en-US" dirty="0"/>
            </a:p>
          </p:txBody>
        </p:sp>
        <p:sp>
          <p:nvSpPr>
            <p:cNvPr id="81" name="ZoneTexte 36"/>
            <p:cNvSpPr txBox="1">
              <a:spLocks noChangeArrowheads="1"/>
            </p:cNvSpPr>
            <p:nvPr/>
          </p:nvSpPr>
          <p:spPr bwMode="auto">
            <a:xfrm>
              <a:off x="387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B19</a:t>
              </a:r>
              <a:endParaRPr lang="en-US" dirty="0"/>
            </a:p>
          </p:txBody>
        </p:sp>
        <p:sp>
          <p:nvSpPr>
            <p:cNvPr id="82" name="ZoneTexte 37"/>
            <p:cNvSpPr txBox="1">
              <a:spLocks noChangeArrowheads="1"/>
            </p:cNvSpPr>
            <p:nvPr/>
          </p:nvSpPr>
          <p:spPr bwMode="auto">
            <a:xfrm>
              <a:off x="450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B18</a:t>
              </a:r>
              <a:endParaRPr lang="en-US" dirty="0"/>
            </a:p>
          </p:txBody>
        </p:sp>
        <p:sp>
          <p:nvSpPr>
            <p:cNvPr id="83" name="ZoneTexte 38"/>
            <p:cNvSpPr txBox="1">
              <a:spLocks noChangeArrowheads="1"/>
            </p:cNvSpPr>
            <p:nvPr/>
          </p:nvSpPr>
          <p:spPr bwMode="auto">
            <a:xfrm>
              <a:off x="5143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B17</a:t>
              </a:r>
              <a:endParaRPr lang="en-US" dirty="0"/>
            </a:p>
          </p:txBody>
        </p:sp>
        <p:sp>
          <p:nvSpPr>
            <p:cNvPr id="84" name="ZoneTexte 39"/>
            <p:cNvSpPr txBox="1">
              <a:spLocks noChangeArrowheads="1"/>
            </p:cNvSpPr>
            <p:nvPr/>
          </p:nvSpPr>
          <p:spPr bwMode="auto">
            <a:xfrm>
              <a:off x="5778500" y="41148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B16</a:t>
              </a:r>
              <a:endParaRPr lang="en-US" dirty="0"/>
            </a:p>
          </p:txBody>
        </p:sp>
        <p:sp>
          <p:nvSpPr>
            <p:cNvPr id="85" name="ZoneTexte 40"/>
            <p:cNvSpPr txBox="1">
              <a:spLocks noChangeArrowheads="1"/>
            </p:cNvSpPr>
            <p:nvPr/>
          </p:nvSpPr>
          <p:spPr bwMode="auto">
            <a:xfrm>
              <a:off x="387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B23</a:t>
              </a:r>
              <a:endParaRPr lang="en-US" dirty="0"/>
            </a:p>
          </p:txBody>
        </p:sp>
        <p:sp>
          <p:nvSpPr>
            <p:cNvPr id="86" name="ZoneTexte 41"/>
            <p:cNvSpPr txBox="1">
              <a:spLocks noChangeArrowheads="1"/>
            </p:cNvSpPr>
            <p:nvPr/>
          </p:nvSpPr>
          <p:spPr bwMode="auto">
            <a:xfrm>
              <a:off x="450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B22</a:t>
              </a:r>
              <a:endParaRPr lang="en-US" dirty="0"/>
            </a:p>
          </p:txBody>
        </p:sp>
        <p:sp>
          <p:nvSpPr>
            <p:cNvPr id="87" name="ZoneTexte 42"/>
            <p:cNvSpPr txBox="1">
              <a:spLocks noChangeArrowheads="1"/>
            </p:cNvSpPr>
            <p:nvPr/>
          </p:nvSpPr>
          <p:spPr bwMode="auto">
            <a:xfrm>
              <a:off x="5143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B21</a:t>
              </a:r>
              <a:endParaRPr lang="en-US" dirty="0"/>
            </a:p>
          </p:txBody>
        </p:sp>
        <p:sp>
          <p:nvSpPr>
            <p:cNvPr id="88" name="ZoneTexte 43"/>
            <p:cNvSpPr txBox="1">
              <a:spLocks noChangeArrowheads="1"/>
            </p:cNvSpPr>
            <p:nvPr/>
          </p:nvSpPr>
          <p:spPr bwMode="auto">
            <a:xfrm>
              <a:off x="5778500" y="38100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B20</a:t>
              </a:r>
              <a:endParaRPr lang="en-US" dirty="0"/>
            </a:p>
          </p:txBody>
        </p:sp>
        <p:sp>
          <p:nvSpPr>
            <p:cNvPr id="89" name="ZoneTexte 44"/>
            <p:cNvSpPr txBox="1">
              <a:spLocks noChangeArrowheads="1"/>
            </p:cNvSpPr>
            <p:nvPr/>
          </p:nvSpPr>
          <p:spPr bwMode="auto">
            <a:xfrm>
              <a:off x="387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B27</a:t>
              </a:r>
              <a:endParaRPr lang="en-US" dirty="0"/>
            </a:p>
          </p:txBody>
        </p:sp>
        <p:sp>
          <p:nvSpPr>
            <p:cNvPr id="90" name="ZoneTexte 45"/>
            <p:cNvSpPr txBox="1">
              <a:spLocks noChangeArrowheads="1"/>
            </p:cNvSpPr>
            <p:nvPr/>
          </p:nvSpPr>
          <p:spPr bwMode="auto">
            <a:xfrm>
              <a:off x="450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B26</a:t>
              </a:r>
              <a:endParaRPr lang="en-US" dirty="0"/>
            </a:p>
          </p:txBody>
        </p:sp>
        <p:sp>
          <p:nvSpPr>
            <p:cNvPr id="91" name="ZoneTexte 46"/>
            <p:cNvSpPr txBox="1">
              <a:spLocks noChangeArrowheads="1"/>
            </p:cNvSpPr>
            <p:nvPr/>
          </p:nvSpPr>
          <p:spPr bwMode="auto">
            <a:xfrm>
              <a:off x="5143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B25</a:t>
              </a:r>
              <a:endParaRPr lang="en-US" dirty="0"/>
            </a:p>
          </p:txBody>
        </p:sp>
        <p:sp>
          <p:nvSpPr>
            <p:cNvPr id="92" name="ZoneTexte 47"/>
            <p:cNvSpPr txBox="1">
              <a:spLocks noChangeArrowheads="1"/>
            </p:cNvSpPr>
            <p:nvPr/>
          </p:nvSpPr>
          <p:spPr bwMode="auto">
            <a:xfrm>
              <a:off x="5778500" y="35052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dirty="0"/>
                <a:t>B24</a:t>
              </a:r>
              <a:endParaRPr lang="en-US" dirty="0"/>
            </a:p>
          </p:txBody>
        </p:sp>
        <p:sp>
          <p:nvSpPr>
            <p:cNvPr id="93" name="ZoneTexte 48"/>
            <p:cNvSpPr txBox="1">
              <a:spLocks noChangeArrowheads="1"/>
            </p:cNvSpPr>
            <p:nvPr/>
          </p:nvSpPr>
          <p:spPr bwMode="auto">
            <a:xfrm>
              <a:off x="387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 dirty="0"/>
                <a:t>. . . </a:t>
              </a:r>
              <a:endParaRPr lang="en-US" b="1" dirty="0"/>
            </a:p>
          </p:txBody>
        </p:sp>
        <p:sp>
          <p:nvSpPr>
            <p:cNvPr id="94" name="ZoneTexte 49"/>
            <p:cNvSpPr txBox="1">
              <a:spLocks noChangeArrowheads="1"/>
            </p:cNvSpPr>
            <p:nvPr/>
          </p:nvSpPr>
          <p:spPr bwMode="auto">
            <a:xfrm>
              <a:off x="450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5" name="ZoneTexte 50"/>
            <p:cNvSpPr txBox="1">
              <a:spLocks noChangeArrowheads="1"/>
            </p:cNvSpPr>
            <p:nvPr/>
          </p:nvSpPr>
          <p:spPr bwMode="auto">
            <a:xfrm>
              <a:off x="5143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  <p:sp>
          <p:nvSpPr>
            <p:cNvPr id="96" name="ZoneTexte 51"/>
            <p:cNvSpPr txBox="1">
              <a:spLocks noChangeArrowheads="1"/>
            </p:cNvSpPr>
            <p:nvPr/>
          </p:nvSpPr>
          <p:spPr bwMode="auto">
            <a:xfrm>
              <a:off x="5778500" y="3200400"/>
              <a:ext cx="635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sz="1400" b="1"/>
                <a:t>. . .</a:t>
              </a:r>
              <a:endParaRPr lang="en-US" b="1"/>
            </a:p>
          </p:txBody>
        </p:sp>
      </p:grpSp>
      <p:sp>
        <p:nvSpPr>
          <p:cNvPr id="97" name="ZoneTexte 23"/>
          <p:cNvSpPr txBox="1">
            <a:spLocks noChangeArrowheads="1"/>
          </p:cNvSpPr>
          <p:nvPr/>
        </p:nvSpPr>
        <p:spPr bwMode="auto">
          <a:xfrm>
            <a:off x="2964122" y="4055088"/>
            <a:ext cx="6990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600" dirty="0">
                <a:solidFill>
                  <a:srgbClr val="0000FF"/>
                </a:solidFill>
              </a:rPr>
              <a:t>0100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8" name="CaixaDeTexto 97"/>
          <p:cNvSpPr txBox="1"/>
          <p:nvPr/>
        </p:nvSpPr>
        <p:spPr>
          <a:xfrm>
            <a:off x="5899703" y="277418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Word address</a:t>
            </a:r>
          </a:p>
        </p:txBody>
      </p:sp>
      <p:cxnSp>
        <p:nvCxnSpPr>
          <p:cNvPr id="99" name="Conector de seta reta 98"/>
          <p:cNvCxnSpPr/>
          <p:nvPr/>
        </p:nvCxnSpPr>
        <p:spPr bwMode="auto">
          <a:xfrm flipH="1">
            <a:off x="6640965" y="3158860"/>
            <a:ext cx="1" cy="6672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181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theme/theme1.xml><?xml version="1.0" encoding="utf-8"?>
<a:theme xmlns:a="http://schemas.openxmlformats.org/drawingml/2006/main" name="Perfil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32016</TotalTime>
  <Words>4262</Words>
  <Application>Microsoft Office PowerPoint</Application>
  <PresentationFormat>Apresentação na tela (4:3)</PresentationFormat>
  <Paragraphs>1776</Paragraphs>
  <Slides>46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47" baseType="lpstr">
      <vt:lpstr>Perfil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Tratamento de Faltas no acesso à cache </dc:title>
  <dc:creator>baggio</dc:creator>
  <cp:lastModifiedBy>Wild Child</cp:lastModifiedBy>
  <cp:revision>2632</cp:revision>
  <cp:lastPrinted>2015-05-14T11:14:53Z</cp:lastPrinted>
  <dcterms:created xsi:type="dcterms:W3CDTF">2004-05-12T09:18:39Z</dcterms:created>
  <dcterms:modified xsi:type="dcterms:W3CDTF">2023-10-19T13:08:49Z</dcterms:modified>
</cp:coreProperties>
</file>