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40"/>
  </p:notesMasterIdLst>
  <p:handoutMasterIdLst>
    <p:handoutMasterId r:id="rId41"/>
  </p:handoutMasterIdLst>
  <p:sldIdLst>
    <p:sldId id="660" r:id="rId2"/>
    <p:sldId id="661" r:id="rId3"/>
    <p:sldId id="662" r:id="rId4"/>
    <p:sldId id="663" r:id="rId5"/>
    <p:sldId id="664" r:id="rId6"/>
    <p:sldId id="665" r:id="rId7"/>
    <p:sldId id="684" r:id="rId8"/>
    <p:sldId id="685" r:id="rId9"/>
    <p:sldId id="683" r:id="rId10"/>
    <p:sldId id="686" r:id="rId11"/>
    <p:sldId id="945" r:id="rId12"/>
    <p:sldId id="678" r:id="rId13"/>
    <p:sldId id="862" r:id="rId14"/>
    <p:sldId id="940" r:id="rId15"/>
    <p:sldId id="941" r:id="rId16"/>
    <p:sldId id="1026" r:id="rId17"/>
    <p:sldId id="1027" r:id="rId18"/>
    <p:sldId id="703" r:id="rId19"/>
    <p:sldId id="1032" r:id="rId20"/>
    <p:sldId id="705" r:id="rId21"/>
    <p:sldId id="1028" r:id="rId22"/>
    <p:sldId id="942" r:id="rId23"/>
    <p:sldId id="1029" r:id="rId24"/>
    <p:sldId id="864" r:id="rId25"/>
    <p:sldId id="707" r:id="rId26"/>
    <p:sldId id="1118" r:id="rId27"/>
    <p:sldId id="706" r:id="rId28"/>
    <p:sldId id="704" r:id="rId29"/>
    <p:sldId id="943" r:id="rId30"/>
    <p:sldId id="1030" r:id="rId31"/>
    <p:sldId id="947" r:id="rId32"/>
    <p:sldId id="1099" r:id="rId33"/>
    <p:sldId id="709" r:id="rId34"/>
    <p:sldId id="870" r:id="rId35"/>
    <p:sldId id="719" r:id="rId36"/>
    <p:sldId id="720" r:id="rId37"/>
    <p:sldId id="721" r:id="rId38"/>
    <p:sldId id="722" r:id="rId39"/>
  </p:sldIdLst>
  <p:sldSz cx="9144000" cy="6858000" type="screen4x3"/>
  <p:notesSz cx="7010400" cy="92964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00FFFF"/>
    <a:srgbClr val="FFFF99"/>
    <a:srgbClr val="FFFF66"/>
    <a:srgbClr val="00CCFF"/>
    <a:srgbClr val="AAF4B6"/>
    <a:srgbClr val="00FF00"/>
    <a:srgbClr val="9FF3AD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0" autoAdjust="0"/>
    <p:restoredTop sz="74909" autoAdjust="0"/>
  </p:normalViewPr>
  <p:slideViewPr>
    <p:cSldViewPr snapToGrid="0">
      <p:cViewPr varScale="1">
        <p:scale>
          <a:sx n="72" d="100"/>
          <a:sy n="72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1434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153" y="0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9985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153" y="8829985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/>
            </a:lvl1pPr>
          </a:lstStyle>
          <a:p>
            <a:pPr>
              <a:defRPr/>
            </a:pPr>
            <a:fld id="{9BC095E6-FC84-4684-8A90-38C0C6DB697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094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53" y="0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65" y="4414993"/>
            <a:ext cx="5607671" cy="418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985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53" y="8829985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/>
            </a:lvl1pPr>
          </a:lstStyle>
          <a:p>
            <a:pPr>
              <a:defRPr/>
            </a:pPr>
            <a:fld id="{29221AC5-28E9-4409-9AA3-A5B3BE3506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641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F9175-0283-45D0-8B11-5E93F14C7A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538D2-9CAC-459F-89A5-1905AF01F37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148388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14838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A2FC1-299C-4174-8CE5-2BF2D36F8AF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566738" y="1268413"/>
            <a:ext cx="3924300" cy="51847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3438" y="1268413"/>
            <a:ext cx="3924300" cy="51847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60F97-2BFD-406D-9276-6611BFCCC9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re. Contenu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66738" y="1268413"/>
            <a:ext cx="3924300" cy="51847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3438" y="1268413"/>
            <a:ext cx="3924300" cy="2516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3438" y="3937000"/>
            <a:ext cx="3924300" cy="25161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E6919-533B-4836-8CEF-561F0CAF07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566738" y="1268413"/>
            <a:ext cx="8001000" cy="51847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BB59C-8317-47AE-A3D6-C3A67A5431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566738" y="1268413"/>
            <a:ext cx="3924300" cy="51847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3438" y="1268413"/>
            <a:ext cx="3924300" cy="2516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3438" y="3937000"/>
            <a:ext cx="3924300" cy="25161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635A4-57D2-4739-B2AF-EA7F50BD253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61483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91F41-44AC-4BDF-B4AB-FA0D5B354FC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5081C-853F-4022-92B6-B138B95D6F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C4356-5E47-4535-8D36-81ADF40D6D6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66738" y="1268413"/>
            <a:ext cx="39243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3438" y="1268413"/>
            <a:ext cx="39243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17633-D844-49F0-8083-5E73BEC332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5990C-BC37-44E7-9F92-8A1085CBDB5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ECAF6-18A7-4A67-96AB-A8EC2F81EF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D337E-44A9-470A-83F4-E47E3FF0255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9AE08-FA8A-49A8-BABC-457F58733A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5FE51-7822-4E7E-9E84-1F5E214DEA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68413"/>
            <a:ext cx="800100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11188" y="847725"/>
            <a:ext cx="7958137" cy="109538"/>
          </a:xfrm>
          <a:custGeom>
            <a:avLst/>
            <a:gdLst>
              <a:gd name="T0" fmla="*/ 0 w 1000"/>
              <a:gd name="T1" fmla="*/ 0 h 1000"/>
              <a:gd name="T2" fmla="*/ 4655510 w 1000"/>
              <a:gd name="T3" fmla="*/ 0 h 1000"/>
              <a:gd name="T4" fmla="*/ 4655510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95813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11188" y="6453188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97638"/>
            <a:ext cx="198120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73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3825"/>
            <a:ext cx="1981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fld id="{B2EDEC08-04B3-4099-89EA-620FD21AD79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9" r:id="rId1"/>
    <p:sldLayoutId id="2147484400" r:id="rId2"/>
    <p:sldLayoutId id="2147484385" r:id="rId3"/>
    <p:sldLayoutId id="2147484386" r:id="rId4"/>
    <p:sldLayoutId id="2147484387" r:id="rId5"/>
    <p:sldLayoutId id="2147484388" r:id="rId6"/>
    <p:sldLayoutId id="2147484389" r:id="rId7"/>
    <p:sldLayoutId id="2147484390" r:id="rId8"/>
    <p:sldLayoutId id="2147484391" r:id="rId9"/>
    <p:sldLayoutId id="2147484392" r:id="rId10"/>
    <p:sldLayoutId id="2147484393" r:id="rId11"/>
    <p:sldLayoutId id="2147484394" r:id="rId12"/>
    <p:sldLayoutId id="2147484395" r:id="rId13"/>
    <p:sldLayoutId id="2147484396" r:id="rId14"/>
    <p:sldLayoutId id="2147484397" r:id="rId15"/>
    <p:sldLayoutId id="2147484398" r:id="rId16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SCVb4Ts-G4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270073"/>
          </a:xfrm>
        </p:spPr>
        <p:txBody>
          <a:bodyPr/>
          <a:lstStyle/>
          <a:p>
            <a:r>
              <a:rPr lang="pt-BR" dirty="0"/>
              <a:t>MipsIt</a:t>
            </a:r>
          </a:p>
          <a:p>
            <a:pPr lvl="1"/>
            <a:r>
              <a:rPr lang="pt-BR" sz="2000" i="1" dirty="0"/>
              <a:t>Framework</a:t>
            </a:r>
            <a:r>
              <a:rPr lang="pt-BR" sz="2000" dirty="0"/>
              <a:t> para o desenvolvimento e simulação de programas em </a:t>
            </a:r>
            <a:r>
              <a:rPr lang="pt-BR" sz="2000" i="1" dirty="0"/>
              <a:t>assembly</a:t>
            </a:r>
            <a:r>
              <a:rPr lang="pt-BR" sz="2000" dirty="0"/>
              <a:t> e C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679" y="2630606"/>
            <a:ext cx="5886732" cy="367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770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0"/>
            <a:ext cx="8454433" cy="2044805"/>
          </a:xfrm>
        </p:spPr>
        <p:txBody>
          <a:bodyPr/>
          <a:lstStyle/>
          <a:p>
            <a:r>
              <a:rPr lang="pt-BR" dirty="0" err="1"/>
              <a:t>MipsIt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Mais detalhes podem ser encontrados no tutorial \MipsIt\tutorialMipsIt.pdf</a:t>
            </a:r>
          </a:p>
          <a:p>
            <a:pPr lvl="1"/>
            <a:r>
              <a:rPr lang="pt-BR" dirty="0">
                <a:latin typeface="Arial"/>
                <a:cs typeface="Arial"/>
              </a:rPr>
              <a:t>Exemplo: </a:t>
            </a:r>
            <a:r>
              <a:rPr lang="pt-BR" b="1" dirty="0" err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Arial"/>
                <a:cs typeface="Arial"/>
              </a:rPr>
              <a:t>Pow</a:t>
            </a:r>
            <a:r>
              <a:rPr lang="pt-BR" b="1" dirty="0">
                <a:solidFill>
                  <a:srgbClr val="FF0000"/>
                </a:solidFill>
                <a:latin typeface="Arial"/>
                <a:cs typeface="Arial"/>
              </a:rPr>
              <a:t> (i</a:t>
            </a:r>
            <a:r>
              <a:rPr lang="en-US" b="1" dirty="0" err="1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 base, unsigned </a:t>
            </a:r>
            <a:r>
              <a:rPr lang="en-US" b="1" dirty="0" err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/>
                <a:cs typeface="Arial"/>
              </a:rPr>
              <a:t>exp</a:t>
            </a:r>
            <a:r>
              <a:rPr lang="pt-BR" b="1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</a:p>
          <a:p>
            <a:pPr lvl="2"/>
            <a:r>
              <a:rPr lang="pt-BR" dirty="0" err="1">
                <a:latin typeface="Arial"/>
                <a:cs typeface="Arial"/>
              </a:rPr>
              <a:t>Moodle</a:t>
            </a:r>
            <a:endParaRPr lang="pt-BR" dirty="0">
              <a:latin typeface="Arial"/>
              <a:cs typeface="Arial"/>
            </a:endParaRPr>
          </a:p>
          <a:p>
            <a:pPr marL="512762" lvl="1" indent="0">
              <a:buNone/>
            </a:pP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3031429" y="3308467"/>
            <a:ext cx="611257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base,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unsigned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result = 1;    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&gt; 0) {   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&amp; 1)       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result *= base;   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&gt;&gt;= 1; 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divided by 2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base *= base;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}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result;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898652" y="30739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a0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497214" y="307444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a1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774028" y="556536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v0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66733" y="4817163"/>
            <a:ext cx="3174267" cy="46166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0000FF"/>
                </a:solidFill>
              </a:rPr>
              <a:t>\</a:t>
            </a:r>
            <a:r>
              <a:rPr lang="pt-BR" sz="2400" b="1" dirty="0" err="1">
                <a:solidFill>
                  <a:srgbClr val="0000FF"/>
                </a:solidFill>
              </a:rPr>
              <a:t>MipsIt</a:t>
            </a:r>
            <a:r>
              <a:rPr lang="pt-BR" sz="2400" b="1" dirty="0">
                <a:solidFill>
                  <a:srgbClr val="0000FF"/>
                </a:solidFill>
              </a:rPr>
              <a:t>\</a:t>
            </a:r>
            <a:r>
              <a:rPr lang="pt-BR" sz="2400" b="1" dirty="0" err="1">
                <a:solidFill>
                  <a:srgbClr val="0000FF"/>
                </a:solidFill>
              </a:rPr>
              <a:t>Projects</a:t>
            </a:r>
            <a:r>
              <a:rPr lang="pt-BR" sz="2400" b="1" dirty="0">
                <a:solidFill>
                  <a:srgbClr val="0000FF"/>
                </a:solidFill>
              </a:rPr>
              <a:t>\</a:t>
            </a:r>
            <a:r>
              <a:rPr lang="pt-BR" sz="2400" b="1" dirty="0" err="1">
                <a:solidFill>
                  <a:srgbClr val="0000FF"/>
                </a:solidFill>
              </a:rPr>
              <a:t>Pow</a:t>
            </a:r>
            <a:endParaRPr lang="pt-BR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31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270073"/>
          </a:xfrm>
        </p:spPr>
        <p:txBody>
          <a:bodyPr/>
          <a:lstStyle/>
          <a:p>
            <a:r>
              <a:rPr lang="pt-BR" dirty="0"/>
              <a:t>Exercício 16: void swap(int *a, int *b)</a:t>
            </a:r>
          </a:p>
          <a:p>
            <a:pPr lvl="1"/>
            <a:r>
              <a:rPr lang="pt-BR" sz="2000" dirty="0"/>
              <a:t>Função que troca o valor de duas variáveis</a:t>
            </a:r>
          </a:p>
          <a:p>
            <a:pPr lvl="1"/>
            <a:r>
              <a:rPr lang="pt-BR" sz="2000" dirty="0">
                <a:solidFill>
                  <a:srgbClr val="0000FF"/>
                </a:solidFill>
              </a:rPr>
              <a:t>Não declarar em </a:t>
            </a:r>
            <a:r>
              <a:rPr lang="pt-BR" sz="2000" i="1" dirty="0">
                <a:solidFill>
                  <a:srgbClr val="0000FF"/>
                </a:solidFill>
              </a:rPr>
              <a:t>assembly</a:t>
            </a:r>
            <a:r>
              <a:rPr lang="pt-BR" sz="2000" dirty="0">
                <a:solidFill>
                  <a:srgbClr val="0000FF"/>
                </a:solidFill>
              </a:rPr>
              <a:t> as variáveis da função. Usar registradores.</a:t>
            </a:r>
          </a:p>
          <a:p>
            <a:pPr lvl="1"/>
            <a:endParaRPr lang="pt-BR" sz="2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2669837" y="3020712"/>
            <a:ext cx="40943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swap(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*a,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*b)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temp;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temp = *a;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*a = *b;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*b = temp;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723904" y="4057772"/>
            <a:ext cx="3170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00FF"/>
                </a:solidFill>
              </a:rPr>
              <a:t>Parâmetros da função nos registradores $a0-$a3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877650" y="5406585"/>
            <a:ext cx="5678701" cy="92333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Para </a:t>
            </a:r>
            <a:r>
              <a:rPr lang="en-US" dirty="0" err="1">
                <a:solidFill>
                  <a:srgbClr val="0000FF"/>
                </a:solidFill>
              </a:rPr>
              <a:t>todos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exercícios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criar</a:t>
            </a:r>
            <a:r>
              <a:rPr lang="en-US" dirty="0">
                <a:solidFill>
                  <a:srgbClr val="0000FF"/>
                </a:solidFill>
              </a:rPr>
              <a:t> um </a:t>
            </a:r>
            <a:r>
              <a:rPr lang="en-US" dirty="0" err="1">
                <a:solidFill>
                  <a:srgbClr val="0000FF"/>
                </a:solidFill>
              </a:rPr>
              <a:t>programa</a:t>
            </a:r>
            <a:r>
              <a:rPr lang="en-US" dirty="0">
                <a:solidFill>
                  <a:srgbClr val="0000FF"/>
                </a:solidFill>
              </a:rPr>
              <a:t> principal </a:t>
            </a:r>
            <a:r>
              <a:rPr lang="en-US" dirty="0" err="1">
                <a:solidFill>
                  <a:srgbClr val="0000FF"/>
                </a:solidFill>
              </a:rPr>
              <a:t>em</a:t>
            </a:r>
            <a:r>
              <a:rPr lang="en-US" dirty="0">
                <a:solidFill>
                  <a:srgbClr val="0000FF"/>
                </a:solidFill>
              </a:rPr>
              <a:t> C </a:t>
            </a:r>
            <a:r>
              <a:rPr lang="en-US" dirty="0" err="1">
                <a:solidFill>
                  <a:srgbClr val="0000FF"/>
                </a:solidFill>
              </a:rPr>
              <a:t>que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chama</a:t>
            </a:r>
            <a:r>
              <a:rPr lang="en-US" dirty="0">
                <a:solidFill>
                  <a:srgbClr val="0000FF"/>
                </a:solidFill>
              </a:rPr>
              <a:t> a </a:t>
            </a:r>
            <a:r>
              <a:rPr lang="en-US" dirty="0" err="1">
                <a:solidFill>
                  <a:srgbClr val="0000FF"/>
                </a:solidFill>
              </a:rPr>
              <a:t>função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implementada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em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assembly</a:t>
            </a:r>
            <a:r>
              <a:rPr lang="en-US" dirty="0">
                <a:solidFill>
                  <a:srgbClr val="0000FF"/>
                </a:solidFill>
              </a:rPr>
              <a:t>. </a:t>
            </a:r>
            <a:r>
              <a:rPr lang="en-US" dirty="0" err="1">
                <a:solidFill>
                  <a:srgbClr val="0000FF"/>
                </a:solidFill>
              </a:rPr>
              <a:t>Tomar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como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exemplo</a:t>
            </a:r>
            <a:r>
              <a:rPr lang="en-US" dirty="0">
                <a:solidFill>
                  <a:srgbClr val="0000FF"/>
                </a:solidFill>
              </a:rPr>
              <a:t> o </a:t>
            </a:r>
            <a:r>
              <a:rPr lang="en-US" dirty="0" err="1">
                <a:solidFill>
                  <a:srgbClr val="0000FF"/>
                </a:solidFill>
              </a:rPr>
              <a:t>projeto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Pow</a:t>
            </a:r>
            <a:r>
              <a:rPr lang="en-US" dirty="0">
                <a:solidFill>
                  <a:srgbClr val="0000FF"/>
                </a:solidFill>
              </a:rPr>
              <a:t>.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579553" y="269901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a0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697590" y="272530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340732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2"/>
            <a:ext cx="8454433" cy="873672"/>
          </a:xfrm>
        </p:spPr>
        <p:txBody>
          <a:bodyPr/>
          <a:lstStyle/>
          <a:p>
            <a:r>
              <a:rPr lang="pt-BR" dirty="0"/>
              <a:t>Exercício 17: int bits1 (int n)</a:t>
            </a:r>
          </a:p>
          <a:p>
            <a:pPr lvl="1"/>
            <a:r>
              <a:rPr lang="pt-BR" sz="2000" dirty="0"/>
              <a:t>Retorna o número de bits igual a 1 no parâmetro </a:t>
            </a:r>
            <a:r>
              <a:rPr lang="pt-BR" sz="2000" i="1" dirty="0"/>
              <a:t>n</a:t>
            </a:r>
          </a:p>
          <a:p>
            <a:pPr lvl="1"/>
            <a:r>
              <a:rPr lang="pt-BR" sz="2000" dirty="0">
                <a:solidFill>
                  <a:srgbClr val="0000FF"/>
                </a:solidFill>
              </a:rPr>
              <a:t>Não declarar em </a:t>
            </a:r>
            <a:r>
              <a:rPr lang="pt-BR" sz="2000" i="1" dirty="0">
                <a:solidFill>
                  <a:srgbClr val="0000FF"/>
                </a:solidFill>
              </a:rPr>
              <a:t>assembly</a:t>
            </a:r>
            <a:r>
              <a:rPr lang="pt-BR" sz="2000" dirty="0">
                <a:solidFill>
                  <a:srgbClr val="0000FF"/>
                </a:solidFill>
              </a:rPr>
              <a:t> as variáveis da função. Usar registradores/constantes.</a:t>
            </a:r>
          </a:p>
          <a:p>
            <a:pPr lvl="1"/>
            <a:endParaRPr lang="pt-BR" sz="2000" i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2887945" y="2937704"/>
            <a:ext cx="3925233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bits1(int n)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aux = 1, cont = 0;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while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(aux != 0)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((n &amp; aux) != 0)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     cont++;	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  aux = aux &lt;&lt; 1;	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cont;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462668" y="5581403"/>
            <a:ext cx="2680365" cy="64633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Valor </a:t>
            </a:r>
            <a:r>
              <a:rPr lang="en-US" dirty="0" err="1">
                <a:solidFill>
                  <a:srgbClr val="0000FF"/>
                </a:solidFill>
              </a:rPr>
              <a:t>retornado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deve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estar</a:t>
            </a:r>
            <a:r>
              <a:rPr lang="en-US" dirty="0">
                <a:solidFill>
                  <a:srgbClr val="0000FF"/>
                </a:solidFill>
              </a:rPr>
              <a:t>  no </a:t>
            </a:r>
            <a:r>
              <a:rPr lang="en-US" dirty="0" err="1">
                <a:solidFill>
                  <a:srgbClr val="0000FF"/>
                </a:solidFill>
              </a:rPr>
              <a:t>registrador</a:t>
            </a:r>
            <a:r>
              <a:rPr lang="en-US" dirty="0">
                <a:solidFill>
                  <a:srgbClr val="0000FF"/>
                </a:solidFill>
              </a:rPr>
              <a:t> v0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579553" y="269901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a0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409415" y="553523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v0</a:t>
            </a:r>
          </a:p>
        </p:txBody>
      </p:sp>
    </p:spTree>
    <p:extLst>
      <p:ext uri="{BB962C8B-B14F-4D97-AF65-F5344CB8AC3E}">
        <p14:creationId xmlns:p14="http://schemas.microsoft.com/office/powerpoint/2010/main" val="297825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4"/>
            <a:ext cx="8838519" cy="1638560"/>
          </a:xfrm>
        </p:spPr>
        <p:txBody>
          <a:bodyPr>
            <a:normAutofit/>
          </a:bodyPr>
          <a:lstStyle/>
          <a:p>
            <a:pPr marL="469900" lvl="1" indent="-469900">
              <a:buFont typeface="Wingdings" pitchFamily="2" charset="2"/>
              <a:buChar char="o"/>
            </a:pPr>
            <a:r>
              <a:rPr lang="en-US" dirty="0" err="1"/>
              <a:t>Exercício</a:t>
            </a:r>
            <a:r>
              <a:rPr lang="en-US" dirty="0"/>
              <a:t> 18: </a:t>
            </a:r>
            <a:r>
              <a:rPr lang="en-US" dirty="0" err="1"/>
              <a:t>int</a:t>
            </a:r>
            <a:r>
              <a:rPr lang="en-US" dirty="0"/>
              <a:t> find (</a:t>
            </a:r>
            <a:r>
              <a:rPr lang="en-US" dirty="0" err="1"/>
              <a:t>int</a:t>
            </a:r>
            <a:r>
              <a:rPr lang="en-US" dirty="0"/>
              <a:t> *array, </a:t>
            </a:r>
            <a:r>
              <a:rPr lang="en-US" dirty="0" err="1"/>
              <a:t>int</a:t>
            </a:r>
            <a:r>
              <a:rPr lang="en-US" dirty="0"/>
              <a:t> size, 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pPr lvl="1"/>
            <a:r>
              <a:rPr lang="pt-BR" sz="1600" dirty="0"/>
              <a:t>Encontrar elemento no </a:t>
            </a:r>
            <a:r>
              <a:rPr lang="pt-BR" sz="1600" i="1" dirty="0"/>
              <a:t>array </a:t>
            </a:r>
            <a:r>
              <a:rPr lang="pt-BR" sz="1600" dirty="0"/>
              <a:t>e retornar a posição: 0 a (size-1)</a:t>
            </a:r>
          </a:p>
          <a:p>
            <a:pPr lvl="1"/>
            <a:r>
              <a:rPr lang="pt-BR" sz="1600" dirty="0"/>
              <a:t>Se não encontrar, retornar -1</a:t>
            </a:r>
          </a:p>
          <a:p>
            <a:pPr lvl="1"/>
            <a:r>
              <a:rPr lang="pt-BR" sz="1600" dirty="0">
                <a:solidFill>
                  <a:srgbClr val="0000FF"/>
                </a:solidFill>
              </a:rPr>
              <a:t>Não declarar em </a:t>
            </a:r>
            <a:r>
              <a:rPr lang="pt-BR" sz="1600" i="1" dirty="0">
                <a:solidFill>
                  <a:srgbClr val="0000FF"/>
                </a:solidFill>
              </a:rPr>
              <a:t>assembly</a:t>
            </a:r>
            <a:r>
              <a:rPr lang="pt-BR" sz="1600" dirty="0">
                <a:solidFill>
                  <a:srgbClr val="0000FF"/>
                </a:solidFill>
              </a:rPr>
              <a:t> as variáveis da função. Usar registradores.</a:t>
            </a:r>
          </a:p>
          <a:p>
            <a:pPr lvl="2"/>
            <a:endParaRPr lang="pt-BR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6" name="CaixaDeTexto 5"/>
          <p:cNvSpPr txBox="1"/>
          <p:nvPr/>
        </p:nvSpPr>
        <p:spPr>
          <a:xfrm>
            <a:off x="1630954" y="2972324"/>
            <a:ext cx="62304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find(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*array,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size,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n)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int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i;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int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pos = -1;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for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(i = 0; i &lt;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[i] == n) {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    pos = i;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      break;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pos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462668" y="5581403"/>
            <a:ext cx="2680365" cy="64633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Valor </a:t>
            </a:r>
            <a:r>
              <a:rPr lang="en-US" dirty="0" err="1">
                <a:solidFill>
                  <a:srgbClr val="0000FF"/>
                </a:solidFill>
              </a:rPr>
              <a:t>retornado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deve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estar</a:t>
            </a:r>
            <a:r>
              <a:rPr lang="en-US" dirty="0">
                <a:solidFill>
                  <a:srgbClr val="0000FF"/>
                </a:solidFill>
              </a:rPr>
              <a:t>  no </a:t>
            </a:r>
            <a:r>
              <a:rPr lang="en-US" dirty="0" err="1">
                <a:solidFill>
                  <a:srgbClr val="0000FF"/>
                </a:solidFill>
              </a:rPr>
              <a:t>registrador</a:t>
            </a:r>
            <a:r>
              <a:rPr lang="en-US" dirty="0">
                <a:solidFill>
                  <a:srgbClr val="0000FF"/>
                </a:solidFill>
              </a:rPr>
              <a:t> v0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855156" y="269901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a0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293818" y="272530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a1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423342" y="269901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a2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094903" y="543236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v0</a:t>
            </a:r>
          </a:p>
        </p:txBody>
      </p:sp>
    </p:spTree>
    <p:extLst>
      <p:ext uri="{BB962C8B-B14F-4D97-AF65-F5344CB8AC3E}">
        <p14:creationId xmlns:p14="http://schemas.microsoft.com/office/powerpoint/2010/main" val="163676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270073"/>
          </a:xfrm>
        </p:spPr>
        <p:txBody>
          <a:bodyPr/>
          <a:lstStyle/>
          <a:p>
            <a:r>
              <a:rPr lang="pt-BR" dirty="0"/>
              <a:t>Exercício 19: </a:t>
            </a:r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(versão 2)</a:t>
            </a:r>
          </a:p>
          <a:p>
            <a:pPr lvl="1"/>
            <a:r>
              <a:rPr lang="pt-BR" sz="2000" dirty="0"/>
              <a:t>Expressões longas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1260" y="2223773"/>
            <a:ext cx="9072740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BubbleSort2(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sortOrder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i, j, swap = 1,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temp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(swap == 1)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swap = 0;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(i = 0; i &lt;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- 1; i++)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 (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[i] &gt;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[i+1] &amp;&amp;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sortOrder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== 1) ||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	      (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[i] &lt;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[i+1] &amp;&amp;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sortOrder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== 0) 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temp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[i],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[i] =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[i+1],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[i+1] =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temp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        swap = 1;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 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177666" y="3253838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0: decrescente</a:t>
            </a:r>
          </a:p>
          <a:p>
            <a:r>
              <a:rPr lang="pt-BR" dirty="0">
                <a:solidFill>
                  <a:srgbClr val="0000FF"/>
                </a:solidFill>
              </a:rPr>
              <a:t>1: crescente</a:t>
            </a:r>
          </a:p>
        </p:txBody>
      </p:sp>
      <p:cxnSp>
        <p:nvCxnSpPr>
          <p:cNvPr id="6" name="Conector de seta reta 5"/>
          <p:cNvCxnSpPr/>
          <p:nvPr/>
        </p:nvCxnSpPr>
        <p:spPr bwMode="auto">
          <a:xfrm flipV="1">
            <a:off x="6026616" y="2612571"/>
            <a:ext cx="0" cy="6412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CaixaDeTexto 7"/>
          <p:cNvSpPr txBox="1"/>
          <p:nvPr/>
        </p:nvSpPr>
        <p:spPr>
          <a:xfrm>
            <a:off x="2976406" y="19983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a0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260693" y="20246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a1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675217" y="19983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a2</a:t>
            </a:r>
          </a:p>
        </p:txBody>
      </p:sp>
    </p:spTree>
    <p:extLst>
      <p:ext uri="{BB962C8B-B14F-4D97-AF65-F5344CB8AC3E}">
        <p14:creationId xmlns:p14="http://schemas.microsoft.com/office/powerpoint/2010/main" val="151393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270073"/>
          </a:xfrm>
        </p:spPr>
        <p:txBody>
          <a:bodyPr/>
          <a:lstStyle/>
          <a:p>
            <a:r>
              <a:rPr lang="pt-BR" dirty="0"/>
              <a:t>Exercício 20: </a:t>
            </a:r>
            <a:r>
              <a:rPr lang="pt-BR" dirty="0" err="1"/>
              <a:t>Insertion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(versão 2)</a:t>
            </a:r>
          </a:p>
          <a:p>
            <a:pPr lvl="1"/>
            <a:r>
              <a:rPr lang="pt-BR" sz="2000" dirty="0"/>
              <a:t>Expressões longas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65012" y="2223773"/>
            <a:ext cx="814647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InsertionSort2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sortOrder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eleito,i,j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(i = 1; i&lt;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size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eleito =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[i];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j = i - 1;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 (j &gt;= 0 &amp;&amp; eleito &lt;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[j] &amp;&amp;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sortOrder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== 1) ||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        (j &gt;= 0 &amp;&amp; eleito &gt;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[j] &amp;&amp;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sortOrder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== 0) 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		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[j+1] =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[j];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		   j--;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array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[j+1] = eleito;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949541" y="2909463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0: decrescente</a:t>
            </a:r>
          </a:p>
          <a:p>
            <a:r>
              <a:rPr lang="pt-BR" dirty="0">
                <a:solidFill>
                  <a:srgbClr val="0000FF"/>
                </a:solidFill>
              </a:rPr>
              <a:t>1: crescente</a:t>
            </a:r>
          </a:p>
        </p:txBody>
      </p:sp>
      <p:cxnSp>
        <p:nvCxnSpPr>
          <p:cNvPr id="6" name="Conector de seta reta 5"/>
          <p:cNvCxnSpPr/>
          <p:nvPr/>
        </p:nvCxnSpPr>
        <p:spPr bwMode="auto">
          <a:xfrm flipV="1">
            <a:off x="6798491" y="2588829"/>
            <a:ext cx="0" cy="3206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CaixaDeTexto 7"/>
          <p:cNvSpPr txBox="1"/>
          <p:nvPr/>
        </p:nvSpPr>
        <p:spPr>
          <a:xfrm>
            <a:off x="3878906" y="19983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a0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163193" y="20246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a1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577717" y="19983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a2</a:t>
            </a:r>
          </a:p>
        </p:txBody>
      </p:sp>
    </p:spTree>
    <p:extLst>
      <p:ext uri="{BB962C8B-B14F-4D97-AF65-F5344CB8AC3E}">
        <p14:creationId xmlns:p14="http://schemas.microsoft.com/office/powerpoint/2010/main" val="188926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2238877"/>
          </a:xfrm>
        </p:spPr>
        <p:txBody>
          <a:bodyPr/>
          <a:lstStyle/>
          <a:p>
            <a:r>
              <a:rPr lang="pt-BR" dirty="0"/>
              <a:t>Exercício 21: Potência modular</a:t>
            </a:r>
          </a:p>
          <a:p>
            <a:r>
              <a:rPr lang="pt-BR" dirty="0"/>
              <a:t>Exercício 22: Teste de </a:t>
            </a:r>
            <a:r>
              <a:rPr lang="pt-BR" dirty="0" err="1"/>
              <a:t>primalidade</a:t>
            </a:r>
            <a:endParaRPr lang="pt-BR" dirty="0"/>
          </a:p>
          <a:p>
            <a:r>
              <a:rPr lang="pt-BR" dirty="0"/>
              <a:t>Exercício 23: Raiz quadrada inteira</a:t>
            </a:r>
          </a:p>
        </p:txBody>
      </p:sp>
    </p:spTree>
    <p:extLst>
      <p:ext uri="{BB962C8B-B14F-4D97-AF65-F5344CB8AC3E}">
        <p14:creationId xmlns:p14="http://schemas.microsoft.com/office/powerpoint/2010/main" val="5961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1"/>
            <a:ext cx="8577262" cy="642276"/>
          </a:xfrm>
        </p:spPr>
        <p:txBody>
          <a:bodyPr/>
          <a:lstStyle/>
          <a:p>
            <a:r>
              <a:rPr lang="pt-BR" sz="2400" dirty="0"/>
              <a:t>Fluxo de criação de um programa executável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83" y="1932851"/>
            <a:ext cx="6420622" cy="421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18"/>
          <p:cNvSpPr txBox="1">
            <a:spLocks noChangeArrowheads="1"/>
          </p:cNvSpPr>
          <p:nvPr/>
        </p:nvSpPr>
        <p:spPr bwMode="auto">
          <a:xfrm>
            <a:off x="6100763" y="5248012"/>
            <a:ext cx="30432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400" dirty="0"/>
              <a:t>Chamado pelo sistema operacional para carregar programa na memória (e.g. duplo </a:t>
            </a:r>
            <a:r>
              <a:rPr lang="pt-BR" sz="1400" i="1" dirty="0"/>
              <a:t>click</a:t>
            </a:r>
            <a:r>
              <a:rPr lang="pt-BR" sz="1400" dirty="0"/>
              <a:t> ou por linha de comando)</a:t>
            </a:r>
            <a:endParaRPr lang="en-US" sz="1400" dirty="0"/>
          </a:p>
        </p:txBody>
      </p:sp>
      <p:cxnSp>
        <p:nvCxnSpPr>
          <p:cNvPr id="13" name="Connecteur droit avec flèche 19"/>
          <p:cNvCxnSpPr>
            <a:cxnSpLocks noChangeShapeType="1"/>
          </p:cNvCxnSpPr>
          <p:nvPr/>
        </p:nvCxnSpPr>
        <p:spPr bwMode="auto">
          <a:xfrm flipH="1">
            <a:off x="5691117" y="5484241"/>
            <a:ext cx="44644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ZoneTexte 20"/>
          <p:cNvSpPr txBox="1">
            <a:spLocks noChangeArrowheads="1"/>
          </p:cNvSpPr>
          <p:nvPr/>
        </p:nvSpPr>
        <p:spPr bwMode="auto">
          <a:xfrm>
            <a:off x="2682875" y="1801398"/>
            <a:ext cx="369417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hello.c</a:t>
            </a:r>
          </a:p>
          <a:p>
            <a:r>
              <a:rPr lang="pt-BR" sz="14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main () { 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World\n”); 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ZoneTexte 22"/>
          <p:cNvSpPr txBox="1">
            <a:spLocks noChangeArrowheads="1"/>
          </p:cNvSpPr>
          <p:nvPr/>
        </p:nvSpPr>
        <p:spPr bwMode="auto">
          <a:xfrm>
            <a:off x="211138" y="4566733"/>
            <a:ext cx="2259012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400" dirty="0" err="1"/>
              <a:t>hello.o</a:t>
            </a:r>
            <a:r>
              <a:rPr lang="pt-BR" sz="1400" dirty="0"/>
              <a:t>/hello.obj</a:t>
            </a:r>
          </a:p>
          <a:p>
            <a:r>
              <a:rPr lang="pt-BR" sz="1400" dirty="0"/>
              <a:t>Apenas código binário apenas das funções implementadas pelo programa</a:t>
            </a:r>
            <a:endParaRPr lang="en-US" sz="1400" dirty="0"/>
          </a:p>
        </p:txBody>
      </p:sp>
      <p:cxnSp>
        <p:nvCxnSpPr>
          <p:cNvPr id="17" name="Connecteur droit avec flèche 24"/>
          <p:cNvCxnSpPr>
            <a:cxnSpLocks noChangeShapeType="1"/>
          </p:cNvCxnSpPr>
          <p:nvPr/>
        </p:nvCxnSpPr>
        <p:spPr bwMode="auto">
          <a:xfrm rot="10800000" flipV="1">
            <a:off x="1582738" y="4128583"/>
            <a:ext cx="482600" cy="4492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ZoneTexte 25"/>
          <p:cNvSpPr txBox="1">
            <a:spLocks noChangeArrowheads="1"/>
          </p:cNvSpPr>
          <p:nvPr/>
        </p:nvSpPr>
        <p:spPr bwMode="auto">
          <a:xfrm>
            <a:off x="149538" y="3554510"/>
            <a:ext cx="15557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pt-BR" sz="1400" dirty="0"/>
              <a:t>hello.asm/</a:t>
            </a:r>
            <a:r>
              <a:rPr lang="pt-BR" sz="1400" dirty="0" err="1"/>
              <a:t>hello.s</a:t>
            </a:r>
            <a:endParaRPr lang="en-US" sz="1400" dirty="0"/>
          </a:p>
        </p:txBody>
      </p:sp>
      <p:cxnSp>
        <p:nvCxnSpPr>
          <p:cNvPr id="19" name="Connecteur droit avec flèche 26"/>
          <p:cNvCxnSpPr>
            <a:cxnSpLocks noChangeShapeType="1"/>
          </p:cNvCxnSpPr>
          <p:nvPr/>
        </p:nvCxnSpPr>
        <p:spPr bwMode="auto">
          <a:xfrm flipH="1">
            <a:off x="1187532" y="3199610"/>
            <a:ext cx="401556" cy="40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ZoneTexte 20"/>
          <p:cNvSpPr txBox="1">
            <a:spLocks noChangeArrowheads="1"/>
          </p:cNvSpPr>
          <p:nvPr/>
        </p:nvSpPr>
        <p:spPr bwMode="auto">
          <a:xfrm>
            <a:off x="4533900" y="3493275"/>
            <a:ext cx="2495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400" dirty="0"/>
              <a:t>Código binário do </a:t>
            </a:r>
            <a:r>
              <a:rPr lang="pt-BR" sz="1400" dirty="0" err="1"/>
              <a:t>printf</a:t>
            </a:r>
            <a:r>
              <a:rPr lang="pt-BR" sz="1400" dirty="0"/>
              <a:t>() </a:t>
            </a:r>
          </a:p>
        </p:txBody>
      </p:sp>
      <p:sp>
        <p:nvSpPr>
          <p:cNvPr id="21" name="ZoneTexte 20"/>
          <p:cNvSpPr txBox="1">
            <a:spLocks noChangeArrowheads="1"/>
          </p:cNvSpPr>
          <p:nvPr/>
        </p:nvSpPr>
        <p:spPr bwMode="auto">
          <a:xfrm>
            <a:off x="6113019" y="4767044"/>
            <a:ext cx="3105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400" dirty="0"/>
              <a:t>Programa completo (e.g. hello.exe)</a:t>
            </a:r>
          </a:p>
        </p:txBody>
      </p:sp>
      <p:sp>
        <p:nvSpPr>
          <p:cNvPr id="22" name="ZoneTexte 20"/>
          <p:cNvSpPr txBox="1">
            <a:spLocks noChangeArrowheads="1"/>
          </p:cNvSpPr>
          <p:nvPr/>
        </p:nvSpPr>
        <p:spPr bwMode="auto">
          <a:xfrm>
            <a:off x="4483672" y="4295888"/>
            <a:ext cx="302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400" dirty="0"/>
              <a:t>hello.o + código binário do printf()</a:t>
            </a:r>
          </a:p>
        </p:txBody>
      </p:sp>
      <p:cxnSp>
        <p:nvCxnSpPr>
          <p:cNvPr id="23" name="Connecteur droit avec flèche 16"/>
          <p:cNvCxnSpPr>
            <a:cxnSpLocks noChangeShapeType="1"/>
          </p:cNvCxnSpPr>
          <p:nvPr/>
        </p:nvCxnSpPr>
        <p:spPr bwMode="auto">
          <a:xfrm>
            <a:off x="2173288" y="2085561"/>
            <a:ext cx="45085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Retângulo 3"/>
          <p:cNvSpPr/>
          <p:nvPr/>
        </p:nvSpPr>
        <p:spPr bwMode="auto">
          <a:xfrm>
            <a:off x="4096626" y="5248012"/>
            <a:ext cx="2004138" cy="954087"/>
          </a:xfrm>
          <a:prstGeom prst="rect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ZoneTexte 18"/>
          <p:cNvSpPr txBox="1">
            <a:spLocks noChangeArrowheads="1"/>
          </p:cNvSpPr>
          <p:nvPr/>
        </p:nvSpPr>
        <p:spPr bwMode="auto">
          <a:xfrm>
            <a:off x="4096626" y="5886918"/>
            <a:ext cx="103901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BR" sz="1400" dirty="0">
                <a:solidFill>
                  <a:srgbClr val="0000FF"/>
                </a:solidFill>
              </a:rPr>
              <a:t>Execução</a:t>
            </a:r>
            <a:endParaRPr 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73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8" grpId="0"/>
      <p:bldP spid="20" grpId="0"/>
      <p:bldP spid="21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5120514"/>
          </a:xfrm>
        </p:spPr>
        <p:txBody>
          <a:bodyPr/>
          <a:lstStyle/>
          <a:p>
            <a:r>
              <a:rPr lang="pt-BR" dirty="0"/>
              <a:t>ASCII </a:t>
            </a:r>
            <a:r>
              <a:rPr lang="pt-BR" sz="1800" dirty="0"/>
              <a:t>(</a:t>
            </a:r>
            <a:r>
              <a:rPr lang="pt-BR" sz="1800" i="1" dirty="0"/>
              <a:t>American Standard </a:t>
            </a:r>
            <a:r>
              <a:rPr lang="pt-BR" sz="1800" i="1" dirty="0" err="1"/>
              <a:t>Code</a:t>
            </a:r>
            <a:r>
              <a:rPr lang="pt-BR" sz="1800" i="1" dirty="0"/>
              <a:t> for </a:t>
            </a:r>
            <a:r>
              <a:rPr lang="pt-BR" sz="1800" i="1" dirty="0" err="1"/>
              <a:t>Information</a:t>
            </a:r>
            <a:r>
              <a:rPr lang="pt-BR" sz="1800" i="1" dirty="0"/>
              <a:t> </a:t>
            </a:r>
            <a:r>
              <a:rPr lang="pt-BR" sz="1800" i="1" dirty="0" err="1"/>
              <a:t>Interchange</a:t>
            </a:r>
            <a:r>
              <a:rPr lang="pt-BR" sz="1800" dirty="0"/>
              <a:t>)</a:t>
            </a:r>
          </a:p>
          <a:p>
            <a:pPr lvl="1"/>
            <a:r>
              <a:rPr lang="pt-BR" dirty="0"/>
              <a:t>Código utilizado para representar caracteres latinos sem acentos (60’s)</a:t>
            </a:r>
          </a:p>
          <a:p>
            <a:pPr lvl="1"/>
            <a:r>
              <a:rPr lang="pt-BR" dirty="0"/>
              <a:t>Uma </a:t>
            </a:r>
            <a:r>
              <a:rPr lang="pt-BR" i="1" dirty="0"/>
              <a:t>string</a:t>
            </a:r>
            <a:r>
              <a:rPr lang="pt-BR" dirty="0"/>
              <a:t> é formada por um conjunto códigos ASCII</a:t>
            </a:r>
          </a:p>
          <a:p>
            <a:pPr lvl="2"/>
            <a:r>
              <a:rPr lang="pt-BR" dirty="0"/>
              <a:t>Cada código ASCII codifica um </a:t>
            </a:r>
            <a:r>
              <a:rPr lang="pt-BR" dirty="0" err="1"/>
              <a:t>caracter</a:t>
            </a:r>
            <a:endParaRPr lang="pt-BR" dirty="0"/>
          </a:p>
          <a:p>
            <a:pPr lvl="1"/>
            <a:r>
              <a:rPr lang="pt-BR" dirty="0"/>
              <a:t>Cada código ASCII é codificado em 1 Byte</a:t>
            </a:r>
          </a:p>
          <a:p>
            <a:pPr lvl="2"/>
            <a:r>
              <a:rPr lang="pt-BR" sz="1800" dirty="0"/>
              <a:t>0-127: Caracteres ASCII padrão</a:t>
            </a:r>
          </a:p>
          <a:p>
            <a:pPr lvl="2"/>
            <a:r>
              <a:rPr lang="pt-BR" sz="1800" dirty="0"/>
              <a:t>128-255: Podem variar (</a:t>
            </a:r>
            <a:r>
              <a:rPr lang="pt-BR" sz="1800" i="1" dirty="0" err="1"/>
              <a:t>Extended</a:t>
            </a:r>
            <a:r>
              <a:rPr lang="pt-BR" sz="1800" dirty="0"/>
              <a:t> ASCII)</a:t>
            </a:r>
          </a:p>
          <a:p>
            <a:pPr lvl="3"/>
            <a:r>
              <a:rPr lang="pt-BR" sz="1600" dirty="0"/>
              <a:t>Símbolos, letras com acentos, ...</a:t>
            </a:r>
          </a:p>
        </p:txBody>
      </p:sp>
    </p:spTree>
    <p:extLst>
      <p:ext uri="{BB962C8B-B14F-4D97-AF65-F5344CB8AC3E}">
        <p14:creationId xmlns:p14="http://schemas.microsoft.com/office/powerpoint/2010/main" val="182361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2727392"/>
          </a:xfrm>
        </p:spPr>
        <p:txBody>
          <a:bodyPr/>
          <a:lstStyle/>
          <a:p>
            <a:r>
              <a:rPr lang="pt-BR" dirty="0"/>
              <a:t>ASCII </a:t>
            </a:r>
            <a:r>
              <a:rPr lang="pt-BR" sz="1800" dirty="0"/>
              <a:t>(</a:t>
            </a:r>
            <a:r>
              <a:rPr lang="pt-BR" sz="1800" i="1" dirty="0"/>
              <a:t>American Standard </a:t>
            </a:r>
            <a:r>
              <a:rPr lang="pt-BR" sz="1800" i="1" dirty="0" err="1"/>
              <a:t>Code</a:t>
            </a:r>
            <a:r>
              <a:rPr lang="pt-BR" sz="1800" i="1" dirty="0"/>
              <a:t> for </a:t>
            </a:r>
            <a:r>
              <a:rPr lang="pt-BR" sz="1800" i="1" dirty="0" err="1"/>
              <a:t>Information</a:t>
            </a:r>
            <a:r>
              <a:rPr lang="pt-BR" sz="1800" i="1" dirty="0"/>
              <a:t> </a:t>
            </a:r>
            <a:r>
              <a:rPr lang="pt-BR" sz="1800" i="1" dirty="0" err="1"/>
              <a:t>Interchange</a:t>
            </a:r>
            <a:r>
              <a:rPr lang="pt-BR" sz="1800" dirty="0"/>
              <a:t>)</a:t>
            </a:r>
          </a:p>
          <a:p>
            <a:pPr lvl="1"/>
            <a:r>
              <a:rPr lang="pt-BR" dirty="0"/>
              <a:t>Uma </a:t>
            </a:r>
            <a:r>
              <a:rPr lang="pt-BR" i="1" dirty="0"/>
              <a:t>string</a:t>
            </a:r>
            <a:r>
              <a:rPr lang="pt-BR" dirty="0"/>
              <a:t> ocupa uma sequência de bytes contíguos na memória (</a:t>
            </a:r>
            <a:r>
              <a:rPr lang="pt-BR" i="1" dirty="0" err="1">
                <a:solidFill>
                  <a:srgbClr val="0000FF"/>
                </a:solidFill>
              </a:rPr>
              <a:t>array</a:t>
            </a:r>
            <a:r>
              <a:rPr lang="pt-BR" dirty="0">
                <a:solidFill>
                  <a:srgbClr val="0000FF"/>
                </a:solidFill>
              </a:rPr>
              <a:t> de bytes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O final de </a:t>
            </a:r>
            <a:r>
              <a:rPr lang="pt-BR" i="1" dirty="0"/>
              <a:t>string</a:t>
            </a:r>
            <a:r>
              <a:rPr lang="pt-BR" dirty="0"/>
              <a:t> é tipicamente marcado com o </a:t>
            </a:r>
            <a:r>
              <a:rPr lang="pt-BR" dirty="0" err="1"/>
              <a:t>caracter</a:t>
            </a:r>
            <a:r>
              <a:rPr lang="pt-BR" dirty="0"/>
              <a:t> ASCII ‘\0’ (e.g. C/C++, Java)</a:t>
            </a:r>
          </a:p>
          <a:p>
            <a:pPr lvl="1"/>
            <a:r>
              <a:rPr lang="pt-BR" dirty="0"/>
              <a:t>Exemplo: </a:t>
            </a:r>
            <a:r>
              <a:rPr lang="pt-BR" i="1" dirty="0" err="1"/>
              <a:t>String</a:t>
            </a:r>
            <a:r>
              <a:rPr lang="pt-BR" dirty="0"/>
              <a:t> “</a:t>
            </a:r>
            <a:r>
              <a:rPr lang="pt-BR" i="1" dirty="0" err="1"/>
              <a:t>Hello</a:t>
            </a:r>
            <a:r>
              <a:rPr lang="pt-BR" dirty="0"/>
              <a:t>” alocada em memória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122867"/>
              </p:ext>
            </p:extLst>
          </p:nvPr>
        </p:nvGraphicFramePr>
        <p:xfrm>
          <a:off x="628838" y="4111654"/>
          <a:ext cx="2969292" cy="224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3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23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23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200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. . .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‘\0’</a:t>
                      </a:r>
                    </a:p>
                  </a:txBody>
                  <a:tcPr anchor="ctr">
                    <a:solidFill>
                      <a:srgbClr val="AAF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‘o’</a:t>
                      </a:r>
                      <a:endParaRPr lang="en-US" sz="1400" dirty="0"/>
                    </a:p>
                  </a:txBody>
                  <a:tcPr anchor="ctr">
                    <a:solidFill>
                      <a:srgbClr val="AAF4B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‘l’</a:t>
                      </a:r>
                      <a:endParaRPr lang="en-US" sz="1400" dirty="0"/>
                    </a:p>
                  </a:txBody>
                  <a:tcPr anchor="ctr">
                    <a:solidFill>
                      <a:srgbClr val="AAF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‘l’</a:t>
                      </a:r>
                      <a:endParaRPr lang="en-US" sz="1400" dirty="0"/>
                    </a:p>
                  </a:txBody>
                  <a:tcPr anchor="ctr">
                    <a:solidFill>
                      <a:srgbClr val="AAF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‘e’</a:t>
                      </a:r>
                    </a:p>
                  </a:txBody>
                  <a:tcPr anchor="ctr">
                    <a:solidFill>
                      <a:srgbClr val="AAF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‘H’</a:t>
                      </a:r>
                    </a:p>
                  </a:txBody>
                  <a:tcPr anchor="ctr">
                    <a:solidFill>
                      <a:srgbClr val="AAF4B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00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. . 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3739205" y="4645918"/>
            <a:ext cx="1496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solidFill>
                  <a:srgbClr val="0000FF"/>
                </a:solidFill>
              </a:rPr>
              <a:t>Codificada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i="1" dirty="0" err="1">
                <a:solidFill>
                  <a:srgbClr val="0000FF"/>
                </a:solidFill>
              </a:rPr>
              <a:t>em</a:t>
            </a:r>
            <a:r>
              <a:rPr lang="en-US" i="1" dirty="0">
                <a:solidFill>
                  <a:srgbClr val="0000FF"/>
                </a:solidFill>
              </a:rPr>
              <a:t> ASCII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210394"/>
              </p:ext>
            </p:extLst>
          </p:nvPr>
        </p:nvGraphicFramePr>
        <p:xfrm>
          <a:off x="5592534" y="4114406"/>
          <a:ext cx="2969292" cy="224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3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23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23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200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. . .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0x00</a:t>
                      </a:r>
                    </a:p>
                  </a:txBody>
                  <a:tcPr anchor="ctr">
                    <a:solidFill>
                      <a:srgbClr val="AAF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0x6F</a:t>
                      </a:r>
                      <a:endParaRPr lang="en-US" sz="1400" dirty="0"/>
                    </a:p>
                  </a:txBody>
                  <a:tcPr anchor="ctr">
                    <a:solidFill>
                      <a:srgbClr val="AAF4B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0x6C</a:t>
                      </a:r>
                      <a:endParaRPr lang="en-US" sz="1400" dirty="0"/>
                    </a:p>
                  </a:txBody>
                  <a:tcPr anchor="ctr">
                    <a:solidFill>
                      <a:srgbClr val="AAF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0x6C</a:t>
                      </a:r>
                      <a:endParaRPr lang="en-US" sz="1400" dirty="0"/>
                    </a:p>
                  </a:txBody>
                  <a:tcPr anchor="ctr">
                    <a:solidFill>
                      <a:srgbClr val="AAF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0x65</a:t>
                      </a:r>
                    </a:p>
                  </a:txBody>
                  <a:tcPr anchor="ctr">
                    <a:solidFill>
                      <a:srgbClr val="AAF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0x48</a:t>
                      </a:r>
                    </a:p>
                  </a:txBody>
                  <a:tcPr anchor="ctr">
                    <a:solidFill>
                      <a:srgbClr val="AAF4B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00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. . 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AAF4B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rgbClr val="AAF4B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rgbClr val="AAF4B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eta para a direita 4"/>
          <p:cNvSpPr/>
          <p:nvPr/>
        </p:nvSpPr>
        <p:spPr bwMode="auto">
          <a:xfrm>
            <a:off x="3842451" y="5292249"/>
            <a:ext cx="1290181" cy="27557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579429" y="3800106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Memória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600712" y="3800106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Memória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646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365607"/>
          </a:xfrm>
        </p:spPr>
        <p:txBody>
          <a:bodyPr/>
          <a:lstStyle/>
          <a:p>
            <a:r>
              <a:rPr lang="pt-BR" dirty="0"/>
              <a:t>MipsIt</a:t>
            </a:r>
          </a:p>
          <a:p>
            <a:pPr lvl="1"/>
            <a:r>
              <a:rPr lang="pt-BR" sz="2000" i="1" dirty="0"/>
              <a:t>IDE (Integrated Development Environment)</a:t>
            </a:r>
            <a:endParaRPr lang="pt-BR" sz="2000" dirty="0"/>
          </a:p>
          <a:p>
            <a:pPr lvl="1"/>
            <a:r>
              <a:rPr lang="pt-BR" sz="2000" dirty="0"/>
              <a:t>\MipsIt\bin\MipsIt.exe</a:t>
            </a:r>
          </a:p>
        </p:txBody>
      </p:sp>
      <p:pic>
        <p:nvPicPr>
          <p:cNvPr id="5" name="Imag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3833" y="2887301"/>
            <a:ext cx="5538470" cy="3157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9639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024413"/>
          </a:xfrm>
        </p:spPr>
        <p:txBody>
          <a:bodyPr/>
          <a:lstStyle/>
          <a:p>
            <a:r>
              <a:rPr lang="pt-BR" dirty="0"/>
              <a:t>ASCII</a:t>
            </a:r>
          </a:p>
          <a:p>
            <a:pPr lvl="1"/>
            <a:r>
              <a:rPr lang="pt-BR" dirty="0"/>
              <a:t>Tabela (parcial)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964" y="2354619"/>
            <a:ext cx="5884862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71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024413"/>
          </a:xfrm>
        </p:spPr>
        <p:txBody>
          <a:bodyPr/>
          <a:lstStyle/>
          <a:p>
            <a:r>
              <a:rPr lang="pt-BR" dirty="0"/>
              <a:t>ASCII</a:t>
            </a:r>
          </a:p>
          <a:p>
            <a:pPr lvl="1"/>
            <a:r>
              <a:rPr lang="pt-BR" i="1" dirty="0" err="1"/>
              <a:t>Extended</a:t>
            </a:r>
            <a:r>
              <a:rPr lang="pt-BR" dirty="0"/>
              <a:t> ASCII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58" y="2384707"/>
            <a:ext cx="6511774" cy="380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5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0"/>
            <a:ext cx="8454433" cy="5001761"/>
          </a:xfrm>
        </p:spPr>
        <p:txBody>
          <a:bodyPr/>
          <a:lstStyle/>
          <a:p>
            <a:r>
              <a:rPr lang="pt-BR" dirty="0"/>
              <a:t>ASCII</a:t>
            </a:r>
          </a:p>
          <a:p>
            <a:pPr lvl="1"/>
            <a:r>
              <a:rPr lang="pt-BR" dirty="0"/>
              <a:t>Existem também códigos para caracteres de controle (0-31)</a:t>
            </a:r>
          </a:p>
          <a:p>
            <a:pPr lvl="2"/>
            <a:r>
              <a:rPr lang="pt-BR" dirty="0" err="1"/>
              <a:t>Tab</a:t>
            </a:r>
            <a:r>
              <a:rPr lang="pt-BR" dirty="0"/>
              <a:t> (9)</a:t>
            </a:r>
          </a:p>
          <a:p>
            <a:pPr lvl="3"/>
            <a:r>
              <a:rPr lang="pt-BR" dirty="0"/>
              <a:t>‘\t’</a:t>
            </a:r>
          </a:p>
          <a:p>
            <a:pPr lvl="2"/>
            <a:r>
              <a:rPr lang="pt-BR" dirty="0"/>
              <a:t>Nova linha (10)</a:t>
            </a:r>
          </a:p>
          <a:p>
            <a:pPr lvl="3"/>
            <a:r>
              <a:rPr lang="pt-BR" dirty="0"/>
              <a:t>‘\n’</a:t>
            </a:r>
          </a:p>
          <a:p>
            <a:pPr lvl="2"/>
            <a:r>
              <a:rPr lang="pt-BR" dirty="0"/>
              <a:t>Retorno de carro (13): retornar cursor para início da linha</a:t>
            </a:r>
          </a:p>
          <a:p>
            <a:pPr lvl="3"/>
            <a:r>
              <a:rPr lang="pt-BR" dirty="0"/>
              <a:t>‘\r’</a:t>
            </a:r>
          </a:p>
        </p:txBody>
      </p:sp>
    </p:spTree>
    <p:extLst>
      <p:ext uri="{BB962C8B-B14F-4D97-AF65-F5344CB8AC3E}">
        <p14:creationId xmlns:p14="http://schemas.microsoft.com/office/powerpoint/2010/main" val="345243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0"/>
            <a:ext cx="8454433" cy="1124061"/>
          </a:xfrm>
        </p:spPr>
        <p:txBody>
          <a:bodyPr/>
          <a:lstStyle/>
          <a:p>
            <a:r>
              <a:rPr lang="pt-BR" dirty="0"/>
              <a:t>ASCII</a:t>
            </a:r>
          </a:p>
          <a:p>
            <a:pPr lvl="1"/>
            <a:r>
              <a:rPr lang="pt-BR" dirty="0" err="1"/>
              <a:t>ddd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3869"/>
            <a:ext cx="9144000" cy="51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2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0"/>
            <a:ext cx="8149751" cy="4847382"/>
          </a:xfrm>
        </p:spPr>
        <p:txBody>
          <a:bodyPr/>
          <a:lstStyle/>
          <a:p>
            <a:r>
              <a:rPr lang="pt-BR" dirty="0"/>
              <a:t>ASCII</a:t>
            </a:r>
          </a:p>
          <a:p>
            <a:pPr lvl="1"/>
            <a:r>
              <a:rPr lang="pt-BR" dirty="0"/>
              <a:t>Um arquivo texto contém 1 Byte para cada caracter do texto</a:t>
            </a:r>
          </a:p>
          <a:p>
            <a:pPr lvl="1"/>
            <a:r>
              <a:rPr lang="pt-BR" dirty="0"/>
              <a:t>Um programa editor de texto (e.g. Notepad) lê o arquivo texto byte-a-byte e mostra o caracter correspondente</a:t>
            </a:r>
          </a:p>
          <a:p>
            <a:pPr lvl="1"/>
            <a:r>
              <a:rPr lang="pt-BR" dirty="0"/>
              <a:t>Existem vários caracteres de controle que ajudam na formatação do texto (e.g. </a:t>
            </a:r>
            <a:r>
              <a:rPr lang="pt-BR" dirty="0" err="1"/>
              <a:t>tab</a:t>
            </a:r>
            <a:r>
              <a:rPr lang="pt-BR" dirty="0"/>
              <a:t> (‘\t’), nova linha (‘\n’), ...)</a:t>
            </a:r>
          </a:p>
          <a:p>
            <a:pPr lvl="1"/>
            <a:r>
              <a:rPr lang="pt-BR" dirty="0"/>
              <a:t>Exemplo: ascii.txt</a:t>
            </a:r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912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160890"/>
          </a:xfrm>
        </p:spPr>
        <p:txBody>
          <a:bodyPr/>
          <a:lstStyle/>
          <a:p>
            <a:r>
              <a:rPr lang="pt-BR" dirty="0"/>
              <a:t>ASCII</a:t>
            </a:r>
          </a:p>
          <a:p>
            <a:pPr lvl="1"/>
            <a:r>
              <a:rPr lang="pt-BR" dirty="0"/>
              <a:t>Editor hexadecimal (e.g. Hex Edit)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025" y="2379828"/>
            <a:ext cx="5953153" cy="3720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391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0"/>
            <a:ext cx="8149751" cy="4847382"/>
          </a:xfrm>
        </p:spPr>
        <p:txBody>
          <a:bodyPr/>
          <a:lstStyle/>
          <a:p>
            <a:r>
              <a:rPr lang="pt-BR" dirty="0"/>
              <a:t>Todo arquivo é um conjunto de bytes, independente da extensão (.</a:t>
            </a:r>
            <a:r>
              <a:rPr lang="pt-BR" dirty="0" err="1"/>
              <a:t>txt</a:t>
            </a:r>
            <a:r>
              <a:rPr lang="pt-BR" dirty="0"/>
              <a:t>, .c, .</a:t>
            </a:r>
            <a:r>
              <a:rPr lang="pt-BR" dirty="0" err="1"/>
              <a:t>asm</a:t>
            </a:r>
            <a:r>
              <a:rPr lang="pt-BR" dirty="0"/>
              <a:t>, .</a:t>
            </a:r>
            <a:r>
              <a:rPr lang="pt-BR" dirty="0" err="1"/>
              <a:t>exe</a:t>
            </a:r>
            <a:r>
              <a:rPr lang="pt-BR" dirty="0"/>
              <a:t>, .o, .</a:t>
            </a:r>
            <a:r>
              <a:rPr lang="pt-BR" dirty="0" err="1"/>
              <a:t>jpg</a:t>
            </a:r>
            <a:r>
              <a:rPr lang="pt-BR" dirty="0"/>
              <a:t>, .mp3, .mp4, ...)</a:t>
            </a:r>
          </a:p>
          <a:p>
            <a:pPr lvl="1"/>
            <a:r>
              <a:rPr lang="pt-BR" dirty="0"/>
              <a:t>O que estes bytes codificam é o que diferencia os arquivos</a:t>
            </a:r>
          </a:p>
          <a:p>
            <a:pPr lvl="2"/>
            <a:r>
              <a:rPr lang="pt-BR" dirty="0"/>
              <a:t>Arquivos texto: bytes codificam caracteres</a:t>
            </a:r>
          </a:p>
          <a:p>
            <a:pPr lvl="2"/>
            <a:r>
              <a:rPr lang="pt-BR" dirty="0"/>
              <a:t>Arquivos executáveis: bytes codificam instruções</a:t>
            </a:r>
          </a:p>
          <a:p>
            <a:pPr lvl="2"/>
            <a:r>
              <a:rPr lang="pt-BR" dirty="0"/>
              <a:t>Arquivos de imagem: bytes codificam imagens</a:t>
            </a:r>
          </a:p>
          <a:p>
            <a:pPr lvl="2"/>
            <a:r>
              <a:rPr lang="pt-BR" dirty="0"/>
              <a:t>Arquivos de vídeo: bytes codificam vídeo</a:t>
            </a:r>
          </a:p>
          <a:p>
            <a:pPr lvl="2"/>
            <a:r>
              <a:rPr lang="pt-BR" dirty="0"/>
              <a:t>Arquivos do PowerPoint: bytes codificam slides</a:t>
            </a:r>
          </a:p>
          <a:p>
            <a:r>
              <a:rPr lang="pt-BR" dirty="0">
                <a:hlinkClick r:id="rId2"/>
              </a:rPr>
              <a:t>https://www.youtube.com/watch?v=oSCVb4Ts-G4</a:t>
            </a:r>
            <a:r>
              <a:rPr lang="pt-BR" dirty="0"/>
              <a:t> 19:22</a:t>
            </a:r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590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024413"/>
          </a:xfrm>
        </p:spPr>
        <p:txBody>
          <a:bodyPr/>
          <a:lstStyle/>
          <a:p>
            <a:r>
              <a:rPr lang="pt-BR" dirty="0"/>
              <a:t>ASCII</a:t>
            </a:r>
          </a:p>
          <a:p>
            <a:pPr lvl="1"/>
            <a:r>
              <a:rPr lang="pt-BR" dirty="0"/>
              <a:t>Logisim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60" y="2457300"/>
            <a:ext cx="6136034" cy="3835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086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2471076"/>
          </a:xfrm>
        </p:spPr>
        <p:txBody>
          <a:bodyPr/>
          <a:lstStyle/>
          <a:p>
            <a:r>
              <a:rPr lang="pt-BR" dirty="0"/>
              <a:t>ASCII</a:t>
            </a:r>
          </a:p>
          <a:p>
            <a:pPr lvl="1"/>
            <a:r>
              <a:rPr lang="pt-BR" dirty="0"/>
              <a:t>Diretivas para definir </a:t>
            </a:r>
            <a:r>
              <a:rPr lang="pt-BR" i="1" dirty="0"/>
              <a:t>strings</a:t>
            </a:r>
            <a:r>
              <a:rPr lang="pt-BR" dirty="0"/>
              <a:t> no MARS</a:t>
            </a:r>
          </a:p>
          <a:p>
            <a:pPr lvl="2"/>
            <a:r>
              <a:rPr lang="pt-BR" dirty="0">
                <a:solidFill>
                  <a:srgbClr val="0000FF"/>
                </a:solidFill>
              </a:rPr>
              <a:t>.ascii</a:t>
            </a:r>
            <a:r>
              <a:rPr lang="pt-BR" dirty="0"/>
              <a:t>: declara </a:t>
            </a:r>
            <a:r>
              <a:rPr lang="pt-BR" i="1" dirty="0"/>
              <a:t>string</a:t>
            </a:r>
            <a:r>
              <a:rPr lang="pt-BR" dirty="0"/>
              <a:t> sem o caracter de fim (‘\0’)</a:t>
            </a:r>
          </a:p>
          <a:p>
            <a:pPr lvl="2"/>
            <a:r>
              <a:rPr lang="pt-BR" dirty="0">
                <a:solidFill>
                  <a:srgbClr val="0000FF"/>
                </a:solidFill>
              </a:rPr>
              <a:t>.asciiz</a:t>
            </a:r>
            <a:r>
              <a:rPr lang="pt-BR" dirty="0"/>
              <a:t>: declara </a:t>
            </a:r>
            <a:r>
              <a:rPr lang="pt-BR" i="1" dirty="0"/>
              <a:t>string</a:t>
            </a:r>
            <a:r>
              <a:rPr lang="pt-BR" dirty="0"/>
              <a:t> com o caracter de fim (‘\0’)</a:t>
            </a:r>
          </a:p>
          <a:p>
            <a:pPr lvl="2"/>
            <a:r>
              <a:rPr lang="pt-BR" dirty="0"/>
              <a:t>Exemplo</a:t>
            </a:r>
          </a:p>
          <a:p>
            <a:pPr lvl="3"/>
            <a:r>
              <a:rPr lang="pt-BR" dirty="0"/>
              <a:t>string: 	.asciiz 	“Teste”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  <p:grpSp>
        <p:nvGrpSpPr>
          <p:cNvPr id="36" name="Groupe 34"/>
          <p:cNvGrpSpPr>
            <a:grpSpLocks/>
          </p:cNvGrpSpPr>
          <p:nvPr/>
        </p:nvGrpSpPr>
        <p:grpSpPr bwMode="auto">
          <a:xfrm>
            <a:off x="1704464" y="3777805"/>
            <a:ext cx="5981700" cy="2182818"/>
            <a:chOff x="1479550" y="4216400"/>
            <a:chExt cx="5981700" cy="2183031"/>
          </a:xfrm>
        </p:grpSpPr>
        <p:pic>
          <p:nvPicPr>
            <p:cNvPr id="3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9550" y="4900613"/>
              <a:ext cx="5657850" cy="660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ZoneTexte 5"/>
            <p:cNvSpPr txBox="1">
              <a:spLocks noChangeArrowheads="1"/>
            </p:cNvSpPr>
            <p:nvPr/>
          </p:nvSpPr>
          <p:spPr bwMode="auto">
            <a:xfrm>
              <a:off x="4833880" y="4389190"/>
              <a:ext cx="5016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dirty="0">
                  <a:solidFill>
                    <a:srgbClr val="0000FF"/>
                  </a:solidFill>
                </a:rPr>
                <a:t>T</a:t>
              </a:r>
              <a:r>
                <a:rPr lang="pt-BR" dirty="0"/>
                <a:t> </a:t>
              </a:r>
              <a:r>
                <a:rPr lang="pt-BR" dirty="0">
                  <a:solidFill>
                    <a:srgbClr val="0000FF"/>
                  </a:solidFill>
                </a:rPr>
                <a:t> 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39" name="Connecteur droit avec flèche 7"/>
            <p:cNvCxnSpPr>
              <a:cxnSpLocks noChangeShapeType="1"/>
            </p:cNvCxnSpPr>
            <p:nvPr/>
          </p:nvCxnSpPr>
          <p:spPr bwMode="auto">
            <a:xfrm flipV="1">
              <a:off x="5080002" y="4690007"/>
              <a:ext cx="0" cy="542396"/>
            </a:xfrm>
            <a:prstGeom prst="straightConnector1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ZoneTexte 9"/>
            <p:cNvSpPr txBox="1">
              <a:spLocks noChangeArrowheads="1"/>
            </p:cNvSpPr>
            <p:nvPr/>
          </p:nvSpPr>
          <p:spPr bwMode="auto">
            <a:xfrm>
              <a:off x="4604938" y="5802992"/>
              <a:ext cx="4103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dirty="0">
                  <a:solidFill>
                    <a:srgbClr val="0000FF"/>
                  </a:solidFill>
                </a:rPr>
                <a:t>e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41" name="Connecteur droit avec flèche 11"/>
            <p:cNvCxnSpPr>
              <a:cxnSpLocks noChangeShapeType="1"/>
            </p:cNvCxnSpPr>
            <p:nvPr/>
          </p:nvCxnSpPr>
          <p:spPr bwMode="auto">
            <a:xfrm>
              <a:off x="4787900" y="5448300"/>
              <a:ext cx="0" cy="444668"/>
            </a:xfrm>
            <a:prstGeom prst="straightConnector1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ZoneTexte 16"/>
            <p:cNvSpPr txBox="1">
              <a:spLocks noChangeArrowheads="1"/>
            </p:cNvSpPr>
            <p:nvPr/>
          </p:nvSpPr>
          <p:spPr bwMode="auto">
            <a:xfrm>
              <a:off x="4379912" y="4365438"/>
              <a:ext cx="3079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dirty="0">
                  <a:solidFill>
                    <a:srgbClr val="0000FF"/>
                  </a:solidFill>
                </a:rPr>
                <a:t>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43" name="Connecteur droit avec flèche 21"/>
            <p:cNvCxnSpPr>
              <a:cxnSpLocks noChangeShapeType="1"/>
            </p:cNvCxnSpPr>
            <p:nvPr/>
          </p:nvCxnSpPr>
          <p:spPr bwMode="auto">
            <a:xfrm flipV="1">
              <a:off x="4533900" y="4690007"/>
              <a:ext cx="0" cy="516992"/>
            </a:xfrm>
            <a:prstGeom prst="straightConnector1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ZoneTexte 22"/>
            <p:cNvSpPr txBox="1">
              <a:spLocks noChangeArrowheads="1"/>
            </p:cNvSpPr>
            <p:nvPr/>
          </p:nvSpPr>
          <p:spPr bwMode="auto">
            <a:xfrm>
              <a:off x="4114236" y="5807195"/>
              <a:ext cx="340978" cy="369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dirty="0">
                  <a:solidFill>
                    <a:srgbClr val="0000FF"/>
                  </a:solidFill>
                </a:rPr>
                <a:t>t 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45" name="Connecteur droit avec flèche 24"/>
            <p:cNvCxnSpPr>
              <a:cxnSpLocks noChangeShapeType="1"/>
            </p:cNvCxnSpPr>
            <p:nvPr/>
          </p:nvCxnSpPr>
          <p:spPr bwMode="auto">
            <a:xfrm>
              <a:off x="4267201" y="5422899"/>
              <a:ext cx="0" cy="431803"/>
            </a:xfrm>
            <a:prstGeom prst="straightConnector1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ZoneTexte 25"/>
            <p:cNvSpPr txBox="1">
              <a:spLocks noChangeArrowheads="1"/>
            </p:cNvSpPr>
            <p:nvPr/>
          </p:nvSpPr>
          <p:spPr bwMode="auto">
            <a:xfrm>
              <a:off x="6782625" y="4216400"/>
              <a:ext cx="3429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dirty="0">
                  <a:solidFill>
                    <a:srgbClr val="0000FF"/>
                  </a:solidFill>
                </a:rPr>
                <a:t>e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47" name="Connecteur droit avec flèche 27"/>
            <p:cNvCxnSpPr>
              <a:cxnSpLocks noChangeShapeType="1"/>
              <a:endCxn id="46" idx="2"/>
            </p:cNvCxnSpPr>
            <p:nvPr/>
          </p:nvCxnSpPr>
          <p:spPr bwMode="auto">
            <a:xfrm flipV="1">
              <a:off x="6954075" y="4585732"/>
              <a:ext cx="0" cy="621268"/>
            </a:xfrm>
            <a:prstGeom prst="straightConnector1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" name="ZoneTexte 31"/>
            <p:cNvSpPr txBox="1">
              <a:spLocks noChangeArrowheads="1"/>
            </p:cNvSpPr>
            <p:nvPr/>
          </p:nvSpPr>
          <p:spPr bwMode="auto">
            <a:xfrm>
              <a:off x="6102350" y="5753100"/>
              <a:ext cx="13589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pt-BR" dirty="0">
                  <a:solidFill>
                    <a:srgbClr val="0000FF"/>
                  </a:solidFill>
                </a:rPr>
                <a:t>Fim da </a:t>
              </a:r>
              <a:r>
                <a:rPr lang="pt-BR" dirty="0" err="1">
                  <a:solidFill>
                    <a:srgbClr val="0000FF"/>
                  </a:solidFill>
                </a:rPr>
                <a:t>string</a:t>
              </a:r>
              <a:r>
                <a:rPr lang="pt-BR" dirty="0">
                  <a:solidFill>
                    <a:srgbClr val="0000FF"/>
                  </a:solidFill>
                </a:rPr>
                <a:t> (‘\0’)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49" name="Connecteur droit avec flèche 33"/>
            <p:cNvCxnSpPr>
              <a:cxnSpLocks noChangeShapeType="1"/>
            </p:cNvCxnSpPr>
            <p:nvPr/>
          </p:nvCxnSpPr>
          <p:spPr bwMode="auto">
            <a:xfrm>
              <a:off x="6692900" y="5422900"/>
              <a:ext cx="0" cy="406400"/>
            </a:xfrm>
            <a:prstGeom prst="straightConnector1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CaixaDeTexto 1"/>
          <p:cNvSpPr txBox="1"/>
          <p:nvPr/>
        </p:nvSpPr>
        <p:spPr>
          <a:xfrm>
            <a:off x="258292" y="5271873"/>
            <a:ext cx="3518063" cy="92333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Em termos de programação, uma </a:t>
            </a:r>
            <a:r>
              <a:rPr lang="en-US" i="1" dirty="0">
                <a:solidFill>
                  <a:srgbClr val="0000FF"/>
                </a:solidFill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é tratada como um </a:t>
            </a:r>
            <a:r>
              <a:rPr lang="en-US" i="1" dirty="0">
                <a:solidFill>
                  <a:srgbClr val="0000FF"/>
                </a:solidFill>
              </a:rPr>
              <a:t>array</a:t>
            </a:r>
            <a:r>
              <a:rPr lang="en-US" dirty="0">
                <a:solidFill>
                  <a:srgbClr val="0000FF"/>
                </a:solidFill>
              </a:rPr>
              <a:t> de bytes</a:t>
            </a:r>
          </a:p>
        </p:txBody>
      </p:sp>
    </p:spTree>
    <p:extLst>
      <p:ext uri="{BB962C8B-B14F-4D97-AF65-F5344CB8AC3E}">
        <p14:creationId xmlns:p14="http://schemas.microsoft.com/office/powerpoint/2010/main" val="410277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0"/>
            <a:ext cx="8454433" cy="4146737"/>
          </a:xfrm>
        </p:spPr>
        <p:txBody>
          <a:bodyPr/>
          <a:lstStyle/>
          <a:p>
            <a:r>
              <a:rPr lang="pt-BR" dirty="0"/>
              <a:t>ASCII</a:t>
            </a:r>
          </a:p>
          <a:p>
            <a:pPr lvl="1"/>
            <a:r>
              <a:rPr lang="pt-BR" dirty="0"/>
              <a:t>Diretivas para definir </a:t>
            </a:r>
            <a:r>
              <a:rPr lang="pt-BR" i="1" dirty="0"/>
              <a:t>strings</a:t>
            </a:r>
            <a:r>
              <a:rPr lang="pt-BR" dirty="0"/>
              <a:t> no MARS</a:t>
            </a:r>
          </a:p>
          <a:p>
            <a:pPr lvl="2"/>
            <a:r>
              <a:rPr lang="pt-BR" dirty="0">
                <a:solidFill>
                  <a:srgbClr val="0000FF"/>
                </a:solidFill>
              </a:rPr>
              <a:t>.ascii</a:t>
            </a:r>
            <a:r>
              <a:rPr lang="pt-BR" dirty="0"/>
              <a:t>: declara </a:t>
            </a:r>
            <a:r>
              <a:rPr lang="pt-BR" i="1" dirty="0"/>
              <a:t>string</a:t>
            </a:r>
            <a:r>
              <a:rPr lang="pt-BR" dirty="0"/>
              <a:t> sem o caracter de fim (‘\0’)</a:t>
            </a:r>
          </a:p>
          <a:p>
            <a:pPr lvl="2"/>
            <a:r>
              <a:rPr lang="pt-BR" dirty="0">
                <a:solidFill>
                  <a:srgbClr val="0000FF"/>
                </a:solidFill>
              </a:rPr>
              <a:t>.asciiz</a:t>
            </a:r>
            <a:r>
              <a:rPr lang="pt-BR" dirty="0"/>
              <a:t>: declara </a:t>
            </a:r>
            <a:r>
              <a:rPr lang="pt-BR" i="1" dirty="0"/>
              <a:t>string</a:t>
            </a:r>
            <a:r>
              <a:rPr lang="pt-BR" dirty="0"/>
              <a:t> com o caracter de fim (‘\0’)</a:t>
            </a:r>
          </a:p>
          <a:p>
            <a:pPr lvl="2"/>
            <a:r>
              <a:rPr lang="pt-BR" dirty="0"/>
              <a:t>Exemplo</a:t>
            </a:r>
          </a:p>
          <a:p>
            <a:pPr lvl="3"/>
            <a:r>
              <a:rPr lang="pt-BR" dirty="0"/>
              <a:t>string: 	.asciiz 	“Teste”</a:t>
            </a:r>
          </a:p>
          <a:p>
            <a:pPr lvl="3"/>
            <a:r>
              <a:rPr lang="pt-BR" dirty="0"/>
              <a:t>string2:	.</a:t>
            </a:r>
            <a:r>
              <a:rPr lang="pt-BR" dirty="0" err="1"/>
              <a:t>ascii</a:t>
            </a:r>
            <a:r>
              <a:rPr lang="pt-BR" dirty="0"/>
              <a:t> 	"Teste"</a:t>
            </a:r>
          </a:p>
          <a:p>
            <a:pPr lvl="3"/>
            <a:r>
              <a:rPr lang="pt-BR" dirty="0"/>
              <a:t>string3:	.byte 	'T' 'e' 's' 't' 'e' '\0'</a:t>
            </a:r>
          </a:p>
          <a:p>
            <a:pPr lvl="3"/>
            <a:r>
              <a:rPr lang="pt-BR" dirty="0"/>
              <a:t>string4:	.byte 	84 101 115 116  101 0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88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365607"/>
          </a:xfrm>
        </p:spPr>
        <p:txBody>
          <a:bodyPr/>
          <a:lstStyle/>
          <a:p>
            <a:r>
              <a:rPr lang="pt-BR" dirty="0"/>
              <a:t>MipsIt</a:t>
            </a:r>
          </a:p>
          <a:p>
            <a:pPr lvl="1"/>
            <a:r>
              <a:rPr lang="pt-BR" sz="2000" dirty="0"/>
              <a:t>Simulador do processador MIPS</a:t>
            </a:r>
          </a:p>
          <a:p>
            <a:pPr lvl="1"/>
            <a:r>
              <a:rPr lang="pt-BR" sz="2000" dirty="0"/>
              <a:t>\MipsIt\bin\Mips.exe</a:t>
            </a:r>
          </a:p>
        </p:txBody>
      </p:sp>
      <p:pic>
        <p:nvPicPr>
          <p:cNvPr id="6" name="Imag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4401" y="2690770"/>
            <a:ext cx="6301105" cy="3550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ixaDeTexto 1"/>
          <p:cNvSpPr txBox="1"/>
          <p:nvPr/>
        </p:nvSpPr>
        <p:spPr>
          <a:xfrm>
            <a:off x="5723907" y="1092526"/>
            <a:ext cx="3360716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Não funciona no Windows 10</a:t>
            </a:r>
          </a:p>
          <a:p>
            <a:r>
              <a:rPr lang="pt-BR" sz="1600" dirty="0">
                <a:solidFill>
                  <a:srgbClr val="FF0000"/>
                </a:solidFill>
              </a:rPr>
              <a:t>Solução: instalar um programa de máquina virtual (e.g. </a:t>
            </a:r>
            <a:r>
              <a:rPr lang="pt-BR" sz="1600" dirty="0" err="1">
                <a:solidFill>
                  <a:srgbClr val="FF0000"/>
                </a:solidFill>
              </a:rPr>
              <a:t>VirtualBox</a:t>
            </a:r>
            <a:r>
              <a:rPr lang="pt-BR" sz="1600" dirty="0">
                <a:solidFill>
                  <a:srgbClr val="FF0000"/>
                </a:solidFill>
              </a:rPr>
              <a:t>) e instalar uma versão mais antiga do Windows (e.g. Windows XP)</a:t>
            </a:r>
          </a:p>
        </p:txBody>
      </p:sp>
    </p:spTree>
    <p:extLst>
      <p:ext uri="{BB962C8B-B14F-4D97-AF65-F5344CB8AC3E}">
        <p14:creationId xmlns:p14="http://schemas.microsoft.com/office/powerpoint/2010/main" val="211823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0"/>
            <a:ext cx="8454433" cy="5082286"/>
          </a:xfrm>
        </p:spPr>
        <p:txBody>
          <a:bodyPr/>
          <a:lstStyle/>
          <a:p>
            <a:r>
              <a:rPr lang="pt-BR" dirty="0"/>
              <a:t>ASCII</a:t>
            </a:r>
          </a:p>
          <a:p>
            <a:pPr lvl="1"/>
            <a:r>
              <a:rPr lang="pt-BR" i="1" dirty="0" err="1"/>
              <a:t>String</a:t>
            </a:r>
            <a:r>
              <a:rPr lang="pt-BR" i="1" dirty="0"/>
              <a:t> system </a:t>
            </a:r>
            <a:r>
              <a:rPr lang="pt-BR" i="1" dirty="0" err="1"/>
              <a:t>calls</a:t>
            </a:r>
            <a:r>
              <a:rPr lang="pt-BR" i="1" dirty="0"/>
              <a:t> </a:t>
            </a:r>
            <a:r>
              <a:rPr lang="pt-BR" dirty="0"/>
              <a:t>(MARS)</a:t>
            </a:r>
          </a:p>
          <a:p>
            <a:pPr lvl="2"/>
            <a:r>
              <a:rPr lang="pt-BR" i="1" dirty="0"/>
              <a:t>Print </a:t>
            </a:r>
            <a:r>
              <a:rPr lang="pt-BR" i="1" dirty="0" err="1"/>
              <a:t>String</a:t>
            </a:r>
            <a:endParaRPr lang="pt-BR" i="1" dirty="0"/>
          </a:p>
          <a:p>
            <a:pPr lvl="3"/>
            <a:r>
              <a:rPr lang="en-US" sz="1600" dirty="0"/>
              <a:t>$v0: 4</a:t>
            </a:r>
          </a:p>
          <a:p>
            <a:pPr lvl="3"/>
            <a:r>
              <a:rPr lang="en-US" sz="1600" dirty="0"/>
              <a:t>$a0: </a:t>
            </a:r>
            <a:r>
              <a:rPr lang="en-US" sz="1600" i="1" dirty="0"/>
              <a:t>address of null-terminated string to print </a:t>
            </a:r>
          </a:p>
          <a:p>
            <a:pPr lvl="2"/>
            <a:r>
              <a:rPr lang="pt-BR" i="1" dirty="0" err="1"/>
              <a:t>Read</a:t>
            </a:r>
            <a:r>
              <a:rPr lang="pt-BR" i="1" dirty="0"/>
              <a:t> </a:t>
            </a:r>
            <a:r>
              <a:rPr lang="pt-BR" i="1" dirty="0" err="1"/>
              <a:t>String</a:t>
            </a:r>
            <a:endParaRPr lang="pt-BR" i="1" dirty="0"/>
          </a:p>
          <a:p>
            <a:pPr lvl="3"/>
            <a:r>
              <a:rPr lang="en-US" sz="1600" dirty="0"/>
              <a:t>$v0: 8</a:t>
            </a:r>
          </a:p>
          <a:p>
            <a:pPr lvl="3"/>
            <a:r>
              <a:rPr lang="en-US" sz="1600" dirty="0"/>
              <a:t>$a0: </a:t>
            </a:r>
            <a:r>
              <a:rPr lang="en-US" sz="1600" i="1" dirty="0"/>
              <a:t>Target string address</a:t>
            </a:r>
          </a:p>
          <a:p>
            <a:pPr lvl="3"/>
            <a:r>
              <a:rPr lang="en-US" sz="1600" dirty="0"/>
              <a:t>$a1</a:t>
            </a:r>
            <a:r>
              <a:rPr lang="en-US" sz="1600" i="1" dirty="0"/>
              <a:t>: Maximum number of characters to read</a:t>
            </a:r>
          </a:p>
          <a:p>
            <a:pPr lvl="2"/>
            <a:r>
              <a:rPr lang="en-US" i="1" dirty="0"/>
              <a:t>Print Char</a:t>
            </a:r>
          </a:p>
          <a:p>
            <a:pPr lvl="3"/>
            <a:r>
              <a:rPr lang="en-US" sz="1600" dirty="0"/>
              <a:t>$v0: 11</a:t>
            </a:r>
          </a:p>
          <a:p>
            <a:pPr lvl="3"/>
            <a:r>
              <a:rPr lang="en-US" sz="1600" dirty="0"/>
              <a:t>$a0: </a:t>
            </a:r>
            <a:r>
              <a:rPr lang="en-US" sz="1600" i="1" dirty="0"/>
              <a:t>character to print</a:t>
            </a:r>
          </a:p>
          <a:p>
            <a:pPr lvl="2"/>
            <a:r>
              <a:rPr lang="en-US" i="1" dirty="0"/>
              <a:t>Read Char</a:t>
            </a:r>
          </a:p>
          <a:p>
            <a:pPr lvl="3"/>
            <a:r>
              <a:rPr lang="en-US" sz="1600" dirty="0"/>
              <a:t>$v0: 12</a:t>
            </a:r>
          </a:p>
          <a:p>
            <a:pPr lvl="3"/>
            <a:r>
              <a:rPr lang="en-US" sz="1600" i="1" dirty="0"/>
              <a:t>Read character returned on $v0</a:t>
            </a:r>
            <a:endParaRPr lang="en-US" i="1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6626431" y="5510151"/>
            <a:ext cx="1364476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strings.asm</a:t>
            </a:r>
          </a:p>
        </p:txBody>
      </p:sp>
    </p:spTree>
    <p:extLst>
      <p:ext uri="{BB962C8B-B14F-4D97-AF65-F5344CB8AC3E}">
        <p14:creationId xmlns:p14="http://schemas.microsoft.com/office/powerpoint/2010/main" val="68514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0"/>
            <a:ext cx="8454433" cy="5107338"/>
          </a:xfrm>
        </p:spPr>
        <p:txBody>
          <a:bodyPr/>
          <a:lstStyle/>
          <a:p>
            <a:r>
              <a:rPr lang="pt-BR" dirty="0"/>
              <a:t>ASCII</a:t>
            </a:r>
          </a:p>
          <a:p>
            <a:pPr lvl="1"/>
            <a:r>
              <a:rPr lang="pt-BR" i="1" dirty="0" err="1"/>
              <a:t>Strings</a:t>
            </a:r>
            <a:r>
              <a:rPr lang="pt-BR" dirty="0"/>
              <a:t> em C</a:t>
            </a:r>
          </a:p>
          <a:p>
            <a:pPr lvl="2"/>
            <a:r>
              <a:rPr lang="pt-BR" dirty="0"/>
              <a:t>A linguagem C considera que o final de uma </a:t>
            </a:r>
            <a:r>
              <a:rPr lang="pt-BR" i="1" dirty="0" err="1"/>
              <a:t>string</a:t>
            </a:r>
            <a:r>
              <a:rPr lang="pt-BR" dirty="0"/>
              <a:t> é determinado pelo </a:t>
            </a:r>
            <a:r>
              <a:rPr lang="pt-BR" dirty="0" err="1"/>
              <a:t>caracter</a:t>
            </a:r>
            <a:r>
              <a:rPr lang="pt-BR" dirty="0"/>
              <a:t> ASCII ‘\0’</a:t>
            </a:r>
          </a:p>
          <a:p>
            <a:pPr lvl="2"/>
            <a:r>
              <a:rPr lang="pt-BR" dirty="0"/>
              <a:t>As funções de tratamento de </a:t>
            </a:r>
            <a:r>
              <a:rPr lang="pt-BR" i="1" dirty="0" err="1"/>
              <a:t>strings</a:t>
            </a:r>
            <a:r>
              <a:rPr lang="pt-BR" dirty="0"/>
              <a:t> (e.g. </a:t>
            </a:r>
            <a:r>
              <a:rPr lang="pt-BR" i="1" dirty="0" err="1"/>
              <a:t>strlen</a:t>
            </a:r>
            <a:r>
              <a:rPr lang="pt-BR" dirty="0"/>
              <a:t>, </a:t>
            </a:r>
            <a:r>
              <a:rPr lang="pt-BR" i="1" dirty="0" err="1"/>
              <a:t>strcpy</a:t>
            </a:r>
            <a:r>
              <a:rPr lang="pt-BR" i="1" dirty="0"/>
              <a:t>) </a:t>
            </a:r>
            <a:r>
              <a:rPr lang="pt-BR" dirty="0"/>
              <a:t>utilizam o </a:t>
            </a:r>
            <a:r>
              <a:rPr lang="pt-BR" dirty="0" err="1"/>
              <a:t>caracter</a:t>
            </a:r>
            <a:r>
              <a:rPr lang="pt-BR" dirty="0"/>
              <a:t> ‘\0’ para </a:t>
            </a:r>
            <a:r>
              <a:rPr lang="pt-BR" dirty="0" err="1"/>
              <a:t>determinal</a:t>
            </a:r>
            <a:r>
              <a:rPr lang="pt-BR" dirty="0"/>
              <a:t> o final de uma </a:t>
            </a:r>
            <a:r>
              <a:rPr lang="pt-BR" i="1" dirty="0" err="1" smtClean="0"/>
              <a:t>string</a:t>
            </a:r>
            <a:endParaRPr lang="pt-BR" i="1" dirty="0" smtClean="0"/>
          </a:p>
          <a:p>
            <a:pPr lvl="3"/>
            <a:r>
              <a:rPr lang="pt-BR" dirty="0"/>
              <a:t>A função </a:t>
            </a:r>
            <a:r>
              <a:rPr lang="pt-BR" i="1" dirty="0" err="1"/>
              <a:t>printf</a:t>
            </a:r>
            <a:r>
              <a:rPr lang="pt-BR" i="1" dirty="0"/>
              <a:t>() </a:t>
            </a:r>
            <a:r>
              <a:rPr lang="pt-BR" dirty="0"/>
              <a:t>imprime caracteres de uma </a:t>
            </a:r>
            <a:r>
              <a:rPr lang="pt-BR" i="1" dirty="0" err="1"/>
              <a:t>string</a:t>
            </a:r>
            <a:r>
              <a:rPr lang="pt-BR" dirty="0"/>
              <a:t> até encontrar o </a:t>
            </a:r>
            <a:r>
              <a:rPr lang="pt-BR" dirty="0" err="1"/>
              <a:t>caracter</a:t>
            </a:r>
            <a:r>
              <a:rPr lang="pt-BR" dirty="0"/>
              <a:t> de fim (‘\0</a:t>
            </a:r>
            <a:r>
              <a:rPr lang="pt-BR" dirty="0" smtClean="0"/>
              <a:t>’)</a:t>
            </a:r>
            <a:endParaRPr lang="pt-BR" i="1" dirty="0"/>
          </a:p>
          <a:p>
            <a:pPr lvl="2"/>
            <a:r>
              <a:rPr lang="pt-BR" dirty="0"/>
              <a:t>Ao dimensionar um </a:t>
            </a:r>
            <a:r>
              <a:rPr lang="pt-BR" i="1" dirty="0" err="1"/>
              <a:t>array</a:t>
            </a:r>
            <a:r>
              <a:rPr lang="pt-BR" dirty="0"/>
              <a:t> de </a:t>
            </a:r>
            <a:r>
              <a:rPr lang="pt-BR" i="1" dirty="0"/>
              <a:t>chars</a:t>
            </a:r>
            <a:r>
              <a:rPr lang="pt-BR" dirty="0"/>
              <a:t> para armazenar uma </a:t>
            </a:r>
            <a:r>
              <a:rPr lang="pt-BR" i="1" dirty="0" err="1"/>
              <a:t>string</a:t>
            </a:r>
            <a:r>
              <a:rPr lang="pt-BR" dirty="0"/>
              <a:t>, </a:t>
            </a:r>
            <a:r>
              <a:rPr lang="pt-BR" dirty="0">
                <a:solidFill>
                  <a:srgbClr val="0000FF"/>
                </a:solidFill>
              </a:rPr>
              <a:t>deve-se reservar uma posição para o </a:t>
            </a:r>
            <a:r>
              <a:rPr lang="pt-BR" dirty="0" err="1">
                <a:solidFill>
                  <a:srgbClr val="0000FF"/>
                </a:solidFill>
              </a:rPr>
              <a:t>caracter</a:t>
            </a:r>
            <a:r>
              <a:rPr lang="pt-BR" dirty="0">
                <a:solidFill>
                  <a:srgbClr val="0000FF"/>
                </a:solidFill>
              </a:rPr>
              <a:t> de fim (‘\0’ )</a:t>
            </a:r>
          </a:p>
          <a:p>
            <a:pPr lvl="2"/>
            <a:r>
              <a:rPr lang="pt-BR" dirty="0"/>
              <a:t>Exemplo: </a:t>
            </a:r>
            <a:r>
              <a:rPr lang="pt-BR" dirty="0" err="1"/>
              <a:t>Hello</a:t>
            </a:r>
            <a:r>
              <a:rPr lang="pt-BR" dirty="0"/>
              <a:t> World!</a:t>
            </a:r>
          </a:p>
          <a:p>
            <a:pPr lvl="3"/>
            <a:r>
              <a:rPr lang="pt-BR" dirty="0"/>
              <a:t>char </a:t>
            </a:r>
            <a:r>
              <a:rPr lang="pt-BR" dirty="0" err="1"/>
              <a:t>string</a:t>
            </a:r>
            <a:r>
              <a:rPr lang="pt-BR" dirty="0"/>
              <a:t>[13</a:t>
            </a:r>
            <a:r>
              <a:rPr lang="pt-BR" dirty="0" smtClean="0"/>
              <a:t>];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295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0"/>
            <a:ext cx="8454433" cy="5107338"/>
          </a:xfrm>
        </p:spPr>
        <p:txBody>
          <a:bodyPr/>
          <a:lstStyle/>
          <a:p>
            <a:r>
              <a:rPr lang="pt-BR" dirty="0"/>
              <a:t>ASCII</a:t>
            </a:r>
          </a:p>
          <a:p>
            <a:pPr lvl="1"/>
            <a:r>
              <a:rPr lang="pt-BR" dirty="0"/>
              <a:t>Código ASCII é muito útil mas é </a:t>
            </a:r>
            <a:r>
              <a:rPr lang="pt-BR" dirty="0" smtClean="0"/>
              <a:t>limitado ao alfabeto latino</a:t>
            </a:r>
            <a:endParaRPr lang="pt-BR" dirty="0"/>
          </a:p>
          <a:p>
            <a:pPr lvl="1"/>
            <a:r>
              <a:rPr lang="pt-BR" dirty="0"/>
              <a:t>A fim de possibilitar a representação de caracteres de outras línguas </a:t>
            </a:r>
            <a:r>
              <a:rPr lang="pt-BR" smtClean="0"/>
              <a:t>(e.g. mandarim</a:t>
            </a:r>
            <a:r>
              <a:rPr lang="pt-BR" dirty="0" smtClean="0"/>
              <a:t>, árabe), </a:t>
            </a:r>
            <a:r>
              <a:rPr lang="pt-BR" dirty="0"/>
              <a:t>criou-se o padrão </a:t>
            </a:r>
            <a:r>
              <a:rPr lang="pt-BR" dirty="0">
                <a:solidFill>
                  <a:srgbClr val="0000FF"/>
                </a:solidFill>
              </a:rPr>
              <a:t>UNICODE </a:t>
            </a:r>
            <a:r>
              <a:rPr lang="pt-BR" dirty="0"/>
              <a:t>(fim 80’s)</a:t>
            </a:r>
            <a:endParaRPr lang="pt-BR" dirty="0">
              <a:solidFill>
                <a:srgbClr val="0000FF"/>
              </a:solidFill>
            </a:endParaRPr>
          </a:p>
          <a:p>
            <a:pPr lvl="1"/>
            <a:r>
              <a:rPr lang="pt-BR" dirty="0"/>
              <a:t>O padrão </a:t>
            </a:r>
            <a:r>
              <a:rPr lang="pt-BR" dirty="0">
                <a:solidFill>
                  <a:srgbClr val="0000FF"/>
                </a:solidFill>
              </a:rPr>
              <a:t>UNICODE</a:t>
            </a:r>
            <a:r>
              <a:rPr lang="pt-BR" dirty="0"/>
              <a:t> define várias codificações, sendo a mais utilizada a UTF-8 (UNICODE </a:t>
            </a:r>
            <a:r>
              <a:rPr lang="pt-BR" i="1" dirty="0" err="1"/>
              <a:t>Transformation</a:t>
            </a:r>
            <a:r>
              <a:rPr lang="pt-BR" i="1" dirty="0"/>
              <a:t> </a:t>
            </a:r>
            <a:r>
              <a:rPr lang="pt-BR" i="1" dirty="0" err="1"/>
              <a:t>Format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A codificação UTF-8 pode utilizar até 4 bytes para representar um </a:t>
            </a:r>
            <a:r>
              <a:rPr lang="pt-BR" dirty="0" err="1"/>
              <a:t>caracter</a:t>
            </a:r>
            <a:endParaRPr lang="pt-BR" dirty="0"/>
          </a:p>
          <a:p>
            <a:pPr lvl="2"/>
            <a:r>
              <a:rPr lang="pt-BR" sz="1800" dirty="0"/>
              <a:t>Os primeiros 128 caracteres usam o velho e bom código ASCII de 1 byte por caractere</a:t>
            </a:r>
          </a:p>
        </p:txBody>
      </p:sp>
    </p:spTree>
    <p:extLst>
      <p:ext uri="{BB962C8B-B14F-4D97-AF65-F5344CB8AC3E}">
        <p14:creationId xmlns:p14="http://schemas.microsoft.com/office/powerpoint/2010/main" val="193789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024413"/>
          </a:xfrm>
        </p:spPr>
        <p:txBody>
          <a:bodyPr/>
          <a:lstStyle/>
          <a:p>
            <a:r>
              <a:rPr lang="pt-BR" dirty="0"/>
              <a:t>Exemplo: int strlen_s (char *s)</a:t>
            </a:r>
          </a:p>
          <a:p>
            <a:pPr lvl="1"/>
            <a:r>
              <a:rPr lang="pt-BR" dirty="0"/>
              <a:t>Retorna o número de caracteres de uma </a:t>
            </a:r>
            <a:r>
              <a:rPr lang="pt-BR" i="1" dirty="0"/>
              <a:t>string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4590" y="2596544"/>
            <a:ext cx="365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strlen_s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*s)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size = 0;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(*s != ‘\0’)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size++;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s++;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}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size;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529249" y="2494644"/>
            <a:ext cx="56147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strlen_s: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v0, zero, zero # v0 = size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# a0 = 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# t1 = *s (char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apontado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‘s’)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t1, 0(a0)     #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Lê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código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ASCII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beq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t1, zero, return # Salta se *s = ‘\0’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	v0, v0, 1   # size++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	a0, a0, 1   # Aponta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próximo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byte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while          # volta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return: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jr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ra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616814"/>
              </p:ext>
            </p:extLst>
          </p:nvPr>
        </p:nvGraphicFramePr>
        <p:xfrm>
          <a:off x="204256" y="5733184"/>
          <a:ext cx="296929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3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23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23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‘\0’</a:t>
                      </a:r>
                    </a:p>
                  </a:txBody>
                  <a:tcPr anchor="ctr">
                    <a:solidFill>
                      <a:srgbClr val="AAF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‘o’</a:t>
                      </a:r>
                      <a:endParaRPr lang="en-US" sz="1400" dirty="0"/>
                    </a:p>
                  </a:txBody>
                  <a:tcPr anchor="ctr">
                    <a:solidFill>
                      <a:srgbClr val="AAF4B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‘l’</a:t>
                      </a:r>
                      <a:endParaRPr lang="en-US" sz="1400" dirty="0"/>
                    </a:p>
                  </a:txBody>
                  <a:tcPr anchor="ctr">
                    <a:solidFill>
                      <a:srgbClr val="AAF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‘l’</a:t>
                      </a:r>
                      <a:endParaRPr lang="en-US" sz="1400" dirty="0"/>
                    </a:p>
                  </a:txBody>
                  <a:tcPr anchor="ctr">
                    <a:solidFill>
                      <a:srgbClr val="AAF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‘e’</a:t>
                      </a:r>
                    </a:p>
                  </a:txBody>
                  <a:tcPr anchor="ctr">
                    <a:solidFill>
                      <a:srgbClr val="AAF4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‘H’</a:t>
                      </a:r>
                    </a:p>
                  </a:txBody>
                  <a:tcPr anchor="ctr">
                    <a:solidFill>
                      <a:srgbClr val="AAF4B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3507288" y="60215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8" name="Conector de seta reta 7"/>
          <p:cNvCxnSpPr/>
          <p:nvPr/>
        </p:nvCxnSpPr>
        <p:spPr bwMode="auto">
          <a:xfrm flipH="1">
            <a:off x="3219190" y="6206214"/>
            <a:ext cx="3256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CaixaDeTexto 9"/>
          <p:cNvSpPr txBox="1"/>
          <p:nvPr/>
        </p:nvSpPr>
        <p:spPr>
          <a:xfrm>
            <a:off x="663879" y="535865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String</a:t>
            </a:r>
            <a:r>
              <a:rPr lang="en-US" dirty="0"/>
              <a:t> de </a:t>
            </a:r>
            <a:r>
              <a:rPr lang="en-US" dirty="0" err="1"/>
              <a:t>exemplo</a:t>
            </a:r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53189" y="235214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a0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531880" y="454947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v0</a:t>
            </a:r>
          </a:p>
        </p:txBody>
      </p:sp>
    </p:spTree>
    <p:extLst>
      <p:ext uri="{BB962C8B-B14F-4D97-AF65-F5344CB8AC3E}">
        <p14:creationId xmlns:p14="http://schemas.microsoft.com/office/powerpoint/2010/main" val="165869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024413"/>
          </a:xfrm>
        </p:spPr>
        <p:txBody>
          <a:bodyPr/>
          <a:lstStyle/>
          <a:p>
            <a:r>
              <a:rPr lang="pt-BR" dirty="0"/>
              <a:t>Exemplo: int strlen_s (char *s)</a:t>
            </a:r>
          </a:p>
          <a:p>
            <a:pPr lvl="1"/>
            <a:r>
              <a:rPr lang="pt-BR" dirty="0"/>
              <a:t>Retorna o número de caracteres de uma </a:t>
            </a:r>
            <a:r>
              <a:rPr lang="pt-BR" i="1" dirty="0"/>
              <a:t>string</a:t>
            </a:r>
          </a:p>
          <a:p>
            <a:pPr lvl="1"/>
            <a:r>
              <a:rPr lang="pt-BR" dirty="0"/>
              <a:t>MipstIt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931" y="2750138"/>
            <a:ext cx="5695479" cy="355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044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392902"/>
          </a:xfrm>
        </p:spPr>
        <p:txBody>
          <a:bodyPr/>
          <a:lstStyle/>
          <a:p>
            <a:r>
              <a:rPr lang="pt-BR" dirty="0"/>
              <a:t>Exercício 24 </a:t>
            </a:r>
          </a:p>
          <a:p>
            <a:pPr lvl="1"/>
            <a:r>
              <a:rPr lang="pt-BR" dirty="0"/>
              <a:t>void strcpy_s (char *dst, char *src)</a:t>
            </a:r>
          </a:p>
          <a:p>
            <a:pPr lvl="2"/>
            <a:r>
              <a:rPr lang="pt-BR" dirty="0"/>
              <a:t>Copia a string </a:t>
            </a:r>
            <a:r>
              <a:rPr lang="pt-BR" i="1" dirty="0"/>
              <a:t>src</a:t>
            </a:r>
            <a:r>
              <a:rPr lang="pt-BR" dirty="0"/>
              <a:t> para a string </a:t>
            </a:r>
            <a:r>
              <a:rPr lang="pt-BR" i="1" dirty="0"/>
              <a:t>dst</a:t>
            </a:r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82888" y="2794903"/>
            <a:ext cx="61391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strcpy_s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*dst,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*src)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while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(*src != 0)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*dst = *src;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dst++;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src++;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// Copia a marca de fim de string (‘\0’)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*dst = *src; 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877650" y="5423210"/>
            <a:ext cx="5678701" cy="92333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Para </a:t>
            </a:r>
            <a:r>
              <a:rPr lang="en-US" dirty="0" err="1">
                <a:solidFill>
                  <a:srgbClr val="0000FF"/>
                </a:solidFill>
              </a:rPr>
              <a:t>todos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exercícios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criar</a:t>
            </a:r>
            <a:r>
              <a:rPr lang="en-US" dirty="0">
                <a:solidFill>
                  <a:srgbClr val="0000FF"/>
                </a:solidFill>
              </a:rPr>
              <a:t> um </a:t>
            </a:r>
            <a:r>
              <a:rPr lang="en-US" dirty="0" err="1">
                <a:solidFill>
                  <a:srgbClr val="0000FF"/>
                </a:solidFill>
              </a:rPr>
              <a:t>programa</a:t>
            </a:r>
            <a:r>
              <a:rPr lang="en-US" dirty="0">
                <a:solidFill>
                  <a:srgbClr val="0000FF"/>
                </a:solidFill>
              </a:rPr>
              <a:t> principal </a:t>
            </a:r>
            <a:r>
              <a:rPr lang="en-US" dirty="0" err="1">
                <a:solidFill>
                  <a:srgbClr val="0000FF"/>
                </a:solidFill>
              </a:rPr>
              <a:t>em</a:t>
            </a:r>
            <a:r>
              <a:rPr lang="en-US" dirty="0">
                <a:solidFill>
                  <a:srgbClr val="0000FF"/>
                </a:solidFill>
              </a:rPr>
              <a:t> C </a:t>
            </a:r>
            <a:r>
              <a:rPr lang="en-US" dirty="0" err="1">
                <a:solidFill>
                  <a:srgbClr val="0000FF"/>
                </a:solidFill>
              </a:rPr>
              <a:t>que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chama</a:t>
            </a:r>
            <a:r>
              <a:rPr lang="en-US" dirty="0">
                <a:solidFill>
                  <a:srgbClr val="0000FF"/>
                </a:solidFill>
              </a:rPr>
              <a:t> a </a:t>
            </a:r>
            <a:r>
              <a:rPr lang="en-US" dirty="0" err="1">
                <a:solidFill>
                  <a:srgbClr val="0000FF"/>
                </a:solidFill>
              </a:rPr>
              <a:t>função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implementada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em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assembly</a:t>
            </a:r>
            <a:r>
              <a:rPr lang="en-US" dirty="0">
                <a:solidFill>
                  <a:srgbClr val="0000FF"/>
                </a:solidFill>
              </a:rPr>
              <a:t>. </a:t>
            </a:r>
            <a:r>
              <a:rPr lang="en-US" dirty="0" err="1">
                <a:solidFill>
                  <a:srgbClr val="0000FF"/>
                </a:solidFill>
              </a:rPr>
              <a:t>Tomar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como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exemplo</a:t>
            </a:r>
            <a:r>
              <a:rPr lang="en-US" dirty="0">
                <a:solidFill>
                  <a:srgbClr val="0000FF"/>
                </a:solidFill>
              </a:rPr>
              <a:t> o </a:t>
            </a:r>
            <a:r>
              <a:rPr lang="en-US" dirty="0" err="1">
                <a:solidFill>
                  <a:srgbClr val="0000FF"/>
                </a:solidFill>
              </a:rPr>
              <a:t>strlen_s</a:t>
            </a:r>
            <a:endParaRPr lang="en-US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05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392902"/>
          </a:xfrm>
        </p:spPr>
        <p:txBody>
          <a:bodyPr/>
          <a:lstStyle/>
          <a:p>
            <a:r>
              <a:rPr lang="pt-BR" dirty="0"/>
              <a:t>Exercício 25</a:t>
            </a:r>
          </a:p>
          <a:p>
            <a:pPr lvl="1"/>
            <a:r>
              <a:rPr lang="pt-BR" dirty="0"/>
              <a:t>void strcat_s (char *dst, char *src)</a:t>
            </a:r>
          </a:p>
          <a:p>
            <a:pPr lvl="2"/>
            <a:r>
              <a:rPr lang="pt-BR" dirty="0"/>
              <a:t>Concatena a string </a:t>
            </a:r>
            <a:r>
              <a:rPr lang="pt-BR" i="1" dirty="0"/>
              <a:t>src</a:t>
            </a:r>
            <a:r>
              <a:rPr lang="pt-BR" dirty="0"/>
              <a:t> com a string </a:t>
            </a:r>
            <a:r>
              <a:rPr lang="pt-BR" i="1" dirty="0"/>
              <a:t>dst </a:t>
            </a:r>
            <a:r>
              <a:rPr lang="pt-BR" dirty="0"/>
              <a:t>(</a:t>
            </a:r>
            <a:r>
              <a:rPr lang="pt-BR" i="1" dirty="0"/>
              <a:t>dst</a:t>
            </a:r>
            <a:r>
              <a:rPr lang="pt-BR" dirty="0"/>
              <a:t> + </a:t>
            </a:r>
            <a:r>
              <a:rPr lang="pt-BR" i="1" dirty="0"/>
              <a:t>src</a:t>
            </a:r>
            <a:r>
              <a:rPr lang="pt-BR" dirty="0"/>
              <a:t>)</a:t>
            </a:r>
            <a:endParaRPr lang="pt-BR" i="1" dirty="0"/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82889" y="2581153"/>
            <a:ext cx="74653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strcat_s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*dst,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*src)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while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(*dst != 0) // Encontra o fim de dst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dst++;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// Copia src a partir do fim de dst (concatenação)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while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(*src != 0)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*dst = *src;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dst++;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src++;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}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// Copia a marca de fim de string (‘\0’)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*dst = *src; 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30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0"/>
            <a:ext cx="8454433" cy="2058759"/>
          </a:xfrm>
        </p:spPr>
        <p:txBody>
          <a:bodyPr/>
          <a:lstStyle/>
          <a:p>
            <a:r>
              <a:rPr lang="pt-BR" dirty="0"/>
              <a:t>Exercício 26</a:t>
            </a:r>
          </a:p>
          <a:p>
            <a:pPr lvl="1"/>
            <a:r>
              <a:rPr lang="pt-BR" dirty="0"/>
              <a:t>int strcmp_s (char *s1, char *s2, int n)</a:t>
            </a:r>
          </a:p>
          <a:p>
            <a:pPr lvl="2"/>
            <a:r>
              <a:rPr lang="pt-BR" dirty="0"/>
              <a:t>Compara os </a:t>
            </a:r>
            <a:r>
              <a:rPr lang="pt-BR" i="1" dirty="0"/>
              <a:t>n</a:t>
            </a:r>
            <a:r>
              <a:rPr lang="pt-BR" dirty="0"/>
              <a:t> primeiros caracteres das strings </a:t>
            </a:r>
            <a:r>
              <a:rPr lang="pt-BR" i="1" dirty="0"/>
              <a:t>s1</a:t>
            </a:r>
            <a:r>
              <a:rPr lang="pt-BR" dirty="0"/>
              <a:t> e </a:t>
            </a:r>
            <a:r>
              <a:rPr lang="pt-BR" i="1" dirty="0"/>
              <a:t>s2</a:t>
            </a:r>
          </a:p>
          <a:p>
            <a:pPr lvl="2"/>
            <a:r>
              <a:rPr lang="pt-BR" dirty="0"/>
              <a:t>Retorna 0 se os </a:t>
            </a:r>
            <a:r>
              <a:rPr lang="pt-BR" i="1" dirty="0"/>
              <a:t>n</a:t>
            </a:r>
            <a:r>
              <a:rPr lang="pt-BR" dirty="0"/>
              <a:t> primeiros caracteres são iguais, senão -1</a:t>
            </a:r>
            <a:endParaRPr lang="pt-BR" i="1" dirty="0"/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82889" y="3327170"/>
            <a:ext cx="74653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strcmp_s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*s1,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*s2,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while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&gt; 0)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(*s1 != *s2)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-1;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s1++;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s2++;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n--;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} 	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462668" y="5581403"/>
            <a:ext cx="2680365" cy="64633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Valor </a:t>
            </a:r>
            <a:r>
              <a:rPr lang="en-US" dirty="0" err="1">
                <a:solidFill>
                  <a:srgbClr val="0000FF"/>
                </a:solidFill>
              </a:rPr>
              <a:t>retornado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deve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estar</a:t>
            </a:r>
            <a:r>
              <a:rPr lang="en-US" dirty="0">
                <a:solidFill>
                  <a:srgbClr val="0000FF"/>
                </a:solidFill>
              </a:rPr>
              <a:t>  no </a:t>
            </a:r>
            <a:r>
              <a:rPr lang="en-US" dirty="0" err="1">
                <a:solidFill>
                  <a:srgbClr val="0000FF"/>
                </a:solidFill>
              </a:rPr>
              <a:t>registrador</a:t>
            </a:r>
            <a:r>
              <a:rPr lang="en-US" dirty="0">
                <a:solidFill>
                  <a:srgbClr val="0000FF"/>
                </a:solidFill>
              </a:rPr>
              <a:t> v0</a:t>
            </a:r>
          </a:p>
        </p:txBody>
      </p:sp>
    </p:spTree>
    <p:extLst>
      <p:ext uri="{BB962C8B-B14F-4D97-AF65-F5344CB8AC3E}">
        <p14:creationId xmlns:p14="http://schemas.microsoft.com/office/powerpoint/2010/main" val="407763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392902"/>
          </a:xfrm>
        </p:spPr>
        <p:txBody>
          <a:bodyPr/>
          <a:lstStyle/>
          <a:p>
            <a:r>
              <a:rPr lang="pt-BR" dirty="0"/>
              <a:t>Exercício 27</a:t>
            </a:r>
          </a:p>
          <a:p>
            <a:pPr lvl="1"/>
            <a:r>
              <a:rPr lang="pt-BR" dirty="0"/>
              <a:t>void strrev (char *dst, char *src)</a:t>
            </a:r>
          </a:p>
          <a:p>
            <a:pPr lvl="2"/>
            <a:r>
              <a:rPr lang="pt-BR" dirty="0"/>
              <a:t>Copia a string </a:t>
            </a:r>
            <a:r>
              <a:rPr lang="pt-BR" i="1" dirty="0"/>
              <a:t>src</a:t>
            </a:r>
            <a:r>
              <a:rPr lang="pt-BR" dirty="0"/>
              <a:t> invertida na string </a:t>
            </a:r>
            <a:r>
              <a:rPr lang="pt-BR" i="1" dirty="0"/>
              <a:t>dst</a:t>
            </a:r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88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365607"/>
          </a:xfrm>
        </p:spPr>
        <p:txBody>
          <a:bodyPr/>
          <a:lstStyle/>
          <a:p>
            <a:r>
              <a:rPr lang="pt-BR" dirty="0"/>
              <a:t>MipsIt</a:t>
            </a:r>
          </a:p>
          <a:p>
            <a:pPr lvl="1"/>
            <a:r>
              <a:rPr lang="pt-BR" sz="2000" dirty="0"/>
              <a:t>Configuração da IDE</a:t>
            </a:r>
            <a:r>
              <a:rPr lang="pt-BR" sz="2000" i="1" dirty="0"/>
              <a:t> </a:t>
            </a:r>
            <a:r>
              <a:rPr lang="pt-BR" sz="2000" dirty="0"/>
              <a:t>(MipsIt.exe)</a:t>
            </a:r>
          </a:p>
          <a:p>
            <a:pPr lvl="1"/>
            <a:r>
              <a:rPr lang="pt-BR" sz="2000" i="1" dirty="0"/>
              <a:t>File </a:t>
            </a:r>
            <a:r>
              <a:rPr lang="pt-BR" sz="2000" i="1" dirty="0">
                <a:latin typeface="Arial"/>
                <a:cs typeface="Arial"/>
              </a:rPr>
              <a:t>→ Options</a:t>
            </a:r>
            <a:endParaRPr lang="pt-BR" sz="20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26" y="2606356"/>
            <a:ext cx="3520838" cy="3531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5539578" y="529339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\MipsIt\bin\xgcc.exe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270273" y="4247207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Configurar compilador C</a:t>
            </a:r>
          </a:p>
        </p:txBody>
      </p:sp>
      <p:sp>
        <p:nvSpPr>
          <p:cNvPr id="4" name="Elipse 3"/>
          <p:cNvSpPr/>
          <p:nvPr/>
        </p:nvSpPr>
        <p:spPr bwMode="auto">
          <a:xfrm>
            <a:off x="3582537" y="5236023"/>
            <a:ext cx="1023582" cy="469583"/>
          </a:xfrm>
          <a:prstGeom prst="ellips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Conector de seta reta 7"/>
          <p:cNvCxnSpPr>
            <a:stCxn id="4" idx="6"/>
          </p:cNvCxnSpPr>
          <p:nvPr/>
        </p:nvCxnSpPr>
        <p:spPr bwMode="auto">
          <a:xfrm flipV="1">
            <a:off x="4606119" y="5470814"/>
            <a:ext cx="90757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CaixaDeTexto 4"/>
          <p:cNvSpPr txBox="1"/>
          <p:nvPr/>
        </p:nvSpPr>
        <p:spPr>
          <a:xfrm>
            <a:off x="4790364" y="2911059"/>
            <a:ext cx="43536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IMPORTANTE</a:t>
            </a:r>
            <a:r>
              <a:rPr lang="en-US" sz="1400" dirty="0">
                <a:solidFill>
                  <a:srgbClr val="FF0000"/>
                </a:solidFill>
              </a:rPr>
              <a:t>!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Não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usar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caminho</a:t>
            </a:r>
            <a:r>
              <a:rPr lang="en-US" sz="1400" dirty="0">
                <a:solidFill>
                  <a:srgbClr val="FF0000"/>
                </a:solidFill>
              </a:rPr>
              <a:t> com </a:t>
            </a:r>
            <a:r>
              <a:rPr lang="en-US" sz="1400" dirty="0" err="1">
                <a:solidFill>
                  <a:srgbClr val="FF0000"/>
                </a:solidFill>
              </a:rPr>
              <a:t>espaços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nem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acentos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ou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cedilha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 err="1">
                <a:solidFill>
                  <a:srgbClr val="FF0000"/>
                </a:solidFill>
              </a:rPr>
              <a:t>Exemplo</a:t>
            </a:r>
            <a:r>
              <a:rPr lang="en-US" sz="1400" dirty="0">
                <a:solidFill>
                  <a:srgbClr val="FF0000"/>
                </a:solidFill>
              </a:rPr>
              <a:t>:</a:t>
            </a:r>
          </a:p>
          <a:p>
            <a:r>
              <a:rPr lang="en-US" sz="1400" dirty="0">
                <a:solidFill>
                  <a:srgbClr val="FF0000"/>
                </a:solidFill>
              </a:rPr>
              <a:t>\</a:t>
            </a:r>
            <a:r>
              <a:rPr lang="en-US" sz="1400" dirty="0" err="1">
                <a:solidFill>
                  <a:srgbClr val="FF0000"/>
                </a:solidFill>
              </a:rPr>
              <a:t>Organização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Computadores</a:t>
            </a:r>
            <a:r>
              <a:rPr lang="en-US" sz="1400" dirty="0">
                <a:solidFill>
                  <a:srgbClr val="FF0000"/>
                </a:solidFill>
              </a:rPr>
              <a:t>\</a:t>
            </a:r>
            <a:r>
              <a:rPr lang="en-US" sz="1400" dirty="0" err="1">
                <a:solidFill>
                  <a:srgbClr val="FF0000"/>
                </a:solidFill>
              </a:rPr>
              <a:t>MipsIt</a:t>
            </a:r>
            <a:r>
              <a:rPr lang="en-US" sz="1400" dirty="0">
                <a:solidFill>
                  <a:srgbClr val="FF0000"/>
                </a:solidFill>
              </a:rPr>
              <a:t>\bin\xgcc.exe</a:t>
            </a:r>
          </a:p>
        </p:txBody>
      </p:sp>
    </p:spTree>
    <p:extLst>
      <p:ext uri="{BB962C8B-B14F-4D97-AF65-F5344CB8AC3E}">
        <p14:creationId xmlns:p14="http://schemas.microsoft.com/office/powerpoint/2010/main" val="387438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877" y="2659510"/>
            <a:ext cx="3674849" cy="3653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365607"/>
          </a:xfrm>
        </p:spPr>
        <p:txBody>
          <a:bodyPr/>
          <a:lstStyle/>
          <a:p>
            <a:r>
              <a:rPr lang="pt-BR" dirty="0"/>
              <a:t>MipsIt</a:t>
            </a:r>
          </a:p>
          <a:p>
            <a:pPr lvl="1"/>
            <a:r>
              <a:rPr lang="pt-BR" sz="2000" dirty="0"/>
              <a:t>Configuração da IDE (MipsIt.exe)</a:t>
            </a:r>
          </a:p>
          <a:p>
            <a:pPr lvl="1"/>
            <a:r>
              <a:rPr lang="pt-BR" sz="2000" i="1" dirty="0"/>
              <a:t>File </a:t>
            </a:r>
            <a:r>
              <a:rPr lang="pt-BR" sz="2000" i="1" dirty="0">
                <a:latin typeface="Arial"/>
                <a:cs typeface="Arial"/>
              </a:rPr>
              <a:t>→ Options</a:t>
            </a:r>
            <a:endParaRPr lang="pt-BR" sz="2000" i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5827594" y="2740757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Configurar diretórios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(aba </a:t>
            </a:r>
            <a:r>
              <a:rPr lang="en-US" i="1" dirty="0">
                <a:solidFill>
                  <a:srgbClr val="0000FF"/>
                </a:solidFill>
              </a:rPr>
              <a:t>Directories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2" name="Elipse 1"/>
          <p:cNvSpPr/>
          <p:nvPr/>
        </p:nvSpPr>
        <p:spPr bwMode="auto">
          <a:xfrm>
            <a:off x="1746913" y="2906974"/>
            <a:ext cx="1064526" cy="313898"/>
          </a:xfrm>
          <a:prstGeom prst="ellips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Conector de seta reta 4"/>
          <p:cNvCxnSpPr>
            <a:stCxn id="2" idx="6"/>
          </p:cNvCxnSpPr>
          <p:nvPr/>
        </p:nvCxnSpPr>
        <p:spPr bwMode="auto">
          <a:xfrm>
            <a:off x="2811439" y="3063923"/>
            <a:ext cx="301615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CaixaDeTexto 11"/>
          <p:cNvSpPr txBox="1"/>
          <p:nvPr/>
        </p:nvSpPr>
        <p:spPr>
          <a:xfrm>
            <a:off x="5827594" y="4502489"/>
            <a:ext cx="165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\MipsIt\include</a:t>
            </a:r>
          </a:p>
          <a:p>
            <a:r>
              <a:rPr lang="en-US" dirty="0">
                <a:solidFill>
                  <a:srgbClr val="0000FF"/>
                </a:solidFill>
              </a:rPr>
              <a:t>\MipsIt\lib</a:t>
            </a:r>
          </a:p>
        </p:txBody>
      </p:sp>
      <p:sp>
        <p:nvSpPr>
          <p:cNvPr id="6" name="Elipse 5"/>
          <p:cNvSpPr/>
          <p:nvPr/>
        </p:nvSpPr>
        <p:spPr bwMode="auto">
          <a:xfrm>
            <a:off x="3493827" y="3807725"/>
            <a:ext cx="368490" cy="322276"/>
          </a:xfrm>
          <a:prstGeom prst="ellips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Elipse 6"/>
          <p:cNvSpPr/>
          <p:nvPr/>
        </p:nvSpPr>
        <p:spPr bwMode="auto">
          <a:xfrm>
            <a:off x="1392072" y="3387088"/>
            <a:ext cx="1722531" cy="420637"/>
          </a:xfrm>
          <a:prstGeom prst="ellips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827594" y="3484559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Include Files</a:t>
            </a:r>
          </a:p>
          <a:p>
            <a:r>
              <a:rPr lang="en-US" i="1" dirty="0">
                <a:solidFill>
                  <a:srgbClr val="0000FF"/>
                </a:solidFill>
              </a:rPr>
              <a:t>Library Files</a:t>
            </a:r>
          </a:p>
        </p:txBody>
      </p:sp>
      <p:cxnSp>
        <p:nvCxnSpPr>
          <p:cNvPr id="10" name="Conector de seta reta 9"/>
          <p:cNvCxnSpPr>
            <a:stCxn id="7" idx="6"/>
          </p:cNvCxnSpPr>
          <p:nvPr/>
        </p:nvCxnSpPr>
        <p:spPr bwMode="auto">
          <a:xfrm flipV="1">
            <a:off x="3114603" y="3597406"/>
            <a:ext cx="2712991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Conector de seta reta 12"/>
          <p:cNvCxnSpPr>
            <a:stCxn id="6" idx="6"/>
            <a:endCxn id="12" idx="1"/>
          </p:cNvCxnSpPr>
          <p:nvPr/>
        </p:nvCxnSpPr>
        <p:spPr bwMode="auto">
          <a:xfrm>
            <a:off x="3862317" y="3968863"/>
            <a:ext cx="1965277" cy="8567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5471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474790"/>
          </a:xfrm>
        </p:spPr>
        <p:txBody>
          <a:bodyPr/>
          <a:lstStyle/>
          <a:p>
            <a:r>
              <a:rPr lang="pt-BR" dirty="0" err="1"/>
              <a:t>MipsIt</a:t>
            </a:r>
            <a:r>
              <a:rPr lang="pt-BR" dirty="0"/>
              <a:t> (Criação de projeto)</a:t>
            </a:r>
          </a:p>
          <a:p>
            <a:pPr marL="928687" lvl="1" indent="-457200">
              <a:buFont typeface="+mj-lt"/>
              <a:buAutoNum type="arabicPeriod"/>
            </a:pPr>
            <a:r>
              <a:rPr lang="pt-BR" sz="2000" dirty="0"/>
              <a:t>Criar projeto (IDE)</a:t>
            </a:r>
          </a:p>
          <a:p>
            <a:pPr lvl="2"/>
            <a:r>
              <a:rPr lang="pt-BR" sz="1600" i="1" dirty="0"/>
              <a:t>File </a:t>
            </a:r>
            <a:r>
              <a:rPr lang="pt-BR" sz="1600" i="1" dirty="0">
                <a:latin typeface="Arial"/>
                <a:cs typeface="Arial"/>
              </a:rPr>
              <a:t>→ New</a:t>
            </a:r>
          </a:p>
          <a:p>
            <a:pPr marL="512762" lvl="1" indent="0">
              <a:buNone/>
            </a:pP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226" y="2661030"/>
            <a:ext cx="4809597" cy="3384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26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474790"/>
          </a:xfrm>
        </p:spPr>
        <p:txBody>
          <a:bodyPr/>
          <a:lstStyle/>
          <a:p>
            <a:r>
              <a:rPr lang="pt-BR" dirty="0" err="1"/>
              <a:t>MipsIt</a:t>
            </a:r>
            <a:r>
              <a:rPr lang="pt-BR" dirty="0"/>
              <a:t> (Criação de projeto)</a:t>
            </a:r>
          </a:p>
          <a:p>
            <a:pPr marL="928687" lvl="1" indent="-457200">
              <a:buFont typeface="+mj-lt"/>
              <a:buAutoNum type="arabicPeriod" startAt="2"/>
            </a:pPr>
            <a:r>
              <a:rPr lang="pt-BR" sz="2000" dirty="0"/>
              <a:t>Adicionar novos arquivos</a:t>
            </a:r>
          </a:p>
          <a:p>
            <a:pPr lvl="2"/>
            <a:r>
              <a:rPr lang="pt-BR" sz="1600" i="1" dirty="0"/>
              <a:t>File </a:t>
            </a:r>
            <a:r>
              <a:rPr lang="pt-BR" sz="1600" i="1" dirty="0">
                <a:latin typeface="Arial"/>
                <a:cs typeface="Arial"/>
              </a:rPr>
              <a:t>→ New</a:t>
            </a:r>
          </a:p>
          <a:p>
            <a:pPr marL="512762" lvl="1" indent="0">
              <a:buNone/>
            </a:pP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98" y="2638496"/>
            <a:ext cx="5032067" cy="353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lipse 1"/>
          <p:cNvSpPr/>
          <p:nvPr/>
        </p:nvSpPr>
        <p:spPr bwMode="auto">
          <a:xfrm>
            <a:off x="1705523" y="2873832"/>
            <a:ext cx="800172" cy="427510"/>
          </a:xfrm>
          <a:prstGeom prst="ellips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81890" y="292013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aba </a:t>
            </a:r>
            <a:r>
              <a:rPr lang="pt-BR" i="1" dirty="0">
                <a:solidFill>
                  <a:srgbClr val="0000FF"/>
                </a:solidFill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398432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1"/>
            <a:ext cx="8454433" cy="1474790"/>
          </a:xfrm>
        </p:spPr>
        <p:txBody>
          <a:bodyPr/>
          <a:lstStyle/>
          <a:p>
            <a:r>
              <a:rPr lang="pt-BR" dirty="0" err="1"/>
              <a:t>MipsIt</a:t>
            </a:r>
            <a:r>
              <a:rPr lang="pt-BR" dirty="0"/>
              <a:t> (Criação de projeto)</a:t>
            </a:r>
          </a:p>
          <a:p>
            <a:pPr marL="928687" lvl="1" indent="-457200">
              <a:buFont typeface="+mj-lt"/>
              <a:buAutoNum type="arabicPeriod" startAt="3"/>
            </a:pPr>
            <a:r>
              <a:rPr lang="pt-BR" sz="2000" dirty="0"/>
              <a:t>Adicionar arquivos existentes</a:t>
            </a:r>
          </a:p>
          <a:p>
            <a:pPr lvl="2"/>
            <a:r>
              <a:rPr lang="pt-BR" sz="1600" i="1" dirty="0"/>
              <a:t>Project </a:t>
            </a:r>
            <a:r>
              <a:rPr lang="pt-BR" sz="1600" i="1" dirty="0">
                <a:latin typeface="Arial"/>
                <a:cs typeface="Arial"/>
              </a:rPr>
              <a:t>→ </a:t>
            </a:r>
            <a:r>
              <a:rPr lang="pt-BR" sz="1600" i="1" dirty="0" err="1">
                <a:latin typeface="Arial"/>
                <a:cs typeface="Arial"/>
              </a:rPr>
              <a:t>Add</a:t>
            </a:r>
            <a:r>
              <a:rPr lang="pt-BR" sz="1600" i="1" dirty="0">
                <a:latin typeface="Arial"/>
                <a:cs typeface="Arial"/>
              </a:rPr>
              <a:t> File...</a:t>
            </a:r>
          </a:p>
          <a:p>
            <a:pPr marL="512762" lvl="1" indent="0">
              <a:buNone/>
            </a:pP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365" y="2794735"/>
            <a:ext cx="5177334" cy="3205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26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MIPS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737" y="1268410"/>
            <a:ext cx="8454433" cy="4108807"/>
          </a:xfrm>
        </p:spPr>
        <p:txBody>
          <a:bodyPr/>
          <a:lstStyle/>
          <a:p>
            <a:r>
              <a:rPr lang="pt-BR" dirty="0" err="1"/>
              <a:t>MipsIt</a:t>
            </a:r>
            <a:r>
              <a:rPr lang="pt-BR" dirty="0"/>
              <a:t> (Compilação/Simulação)</a:t>
            </a:r>
          </a:p>
          <a:p>
            <a:pPr marL="928687" lvl="1" indent="-457200">
              <a:buFont typeface="+mj-lt"/>
              <a:buAutoNum type="arabicPeriod"/>
            </a:pPr>
            <a:r>
              <a:rPr lang="pt-BR" sz="2000" dirty="0"/>
              <a:t>Compilar projeto (IDE)</a:t>
            </a:r>
          </a:p>
          <a:p>
            <a:pPr lvl="2"/>
            <a:r>
              <a:rPr lang="pt-BR" sz="1600" i="1" dirty="0"/>
              <a:t>Build </a:t>
            </a:r>
            <a:r>
              <a:rPr lang="pt-BR" sz="1600" i="1" dirty="0">
                <a:latin typeface="Arial"/>
                <a:cs typeface="Arial"/>
              </a:rPr>
              <a:t>→ Rebuild All</a:t>
            </a:r>
          </a:p>
          <a:p>
            <a:pPr marL="928687" lvl="1" indent="-457200">
              <a:buFont typeface="+mj-lt"/>
              <a:buAutoNum type="arabicPeriod"/>
            </a:pPr>
            <a:r>
              <a:rPr lang="pt-BR" sz="2000" dirty="0">
                <a:latin typeface="Arial"/>
                <a:cs typeface="Arial"/>
              </a:rPr>
              <a:t>Carregar código no simulador (</a:t>
            </a:r>
            <a:r>
              <a:rPr lang="pt-BR" sz="2000" dirty="0"/>
              <a:t>IDE</a:t>
            </a:r>
            <a:r>
              <a:rPr lang="pt-BR" sz="2000" dirty="0">
                <a:latin typeface="Arial"/>
                <a:cs typeface="Arial"/>
              </a:rPr>
              <a:t>)</a:t>
            </a:r>
          </a:p>
          <a:p>
            <a:pPr lvl="2"/>
            <a:r>
              <a:rPr lang="pt-BR" sz="1600" i="1" dirty="0">
                <a:latin typeface="Arial"/>
                <a:cs typeface="Arial"/>
              </a:rPr>
              <a:t>Build → Upload → To Simulator</a:t>
            </a:r>
          </a:p>
          <a:p>
            <a:pPr lvl="2"/>
            <a:r>
              <a:rPr lang="pt-BR" sz="1600" dirty="0">
                <a:latin typeface="Arial"/>
                <a:cs typeface="Arial"/>
              </a:rPr>
              <a:t>OBS: O simulador deve estar aberto</a:t>
            </a:r>
          </a:p>
          <a:p>
            <a:pPr marL="928687" lvl="1" indent="-457200">
              <a:buFont typeface="+mj-lt"/>
              <a:buAutoNum type="arabicPeriod"/>
            </a:pPr>
            <a:r>
              <a:rPr lang="pt-BR" sz="2000" dirty="0">
                <a:latin typeface="Arial"/>
                <a:cs typeface="Arial"/>
              </a:rPr>
              <a:t>Executar programa no simulador (Simulador)</a:t>
            </a:r>
          </a:p>
          <a:p>
            <a:pPr lvl="2"/>
            <a:r>
              <a:rPr lang="pt-BR" sz="1800" dirty="0">
                <a:latin typeface="Arial"/>
                <a:cs typeface="Arial"/>
              </a:rPr>
              <a:t>Pressionar o botão </a:t>
            </a:r>
            <a:r>
              <a:rPr lang="pt-BR" sz="1800" i="1" dirty="0">
                <a:latin typeface="Arial"/>
                <a:cs typeface="Arial"/>
              </a:rPr>
              <a:t>play</a:t>
            </a:r>
          </a:p>
          <a:p>
            <a:pPr lvl="2"/>
            <a:r>
              <a:rPr lang="pt-BR" sz="1800" dirty="0">
                <a:solidFill>
                  <a:srgbClr val="0000FF"/>
                </a:solidFill>
                <a:latin typeface="Arial"/>
                <a:cs typeface="Arial"/>
              </a:rPr>
              <a:t>OBS: para executar o programa novamente, o código deve ser recarregado (passo 2)</a:t>
            </a:r>
          </a:p>
          <a:p>
            <a:pPr marL="512762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849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fil">
  <a:themeElements>
    <a:clrScheme name="Perfil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erfi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erfil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fil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32029</TotalTime>
  <Words>2128</Words>
  <Application>Microsoft Office PowerPoint</Application>
  <PresentationFormat>Apresentação na tela (4:3)</PresentationFormat>
  <Paragraphs>423</Paragraphs>
  <Slides>38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39" baseType="lpstr">
      <vt:lpstr>Perfil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  <vt:lpstr>Arquitetura MIPS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Tratamento de Faltas no acesso à cache </dc:title>
  <dc:creator>baggio</dc:creator>
  <cp:lastModifiedBy>Wild Child</cp:lastModifiedBy>
  <cp:revision>2636</cp:revision>
  <cp:lastPrinted>2015-05-14T11:14:53Z</cp:lastPrinted>
  <dcterms:created xsi:type="dcterms:W3CDTF">2004-05-12T09:18:39Z</dcterms:created>
  <dcterms:modified xsi:type="dcterms:W3CDTF">2023-10-31T12:52:36Z</dcterms:modified>
</cp:coreProperties>
</file>