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9"/>
  </p:notesMasterIdLst>
  <p:handoutMasterIdLst>
    <p:handoutMasterId r:id="rId30"/>
  </p:handoutMasterIdLst>
  <p:sldIdLst>
    <p:sldId id="723" r:id="rId2"/>
    <p:sldId id="724" r:id="rId3"/>
    <p:sldId id="872" r:id="rId4"/>
    <p:sldId id="871" r:id="rId5"/>
    <p:sldId id="873" r:id="rId6"/>
    <p:sldId id="726" r:id="rId7"/>
    <p:sldId id="725" r:id="rId8"/>
    <p:sldId id="727" r:id="rId9"/>
    <p:sldId id="729" r:id="rId10"/>
    <p:sldId id="730" r:id="rId11"/>
    <p:sldId id="1040" r:id="rId12"/>
    <p:sldId id="732" r:id="rId13"/>
    <p:sldId id="878" r:id="rId14"/>
    <p:sldId id="892" r:id="rId15"/>
    <p:sldId id="733" r:id="rId16"/>
    <p:sldId id="734" r:id="rId17"/>
    <p:sldId id="736" r:id="rId18"/>
    <p:sldId id="735" r:id="rId19"/>
    <p:sldId id="1043" r:id="rId20"/>
    <p:sldId id="738" r:id="rId21"/>
    <p:sldId id="739" r:id="rId22"/>
    <p:sldId id="1119" r:id="rId23"/>
    <p:sldId id="1120" r:id="rId24"/>
    <p:sldId id="1121" r:id="rId25"/>
    <p:sldId id="1122" r:id="rId26"/>
    <p:sldId id="741" r:id="rId27"/>
    <p:sldId id="879" r:id="rId28"/>
  </p:sldIdLst>
  <p:sldSz cx="9144000" cy="6858000" type="screen4x3"/>
  <p:notesSz cx="7010400" cy="92964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0FFFF"/>
    <a:srgbClr val="FFFF99"/>
    <a:srgbClr val="FFFF66"/>
    <a:srgbClr val="00CCFF"/>
    <a:srgbClr val="AAF4B6"/>
    <a:srgbClr val="00FF00"/>
    <a:srgbClr val="9FF3AD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74909" autoAdjust="0"/>
  </p:normalViewPr>
  <p:slideViewPr>
    <p:cSldViewPr snapToGrid="0">
      <p:cViewPr varScale="1">
        <p:scale>
          <a:sx n="72" d="100"/>
          <a:sy n="72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434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53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53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9BC095E6-FC84-4684-8A90-38C0C6DB69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094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53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65" y="4414993"/>
            <a:ext cx="5607671" cy="418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53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29221AC5-28E9-4409-9AA3-A5B3BE3506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641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F9175-0283-45D0-8B11-5E93F14C7A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38D2-9CAC-459F-89A5-1905AF01F3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148388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1483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A2FC1-299C-4174-8CE5-2BF2D36F8A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60F97-2BFD-406D-9276-6611BFCCC9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6919-533B-4836-8CEF-561F0CAF07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66738" y="1268413"/>
            <a:ext cx="8001000" cy="51847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BB59C-8317-47AE-A3D6-C3A67A5431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635A4-57D2-4739-B2AF-EA7F50BD25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61483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91F41-44AC-4BDF-B4AB-FA0D5B354F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5081C-853F-4022-92B6-B138B95D6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C4356-5E47-4535-8D36-81ADF40D6D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17633-D844-49F0-8083-5E73BEC332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5990C-BC37-44E7-9F92-8A1085CBDB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ECAF6-18A7-4A67-96AB-A8EC2F81EF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D337E-44A9-470A-83F4-E47E3FF025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9AE08-FA8A-49A8-BABC-457F58733A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5FE51-7822-4E7E-9E84-1F5E214DEA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68413"/>
            <a:ext cx="80010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84772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4655510 w 1000"/>
              <a:gd name="T3" fmla="*/ 0 h 1000"/>
              <a:gd name="T4" fmla="*/ 4655510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11188" y="6453188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97638"/>
            <a:ext cx="19812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25"/>
            <a:ext cx="1981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B2EDEC08-04B3-4099-89EA-620FD21AD7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394" r:id="rId12"/>
    <p:sldLayoutId id="2147484395" r:id="rId13"/>
    <p:sldLayoutId id="2147484396" r:id="rId14"/>
    <p:sldLayoutId id="2147484397" r:id="rId15"/>
    <p:sldLayoutId id="2147484398" r:id="rId16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4381763"/>
          </a:xfrm>
        </p:spPr>
        <p:txBody>
          <a:bodyPr/>
          <a:lstStyle/>
          <a:p>
            <a:r>
              <a:rPr lang="pt-BR" i="1" dirty="0"/>
              <a:t>Struct</a:t>
            </a:r>
          </a:p>
          <a:p>
            <a:pPr lvl="1"/>
            <a:r>
              <a:rPr lang="pt-BR" dirty="0"/>
              <a:t>Os campos de uma </a:t>
            </a:r>
            <a:r>
              <a:rPr lang="pt-BR" i="1" dirty="0"/>
              <a:t>struct</a:t>
            </a:r>
            <a:r>
              <a:rPr lang="pt-BR" dirty="0"/>
              <a:t> são alocados de maneira contígua na memória, como os elementos de um </a:t>
            </a:r>
            <a:r>
              <a:rPr lang="pt-BR" i="1" dirty="0"/>
              <a:t>array</a:t>
            </a:r>
          </a:p>
          <a:p>
            <a:pPr lvl="1"/>
            <a:r>
              <a:rPr lang="pt-BR" dirty="0"/>
              <a:t>Acesso aos campos de uma </a:t>
            </a:r>
            <a:r>
              <a:rPr lang="pt-BR" i="1" dirty="0"/>
              <a:t>struct</a:t>
            </a:r>
            <a:r>
              <a:rPr lang="pt-BR" dirty="0"/>
              <a:t> é feito de maneira semelhante ao acesso a elementos de um </a:t>
            </a:r>
            <a:r>
              <a:rPr lang="pt-BR" i="1" dirty="0"/>
              <a:t>array</a:t>
            </a:r>
            <a:r>
              <a:rPr lang="pt-BR" dirty="0"/>
              <a:t> (base + deslocamento)</a:t>
            </a:r>
          </a:p>
          <a:p>
            <a:pPr lvl="1"/>
            <a:r>
              <a:rPr lang="pt-BR" dirty="0"/>
              <a:t>Utiliza-se as variações das instruções do tipo </a:t>
            </a:r>
            <a:r>
              <a:rPr lang="pt-BR" i="1" dirty="0"/>
              <a:t>load/store</a:t>
            </a:r>
            <a:r>
              <a:rPr lang="pt-BR" dirty="0"/>
              <a:t> (</a:t>
            </a:r>
            <a:r>
              <a:rPr lang="pt-BR" i="1" dirty="0"/>
              <a:t>word</a:t>
            </a:r>
            <a:r>
              <a:rPr lang="pt-BR" dirty="0"/>
              <a:t>, </a:t>
            </a:r>
            <a:r>
              <a:rPr lang="pt-BR" i="1" dirty="0"/>
              <a:t>half</a:t>
            </a:r>
            <a:r>
              <a:rPr lang="pt-BR" dirty="0"/>
              <a:t> e </a:t>
            </a:r>
            <a:r>
              <a:rPr lang="pt-BR" i="1" dirty="0"/>
              <a:t>byte</a:t>
            </a:r>
            <a:r>
              <a:rPr lang="pt-BR" dirty="0"/>
              <a:t>) dependendo do tamanho do campo a ser acessado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64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42778"/>
          </a:xfrm>
        </p:spPr>
        <p:txBody>
          <a:bodyPr/>
          <a:lstStyle/>
          <a:p>
            <a:r>
              <a:rPr lang="pt-BR" i="1" dirty="0"/>
              <a:t>Struct</a:t>
            </a:r>
          </a:p>
          <a:p>
            <a:pPr lvl="1"/>
            <a:r>
              <a:rPr lang="pt-BR" dirty="0"/>
              <a:t>Exercício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23831" y="2380505"/>
            <a:ext cx="3573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exercicio {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x;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d;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c[50]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h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0947" y="4401808"/>
            <a:ext cx="5691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Encontrar o deslocamento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lb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$t6,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???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($t0) # t6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exercicio.h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lb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$t6,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59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($t0) # t6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exercicio.h   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19116"/>
              </p:ext>
            </p:extLst>
          </p:nvPr>
        </p:nvGraphicFramePr>
        <p:xfrm>
          <a:off x="5413605" y="1962388"/>
          <a:ext cx="2468880" cy="416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</a:t>
                      </a:r>
                    </a:p>
                  </a:txBody>
                  <a:tcPr anchor="ctr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C[49]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C[48]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C[47]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...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c[2]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c[1]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c[0]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7836097" y="577216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End. inicial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877041" y="193300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End. final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872097" y="480131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← </a:t>
            </a:r>
            <a:r>
              <a:rPr lang="en-US" dirty="0"/>
              <a:t>t0</a:t>
            </a:r>
          </a:p>
        </p:txBody>
      </p:sp>
      <p:sp>
        <p:nvSpPr>
          <p:cNvPr id="2" name="Chave direita 1"/>
          <p:cNvSpPr/>
          <p:nvPr/>
        </p:nvSpPr>
        <p:spPr bwMode="auto">
          <a:xfrm>
            <a:off x="7904337" y="3220871"/>
            <a:ext cx="303749" cy="1351955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8208086" y="3562054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13 </a:t>
            </a:r>
          </a:p>
          <a:p>
            <a:pPr algn="ctr"/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words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86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502085"/>
          </a:xfrm>
        </p:spPr>
        <p:txBody>
          <a:bodyPr/>
          <a:lstStyle/>
          <a:p>
            <a:r>
              <a:rPr lang="pt-BR" i="1" dirty="0"/>
              <a:t>Struct</a:t>
            </a:r>
          </a:p>
          <a:p>
            <a:pPr lvl="1"/>
            <a:r>
              <a:rPr lang="pt-BR" dirty="0"/>
              <a:t>Exercício</a:t>
            </a:r>
          </a:p>
          <a:p>
            <a:pPr lvl="2"/>
            <a:r>
              <a:rPr lang="pt-BR" dirty="0"/>
              <a:t>Compilar a sub-rotina </a:t>
            </a:r>
            <a:r>
              <a:rPr lang="pt-BR" dirty="0" err="1"/>
              <a:t>setPessoa</a:t>
            </a:r>
            <a:r>
              <a:rPr lang="pt-BR" dirty="0"/>
              <a:t>()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55344" y="2754526"/>
            <a:ext cx="2647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Pessoa 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codigo;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sexo;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idade;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55344" y="4498754"/>
            <a:ext cx="78065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setPessoa(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Pessoa *p,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codigo,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sexo,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idade) 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p-&gt;codigo = codigo;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p-&gt;sexo = sexo;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p-&gt;idade = idade;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01556"/>
              </p:ext>
            </p:extLst>
          </p:nvPr>
        </p:nvGraphicFramePr>
        <p:xfrm>
          <a:off x="4958331" y="2632482"/>
          <a:ext cx="256953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3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idade</a:t>
                      </a:r>
                      <a:endParaRPr lang="en-US" dirty="0"/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sexo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codigo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517213" y="363125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← </a:t>
            </a:r>
            <a:r>
              <a:rPr lang="en-US" dirty="0"/>
              <a:t>p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919739" y="43050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a0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235921" y="43050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a1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904499" y="43050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a2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748078" y="46228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25905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502085"/>
          </a:xfrm>
        </p:spPr>
        <p:txBody>
          <a:bodyPr/>
          <a:lstStyle/>
          <a:p>
            <a:r>
              <a:rPr lang="pt-BR" i="1" dirty="0"/>
              <a:t>Struct</a:t>
            </a:r>
          </a:p>
          <a:p>
            <a:pPr lvl="1"/>
            <a:r>
              <a:rPr lang="pt-BR" dirty="0"/>
              <a:t>Exercício</a:t>
            </a:r>
          </a:p>
          <a:p>
            <a:pPr lvl="2"/>
            <a:r>
              <a:rPr lang="pt-BR" dirty="0"/>
              <a:t>Compilar a sub-rotina </a:t>
            </a:r>
            <a:r>
              <a:rPr lang="pt-BR" dirty="0" err="1"/>
              <a:t>setPessoa</a:t>
            </a:r>
            <a:r>
              <a:rPr lang="pt-BR" dirty="0"/>
              <a:t>()</a:t>
            </a:r>
          </a:p>
          <a:p>
            <a:pPr lvl="2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55344" y="4498754"/>
            <a:ext cx="78065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setPessoa:	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	sw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a1, 0(a0)	# p-&gt;codigo = codigo;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a2, 4(a0)	# p-&gt;sexo = sexo;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a3, 8(a0)	# p-&gt;idade = idade;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	jr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ra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55344" y="2754526"/>
            <a:ext cx="2647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Pessoa 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codigo;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sexo;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idade;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52865"/>
              </p:ext>
            </p:extLst>
          </p:nvPr>
        </p:nvGraphicFramePr>
        <p:xfrm>
          <a:off x="4958331" y="2632482"/>
          <a:ext cx="256953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3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idade</a:t>
                      </a:r>
                      <a:endParaRPr lang="en-US" dirty="0"/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sexo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codigo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7517213" y="363125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← a0 (</a:t>
            </a:r>
            <a:r>
              <a:rPr lang="en-US" dirty="0"/>
              <a:t>p)</a:t>
            </a:r>
          </a:p>
        </p:txBody>
      </p:sp>
    </p:spTree>
    <p:extLst>
      <p:ext uri="{BB962C8B-B14F-4D97-AF65-F5344CB8AC3E}">
        <p14:creationId xmlns:p14="http://schemas.microsoft.com/office/powerpoint/2010/main" val="68435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502085"/>
          </a:xfrm>
        </p:spPr>
        <p:txBody>
          <a:bodyPr/>
          <a:lstStyle/>
          <a:p>
            <a:r>
              <a:rPr lang="pt-BR" i="1" dirty="0"/>
              <a:t>Struct</a:t>
            </a:r>
          </a:p>
          <a:p>
            <a:pPr lvl="1"/>
            <a:r>
              <a:rPr lang="pt-BR" dirty="0"/>
              <a:t>Alocação de </a:t>
            </a:r>
            <a:r>
              <a:rPr lang="pt-BR" i="1" dirty="0"/>
              <a:t>strings</a:t>
            </a:r>
            <a:r>
              <a:rPr lang="pt-BR" dirty="0"/>
              <a:t> em C</a:t>
            </a:r>
          </a:p>
          <a:p>
            <a:pPr lvl="2"/>
            <a:r>
              <a:rPr lang="pt-BR" sz="1800" dirty="0"/>
              <a:t>O ‘\0’ deve estar em alguma posição reservada para os caracteres da </a:t>
            </a:r>
            <a:r>
              <a:rPr lang="pt-BR" sz="1800" i="1" dirty="0"/>
              <a:t>string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96883" y="2920776"/>
            <a:ext cx="45126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Strings 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s1[4], s2[4];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Strings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(str.s1,"abc");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(str.s2,"123");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printf("str.s1: %s\n",str.s1);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printf("str.s2: %s\n",str.s2);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92435"/>
              </p:ext>
            </p:extLst>
          </p:nvPr>
        </p:nvGraphicFramePr>
        <p:xfrm>
          <a:off x="4858601" y="2692453"/>
          <a:ext cx="2969292" cy="352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3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23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23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s2[3]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s2[2]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s2[1]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s2[0]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s1[3]</a:t>
                      </a:r>
                      <a:endParaRPr lang="en-US" sz="1400" dirty="0"/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s1[2]</a:t>
                      </a:r>
                      <a:endParaRPr lang="en-US" sz="1400" dirty="0"/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s1[1]</a:t>
                      </a:r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s1[0]</a:t>
                      </a:r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7781505" y="587441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End. inicial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822449" y="266307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End. final</a:t>
            </a:r>
          </a:p>
        </p:txBody>
      </p:sp>
      <p:sp>
        <p:nvSpPr>
          <p:cNvPr id="2" name="Chave esquerda 1"/>
          <p:cNvSpPr/>
          <p:nvPr/>
        </p:nvSpPr>
        <p:spPr bwMode="auto">
          <a:xfrm>
            <a:off x="4667003" y="3966357"/>
            <a:ext cx="142503" cy="665019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Conector de seta reta 6"/>
          <p:cNvCxnSpPr/>
          <p:nvPr/>
        </p:nvCxnSpPr>
        <p:spPr bwMode="auto">
          <a:xfrm flipV="1">
            <a:off x="3206338" y="4298866"/>
            <a:ext cx="1460665" cy="2256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033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502085"/>
          </a:xfrm>
        </p:spPr>
        <p:txBody>
          <a:bodyPr/>
          <a:lstStyle/>
          <a:p>
            <a:r>
              <a:rPr lang="pt-BR" i="1" dirty="0"/>
              <a:t>Struct</a:t>
            </a:r>
          </a:p>
          <a:p>
            <a:pPr lvl="1"/>
            <a:r>
              <a:rPr lang="pt-BR" dirty="0"/>
              <a:t>Alocação de </a:t>
            </a:r>
            <a:r>
              <a:rPr lang="pt-BR" i="1" dirty="0"/>
              <a:t>strings</a:t>
            </a:r>
            <a:r>
              <a:rPr lang="pt-BR" dirty="0"/>
              <a:t> em C</a:t>
            </a:r>
          </a:p>
          <a:p>
            <a:pPr lvl="2"/>
            <a:r>
              <a:rPr lang="pt-BR" sz="1800" dirty="0"/>
              <a:t>O ‘\0’ deve estar em alguma posição reservada para os caracteres da </a:t>
            </a:r>
            <a:r>
              <a:rPr lang="pt-BR" sz="1800" i="1" dirty="0"/>
              <a:t>string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96883" y="2920776"/>
            <a:ext cx="45126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Strings 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s1[4], s2[4];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Strings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(str.s1,"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abc");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(str.s2,"123");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printf("str.s1: %s\n",str.s1);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printf("str.s2: %s\n",str.s2);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46787"/>
              </p:ext>
            </p:extLst>
          </p:nvPr>
        </p:nvGraphicFramePr>
        <p:xfrm>
          <a:off x="4858601" y="2692453"/>
          <a:ext cx="2969292" cy="352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3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23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23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‘\0’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‘3’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‘2’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‘1’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‘\0’</a:t>
                      </a:r>
                      <a:endParaRPr lang="en-US" sz="1400" dirty="0"/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‘c’</a:t>
                      </a:r>
                      <a:endParaRPr lang="en-US" sz="1400" dirty="0"/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‘b’</a:t>
                      </a:r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‘a’</a:t>
                      </a:r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781505" y="587441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End. inicial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822449" y="266307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End. final</a:t>
            </a:r>
          </a:p>
        </p:txBody>
      </p:sp>
      <p:sp>
        <p:nvSpPr>
          <p:cNvPr id="10" name="Chave esquerda 9"/>
          <p:cNvSpPr/>
          <p:nvPr/>
        </p:nvSpPr>
        <p:spPr bwMode="auto">
          <a:xfrm>
            <a:off x="4667003" y="3966357"/>
            <a:ext cx="142503" cy="665019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Conector de seta reta 10"/>
          <p:cNvCxnSpPr/>
          <p:nvPr/>
        </p:nvCxnSpPr>
        <p:spPr bwMode="auto">
          <a:xfrm flipV="1">
            <a:off x="3206338" y="4298866"/>
            <a:ext cx="1460665" cy="2256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CaixaDeTexto 1"/>
          <p:cNvSpPr txBox="1"/>
          <p:nvPr/>
        </p:nvSpPr>
        <p:spPr>
          <a:xfrm>
            <a:off x="2199861" y="3703040"/>
            <a:ext cx="2425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00FF"/>
                </a:solidFill>
              </a:rPr>
              <a:t>A função </a:t>
            </a:r>
            <a:r>
              <a:rPr lang="pt-BR" sz="1600" i="1" dirty="0" err="1">
                <a:solidFill>
                  <a:srgbClr val="0000FF"/>
                </a:solidFill>
              </a:rPr>
              <a:t>strcpy</a:t>
            </a:r>
            <a:r>
              <a:rPr lang="pt-BR" sz="1600" i="1" dirty="0">
                <a:solidFill>
                  <a:srgbClr val="0000FF"/>
                </a:solidFill>
              </a:rPr>
              <a:t>()</a:t>
            </a:r>
            <a:r>
              <a:rPr lang="pt-BR" sz="1600" dirty="0">
                <a:solidFill>
                  <a:srgbClr val="0000FF"/>
                </a:solidFill>
              </a:rPr>
              <a:t> coloca o ‘\0’ no final da </a:t>
            </a:r>
            <a:r>
              <a:rPr lang="pt-BR" sz="1600" i="1" dirty="0" err="1">
                <a:solidFill>
                  <a:srgbClr val="0000FF"/>
                </a:solidFill>
              </a:rPr>
              <a:t>string</a:t>
            </a:r>
            <a:endParaRPr lang="pt-BR" sz="1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09"/>
            <a:ext cx="8454433" cy="4859435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dirty="0"/>
              <a:t>Conjunto de </a:t>
            </a:r>
            <a:r>
              <a:rPr lang="pt-BR" dirty="0">
                <a:solidFill>
                  <a:srgbClr val="0000FF"/>
                </a:solidFill>
              </a:rPr>
              <a:t>elementos</a:t>
            </a:r>
            <a:r>
              <a:rPr lang="pt-BR" dirty="0"/>
              <a:t> alocados na memória com um encadeamento entre si</a:t>
            </a:r>
          </a:p>
          <a:p>
            <a:pPr lvl="2"/>
            <a:r>
              <a:rPr lang="pt-BR" dirty="0"/>
              <a:t>Em C os </a:t>
            </a:r>
            <a:r>
              <a:rPr lang="pt-BR" dirty="0">
                <a:solidFill>
                  <a:srgbClr val="0000FF"/>
                </a:solidFill>
              </a:rPr>
              <a:t>elementos</a:t>
            </a:r>
            <a:r>
              <a:rPr lang="pt-BR" dirty="0"/>
              <a:t> são instâncias de uma </a:t>
            </a:r>
            <a:r>
              <a:rPr lang="pt-BR" i="1" dirty="0" err="1">
                <a:solidFill>
                  <a:srgbClr val="0000FF"/>
                </a:solidFill>
              </a:rPr>
              <a:t>struct</a:t>
            </a:r>
            <a:endParaRPr lang="pt-BR" i="1" dirty="0">
              <a:solidFill>
                <a:srgbClr val="0000FF"/>
              </a:solidFill>
            </a:endParaRPr>
          </a:p>
          <a:p>
            <a:pPr lvl="1"/>
            <a:r>
              <a:rPr lang="pt-BR" dirty="0"/>
              <a:t>Diferente dos elementos de um </a:t>
            </a:r>
            <a:r>
              <a:rPr lang="pt-BR" i="1" dirty="0"/>
              <a:t>array</a:t>
            </a:r>
            <a:r>
              <a:rPr lang="pt-BR" dirty="0"/>
              <a:t>, os elementos de um lista encadeada </a:t>
            </a:r>
            <a:r>
              <a:rPr lang="pt-BR" dirty="0">
                <a:solidFill>
                  <a:srgbClr val="FF0000"/>
                </a:solidFill>
              </a:rPr>
              <a:t>não estão alocados de maneira contígua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/>
              <a:t>na memória</a:t>
            </a:r>
          </a:p>
          <a:p>
            <a:pPr lvl="1"/>
            <a:r>
              <a:rPr lang="pt-BR" dirty="0"/>
              <a:t>Os elementos de uma lista estão “espalhados” na memória</a:t>
            </a:r>
          </a:p>
          <a:p>
            <a:pPr lvl="2"/>
            <a:r>
              <a:rPr lang="pt-BR" dirty="0">
                <a:solidFill>
                  <a:srgbClr val="0000FF"/>
                </a:solidFill>
              </a:rPr>
              <a:t>Por isso cada elemento tem uma referência (ponteiro) para o próximo (encadeamento)</a:t>
            </a:r>
          </a:p>
          <a:p>
            <a:pPr lvl="1"/>
            <a:r>
              <a:rPr lang="pt-BR" dirty="0"/>
              <a:t>O encadeamento possibilita o acesso a todos elementos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83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389730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i="1" dirty="0"/>
              <a:t>Array</a:t>
            </a:r>
            <a:r>
              <a:rPr lang="pt-BR" dirty="0"/>
              <a:t> x Lista encadeada</a:t>
            </a:r>
          </a:p>
          <a:p>
            <a:pPr lvl="1"/>
            <a:r>
              <a:rPr lang="pt-BR" dirty="0"/>
              <a:t>Exemplo: armazenar 3 inteiros (21, 22 e 23)</a:t>
            </a:r>
          </a:p>
          <a:p>
            <a:pPr lvl="2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392269"/>
              </p:ext>
            </p:extLst>
          </p:nvPr>
        </p:nvGraphicFramePr>
        <p:xfrm>
          <a:off x="7148955" y="3321338"/>
          <a:ext cx="128016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</a:t>
                      </a:r>
                    </a:p>
                  </a:txBody>
                  <a:tcPr>
                    <a:solidFill>
                      <a:srgbClr val="9FF3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23</a:t>
                      </a:r>
                    </a:p>
                  </a:txBody>
                  <a:tcPr>
                    <a:solidFill>
                      <a:srgbClr val="9FF3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</a:t>
                      </a:r>
                    </a:p>
                  </a:txBody>
                  <a:tcPr>
                    <a:solidFill>
                      <a:srgbClr val="9FF3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41214"/>
              </p:ext>
            </p:extLst>
          </p:nvPr>
        </p:nvGraphicFramePr>
        <p:xfrm>
          <a:off x="1417098" y="3309965"/>
          <a:ext cx="1280160" cy="299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</a:t>
                      </a:r>
                    </a:p>
                  </a:txBody>
                  <a:tcPr>
                    <a:solidFill>
                      <a:srgbClr val="9FF3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</a:t>
                      </a:r>
                    </a:p>
                  </a:txBody>
                  <a:tcPr>
                    <a:solidFill>
                      <a:srgbClr val="9FF3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23</a:t>
                      </a:r>
                    </a:p>
                  </a:txBody>
                  <a:tcPr>
                    <a:solidFill>
                      <a:srgbClr val="9FF3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...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368481" y="2825087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array[3] = {21, 22, 23};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26645" y="420755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100</a:t>
            </a:r>
            <a:endParaRPr lang="en-US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26645" y="451533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104</a:t>
            </a:r>
            <a:endParaRPr lang="en-US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26645" y="482310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108</a:t>
            </a:r>
            <a:endParaRPr lang="en-US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72960" y="3298323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End. Inicial</a:t>
            </a:r>
            <a:endParaRPr lang="en-US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12421" y="6043798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End. final</a:t>
            </a:r>
            <a:endParaRPr lang="en-US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649409" y="361974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100</a:t>
            </a:r>
            <a:endParaRPr lang="en-US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649409" y="545337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256</a:t>
            </a:r>
            <a:endParaRPr lang="en-US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649409" y="454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128</a:t>
            </a:r>
            <a:endParaRPr lang="en-US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588833" y="4680608"/>
            <a:ext cx="2297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Node 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Node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*next;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0" name="Seta em curva para a esquerda 9"/>
          <p:cNvSpPr/>
          <p:nvPr/>
        </p:nvSpPr>
        <p:spPr bwMode="auto">
          <a:xfrm>
            <a:off x="8436393" y="4027721"/>
            <a:ext cx="368490" cy="1683167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Seta em curva para a esquerda 21"/>
          <p:cNvSpPr/>
          <p:nvPr/>
        </p:nvSpPr>
        <p:spPr bwMode="auto">
          <a:xfrm flipV="1">
            <a:off x="8436393" y="4541870"/>
            <a:ext cx="573206" cy="1430597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003398" y="3311971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End. Inicial</a:t>
            </a:r>
            <a:endParaRPr lang="en-US" b="1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6142859" y="6057446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End. final</a:t>
            </a:r>
            <a:endParaRPr lang="en-US" b="1" dirty="0"/>
          </a:p>
        </p:txBody>
      </p:sp>
      <p:grpSp>
        <p:nvGrpSpPr>
          <p:cNvPr id="6" name="Grupo 5"/>
          <p:cNvGrpSpPr/>
          <p:nvPr/>
        </p:nvGrpSpPr>
        <p:grpSpPr>
          <a:xfrm>
            <a:off x="3167868" y="3350433"/>
            <a:ext cx="3079689" cy="1256665"/>
            <a:chOff x="3227243" y="3599808"/>
            <a:chExt cx="3079689" cy="1256665"/>
          </a:xfrm>
        </p:grpSpPr>
        <p:sp>
          <p:nvSpPr>
            <p:cNvPr id="18" name="CaixaDeTexto 17"/>
            <p:cNvSpPr txBox="1"/>
            <p:nvPr/>
          </p:nvSpPr>
          <p:spPr>
            <a:xfrm>
              <a:off x="3227243" y="3599808"/>
              <a:ext cx="30796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Lista encadeada</a:t>
              </a:r>
            </a:p>
            <a:p>
              <a:pPr algn="ct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(diagrama conceitual)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5134" name="Grupo 5133"/>
            <p:cNvGrpSpPr/>
            <p:nvPr/>
          </p:nvGrpSpPr>
          <p:grpSpPr>
            <a:xfrm>
              <a:off x="3640968" y="4262146"/>
              <a:ext cx="2304525" cy="594327"/>
              <a:chOff x="3640968" y="4202771"/>
              <a:chExt cx="2304525" cy="594327"/>
            </a:xfrm>
          </p:grpSpPr>
          <p:grpSp>
            <p:nvGrpSpPr>
              <p:cNvPr id="25" name="Grupo 24"/>
              <p:cNvGrpSpPr/>
              <p:nvPr/>
            </p:nvGrpSpPr>
            <p:grpSpPr>
              <a:xfrm>
                <a:off x="3640968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23" name="CaixaDeTexto 22"/>
                <p:cNvSpPr txBox="1"/>
                <p:nvPr/>
              </p:nvSpPr>
              <p:spPr>
                <a:xfrm>
                  <a:off x="3807725" y="3773636"/>
                  <a:ext cx="412292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21</a:t>
                  </a:r>
                  <a:endParaRPr lang="en-US" b="1" dirty="0"/>
                </a:p>
              </p:txBody>
            </p:sp>
            <p:sp>
              <p:nvSpPr>
                <p:cNvPr id="24" name="Retângulo 23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>
                <a:off x="4488966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30" name="CaixaDeTexto 29"/>
                <p:cNvSpPr txBox="1"/>
                <p:nvPr/>
              </p:nvSpPr>
              <p:spPr>
                <a:xfrm>
                  <a:off x="3807725" y="3773636"/>
                  <a:ext cx="412292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22</a:t>
                  </a:r>
                  <a:endParaRPr lang="en-US" b="1" dirty="0"/>
                </a:p>
              </p:txBody>
            </p:sp>
            <p:sp>
              <p:nvSpPr>
                <p:cNvPr id="31" name="Retângulo 30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5120" name="Conector de seta reta 5119"/>
              <p:cNvCxnSpPr>
                <a:stCxn id="24" idx="3"/>
                <a:endCxn id="30" idx="1"/>
              </p:cNvCxnSpPr>
              <p:nvPr/>
            </p:nvCxnSpPr>
            <p:spPr bwMode="auto">
              <a:xfrm>
                <a:off x="4200417" y="4372048"/>
                <a:ext cx="28854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34" name="Grupo 33"/>
              <p:cNvGrpSpPr/>
              <p:nvPr/>
            </p:nvGrpSpPr>
            <p:grpSpPr>
              <a:xfrm>
                <a:off x="5328995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35" name="CaixaDeTexto 34"/>
                <p:cNvSpPr txBox="1"/>
                <p:nvPr/>
              </p:nvSpPr>
              <p:spPr>
                <a:xfrm>
                  <a:off x="3807725" y="3773636"/>
                  <a:ext cx="412292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23</a:t>
                  </a:r>
                  <a:endParaRPr lang="en-US" b="1" dirty="0"/>
                </a:p>
              </p:txBody>
            </p:sp>
            <p:sp>
              <p:nvSpPr>
                <p:cNvPr id="36" name="Retângulo 35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37" name="Conector de seta reta 36"/>
              <p:cNvCxnSpPr>
                <a:endCxn id="35" idx="1"/>
              </p:cNvCxnSpPr>
              <p:nvPr/>
            </p:nvCxnSpPr>
            <p:spPr bwMode="auto">
              <a:xfrm>
                <a:off x="5040446" y="4372048"/>
                <a:ext cx="28854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5133" name="Grupo 5132"/>
              <p:cNvGrpSpPr/>
              <p:nvPr/>
            </p:nvGrpSpPr>
            <p:grpSpPr>
              <a:xfrm>
                <a:off x="5684236" y="4515332"/>
                <a:ext cx="261257" cy="281766"/>
                <a:chOff x="2844140" y="5526894"/>
                <a:chExt cx="261257" cy="281766"/>
              </a:xfrm>
            </p:grpSpPr>
            <p:cxnSp>
              <p:nvCxnSpPr>
                <p:cNvPr id="5124" name="Conector reto 5123"/>
                <p:cNvCxnSpPr/>
                <p:nvPr/>
              </p:nvCxnSpPr>
              <p:spPr bwMode="auto">
                <a:xfrm>
                  <a:off x="2977738" y="5526894"/>
                  <a:ext cx="0" cy="18399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26" name="Conector reto 5125"/>
                <p:cNvCxnSpPr/>
                <p:nvPr/>
              </p:nvCxnSpPr>
              <p:spPr bwMode="auto">
                <a:xfrm>
                  <a:off x="2844140" y="5710888"/>
                  <a:ext cx="261257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28" name="Conector reto 5127"/>
                <p:cNvCxnSpPr/>
                <p:nvPr/>
              </p:nvCxnSpPr>
              <p:spPr bwMode="auto">
                <a:xfrm>
                  <a:off x="2903517" y="5761156"/>
                  <a:ext cx="1484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0" name="Conector reto 49"/>
                <p:cNvCxnSpPr/>
                <p:nvPr/>
              </p:nvCxnSpPr>
              <p:spPr bwMode="auto">
                <a:xfrm>
                  <a:off x="2940627" y="5808660"/>
                  <a:ext cx="7422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sp>
        <p:nvSpPr>
          <p:cNvPr id="2" name="CaixaDeTexto 1"/>
          <p:cNvSpPr txBox="1"/>
          <p:nvPr/>
        </p:nvSpPr>
        <p:spPr>
          <a:xfrm>
            <a:off x="6014030" y="2700816"/>
            <a:ext cx="178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malloc() ?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655392" y="393892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104</a:t>
            </a:r>
            <a:endParaRPr lang="en-US" b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655392" y="484964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132</a:t>
            </a:r>
            <a:endParaRPr lang="en-US" b="1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6649409" y="574966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260</a:t>
            </a:r>
            <a:endParaRPr lang="en-US" b="1" dirty="0"/>
          </a:p>
        </p:txBody>
      </p:sp>
      <p:grpSp>
        <p:nvGrpSpPr>
          <p:cNvPr id="21" name="Grupo 20"/>
          <p:cNvGrpSpPr/>
          <p:nvPr/>
        </p:nvGrpSpPr>
        <p:grpSpPr>
          <a:xfrm>
            <a:off x="8432059" y="4990003"/>
            <a:ext cx="277935" cy="281766"/>
            <a:chOff x="8432059" y="4990003"/>
            <a:chExt cx="277935" cy="281766"/>
          </a:xfrm>
        </p:grpSpPr>
        <p:grpSp>
          <p:nvGrpSpPr>
            <p:cNvPr id="4" name="Grupo 3"/>
            <p:cNvGrpSpPr/>
            <p:nvPr/>
          </p:nvGrpSpPr>
          <p:grpSpPr>
            <a:xfrm>
              <a:off x="8448737" y="4990003"/>
              <a:ext cx="261257" cy="281766"/>
              <a:chOff x="5836636" y="4727107"/>
              <a:chExt cx="261257" cy="281766"/>
            </a:xfrm>
          </p:grpSpPr>
          <p:cxnSp>
            <p:nvCxnSpPr>
              <p:cNvPr id="43" name="Conector reto 42"/>
              <p:cNvCxnSpPr/>
              <p:nvPr/>
            </p:nvCxnSpPr>
            <p:spPr bwMode="auto">
              <a:xfrm>
                <a:off x="5970234" y="4727107"/>
                <a:ext cx="0" cy="18399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Conector reto 43"/>
              <p:cNvCxnSpPr/>
              <p:nvPr/>
            </p:nvCxnSpPr>
            <p:spPr bwMode="auto">
              <a:xfrm>
                <a:off x="5836636" y="4911101"/>
                <a:ext cx="26125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Conector reto 44"/>
              <p:cNvCxnSpPr/>
              <p:nvPr/>
            </p:nvCxnSpPr>
            <p:spPr bwMode="auto">
              <a:xfrm>
                <a:off x="5896013" y="4961369"/>
                <a:ext cx="14844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Conector reto 45"/>
              <p:cNvCxnSpPr/>
              <p:nvPr/>
            </p:nvCxnSpPr>
            <p:spPr bwMode="auto">
              <a:xfrm>
                <a:off x="5933123" y="5008873"/>
                <a:ext cx="7422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0" name="Conector reto 19"/>
            <p:cNvCxnSpPr/>
            <p:nvPr/>
          </p:nvCxnSpPr>
          <p:spPr bwMode="auto">
            <a:xfrm flipH="1">
              <a:off x="8432059" y="4991621"/>
              <a:ext cx="15894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CaixaDeTexto 48"/>
          <p:cNvSpPr txBox="1"/>
          <p:nvPr/>
        </p:nvSpPr>
        <p:spPr>
          <a:xfrm>
            <a:off x="23750" y="5196441"/>
            <a:ext cx="1384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Base </a:t>
            </a:r>
          </a:p>
          <a:p>
            <a:pPr algn="ctr"/>
            <a:r>
              <a:rPr lang="en-US" sz="1400" b="1" dirty="0"/>
              <a:t>+ </a:t>
            </a:r>
            <a:r>
              <a:rPr lang="en-US" sz="1400" b="1" dirty="0" err="1"/>
              <a:t>deslocamento</a:t>
            </a:r>
            <a:endParaRPr lang="en-US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5535141" y="1012006"/>
            <a:ext cx="2896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Alocação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estática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 algn="ctr"/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Alocação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dinâmica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8" name="Grupo 27"/>
          <p:cNvGrpSpPr/>
          <p:nvPr/>
        </p:nvGrpSpPr>
        <p:grpSpPr>
          <a:xfrm>
            <a:off x="3218208" y="5188644"/>
            <a:ext cx="2940263" cy="1227952"/>
            <a:chOff x="3218208" y="5188644"/>
            <a:chExt cx="2940263" cy="1227952"/>
          </a:xfrm>
        </p:grpSpPr>
        <p:sp>
          <p:nvSpPr>
            <p:cNvPr id="26" name="CaixaDeTexto 25"/>
            <p:cNvSpPr txBox="1"/>
            <p:nvPr/>
          </p:nvSpPr>
          <p:spPr>
            <a:xfrm>
              <a:off x="3218208" y="5831821"/>
              <a:ext cx="29402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rgbClr val="0000FF"/>
                  </a:solidFill>
                </a:rPr>
                <a:t>Ponteiros têm tamanho de 1 </a:t>
              </a:r>
              <a:r>
                <a:rPr lang="pt-BR" sz="1600" i="1" dirty="0" err="1">
                  <a:solidFill>
                    <a:srgbClr val="0000FF"/>
                  </a:solidFill>
                </a:rPr>
                <a:t>word</a:t>
              </a:r>
              <a:r>
                <a:rPr lang="pt-BR" sz="1600" dirty="0">
                  <a:solidFill>
                    <a:srgbClr val="0000FF"/>
                  </a:solidFill>
                </a:rPr>
                <a:t> independente do tipo</a:t>
              </a:r>
            </a:p>
          </p:txBody>
        </p:sp>
        <p:sp>
          <p:nvSpPr>
            <p:cNvPr id="27" name="Elipse 26"/>
            <p:cNvSpPr/>
            <p:nvPr/>
          </p:nvSpPr>
          <p:spPr bwMode="auto">
            <a:xfrm>
              <a:off x="3934510" y="5188644"/>
              <a:ext cx="1727463" cy="439119"/>
            </a:xfrm>
            <a:prstGeom prst="ellips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850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10" grpId="0" animBg="1"/>
      <p:bldP spid="22" grpId="0" animBg="1"/>
      <p:bldP spid="38" grpId="0"/>
      <p:bldP spid="39" grpId="0"/>
      <p:bldP spid="2" grpId="0"/>
      <p:bldP spid="40" grpId="0"/>
      <p:bldP spid="41" grpId="0"/>
      <p:bldP spid="42" grpId="0"/>
      <p:bldP spid="49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09"/>
            <a:ext cx="8454433" cy="5298646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dirty="0"/>
              <a:t>Acesso aos elementos</a:t>
            </a:r>
          </a:p>
          <a:p>
            <a:pPr lvl="2"/>
            <a:r>
              <a:rPr lang="pt-BR" sz="1800" dirty="0"/>
              <a:t>Diferentemente de </a:t>
            </a:r>
            <a:r>
              <a:rPr lang="pt-BR" sz="1800" i="1" dirty="0"/>
              <a:t>arrays</a:t>
            </a:r>
            <a:r>
              <a:rPr lang="pt-BR" sz="1800" dirty="0"/>
              <a:t>, o acesso aos elementos de uma lista encadeada não pode ser feito utilizando o conceito </a:t>
            </a:r>
            <a:r>
              <a:rPr lang="pt-BR" sz="1800" i="1" dirty="0"/>
              <a:t>base + deslocamento</a:t>
            </a:r>
          </a:p>
          <a:p>
            <a:pPr lvl="2"/>
            <a:r>
              <a:rPr lang="pt-BR" sz="1800" dirty="0"/>
              <a:t>A lista deve ser percorrida tipicamente a partir do primeiro elemento</a:t>
            </a:r>
          </a:p>
          <a:p>
            <a:pPr lvl="3"/>
            <a:r>
              <a:rPr lang="pt-BR" sz="1600" dirty="0"/>
              <a:t>Para isso existe a necessidade de uma referência para o primeiro </a:t>
            </a:r>
            <a:r>
              <a:rPr lang="pt-BR" sz="1600" dirty="0" smtClean="0"/>
              <a:t>elemento </a:t>
            </a:r>
            <a:r>
              <a:rPr lang="pt-BR" sz="1600" dirty="0"/>
              <a:t>(ponteiro) </a:t>
            </a:r>
          </a:p>
          <a:p>
            <a:pPr lvl="3"/>
            <a:r>
              <a:rPr lang="pt-BR" sz="1600" dirty="0"/>
              <a:t>Pode-se ter também referências para outros elementos (e.g. último elemento)</a:t>
            </a:r>
          </a:p>
          <a:p>
            <a:pPr lvl="3"/>
            <a:r>
              <a:rPr lang="pt-BR" sz="1600" dirty="0">
                <a:solidFill>
                  <a:srgbClr val="FF0000"/>
                </a:solidFill>
              </a:rPr>
              <a:t>Acesso lento em relação a </a:t>
            </a:r>
            <a:r>
              <a:rPr lang="pt-BR" sz="1600" i="1" dirty="0" err="1">
                <a:solidFill>
                  <a:srgbClr val="FF0000"/>
                </a:solidFill>
              </a:rPr>
              <a:t>arrays</a:t>
            </a:r>
            <a:endParaRPr lang="pt-BR" sz="16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Referências a determinados elementos da lista e outras informações relevantes (e.g. número de elementos) são tipicamente agrupadas em uma </a:t>
            </a:r>
            <a:r>
              <a:rPr lang="pt-BR" sz="1800" i="1" dirty="0" err="1"/>
              <a:t>struct</a:t>
            </a:r>
            <a:r>
              <a:rPr lang="pt-BR" sz="1800" dirty="0"/>
              <a:t> chamada de </a:t>
            </a:r>
            <a:r>
              <a:rPr lang="pt-BR" sz="1800" dirty="0">
                <a:solidFill>
                  <a:srgbClr val="0000FF"/>
                </a:solidFill>
              </a:rPr>
              <a:t>descritor</a:t>
            </a:r>
            <a:endParaRPr lang="pt-BR" sz="1800" i="1" dirty="0">
              <a:solidFill>
                <a:srgbClr val="0000FF"/>
              </a:solidFill>
            </a:endParaRP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516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09"/>
            <a:ext cx="6088655" cy="1299867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Descritor da lista</a:t>
            </a:r>
          </a:p>
          <a:p>
            <a:pPr lvl="2"/>
            <a:r>
              <a:rPr lang="pt-BR" sz="1600" dirty="0"/>
              <a:t>Informações relativas à lista agrupadas em uma </a:t>
            </a:r>
            <a:r>
              <a:rPr lang="pt-BR" sz="1600" i="1" dirty="0" err="1"/>
              <a:t>struct</a:t>
            </a:r>
            <a:endParaRPr lang="pt-BR" sz="1600" i="1" dirty="0"/>
          </a:p>
          <a:p>
            <a:pPr lvl="2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14202" y="2670305"/>
            <a:ext cx="6442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LinkedList 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*head; /* Aponta primeiro elemento */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Node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*tail; /* Aponta último elementos */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size;	 /* Número atual de elementos */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aphicFrame>
        <p:nvGraphicFramePr>
          <p:cNvPr id="44" name="Tabe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60123"/>
              </p:ext>
            </p:extLst>
          </p:nvPr>
        </p:nvGraphicFramePr>
        <p:xfrm>
          <a:off x="7148955" y="2110088"/>
          <a:ext cx="128016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</a:t>
                      </a:r>
                    </a:p>
                  </a:txBody>
                  <a:tcP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128</a:t>
                      </a:r>
                    </a:p>
                  </a:txBody>
                  <a:tcP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</a:t>
                      </a:r>
                    </a:p>
                  </a:txBody>
                  <a:tcPr>
                    <a:solidFill>
                      <a:srgbClr val="9FF3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23</a:t>
                      </a:r>
                    </a:p>
                  </a:txBody>
                  <a:tcPr>
                    <a:solidFill>
                      <a:srgbClr val="9FF3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</a:t>
                      </a:r>
                    </a:p>
                  </a:txBody>
                  <a:tcPr>
                    <a:solidFill>
                      <a:srgbClr val="9FF3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45" name="CaixaDeTexto 44"/>
          <p:cNvSpPr txBox="1"/>
          <p:nvPr/>
        </p:nvSpPr>
        <p:spPr>
          <a:xfrm>
            <a:off x="6649409" y="36316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100</a:t>
            </a:r>
            <a:endParaRPr lang="en-US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649409" y="546525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256</a:t>
            </a:r>
            <a:endParaRPr lang="en-US" b="1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6649409" y="455374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128</a:t>
            </a:r>
            <a:endParaRPr lang="en-US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6142859" y="6069321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End. final</a:t>
            </a:r>
            <a:endParaRPr lang="en-US" b="1" dirty="0"/>
          </a:p>
        </p:txBody>
      </p:sp>
      <p:grpSp>
        <p:nvGrpSpPr>
          <p:cNvPr id="27" name="Grupo 26"/>
          <p:cNvGrpSpPr/>
          <p:nvPr/>
        </p:nvGrpSpPr>
        <p:grpSpPr>
          <a:xfrm>
            <a:off x="2782197" y="3956618"/>
            <a:ext cx="2304525" cy="2027395"/>
            <a:chOff x="2782197" y="3956618"/>
            <a:chExt cx="2304525" cy="2027395"/>
          </a:xfrm>
        </p:grpSpPr>
        <p:grpSp>
          <p:nvGrpSpPr>
            <p:cNvPr id="5134" name="Grupo 5133"/>
            <p:cNvGrpSpPr/>
            <p:nvPr/>
          </p:nvGrpSpPr>
          <p:grpSpPr>
            <a:xfrm>
              <a:off x="2782197" y="5389686"/>
              <a:ext cx="2304525" cy="594327"/>
              <a:chOff x="3640968" y="4202771"/>
              <a:chExt cx="2304525" cy="594327"/>
            </a:xfrm>
          </p:grpSpPr>
          <p:grpSp>
            <p:nvGrpSpPr>
              <p:cNvPr id="25" name="Grupo 24"/>
              <p:cNvGrpSpPr/>
              <p:nvPr/>
            </p:nvGrpSpPr>
            <p:grpSpPr>
              <a:xfrm>
                <a:off x="3640968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23" name="CaixaDeTexto 22"/>
                <p:cNvSpPr txBox="1"/>
                <p:nvPr/>
              </p:nvSpPr>
              <p:spPr>
                <a:xfrm>
                  <a:off x="3807725" y="3773636"/>
                  <a:ext cx="412292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21</a:t>
                  </a:r>
                  <a:endParaRPr lang="en-US" b="1" dirty="0"/>
                </a:p>
              </p:txBody>
            </p:sp>
            <p:sp>
              <p:nvSpPr>
                <p:cNvPr id="24" name="Retângulo 23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>
                <a:off x="4488966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30" name="CaixaDeTexto 29"/>
                <p:cNvSpPr txBox="1"/>
                <p:nvPr/>
              </p:nvSpPr>
              <p:spPr>
                <a:xfrm>
                  <a:off x="3807725" y="3773636"/>
                  <a:ext cx="412292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22</a:t>
                  </a:r>
                  <a:endParaRPr lang="en-US" b="1" dirty="0"/>
                </a:p>
              </p:txBody>
            </p:sp>
            <p:sp>
              <p:nvSpPr>
                <p:cNvPr id="31" name="Retângulo 30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5120" name="Conector de seta reta 5119"/>
              <p:cNvCxnSpPr>
                <a:stCxn id="24" idx="3"/>
                <a:endCxn id="30" idx="1"/>
              </p:cNvCxnSpPr>
              <p:nvPr/>
            </p:nvCxnSpPr>
            <p:spPr bwMode="auto">
              <a:xfrm>
                <a:off x="4200417" y="4372048"/>
                <a:ext cx="28854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34" name="Grupo 33"/>
              <p:cNvGrpSpPr/>
              <p:nvPr/>
            </p:nvGrpSpPr>
            <p:grpSpPr>
              <a:xfrm>
                <a:off x="5328995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35" name="CaixaDeTexto 34"/>
                <p:cNvSpPr txBox="1"/>
                <p:nvPr/>
              </p:nvSpPr>
              <p:spPr>
                <a:xfrm>
                  <a:off x="3807725" y="3773636"/>
                  <a:ext cx="412292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23</a:t>
                  </a:r>
                  <a:endParaRPr lang="en-US" b="1" dirty="0"/>
                </a:p>
              </p:txBody>
            </p:sp>
            <p:sp>
              <p:nvSpPr>
                <p:cNvPr id="36" name="Retângulo 35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37" name="Conector de seta reta 36"/>
              <p:cNvCxnSpPr>
                <a:endCxn id="35" idx="1"/>
              </p:cNvCxnSpPr>
              <p:nvPr/>
            </p:nvCxnSpPr>
            <p:spPr bwMode="auto">
              <a:xfrm>
                <a:off x="5040446" y="4372048"/>
                <a:ext cx="28854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5133" name="Grupo 5132"/>
              <p:cNvGrpSpPr/>
              <p:nvPr/>
            </p:nvGrpSpPr>
            <p:grpSpPr>
              <a:xfrm>
                <a:off x="5684236" y="4515332"/>
                <a:ext cx="261257" cy="281766"/>
                <a:chOff x="2844140" y="5526894"/>
                <a:chExt cx="261257" cy="281766"/>
              </a:xfrm>
            </p:grpSpPr>
            <p:cxnSp>
              <p:nvCxnSpPr>
                <p:cNvPr id="5124" name="Conector reto 5123"/>
                <p:cNvCxnSpPr/>
                <p:nvPr/>
              </p:nvCxnSpPr>
              <p:spPr bwMode="auto">
                <a:xfrm>
                  <a:off x="2977738" y="5526894"/>
                  <a:ext cx="0" cy="18399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26" name="Conector reto 5125"/>
                <p:cNvCxnSpPr/>
                <p:nvPr/>
              </p:nvCxnSpPr>
              <p:spPr bwMode="auto">
                <a:xfrm>
                  <a:off x="2844140" y="5710888"/>
                  <a:ext cx="261257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28" name="Conector reto 5127"/>
                <p:cNvCxnSpPr/>
                <p:nvPr/>
              </p:nvCxnSpPr>
              <p:spPr bwMode="auto">
                <a:xfrm>
                  <a:off x="2903517" y="5761156"/>
                  <a:ext cx="1484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0" name="Conector reto 49"/>
                <p:cNvCxnSpPr/>
                <p:nvPr/>
              </p:nvCxnSpPr>
              <p:spPr bwMode="auto">
                <a:xfrm>
                  <a:off x="2940627" y="5808660"/>
                  <a:ext cx="7422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2" name="Grupo 1"/>
            <p:cNvGrpSpPr/>
            <p:nvPr/>
          </p:nvGrpSpPr>
          <p:grpSpPr>
            <a:xfrm>
              <a:off x="3672984" y="3956618"/>
              <a:ext cx="496523" cy="677108"/>
              <a:chOff x="3187210" y="3814620"/>
              <a:chExt cx="496523" cy="677108"/>
            </a:xfrm>
          </p:grpSpPr>
          <p:sp>
            <p:nvSpPr>
              <p:cNvPr id="40" name="CaixaDeTexto 39"/>
              <p:cNvSpPr txBox="1"/>
              <p:nvPr/>
            </p:nvSpPr>
            <p:spPr>
              <a:xfrm>
                <a:off x="3187210" y="3814620"/>
                <a:ext cx="496523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3</a:t>
                </a:r>
                <a:endParaRPr lang="en-US" b="1" dirty="0"/>
              </a:p>
            </p:txBody>
          </p:sp>
          <p:sp>
            <p:nvSpPr>
              <p:cNvPr id="41" name="Retângulo 40"/>
              <p:cNvSpPr/>
              <p:nvPr/>
            </p:nvSpPr>
            <p:spPr bwMode="auto">
              <a:xfrm>
                <a:off x="3187210" y="4153174"/>
                <a:ext cx="254043" cy="338554"/>
              </a:xfrm>
              <a:prstGeom prst="rect">
                <a:avLst/>
              </a:prstGeom>
              <a:solidFill>
                <a:srgbClr val="00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Retângulo 42"/>
              <p:cNvSpPr/>
              <p:nvPr/>
            </p:nvSpPr>
            <p:spPr bwMode="auto">
              <a:xfrm>
                <a:off x="3429690" y="4153174"/>
                <a:ext cx="254043" cy="338554"/>
              </a:xfrm>
              <a:prstGeom prst="rect">
                <a:avLst/>
              </a:prstGeom>
              <a:solidFill>
                <a:srgbClr val="00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6" name="Conector de seta reta 5"/>
            <p:cNvCxnSpPr>
              <a:stCxn id="41" idx="2"/>
              <a:endCxn id="23" idx="0"/>
            </p:cNvCxnSpPr>
            <p:nvPr/>
          </p:nvCxnSpPr>
          <p:spPr bwMode="auto">
            <a:xfrm flipH="1">
              <a:off x="2988343" y="4633726"/>
              <a:ext cx="811663" cy="755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Conector de seta reta 20"/>
            <p:cNvCxnSpPr>
              <a:stCxn id="43" idx="2"/>
              <a:endCxn id="35" idx="0"/>
            </p:cNvCxnSpPr>
            <p:nvPr/>
          </p:nvCxnSpPr>
          <p:spPr bwMode="auto">
            <a:xfrm>
              <a:off x="4042486" y="4633726"/>
              <a:ext cx="633884" cy="755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4" name="CaixaDeTexto 53"/>
          <p:cNvSpPr txBox="1"/>
          <p:nvPr/>
        </p:nvSpPr>
        <p:spPr>
          <a:xfrm>
            <a:off x="6655392" y="395257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104</a:t>
            </a:r>
            <a:endParaRPr lang="en-US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655392" y="486329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132</a:t>
            </a:r>
            <a:endParaRPr lang="en-US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6649409" y="576331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260</a:t>
            </a:r>
            <a:endParaRPr lang="en-US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207327" y="4431969"/>
            <a:ext cx="30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Lista encadeada</a:t>
            </a: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(diagrama conceitual)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 bwMode="auto">
          <a:xfrm>
            <a:off x="7132232" y="1988288"/>
            <a:ext cx="1299387" cy="13269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Seta em curva para a esquerda 62"/>
          <p:cNvSpPr/>
          <p:nvPr/>
        </p:nvSpPr>
        <p:spPr bwMode="auto">
          <a:xfrm>
            <a:off x="8436393" y="3998626"/>
            <a:ext cx="368490" cy="1747887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Seta em curva para a esquerda 63"/>
          <p:cNvSpPr/>
          <p:nvPr/>
        </p:nvSpPr>
        <p:spPr bwMode="auto">
          <a:xfrm flipV="1">
            <a:off x="8436393" y="4577495"/>
            <a:ext cx="573206" cy="1430597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upo 64"/>
          <p:cNvGrpSpPr/>
          <p:nvPr/>
        </p:nvGrpSpPr>
        <p:grpSpPr>
          <a:xfrm>
            <a:off x="8432059" y="5021902"/>
            <a:ext cx="277935" cy="281766"/>
            <a:chOff x="8432059" y="4990003"/>
            <a:chExt cx="277935" cy="281766"/>
          </a:xfrm>
        </p:grpSpPr>
        <p:grpSp>
          <p:nvGrpSpPr>
            <p:cNvPr id="66" name="Grupo 65"/>
            <p:cNvGrpSpPr/>
            <p:nvPr/>
          </p:nvGrpSpPr>
          <p:grpSpPr>
            <a:xfrm>
              <a:off x="8448737" y="4990003"/>
              <a:ext cx="261257" cy="281766"/>
              <a:chOff x="5836636" y="4727107"/>
              <a:chExt cx="261257" cy="281766"/>
            </a:xfrm>
          </p:grpSpPr>
          <p:cxnSp>
            <p:nvCxnSpPr>
              <p:cNvPr id="68" name="Conector reto 67"/>
              <p:cNvCxnSpPr/>
              <p:nvPr/>
            </p:nvCxnSpPr>
            <p:spPr bwMode="auto">
              <a:xfrm>
                <a:off x="5970234" y="4727107"/>
                <a:ext cx="0" cy="18399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Conector reto 68"/>
              <p:cNvCxnSpPr/>
              <p:nvPr/>
            </p:nvCxnSpPr>
            <p:spPr bwMode="auto">
              <a:xfrm>
                <a:off x="5836636" y="4911101"/>
                <a:ext cx="26125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Conector reto 69"/>
              <p:cNvCxnSpPr/>
              <p:nvPr/>
            </p:nvCxnSpPr>
            <p:spPr bwMode="auto">
              <a:xfrm>
                <a:off x="5896013" y="4961369"/>
                <a:ext cx="14844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Conector reto 70"/>
              <p:cNvCxnSpPr/>
              <p:nvPr/>
            </p:nvCxnSpPr>
            <p:spPr bwMode="auto">
              <a:xfrm>
                <a:off x="5933123" y="5008873"/>
                <a:ext cx="7422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7" name="Conector reto 66"/>
            <p:cNvCxnSpPr/>
            <p:nvPr/>
          </p:nvCxnSpPr>
          <p:spPr bwMode="auto">
            <a:xfrm flipH="1">
              <a:off x="8432059" y="4991621"/>
              <a:ext cx="15894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639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51" grpId="0"/>
      <p:bldP spid="54" grpId="0"/>
      <p:bldP spid="55" grpId="0"/>
      <p:bldP spid="61" grpId="0"/>
      <p:bldP spid="62" grpId="0"/>
      <p:bldP spid="63" grpId="0" animBg="1"/>
      <p:bldP spid="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14202" y="2670305"/>
            <a:ext cx="6410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LinkedList 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*head; /* Aponta primeiro elemento */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Node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*tail; /* Aponta último elemento */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size;	 /* Número atual de elementos */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aphicFrame>
        <p:nvGraphicFramePr>
          <p:cNvPr id="44" name="Tabe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028368"/>
              </p:ext>
            </p:extLst>
          </p:nvPr>
        </p:nvGraphicFramePr>
        <p:xfrm>
          <a:off x="7148955" y="2110088"/>
          <a:ext cx="128016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</a:t>
                      </a:r>
                    </a:p>
                  </a:txBody>
                  <a:tcP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128</a:t>
                      </a:r>
                    </a:p>
                  </a:txBody>
                  <a:tcP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</a:t>
                      </a:r>
                    </a:p>
                  </a:txBody>
                  <a:tcPr>
                    <a:solidFill>
                      <a:srgbClr val="9FF3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23</a:t>
                      </a:r>
                    </a:p>
                  </a:txBody>
                  <a:tcPr>
                    <a:solidFill>
                      <a:srgbClr val="9FF3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</a:t>
                      </a:r>
                    </a:p>
                  </a:txBody>
                  <a:tcPr>
                    <a:solidFill>
                      <a:srgbClr val="9FF3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45" name="CaixaDeTexto 44"/>
          <p:cNvSpPr txBox="1"/>
          <p:nvPr/>
        </p:nvSpPr>
        <p:spPr>
          <a:xfrm>
            <a:off x="6649409" y="36316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100</a:t>
            </a:r>
            <a:endParaRPr lang="en-US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649409" y="546525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256</a:t>
            </a:r>
            <a:endParaRPr lang="en-US" b="1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6649409" y="455374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128</a:t>
            </a:r>
            <a:endParaRPr lang="en-US" b="1" dirty="0"/>
          </a:p>
        </p:txBody>
      </p:sp>
      <p:sp>
        <p:nvSpPr>
          <p:cNvPr id="48" name="Seta em curva para a esquerda 47"/>
          <p:cNvSpPr/>
          <p:nvPr/>
        </p:nvSpPr>
        <p:spPr bwMode="auto">
          <a:xfrm>
            <a:off x="8436393" y="3998626"/>
            <a:ext cx="368490" cy="1747887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Seta em curva para a esquerda 48"/>
          <p:cNvSpPr/>
          <p:nvPr/>
        </p:nvSpPr>
        <p:spPr bwMode="auto">
          <a:xfrm flipV="1">
            <a:off x="8436393" y="4577495"/>
            <a:ext cx="573206" cy="1430597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142859" y="6069321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End. final</a:t>
            </a:r>
            <a:endParaRPr lang="en-US" b="1" dirty="0"/>
          </a:p>
        </p:txBody>
      </p:sp>
      <p:grpSp>
        <p:nvGrpSpPr>
          <p:cNvPr id="27" name="Grupo 26"/>
          <p:cNvGrpSpPr/>
          <p:nvPr/>
        </p:nvGrpSpPr>
        <p:grpSpPr>
          <a:xfrm>
            <a:off x="2782197" y="3956618"/>
            <a:ext cx="2304525" cy="2027395"/>
            <a:chOff x="2782197" y="3956618"/>
            <a:chExt cx="2304525" cy="2027395"/>
          </a:xfrm>
        </p:grpSpPr>
        <p:grpSp>
          <p:nvGrpSpPr>
            <p:cNvPr id="5134" name="Grupo 5133"/>
            <p:cNvGrpSpPr/>
            <p:nvPr/>
          </p:nvGrpSpPr>
          <p:grpSpPr>
            <a:xfrm>
              <a:off x="2782197" y="5389686"/>
              <a:ext cx="2304525" cy="594327"/>
              <a:chOff x="3640968" y="4202771"/>
              <a:chExt cx="2304525" cy="594327"/>
            </a:xfrm>
          </p:grpSpPr>
          <p:grpSp>
            <p:nvGrpSpPr>
              <p:cNvPr id="25" name="Grupo 24"/>
              <p:cNvGrpSpPr/>
              <p:nvPr/>
            </p:nvGrpSpPr>
            <p:grpSpPr>
              <a:xfrm>
                <a:off x="3640968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23" name="CaixaDeTexto 22"/>
                <p:cNvSpPr txBox="1"/>
                <p:nvPr/>
              </p:nvSpPr>
              <p:spPr>
                <a:xfrm>
                  <a:off x="3807725" y="3773636"/>
                  <a:ext cx="412292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21</a:t>
                  </a:r>
                  <a:endParaRPr lang="en-US" b="1" dirty="0"/>
                </a:p>
              </p:txBody>
            </p:sp>
            <p:sp>
              <p:nvSpPr>
                <p:cNvPr id="24" name="Retângulo 23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>
                <a:off x="4488966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30" name="CaixaDeTexto 29"/>
                <p:cNvSpPr txBox="1"/>
                <p:nvPr/>
              </p:nvSpPr>
              <p:spPr>
                <a:xfrm>
                  <a:off x="3807725" y="3773636"/>
                  <a:ext cx="412292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22</a:t>
                  </a:r>
                  <a:endParaRPr lang="en-US" b="1" dirty="0"/>
                </a:p>
              </p:txBody>
            </p:sp>
            <p:sp>
              <p:nvSpPr>
                <p:cNvPr id="31" name="Retângulo 30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5120" name="Conector de seta reta 5119"/>
              <p:cNvCxnSpPr>
                <a:stCxn id="24" idx="3"/>
                <a:endCxn id="30" idx="1"/>
              </p:cNvCxnSpPr>
              <p:nvPr/>
            </p:nvCxnSpPr>
            <p:spPr bwMode="auto">
              <a:xfrm>
                <a:off x="4200417" y="4372048"/>
                <a:ext cx="28854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34" name="Grupo 33"/>
              <p:cNvGrpSpPr/>
              <p:nvPr/>
            </p:nvGrpSpPr>
            <p:grpSpPr>
              <a:xfrm>
                <a:off x="5328995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35" name="CaixaDeTexto 34"/>
                <p:cNvSpPr txBox="1"/>
                <p:nvPr/>
              </p:nvSpPr>
              <p:spPr>
                <a:xfrm>
                  <a:off x="3807725" y="3773636"/>
                  <a:ext cx="412292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23</a:t>
                  </a:r>
                  <a:endParaRPr lang="en-US" b="1" dirty="0"/>
                </a:p>
              </p:txBody>
            </p:sp>
            <p:sp>
              <p:nvSpPr>
                <p:cNvPr id="36" name="Retângulo 35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37" name="Conector de seta reta 36"/>
              <p:cNvCxnSpPr>
                <a:endCxn id="35" idx="1"/>
              </p:cNvCxnSpPr>
              <p:nvPr/>
            </p:nvCxnSpPr>
            <p:spPr bwMode="auto">
              <a:xfrm>
                <a:off x="5040446" y="4372048"/>
                <a:ext cx="28854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5133" name="Grupo 5132"/>
              <p:cNvGrpSpPr/>
              <p:nvPr/>
            </p:nvGrpSpPr>
            <p:grpSpPr>
              <a:xfrm>
                <a:off x="5684236" y="4515332"/>
                <a:ext cx="261257" cy="281766"/>
                <a:chOff x="2844140" y="5526894"/>
                <a:chExt cx="261257" cy="281766"/>
              </a:xfrm>
            </p:grpSpPr>
            <p:cxnSp>
              <p:nvCxnSpPr>
                <p:cNvPr id="5124" name="Conector reto 5123"/>
                <p:cNvCxnSpPr/>
                <p:nvPr/>
              </p:nvCxnSpPr>
              <p:spPr bwMode="auto">
                <a:xfrm>
                  <a:off x="2977738" y="5526894"/>
                  <a:ext cx="0" cy="18399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26" name="Conector reto 5125"/>
                <p:cNvCxnSpPr/>
                <p:nvPr/>
              </p:nvCxnSpPr>
              <p:spPr bwMode="auto">
                <a:xfrm>
                  <a:off x="2844140" y="5710888"/>
                  <a:ext cx="261257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28" name="Conector reto 5127"/>
                <p:cNvCxnSpPr/>
                <p:nvPr/>
              </p:nvCxnSpPr>
              <p:spPr bwMode="auto">
                <a:xfrm>
                  <a:off x="2903517" y="5761156"/>
                  <a:ext cx="1484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0" name="Conector reto 49"/>
                <p:cNvCxnSpPr/>
                <p:nvPr/>
              </p:nvCxnSpPr>
              <p:spPr bwMode="auto">
                <a:xfrm>
                  <a:off x="2940627" y="5808660"/>
                  <a:ext cx="7422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2" name="Grupo 1"/>
            <p:cNvGrpSpPr/>
            <p:nvPr/>
          </p:nvGrpSpPr>
          <p:grpSpPr>
            <a:xfrm>
              <a:off x="3672984" y="3956618"/>
              <a:ext cx="496523" cy="677108"/>
              <a:chOff x="3187210" y="3814620"/>
              <a:chExt cx="496523" cy="677108"/>
            </a:xfrm>
          </p:grpSpPr>
          <p:sp>
            <p:nvSpPr>
              <p:cNvPr id="40" name="CaixaDeTexto 39"/>
              <p:cNvSpPr txBox="1"/>
              <p:nvPr/>
            </p:nvSpPr>
            <p:spPr>
              <a:xfrm>
                <a:off x="3187210" y="3814620"/>
                <a:ext cx="496523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3</a:t>
                </a:r>
                <a:endParaRPr lang="en-US" b="1" dirty="0"/>
              </a:p>
            </p:txBody>
          </p:sp>
          <p:sp>
            <p:nvSpPr>
              <p:cNvPr id="41" name="Retângulo 40"/>
              <p:cNvSpPr/>
              <p:nvPr/>
            </p:nvSpPr>
            <p:spPr bwMode="auto">
              <a:xfrm>
                <a:off x="3187210" y="4153174"/>
                <a:ext cx="254043" cy="338554"/>
              </a:xfrm>
              <a:prstGeom prst="rect">
                <a:avLst/>
              </a:prstGeom>
              <a:solidFill>
                <a:srgbClr val="00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Retângulo 42"/>
              <p:cNvSpPr/>
              <p:nvPr/>
            </p:nvSpPr>
            <p:spPr bwMode="auto">
              <a:xfrm>
                <a:off x="3429690" y="4153174"/>
                <a:ext cx="254043" cy="338554"/>
              </a:xfrm>
              <a:prstGeom prst="rect">
                <a:avLst/>
              </a:prstGeom>
              <a:solidFill>
                <a:srgbClr val="00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6" name="Conector de seta reta 5"/>
            <p:cNvCxnSpPr>
              <a:stCxn id="41" idx="2"/>
              <a:endCxn id="23" idx="0"/>
            </p:cNvCxnSpPr>
            <p:nvPr/>
          </p:nvCxnSpPr>
          <p:spPr bwMode="auto">
            <a:xfrm flipH="1">
              <a:off x="2988343" y="4633726"/>
              <a:ext cx="811663" cy="755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Conector de seta reta 20"/>
            <p:cNvCxnSpPr>
              <a:stCxn id="43" idx="2"/>
              <a:endCxn id="35" idx="0"/>
            </p:cNvCxnSpPr>
            <p:nvPr/>
          </p:nvCxnSpPr>
          <p:spPr bwMode="auto">
            <a:xfrm>
              <a:off x="4042486" y="4633726"/>
              <a:ext cx="633884" cy="755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6" name="CaixaDeTexto 55"/>
          <p:cNvSpPr txBox="1"/>
          <p:nvPr/>
        </p:nvSpPr>
        <p:spPr>
          <a:xfrm>
            <a:off x="6725056" y="24143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32</a:t>
            </a:r>
            <a:endParaRPr lang="en-US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725056" y="272216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36</a:t>
            </a:r>
            <a:endParaRPr lang="en-US" b="1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725056" y="30299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40</a:t>
            </a:r>
            <a:endParaRPr lang="en-US" b="1" dirty="0"/>
          </a:p>
        </p:txBody>
      </p:sp>
      <p:sp>
        <p:nvSpPr>
          <p:cNvPr id="59" name="Seta em curva para a esquerda 58"/>
          <p:cNvSpPr/>
          <p:nvPr/>
        </p:nvSpPr>
        <p:spPr bwMode="auto">
          <a:xfrm>
            <a:off x="8436393" y="2496136"/>
            <a:ext cx="368490" cy="1333214"/>
          </a:xfrm>
          <a:prstGeom prst="curvedLeftArrow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Seta em curva para a esquerda 59"/>
          <p:cNvSpPr/>
          <p:nvPr/>
        </p:nvSpPr>
        <p:spPr bwMode="auto">
          <a:xfrm>
            <a:off x="8431586" y="2824538"/>
            <a:ext cx="589887" cy="1918721"/>
          </a:xfrm>
          <a:prstGeom prst="curvedLeftArrow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4189644" y="2414388"/>
            <a:ext cx="2586350" cy="1711507"/>
            <a:chOff x="4189644" y="2414388"/>
            <a:chExt cx="2586350" cy="1711507"/>
          </a:xfrm>
        </p:grpSpPr>
        <p:sp>
          <p:nvSpPr>
            <p:cNvPr id="32" name="Chave esquerda 31"/>
            <p:cNvSpPr/>
            <p:nvPr/>
          </p:nvSpPr>
          <p:spPr bwMode="auto">
            <a:xfrm>
              <a:off x="6558321" y="2414388"/>
              <a:ext cx="217673" cy="911456"/>
            </a:xfrm>
            <a:prstGeom prst="leftBrac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Conector de seta reta 51"/>
            <p:cNvCxnSpPr/>
            <p:nvPr/>
          </p:nvCxnSpPr>
          <p:spPr bwMode="auto">
            <a:xfrm flipV="1">
              <a:off x="4189644" y="2860163"/>
              <a:ext cx="2282408" cy="12657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4" name="CaixaDeTexto 53"/>
          <p:cNvSpPr txBox="1"/>
          <p:nvPr/>
        </p:nvSpPr>
        <p:spPr>
          <a:xfrm>
            <a:off x="6655392" y="395257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104</a:t>
            </a:r>
            <a:endParaRPr lang="en-US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655392" y="486329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132</a:t>
            </a:r>
            <a:endParaRPr lang="en-US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6649409" y="576331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260</a:t>
            </a:r>
            <a:endParaRPr lang="en-US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207327" y="4431969"/>
            <a:ext cx="30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Lista encadeada</a:t>
            </a: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(diagrama conceitual)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3" name="Grupo 62"/>
          <p:cNvGrpSpPr/>
          <p:nvPr/>
        </p:nvGrpSpPr>
        <p:grpSpPr>
          <a:xfrm>
            <a:off x="8432059" y="5021902"/>
            <a:ext cx="277935" cy="281766"/>
            <a:chOff x="8432059" y="4990003"/>
            <a:chExt cx="277935" cy="281766"/>
          </a:xfrm>
        </p:grpSpPr>
        <p:grpSp>
          <p:nvGrpSpPr>
            <p:cNvPr id="64" name="Grupo 63"/>
            <p:cNvGrpSpPr/>
            <p:nvPr/>
          </p:nvGrpSpPr>
          <p:grpSpPr>
            <a:xfrm>
              <a:off x="8448737" y="4990003"/>
              <a:ext cx="261257" cy="281766"/>
              <a:chOff x="5836636" y="4727107"/>
              <a:chExt cx="261257" cy="281766"/>
            </a:xfrm>
          </p:grpSpPr>
          <p:cxnSp>
            <p:nvCxnSpPr>
              <p:cNvPr id="66" name="Conector reto 65"/>
              <p:cNvCxnSpPr/>
              <p:nvPr/>
            </p:nvCxnSpPr>
            <p:spPr bwMode="auto">
              <a:xfrm>
                <a:off x="5970234" y="4727107"/>
                <a:ext cx="0" cy="18399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Conector reto 66"/>
              <p:cNvCxnSpPr/>
              <p:nvPr/>
            </p:nvCxnSpPr>
            <p:spPr bwMode="auto">
              <a:xfrm>
                <a:off x="5836636" y="4911101"/>
                <a:ext cx="26125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Conector reto 67"/>
              <p:cNvCxnSpPr/>
              <p:nvPr/>
            </p:nvCxnSpPr>
            <p:spPr bwMode="auto">
              <a:xfrm>
                <a:off x="5896013" y="4961369"/>
                <a:ext cx="14844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Conector reto 68"/>
              <p:cNvCxnSpPr/>
              <p:nvPr/>
            </p:nvCxnSpPr>
            <p:spPr bwMode="auto">
              <a:xfrm>
                <a:off x="5933123" y="5008873"/>
                <a:ext cx="7422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5" name="Conector reto 64"/>
            <p:cNvCxnSpPr/>
            <p:nvPr/>
          </p:nvCxnSpPr>
          <p:spPr bwMode="auto">
            <a:xfrm flipH="1">
              <a:off x="8432059" y="4991621"/>
              <a:ext cx="15894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09"/>
            <a:ext cx="6088655" cy="1299867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Descritor da lista</a:t>
            </a:r>
          </a:p>
          <a:p>
            <a:pPr lvl="2"/>
            <a:r>
              <a:rPr lang="pt-BR" sz="1600" dirty="0"/>
              <a:t>Informações relativas à lista agrupadas em uma </a:t>
            </a:r>
            <a:r>
              <a:rPr lang="pt-BR" sz="1600" i="1" dirty="0" err="1"/>
              <a:t>struct</a:t>
            </a:r>
            <a:endParaRPr lang="pt-BR" sz="1600" i="1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630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42778"/>
          </a:xfrm>
        </p:spPr>
        <p:txBody>
          <a:bodyPr/>
          <a:lstStyle/>
          <a:p>
            <a:r>
              <a:rPr lang="pt-BR" i="1" dirty="0"/>
              <a:t>Struct</a:t>
            </a:r>
          </a:p>
          <a:p>
            <a:pPr lvl="1"/>
            <a:r>
              <a:rPr lang="pt-BR" dirty="0"/>
              <a:t>Exemplo de alocação na memória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23832" y="2380505"/>
            <a:ext cx="2647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demo {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x, y;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c[10];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h;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72237"/>
              </p:ext>
            </p:extLst>
          </p:nvPr>
        </p:nvGraphicFramePr>
        <p:xfrm>
          <a:off x="5359013" y="2371828"/>
          <a:ext cx="246888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</a:t>
                      </a:r>
                    </a:p>
                  </a:txBody>
                  <a:tcPr anchor="ctr">
                    <a:solidFill>
                      <a:srgbClr val="33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33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33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c[9]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c[8]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c[7]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c[6]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c[5]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c[4]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c[3]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c[2]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c[1]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c[0]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y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781505" y="585404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End. inicial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822449" y="234244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End. final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817505" y="489685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← </a:t>
            </a:r>
            <a:r>
              <a:rPr lang="en-US" b="1" dirty="0">
                <a:solidFill>
                  <a:srgbClr val="0000FF"/>
                </a:solidFill>
              </a:rPr>
              <a:t>t0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3125337" y="3302758"/>
            <a:ext cx="2101756" cy="1963425"/>
            <a:chOff x="3125337" y="3302758"/>
            <a:chExt cx="2101756" cy="1963425"/>
          </a:xfrm>
        </p:grpSpPr>
        <p:sp>
          <p:nvSpPr>
            <p:cNvPr id="7" name="Chave esquerda 6"/>
            <p:cNvSpPr/>
            <p:nvPr/>
          </p:nvSpPr>
          <p:spPr bwMode="auto">
            <a:xfrm>
              <a:off x="5022376" y="3302758"/>
              <a:ext cx="204717" cy="1963425"/>
            </a:xfrm>
            <a:prstGeom prst="leftBrac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Conector de seta reta 11"/>
            <p:cNvCxnSpPr/>
            <p:nvPr/>
          </p:nvCxnSpPr>
          <p:spPr bwMode="auto">
            <a:xfrm>
              <a:off x="3125337" y="3302758"/>
              <a:ext cx="1801505" cy="9817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CaixaDeTexto 14"/>
          <p:cNvSpPr txBox="1"/>
          <p:nvPr/>
        </p:nvSpPr>
        <p:spPr>
          <a:xfrm>
            <a:off x="245662" y="4046960"/>
            <a:ext cx="4749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# Acesso aos campos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# t0 aponta o início da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$t1, 0($t0)  # t1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demo.x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$t2, 4($t0)  # t2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demo.y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lb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$t3, 10($t0) # t3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demo.c[2]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lb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$t4, 15($t0) # t4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demo.c[7]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$t5, 20($t0) # t5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demo.h</a:t>
            </a:r>
          </a:p>
        </p:txBody>
      </p:sp>
    </p:spTree>
    <p:extLst>
      <p:ext uri="{BB962C8B-B14F-4D97-AF65-F5344CB8AC3E}">
        <p14:creationId xmlns:p14="http://schemas.microsoft.com/office/powerpoint/2010/main" val="402873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09"/>
            <a:ext cx="8149750" cy="1299867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MARS</a:t>
            </a:r>
            <a:endParaRPr lang="pt-BR" sz="2000" i="1" dirty="0"/>
          </a:p>
          <a:p>
            <a:pPr lvl="2"/>
            <a:endParaRPr lang="pt-BR" dirty="0"/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8" y="4617667"/>
            <a:ext cx="8711965" cy="177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Retângulo 54"/>
          <p:cNvSpPr/>
          <p:nvPr/>
        </p:nvSpPr>
        <p:spPr bwMode="auto">
          <a:xfrm>
            <a:off x="1480782" y="5578413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tângulo 60"/>
          <p:cNvSpPr/>
          <p:nvPr/>
        </p:nvSpPr>
        <p:spPr bwMode="auto">
          <a:xfrm>
            <a:off x="3957851" y="5776306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tângulo 61"/>
          <p:cNvSpPr/>
          <p:nvPr/>
        </p:nvSpPr>
        <p:spPr bwMode="auto">
          <a:xfrm>
            <a:off x="6415870" y="5974199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6" name="Grupo 65"/>
          <p:cNvGrpSpPr/>
          <p:nvPr/>
        </p:nvGrpSpPr>
        <p:grpSpPr>
          <a:xfrm>
            <a:off x="5874319" y="5978179"/>
            <a:ext cx="541551" cy="98947"/>
            <a:chOff x="3416300" y="4623037"/>
            <a:chExt cx="541551" cy="98947"/>
          </a:xfrm>
        </p:grpSpPr>
        <p:cxnSp>
          <p:nvCxnSpPr>
            <p:cNvPr id="67" name="Conector de seta reta 66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Conector reto 67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Grupo 68"/>
          <p:cNvGrpSpPr/>
          <p:nvPr/>
        </p:nvGrpSpPr>
        <p:grpSpPr>
          <a:xfrm>
            <a:off x="8210550" y="6172092"/>
            <a:ext cx="190500" cy="378677"/>
            <a:chOff x="8210550" y="5018823"/>
            <a:chExt cx="190500" cy="378677"/>
          </a:xfrm>
        </p:grpSpPr>
        <p:cxnSp>
          <p:nvCxnSpPr>
            <p:cNvPr id="70" name="Conector reto 69"/>
            <p:cNvCxnSpPr/>
            <p:nvPr/>
          </p:nvCxnSpPr>
          <p:spPr bwMode="auto">
            <a:xfrm>
              <a:off x="8305800" y="5018823"/>
              <a:ext cx="0" cy="2834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Conector reto 70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Conector reto 71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Conector reto 72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upo 18"/>
          <p:cNvGrpSpPr/>
          <p:nvPr/>
        </p:nvGrpSpPr>
        <p:grpSpPr>
          <a:xfrm>
            <a:off x="3416300" y="5776306"/>
            <a:ext cx="541551" cy="98947"/>
            <a:chOff x="3416300" y="4623037"/>
            <a:chExt cx="541551" cy="98947"/>
          </a:xfrm>
        </p:grpSpPr>
        <p:cxnSp>
          <p:nvCxnSpPr>
            <p:cNvPr id="20" name="Conector de seta reta 19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Conector reto 20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CaixaDeTexto 38"/>
          <p:cNvSpPr txBox="1"/>
          <p:nvPr/>
        </p:nvSpPr>
        <p:spPr>
          <a:xfrm>
            <a:off x="641446" y="2136958"/>
            <a:ext cx="51214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0x10010040     #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Primeiro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nodo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da lista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.word 1           # Node.n = 1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.word 0x10010068  # Node.next = 0x10010068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0x10010068     # Segundo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nodo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da lista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.word 2           # Node.n = 2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.word 0x10010090  # Node.next = 0x10010090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0x10010090     #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Terceiro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nodo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da lista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.word 3           # Node.n = 3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.word 0           # Node.next = 0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313254" y="1418043"/>
            <a:ext cx="1771336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Node{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Node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*next;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81" name="Grupo 80"/>
          <p:cNvGrpSpPr/>
          <p:nvPr/>
        </p:nvGrpSpPr>
        <p:grpSpPr>
          <a:xfrm>
            <a:off x="6373461" y="3926636"/>
            <a:ext cx="2304525" cy="594327"/>
            <a:chOff x="3640968" y="4202771"/>
            <a:chExt cx="2304525" cy="594327"/>
          </a:xfrm>
        </p:grpSpPr>
        <p:grpSp>
          <p:nvGrpSpPr>
            <p:cNvPr id="88" name="Grupo 87"/>
            <p:cNvGrpSpPr/>
            <p:nvPr/>
          </p:nvGrpSpPr>
          <p:grpSpPr>
            <a:xfrm>
              <a:off x="3640968" y="4202771"/>
              <a:ext cx="559449" cy="338554"/>
              <a:chOff x="3807725" y="3773636"/>
              <a:chExt cx="559449" cy="338554"/>
            </a:xfrm>
          </p:grpSpPr>
          <p:sp>
            <p:nvSpPr>
              <p:cNvPr id="102" name="CaixaDeTexto 101"/>
              <p:cNvSpPr txBox="1"/>
              <p:nvPr/>
            </p:nvSpPr>
            <p:spPr>
              <a:xfrm>
                <a:off x="3807725" y="3773636"/>
                <a:ext cx="413896" cy="338554"/>
              </a:xfrm>
              <a:prstGeom prst="rect">
                <a:avLst/>
              </a:prstGeom>
              <a:solidFill>
                <a:srgbClr val="9FF3AD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 1 </a:t>
                </a:r>
                <a:endParaRPr lang="en-US" b="1" dirty="0"/>
              </a:p>
            </p:txBody>
          </p:sp>
          <p:sp>
            <p:nvSpPr>
              <p:cNvPr id="103" name="Retângulo 102"/>
              <p:cNvSpPr/>
              <p:nvPr/>
            </p:nvSpPr>
            <p:spPr bwMode="auto">
              <a:xfrm>
                <a:off x="4220017" y="3773636"/>
                <a:ext cx="147157" cy="338554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89" name="Grupo 88"/>
            <p:cNvGrpSpPr/>
            <p:nvPr/>
          </p:nvGrpSpPr>
          <p:grpSpPr>
            <a:xfrm>
              <a:off x="4488966" y="4202771"/>
              <a:ext cx="559449" cy="338554"/>
              <a:chOff x="3807725" y="3773636"/>
              <a:chExt cx="559449" cy="338554"/>
            </a:xfrm>
          </p:grpSpPr>
          <p:sp>
            <p:nvSpPr>
              <p:cNvPr id="100" name="CaixaDeTexto 99"/>
              <p:cNvSpPr txBox="1"/>
              <p:nvPr/>
            </p:nvSpPr>
            <p:spPr>
              <a:xfrm>
                <a:off x="3807725" y="3773636"/>
                <a:ext cx="413896" cy="338554"/>
              </a:xfrm>
              <a:prstGeom prst="rect">
                <a:avLst/>
              </a:prstGeom>
              <a:solidFill>
                <a:srgbClr val="9FF3AD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 2 </a:t>
                </a:r>
                <a:endParaRPr lang="en-US" b="1" dirty="0"/>
              </a:p>
            </p:txBody>
          </p:sp>
          <p:sp>
            <p:nvSpPr>
              <p:cNvPr id="101" name="Retângulo 100"/>
              <p:cNvSpPr/>
              <p:nvPr/>
            </p:nvSpPr>
            <p:spPr bwMode="auto">
              <a:xfrm>
                <a:off x="4220017" y="3773636"/>
                <a:ext cx="147157" cy="338554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90" name="Conector de seta reta 89"/>
            <p:cNvCxnSpPr>
              <a:stCxn id="103" idx="3"/>
              <a:endCxn id="100" idx="1"/>
            </p:cNvCxnSpPr>
            <p:nvPr/>
          </p:nvCxnSpPr>
          <p:spPr bwMode="auto">
            <a:xfrm>
              <a:off x="4200417" y="4372048"/>
              <a:ext cx="28854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91" name="Grupo 90"/>
            <p:cNvGrpSpPr/>
            <p:nvPr/>
          </p:nvGrpSpPr>
          <p:grpSpPr>
            <a:xfrm>
              <a:off x="5328995" y="4202771"/>
              <a:ext cx="559449" cy="338554"/>
              <a:chOff x="3807725" y="3773636"/>
              <a:chExt cx="559449" cy="338554"/>
            </a:xfrm>
          </p:grpSpPr>
          <p:sp>
            <p:nvSpPr>
              <p:cNvPr id="98" name="CaixaDeTexto 97"/>
              <p:cNvSpPr txBox="1"/>
              <p:nvPr/>
            </p:nvSpPr>
            <p:spPr>
              <a:xfrm>
                <a:off x="3807725" y="3773636"/>
                <a:ext cx="413896" cy="338554"/>
              </a:xfrm>
              <a:prstGeom prst="rect">
                <a:avLst/>
              </a:prstGeom>
              <a:solidFill>
                <a:srgbClr val="9FF3AD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 3 </a:t>
                </a:r>
                <a:endParaRPr lang="en-US" b="1" dirty="0"/>
              </a:p>
            </p:txBody>
          </p:sp>
          <p:sp>
            <p:nvSpPr>
              <p:cNvPr id="99" name="Retângulo 98"/>
              <p:cNvSpPr/>
              <p:nvPr/>
            </p:nvSpPr>
            <p:spPr bwMode="auto">
              <a:xfrm>
                <a:off x="4220017" y="3773636"/>
                <a:ext cx="147157" cy="338554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92" name="Conector de seta reta 91"/>
            <p:cNvCxnSpPr>
              <a:endCxn id="98" idx="1"/>
            </p:cNvCxnSpPr>
            <p:nvPr/>
          </p:nvCxnSpPr>
          <p:spPr bwMode="auto">
            <a:xfrm>
              <a:off x="5040446" y="4372048"/>
              <a:ext cx="28854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93" name="Grupo 92"/>
            <p:cNvGrpSpPr/>
            <p:nvPr/>
          </p:nvGrpSpPr>
          <p:grpSpPr>
            <a:xfrm>
              <a:off x="5684236" y="4515332"/>
              <a:ext cx="261257" cy="281766"/>
              <a:chOff x="2844140" y="5526894"/>
              <a:chExt cx="261257" cy="281766"/>
            </a:xfrm>
          </p:grpSpPr>
          <p:cxnSp>
            <p:nvCxnSpPr>
              <p:cNvPr id="94" name="Conector reto 93"/>
              <p:cNvCxnSpPr/>
              <p:nvPr/>
            </p:nvCxnSpPr>
            <p:spPr bwMode="auto">
              <a:xfrm>
                <a:off x="2977738" y="5526894"/>
                <a:ext cx="0" cy="18399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Conector reto 94"/>
              <p:cNvCxnSpPr/>
              <p:nvPr/>
            </p:nvCxnSpPr>
            <p:spPr bwMode="auto">
              <a:xfrm>
                <a:off x="2844140" y="5710888"/>
                <a:ext cx="26125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Conector reto 95"/>
              <p:cNvCxnSpPr/>
              <p:nvPr/>
            </p:nvCxnSpPr>
            <p:spPr bwMode="auto">
              <a:xfrm>
                <a:off x="2903517" y="5761156"/>
                <a:ext cx="14844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Conector reto 96"/>
              <p:cNvCxnSpPr/>
              <p:nvPr/>
            </p:nvCxnSpPr>
            <p:spPr bwMode="auto">
              <a:xfrm>
                <a:off x="2940627" y="5808660"/>
                <a:ext cx="7422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" name="CaixaDeTexto 1"/>
          <p:cNvSpPr txBox="1"/>
          <p:nvPr/>
        </p:nvSpPr>
        <p:spPr>
          <a:xfrm>
            <a:off x="5762847" y="2576868"/>
            <a:ext cx="3155965" cy="107721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Um ponteiro em </a:t>
            </a:r>
            <a:r>
              <a:rPr lang="en-US" sz="1600" i="1" dirty="0">
                <a:solidFill>
                  <a:srgbClr val="0000FF"/>
                </a:solidFill>
              </a:rPr>
              <a:t>assembly</a:t>
            </a:r>
            <a:r>
              <a:rPr lang="en-US" sz="1600" dirty="0">
                <a:solidFill>
                  <a:srgbClr val="0000FF"/>
                </a:solidFill>
              </a:rPr>
              <a:t> é sempre uma </a:t>
            </a:r>
            <a:r>
              <a:rPr lang="en-US" sz="1600" i="1" dirty="0">
                <a:solidFill>
                  <a:srgbClr val="0000FF"/>
                </a:solidFill>
              </a:rPr>
              <a:t>word</a:t>
            </a:r>
            <a:r>
              <a:rPr lang="en-US" sz="1600" dirty="0">
                <a:solidFill>
                  <a:srgbClr val="0000FF"/>
                </a:solidFill>
              </a:rPr>
              <a:t>, independente do seu tipo em uma linguagem de alto nível</a:t>
            </a:r>
          </a:p>
        </p:txBody>
      </p:sp>
    </p:spTree>
    <p:extLst>
      <p:ext uri="{BB962C8B-B14F-4D97-AF65-F5344CB8AC3E}">
        <p14:creationId xmlns:p14="http://schemas.microsoft.com/office/powerpoint/2010/main" val="135810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1" grpId="0" animBg="1"/>
      <p:bldP spid="62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09"/>
            <a:ext cx="8149750" cy="1299867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MARS</a:t>
            </a:r>
            <a:endParaRPr lang="pt-BR" sz="2000" i="1" dirty="0"/>
          </a:p>
          <a:p>
            <a:pPr lvl="2"/>
            <a:endParaRPr lang="pt-BR" dirty="0"/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8" y="4617667"/>
            <a:ext cx="8711965" cy="177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Retângulo 54"/>
          <p:cNvSpPr/>
          <p:nvPr/>
        </p:nvSpPr>
        <p:spPr bwMode="auto">
          <a:xfrm>
            <a:off x="1480782" y="5578413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tângulo 60"/>
          <p:cNvSpPr/>
          <p:nvPr/>
        </p:nvSpPr>
        <p:spPr bwMode="auto">
          <a:xfrm>
            <a:off x="3957851" y="5776306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tângulo 61"/>
          <p:cNvSpPr/>
          <p:nvPr/>
        </p:nvSpPr>
        <p:spPr bwMode="auto">
          <a:xfrm>
            <a:off x="6415870" y="5974199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6" name="Grupo 65"/>
          <p:cNvGrpSpPr/>
          <p:nvPr/>
        </p:nvGrpSpPr>
        <p:grpSpPr>
          <a:xfrm>
            <a:off x="5874319" y="5978179"/>
            <a:ext cx="541551" cy="98947"/>
            <a:chOff x="3416300" y="4623037"/>
            <a:chExt cx="541551" cy="98947"/>
          </a:xfrm>
        </p:grpSpPr>
        <p:cxnSp>
          <p:nvCxnSpPr>
            <p:cNvPr id="67" name="Conector de seta reta 66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Conector reto 67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Grupo 68"/>
          <p:cNvGrpSpPr/>
          <p:nvPr/>
        </p:nvGrpSpPr>
        <p:grpSpPr>
          <a:xfrm>
            <a:off x="8210550" y="6172092"/>
            <a:ext cx="190500" cy="378677"/>
            <a:chOff x="8210550" y="5018823"/>
            <a:chExt cx="190500" cy="378677"/>
          </a:xfrm>
        </p:grpSpPr>
        <p:cxnSp>
          <p:nvCxnSpPr>
            <p:cNvPr id="70" name="Conector reto 69"/>
            <p:cNvCxnSpPr/>
            <p:nvPr/>
          </p:nvCxnSpPr>
          <p:spPr bwMode="auto">
            <a:xfrm>
              <a:off x="8305800" y="5018823"/>
              <a:ext cx="0" cy="2834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Conector reto 70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Conector reto 71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Conector reto 72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upo 18"/>
          <p:cNvGrpSpPr/>
          <p:nvPr/>
        </p:nvGrpSpPr>
        <p:grpSpPr>
          <a:xfrm>
            <a:off x="3416300" y="5776306"/>
            <a:ext cx="541551" cy="98947"/>
            <a:chOff x="3416300" y="4623037"/>
            <a:chExt cx="541551" cy="98947"/>
          </a:xfrm>
        </p:grpSpPr>
        <p:cxnSp>
          <p:nvCxnSpPr>
            <p:cNvPr id="20" name="Conector de seta reta 19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Conector reto 20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CaixaDeTexto 38"/>
          <p:cNvSpPr txBox="1"/>
          <p:nvPr/>
        </p:nvSpPr>
        <p:spPr>
          <a:xfrm>
            <a:off x="641447" y="2386333"/>
            <a:ext cx="550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0x10010000   # Struct LinkedList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LinkedList: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.word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0x10010040 0x10010090 3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5874319" y="1097418"/>
            <a:ext cx="2769719" cy="116955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LinkedList 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*head;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*tail;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size;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42" name="Grupo 41"/>
          <p:cNvGrpSpPr/>
          <p:nvPr/>
        </p:nvGrpSpPr>
        <p:grpSpPr>
          <a:xfrm>
            <a:off x="6373461" y="3926636"/>
            <a:ext cx="2304525" cy="594327"/>
            <a:chOff x="3640968" y="4202771"/>
            <a:chExt cx="2304525" cy="594327"/>
          </a:xfrm>
        </p:grpSpPr>
        <p:grpSp>
          <p:nvGrpSpPr>
            <p:cNvPr id="49" name="Grupo 48"/>
            <p:cNvGrpSpPr/>
            <p:nvPr/>
          </p:nvGrpSpPr>
          <p:grpSpPr>
            <a:xfrm>
              <a:off x="3640968" y="4202771"/>
              <a:ext cx="559449" cy="338554"/>
              <a:chOff x="3807725" y="3773636"/>
              <a:chExt cx="559449" cy="338554"/>
            </a:xfrm>
          </p:grpSpPr>
          <p:sp>
            <p:nvSpPr>
              <p:cNvPr id="75" name="CaixaDeTexto 74"/>
              <p:cNvSpPr txBox="1"/>
              <p:nvPr/>
            </p:nvSpPr>
            <p:spPr>
              <a:xfrm>
                <a:off x="3807725" y="3773636"/>
                <a:ext cx="413896" cy="338554"/>
              </a:xfrm>
              <a:prstGeom prst="rect">
                <a:avLst/>
              </a:prstGeom>
              <a:solidFill>
                <a:srgbClr val="9FF3AD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 1 </a:t>
                </a:r>
                <a:endParaRPr lang="en-US" b="1" dirty="0"/>
              </a:p>
            </p:txBody>
          </p:sp>
          <p:sp>
            <p:nvSpPr>
              <p:cNvPr id="76" name="Retângulo 75"/>
              <p:cNvSpPr/>
              <p:nvPr/>
            </p:nvSpPr>
            <p:spPr bwMode="auto">
              <a:xfrm>
                <a:off x="4220017" y="3773636"/>
                <a:ext cx="147157" cy="338554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4488966" y="4202771"/>
              <a:ext cx="559449" cy="338554"/>
              <a:chOff x="3807725" y="3773636"/>
              <a:chExt cx="559449" cy="338554"/>
            </a:xfrm>
          </p:grpSpPr>
          <p:sp>
            <p:nvSpPr>
              <p:cNvPr id="65" name="CaixaDeTexto 64"/>
              <p:cNvSpPr txBox="1"/>
              <p:nvPr/>
            </p:nvSpPr>
            <p:spPr>
              <a:xfrm>
                <a:off x="3807725" y="3773636"/>
                <a:ext cx="413896" cy="338554"/>
              </a:xfrm>
              <a:prstGeom prst="rect">
                <a:avLst/>
              </a:prstGeom>
              <a:solidFill>
                <a:srgbClr val="9FF3AD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 2 </a:t>
                </a:r>
                <a:endParaRPr lang="en-US" b="1" dirty="0"/>
              </a:p>
            </p:txBody>
          </p:sp>
          <p:sp>
            <p:nvSpPr>
              <p:cNvPr id="74" name="Retângulo 73"/>
              <p:cNvSpPr/>
              <p:nvPr/>
            </p:nvSpPr>
            <p:spPr bwMode="auto">
              <a:xfrm>
                <a:off x="4220017" y="3773636"/>
                <a:ext cx="147157" cy="338554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51" name="Conector de seta reta 50"/>
            <p:cNvCxnSpPr>
              <a:stCxn id="76" idx="3"/>
              <a:endCxn id="65" idx="1"/>
            </p:cNvCxnSpPr>
            <p:nvPr/>
          </p:nvCxnSpPr>
          <p:spPr bwMode="auto">
            <a:xfrm>
              <a:off x="4200417" y="4372048"/>
              <a:ext cx="28854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52" name="Grupo 51"/>
            <p:cNvGrpSpPr/>
            <p:nvPr/>
          </p:nvGrpSpPr>
          <p:grpSpPr>
            <a:xfrm>
              <a:off x="5328995" y="4202771"/>
              <a:ext cx="559449" cy="338554"/>
              <a:chOff x="3807725" y="3773636"/>
              <a:chExt cx="559449" cy="338554"/>
            </a:xfrm>
          </p:grpSpPr>
          <p:sp>
            <p:nvSpPr>
              <p:cNvPr id="63" name="CaixaDeTexto 62"/>
              <p:cNvSpPr txBox="1"/>
              <p:nvPr/>
            </p:nvSpPr>
            <p:spPr>
              <a:xfrm>
                <a:off x="3807725" y="3773636"/>
                <a:ext cx="413896" cy="338554"/>
              </a:xfrm>
              <a:prstGeom prst="rect">
                <a:avLst/>
              </a:prstGeom>
              <a:solidFill>
                <a:srgbClr val="9FF3AD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 3 </a:t>
                </a:r>
                <a:endParaRPr lang="en-US" b="1" dirty="0"/>
              </a:p>
            </p:txBody>
          </p:sp>
          <p:sp>
            <p:nvSpPr>
              <p:cNvPr id="64" name="Retângulo 63"/>
              <p:cNvSpPr/>
              <p:nvPr/>
            </p:nvSpPr>
            <p:spPr bwMode="auto">
              <a:xfrm>
                <a:off x="4220017" y="3773636"/>
                <a:ext cx="147157" cy="338554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53" name="Conector de seta reta 52"/>
            <p:cNvCxnSpPr>
              <a:endCxn id="63" idx="1"/>
            </p:cNvCxnSpPr>
            <p:nvPr/>
          </p:nvCxnSpPr>
          <p:spPr bwMode="auto">
            <a:xfrm>
              <a:off x="5040446" y="4372048"/>
              <a:ext cx="28854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56" name="Grupo 55"/>
            <p:cNvGrpSpPr/>
            <p:nvPr/>
          </p:nvGrpSpPr>
          <p:grpSpPr>
            <a:xfrm>
              <a:off x="5684236" y="4515332"/>
              <a:ext cx="261257" cy="281766"/>
              <a:chOff x="2844140" y="5526894"/>
              <a:chExt cx="261257" cy="281766"/>
            </a:xfrm>
          </p:grpSpPr>
          <p:cxnSp>
            <p:nvCxnSpPr>
              <p:cNvPr id="57" name="Conector reto 56"/>
              <p:cNvCxnSpPr/>
              <p:nvPr/>
            </p:nvCxnSpPr>
            <p:spPr bwMode="auto">
              <a:xfrm>
                <a:off x="2977738" y="5526894"/>
                <a:ext cx="0" cy="18399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Conector reto 57"/>
              <p:cNvCxnSpPr/>
              <p:nvPr/>
            </p:nvCxnSpPr>
            <p:spPr bwMode="auto">
              <a:xfrm>
                <a:off x="2844140" y="5710888"/>
                <a:ext cx="26125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Conector reto 58"/>
              <p:cNvCxnSpPr/>
              <p:nvPr/>
            </p:nvCxnSpPr>
            <p:spPr bwMode="auto">
              <a:xfrm>
                <a:off x="2903517" y="5761156"/>
                <a:ext cx="14844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Conector reto 59"/>
              <p:cNvCxnSpPr/>
              <p:nvPr/>
            </p:nvCxnSpPr>
            <p:spPr bwMode="auto">
              <a:xfrm>
                <a:off x="2940627" y="5808660"/>
                <a:ext cx="7422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" name="Grupo 1"/>
          <p:cNvGrpSpPr/>
          <p:nvPr/>
        </p:nvGrpSpPr>
        <p:grpSpPr>
          <a:xfrm>
            <a:off x="6580409" y="2493568"/>
            <a:ext cx="1688027" cy="1433068"/>
            <a:chOff x="6580409" y="2493568"/>
            <a:chExt cx="1688027" cy="1433068"/>
          </a:xfrm>
        </p:grpSpPr>
        <p:grpSp>
          <p:nvGrpSpPr>
            <p:cNvPr id="43" name="Grupo 42"/>
            <p:cNvGrpSpPr/>
            <p:nvPr/>
          </p:nvGrpSpPr>
          <p:grpSpPr>
            <a:xfrm>
              <a:off x="7264248" y="2493568"/>
              <a:ext cx="496523" cy="677108"/>
              <a:chOff x="3187210" y="3814620"/>
              <a:chExt cx="496523" cy="677108"/>
            </a:xfrm>
          </p:grpSpPr>
          <p:sp>
            <p:nvSpPr>
              <p:cNvPr id="46" name="CaixaDeTexto 45"/>
              <p:cNvSpPr txBox="1"/>
              <p:nvPr/>
            </p:nvSpPr>
            <p:spPr>
              <a:xfrm>
                <a:off x="3187210" y="3814620"/>
                <a:ext cx="496523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3</a:t>
                </a:r>
                <a:endParaRPr lang="en-US" b="1" dirty="0"/>
              </a:p>
            </p:txBody>
          </p:sp>
          <p:sp>
            <p:nvSpPr>
              <p:cNvPr id="47" name="Retângulo 46"/>
              <p:cNvSpPr/>
              <p:nvPr/>
            </p:nvSpPr>
            <p:spPr bwMode="auto">
              <a:xfrm>
                <a:off x="3187210" y="4153174"/>
                <a:ext cx="254043" cy="338554"/>
              </a:xfrm>
              <a:prstGeom prst="rect">
                <a:avLst/>
              </a:prstGeom>
              <a:solidFill>
                <a:srgbClr val="00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Retângulo 47"/>
              <p:cNvSpPr/>
              <p:nvPr/>
            </p:nvSpPr>
            <p:spPr bwMode="auto">
              <a:xfrm>
                <a:off x="3429690" y="4153174"/>
                <a:ext cx="254043" cy="338554"/>
              </a:xfrm>
              <a:prstGeom prst="rect">
                <a:avLst/>
              </a:prstGeom>
              <a:solidFill>
                <a:srgbClr val="00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44" name="Conector de seta reta 43"/>
            <p:cNvCxnSpPr>
              <a:stCxn id="47" idx="2"/>
              <a:endCxn id="75" idx="0"/>
            </p:cNvCxnSpPr>
            <p:nvPr/>
          </p:nvCxnSpPr>
          <p:spPr bwMode="auto">
            <a:xfrm flipH="1">
              <a:off x="6580409" y="3170676"/>
              <a:ext cx="810861" cy="755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Conector de seta reta 44"/>
            <p:cNvCxnSpPr>
              <a:stCxn id="48" idx="2"/>
              <a:endCxn id="63" idx="0"/>
            </p:cNvCxnSpPr>
            <p:nvPr/>
          </p:nvCxnSpPr>
          <p:spPr bwMode="auto">
            <a:xfrm>
              <a:off x="7633750" y="3170676"/>
              <a:ext cx="634686" cy="755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7" name="Retângulo 76"/>
          <p:cNvSpPr/>
          <p:nvPr/>
        </p:nvSpPr>
        <p:spPr bwMode="auto">
          <a:xfrm>
            <a:off x="1480782" y="5178722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78" name="Conector de seta reta 77"/>
          <p:cNvCxnSpPr/>
          <p:nvPr/>
        </p:nvCxnSpPr>
        <p:spPr bwMode="auto">
          <a:xfrm>
            <a:off x="2104845" y="5376615"/>
            <a:ext cx="1" cy="201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Conector de seta reta 78"/>
          <p:cNvCxnSpPr/>
          <p:nvPr/>
        </p:nvCxnSpPr>
        <p:spPr bwMode="auto">
          <a:xfrm>
            <a:off x="3416616" y="5381685"/>
            <a:ext cx="2999254" cy="6914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CaixaDeTexto 79"/>
          <p:cNvSpPr txBox="1"/>
          <p:nvPr/>
        </p:nvSpPr>
        <p:spPr>
          <a:xfrm>
            <a:off x="4061061" y="3494994"/>
            <a:ext cx="1771336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Node{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Node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*next;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769955" y="280532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head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4979912" y="28053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tail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5641431" y="280532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size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8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149750" cy="999778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Percorrer lista e armazenar valores em um </a:t>
            </a:r>
            <a:r>
              <a:rPr lang="pt-BR" sz="2000" i="1" dirty="0"/>
              <a:t>array</a:t>
            </a:r>
          </a:p>
          <a:p>
            <a:pPr lvl="2"/>
            <a:endParaRPr lang="pt-BR" dirty="0"/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8" y="4617667"/>
            <a:ext cx="8711965" cy="177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Retângulo 54"/>
          <p:cNvSpPr/>
          <p:nvPr/>
        </p:nvSpPr>
        <p:spPr bwMode="auto">
          <a:xfrm>
            <a:off x="1480782" y="5578413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tângulo 60"/>
          <p:cNvSpPr/>
          <p:nvPr/>
        </p:nvSpPr>
        <p:spPr bwMode="auto">
          <a:xfrm>
            <a:off x="3957851" y="5776306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tângulo 61"/>
          <p:cNvSpPr/>
          <p:nvPr/>
        </p:nvSpPr>
        <p:spPr bwMode="auto">
          <a:xfrm>
            <a:off x="6415870" y="5974199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6" name="Grupo 65"/>
          <p:cNvGrpSpPr/>
          <p:nvPr/>
        </p:nvGrpSpPr>
        <p:grpSpPr>
          <a:xfrm>
            <a:off x="5874319" y="5978179"/>
            <a:ext cx="541551" cy="98947"/>
            <a:chOff x="3416300" y="4623037"/>
            <a:chExt cx="541551" cy="98947"/>
          </a:xfrm>
        </p:grpSpPr>
        <p:cxnSp>
          <p:nvCxnSpPr>
            <p:cNvPr id="67" name="Conector de seta reta 66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Conector reto 67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Grupo 68"/>
          <p:cNvGrpSpPr/>
          <p:nvPr/>
        </p:nvGrpSpPr>
        <p:grpSpPr>
          <a:xfrm>
            <a:off x="8210550" y="6172092"/>
            <a:ext cx="190500" cy="378677"/>
            <a:chOff x="8210550" y="5018823"/>
            <a:chExt cx="190500" cy="378677"/>
          </a:xfrm>
        </p:grpSpPr>
        <p:cxnSp>
          <p:nvCxnSpPr>
            <p:cNvPr id="70" name="Conector reto 69"/>
            <p:cNvCxnSpPr/>
            <p:nvPr/>
          </p:nvCxnSpPr>
          <p:spPr bwMode="auto">
            <a:xfrm>
              <a:off x="8305800" y="5018823"/>
              <a:ext cx="0" cy="2834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Conector reto 70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Conector reto 71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Conector reto 72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upo 18"/>
          <p:cNvGrpSpPr/>
          <p:nvPr/>
        </p:nvGrpSpPr>
        <p:grpSpPr>
          <a:xfrm>
            <a:off x="3416300" y="5776306"/>
            <a:ext cx="541551" cy="98947"/>
            <a:chOff x="3416300" y="4623037"/>
            <a:chExt cx="541551" cy="98947"/>
          </a:xfrm>
        </p:grpSpPr>
        <p:cxnSp>
          <p:nvCxnSpPr>
            <p:cNvPr id="20" name="Conector de seta reta 19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Conector reto 20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7" name="Retângulo 76"/>
          <p:cNvSpPr/>
          <p:nvPr/>
        </p:nvSpPr>
        <p:spPr bwMode="auto">
          <a:xfrm>
            <a:off x="1480782" y="5178722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78" name="Conector de seta reta 77"/>
          <p:cNvCxnSpPr/>
          <p:nvPr/>
        </p:nvCxnSpPr>
        <p:spPr bwMode="auto">
          <a:xfrm>
            <a:off x="2104845" y="5376615"/>
            <a:ext cx="1" cy="201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Conector de seta reta 78"/>
          <p:cNvCxnSpPr/>
          <p:nvPr/>
        </p:nvCxnSpPr>
        <p:spPr bwMode="auto">
          <a:xfrm>
            <a:off x="3416616" y="5381685"/>
            <a:ext cx="2999254" cy="6914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CaixaDeTexto 79"/>
          <p:cNvSpPr txBox="1"/>
          <p:nvPr/>
        </p:nvSpPr>
        <p:spPr>
          <a:xfrm>
            <a:off x="88098" y="2196333"/>
            <a:ext cx="49800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read(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LinkedList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*array){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Node *aux;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aux = l-&gt;head;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(aux != NULL)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array[i++] = aux-&gt;n;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aux = aux-&gt;next;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3" name="Grupo 82"/>
          <p:cNvGrpSpPr/>
          <p:nvPr/>
        </p:nvGrpSpPr>
        <p:grpSpPr>
          <a:xfrm>
            <a:off x="6753461" y="2493568"/>
            <a:ext cx="2304525" cy="2027395"/>
            <a:chOff x="2782197" y="3956618"/>
            <a:chExt cx="2304525" cy="2027395"/>
          </a:xfrm>
        </p:grpSpPr>
        <p:grpSp>
          <p:nvGrpSpPr>
            <p:cNvPr id="84" name="Grupo 83"/>
            <p:cNvGrpSpPr/>
            <p:nvPr/>
          </p:nvGrpSpPr>
          <p:grpSpPr>
            <a:xfrm>
              <a:off x="2782197" y="5389686"/>
              <a:ext cx="2304525" cy="594327"/>
              <a:chOff x="3640968" y="4202771"/>
              <a:chExt cx="2304525" cy="594327"/>
            </a:xfrm>
          </p:grpSpPr>
          <p:grpSp>
            <p:nvGrpSpPr>
              <p:cNvPr id="91" name="Grupo 90"/>
              <p:cNvGrpSpPr/>
              <p:nvPr/>
            </p:nvGrpSpPr>
            <p:grpSpPr>
              <a:xfrm>
                <a:off x="3640968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105" name="CaixaDeTexto 104"/>
                <p:cNvSpPr txBox="1"/>
                <p:nvPr/>
              </p:nvSpPr>
              <p:spPr>
                <a:xfrm>
                  <a:off x="3807725" y="3773636"/>
                  <a:ext cx="413896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 1 </a:t>
                  </a:r>
                  <a:endParaRPr lang="en-US" b="1" dirty="0"/>
                </a:p>
              </p:txBody>
            </p:sp>
            <p:sp>
              <p:nvSpPr>
                <p:cNvPr id="106" name="Retângulo 105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2" name="Grupo 91"/>
              <p:cNvGrpSpPr/>
              <p:nvPr/>
            </p:nvGrpSpPr>
            <p:grpSpPr>
              <a:xfrm>
                <a:off x="4488966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103" name="CaixaDeTexto 102"/>
                <p:cNvSpPr txBox="1"/>
                <p:nvPr/>
              </p:nvSpPr>
              <p:spPr>
                <a:xfrm>
                  <a:off x="3807725" y="3773636"/>
                  <a:ext cx="413896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 2 </a:t>
                  </a:r>
                  <a:endParaRPr lang="en-US" b="1" dirty="0"/>
                </a:p>
              </p:txBody>
            </p:sp>
            <p:sp>
              <p:nvSpPr>
                <p:cNvPr id="104" name="Retângulo 103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93" name="Conector de seta reta 92"/>
              <p:cNvCxnSpPr>
                <a:stCxn id="106" idx="3"/>
                <a:endCxn id="103" idx="1"/>
              </p:cNvCxnSpPr>
              <p:nvPr/>
            </p:nvCxnSpPr>
            <p:spPr bwMode="auto">
              <a:xfrm>
                <a:off x="4200417" y="4372048"/>
                <a:ext cx="28854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94" name="Grupo 93"/>
              <p:cNvGrpSpPr/>
              <p:nvPr/>
            </p:nvGrpSpPr>
            <p:grpSpPr>
              <a:xfrm>
                <a:off x="5328995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101" name="CaixaDeTexto 100"/>
                <p:cNvSpPr txBox="1"/>
                <p:nvPr/>
              </p:nvSpPr>
              <p:spPr>
                <a:xfrm>
                  <a:off x="3807725" y="3773636"/>
                  <a:ext cx="413896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 3 </a:t>
                  </a:r>
                  <a:endParaRPr lang="en-US" b="1" dirty="0"/>
                </a:p>
              </p:txBody>
            </p:sp>
            <p:sp>
              <p:nvSpPr>
                <p:cNvPr id="102" name="Retângulo 101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95" name="Conector de seta reta 94"/>
              <p:cNvCxnSpPr>
                <a:endCxn id="101" idx="1"/>
              </p:cNvCxnSpPr>
              <p:nvPr/>
            </p:nvCxnSpPr>
            <p:spPr bwMode="auto">
              <a:xfrm>
                <a:off x="5040446" y="4372048"/>
                <a:ext cx="28854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96" name="Grupo 95"/>
              <p:cNvGrpSpPr/>
              <p:nvPr/>
            </p:nvGrpSpPr>
            <p:grpSpPr>
              <a:xfrm>
                <a:off x="5684236" y="4515332"/>
                <a:ext cx="261257" cy="281766"/>
                <a:chOff x="2844140" y="5526894"/>
                <a:chExt cx="261257" cy="281766"/>
              </a:xfrm>
            </p:grpSpPr>
            <p:cxnSp>
              <p:nvCxnSpPr>
                <p:cNvPr id="97" name="Conector reto 96"/>
                <p:cNvCxnSpPr/>
                <p:nvPr/>
              </p:nvCxnSpPr>
              <p:spPr bwMode="auto">
                <a:xfrm>
                  <a:off x="2977738" y="5526894"/>
                  <a:ext cx="0" cy="18399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8" name="Conector reto 97"/>
                <p:cNvCxnSpPr/>
                <p:nvPr/>
              </p:nvCxnSpPr>
              <p:spPr bwMode="auto">
                <a:xfrm>
                  <a:off x="2844140" y="5710888"/>
                  <a:ext cx="261257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9" name="Conector reto 98"/>
                <p:cNvCxnSpPr/>
                <p:nvPr/>
              </p:nvCxnSpPr>
              <p:spPr bwMode="auto">
                <a:xfrm>
                  <a:off x="2903517" y="5761156"/>
                  <a:ext cx="1484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0" name="Conector reto 99"/>
                <p:cNvCxnSpPr/>
                <p:nvPr/>
              </p:nvCxnSpPr>
              <p:spPr bwMode="auto">
                <a:xfrm>
                  <a:off x="2940627" y="5808660"/>
                  <a:ext cx="7422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85" name="Grupo 84"/>
            <p:cNvGrpSpPr/>
            <p:nvPr/>
          </p:nvGrpSpPr>
          <p:grpSpPr>
            <a:xfrm>
              <a:off x="3672984" y="3956618"/>
              <a:ext cx="496523" cy="677108"/>
              <a:chOff x="3187210" y="3814620"/>
              <a:chExt cx="496523" cy="677108"/>
            </a:xfrm>
          </p:grpSpPr>
          <p:sp>
            <p:nvSpPr>
              <p:cNvPr id="88" name="CaixaDeTexto 87"/>
              <p:cNvSpPr txBox="1"/>
              <p:nvPr/>
            </p:nvSpPr>
            <p:spPr>
              <a:xfrm>
                <a:off x="3187210" y="3814620"/>
                <a:ext cx="496523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3</a:t>
                </a:r>
                <a:endParaRPr lang="en-US" b="1" dirty="0"/>
              </a:p>
            </p:txBody>
          </p:sp>
          <p:sp>
            <p:nvSpPr>
              <p:cNvPr id="89" name="Retângulo 88"/>
              <p:cNvSpPr/>
              <p:nvPr/>
            </p:nvSpPr>
            <p:spPr bwMode="auto">
              <a:xfrm>
                <a:off x="3187210" y="4153174"/>
                <a:ext cx="254043" cy="338554"/>
              </a:xfrm>
              <a:prstGeom prst="rect">
                <a:avLst/>
              </a:prstGeom>
              <a:solidFill>
                <a:srgbClr val="00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0" name="Retângulo 89"/>
              <p:cNvSpPr/>
              <p:nvPr/>
            </p:nvSpPr>
            <p:spPr bwMode="auto">
              <a:xfrm>
                <a:off x="3429690" y="4153174"/>
                <a:ext cx="254043" cy="338554"/>
              </a:xfrm>
              <a:prstGeom prst="rect">
                <a:avLst/>
              </a:prstGeom>
              <a:solidFill>
                <a:srgbClr val="00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86" name="Conector de seta reta 85"/>
            <p:cNvCxnSpPr>
              <a:stCxn id="89" idx="2"/>
              <a:endCxn id="105" idx="0"/>
            </p:cNvCxnSpPr>
            <p:nvPr/>
          </p:nvCxnSpPr>
          <p:spPr bwMode="auto">
            <a:xfrm flipH="1">
              <a:off x="2989145" y="4633726"/>
              <a:ext cx="810861" cy="755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7" name="Conector de seta reta 86"/>
            <p:cNvCxnSpPr>
              <a:stCxn id="90" idx="2"/>
              <a:endCxn id="101" idx="0"/>
            </p:cNvCxnSpPr>
            <p:nvPr/>
          </p:nvCxnSpPr>
          <p:spPr bwMode="auto">
            <a:xfrm>
              <a:off x="4042486" y="4633726"/>
              <a:ext cx="634686" cy="755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7" name="CaixaDeTexto 106"/>
          <p:cNvSpPr txBox="1"/>
          <p:nvPr/>
        </p:nvSpPr>
        <p:spPr>
          <a:xfrm>
            <a:off x="4850668" y="3587692"/>
            <a:ext cx="1771336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Node{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Node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*next;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035157" y="2196333"/>
            <a:ext cx="2277753" cy="116955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LinkedList 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*head;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*tail;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size;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801582" y="406474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aux = 0x10010040</a:t>
            </a:r>
          </a:p>
        </p:txBody>
      </p:sp>
      <p:cxnSp>
        <p:nvCxnSpPr>
          <p:cNvPr id="4" name="Conector de seta reta 3"/>
          <p:cNvCxnSpPr/>
          <p:nvPr/>
        </p:nvCxnSpPr>
        <p:spPr bwMode="auto">
          <a:xfrm flipH="1">
            <a:off x="2306474" y="4391964"/>
            <a:ext cx="1109826" cy="1186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Conector de seta reta 4"/>
          <p:cNvCxnSpPr/>
          <p:nvPr/>
        </p:nvCxnSpPr>
        <p:spPr bwMode="auto">
          <a:xfrm>
            <a:off x="848139" y="4420451"/>
            <a:ext cx="772947" cy="705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CaixaDeTexto 56"/>
          <p:cNvSpPr txBox="1"/>
          <p:nvPr/>
        </p:nvSpPr>
        <p:spPr>
          <a:xfrm>
            <a:off x="592919" y="420729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 = 0x1001000</a:t>
            </a:r>
          </a:p>
        </p:txBody>
      </p:sp>
    </p:spTree>
    <p:extLst>
      <p:ext uri="{BB962C8B-B14F-4D97-AF65-F5344CB8AC3E}">
        <p14:creationId xmlns:p14="http://schemas.microsoft.com/office/powerpoint/2010/main" val="211633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149750" cy="999778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Percorrer lista e armazenar valores em um </a:t>
            </a:r>
            <a:r>
              <a:rPr lang="pt-BR" sz="2000" i="1" dirty="0"/>
              <a:t>array</a:t>
            </a:r>
          </a:p>
          <a:p>
            <a:pPr lvl="2"/>
            <a:endParaRPr lang="pt-BR" dirty="0"/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8" y="4617667"/>
            <a:ext cx="8711965" cy="177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Retângulo 54"/>
          <p:cNvSpPr/>
          <p:nvPr/>
        </p:nvSpPr>
        <p:spPr bwMode="auto">
          <a:xfrm>
            <a:off x="1480782" y="5578413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tângulo 60"/>
          <p:cNvSpPr/>
          <p:nvPr/>
        </p:nvSpPr>
        <p:spPr bwMode="auto">
          <a:xfrm>
            <a:off x="3957851" y="5776306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tângulo 61"/>
          <p:cNvSpPr/>
          <p:nvPr/>
        </p:nvSpPr>
        <p:spPr bwMode="auto">
          <a:xfrm>
            <a:off x="6415870" y="5974199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6" name="Grupo 65"/>
          <p:cNvGrpSpPr/>
          <p:nvPr/>
        </p:nvGrpSpPr>
        <p:grpSpPr>
          <a:xfrm>
            <a:off x="5874319" y="5978179"/>
            <a:ext cx="541551" cy="98947"/>
            <a:chOff x="3416300" y="4623037"/>
            <a:chExt cx="541551" cy="98947"/>
          </a:xfrm>
        </p:grpSpPr>
        <p:cxnSp>
          <p:nvCxnSpPr>
            <p:cNvPr id="67" name="Conector de seta reta 66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Conector reto 67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Grupo 68"/>
          <p:cNvGrpSpPr/>
          <p:nvPr/>
        </p:nvGrpSpPr>
        <p:grpSpPr>
          <a:xfrm>
            <a:off x="8210550" y="6172092"/>
            <a:ext cx="190500" cy="378677"/>
            <a:chOff x="8210550" y="5018823"/>
            <a:chExt cx="190500" cy="378677"/>
          </a:xfrm>
        </p:grpSpPr>
        <p:cxnSp>
          <p:nvCxnSpPr>
            <p:cNvPr id="70" name="Conector reto 69"/>
            <p:cNvCxnSpPr/>
            <p:nvPr/>
          </p:nvCxnSpPr>
          <p:spPr bwMode="auto">
            <a:xfrm>
              <a:off x="8305800" y="5018823"/>
              <a:ext cx="0" cy="2834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Conector reto 70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Conector reto 71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Conector reto 72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upo 18"/>
          <p:cNvGrpSpPr/>
          <p:nvPr/>
        </p:nvGrpSpPr>
        <p:grpSpPr>
          <a:xfrm>
            <a:off x="3416300" y="5776306"/>
            <a:ext cx="541551" cy="98947"/>
            <a:chOff x="3416300" y="4623037"/>
            <a:chExt cx="541551" cy="98947"/>
          </a:xfrm>
        </p:grpSpPr>
        <p:cxnSp>
          <p:nvCxnSpPr>
            <p:cNvPr id="20" name="Conector de seta reta 19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Conector reto 20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7" name="Retângulo 76"/>
          <p:cNvSpPr/>
          <p:nvPr/>
        </p:nvSpPr>
        <p:spPr bwMode="auto">
          <a:xfrm>
            <a:off x="1480782" y="5178722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78" name="Conector de seta reta 77"/>
          <p:cNvCxnSpPr/>
          <p:nvPr/>
        </p:nvCxnSpPr>
        <p:spPr bwMode="auto">
          <a:xfrm>
            <a:off x="2104845" y="5376615"/>
            <a:ext cx="1" cy="201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Conector de seta reta 78"/>
          <p:cNvCxnSpPr/>
          <p:nvPr/>
        </p:nvCxnSpPr>
        <p:spPr bwMode="auto">
          <a:xfrm>
            <a:off x="3416616" y="5381685"/>
            <a:ext cx="2999254" cy="6914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CaixaDeTexto 79"/>
          <p:cNvSpPr txBox="1"/>
          <p:nvPr/>
        </p:nvSpPr>
        <p:spPr>
          <a:xfrm>
            <a:off x="88098" y="2196333"/>
            <a:ext cx="49800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read(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LinkedList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*array){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Node *aux;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aux = l-&gt;head;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(aux != NULL)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array[i++] = aux-&gt;n;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aux = aux-&gt;next;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3" name="Grupo 82"/>
          <p:cNvGrpSpPr/>
          <p:nvPr/>
        </p:nvGrpSpPr>
        <p:grpSpPr>
          <a:xfrm>
            <a:off x="6753461" y="2493568"/>
            <a:ext cx="2304525" cy="2027395"/>
            <a:chOff x="2782197" y="3956618"/>
            <a:chExt cx="2304525" cy="2027395"/>
          </a:xfrm>
        </p:grpSpPr>
        <p:grpSp>
          <p:nvGrpSpPr>
            <p:cNvPr id="84" name="Grupo 83"/>
            <p:cNvGrpSpPr/>
            <p:nvPr/>
          </p:nvGrpSpPr>
          <p:grpSpPr>
            <a:xfrm>
              <a:off x="2782197" y="5389686"/>
              <a:ext cx="2304525" cy="594327"/>
              <a:chOff x="3640968" y="4202771"/>
              <a:chExt cx="2304525" cy="594327"/>
            </a:xfrm>
          </p:grpSpPr>
          <p:grpSp>
            <p:nvGrpSpPr>
              <p:cNvPr id="91" name="Grupo 90"/>
              <p:cNvGrpSpPr/>
              <p:nvPr/>
            </p:nvGrpSpPr>
            <p:grpSpPr>
              <a:xfrm>
                <a:off x="3640968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105" name="CaixaDeTexto 104"/>
                <p:cNvSpPr txBox="1"/>
                <p:nvPr/>
              </p:nvSpPr>
              <p:spPr>
                <a:xfrm>
                  <a:off x="3807725" y="3773636"/>
                  <a:ext cx="413896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 1 </a:t>
                  </a:r>
                  <a:endParaRPr lang="en-US" b="1" dirty="0"/>
                </a:p>
              </p:txBody>
            </p:sp>
            <p:sp>
              <p:nvSpPr>
                <p:cNvPr id="106" name="Retângulo 105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2" name="Grupo 91"/>
              <p:cNvGrpSpPr/>
              <p:nvPr/>
            </p:nvGrpSpPr>
            <p:grpSpPr>
              <a:xfrm>
                <a:off x="4488966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103" name="CaixaDeTexto 102"/>
                <p:cNvSpPr txBox="1"/>
                <p:nvPr/>
              </p:nvSpPr>
              <p:spPr>
                <a:xfrm>
                  <a:off x="3807725" y="3773636"/>
                  <a:ext cx="413896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 2 </a:t>
                  </a:r>
                  <a:endParaRPr lang="en-US" b="1" dirty="0"/>
                </a:p>
              </p:txBody>
            </p:sp>
            <p:sp>
              <p:nvSpPr>
                <p:cNvPr id="104" name="Retângulo 103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93" name="Conector de seta reta 92"/>
              <p:cNvCxnSpPr>
                <a:stCxn id="106" idx="3"/>
                <a:endCxn id="103" idx="1"/>
              </p:cNvCxnSpPr>
              <p:nvPr/>
            </p:nvCxnSpPr>
            <p:spPr bwMode="auto">
              <a:xfrm>
                <a:off x="4200417" y="4372048"/>
                <a:ext cx="28854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94" name="Grupo 93"/>
              <p:cNvGrpSpPr/>
              <p:nvPr/>
            </p:nvGrpSpPr>
            <p:grpSpPr>
              <a:xfrm>
                <a:off x="5328995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101" name="CaixaDeTexto 100"/>
                <p:cNvSpPr txBox="1"/>
                <p:nvPr/>
              </p:nvSpPr>
              <p:spPr>
                <a:xfrm>
                  <a:off x="3807725" y="3773636"/>
                  <a:ext cx="413896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 3 </a:t>
                  </a:r>
                  <a:endParaRPr lang="en-US" b="1" dirty="0"/>
                </a:p>
              </p:txBody>
            </p:sp>
            <p:sp>
              <p:nvSpPr>
                <p:cNvPr id="102" name="Retângulo 101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95" name="Conector de seta reta 94"/>
              <p:cNvCxnSpPr>
                <a:endCxn id="101" idx="1"/>
              </p:cNvCxnSpPr>
              <p:nvPr/>
            </p:nvCxnSpPr>
            <p:spPr bwMode="auto">
              <a:xfrm>
                <a:off x="5040446" y="4372048"/>
                <a:ext cx="28854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96" name="Grupo 95"/>
              <p:cNvGrpSpPr/>
              <p:nvPr/>
            </p:nvGrpSpPr>
            <p:grpSpPr>
              <a:xfrm>
                <a:off x="5684236" y="4515332"/>
                <a:ext cx="261257" cy="281766"/>
                <a:chOff x="2844140" y="5526894"/>
                <a:chExt cx="261257" cy="281766"/>
              </a:xfrm>
            </p:grpSpPr>
            <p:cxnSp>
              <p:nvCxnSpPr>
                <p:cNvPr id="97" name="Conector reto 96"/>
                <p:cNvCxnSpPr/>
                <p:nvPr/>
              </p:nvCxnSpPr>
              <p:spPr bwMode="auto">
                <a:xfrm>
                  <a:off x="2977738" y="5526894"/>
                  <a:ext cx="0" cy="18399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8" name="Conector reto 97"/>
                <p:cNvCxnSpPr/>
                <p:nvPr/>
              </p:nvCxnSpPr>
              <p:spPr bwMode="auto">
                <a:xfrm>
                  <a:off x="2844140" y="5710888"/>
                  <a:ext cx="261257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9" name="Conector reto 98"/>
                <p:cNvCxnSpPr/>
                <p:nvPr/>
              </p:nvCxnSpPr>
              <p:spPr bwMode="auto">
                <a:xfrm>
                  <a:off x="2903517" y="5761156"/>
                  <a:ext cx="1484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0" name="Conector reto 99"/>
                <p:cNvCxnSpPr/>
                <p:nvPr/>
              </p:nvCxnSpPr>
              <p:spPr bwMode="auto">
                <a:xfrm>
                  <a:off x="2940627" y="5808660"/>
                  <a:ext cx="7422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85" name="Grupo 84"/>
            <p:cNvGrpSpPr/>
            <p:nvPr/>
          </p:nvGrpSpPr>
          <p:grpSpPr>
            <a:xfrm>
              <a:off x="3672984" y="3956618"/>
              <a:ext cx="496523" cy="677108"/>
              <a:chOff x="3187210" y="3814620"/>
              <a:chExt cx="496523" cy="677108"/>
            </a:xfrm>
          </p:grpSpPr>
          <p:sp>
            <p:nvSpPr>
              <p:cNvPr id="88" name="CaixaDeTexto 87"/>
              <p:cNvSpPr txBox="1"/>
              <p:nvPr/>
            </p:nvSpPr>
            <p:spPr>
              <a:xfrm>
                <a:off x="3187210" y="3814620"/>
                <a:ext cx="496523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3</a:t>
                </a:r>
                <a:endParaRPr lang="en-US" b="1" dirty="0"/>
              </a:p>
            </p:txBody>
          </p:sp>
          <p:sp>
            <p:nvSpPr>
              <p:cNvPr id="89" name="Retângulo 88"/>
              <p:cNvSpPr/>
              <p:nvPr/>
            </p:nvSpPr>
            <p:spPr bwMode="auto">
              <a:xfrm>
                <a:off x="3187210" y="4153174"/>
                <a:ext cx="254043" cy="338554"/>
              </a:xfrm>
              <a:prstGeom prst="rect">
                <a:avLst/>
              </a:prstGeom>
              <a:solidFill>
                <a:srgbClr val="00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0" name="Retângulo 89"/>
              <p:cNvSpPr/>
              <p:nvPr/>
            </p:nvSpPr>
            <p:spPr bwMode="auto">
              <a:xfrm>
                <a:off x="3429690" y="4153174"/>
                <a:ext cx="254043" cy="338554"/>
              </a:xfrm>
              <a:prstGeom prst="rect">
                <a:avLst/>
              </a:prstGeom>
              <a:solidFill>
                <a:srgbClr val="00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86" name="Conector de seta reta 85"/>
            <p:cNvCxnSpPr>
              <a:stCxn id="89" idx="2"/>
              <a:endCxn id="105" idx="0"/>
            </p:cNvCxnSpPr>
            <p:nvPr/>
          </p:nvCxnSpPr>
          <p:spPr bwMode="auto">
            <a:xfrm flipH="1">
              <a:off x="2989145" y="4633726"/>
              <a:ext cx="810861" cy="755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7" name="Conector de seta reta 86"/>
            <p:cNvCxnSpPr>
              <a:stCxn id="90" idx="2"/>
              <a:endCxn id="101" idx="0"/>
            </p:cNvCxnSpPr>
            <p:nvPr/>
          </p:nvCxnSpPr>
          <p:spPr bwMode="auto">
            <a:xfrm>
              <a:off x="4042486" y="4633726"/>
              <a:ext cx="634686" cy="755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7" name="CaixaDeTexto 106"/>
          <p:cNvSpPr txBox="1"/>
          <p:nvPr/>
        </p:nvSpPr>
        <p:spPr>
          <a:xfrm>
            <a:off x="4850668" y="3587692"/>
            <a:ext cx="1771336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Node{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Node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*next;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035157" y="2196333"/>
            <a:ext cx="2277753" cy="116955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LinkedList 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*head;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*tail;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size;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801582" y="406474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aux = 0x10010068</a:t>
            </a:r>
          </a:p>
        </p:txBody>
      </p:sp>
      <p:cxnSp>
        <p:nvCxnSpPr>
          <p:cNvPr id="6" name="Conector de seta reta 5"/>
          <p:cNvCxnSpPr/>
          <p:nvPr/>
        </p:nvCxnSpPr>
        <p:spPr bwMode="auto">
          <a:xfrm>
            <a:off x="3846099" y="4420825"/>
            <a:ext cx="223895" cy="13065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Conector de seta reta 57"/>
          <p:cNvCxnSpPr/>
          <p:nvPr/>
        </p:nvCxnSpPr>
        <p:spPr bwMode="auto">
          <a:xfrm>
            <a:off x="848139" y="4420451"/>
            <a:ext cx="772947" cy="705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CaixaDeTexto 58"/>
          <p:cNvSpPr txBox="1"/>
          <p:nvPr/>
        </p:nvSpPr>
        <p:spPr>
          <a:xfrm>
            <a:off x="592919" y="420729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 = 0x1001000</a:t>
            </a:r>
          </a:p>
        </p:txBody>
      </p:sp>
    </p:spTree>
    <p:extLst>
      <p:ext uri="{BB962C8B-B14F-4D97-AF65-F5344CB8AC3E}">
        <p14:creationId xmlns:p14="http://schemas.microsoft.com/office/powerpoint/2010/main" val="381844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149750" cy="999778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Percorrer lista e armazenar valores em um </a:t>
            </a:r>
            <a:r>
              <a:rPr lang="pt-BR" sz="2000" i="1" dirty="0"/>
              <a:t>array</a:t>
            </a:r>
          </a:p>
          <a:p>
            <a:pPr lvl="2"/>
            <a:endParaRPr lang="pt-BR" dirty="0"/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8" y="4617667"/>
            <a:ext cx="8711965" cy="177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Retângulo 54"/>
          <p:cNvSpPr/>
          <p:nvPr/>
        </p:nvSpPr>
        <p:spPr bwMode="auto">
          <a:xfrm>
            <a:off x="1480782" y="5578413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tângulo 60"/>
          <p:cNvSpPr/>
          <p:nvPr/>
        </p:nvSpPr>
        <p:spPr bwMode="auto">
          <a:xfrm>
            <a:off x="3957851" y="5776306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tângulo 61"/>
          <p:cNvSpPr/>
          <p:nvPr/>
        </p:nvSpPr>
        <p:spPr bwMode="auto">
          <a:xfrm>
            <a:off x="6415870" y="5974199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6" name="Grupo 65"/>
          <p:cNvGrpSpPr/>
          <p:nvPr/>
        </p:nvGrpSpPr>
        <p:grpSpPr>
          <a:xfrm>
            <a:off x="5874319" y="5978179"/>
            <a:ext cx="541551" cy="98947"/>
            <a:chOff x="3416300" y="4623037"/>
            <a:chExt cx="541551" cy="98947"/>
          </a:xfrm>
        </p:grpSpPr>
        <p:cxnSp>
          <p:nvCxnSpPr>
            <p:cNvPr id="67" name="Conector de seta reta 66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Conector reto 67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Grupo 68"/>
          <p:cNvGrpSpPr/>
          <p:nvPr/>
        </p:nvGrpSpPr>
        <p:grpSpPr>
          <a:xfrm>
            <a:off x="8210550" y="6172092"/>
            <a:ext cx="190500" cy="378677"/>
            <a:chOff x="8210550" y="5018823"/>
            <a:chExt cx="190500" cy="378677"/>
          </a:xfrm>
        </p:grpSpPr>
        <p:cxnSp>
          <p:nvCxnSpPr>
            <p:cNvPr id="70" name="Conector reto 69"/>
            <p:cNvCxnSpPr/>
            <p:nvPr/>
          </p:nvCxnSpPr>
          <p:spPr bwMode="auto">
            <a:xfrm>
              <a:off x="8305800" y="5018823"/>
              <a:ext cx="0" cy="2834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Conector reto 70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Conector reto 71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Conector reto 72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upo 18"/>
          <p:cNvGrpSpPr/>
          <p:nvPr/>
        </p:nvGrpSpPr>
        <p:grpSpPr>
          <a:xfrm>
            <a:off x="3416300" y="5776306"/>
            <a:ext cx="541551" cy="98947"/>
            <a:chOff x="3416300" y="4623037"/>
            <a:chExt cx="541551" cy="98947"/>
          </a:xfrm>
        </p:grpSpPr>
        <p:cxnSp>
          <p:nvCxnSpPr>
            <p:cNvPr id="20" name="Conector de seta reta 19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Conector reto 20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7" name="Retângulo 76"/>
          <p:cNvSpPr/>
          <p:nvPr/>
        </p:nvSpPr>
        <p:spPr bwMode="auto">
          <a:xfrm>
            <a:off x="1480782" y="5178722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78" name="Conector de seta reta 77"/>
          <p:cNvCxnSpPr/>
          <p:nvPr/>
        </p:nvCxnSpPr>
        <p:spPr bwMode="auto">
          <a:xfrm>
            <a:off x="2104845" y="5376615"/>
            <a:ext cx="1" cy="201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Conector de seta reta 78"/>
          <p:cNvCxnSpPr/>
          <p:nvPr/>
        </p:nvCxnSpPr>
        <p:spPr bwMode="auto">
          <a:xfrm>
            <a:off x="3416616" y="5381685"/>
            <a:ext cx="2999254" cy="6914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CaixaDeTexto 79"/>
          <p:cNvSpPr txBox="1"/>
          <p:nvPr/>
        </p:nvSpPr>
        <p:spPr>
          <a:xfrm>
            <a:off x="88098" y="2196333"/>
            <a:ext cx="49800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read(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LinkedList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*array){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Node *aux;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aux = l-&gt;head;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(aux != NULL)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array[i++] = aux-&gt;n;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aux = aux-&gt;next;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3" name="Grupo 82"/>
          <p:cNvGrpSpPr/>
          <p:nvPr/>
        </p:nvGrpSpPr>
        <p:grpSpPr>
          <a:xfrm>
            <a:off x="6753461" y="2493568"/>
            <a:ext cx="2304525" cy="2027395"/>
            <a:chOff x="2782197" y="3956618"/>
            <a:chExt cx="2304525" cy="2027395"/>
          </a:xfrm>
        </p:grpSpPr>
        <p:grpSp>
          <p:nvGrpSpPr>
            <p:cNvPr id="84" name="Grupo 83"/>
            <p:cNvGrpSpPr/>
            <p:nvPr/>
          </p:nvGrpSpPr>
          <p:grpSpPr>
            <a:xfrm>
              <a:off x="2782197" y="5389686"/>
              <a:ext cx="2304525" cy="594327"/>
              <a:chOff x="3640968" y="4202771"/>
              <a:chExt cx="2304525" cy="594327"/>
            </a:xfrm>
          </p:grpSpPr>
          <p:grpSp>
            <p:nvGrpSpPr>
              <p:cNvPr id="91" name="Grupo 90"/>
              <p:cNvGrpSpPr/>
              <p:nvPr/>
            </p:nvGrpSpPr>
            <p:grpSpPr>
              <a:xfrm>
                <a:off x="3640968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105" name="CaixaDeTexto 104"/>
                <p:cNvSpPr txBox="1"/>
                <p:nvPr/>
              </p:nvSpPr>
              <p:spPr>
                <a:xfrm>
                  <a:off x="3807725" y="3773636"/>
                  <a:ext cx="413896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 1 </a:t>
                  </a:r>
                  <a:endParaRPr lang="en-US" b="1" dirty="0"/>
                </a:p>
              </p:txBody>
            </p:sp>
            <p:sp>
              <p:nvSpPr>
                <p:cNvPr id="106" name="Retângulo 105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2" name="Grupo 91"/>
              <p:cNvGrpSpPr/>
              <p:nvPr/>
            </p:nvGrpSpPr>
            <p:grpSpPr>
              <a:xfrm>
                <a:off x="4488966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103" name="CaixaDeTexto 102"/>
                <p:cNvSpPr txBox="1"/>
                <p:nvPr/>
              </p:nvSpPr>
              <p:spPr>
                <a:xfrm>
                  <a:off x="3807725" y="3773636"/>
                  <a:ext cx="413896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 2 </a:t>
                  </a:r>
                  <a:endParaRPr lang="en-US" b="1" dirty="0"/>
                </a:p>
              </p:txBody>
            </p:sp>
            <p:sp>
              <p:nvSpPr>
                <p:cNvPr id="104" name="Retângulo 103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93" name="Conector de seta reta 92"/>
              <p:cNvCxnSpPr>
                <a:stCxn id="106" idx="3"/>
                <a:endCxn id="103" idx="1"/>
              </p:cNvCxnSpPr>
              <p:nvPr/>
            </p:nvCxnSpPr>
            <p:spPr bwMode="auto">
              <a:xfrm>
                <a:off x="4200417" y="4372048"/>
                <a:ext cx="28854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94" name="Grupo 93"/>
              <p:cNvGrpSpPr/>
              <p:nvPr/>
            </p:nvGrpSpPr>
            <p:grpSpPr>
              <a:xfrm>
                <a:off x="5328995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101" name="CaixaDeTexto 100"/>
                <p:cNvSpPr txBox="1"/>
                <p:nvPr/>
              </p:nvSpPr>
              <p:spPr>
                <a:xfrm>
                  <a:off x="3807725" y="3773636"/>
                  <a:ext cx="413896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 3 </a:t>
                  </a:r>
                  <a:endParaRPr lang="en-US" b="1" dirty="0"/>
                </a:p>
              </p:txBody>
            </p:sp>
            <p:sp>
              <p:nvSpPr>
                <p:cNvPr id="102" name="Retângulo 101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95" name="Conector de seta reta 94"/>
              <p:cNvCxnSpPr>
                <a:endCxn id="101" idx="1"/>
              </p:cNvCxnSpPr>
              <p:nvPr/>
            </p:nvCxnSpPr>
            <p:spPr bwMode="auto">
              <a:xfrm>
                <a:off x="5040446" y="4372048"/>
                <a:ext cx="28854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96" name="Grupo 95"/>
              <p:cNvGrpSpPr/>
              <p:nvPr/>
            </p:nvGrpSpPr>
            <p:grpSpPr>
              <a:xfrm>
                <a:off x="5684236" y="4515332"/>
                <a:ext cx="261257" cy="281766"/>
                <a:chOff x="2844140" y="5526894"/>
                <a:chExt cx="261257" cy="281766"/>
              </a:xfrm>
            </p:grpSpPr>
            <p:cxnSp>
              <p:nvCxnSpPr>
                <p:cNvPr id="97" name="Conector reto 96"/>
                <p:cNvCxnSpPr/>
                <p:nvPr/>
              </p:nvCxnSpPr>
              <p:spPr bwMode="auto">
                <a:xfrm>
                  <a:off x="2977738" y="5526894"/>
                  <a:ext cx="0" cy="18399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8" name="Conector reto 97"/>
                <p:cNvCxnSpPr/>
                <p:nvPr/>
              </p:nvCxnSpPr>
              <p:spPr bwMode="auto">
                <a:xfrm>
                  <a:off x="2844140" y="5710888"/>
                  <a:ext cx="261257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9" name="Conector reto 98"/>
                <p:cNvCxnSpPr/>
                <p:nvPr/>
              </p:nvCxnSpPr>
              <p:spPr bwMode="auto">
                <a:xfrm>
                  <a:off x="2903517" y="5761156"/>
                  <a:ext cx="1484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0" name="Conector reto 99"/>
                <p:cNvCxnSpPr/>
                <p:nvPr/>
              </p:nvCxnSpPr>
              <p:spPr bwMode="auto">
                <a:xfrm>
                  <a:off x="2940627" y="5808660"/>
                  <a:ext cx="7422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85" name="Grupo 84"/>
            <p:cNvGrpSpPr/>
            <p:nvPr/>
          </p:nvGrpSpPr>
          <p:grpSpPr>
            <a:xfrm>
              <a:off x="3672984" y="3956618"/>
              <a:ext cx="496523" cy="677108"/>
              <a:chOff x="3187210" y="3814620"/>
              <a:chExt cx="496523" cy="677108"/>
            </a:xfrm>
          </p:grpSpPr>
          <p:sp>
            <p:nvSpPr>
              <p:cNvPr id="88" name="CaixaDeTexto 87"/>
              <p:cNvSpPr txBox="1"/>
              <p:nvPr/>
            </p:nvSpPr>
            <p:spPr>
              <a:xfrm>
                <a:off x="3187210" y="3814620"/>
                <a:ext cx="496523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3</a:t>
                </a:r>
                <a:endParaRPr lang="en-US" b="1" dirty="0"/>
              </a:p>
            </p:txBody>
          </p:sp>
          <p:sp>
            <p:nvSpPr>
              <p:cNvPr id="89" name="Retângulo 88"/>
              <p:cNvSpPr/>
              <p:nvPr/>
            </p:nvSpPr>
            <p:spPr bwMode="auto">
              <a:xfrm>
                <a:off x="3187210" y="4153174"/>
                <a:ext cx="254043" cy="338554"/>
              </a:xfrm>
              <a:prstGeom prst="rect">
                <a:avLst/>
              </a:prstGeom>
              <a:solidFill>
                <a:srgbClr val="00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0" name="Retângulo 89"/>
              <p:cNvSpPr/>
              <p:nvPr/>
            </p:nvSpPr>
            <p:spPr bwMode="auto">
              <a:xfrm>
                <a:off x="3429690" y="4153174"/>
                <a:ext cx="254043" cy="338554"/>
              </a:xfrm>
              <a:prstGeom prst="rect">
                <a:avLst/>
              </a:prstGeom>
              <a:solidFill>
                <a:srgbClr val="00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86" name="Conector de seta reta 85"/>
            <p:cNvCxnSpPr>
              <a:stCxn id="89" idx="2"/>
              <a:endCxn id="105" idx="0"/>
            </p:cNvCxnSpPr>
            <p:nvPr/>
          </p:nvCxnSpPr>
          <p:spPr bwMode="auto">
            <a:xfrm flipH="1">
              <a:off x="2989145" y="4633726"/>
              <a:ext cx="810861" cy="755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7" name="Conector de seta reta 86"/>
            <p:cNvCxnSpPr>
              <a:stCxn id="90" idx="2"/>
              <a:endCxn id="101" idx="0"/>
            </p:cNvCxnSpPr>
            <p:nvPr/>
          </p:nvCxnSpPr>
          <p:spPr bwMode="auto">
            <a:xfrm>
              <a:off x="4042486" y="4633726"/>
              <a:ext cx="634686" cy="755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7" name="CaixaDeTexto 106"/>
          <p:cNvSpPr txBox="1"/>
          <p:nvPr/>
        </p:nvSpPr>
        <p:spPr>
          <a:xfrm>
            <a:off x="4850668" y="3587692"/>
            <a:ext cx="1771336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Node{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Node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*next;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035157" y="2196333"/>
            <a:ext cx="2277753" cy="116955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LinkedList 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*head;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*tail;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size;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801582" y="406474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aux = 0x10010090</a:t>
            </a:r>
          </a:p>
        </p:txBody>
      </p:sp>
      <p:cxnSp>
        <p:nvCxnSpPr>
          <p:cNvPr id="8" name="Conector de seta reta 7"/>
          <p:cNvCxnSpPr/>
          <p:nvPr/>
        </p:nvCxnSpPr>
        <p:spPr bwMode="auto">
          <a:xfrm>
            <a:off x="3846098" y="4434077"/>
            <a:ext cx="2875464" cy="1508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Conector de seta reta 57"/>
          <p:cNvCxnSpPr/>
          <p:nvPr/>
        </p:nvCxnSpPr>
        <p:spPr bwMode="auto">
          <a:xfrm>
            <a:off x="848139" y="4420451"/>
            <a:ext cx="772947" cy="705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CaixaDeTexto 58"/>
          <p:cNvSpPr txBox="1"/>
          <p:nvPr/>
        </p:nvSpPr>
        <p:spPr>
          <a:xfrm>
            <a:off x="592919" y="420729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 = 0x1001000</a:t>
            </a:r>
          </a:p>
        </p:txBody>
      </p:sp>
    </p:spTree>
    <p:extLst>
      <p:ext uri="{BB962C8B-B14F-4D97-AF65-F5344CB8AC3E}">
        <p14:creationId xmlns:p14="http://schemas.microsoft.com/office/powerpoint/2010/main" val="23618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149750" cy="999778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Percorrer lista e armazenar valores em um </a:t>
            </a:r>
            <a:r>
              <a:rPr lang="pt-BR" sz="2000" i="1" dirty="0"/>
              <a:t>array</a:t>
            </a:r>
          </a:p>
          <a:p>
            <a:pPr lvl="2"/>
            <a:endParaRPr lang="pt-BR" dirty="0"/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8" y="4617667"/>
            <a:ext cx="8711965" cy="177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Retângulo 54"/>
          <p:cNvSpPr/>
          <p:nvPr/>
        </p:nvSpPr>
        <p:spPr bwMode="auto">
          <a:xfrm>
            <a:off x="1480782" y="5578413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tângulo 60"/>
          <p:cNvSpPr/>
          <p:nvPr/>
        </p:nvSpPr>
        <p:spPr bwMode="auto">
          <a:xfrm>
            <a:off x="3957851" y="5776306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tângulo 61"/>
          <p:cNvSpPr/>
          <p:nvPr/>
        </p:nvSpPr>
        <p:spPr bwMode="auto">
          <a:xfrm>
            <a:off x="6415870" y="5974199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6" name="Grupo 65"/>
          <p:cNvGrpSpPr/>
          <p:nvPr/>
        </p:nvGrpSpPr>
        <p:grpSpPr>
          <a:xfrm>
            <a:off x="5874319" y="5978179"/>
            <a:ext cx="541551" cy="98947"/>
            <a:chOff x="3416300" y="4623037"/>
            <a:chExt cx="541551" cy="98947"/>
          </a:xfrm>
        </p:grpSpPr>
        <p:cxnSp>
          <p:nvCxnSpPr>
            <p:cNvPr id="67" name="Conector de seta reta 66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Conector reto 67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Grupo 68"/>
          <p:cNvGrpSpPr/>
          <p:nvPr/>
        </p:nvGrpSpPr>
        <p:grpSpPr>
          <a:xfrm>
            <a:off x="8210550" y="6172092"/>
            <a:ext cx="190500" cy="378677"/>
            <a:chOff x="8210550" y="5018823"/>
            <a:chExt cx="190500" cy="378677"/>
          </a:xfrm>
        </p:grpSpPr>
        <p:cxnSp>
          <p:nvCxnSpPr>
            <p:cNvPr id="70" name="Conector reto 69"/>
            <p:cNvCxnSpPr/>
            <p:nvPr/>
          </p:nvCxnSpPr>
          <p:spPr bwMode="auto">
            <a:xfrm>
              <a:off x="8305800" y="5018823"/>
              <a:ext cx="0" cy="2834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Conector reto 70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Conector reto 71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Conector reto 72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upo 18"/>
          <p:cNvGrpSpPr/>
          <p:nvPr/>
        </p:nvGrpSpPr>
        <p:grpSpPr>
          <a:xfrm>
            <a:off x="3416300" y="5776306"/>
            <a:ext cx="541551" cy="98947"/>
            <a:chOff x="3416300" y="4623037"/>
            <a:chExt cx="541551" cy="98947"/>
          </a:xfrm>
        </p:grpSpPr>
        <p:cxnSp>
          <p:nvCxnSpPr>
            <p:cNvPr id="20" name="Conector de seta reta 19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Conector reto 20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7" name="Retângulo 76"/>
          <p:cNvSpPr/>
          <p:nvPr/>
        </p:nvSpPr>
        <p:spPr bwMode="auto">
          <a:xfrm>
            <a:off x="1480782" y="5178722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78" name="Conector de seta reta 77"/>
          <p:cNvCxnSpPr/>
          <p:nvPr/>
        </p:nvCxnSpPr>
        <p:spPr bwMode="auto">
          <a:xfrm>
            <a:off x="2104845" y="5376615"/>
            <a:ext cx="1" cy="201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Conector de seta reta 78"/>
          <p:cNvCxnSpPr/>
          <p:nvPr/>
        </p:nvCxnSpPr>
        <p:spPr bwMode="auto">
          <a:xfrm>
            <a:off x="3416616" y="5381685"/>
            <a:ext cx="2999254" cy="6914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CaixaDeTexto 79"/>
          <p:cNvSpPr txBox="1"/>
          <p:nvPr/>
        </p:nvSpPr>
        <p:spPr>
          <a:xfrm>
            <a:off x="88098" y="2196333"/>
            <a:ext cx="49800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read(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LinkedList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*array){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Node *aux;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aux = l-&gt;head;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(aux != NULL)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array[i++] = aux-&gt;n;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aux = aux-&gt;next;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3" name="Grupo 82"/>
          <p:cNvGrpSpPr/>
          <p:nvPr/>
        </p:nvGrpSpPr>
        <p:grpSpPr>
          <a:xfrm>
            <a:off x="6753461" y="2493568"/>
            <a:ext cx="2304525" cy="2027395"/>
            <a:chOff x="2782197" y="3956618"/>
            <a:chExt cx="2304525" cy="2027395"/>
          </a:xfrm>
        </p:grpSpPr>
        <p:grpSp>
          <p:nvGrpSpPr>
            <p:cNvPr id="84" name="Grupo 83"/>
            <p:cNvGrpSpPr/>
            <p:nvPr/>
          </p:nvGrpSpPr>
          <p:grpSpPr>
            <a:xfrm>
              <a:off x="2782197" y="5389686"/>
              <a:ext cx="2304525" cy="594327"/>
              <a:chOff x="3640968" y="4202771"/>
              <a:chExt cx="2304525" cy="594327"/>
            </a:xfrm>
          </p:grpSpPr>
          <p:grpSp>
            <p:nvGrpSpPr>
              <p:cNvPr id="91" name="Grupo 90"/>
              <p:cNvGrpSpPr/>
              <p:nvPr/>
            </p:nvGrpSpPr>
            <p:grpSpPr>
              <a:xfrm>
                <a:off x="3640968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105" name="CaixaDeTexto 104"/>
                <p:cNvSpPr txBox="1"/>
                <p:nvPr/>
              </p:nvSpPr>
              <p:spPr>
                <a:xfrm>
                  <a:off x="3807725" y="3773636"/>
                  <a:ext cx="413896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 1 </a:t>
                  </a:r>
                  <a:endParaRPr lang="en-US" b="1" dirty="0"/>
                </a:p>
              </p:txBody>
            </p:sp>
            <p:sp>
              <p:nvSpPr>
                <p:cNvPr id="106" name="Retângulo 105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2" name="Grupo 91"/>
              <p:cNvGrpSpPr/>
              <p:nvPr/>
            </p:nvGrpSpPr>
            <p:grpSpPr>
              <a:xfrm>
                <a:off x="4488966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103" name="CaixaDeTexto 102"/>
                <p:cNvSpPr txBox="1"/>
                <p:nvPr/>
              </p:nvSpPr>
              <p:spPr>
                <a:xfrm>
                  <a:off x="3807725" y="3773636"/>
                  <a:ext cx="413896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 2 </a:t>
                  </a:r>
                  <a:endParaRPr lang="en-US" b="1" dirty="0"/>
                </a:p>
              </p:txBody>
            </p:sp>
            <p:sp>
              <p:nvSpPr>
                <p:cNvPr id="104" name="Retângulo 103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93" name="Conector de seta reta 92"/>
              <p:cNvCxnSpPr>
                <a:stCxn id="106" idx="3"/>
                <a:endCxn id="103" idx="1"/>
              </p:cNvCxnSpPr>
              <p:nvPr/>
            </p:nvCxnSpPr>
            <p:spPr bwMode="auto">
              <a:xfrm>
                <a:off x="4200417" y="4372048"/>
                <a:ext cx="28854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94" name="Grupo 93"/>
              <p:cNvGrpSpPr/>
              <p:nvPr/>
            </p:nvGrpSpPr>
            <p:grpSpPr>
              <a:xfrm>
                <a:off x="5328995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101" name="CaixaDeTexto 100"/>
                <p:cNvSpPr txBox="1"/>
                <p:nvPr/>
              </p:nvSpPr>
              <p:spPr>
                <a:xfrm>
                  <a:off x="3807725" y="3773636"/>
                  <a:ext cx="413896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 3 </a:t>
                  </a:r>
                  <a:endParaRPr lang="en-US" b="1" dirty="0"/>
                </a:p>
              </p:txBody>
            </p:sp>
            <p:sp>
              <p:nvSpPr>
                <p:cNvPr id="102" name="Retângulo 101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95" name="Conector de seta reta 94"/>
              <p:cNvCxnSpPr>
                <a:endCxn id="101" idx="1"/>
              </p:cNvCxnSpPr>
              <p:nvPr/>
            </p:nvCxnSpPr>
            <p:spPr bwMode="auto">
              <a:xfrm>
                <a:off x="5040446" y="4372048"/>
                <a:ext cx="28854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96" name="Grupo 95"/>
              <p:cNvGrpSpPr/>
              <p:nvPr/>
            </p:nvGrpSpPr>
            <p:grpSpPr>
              <a:xfrm>
                <a:off x="5684236" y="4515332"/>
                <a:ext cx="261257" cy="281766"/>
                <a:chOff x="2844140" y="5526894"/>
                <a:chExt cx="261257" cy="281766"/>
              </a:xfrm>
            </p:grpSpPr>
            <p:cxnSp>
              <p:nvCxnSpPr>
                <p:cNvPr id="97" name="Conector reto 96"/>
                <p:cNvCxnSpPr/>
                <p:nvPr/>
              </p:nvCxnSpPr>
              <p:spPr bwMode="auto">
                <a:xfrm>
                  <a:off x="2977738" y="5526894"/>
                  <a:ext cx="0" cy="18399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8" name="Conector reto 97"/>
                <p:cNvCxnSpPr/>
                <p:nvPr/>
              </p:nvCxnSpPr>
              <p:spPr bwMode="auto">
                <a:xfrm>
                  <a:off x="2844140" y="5710888"/>
                  <a:ext cx="261257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9" name="Conector reto 98"/>
                <p:cNvCxnSpPr/>
                <p:nvPr/>
              </p:nvCxnSpPr>
              <p:spPr bwMode="auto">
                <a:xfrm>
                  <a:off x="2903517" y="5761156"/>
                  <a:ext cx="1484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0" name="Conector reto 99"/>
                <p:cNvCxnSpPr/>
                <p:nvPr/>
              </p:nvCxnSpPr>
              <p:spPr bwMode="auto">
                <a:xfrm>
                  <a:off x="2940627" y="5808660"/>
                  <a:ext cx="7422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85" name="Grupo 84"/>
            <p:cNvGrpSpPr/>
            <p:nvPr/>
          </p:nvGrpSpPr>
          <p:grpSpPr>
            <a:xfrm>
              <a:off x="3672984" y="3956618"/>
              <a:ext cx="496523" cy="677108"/>
              <a:chOff x="3187210" y="3814620"/>
              <a:chExt cx="496523" cy="677108"/>
            </a:xfrm>
          </p:grpSpPr>
          <p:sp>
            <p:nvSpPr>
              <p:cNvPr id="88" name="CaixaDeTexto 87"/>
              <p:cNvSpPr txBox="1"/>
              <p:nvPr/>
            </p:nvSpPr>
            <p:spPr>
              <a:xfrm>
                <a:off x="3187210" y="3814620"/>
                <a:ext cx="496523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3</a:t>
                </a:r>
                <a:endParaRPr lang="en-US" b="1" dirty="0"/>
              </a:p>
            </p:txBody>
          </p:sp>
          <p:sp>
            <p:nvSpPr>
              <p:cNvPr id="89" name="Retângulo 88"/>
              <p:cNvSpPr/>
              <p:nvPr/>
            </p:nvSpPr>
            <p:spPr bwMode="auto">
              <a:xfrm>
                <a:off x="3187210" y="4153174"/>
                <a:ext cx="254043" cy="338554"/>
              </a:xfrm>
              <a:prstGeom prst="rect">
                <a:avLst/>
              </a:prstGeom>
              <a:solidFill>
                <a:srgbClr val="00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0" name="Retângulo 89"/>
              <p:cNvSpPr/>
              <p:nvPr/>
            </p:nvSpPr>
            <p:spPr bwMode="auto">
              <a:xfrm>
                <a:off x="3429690" y="4153174"/>
                <a:ext cx="254043" cy="338554"/>
              </a:xfrm>
              <a:prstGeom prst="rect">
                <a:avLst/>
              </a:prstGeom>
              <a:solidFill>
                <a:srgbClr val="00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86" name="Conector de seta reta 85"/>
            <p:cNvCxnSpPr>
              <a:stCxn id="89" idx="2"/>
              <a:endCxn id="105" idx="0"/>
            </p:cNvCxnSpPr>
            <p:nvPr/>
          </p:nvCxnSpPr>
          <p:spPr bwMode="auto">
            <a:xfrm flipH="1">
              <a:off x="2989145" y="4633726"/>
              <a:ext cx="810861" cy="755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7" name="Conector de seta reta 86"/>
            <p:cNvCxnSpPr>
              <a:stCxn id="90" idx="2"/>
              <a:endCxn id="101" idx="0"/>
            </p:cNvCxnSpPr>
            <p:nvPr/>
          </p:nvCxnSpPr>
          <p:spPr bwMode="auto">
            <a:xfrm>
              <a:off x="4042486" y="4633726"/>
              <a:ext cx="634686" cy="755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7" name="CaixaDeTexto 106"/>
          <p:cNvSpPr txBox="1"/>
          <p:nvPr/>
        </p:nvSpPr>
        <p:spPr>
          <a:xfrm>
            <a:off x="4850668" y="3587692"/>
            <a:ext cx="1771336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Node{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Node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*next;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035157" y="2196333"/>
            <a:ext cx="2277753" cy="116955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LinkedList 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*head;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*tail;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size;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801582" y="406474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aux = 0</a:t>
            </a:r>
          </a:p>
        </p:txBody>
      </p:sp>
      <p:cxnSp>
        <p:nvCxnSpPr>
          <p:cNvPr id="8" name="Conector de seta reta 7"/>
          <p:cNvCxnSpPr/>
          <p:nvPr/>
        </p:nvCxnSpPr>
        <p:spPr bwMode="auto">
          <a:xfrm>
            <a:off x="3416616" y="4423191"/>
            <a:ext cx="4736323" cy="1971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Conector de seta reta 55"/>
          <p:cNvCxnSpPr/>
          <p:nvPr/>
        </p:nvCxnSpPr>
        <p:spPr bwMode="auto">
          <a:xfrm>
            <a:off x="848139" y="4420451"/>
            <a:ext cx="772947" cy="705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aixaDeTexto 57"/>
          <p:cNvSpPr txBox="1"/>
          <p:nvPr/>
        </p:nvSpPr>
        <p:spPr>
          <a:xfrm>
            <a:off x="592919" y="420729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 = 0x1001000</a:t>
            </a:r>
          </a:p>
        </p:txBody>
      </p:sp>
    </p:spTree>
    <p:extLst>
      <p:ext uri="{BB962C8B-B14F-4D97-AF65-F5344CB8AC3E}">
        <p14:creationId xmlns:p14="http://schemas.microsoft.com/office/powerpoint/2010/main" val="40706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149750" cy="999778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Percorrer lista e armazenar valores em um </a:t>
            </a:r>
            <a:r>
              <a:rPr lang="pt-BR" sz="2000" i="1" dirty="0"/>
              <a:t>array</a:t>
            </a:r>
          </a:p>
          <a:p>
            <a:pPr lvl="2"/>
            <a:endParaRPr lang="pt-BR" dirty="0"/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8" y="4816447"/>
            <a:ext cx="8711965" cy="177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Retângulo 54"/>
          <p:cNvSpPr/>
          <p:nvPr/>
        </p:nvSpPr>
        <p:spPr bwMode="auto">
          <a:xfrm>
            <a:off x="1480782" y="5777193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tângulo 60"/>
          <p:cNvSpPr/>
          <p:nvPr/>
        </p:nvSpPr>
        <p:spPr bwMode="auto">
          <a:xfrm>
            <a:off x="3957851" y="5975086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tângulo 61"/>
          <p:cNvSpPr/>
          <p:nvPr/>
        </p:nvSpPr>
        <p:spPr bwMode="auto">
          <a:xfrm>
            <a:off x="6415870" y="6172979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6" name="Grupo 65"/>
          <p:cNvGrpSpPr/>
          <p:nvPr/>
        </p:nvGrpSpPr>
        <p:grpSpPr>
          <a:xfrm>
            <a:off x="5874319" y="6176959"/>
            <a:ext cx="541551" cy="98947"/>
            <a:chOff x="3416300" y="4623037"/>
            <a:chExt cx="541551" cy="98947"/>
          </a:xfrm>
        </p:grpSpPr>
        <p:cxnSp>
          <p:nvCxnSpPr>
            <p:cNvPr id="67" name="Conector de seta reta 66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Conector reto 67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Grupo 68"/>
          <p:cNvGrpSpPr/>
          <p:nvPr/>
        </p:nvGrpSpPr>
        <p:grpSpPr>
          <a:xfrm>
            <a:off x="8210550" y="6370872"/>
            <a:ext cx="190500" cy="378677"/>
            <a:chOff x="8210550" y="5018823"/>
            <a:chExt cx="190500" cy="378677"/>
          </a:xfrm>
        </p:grpSpPr>
        <p:cxnSp>
          <p:nvCxnSpPr>
            <p:cNvPr id="70" name="Conector reto 69"/>
            <p:cNvCxnSpPr/>
            <p:nvPr/>
          </p:nvCxnSpPr>
          <p:spPr bwMode="auto">
            <a:xfrm>
              <a:off x="8305800" y="5018823"/>
              <a:ext cx="0" cy="2834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Conector reto 70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Conector reto 71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Conector reto 72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upo 18"/>
          <p:cNvGrpSpPr/>
          <p:nvPr/>
        </p:nvGrpSpPr>
        <p:grpSpPr>
          <a:xfrm>
            <a:off x="3416300" y="5975086"/>
            <a:ext cx="541551" cy="98947"/>
            <a:chOff x="3416300" y="4623037"/>
            <a:chExt cx="541551" cy="98947"/>
          </a:xfrm>
        </p:grpSpPr>
        <p:cxnSp>
          <p:nvCxnSpPr>
            <p:cNvPr id="20" name="Conector de seta reta 19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Conector reto 20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7" name="Retângulo 76"/>
          <p:cNvSpPr/>
          <p:nvPr/>
        </p:nvSpPr>
        <p:spPr bwMode="auto">
          <a:xfrm>
            <a:off x="1480782" y="5377502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78" name="Conector de seta reta 77"/>
          <p:cNvCxnSpPr/>
          <p:nvPr/>
        </p:nvCxnSpPr>
        <p:spPr bwMode="auto">
          <a:xfrm>
            <a:off x="2104845" y="5575395"/>
            <a:ext cx="1" cy="201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Conector de seta reta 78"/>
          <p:cNvCxnSpPr/>
          <p:nvPr/>
        </p:nvCxnSpPr>
        <p:spPr bwMode="auto">
          <a:xfrm>
            <a:off x="3416616" y="5580465"/>
            <a:ext cx="2999254" cy="6914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CaixaDeTexto 79"/>
          <p:cNvSpPr txBox="1"/>
          <p:nvPr/>
        </p:nvSpPr>
        <p:spPr>
          <a:xfrm>
            <a:off x="653322" y="2172583"/>
            <a:ext cx="83244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a0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LinkedList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	a1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*array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ead: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$t1, 0($a0) 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t1 (aux)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aponta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primeiro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nodo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(l-&gt;head)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while:	# t1: aux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$t1, $zero, end	# Desvia se já percorreu toda lista (t1 = NULL)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$t2, 0($t1)		# t2 ← aux-&gt;n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$t2, 0($a1)		# array[a1] ← t2 (aux-&gt;n)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$a1, $a1,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# Aponta próxima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word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do array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$t1, 4($t1)		# aux ← aux-&gt;next (aponta o próximo nó da lista)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while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end: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290736" y="426352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 (aux)</a:t>
            </a:r>
          </a:p>
        </p:txBody>
      </p:sp>
      <p:cxnSp>
        <p:nvCxnSpPr>
          <p:cNvPr id="24" name="Conector de seta reta 23"/>
          <p:cNvCxnSpPr/>
          <p:nvPr/>
        </p:nvCxnSpPr>
        <p:spPr bwMode="auto">
          <a:xfrm flipH="1">
            <a:off x="2306472" y="4621971"/>
            <a:ext cx="1027349" cy="11552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" name="Grupo 5"/>
          <p:cNvGrpSpPr/>
          <p:nvPr/>
        </p:nvGrpSpPr>
        <p:grpSpPr>
          <a:xfrm>
            <a:off x="206848" y="4336412"/>
            <a:ext cx="1273934" cy="1041090"/>
            <a:chOff x="206848" y="4137632"/>
            <a:chExt cx="1273934" cy="1041090"/>
          </a:xfrm>
        </p:grpSpPr>
        <p:sp>
          <p:nvSpPr>
            <p:cNvPr id="28" name="CaixaDeTexto 27"/>
            <p:cNvSpPr txBox="1"/>
            <p:nvPr/>
          </p:nvSpPr>
          <p:spPr>
            <a:xfrm>
              <a:off x="206848" y="413763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a0</a:t>
              </a:r>
            </a:p>
          </p:txBody>
        </p:sp>
        <p:cxnSp>
          <p:nvCxnSpPr>
            <p:cNvPr id="5" name="Conector de seta reta 4"/>
            <p:cNvCxnSpPr/>
            <p:nvPr/>
          </p:nvCxnSpPr>
          <p:spPr bwMode="auto">
            <a:xfrm>
              <a:off x="534390" y="4434077"/>
              <a:ext cx="946392" cy="7446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2" name="CaixaDeTexto 31"/>
          <p:cNvSpPr txBox="1"/>
          <p:nvPr/>
        </p:nvSpPr>
        <p:spPr>
          <a:xfrm>
            <a:off x="5929544" y="201275"/>
            <a:ext cx="3048205" cy="138499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aux = l-&gt;head;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(aux != NULL) {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array[i++] = aux-&gt;n;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aux = aux-&gt;next;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99259" y="3167283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0000FF"/>
                </a:solidFill>
              </a:rPr>
              <a:t>NULL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4" name="Chave direita 3"/>
          <p:cNvSpPr/>
          <p:nvPr/>
        </p:nvSpPr>
        <p:spPr bwMode="auto">
          <a:xfrm>
            <a:off x="6721505" y="3546024"/>
            <a:ext cx="133340" cy="562145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802657" y="3682186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array[i++] = aux-&gt;n;</a:t>
            </a:r>
          </a:p>
        </p:txBody>
      </p:sp>
      <p:cxnSp>
        <p:nvCxnSpPr>
          <p:cNvPr id="36" name="Conector de seta reta 35"/>
          <p:cNvCxnSpPr/>
          <p:nvPr/>
        </p:nvCxnSpPr>
        <p:spPr bwMode="auto">
          <a:xfrm>
            <a:off x="3556680" y="4621971"/>
            <a:ext cx="551494" cy="1304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3026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4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09"/>
            <a:ext cx="8149750" cy="1942623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Percorrer lista e armazenar valores em um </a:t>
            </a:r>
            <a:r>
              <a:rPr lang="pt-BR" sz="2000" i="1" dirty="0"/>
              <a:t>array</a:t>
            </a:r>
          </a:p>
          <a:p>
            <a:pPr lvl="2"/>
            <a:r>
              <a:rPr lang="pt-BR" sz="1600" dirty="0"/>
              <a:t>linkedList2.asm (MARS)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42778"/>
          </a:xfrm>
        </p:spPr>
        <p:txBody>
          <a:bodyPr/>
          <a:lstStyle/>
          <a:p>
            <a:r>
              <a:rPr lang="pt-BR" i="1" dirty="0"/>
              <a:t>Struct</a:t>
            </a:r>
          </a:p>
          <a:p>
            <a:pPr lvl="1"/>
            <a:r>
              <a:rPr lang="pt-BR" dirty="0"/>
              <a:t>Exemplo de alocação na memória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23832" y="2380505"/>
            <a:ext cx="2647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demo {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x, y;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c[10];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h;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31549"/>
              </p:ext>
            </p:extLst>
          </p:nvPr>
        </p:nvGraphicFramePr>
        <p:xfrm>
          <a:off x="5359013" y="2371828"/>
          <a:ext cx="246888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</a:t>
                      </a:r>
                    </a:p>
                  </a:txBody>
                  <a:tcPr anchor="ctr">
                    <a:solidFill>
                      <a:srgbClr val="33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33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33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c[9]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c[8]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c[7]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c[6]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c[5]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c[4]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c[3]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c[2]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c[1]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c[0]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y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781505" y="585404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End. inicial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822449" y="234244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End. final</a:t>
            </a:r>
          </a:p>
        </p:txBody>
      </p:sp>
      <p:sp>
        <p:nvSpPr>
          <p:cNvPr id="2" name="Elipse 1"/>
          <p:cNvSpPr/>
          <p:nvPr/>
        </p:nvSpPr>
        <p:spPr bwMode="auto">
          <a:xfrm>
            <a:off x="5213267" y="3550724"/>
            <a:ext cx="1496286" cy="51063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9644" y="3855789"/>
            <a:ext cx="4464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Espaço de memória perdido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Fragmentação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interna</a:t>
            </a:r>
            <a:r>
              <a:rPr lang="en-US" dirty="0">
                <a:solidFill>
                  <a:srgbClr val="FF0000"/>
                </a:solidFill>
              </a:rPr>
              <a:t> de memória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Espaço</a:t>
            </a:r>
            <a:r>
              <a:rPr lang="en-US" dirty="0">
                <a:solidFill>
                  <a:srgbClr val="FF0000"/>
                </a:solidFill>
              </a:rPr>
              <a:t> alocado para a struct: 24 Bytes</a:t>
            </a:r>
          </a:p>
        </p:txBody>
      </p:sp>
      <p:cxnSp>
        <p:nvCxnSpPr>
          <p:cNvPr id="13" name="Conector de seta reta 12"/>
          <p:cNvCxnSpPr>
            <a:endCxn id="2" idx="2"/>
          </p:cNvCxnSpPr>
          <p:nvPr/>
        </p:nvCxnSpPr>
        <p:spPr bwMode="auto">
          <a:xfrm flipV="1">
            <a:off x="4096987" y="3806043"/>
            <a:ext cx="1116280" cy="469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256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42778"/>
          </a:xfrm>
        </p:spPr>
        <p:txBody>
          <a:bodyPr/>
          <a:lstStyle/>
          <a:p>
            <a:r>
              <a:rPr lang="pt-BR" i="1" dirty="0"/>
              <a:t>Struct</a:t>
            </a:r>
          </a:p>
          <a:p>
            <a:pPr lvl="1"/>
            <a:r>
              <a:rPr lang="pt-BR" dirty="0"/>
              <a:t>Exemplo de alocação na memória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23832" y="2380505"/>
            <a:ext cx="2647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demo {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x, y;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c[10];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h;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01446"/>
              </p:ext>
            </p:extLst>
          </p:nvPr>
        </p:nvGraphicFramePr>
        <p:xfrm>
          <a:off x="5359013" y="2371828"/>
          <a:ext cx="246888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rgbClr val="33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</a:t>
                      </a:r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c[9]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c[8]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c[7]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c[6]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c[5]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c[4]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c[3]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c[2]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c[1]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c[0]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y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781505" y="585404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End. inicial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822449" y="234244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End. final</a:t>
            </a:r>
          </a:p>
        </p:txBody>
      </p:sp>
      <p:sp>
        <p:nvSpPr>
          <p:cNvPr id="2" name="Elipse 1"/>
          <p:cNvSpPr/>
          <p:nvPr/>
        </p:nvSpPr>
        <p:spPr bwMode="auto">
          <a:xfrm>
            <a:off x="4975762" y="3083544"/>
            <a:ext cx="3218213" cy="108469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684108" y="416824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Palavra desalinhada</a:t>
            </a:r>
          </a:p>
        </p:txBody>
      </p:sp>
      <p:cxnSp>
        <p:nvCxnSpPr>
          <p:cNvPr id="13" name="Conector de seta reta 12"/>
          <p:cNvCxnSpPr/>
          <p:nvPr/>
        </p:nvCxnSpPr>
        <p:spPr bwMode="auto">
          <a:xfrm flipV="1">
            <a:off x="3971498" y="3857833"/>
            <a:ext cx="1004264" cy="4950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710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42778"/>
          </a:xfrm>
        </p:spPr>
        <p:txBody>
          <a:bodyPr/>
          <a:lstStyle/>
          <a:p>
            <a:r>
              <a:rPr lang="pt-BR" i="1" dirty="0"/>
              <a:t>Struct</a:t>
            </a:r>
          </a:p>
          <a:p>
            <a:pPr lvl="1"/>
            <a:r>
              <a:rPr lang="pt-BR" dirty="0"/>
              <a:t>Exemplo de alocação na memória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23832" y="2380505"/>
            <a:ext cx="2647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demo {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x, y;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c[10]; 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h;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94620"/>
              </p:ext>
            </p:extLst>
          </p:nvPr>
        </p:nvGraphicFramePr>
        <p:xfrm>
          <a:off x="5359013" y="2371828"/>
          <a:ext cx="246888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c[9]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c[8]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c[7]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c[6]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c[5]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c[4]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c[3]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c[2]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c[1]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c[0]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</a:t>
                      </a:r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y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781505" y="585404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End. inicial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822449" y="234244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End. final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817505" y="489685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← </a:t>
            </a:r>
            <a:r>
              <a:rPr lang="en-US" dirty="0"/>
              <a:t>t0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323832" y="4728352"/>
            <a:ext cx="2647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demo {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x, y;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h;</a:t>
            </a:r>
          </a:p>
          <a:p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c[10];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323832" y="405482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Redefinindo a </a:t>
            </a:r>
            <a:r>
              <a:rPr lang="en-US" i="1" dirty="0">
                <a:solidFill>
                  <a:srgbClr val="0000FF"/>
                </a:solidFill>
              </a:rPr>
              <a:t>struct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3230088" y="3302758"/>
            <a:ext cx="1997005" cy="1963425"/>
            <a:chOff x="3230088" y="3302758"/>
            <a:chExt cx="1997005" cy="1963425"/>
          </a:xfrm>
        </p:grpSpPr>
        <p:sp>
          <p:nvSpPr>
            <p:cNvPr id="18" name="Chave esquerda 17"/>
            <p:cNvSpPr/>
            <p:nvPr/>
          </p:nvSpPr>
          <p:spPr bwMode="auto">
            <a:xfrm>
              <a:off x="5022376" y="3302758"/>
              <a:ext cx="204717" cy="1963425"/>
            </a:xfrm>
            <a:prstGeom prst="leftBrac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" name="Conector de seta reta 18"/>
            <p:cNvCxnSpPr/>
            <p:nvPr/>
          </p:nvCxnSpPr>
          <p:spPr bwMode="auto">
            <a:xfrm flipV="1">
              <a:off x="3230088" y="4284470"/>
              <a:ext cx="1696754" cy="9817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CaixaDeTexto 19"/>
          <p:cNvSpPr txBox="1"/>
          <p:nvPr/>
        </p:nvSpPr>
        <p:spPr>
          <a:xfrm>
            <a:off x="3441457" y="2855252"/>
            <a:ext cx="1683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Espaço alocado para a </a:t>
            </a:r>
            <a:r>
              <a:rPr lang="en-US" i="1" dirty="0">
                <a:solidFill>
                  <a:srgbClr val="0000FF"/>
                </a:solidFill>
              </a:rPr>
              <a:t>struct</a:t>
            </a:r>
            <a:r>
              <a:rPr lang="en-US" dirty="0">
                <a:solidFill>
                  <a:srgbClr val="0000FF"/>
                </a:solidFill>
              </a:rPr>
              <a:t>: 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22 Bytes</a:t>
            </a:r>
          </a:p>
        </p:txBody>
      </p:sp>
    </p:spTree>
    <p:extLst>
      <p:ext uri="{BB962C8B-B14F-4D97-AF65-F5344CB8AC3E}">
        <p14:creationId xmlns:p14="http://schemas.microsoft.com/office/powerpoint/2010/main" val="16704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24171"/>
          </a:xfrm>
        </p:spPr>
        <p:txBody>
          <a:bodyPr/>
          <a:lstStyle/>
          <a:p>
            <a:r>
              <a:rPr lang="pt-BR" i="1" dirty="0"/>
              <a:t>Struct</a:t>
            </a:r>
          </a:p>
          <a:p>
            <a:pPr lvl="1"/>
            <a:r>
              <a:rPr lang="pt-BR" dirty="0"/>
              <a:t>MARS</a:t>
            </a:r>
          </a:p>
          <a:p>
            <a:pPr lvl="2"/>
            <a:r>
              <a:rPr lang="pt-BR" dirty="0"/>
              <a:t>Utilizar a diretiva </a:t>
            </a:r>
            <a:r>
              <a:rPr lang="pt-BR" i="1" dirty="0" err="1"/>
              <a:t>space</a:t>
            </a:r>
            <a:r>
              <a:rPr lang="pt-BR" dirty="0"/>
              <a:t> para alocar espaço</a:t>
            </a:r>
          </a:p>
          <a:p>
            <a:pPr lvl="3"/>
            <a:r>
              <a:rPr lang="pt-BR" dirty="0" err="1"/>
              <a:t>struct_demo</a:t>
            </a:r>
            <a:r>
              <a:rPr lang="pt-BR" dirty="0"/>
              <a:t>:	.</a:t>
            </a:r>
            <a:r>
              <a:rPr lang="pt-BR" dirty="0" err="1"/>
              <a:t>space</a:t>
            </a:r>
            <a:r>
              <a:rPr lang="pt-BR" dirty="0"/>
              <a:t> 22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54" y="3135086"/>
            <a:ext cx="4991748" cy="311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9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42778"/>
          </a:xfrm>
        </p:spPr>
        <p:txBody>
          <a:bodyPr/>
          <a:lstStyle/>
          <a:p>
            <a:r>
              <a:rPr lang="pt-BR" i="1" dirty="0"/>
              <a:t>Struct</a:t>
            </a:r>
          </a:p>
          <a:p>
            <a:pPr lvl="1"/>
            <a:r>
              <a:rPr lang="pt-BR" dirty="0"/>
              <a:t>Exercício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23831" y="2380505"/>
            <a:ext cx="3343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exercicio {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x;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d;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c[7];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h;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32013" y="4401808"/>
            <a:ext cx="4954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- Ler seguintes campos da struct: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a, x, d, c[0], c[5] e h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Considerar que o registrador t0 aponta o início da struct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Ler os campos em qualquer registrador temporário</a:t>
            </a:r>
          </a:p>
        </p:txBody>
      </p:sp>
    </p:spTree>
    <p:extLst>
      <p:ext uri="{BB962C8B-B14F-4D97-AF65-F5344CB8AC3E}">
        <p14:creationId xmlns:p14="http://schemas.microsoft.com/office/powerpoint/2010/main" val="376017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42778"/>
          </a:xfrm>
        </p:spPr>
        <p:txBody>
          <a:bodyPr/>
          <a:lstStyle/>
          <a:p>
            <a:r>
              <a:rPr lang="pt-BR" i="1" dirty="0"/>
              <a:t>Struct</a:t>
            </a:r>
          </a:p>
          <a:p>
            <a:pPr lvl="1"/>
            <a:r>
              <a:rPr lang="pt-BR" dirty="0"/>
              <a:t>Exercício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23832" y="2380505"/>
            <a:ext cx="3436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exercicio {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x;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char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d;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c[7];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h;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76556"/>
              </p:ext>
            </p:extLst>
          </p:nvPr>
        </p:nvGraphicFramePr>
        <p:xfrm>
          <a:off x="5434169" y="2371828"/>
          <a:ext cx="2468880" cy="352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</a:t>
                      </a:r>
                    </a:p>
                  </a:txBody>
                  <a:tcPr anchor="ctr">
                    <a:solidFill>
                      <a:srgbClr val="33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33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33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c[6]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c[5]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c[4]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c[3]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c[2]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c[1]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c[0]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856661" y="555379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End. inicial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897605" y="234244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End. final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892661" y="458294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← </a:t>
            </a:r>
            <a:r>
              <a:rPr lang="en-US" dirty="0"/>
              <a:t>t0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0947" y="4401808"/>
            <a:ext cx="5691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lb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$t1, 0($t0)  # t1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exercicio.a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$t2, 4($t0)  # t2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exercicio.x </a:t>
            </a:r>
          </a:p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lb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$t3, 8($t0)  # t3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exercicio.d </a:t>
            </a:r>
          </a:p>
          <a:p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lbu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$t4, 9($t0)  # t4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exercicio.c[0] </a:t>
            </a:r>
          </a:p>
          <a:p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lbu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$t5, 14($t0) # t5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exercicio.c[5]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$t6, 16($t0) # t6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exercicio.h 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616821" y="2717466"/>
            <a:ext cx="1683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3 Bytes perdidos</a:t>
            </a:r>
          </a:p>
        </p:txBody>
      </p:sp>
    </p:spTree>
    <p:extLst>
      <p:ext uri="{BB962C8B-B14F-4D97-AF65-F5344CB8AC3E}">
        <p14:creationId xmlns:p14="http://schemas.microsoft.com/office/powerpoint/2010/main" val="376869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42778"/>
          </a:xfrm>
        </p:spPr>
        <p:txBody>
          <a:bodyPr/>
          <a:lstStyle/>
          <a:p>
            <a:r>
              <a:rPr lang="pt-BR" i="1" dirty="0"/>
              <a:t>Struct</a:t>
            </a:r>
          </a:p>
          <a:p>
            <a:pPr lvl="1"/>
            <a:r>
              <a:rPr lang="pt-BR" dirty="0"/>
              <a:t>Exercício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23831" y="2380505"/>
            <a:ext cx="35487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exercicio {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x;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d;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c[50]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h;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0947" y="4401808"/>
            <a:ext cx="5691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Encontrar o deslocamento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$t6,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???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($t0) # t6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exercicio.h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$t6,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60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($t0)  # t6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exercicio.h 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947876"/>
              </p:ext>
            </p:extLst>
          </p:nvPr>
        </p:nvGraphicFramePr>
        <p:xfrm>
          <a:off x="5413605" y="1962388"/>
          <a:ext cx="2468880" cy="416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</a:t>
                      </a:r>
                    </a:p>
                  </a:txBody>
                  <a:tcPr anchor="ctr">
                    <a:solidFill>
                      <a:srgbClr val="33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C[49]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C[48]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C[47]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...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c[2]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c[1]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c[0]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7836097" y="577216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End. inicial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877041" y="193300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End. final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872097" y="480131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← </a:t>
            </a:r>
            <a:r>
              <a:rPr lang="en-US" dirty="0"/>
              <a:t>t0</a:t>
            </a:r>
          </a:p>
        </p:txBody>
      </p:sp>
      <p:sp>
        <p:nvSpPr>
          <p:cNvPr id="2" name="Chave direita 1"/>
          <p:cNvSpPr/>
          <p:nvPr/>
        </p:nvSpPr>
        <p:spPr bwMode="auto">
          <a:xfrm>
            <a:off x="7904337" y="3220871"/>
            <a:ext cx="303749" cy="1351955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8208086" y="3562054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13 </a:t>
            </a:r>
          </a:p>
          <a:p>
            <a:pPr algn="ctr"/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words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702707" y="2767570"/>
            <a:ext cx="1683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4 Bytes perdidos</a:t>
            </a:r>
          </a:p>
        </p:txBody>
      </p:sp>
    </p:spTree>
    <p:extLst>
      <p:ext uri="{BB962C8B-B14F-4D97-AF65-F5344CB8AC3E}">
        <p14:creationId xmlns:p14="http://schemas.microsoft.com/office/powerpoint/2010/main" val="29984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" grpId="0" animBg="1"/>
      <p:bldP spid="16" grpId="0"/>
      <p:bldP spid="18" grpId="0"/>
    </p:bldLst>
  </p:timing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32073</TotalTime>
  <Words>2204</Words>
  <Application>Microsoft Office PowerPoint</Application>
  <PresentationFormat>Apresentação na tela (4:3)</PresentationFormat>
  <Paragraphs>673</Paragraphs>
  <Slides>27</Slides>
  <Notes>0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Perfil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de Faltas no acesso à cache </dc:title>
  <dc:creator>baggio</dc:creator>
  <cp:lastModifiedBy>Wild Child</cp:lastModifiedBy>
  <cp:revision>2641</cp:revision>
  <cp:lastPrinted>2015-05-14T11:14:53Z</cp:lastPrinted>
  <dcterms:created xsi:type="dcterms:W3CDTF">2004-05-12T09:18:39Z</dcterms:created>
  <dcterms:modified xsi:type="dcterms:W3CDTF">2023-11-07T12:48:49Z</dcterms:modified>
</cp:coreProperties>
</file>