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3"/>
  </p:notesMasterIdLst>
  <p:handoutMasterIdLst>
    <p:handoutMasterId r:id="rId44"/>
  </p:handoutMasterIdLst>
  <p:sldIdLst>
    <p:sldId id="1100" r:id="rId2"/>
    <p:sldId id="1103" r:id="rId3"/>
    <p:sldId id="1101" r:id="rId4"/>
    <p:sldId id="1102" r:id="rId5"/>
    <p:sldId id="1041" r:id="rId6"/>
    <p:sldId id="742" r:id="rId7"/>
    <p:sldId id="746" r:id="rId8"/>
    <p:sldId id="745" r:id="rId9"/>
    <p:sldId id="1044" r:id="rId10"/>
    <p:sldId id="747" r:id="rId11"/>
    <p:sldId id="748" r:id="rId12"/>
    <p:sldId id="1104" r:id="rId13"/>
    <p:sldId id="1105" r:id="rId14"/>
    <p:sldId id="1042" r:id="rId15"/>
    <p:sldId id="751" r:id="rId16"/>
    <p:sldId id="750" r:id="rId17"/>
    <p:sldId id="880" r:id="rId18"/>
    <p:sldId id="756" r:id="rId19"/>
    <p:sldId id="1109" r:id="rId20"/>
    <p:sldId id="887" r:id="rId21"/>
    <p:sldId id="888" r:id="rId22"/>
    <p:sldId id="1046" r:id="rId23"/>
    <p:sldId id="948" r:id="rId24"/>
    <p:sldId id="890" r:id="rId25"/>
    <p:sldId id="1108" r:id="rId26"/>
    <p:sldId id="1050" r:id="rId27"/>
    <p:sldId id="1051" r:id="rId28"/>
    <p:sldId id="1052" r:id="rId29"/>
    <p:sldId id="1071" r:id="rId30"/>
    <p:sldId id="1053" r:id="rId31"/>
    <p:sldId id="1054" r:id="rId32"/>
    <p:sldId id="886" r:id="rId33"/>
    <p:sldId id="1072" r:id="rId34"/>
    <p:sldId id="891" r:id="rId35"/>
    <p:sldId id="762" r:id="rId36"/>
    <p:sldId id="763" r:id="rId37"/>
    <p:sldId id="765" r:id="rId38"/>
    <p:sldId id="884" r:id="rId39"/>
    <p:sldId id="1110" r:id="rId40"/>
    <p:sldId id="1113" r:id="rId41"/>
    <p:sldId id="1048" r:id="rId42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2165906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Encadear novo nodo (atual último deve apontar o novo nodo)</a:t>
            </a:r>
          </a:p>
          <a:p>
            <a:pPr lvl="2">
              <a:buFont typeface="+mj-lt"/>
              <a:buAutoNum type="arabicPeriod"/>
            </a:pPr>
            <a:r>
              <a:rPr lang="pt-BR" sz="1600" dirty="0" err="1"/>
              <a:t>Setar</a:t>
            </a:r>
            <a:r>
              <a:rPr lang="pt-BR" sz="1600" dirty="0"/>
              <a:t> o ponteiro </a:t>
            </a:r>
            <a:r>
              <a:rPr lang="pt-BR" sz="1600" i="1" dirty="0" err="1"/>
              <a:t>tail</a:t>
            </a:r>
            <a:r>
              <a:rPr lang="pt-BR" sz="1600" dirty="0"/>
              <a:t> da lista para apontar para o novo nodo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Incrementar o tamanho da lista</a:t>
            </a:r>
          </a:p>
          <a:p>
            <a:pPr lvl="2"/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" y="4640106"/>
            <a:ext cx="8692915" cy="17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210550" y="6158823"/>
            <a:ext cx="190500" cy="378677"/>
            <a:chOff x="8210550" y="5018823"/>
            <a:chExt cx="190500" cy="378677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4513453" y="2748708"/>
            <a:ext cx="2304525" cy="2027395"/>
            <a:chOff x="2782197" y="3956618"/>
            <a:chExt cx="2304525" cy="2027395"/>
          </a:xfrm>
        </p:grpSpPr>
        <p:grpSp>
          <p:nvGrpSpPr>
            <p:cNvPr id="67" name="Grupo 66"/>
            <p:cNvGrpSpPr/>
            <p:nvPr/>
          </p:nvGrpSpPr>
          <p:grpSpPr>
            <a:xfrm>
              <a:off x="2782197" y="5389686"/>
              <a:ext cx="2304525" cy="594327"/>
              <a:chOff x="3640968" y="4202771"/>
              <a:chExt cx="2304525" cy="594327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3640968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88" name="CaixaDeTexto 87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1 </a:t>
                  </a:r>
                  <a:endParaRPr lang="en-US" b="1" dirty="0"/>
                </a:p>
              </p:txBody>
            </p:sp>
            <p:sp>
              <p:nvSpPr>
                <p:cNvPr id="89" name="Retângulo 88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>
                <a:off x="4488966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86" name="CaixaDeTexto 85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2 </a:t>
                  </a:r>
                  <a:endParaRPr lang="en-US" b="1" dirty="0"/>
                </a:p>
              </p:txBody>
            </p:sp>
            <p:sp>
              <p:nvSpPr>
                <p:cNvPr id="87" name="Retângulo 86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76" name="Conector de seta reta 75"/>
              <p:cNvCxnSpPr>
                <a:stCxn id="89" idx="3"/>
                <a:endCxn id="86" idx="1"/>
              </p:cNvCxnSpPr>
              <p:nvPr/>
            </p:nvCxnSpPr>
            <p:spPr bwMode="auto">
              <a:xfrm>
                <a:off x="4200417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77" name="Grupo 76"/>
              <p:cNvGrpSpPr/>
              <p:nvPr/>
            </p:nvGrpSpPr>
            <p:grpSpPr>
              <a:xfrm>
                <a:off x="5328995" y="4202771"/>
                <a:ext cx="559449" cy="338554"/>
                <a:chOff x="3807725" y="3773636"/>
                <a:chExt cx="559449" cy="338554"/>
              </a:xfrm>
            </p:grpSpPr>
            <p:sp>
              <p:nvSpPr>
                <p:cNvPr id="84" name="CaixaDeTexto 83"/>
                <p:cNvSpPr txBox="1"/>
                <p:nvPr/>
              </p:nvSpPr>
              <p:spPr>
                <a:xfrm>
                  <a:off x="3807725" y="3773636"/>
                  <a:ext cx="413896" cy="338554"/>
                </a:xfrm>
                <a:prstGeom prst="rect">
                  <a:avLst/>
                </a:prstGeom>
                <a:solidFill>
                  <a:srgbClr val="9FF3AD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 3 </a:t>
                  </a:r>
                  <a:endParaRPr lang="en-US" b="1" dirty="0"/>
                </a:p>
              </p:txBody>
            </p:sp>
            <p:sp>
              <p:nvSpPr>
                <p:cNvPr id="85" name="Retângulo 84"/>
                <p:cNvSpPr/>
                <p:nvPr/>
              </p:nvSpPr>
              <p:spPr bwMode="auto">
                <a:xfrm>
                  <a:off x="4220017" y="3773636"/>
                  <a:ext cx="147157" cy="338554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78" name="Conector de seta reta 77"/>
              <p:cNvCxnSpPr>
                <a:endCxn id="84" idx="1"/>
              </p:cNvCxnSpPr>
              <p:nvPr/>
            </p:nvCxnSpPr>
            <p:spPr bwMode="auto">
              <a:xfrm>
                <a:off x="5040446" y="4372048"/>
                <a:ext cx="28854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79" name="Grupo 78"/>
              <p:cNvGrpSpPr/>
              <p:nvPr/>
            </p:nvGrpSpPr>
            <p:grpSpPr>
              <a:xfrm>
                <a:off x="5684236" y="4515332"/>
                <a:ext cx="261257" cy="281766"/>
                <a:chOff x="2844140" y="5526894"/>
                <a:chExt cx="261257" cy="281766"/>
              </a:xfrm>
            </p:grpSpPr>
            <p:cxnSp>
              <p:nvCxnSpPr>
                <p:cNvPr id="80" name="Conector reto 79"/>
                <p:cNvCxnSpPr/>
                <p:nvPr/>
              </p:nvCxnSpPr>
              <p:spPr bwMode="auto">
                <a:xfrm>
                  <a:off x="2977738" y="5526894"/>
                  <a:ext cx="0" cy="1839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Conector reto 80"/>
                <p:cNvCxnSpPr/>
                <p:nvPr/>
              </p:nvCxnSpPr>
              <p:spPr bwMode="auto">
                <a:xfrm>
                  <a:off x="2844140" y="5710888"/>
                  <a:ext cx="261257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2" name="Conector reto 81"/>
                <p:cNvCxnSpPr/>
                <p:nvPr/>
              </p:nvCxnSpPr>
              <p:spPr bwMode="auto">
                <a:xfrm>
                  <a:off x="2903517" y="5761156"/>
                  <a:ext cx="1484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Conector reto 82"/>
                <p:cNvCxnSpPr/>
                <p:nvPr/>
              </p:nvCxnSpPr>
              <p:spPr bwMode="auto">
                <a:xfrm>
                  <a:off x="2940627" y="5808660"/>
                  <a:ext cx="74221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68" name="Grupo 67"/>
            <p:cNvGrpSpPr/>
            <p:nvPr/>
          </p:nvGrpSpPr>
          <p:grpSpPr>
            <a:xfrm>
              <a:off x="3672984" y="3956618"/>
              <a:ext cx="496523" cy="677108"/>
              <a:chOff x="3187210" y="3814620"/>
              <a:chExt cx="496523" cy="677108"/>
            </a:xfrm>
          </p:grpSpPr>
          <p:sp>
            <p:nvSpPr>
              <p:cNvPr id="71" name="CaixaDeTexto 70"/>
              <p:cNvSpPr txBox="1"/>
              <p:nvPr/>
            </p:nvSpPr>
            <p:spPr>
              <a:xfrm>
                <a:off x="3187210" y="3814620"/>
                <a:ext cx="4965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3</a:t>
                </a:r>
                <a:endParaRPr lang="en-US" b="1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>
                <a:off x="3187210" y="4153174"/>
                <a:ext cx="254043" cy="338554"/>
              </a:xfrm>
              <a:prstGeom prst="rect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>
                <a:off x="3429690" y="4153174"/>
                <a:ext cx="254043" cy="338554"/>
              </a:xfrm>
              <a:prstGeom prst="rect">
                <a:avLst/>
              </a:prstGeom>
              <a:solidFill>
                <a:srgbClr val="00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69" name="Conector de seta reta 68"/>
            <p:cNvCxnSpPr>
              <a:stCxn id="72" idx="2"/>
              <a:endCxn id="88" idx="0"/>
            </p:cNvCxnSpPr>
            <p:nvPr/>
          </p:nvCxnSpPr>
          <p:spPr bwMode="auto">
            <a:xfrm flipH="1">
              <a:off x="2989145" y="4633726"/>
              <a:ext cx="810861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Conector de seta reta 69"/>
            <p:cNvCxnSpPr>
              <a:stCxn id="73" idx="2"/>
              <a:endCxn id="84" idx="0"/>
            </p:cNvCxnSpPr>
            <p:nvPr/>
          </p:nvCxnSpPr>
          <p:spPr bwMode="auto">
            <a:xfrm>
              <a:off x="4042486" y="4633726"/>
              <a:ext cx="634686" cy="75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0" name="CaixaDeTexto 89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91" name="Retângulo 90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592886"/>
            <a:ext cx="8669060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339378"/>
            <a:ext cx="7619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Seta o novo nodo como o último da lista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4($t0)		# LinkedList.tail aponta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$zero, 4($t3)	# O último nodo aponta para NULL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Incrementa o tamanho da lista (LinkedList.size++)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41" name="Conector de seta reta 40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46" name="CaixaDeTexto 45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48" name="Conector de seta reta 47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upo 48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50" name="CaixaDeTexto 49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51" name="Conector de seta reta 50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Seta para a direita 51"/>
          <p:cNvSpPr/>
          <p:nvPr/>
        </p:nvSpPr>
        <p:spPr bwMode="auto">
          <a:xfrm>
            <a:off x="320566" y="3846489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have esquerda 1"/>
          <p:cNvSpPr/>
          <p:nvPr/>
        </p:nvSpPr>
        <p:spPr bwMode="auto">
          <a:xfrm>
            <a:off x="1060682" y="3657601"/>
            <a:ext cx="198264" cy="6420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216111" y="3655915"/>
            <a:ext cx="1525716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3) </a:t>
            </a:r>
            <a:r>
              <a:rPr lang="en-US" sz="1600" dirty="0" err="1">
                <a:solidFill>
                  <a:srgbClr val="0000FF"/>
                </a:solidFill>
              </a:rPr>
              <a:t>Atualizar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tamanho</a:t>
            </a:r>
            <a:endParaRPr lang="en-US" sz="1600" i="1" dirty="0">
              <a:solidFill>
                <a:srgbClr val="0000FF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75" y="209081"/>
            <a:ext cx="2400799" cy="1557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067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592886"/>
            <a:ext cx="8669060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1815032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Atualizar ponteiro </a:t>
            </a:r>
            <a:r>
              <a:rPr lang="pt-BR" sz="1600" i="1" dirty="0" err="1"/>
              <a:t>head</a:t>
            </a:r>
            <a:r>
              <a:rPr lang="pt-BR" sz="1600" dirty="0"/>
              <a:t> da lista para apontar o segundo nodo</a:t>
            </a:r>
          </a:p>
          <a:p>
            <a:pPr lvl="3"/>
            <a:r>
              <a:rPr lang="pt-BR" sz="1400" dirty="0"/>
              <a:t>Copiar campo </a:t>
            </a:r>
            <a:r>
              <a:rPr lang="pt-BR" sz="1400" i="1" dirty="0" err="1"/>
              <a:t>next</a:t>
            </a:r>
            <a:r>
              <a:rPr lang="pt-BR" sz="1400" dirty="0"/>
              <a:t> do primeiro nodo no campo </a:t>
            </a:r>
            <a:r>
              <a:rPr lang="pt-BR" sz="1400" i="1" dirty="0" err="1"/>
              <a:t>head</a:t>
            </a:r>
            <a:r>
              <a:rPr lang="pt-BR" sz="1400" dirty="0"/>
              <a:t> da lista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Decrementar o tamanho da lista</a:t>
            </a:r>
            <a:endParaRPr lang="pt-BR" sz="400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41" name="CaixaDeTexto 40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45" name="CaixaDeTexto 44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46" name="Retângulo 45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8" name="Conector de seta reta 47"/>
          <p:cNvCxnSpPr>
            <a:stCxn id="42" idx="3"/>
            <a:endCxn id="45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upo 48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50" name="CaixaDeTexto 49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51" name="Retângulo 50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2" name="Conector de seta reta 51"/>
          <p:cNvCxnSpPr>
            <a:endCxn id="50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3" name="Grupo 52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54" name="CaixaDeTexto 53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en-US" b="1" dirty="0"/>
            </a:p>
          </p:txBody>
        </p:sp>
        <p:sp>
          <p:nvSpPr>
            <p:cNvPr id="55" name="Retângulo 54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tângulo 55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Conector de seta reta 56"/>
          <p:cNvCxnSpPr>
            <a:stCxn id="55" idx="2"/>
            <a:endCxn id="41" idx="0"/>
          </p:cNvCxnSpPr>
          <p:nvPr/>
        </p:nvCxnSpPr>
        <p:spPr bwMode="auto">
          <a:xfrm flipH="1">
            <a:off x="4720401" y="3425816"/>
            <a:ext cx="810861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>
            <a:stCxn id="56" idx="2"/>
          </p:cNvCxnSpPr>
          <p:nvPr/>
        </p:nvCxnSpPr>
        <p:spPr bwMode="auto">
          <a:xfrm>
            <a:off x="5773742" y="3425816"/>
            <a:ext cx="127573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60" name="Retângulo 59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Conector de seta reta 60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upo 61"/>
          <p:cNvGrpSpPr/>
          <p:nvPr/>
        </p:nvGrpSpPr>
        <p:grpSpPr>
          <a:xfrm>
            <a:off x="7402897" y="4494337"/>
            <a:ext cx="261257" cy="281766"/>
            <a:chOff x="2844140" y="5526894"/>
            <a:chExt cx="261257" cy="281766"/>
          </a:xfrm>
        </p:grpSpPr>
        <p:cxnSp>
          <p:nvCxnSpPr>
            <p:cNvPr id="63" name="Conector reto 62"/>
            <p:cNvCxnSpPr/>
            <p:nvPr/>
          </p:nvCxnSpPr>
          <p:spPr bwMode="auto">
            <a:xfrm>
              <a:off x="2977738" y="5526894"/>
              <a:ext cx="0" cy="183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ector reto 63"/>
            <p:cNvCxnSpPr/>
            <p:nvPr/>
          </p:nvCxnSpPr>
          <p:spPr bwMode="auto">
            <a:xfrm>
              <a:off x="2844140" y="5710888"/>
              <a:ext cx="2612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/>
            <p:nvPr/>
          </p:nvCxnSpPr>
          <p:spPr bwMode="auto">
            <a:xfrm>
              <a:off x="2903517" y="5761156"/>
              <a:ext cx="1484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ector reto 65"/>
            <p:cNvCxnSpPr/>
            <p:nvPr/>
          </p:nvCxnSpPr>
          <p:spPr bwMode="auto">
            <a:xfrm>
              <a:off x="2940627" y="5808660"/>
              <a:ext cx="742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16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592886"/>
            <a:ext cx="8669060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1815032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Atualizar ponteiro </a:t>
            </a:r>
            <a:r>
              <a:rPr lang="pt-BR" sz="1600" i="1" dirty="0" err="1"/>
              <a:t>head</a:t>
            </a:r>
            <a:r>
              <a:rPr lang="pt-BR" sz="1600" dirty="0"/>
              <a:t> da lista para apontar o segundo nodo</a:t>
            </a:r>
          </a:p>
          <a:p>
            <a:pPr lvl="3"/>
            <a:r>
              <a:rPr lang="pt-BR" sz="1400" dirty="0"/>
              <a:t>Copiar campo </a:t>
            </a:r>
            <a:r>
              <a:rPr lang="pt-BR" sz="1400" i="1" dirty="0" err="1"/>
              <a:t>next</a:t>
            </a:r>
            <a:r>
              <a:rPr lang="pt-BR" sz="1400" dirty="0"/>
              <a:t> do primeiro nodo no campo </a:t>
            </a:r>
            <a:r>
              <a:rPr lang="pt-BR" sz="1400" i="1" dirty="0" err="1"/>
              <a:t>head</a:t>
            </a:r>
            <a:r>
              <a:rPr lang="pt-BR" sz="1400" dirty="0"/>
              <a:t> da lista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Decrementar o tamanho da lista</a:t>
            </a:r>
            <a:endParaRPr lang="pt-BR" sz="400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41" name="CaixaDeTexto 40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45" name="CaixaDeTexto 44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46" name="Retângulo 45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8" name="Conector de seta reta 47"/>
          <p:cNvCxnSpPr>
            <a:stCxn id="42" idx="3"/>
            <a:endCxn id="45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upo 48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50" name="CaixaDeTexto 49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51" name="Retângulo 50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2" name="Conector de seta reta 51"/>
          <p:cNvCxnSpPr>
            <a:endCxn id="50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3" name="Grupo 52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54" name="CaixaDeTexto 53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en-US" b="1" dirty="0"/>
            </a:p>
          </p:txBody>
        </p:sp>
        <p:sp>
          <p:nvSpPr>
            <p:cNvPr id="55" name="Retângulo 54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tângulo 55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Conector de seta reta 56"/>
          <p:cNvCxnSpPr>
            <a:stCxn id="55" idx="2"/>
            <a:endCxn id="45" idx="0"/>
          </p:cNvCxnSpPr>
          <p:nvPr/>
        </p:nvCxnSpPr>
        <p:spPr bwMode="auto">
          <a:xfrm>
            <a:off x="5531262" y="3425816"/>
            <a:ext cx="37137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>
            <a:stCxn id="56" idx="2"/>
          </p:cNvCxnSpPr>
          <p:nvPr/>
        </p:nvCxnSpPr>
        <p:spPr bwMode="auto">
          <a:xfrm>
            <a:off x="5773742" y="3425816"/>
            <a:ext cx="127573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60" name="Retângulo 59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Conector de seta reta 60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upo 61"/>
          <p:cNvGrpSpPr/>
          <p:nvPr/>
        </p:nvGrpSpPr>
        <p:grpSpPr>
          <a:xfrm>
            <a:off x="7402897" y="4494337"/>
            <a:ext cx="261257" cy="281766"/>
            <a:chOff x="2844140" y="5526894"/>
            <a:chExt cx="261257" cy="281766"/>
          </a:xfrm>
        </p:grpSpPr>
        <p:cxnSp>
          <p:nvCxnSpPr>
            <p:cNvPr id="63" name="Conector reto 62"/>
            <p:cNvCxnSpPr/>
            <p:nvPr/>
          </p:nvCxnSpPr>
          <p:spPr bwMode="auto">
            <a:xfrm>
              <a:off x="2977738" y="5526894"/>
              <a:ext cx="0" cy="183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ector reto 63"/>
            <p:cNvCxnSpPr/>
            <p:nvPr/>
          </p:nvCxnSpPr>
          <p:spPr bwMode="auto">
            <a:xfrm>
              <a:off x="2844140" y="5710888"/>
              <a:ext cx="2612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/>
            <p:nvPr/>
          </p:nvCxnSpPr>
          <p:spPr bwMode="auto">
            <a:xfrm>
              <a:off x="2903517" y="5761156"/>
              <a:ext cx="1484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ector reto 65"/>
            <p:cNvCxnSpPr/>
            <p:nvPr/>
          </p:nvCxnSpPr>
          <p:spPr bwMode="auto">
            <a:xfrm>
              <a:off x="2940627" y="5808660"/>
              <a:ext cx="742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CaixaDeTexto 66"/>
          <p:cNvSpPr txBox="1"/>
          <p:nvPr/>
        </p:nvSpPr>
        <p:spPr>
          <a:xfrm>
            <a:off x="5265227" y="37947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73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592886"/>
            <a:ext cx="8669060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1815032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Atualizar ponteiro </a:t>
            </a:r>
            <a:r>
              <a:rPr lang="pt-BR" sz="1600" i="1" dirty="0" err="1"/>
              <a:t>head</a:t>
            </a:r>
            <a:r>
              <a:rPr lang="pt-BR" sz="1600" dirty="0"/>
              <a:t> da lista para apontar o segundo nodo</a:t>
            </a:r>
          </a:p>
          <a:p>
            <a:pPr lvl="3"/>
            <a:r>
              <a:rPr lang="pt-BR" sz="1400" dirty="0"/>
              <a:t>Copiar campo </a:t>
            </a:r>
            <a:r>
              <a:rPr lang="pt-BR" sz="1400" i="1" dirty="0" err="1"/>
              <a:t>next</a:t>
            </a:r>
            <a:r>
              <a:rPr lang="pt-BR" sz="1400" dirty="0"/>
              <a:t> do primeiro nodo no campo </a:t>
            </a:r>
            <a:r>
              <a:rPr lang="pt-BR" sz="1400" i="1" dirty="0" err="1"/>
              <a:t>head</a:t>
            </a:r>
            <a:r>
              <a:rPr lang="pt-BR" sz="1400" dirty="0"/>
              <a:t> da lista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Decrementar o tamanho da lista</a:t>
            </a:r>
            <a:endParaRPr lang="pt-BR" sz="400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41" name="CaixaDeTexto 40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42" name="Retângulo 41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45" name="CaixaDeTexto 44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46" name="Retângulo 45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8" name="Conector de seta reta 47"/>
          <p:cNvCxnSpPr>
            <a:stCxn id="42" idx="3"/>
            <a:endCxn id="45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upo 48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50" name="CaixaDeTexto 49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51" name="Retângulo 50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2" name="Conector de seta reta 51"/>
          <p:cNvCxnSpPr>
            <a:endCxn id="50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3" name="Grupo 52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54" name="CaixaDeTexto 53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3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tângulo 55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Conector de seta reta 56"/>
          <p:cNvCxnSpPr>
            <a:stCxn id="55" idx="2"/>
            <a:endCxn id="45" idx="0"/>
          </p:cNvCxnSpPr>
          <p:nvPr/>
        </p:nvCxnSpPr>
        <p:spPr bwMode="auto">
          <a:xfrm>
            <a:off x="5531262" y="3425816"/>
            <a:ext cx="37137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onector de seta reta 57"/>
          <p:cNvCxnSpPr>
            <a:stCxn id="56" idx="2"/>
          </p:cNvCxnSpPr>
          <p:nvPr/>
        </p:nvCxnSpPr>
        <p:spPr bwMode="auto">
          <a:xfrm>
            <a:off x="5773742" y="3425816"/>
            <a:ext cx="127573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60" name="Retângulo 59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Conector de seta reta 60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2" name="Grupo 61"/>
          <p:cNvGrpSpPr/>
          <p:nvPr/>
        </p:nvGrpSpPr>
        <p:grpSpPr>
          <a:xfrm>
            <a:off x="7402897" y="4494337"/>
            <a:ext cx="261257" cy="281766"/>
            <a:chOff x="2844140" y="5526894"/>
            <a:chExt cx="261257" cy="281766"/>
          </a:xfrm>
        </p:grpSpPr>
        <p:cxnSp>
          <p:nvCxnSpPr>
            <p:cNvPr id="63" name="Conector reto 62"/>
            <p:cNvCxnSpPr/>
            <p:nvPr/>
          </p:nvCxnSpPr>
          <p:spPr bwMode="auto">
            <a:xfrm>
              <a:off x="2977738" y="5526894"/>
              <a:ext cx="0" cy="183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ector reto 63"/>
            <p:cNvCxnSpPr/>
            <p:nvPr/>
          </p:nvCxnSpPr>
          <p:spPr bwMode="auto">
            <a:xfrm>
              <a:off x="2844140" y="5710888"/>
              <a:ext cx="2612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ector reto 64"/>
            <p:cNvCxnSpPr/>
            <p:nvPr/>
          </p:nvCxnSpPr>
          <p:spPr bwMode="auto">
            <a:xfrm>
              <a:off x="2903517" y="5761156"/>
              <a:ext cx="1484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ector reto 65"/>
            <p:cNvCxnSpPr/>
            <p:nvPr/>
          </p:nvCxnSpPr>
          <p:spPr bwMode="auto">
            <a:xfrm>
              <a:off x="2940627" y="5808660"/>
              <a:ext cx="742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CaixaDeTexto 66"/>
          <p:cNvSpPr txBox="1"/>
          <p:nvPr/>
        </p:nvSpPr>
        <p:spPr>
          <a:xfrm>
            <a:off x="5937937" y="2764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5265227" y="37947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28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35" y="37510"/>
            <a:ext cx="2787555" cy="18079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592886"/>
            <a:ext cx="8669060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257490"/>
            <a:ext cx="761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Faz t1 apontar 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primeiro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 lista (0x10010040)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$t0, LinkedList	# t0 ← &amp;LinkedList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$t1, 0($t0)		# t1 ← LinkedList.head (0x10010040)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Faz t2 apontar 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segundo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 lista (0x10010068)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$t2, 4($t1)		# t2 ← LinkedList.head-&gt;next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Seta o segundo nodo como primeiro nodo da lista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$t2, 0($t0)		#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LinkedList.head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t2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3582636" y="4171214"/>
            <a:ext cx="738361" cy="1582916"/>
            <a:chOff x="7620139" y="4194964"/>
            <a:chExt cx="738361" cy="1582916"/>
          </a:xfrm>
        </p:grpSpPr>
        <p:cxnSp>
          <p:nvCxnSpPr>
            <p:cNvPr id="41" name="Conector de seta reta 40"/>
            <p:cNvCxnSpPr/>
            <p:nvPr/>
          </p:nvCxnSpPr>
          <p:spPr bwMode="auto">
            <a:xfrm>
              <a:off x="7938645" y="4486786"/>
              <a:ext cx="419855" cy="12910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CaixaDeTexto 41"/>
            <p:cNvSpPr txBox="1"/>
            <p:nvPr/>
          </p:nvSpPr>
          <p:spPr>
            <a:xfrm>
              <a:off x="7620139" y="41949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50" name="CaixaDeTexto 49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51" name="Conector de seta reta 50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Seta para a direita 51"/>
          <p:cNvSpPr/>
          <p:nvPr/>
        </p:nvSpPr>
        <p:spPr bwMode="auto">
          <a:xfrm>
            <a:off x="550729" y="2538679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Seta para a direita 52"/>
          <p:cNvSpPr/>
          <p:nvPr/>
        </p:nvSpPr>
        <p:spPr bwMode="auto">
          <a:xfrm>
            <a:off x="550729" y="2768628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Seta para a direita 53"/>
          <p:cNvSpPr/>
          <p:nvPr/>
        </p:nvSpPr>
        <p:spPr bwMode="auto">
          <a:xfrm>
            <a:off x="550729" y="3495186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9103" y="3891515"/>
            <a:ext cx="1286540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1) </a:t>
            </a:r>
            <a:r>
              <a:rPr lang="en-US" sz="1600" dirty="0" err="1">
                <a:solidFill>
                  <a:srgbClr val="0000FF"/>
                </a:solidFill>
              </a:rPr>
              <a:t>Atualizar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head</a:t>
            </a: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09" y="33232"/>
            <a:ext cx="2794151" cy="1812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7" name="Seta para a direita 56"/>
          <p:cNvSpPr/>
          <p:nvPr/>
        </p:nvSpPr>
        <p:spPr bwMode="auto">
          <a:xfrm>
            <a:off x="570129" y="4246086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54275" y="5174459"/>
            <a:ext cx="92974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t-BR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0x10010068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2268189" y="4175443"/>
            <a:ext cx="1242343" cy="1384911"/>
            <a:chOff x="4784864" y="4278370"/>
            <a:chExt cx="1242343" cy="1384911"/>
          </a:xfrm>
        </p:grpSpPr>
        <p:sp>
          <p:nvSpPr>
            <p:cNvPr id="46" name="CaixaDeTexto 45"/>
            <p:cNvSpPr txBox="1"/>
            <p:nvPr/>
          </p:nvSpPr>
          <p:spPr>
            <a:xfrm>
              <a:off x="5650181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48" name="Conector de seta reta 47"/>
            <p:cNvCxnSpPr/>
            <p:nvPr/>
          </p:nvCxnSpPr>
          <p:spPr bwMode="auto">
            <a:xfrm flipH="1">
              <a:off x="4784864" y="4565963"/>
              <a:ext cx="900942" cy="1097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97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2" y="4604761"/>
            <a:ext cx="8642825" cy="17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853006" cy="3996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CaixaDeTexto 22"/>
          <p:cNvSpPr txBox="1"/>
          <p:nvPr/>
        </p:nvSpPr>
        <p:spPr>
          <a:xfrm>
            <a:off x="1258946" y="2339378"/>
            <a:ext cx="761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Decrementa o tamanho da lista (LinkedList.size--)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-1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3582636" y="4171214"/>
            <a:ext cx="738361" cy="1582916"/>
            <a:chOff x="7620139" y="4194964"/>
            <a:chExt cx="738361" cy="1582916"/>
          </a:xfrm>
        </p:grpSpPr>
        <p:cxnSp>
          <p:nvCxnSpPr>
            <p:cNvPr id="37" name="Conector de seta reta 36"/>
            <p:cNvCxnSpPr/>
            <p:nvPr/>
          </p:nvCxnSpPr>
          <p:spPr bwMode="auto">
            <a:xfrm>
              <a:off x="7938645" y="4486786"/>
              <a:ext cx="419855" cy="12910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7620139" y="41949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45" name="CaixaDeTexto 44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6415870" y="3891515"/>
            <a:ext cx="2122927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2) </a:t>
            </a:r>
            <a:r>
              <a:rPr lang="en-US" sz="1600" dirty="0" err="1">
                <a:solidFill>
                  <a:srgbClr val="0000FF"/>
                </a:solidFill>
              </a:rPr>
              <a:t>Atualizar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tamanho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09" y="33232"/>
            <a:ext cx="2794151" cy="1812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39" name="Grupo 38"/>
          <p:cNvGrpSpPr/>
          <p:nvPr/>
        </p:nvGrpSpPr>
        <p:grpSpPr>
          <a:xfrm>
            <a:off x="2268189" y="4175443"/>
            <a:ext cx="1242343" cy="1384911"/>
            <a:chOff x="4784864" y="4278370"/>
            <a:chExt cx="1242343" cy="1384911"/>
          </a:xfrm>
        </p:grpSpPr>
        <p:sp>
          <p:nvSpPr>
            <p:cNvPr id="40" name="CaixaDeTexto 39"/>
            <p:cNvSpPr txBox="1"/>
            <p:nvPr/>
          </p:nvSpPr>
          <p:spPr>
            <a:xfrm>
              <a:off x="5650181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 flipH="1">
              <a:off x="4784864" y="4565963"/>
              <a:ext cx="900942" cy="1097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41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1" y="4612360"/>
            <a:ext cx="8642825" cy="17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853006" cy="3996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CaixaDeTexto 42"/>
          <p:cNvSpPr txBox="1"/>
          <p:nvPr/>
        </p:nvSpPr>
        <p:spPr>
          <a:xfrm>
            <a:off x="1258946" y="2339378"/>
            <a:ext cx="761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Decrementa o tamanho da lista (LinkedList.size--)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-1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o 23"/>
          <p:cNvGrpSpPr/>
          <p:nvPr/>
        </p:nvGrpSpPr>
        <p:grpSpPr>
          <a:xfrm>
            <a:off x="3582636" y="4171214"/>
            <a:ext cx="738361" cy="1582916"/>
            <a:chOff x="7620139" y="4194964"/>
            <a:chExt cx="738361" cy="1582916"/>
          </a:xfrm>
        </p:grpSpPr>
        <p:cxnSp>
          <p:nvCxnSpPr>
            <p:cNvPr id="37" name="Conector de seta reta 36"/>
            <p:cNvCxnSpPr/>
            <p:nvPr/>
          </p:nvCxnSpPr>
          <p:spPr bwMode="auto">
            <a:xfrm>
              <a:off x="7938645" y="4486786"/>
              <a:ext cx="419855" cy="12910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7620139" y="41949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45" name="CaixaDeTexto 44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Chave esquerda 3"/>
          <p:cNvSpPr/>
          <p:nvPr/>
        </p:nvSpPr>
        <p:spPr bwMode="auto">
          <a:xfrm>
            <a:off x="1095155" y="2658140"/>
            <a:ext cx="195690" cy="69111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Seta para a direita 47"/>
          <p:cNvSpPr/>
          <p:nvPr/>
        </p:nvSpPr>
        <p:spPr bwMode="auto">
          <a:xfrm>
            <a:off x="352465" y="2885693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415870" y="3891515"/>
            <a:ext cx="2122927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2) </a:t>
            </a:r>
            <a:r>
              <a:rPr lang="en-US" sz="1600" dirty="0" err="1">
                <a:solidFill>
                  <a:srgbClr val="0000FF"/>
                </a:solidFill>
              </a:rPr>
              <a:t>Atualizar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tamanho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09" y="31531"/>
            <a:ext cx="2803301" cy="1818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39" name="Grupo 38"/>
          <p:cNvGrpSpPr/>
          <p:nvPr/>
        </p:nvGrpSpPr>
        <p:grpSpPr>
          <a:xfrm>
            <a:off x="2268189" y="4175443"/>
            <a:ext cx="1242343" cy="1384911"/>
            <a:chOff x="4784864" y="4278370"/>
            <a:chExt cx="1242343" cy="1384911"/>
          </a:xfrm>
        </p:grpSpPr>
        <p:sp>
          <p:nvSpPr>
            <p:cNvPr id="40" name="CaixaDeTexto 39"/>
            <p:cNvSpPr txBox="1"/>
            <p:nvPr/>
          </p:nvSpPr>
          <p:spPr>
            <a:xfrm>
              <a:off x="5650181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 flipH="1">
              <a:off x="4784864" y="4565963"/>
              <a:ext cx="900942" cy="1097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4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1" y="4612360"/>
            <a:ext cx="8642825" cy="17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149750" cy="2793227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Remover primeiro nodo da lista (linkedList4.asm)</a:t>
            </a:r>
            <a:endParaRPr lang="pt-BR" sz="1800" dirty="0"/>
          </a:p>
          <a:p>
            <a:pPr lvl="2"/>
            <a:r>
              <a:rPr lang="pt-BR" sz="1600" dirty="0"/>
              <a:t>O Nodo removido continua na memória</a:t>
            </a:r>
          </a:p>
          <a:p>
            <a:pPr lvl="2"/>
            <a:r>
              <a:rPr lang="pt-BR" sz="1600" dirty="0"/>
              <a:t>Se esta rotina de remoção fosse parte de um programa em C, o espaço de memória ocupado pelo nodo removido estaria disponível </a:t>
            </a:r>
            <a:r>
              <a:rPr lang="pt-BR" sz="1600" dirty="0">
                <a:solidFill>
                  <a:srgbClr val="0000FF"/>
                </a:solidFill>
              </a:rPr>
              <a:t>somente após a chamada da função </a:t>
            </a:r>
            <a:r>
              <a:rPr lang="pt-BR" sz="1600" i="1" dirty="0">
                <a:solidFill>
                  <a:srgbClr val="0000FF"/>
                </a:solidFill>
              </a:rPr>
              <a:t>free()</a:t>
            </a:r>
          </a:p>
          <a:p>
            <a:pPr lvl="2"/>
            <a:r>
              <a:rPr lang="pt-BR" sz="1600" dirty="0"/>
              <a:t>Em Java, esta liberação de espaço é feita automaticamente pelo </a:t>
            </a:r>
            <a:r>
              <a:rPr lang="pt-BR" sz="1600" i="1" dirty="0"/>
              <a:t>garbage collector</a:t>
            </a:r>
          </a:p>
          <a:p>
            <a:pPr lvl="2"/>
            <a:endParaRPr lang="pt-BR" sz="2400" dirty="0"/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853006" cy="3996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o 23"/>
          <p:cNvGrpSpPr/>
          <p:nvPr/>
        </p:nvGrpSpPr>
        <p:grpSpPr>
          <a:xfrm>
            <a:off x="3582636" y="4171214"/>
            <a:ext cx="738361" cy="1582916"/>
            <a:chOff x="7620139" y="4194964"/>
            <a:chExt cx="738361" cy="1582916"/>
          </a:xfrm>
        </p:grpSpPr>
        <p:cxnSp>
          <p:nvCxnSpPr>
            <p:cNvPr id="37" name="Conector de seta reta 36"/>
            <p:cNvCxnSpPr/>
            <p:nvPr/>
          </p:nvCxnSpPr>
          <p:spPr bwMode="auto">
            <a:xfrm>
              <a:off x="7938645" y="4486786"/>
              <a:ext cx="419855" cy="12910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CaixaDeTexto 37"/>
            <p:cNvSpPr txBox="1"/>
            <p:nvPr/>
          </p:nvSpPr>
          <p:spPr>
            <a:xfrm>
              <a:off x="7620139" y="41949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268189" y="4175443"/>
            <a:ext cx="1242343" cy="1384911"/>
            <a:chOff x="4784864" y="4278370"/>
            <a:chExt cx="1242343" cy="1384911"/>
          </a:xfrm>
        </p:grpSpPr>
        <p:sp>
          <p:nvSpPr>
            <p:cNvPr id="40" name="CaixaDeTexto 39"/>
            <p:cNvSpPr txBox="1"/>
            <p:nvPr/>
          </p:nvSpPr>
          <p:spPr>
            <a:xfrm>
              <a:off x="5650181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 bwMode="auto">
            <a:xfrm flipH="1">
              <a:off x="4784864" y="4565963"/>
              <a:ext cx="900942" cy="1097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" name="Grupo 41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45" name="CaixaDeTexto 44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8"/>
            <a:ext cx="8577262" cy="4559185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Área de memória com algumas funcionalidades típicas</a:t>
            </a:r>
          </a:p>
          <a:p>
            <a:pPr lvl="2"/>
            <a:r>
              <a:rPr lang="pt-BR" dirty="0"/>
              <a:t>Amazenar registradores que devem ser preservados entre chamadas de sub-rotinas</a:t>
            </a:r>
          </a:p>
          <a:p>
            <a:pPr lvl="3"/>
            <a:r>
              <a:rPr lang="pt-BR" sz="1600" dirty="0"/>
              <a:t>Registradores são como variáveis globais em uma linguagem de alto nível (não tem escopo), </a:t>
            </a:r>
            <a:r>
              <a:rPr lang="pt-BR" sz="1600" dirty="0">
                <a:solidFill>
                  <a:srgbClr val="0000FF"/>
                </a:solidFill>
              </a:rPr>
              <a:t>podem ser alterados em qualquer parte do programa</a:t>
            </a:r>
          </a:p>
          <a:p>
            <a:pPr lvl="2"/>
            <a:r>
              <a:rPr lang="pt-BR" dirty="0"/>
              <a:t>Armazenar dados temporários</a:t>
            </a:r>
          </a:p>
          <a:p>
            <a:pPr lvl="2"/>
            <a:r>
              <a:rPr lang="pt-BR" dirty="0"/>
              <a:t>Alocar variáveis locais a uma função</a:t>
            </a:r>
          </a:p>
          <a:p>
            <a:pPr lvl="2"/>
            <a:r>
              <a:rPr lang="pt-BR" dirty="0"/>
              <a:t>Armazenar parâmetros a serem passados para uma sub-rotina quando necessita-se mais de 4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1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3"/>
            <a:ext cx="8290659" cy="1488434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en-US" sz="1800" dirty="0"/>
              <a:t>Nomes associados a convenções de uso</a:t>
            </a:r>
          </a:p>
          <a:p>
            <a:pPr lvl="2"/>
            <a:r>
              <a:rPr lang="en-US" sz="1600" dirty="0"/>
              <a:t>Como </a:t>
            </a:r>
            <a:r>
              <a:rPr lang="en-US" sz="1600" dirty="0" err="1"/>
              <a:t>utilizar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programas</a:t>
            </a:r>
            <a:endParaRPr lang="en-US" sz="1600" dirty="0"/>
          </a:p>
          <a:p>
            <a:pPr marL="471487" lvl="1" indent="0">
              <a:buNone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7" y="2756847"/>
            <a:ext cx="8062548" cy="368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 bwMode="auto">
          <a:xfrm>
            <a:off x="751432" y="5403264"/>
            <a:ext cx="7917555" cy="332510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2165906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Encadear novo nodo (atual último deve apontar o novo nodo)</a:t>
            </a:r>
          </a:p>
          <a:p>
            <a:pPr lvl="2">
              <a:buFont typeface="+mj-lt"/>
              <a:buAutoNum type="arabicPeriod"/>
            </a:pPr>
            <a:r>
              <a:rPr lang="pt-BR" sz="1600" dirty="0" err="1"/>
              <a:t>Setar</a:t>
            </a:r>
            <a:r>
              <a:rPr lang="pt-BR" sz="1600" dirty="0"/>
              <a:t> o ponteiro </a:t>
            </a:r>
            <a:r>
              <a:rPr lang="pt-BR" sz="1600" i="1" dirty="0" err="1"/>
              <a:t>tail</a:t>
            </a:r>
            <a:r>
              <a:rPr lang="pt-BR" sz="1600" dirty="0"/>
              <a:t> da lista para apontar para o novo nodo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Incrementar o tamanho da lista</a:t>
            </a:r>
          </a:p>
          <a:p>
            <a:pPr lvl="2"/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" y="4640106"/>
            <a:ext cx="8692915" cy="17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210550" y="6158823"/>
            <a:ext cx="190500" cy="378677"/>
            <a:chOff x="8210550" y="5018823"/>
            <a:chExt cx="190500" cy="378677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88" name="CaixaDeTexto 87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89" name="Retângulo 88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86" name="CaixaDeTexto 85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87" name="Retângulo 86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6" name="Conector de seta reta 75"/>
          <p:cNvCxnSpPr>
            <a:stCxn id="89" idx="3"/>
            <a:endCxn id="86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Grupo 76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84" name="CaixaDeTexto 83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85" name="Retângulo 84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Conector de seta reta 77"/>
          <p:cNvCxnSpPr>
            <a:endCxn id="84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upo 67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71" name="CaixaDeTexto 70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3</a:t>
              </a:r>
              <a:endParaRPr lang="en-US" b="1" dirty="0"/>
            </a:p>
          </p:txBody>
        </p:sp>
        <p:sp>
          <p:nvSpPr>
            <p:cNvPr id="72" name="Retângulo 71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tângulo 72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Conector de seta reta 68"/>
          <p:cNvCxnSpPr>
            <a:stCxn id="72" idx="2"/>
            <a:endCxn id="88" idx="0"/>
          </p:cNvCxnSpPr>
          <p:nvPr/>
        </p:nvCxnSpPr>
        <p:spPr bwMode="auto">
          <a:xfrm flipH="1">
            <a:off x="4720401" y="3425816"/>
            <a:ext cx="810861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>
            <a:stCxn id="73" idx="2"/>
            <a:endCxn id="84" idx="0"/>
          </p:cNvCxnSpPr>
          <p:nvPr/>
        </p:nvCxnSpPr>
        <p:spPr bwMode="auto">
          <a:xfrm>
            <a:off x="5773742" y="3425816"/>
            <a:ext cx="63468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aixaDeTexto 89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91" name="Retângulo 90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CaixaDeTexto 42"/>
          <p:cNvSpPr txBox="1"/>
          <p:nvPr/>
        </p:nvSpPr>
        <p:spPr>
          <a:xfrm>
            <a:off x="6762703" y="4377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41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2" y="3607006"/>
            <a:ext cx="7287445" cy="28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 bwMode="auto">
          <a:xfrm>
            <a:off x="4004750" y="3905634"/>
            <a:ext cx="4692681" cy="2420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91246" y="4088636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$sp,0x7FFF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$sp,$sp,0xEFFC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6181" y="447559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(0x7FFFEFFC)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8"/>
            <a:ext cx="8577262" cy="2338597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Registrador 29 (</a:t>
            </a:r>
            <a:r>
              <a:rPr lang="pt-BR" sz="2000" dirty="0" err="1"/>
              <a:t>sp</a:t>
            </a:r>
            <a:r>
              <a:rPr lang="pt-BR" sz="2000" dirty="0"/>
              <a:t> - </a:t>
            </a:r>
            <a:r>
              <a:rPr lang="pt-BR" sz="2000" i="1" dirty="0"/>
              <a:t>Stack Pointer</a:t>
            </a:r>
            <a:r>
              <a:rPr lang="pt-BR" sz="2000" dirty="0"/>
              <a:t>) é usado para controlar o acesso à pilha</a:t>
            </a:r>
          </a:p>
          <a:p>
            <a:pPr lvl="2"/>
            <a:r>
              <a:rPr lang="pt-BR" sz="1600" dirty="0"/>
              <a:t>Deve ser inicializado via software em fronteira de palavra (endereço múltiplo de 4)</a:t>
            </a:r>
          </a:p>
          <a:p>
            <a:pPr lvl="2"/>
            <a:r>
              <a:rPr lang="pt-BR" sz="1600" dirty="0"/>
              <a:t>Usado como registrador base para o acesso a dados na pilha</a:t>
            </a:r>
          </a:p>
          <a:p>
            <a:pPr lvl="2"/>
            <a:r>
              <a:rPr lang="pt-BR" sz="1600" dirty="0"/>
              <a:t>Acesso similar a </a:t>
            </a:r>
            <a:r>
              <a:rPr lang="pt-BR" sz="1600" i="1" dirty="0" err="1"/>
              <a:t>arrays</a:t>
            </a:r>
            <a:r>
              <a:rPr lang="pt-BR" sz="1600" dirty="0"/>
              <a:t> e </a:t>
            </a:r>
            <a:r>
              <a:rPr lang="pt-BR" sz="1600" i="1" dirty="0" err="1"/>
              <a:t>structs</a:t>
            </a:r>
            <a:r>
              <a:rPr lang="pt-BR" sz="1600" dirty="0"/>
              <a:t> (base + deslocamento)</a:t>
            </a:r>
          </a:p>
        </p:txBody>
      </p:sp>
    </p:spTree>
    <p:extLst>
      <p:ext uri="{BB962C8B-B14F-4D97-AF65-F5344CB8AC3E}">
        <p14:creationId xmlns:p14="http://schemas.microsoft.com/office/powerpoint/2010/main" val="1991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Antes de armazenar dados na pilha, deve-se alocar espaço</a:t>
            </a:r>
          </a:p>
          <a:p>
            <a:pPr lvl="2"/>
            <a:r>
              <a:rPr lang="pt-BR" sz="1600" dirty="0"/>
              <a:t>O $sp deve ser </a:t>
            </a:r>
            <a:r>
              <a:rPr lang="pt-BR" sz="1600" dirty="0">
                <a:solidFill>
                  <a:srgbClr val="0000FF"/>
                </a:solidFill>
              </a:rPr>
              <a:t>decrementado</a:t>
            </a:r>
            <a:r>
              <a:rPr lang="pt-BR" sz="1600" dirty="0"/>
              <a:t> tantos bytes quanto forem necessários para o armazenamento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A quantidade de bytes deve ser múltiplo de 4 (palavras)</a:t>
            </a:r>
          </a:p>
          <a:p>
            <a:pPr lvl="2"/>
            <a:r>
              <a:rPr lang="pt-BR" sz="1600" dirty="0"/>
              <a:t>Por convenção, a pilha cresce “para baixo”</a:t>
            </a:r>
          </a:p>
          <a:p>
            <a:pPr lvl="1"/>
            <a:r>
              <a:rPr lang="pt-BR" sz="2000" dirty="0"/>
              <a:t>Exemplo: armazenar 3 registradores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02" y="3994982"/>
            <a:ext cx="2495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340454" y="4544063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(0x7FFFEFFC)</a:t>
            </a:r>
          </a:p>
        </p:txBody>
      </p:sp>
    </p:spTree>
    <p:extLst>
      <p:ext uri="{BB962C8B-B14F-4D97-AF65-F5344CB8AC3E}">
        <p14:creationId xmlns:p14="http://schemas.microsoft.com/office/powerpoint/2010/main" val="30217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 bwMode="auto">
          <a:xfrm>
            <a:off x="6358264" y="3905634"/>
            <a:ext cx="2211571" cy="2420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10" y="3808557"/>
            <a:ext cx="1514637" cy="260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6917349" y="3298418"/>
            <a:ext cx="215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Layout</a:t>
            </a:r>
            <a:r>
              <a:rPr lang="en-US" sz="1400" b="1" dirty="0"/>
              <a:t> de um </a:t>
            </a:r>
            <a:r>
              <a:rPr lang="en-US" sz="1400" b="1" dirty="0" err="1"/>
              <a:t>programa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memória</a:t>
            </a:r>
            <a:endParaRPr lang="en-US" sz="1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498778" y="5220791"/>
            <a:ext cx="738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End. </a:t>
            </a:r>
          </a:p>
          <a:p>
            <a:pPr algn="ctr"/>
            <a:r>
              <a:rPr lang="en-US" sz="1400" b="1" i="1" dirty="0" err="1"/>
              <a:t>inicial</a:t>
            </a:r>
            <a:endParaRPr lang="en-US" sz="1400" b="1" dirty="0"/>
          </a:p>
        </p:txBody>
      </p:sp>
      <p:cxnSp>
        <p:nvCxnSpPr>
          <p:cNvPr id="24" name="Conector de seta reta 23"/>
          <p:cNvCxnSpPr>
            <a:stCxn id="23" idx="2"/>
          </p:cNvCxnSpPr>
          <p:nvPr/>
        </p:nvCxnSpPr>
        <p:spPr bwMode="auto">
          <a:xfrm flipH="1">
            <a:off x="6867931" y="5744011"/>
            <a:ext cx="1" cy="39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Antes de armazenar dados na pilha, deve-se alocar espaço</a:t>
            </a:r>
          </a:p>
          <a:p>
            <a:pPr lvl="2"/>
            <a:r>
              <a:rPr lang="pt-BR" sz="1600" dirty="0"/>
              <a:t>O $sp deve ser decrementado tantos bytes quanto forem necessários para o armazenamento</a:t>
            </a:r>
          </a:p>
          <a:p>
            <a:pPr lvl="2"/>
            <a:r>
              <a:rPr lang="pt-BR" sz="1600" dirty="0">
                <a:solidFill>
                  <a:srgbClr val="0000FF"/>
                </a:solidFill>
              </a:rPr>
              <a:t>A quantidade de bytes deve ser múltiplo de 4 (palavras)</a:t>
            </a:r>
          </a:p>
          <a:p>
            <a:pPr lvl="2"/>
            <a:r>
              <a:rPr lang="pt-BR" sz="1600" dirty="0"/>
              <a:t>Por convenção, a pilha cresce “para baixo”</a:t>
            </a:r>
          </a:p>
          <a:p>
            <a:pPr lvl="1"/>
            <a:r>
              <a:rPr lang="pt-BR" sz="2000" dirty="0"/>
              <a:t>Exemplo: armazenar 3 registradores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01760" y="4448322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addi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$sp, $sp, -12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$s0, 0($sp)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$t0, 4($sp)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$t1, 8($sp)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02" y="3994982"/>
            <a:ext cx="2495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28" y="3994982"/>
            <a:ext cx="2409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667691" y="4804496"/>
            <a:ext cx="1753818" cy="754912"/>
            <a:chOff x="4667691" y="4804496"/>
            <a:chExt cx="1753818" cy="754912"/>
          </a:xfrm>
        </p:grpSpPr>
        <p:sp>
          <p:nvSpPr>
            <p:cNvPr id="9" name="Retângulo 8"/>
            <p:cNvSpPr/>
            <p:nvPr/>
          </p:nvSpPr>
          <p:spPr bwMode="auto">
            <a:xfrm>
              <a:off x="4667692" y="4804496"/>
              <a:ext cx="1753817" cy="7549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873156" y="499399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Pilha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vazia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" name="Conector reto 4"/>
            <p:cNvCxnSpPr/>
            <p:nvPr/>
          </p:nvCxnSpPr>
          <p:spPr bwMode="auto">
            <a:xfrm>
              <a:off x="4667692" y="5030565"/>
              <a:ext cx="17538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 bwMode="auto">
            <a:xfrm>
              <a:off x="4667691" y="5323236"/>
              <a:ext cx="175381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CaixaDeTexto 14"/>
          <p:cNvSpPr txBox="1"/>
          <p:nvPr/>
        </p:nvSpPr>
        <p:spPr>
          <a:xfrm>
            <a:off x="2966383" y="532962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(0x7FFFEFF0)</a:t>
            </a:r>
          </a:p>
        </p:txBody>
      </p:sp>
    </p:spTree>
    <p:extLst>
      <p:ext uri="{BB962C8B-B14F-4D97-AF65-F5344CB8AC3E}">
        <p14:creationId xmlns:p14="http://schemas.microsoft.com/office/powerpoint/2010/main" val="1876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2" y="3607006"/>
            <a:ext cx="7287445" cy="28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38483" y="484129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Pilha vazia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6358264" y="3905634"/>
            <a:ext cx="2211571" cy="2420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8"/>
            <a:ext cx="8577262" cy="2254019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Apesar do nome, o acesso à área da pilha pode ser randômico</a:t>
            </a:r>
            <a:endParaRPr lang="pt-BR" sz="1600" dirty="0"/>
          </a:p>
          <a:p>
            <a:pPr lvl="2"/>
            <a:r>
              <a:rPr lang="pt-BR" sz="1600" dirty="0"/>
              <a:t>Diferente de uma estrutura de dados do tipo pilha, os dados podem ser lidos/escritos em qualquer ordem (e.g. </a:t>
            </a:r>
            <a:r>
              <a:rPr lang="pt-BR" sz="1600" i="1" dirty="0" err="1"/>
              <a:t>array</a:t>
            </a:r>
            <a:r>
              <a:rPr lang="pt-BR" sz="1600" dirty="0"/>
              <a:t>)</a:t>
            </a:r>
          </a:p>
          <a:p>
            <a:pPr lvl="2"/>
            <a:r>
              <a:rPr lang="pt-BR" sz="1600" dirty="0"/>
              <a:t>Não há necessidade de remover os últimos dados inseridos para acessar os  primeiros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1509824" y="3767134"/>
            <a:ext cx="2449032" cy="250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798138" y="5263794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(0x7FFFEFF0)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4533" y="3821330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Acesso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dados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meio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pilha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$t9, 4($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$t9, $t9, 1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$t9, 0($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406289" y="468304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0x7FFFEFFC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10" y="3808557"/>
            <a:ext cx="1514637" cy="260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6917349" y="3298418"/>
            <a:ext cx="215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Layout</a:t>
            </a:r>
            <a:r>
              <a:rPr lang="en-US" sz="1400" b="1" dirty="0"/>
              <a:t> de um </a:t>
            </a:r>
            <a:r>
              <a:rPr lang="en-US" sz="1400" b="1" dirty="0" err="1"/>
              <a:t>programa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memória</a:t>
            </a:r>
            <a:endParaRPr lang="en-US" sz="1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498778" y="5220791"/>
            <a:ext cx="738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End. </a:t>
            </a:r>
          </a:p>
          <a:p>
            <a:pPr algn="ctr"/>
            <a:r>
              <a:rPr lang="en-US" sz="1400" b="1" i="1" dirty="0" err="1"/>
              <a:t>inicial</a:t>
            </a:r>
            <a:endParaRPr lang="en-US" sz="1400" b="1" dirty="0"/>
          </a:p>
        </p:txBody>
      </p:sp>
      <p:cxnSp>
        <p:nvCxnSpPr>
          <p:cNvPr id="17" name="Conector de seta reta 16"/>
          <p:cNvCxnSpPr>
            <a:stCxn id="15" idx="2"/>
          </p:cNvCxnSpPr>
          <p:nvPr/>
        </p:nvCxnSpPr>
        <p:spPr bwMode="auto">
          <a:xfrm flipH="1">
            <a:off x="6867931" y="5744011"/>
            <a:ext cx="1" cy="39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>
            <a:off x="2185060" y="4559994"/>
            <a:ext cx="2196935" cy="550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>
            <a:off x="2185060" y="5116006"/>
            <a:ext cx="2349335" cy="269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64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dirty="0"/>
              <a:t>Pilha (</a:t>
            </a:r>
            <a:r>
              <a:rPr lang="pt-BR" i="1" dirty="0" err="1"/>
              <a:t>Stack</a:t>
            </a:r>
            <a:r>
              <a:rPr lang="pt-BR" dirty="0"/>
              <a:t>)</a:t>
            </a:r>
          </a:p>
          <a:p>
            <a:pPr lvl="1"/>
            <a:r>
              <a:rPr lang="pt-BR" sz="2000" dirty="0"/>
              <a:t>Após a utilização da pilha, o espaço alocado deve ser liberado</a:t>
            </a:r>
          </a:p>
          <a:p>
            <a:pPr lvl="2"/>
            <a:r>
              <a:rPr lang="pt-BR" sz="1800" dirty="0"/>
              <a:t>OBS: os dados armazenados continuam na memória após a liberação do espaço, porém podem ser sobreescritos a qualquer momento visto que o espaço de memória não está mais reservado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9528" y="38839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$sp, $sp, 12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41079" y="3664241"/>
            <a:ext cx="3624456" cy="2162175"/>
            <a:chOff x="5141079" y="3664241"/>
            <a:chExt cx="3624456" cy="2162175"/>
          </a:xfrm>
        </p:grpSpPr>
        <p:sp>
          <p:nvSpPr>
            <p:cNvPr id="14" name="CaixaDeTexto 13"/>
            <p:cNvSpPr txBox="1"/>
            <p:nvPr/>
          </p:nvSpPr>
          <p:spPr>
            <a:xfrm>
              <a:off x="5141079" y="4468330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(0x7FFFEFFC)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435" y="3664241"/>
              <a:ext cx="2324100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64" y="3712418"/>
            <a:ext cx="23241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138283" y="507281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(0x7FFFEFF0)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22466" y="4484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0x7FFFEFFC</a:t>
            </a:r>
          </a:p>
        </p:txBody>
      </p:sp>
    </p:spTree>
    <p:extLst>
      <p:ext uri="{BB962C8B-B14F-4D97-AF65-F5344CB8AC3E}">
        <p14:creationId xmlns:p14="http://schemas.microsoft.com/office/powerpoint/2010/main" val="5018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3"/>
            <a:ext cx="8290659" cy="1488434"/>
          </a:xfrm>
        </p:spPr>
        <p:txBody>
          <a:bodyPr/>
          <a:lstStyle/>
          <a:p>
            <a:r>
              <a:rPr lang="en-US" dirty="0"/>
              <a:t>Registradores de propósito geral</a:t>
            </a:r>
          </a:p>
          <a:p>
            <a:pPr lvl="1"/>
            <a:r>
              <a:rPr lang="en-US" sz="1800" dirty="0"/>
              <a:t>Nomes associados a convenções de uso</a:t>
            </a:r>
          </a:p>
          <a:p>
            <a:pPr lvl="2"/>
            <a:r>
              <a:rPr lang="en-US" sz="1600" dirty="0"/>
              <a:t>Como </a:t>
            </a:r>
            <a:r>
              <a:rPr lang="en-US" sz="1600" dirty="0" err="1"/>
              <a:t>utilizar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programas</a:t>
            </a:r>
            <a:endParaRPr lang="en-US" sz="1600" dirty="0"/>
          </a:p>
          <a:p>
            <a:pPr marL="471487" lvl="1" indent="0">
              <a:buNone/>
            </a:pP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2F501-53B1-4345-B6D3-7FD72220F4EC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7" y="2756847"/>
            <a:ext cx="8062548" cy="368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 bwMode="auto">
          <a:xfrm>
            <a:off x="751431" y="4458018"/>
            <a:ext cx="7917555" cy="339269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4443622"/>
          </a:xfrm>
        </p:spPr>
        <p:txBody>
          <a:bodyPr/>
          <a:lstStyle/>
          <a:p>
            <a:r>
              <a:rPr lang="pt-BR" sz="2400" dirty="0"/>
              <a:t>Preservando valor de registradores </a:t>
            </a:r>
          </a:p>
          <a:p>
            <a:pPr lvl="1"/>
            <a:r>
              <a:rPr lang="pt-BR" sz="2000" dirty="0"/>
              <a:t>Visto que qualquer registrador pode ser alterado em qualquer parte do programa (não tem escopo), pode ser necessário preservar o valor de alguns registradores alterados em alguma sub-rotina</a:t>
            </a:r>
          </a:p>
          <a:p>
            <a:pPr lvl="1"/>
            <a:r>
              <a:rPr lang="pt-BR" sz="2000" dirty="0"/>
              <a:t>Por convenção, os registradores s0-s7 (</a:t>
            </a:r>
            <a:r>
              <a:rPr lang="pt-BR" sz="2000" i="1" dirty="0" err="1"/>
              <a:t>saved</a:t>
            </a:r>
            <a:r>
              <a:rPr lang="pt-BR" sz="2000" dirty="0"/>
              <a:t>) devem sempre ser preservados </a:t>
            </a:r>
          </a:p>
          <a:p>
            <a:pPr lvl="2"/>
            <a:r>
              <a:rPr lang="pt-BR" sz="1800" dirty="0"/>
              <a:t>Estes registradores podem ser usados da maneira que o programador quiser, a única exigência é que, </a:t>
            </a:r>
            <a:r>
              <a:rPr lang="pt-BR" sz="1800" dirty="0">
                <a:solidFill>
                  <a:srgbClr val="0000FF"/>
                </a:solidFill>
              </a:rPr>
              <a:t>se forem alterados em alguma sub-rotina, </a:t>
            </a:r>
            <a:r>
              <a:rPr lang="pt-BR" sz="1800" dirty="0"/>
              <a:t>eles devem ser salvos na pilha no início da sub-rotina e restaurados ao final</a:t>
            </a:r>
          </a:p>
          <a:p>
            <a:pPr lvl="2"/>
            <a:r>
              <a:rPr lang="pt-BR" sz="1800" dirty="0"/>
              <a:t>Quaisquer outros registradores (e.g. t0-t9, a0-a3) podem ser salvos/restaurados a qualquer momento conforme for a necessidade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329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sz="2400" dirty="0"/>
              <a:t>Preservando valor de registradores </a:t>
            </a:r>
          </a:p>
          <a:p>
            <a:pPr lvl="1"/>
            <a:r>
              <a:rPr lang="pt-BR" sz="2000" dirty="0"/>
              <a:t>Exemplo</a:t>
            </a:r>
            <a:endParaRPr lang="pt-BR" sz="1200" dirty="0"/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572079" y="2276266"/>
            <a:ext cx="35766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...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$s1, $t0, $s2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$s3, $t1, 1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GetTime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slti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$s3, 100 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GetTime: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$s1, $zero, $zero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$s2, $zero, $zero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$s3, $zero, $zero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$ra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4025917" y="5094788"/>
            <a:ext cx="3806758" cy="760099"/>
            <a:chOff x="4695796" y="4917367"/>
            <a:chExt cx="3806758" cy="760099"/>
          </a:xfrm>
        </p:grpSpPr>
        <p:sp>
          <p:nvSpPr>
            <p:cNvPr id="13" name="Accolade fermante 6"/>
            <p:cNvSpPr>
              <a:spLocks/>
            </p:cNvSpPr>
            <p:nvPr/>
          </p:nvSpPr>
          <p:spPr bwMode="auto">
            <a:xfrm>
              <a:off x="4695796" y="4917367"/>
              <a:ext cx="139700" cy="760099"/>
            </a:xfrm>
            <a:prstGeom prst="rightBrace">
              <a:avLst>
                <a:gd name="adj1" fmla="val 8332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sz="1400" i="1"/>
            </a:p>
          </p:txBody>
        </p:sp>
        <p:sp>
          <p:nvSpPr>
            <p:cNvPr id="14" name="ZoneTexte 7"/>
            <p:cNvSpPr txBox="1">
              <a:spLocks noChangeArrowheads="1"/>
            </p:cNvSpPr>
            <p:nvPr/>
          </p:nvSpPr>
          <p:spPr bwMode="auto">
            <a:xfrm>
              <a:off x="4987895" y="4986556"/>
              <a:ext cx="35146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dirty="0"/>
                <a:t>Função </a:t>
              </a:r>
              <a:r>
                <a:rPr lang="pt-BR" i="1" dirty="0"/>
                <a:t>GetTime</a:t>
              </a:r>
              <a:r>
                <a:rPr lang="pt-BR" dirty="0"/>
                <a:t> altera o valor dos registradores s1, s2 e s3</a:t>
              </a:r>
              <a:endParaRPr lang="en-US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838203" y="3765993"/>
            <a:ext cx="5878286" cy="1477328"/>
            <a:chOff x="2797256" y="3763932"/>
            <a:chExt cx="5878286" cy="1477328"/>
          </a:xfrm>
        </p:grpSpPr>
        <p:sp>
          <p:nvSpPr>
            <p:cNvPr id="15" name="ZoneTexte 8"/>
            <p:cNvSpPr txBox="1">
              <a:spLocks noChangeArrowheads="1"/>
            </p:cNvSpPr>
            <p:nvPr/>
          </p:nvSpPr>
          <p:spPr bwMode="auto">
            <a:xfrm>
              <a:off x="3956350" y="3763932"/>
              <a:ext cx="4719192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dirty="0">
                  <a:solidFill>
                    <a:srgbClr val="FF0000"/>
                  </a:solidFill>
                </a:rPr>
                <a:t>A função </a:t>
              </a:r>
              <a:r>
                <a:rPr lang="pt-BR" i="1" dirty="0" err="1">
                  <a:solidFill>
                    <a:srgbClr val="FF0000"/>
                  </a:solidFill>
                </a:rPr>
                <a:t>main</a:t>
              </a:r>
              <a:r>
                <a:rPr lang="pt-BR" dirty="0">
                  <a:solidFill>
                    <a:srgbClr val="FF0000"/>
                  </a:solidFill>
                </a:rPr>
                <a:t> precisa do valor que </a:t>
              </a:r>
              <a:r>
                <a:rPr lang="pt-BR" i="1" dirty="0">
                  <a:solidFill>
                    <a:srgbClr val="FF0000"/>
                  </a:solidFill>
                </a:rPr>
                <a:t>s3</a:t>
              </a:r>
              <a:r>
                <a:rPr lang="pt-BR" dirty="0">
                  <a:solidFill>
                    <a:srgbClr val="FF0000"/>
                  </a:solidFill>
                </a:rPr>
                <a:t> tinha antes de chamar a função </a:t>
              </a:r>
              <a:r>
                <a:rPr lang="pt-BR" i="1" dirty="0" err="1">
                  <a:solidFill>
                    <a:srgbClr val="FF0000"/>
                  </a:solidFill>
                </a:rPr>
                <a:t>GetTime</a:t>
              </a:r>
              <a:endParaRPr lang="pt-BR" i="1" dirty="0">
                <a:solidFill>
                  <a:srgbClr val="FF0000"/>
                </a:solidFill>
              </a:endParaRPr>
            </a:p>
            <a:p>
              <a:r>
                <a:rPr lang="pt-BR" dirty="0">
                  <a:solidFill>
                    <a:srgbClr val="FF0000"/>
                  </a:solidFill>
                </a:rPr>
                <a:t>Registrador s3 foi alterado pela função </a:t>
              </a:r>
              <a:r>
                <a:rPr lang="pt-BR" i="1" dirty="0" err="1">
                  <a:solidFill>
                    <a:srgbClr val="FF0000"/>
                  </a:solidFill>
                </a:rPr>
                <a:t>GetTime</a:t>
              </a:r>
              <a:endParaRPr lang="pt-BR" i="1" dirty="0">
                <a:solidFill>
                  <a:srgbClr val="FF0000"/>
                </a:solidFill>
              </a:endParaRPr>
            </a:p>
            <a:p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necteur droit avec flèche 10"/>
            <p:cNvCxnSpPr>
              <a:cxnSpLocks noChangeShapeType="1"/>
            </p:cNvCxnSpPr>
            <p:nvPr/>
          </p:nvCxnSpPr>
          <p:spPr bwMode="auto">
            <a:xfrm flipH="1" flipV="1">
              <a:off x="2797256" y="4201804"/>
              <a:ext cx="1159094" cy="48681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997296" y="1785741"/>
            <a:ext cx="481915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>
                <a:solidFill>
                  <a:srgbClr val="0000FF"/>
                </a:solidFill>
              </a:rPr>
              <a:t>A função </a:t>
            </a:r>
            <a:r>
              <a:rPr lang="pt-BR" i="1" dirty="0">
                <a:solidFill>
                  <a:srgbClr val="0000FF"/>
                </a:solidFill>
              </a:rPr>
              <a:t>GetTime</a:t>
            </a:r>
            <a:r>
              <a:rPr lang="pt-BR" dirty="0">
                <a:solidFill>
                  <a:srgbClr val="0000FF"/>
                </a:solidFill>
              </a:rPr>
              <a:t> deve preservar o valor dos registradores </a:t>
            </a:r>
            <a:r>
              <a:rPr lang="pt-BR" i="1" dirty="0" err="1">
                <a:solidFill>
                  <a:srgbClr val="0000FF"/>
                </a:solidFill>
              </a:rPr>
              <a:t>saved</a:t>
            </a:r>
            <a:r>
              <a:rPr lang="pt-BR" dirty="0">
                <a:solidFill>
                  <a:srgbClr val="0000FF"/>
                </a:solidFill>
              </a:rPr>
              <a:t> alterados por ela.</a:t>
            </a:r>
          </a:p>
          <a:p>
            <a:endParaRPr lang="pt-BR" dirty="0">
              <a:solidFill>
                <a:srgbClr val="0000FF"/>
              </a:solidFill>
            </a:endParaRPr>
          </a:p>
          <a:p>
            <a:r>
              <a:rPr lang="pt-BR" dirty="0">
                <a:solidFill>
                  <a:srgbClr val="0000FF"/>
                </a:solidFill>
              </a:rPr>
              <a:t>Registradores </a:t>
            </a:r>
            <a:r>
              <a:rPr lang="pt-BR" i="1" dirty="0">
                <a:solidFill>
                  <a:srgbClr val="0000FF"/>
                </a:solidFill>
              </a:rPr>
              <a:t>s1</a:t>
            </a:r>
            <a:r>
              <a:rPr lang="pt-BR" dirty="0">
                <a:solidFill>
                  <a:srgbClr val="0000FF"/>
                </a:solidFill>
              </a:rPr>
              <a:t>, </a:t>
            </a:r>
            <a:r>
              <a:rPr lang="pt-BR" i="1" dirty="0">
                <a:solidFill>
                  <a:srgbClr val="0000FF"/>
                </a:solidFill>
              </a:rPr>
              <a:t>s2</a:t>
            </a:r>
            <a:r>
              <a:rPr lang="pt-BR" dirty="0">
                <a:solidFill>
                  <a:srgbClr val="0000FF"/>
                </a:solidFill>
              </a:rPr>
              <a:t> e </a:t>
            </a:r>
            <a:r>
              <a:rPr lang="pt-BR" i="1" dirty="0">
                <a:solidFill>
                  <a:srgbClr val="0000FF"/>
                </a:solidFill>
              </a:rPr>
              <a:t>s3</a:t>
            </a:r>
            <a:r>
              <a:rPr lang="pt-BR" dirty="0">
                <a:solidFill>
                  <a:srgbClr val="0000FF"/>
                </a:solidFill>
              </a:rPr>
              <a:t> devem ser salvos na pilha no início da função </a:t>
            </a:r>
            <a:r>
              <a:rPr lang="pt-BR" i="1" dirty="0">
                <a:solidFill>
                  <a:srgbClr val="0000FF"/>
                </a:solidFill>
              </a:rPr>
              <a:t>GetTime</a:t>
            </a:r>
            <a:r>
              <a:rPr lang="pt-BR" dirty="0">
                <a:solidFill>
                  <a:srgbClr val="0000FF"/>
                </a:solidFill>
              </a:rPr>
              <a:t> e restaurados ao final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eta em curva para a esquerda 1"/>
          <p:cNvSpPr/>
          <p:nvPr/>
        </p:nvSpPr>
        <p:spPr bwMode="auto">
          <a:xfrm flipH="1" flipV="1">
            <a:off x="380007" y="3978234"/>
            <a:ext cx="593765" cy="2387604"/>
          </a:xfrm>
          <a:prstGeom prst="curvedLeftArrow">
            <a:avLst>
              <a:gd name="adj1" fmla="val 25000"/>
              <a:gd name="adj2" fmla="val 62376"/>
              <a:gd name="adj3" fmla="val 43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1749972" y="3074274"/>
            <a:ext cx="488731" cy="41849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Conector de seta reta 5"/>
          <p:cNvCxnSpPr>
            <a:stCxn id="4" idx="5"/>
          </p:cNvCxnSpPr>
          <p:nvPr/>
        </p:nvCxnSpPr>
        <p:spPr bwMode="auto">
          <a:xfrm>
            <a:off x="2167130" y="3431482"/>
            <a:ext cx="465711" cy="54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70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dirty="0"/>
              <a:t>Preservando valor de registradores </a:t>
            </a:r>
          </a:p>
          <a:p>
            <a:pPr lvl="1"/>
            <a:r>
              <a:rPr lang="pt-BR" dirty="0"/>
              <a:t>Exemplo: armazenamento na pilha</a:t>
            </a:r>
            <a:endParaRPr lang="pt-BR" sz="1800" dirty="0"/>
          </a:p>
        </p:txBody>
      </p:sp>
      <p:sp>
        <p:nvSpPr>
          <p:cNvPr id="19" name="ZoneTexte 5"/>
          <p:cNvSpPr txBox="1">
            <a:spLocks noChangeArrowheads="1"/>
          </p:cNvSpPr>
          <p:nvPr/>
        </p:nvSpPr>
        <p:spPr bwMode="auto">
          <a:xfrm>
            <a:off x="1028716" y="2353864"/>
            <a:ext cx="793748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GetTime: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addi</a:t>
            </a:r>
            <a:r>
              <a:rPr lang="pt-BR" sz="1600" dirty="0">
                <a:latin typeface="+mj-lt"/>
                <a:cs typeface="Arial" charset="0"/>
              </a:rPr>
              <a:t> $sp, $sp, </a:t>
            </a:r>
            <a:r>
              <a:rPr lang="pt-BR" sz="1600" b="1" dirty="0">
                <a:solidFill>
                  <a:srgbClr val="0000FF"/>
                </a:solidFill>
                <a:latin typeface="+mj-lt"/>
                <a:cs typeface="Arial" charset="0"/>
              </a:rPr>
              <a:t>-12</a:t>
            </a:r>
            <a:r>
              <a:rPr lang="pt-BR" sz="1600" dirty="0">
                <a:latin typeface="+mj-lt"/>
                <a:cs typeface="Arial" charset="0"/>
              </a:rPr>
              <a:t>	# Ajusta a pilha para 3 registradores</a:t>
            </a:r>
            <a:endParaRPr lang="pt-BR" sz="1600" i="1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$s1, 8($sp)	             # Armazena registradores na pilha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$s2, 4($sp)	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$s3, 0($sp)	             #</a:t>
            </a:r>
          </a:p>
          <a:p>
            <a:pPr>
              <a:defRPr/>
            </a:pPr>
            <a:endParaRPr lang="pt-BR" sz="16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$s1,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$s2,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$s3,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...	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	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$s1, 8($sp)              # Restaura valores originais dos registradores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$s2, 4($sp) 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$s3, 0($sp) 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addi</a:t>
            </a:r>
            <a:r>
              <a:rPr lang="pt-BR" sz="1600" dirty="0">
                <a:latin typeface="+mj-lt"/>
                <a:cs typeface="Arial" charset="0"/>
              </a:rPr>
              <a:t> $sp, $sp, </a:t>
            </a:r>
            <a:r>
              <a:rPr lang="pt-BR" sz="1600" b="1" dirty="0">
                <a:solidFill>
                  <a:srgbClr val="0000FF"/>
                </a:solidFill>
                <a:latin typeface="+mj-lt"/>
                <a:cs typeface="Arial" charset="0"/>
              </a:rPr>
              <a:t>12</a:t>
            </a:r>
            <a:r>
              <a:rPr lang="pt-BR" sz="1600" dirty="0">
                <a:latin typeface="+mj-lt"/>
                <a:cs typeface="Arial" charset="0"/>
              </a:rPr>
              <a:t>         # Desaloca espaço na pilha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jr</a:t>
            </a:r>
            <a:r>
              <a:rPr lang="pt-BR" sz="1600" dirty="0">
                <a:latin typeface="+mj-lt"/>
                <a:cs typeface="Arial" charset="0"/>
              </a:rPr>
              <a:t> $ra</a:t>
            </a:r>
          </a:p>
        </p:txBody>
      </p:sp>
      <p:sp>
        <p:nvSpPr>
          <p:cNvPr id="20" name="Rectangle 12"/>
          <p:cNvSpPr/>
          <p:nvPr/>
        </p:nvSpPr>
        <p:spPr bwMode="auto">
          <a:xfrm>
            <a:off x="7378700" y="3335556"/>
            <a:ext cx="977900" cy="14065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400" i="1"/>
          </a:p>
        </p:txBody>
      </p:sp>
      <p:sp>
        <p:nvSpPr>
          <p:cNvPr id="21" name="ZoneTexte 13"/>
          <p:cNvSpPr txBox="1">
            <a:spLocks noChangeArrowheads="1"/>
          </p:cNvSpPr>
          <p:nvPr/>
        </p:nvSpPr>
        <p:spPr bwMode="auto">
          <a:xfrm>
            <a:off x="7378700" y="3907056"/>
            <a:ext cx="9779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22" name="ZoneTexte 14"/>
          <p:cNvSpPr txBox="1">
            <a:spLocks noChangeArrowheads="1"/>
          </p:cNvSpPr>
          <p:nvPr/>
        </p:nvSpPr>
        <p:spPr bwMode="auto">
          <a:xfrm>
            <a:off x="7378700" y="4186456"/>
            <a:ext cx="9779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23" name="ZoneTexte 15"/>
          <p:cNvSpPr txBox="1">
            <a:spLocks noChangeArrowheads="1"/>
          </p:cNvSpPr>
          <p:nvPr/>
        </p:nvSpPr>
        <p:spPr bwMode="auto">
          <a:xfrm>
            <a:off x="7378700" y="4465856"/>
            <a:ext cx="9779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 dirty="0"/>
          </a:p>
        </p:txBody>
      </p:sp>
      <p:grpSp>
        <p:nvGrpSpPr>
          <p:cNvPr id="5" name="Grupo 4"/>
          <p:cNvGrpSpPr/>
          <p:nvPr/>
        </p:nvGrpSpPr>
        <p:grpSpPr>
          <a:xfrm>
            <a:off x="8454887" y="3634756"/>
            <a:ext cx="689669" cy="276225"/>
            <a:chOff x="6016703" y="3919756"/>
            <a:chExt cx="689669" cy="276225"/>
          </a:xfrm>
        </p:grpSpPr>
        <p:sp>
          <p:nvSpPr>
            <p:cNvPr id="24" name="ZoneTexte 16"/>
            <p:cNvSpPr txBox="1">
              <a:spLocks noChangeArrowheads="1"/>
            </p:cNvSpPr>
            <p:nvPr/>
          </p:nvSpPr>
          <p:spPr bwMode="auto">
            <a:xfrm>
              <a:off x="6236472" y="3919756"/>
              <a:ext cx="469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200" dirty="0"/>
                <a:t>$sp</a:t>
              </a:r>
              <a:endParaRPr lang="en-US" sz="1200" dirty="0"/>
            </a:p>
          </p:txBody>
        </p:sp>
        <p:cxnSp>
          <p:nvCxnSpPr>
            <p:cNvPr id="25" name="Connecteur droit avec flèche 21"/>
            <p:cNvCxnSpPr>
              <a:cxnSpLocks noChangeShapeType="1"/>
            </p:cNvCxnSpPr>
            <p:nvPr/>
          </p:nvCxnSpPr>
          <p:spPr bwMode="auto">
            <a:xfrm flipH="1" flipV="1">
              <a:off x="6016703" y="4046755"/>
              <a:ext cx="291557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ZoneTexte 25"/>
          <p:cNvSpPr txBox="1">
            <a:spLocks noChangeArrowheads="1"/>
          </p:cNvSpPr>
          <p:nvPr/>
        </p:nvSpPr>
        <p:spPr bwMode="auto">
          <a:xfrm>
            <a:off x="7378700" y="3627656"/>
            <a:ext cx="9779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883420" y="39070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1024</a:t>
            </a:r>
            <a:endParaRPr lang="en-US" sz="1200" dirty="0"/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6896120" y="41864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1020</a:t>
            </a:r>
            <a:endParaRPr lang="en-US" sz="1200" dirty="0"/>
          </a:p>
        </p:txBody>
      </p: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908820" y="44658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1016</a:t>
            </a:r>
            <a:endParaRPr lang="en-US" sz="1200" dirty="0"/>
          </a:p>
        </p:txBody>
      </p:sp>
      <p:sp>
        <p:nvSpPr>
          <p:cNvPr id="27" name="ZoneTexte 27"/>
          <p:cNvSpPr txBox="1">
            <a:spLocks noChangeArrowheads="1"/>
          </p:cNvSpPr>
          <p:nvPr/>
        </p:nvSpPr>
        <p:spPr bwMode="auto">
          <a:xfrm>
            <a:off x="6896120" y="3623643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9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dirty="0"/>
              <a:t>Preservando valor de registradores </a:t>
            </a:r>
          </a:p>
          <a:p>
            <a:pPr lvl="1"/>
            <a:r>
              <a:rPr lang="pt-BR" dirty="0"/>
              <a:t>Exemplo: armazenamento na pilha</a:t>
            </a:r>
            <a:endParaRPr lang="pt-BR" sz="1800" dirty="0"/>
          </a:p>
        </p:txBody>
      </p:sp>
      <p:sp>
        <p:nvSpPr>
          <p:cNvPr id="19" name="ZoneTexte 5"/>
          <p:cNvSpPr txBox="1">
            <a:spLocks noChangeArrowheads="1"/>
          </p:cNvSpPr>
          <p:nvPr/>
        </p:nvSpPr>
        <p:spPr bwMode="auto">
          <a:xfrm>
            <a:off x="1028716" y="2353864"/>
            <a:ext cx="793748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GetTime: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addi</a:t>
            </a:r>
            <a:r>
              <a:rPr lang="pt-BR" sz="1600" dirty="0">
                <a:latin typeface="+mj-lt"/>
                <a:cs typeface="Arial" charset="0"/>
              </a:rPr>
              <a:t> $sp, $sp, </a:t>
            </a:r>
            <a:r>
              <a:rPr lang="pt-BR" sz="1600" b="1" dirty="0">
                <a:solidFill>
                  <a:srgbClr val="0000FF"/>
                </a:solidFill>
                <a:latin typeface="+mj-lt"/>
                <a:cs typeface="Arial" charset="0"/>
              </a:rPr>
              <a:t>-12</a:t>
            </a:r>
            <a:r>
              <a:rPr lang="pt-BR" sz="1600" dirty="0">
                <a:latin typeface="+mj-lt"/>
                <a:cs typeface="Arial" charset="0"/>
              </a:rPr>
              <a:t>	# Ajusta a pilha para 3 registradores</a:t>
            </a:r>
            <a:endParaRPr lang="pt-BR" sz="1600" i="1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$s1, 8($sp)	             # Armazena registradores na pilha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$s2, 4($sp)	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sw</a:t>
            </a:r>
            <a:r>
              <a:rPr lang="pt-BR" sz="1600" dirty="0">
                <a:latin typeface="+mj-lt"/>
                <a:cs typeface="Arial" charset="0"/>
              </a:rPr>
              <a:t> $s3, 0($sp)	             #</a:t>
            </a:r>
          </a:p>
          <a:p>
            <a:pPr>
              <a:defRPr/>
            </a:pPr>
            <a:endParaRPr lang="pt-BR" sz="16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$s1,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$s2,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</a:t>
            </a:r>
            <a:r>
              <a:rPr lang="pt-BR" sz="1600" dirty="0">
                <a:latin typeface="+mj-lt"/>
                <a:cs typeface="Arial" charset="0"/>
              </a:rPr>
              <a:t> $s3, $zero, $zero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...	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	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$s1, 8($sp)              # Restaura valores originais dos registradores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$s2, 4($sp) 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lw</a:t>
            </a:r>
            <a:r>
              <a:rPr lang="pt-BR" sz="1600" dirty="0">
                <a:latin typeface="+mj-lt"/>
                <a:cs typeface="Arial" charset="0"/>
              </a:rPr>
              <a:t> $s3, 0($sp)              #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addi</a:t>
            </a:r>
            <a:r>
              <a:rPr lang="pt-BR" sz="1600" dirty="0">
                <a:latin typeface="+mj-lt"/>
                <a:cs typeface="Arial" charset="0"/>
              </a:rPr>
              <a:t> $sp, $sp, </a:t>
            </a:r>
            <a:r>
              <a:rPr lang="pt-BR" sz="1600" b="1" dirty="0">
                <a:solidFill>
                  <a:srgbClr val="0000FF"/>
                </a:solidFill>
                <a:latin typeface="+mj-lt"/>
                <a:cs typeface="Arial" charset="0"/>
              </a:rPr>
              <a:t>12</a:t>
            </a:r>
            <a:r>
              <a:rPr lang="pt-BR" sz="1600" dirty="0">
                <a:latin typeface="+mj-lt"/>
                <a:cs typeface="Arial" charset="0"/>
              </a:rPr>
              <a:t>         # Desaloca espaço na pilha</a:t>
            </a:r>
          </a:p>
          <a:p>
            <a:pPr>
              <a:defRPr/>
            </a:pPr>
            <a:r>
              <a:rPr lang="pt-BR" sz="1600" dirty="0">
                <a:latin typeface="+mj-lt"/>
                <a:cs typeface="Arial" charset="0"/>
              </a:rPr>
              <a:t>   </a:t>
            </a:r>
            <a:r>
              <a:rPr lang="pt-BR" sz="1600" b="1" dirty="0">
                <a:latin typeface="+mj-lt"/>
                <a:cs typeface="Arial" charset="0"/>
              </a:rPr>
              <a:t>jr</a:t>
            </a:r>
            <a:r>
              <a:rPr lang="pt-BR" sz="1600" dirty="0">
                <a:latin typeface="+mj-lt"/>
                <a:cs typeface="Arial" charset="0"/>
              </a:rPr>
              <a:t> $ra</a:t>
            </a:r>
          </a:p>
        </p:txBody>
      </p:sp>
      <p:sp>
        <p:nvSpPr>
          <p:cNvPr id="20" name="Rectangle 12"/>
          <p:cNvSpPr/>
          <p:nvPr/>
        </p:nvSpPr>
        <p:spPr bwMode="auto">
          <a:xfrm>
            <a:off x="7378700" y="3335556"/>
            <a:ext cx="977900" cy="14065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400" i="1"/>
          </a:p>
        </p:txBody>
      </p:sp>
      <p:sp>
        <p:nvSpPr>
          <p:cNvPr id="21" name="ZoneTexte 13"/>
          <p:cNvSpPr txBox="1">
            <a:spLocks noChangeArrowheads="1"/>
          </p:cNvSpPr>
          <p:nvPr/>
        </p:nvSpPr>
        <p:spPr bwMode="auto">
          <a:xfrm>
            <a:off x="7378700" y="3907056"/>
            <a:ext cx="977900" cy="276225"/>
          </a:xfrm>
          <a:prstGeom prst="rect">
            <a:avLst/>
          </a:prstGeom>
          <a:solidFill>
            <a:srgbClr val="AAF4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$s1</a:t>
            </a:r>
            <a:endParaRPr lang="en-US" sz="1200" dirty="0"/>
          </a:p>
        </p:txBody>
      </p:sp>
      <p:sp>
        <p:nvSpPr>
          <p:cNvPr id="22" name="ZoneTexte 14"/>
          <p:cNvSpPr txBox="1">
            <a:spLocks noChangeArrowheads="1"/>
          </p:cNvSpPr>
          <p:nvPr/>
        </p:nvSpPr>
        <p:spPr bwMode="auto">
          <a:xfrm>
            <a:off x="7378700" y="4186456"/>
            <a:ext cx="977900" cy="276225"/>
          </a:xfrm>
          <a:prstGeom prst="rect">
            <a:avLst/>
          </a:prstGeom>
          <a:solidFill>
            <a:srgbClr val="AAF4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$s2</a:t>
            </a:r>
            <a:endParaRPr lang="en-US" sz="1200" dirty="0"/>
          </a:p>
        </p:txBody>
      </p:sp>
      <p:sp>
        <p:nvSpPr>
          <p:cNvPr id="23" name="ZoneTexte 15"/>
          <p:cNvSpPr txBox="1">
            <a:spLocks noChangeArrowheads="1"/>
          </p:cNvSpPr>
          <p:nvPr/>
        </p:nvSpPr>
        <p:spPr bwMode="auto">
          <a:xfrm>
            <a:off x="7378700" y="4465856"/>
            <a:ext cx="977900" cy="276225"/>
          </a:xfrm>
          <a:prstGeom prst="rect">
            <a:avLst/>
          </a:prstGeom>
          <a:solidFill>
            <a:srgbClr val="AAF4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$s3</a:t>
            </a:r>
            <a:endParaRPr lang="en-US" sz="1200" dirty="0"/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>
            <a:off x="7378700" y="3627656"/>
            <a:ext cx="9779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4" name="Grupo 3"/>
          <p:cNvGrpSpPr/>
          <p:nvPr/>
        </p:nvGrpSpPr>
        <p:grpSpPr>
          <a:xfrm>
            <a:off x="8388637" y="4473359"/>
            <a:ext cx="716347" cy="276225"/>
            <a:chOff x="6281569" y="5589609"/>
            <a:chExt cx="716347" cy="276225"/>
          </a:xfrm>
        </p:grpSpPr>
        <p:sp>
          <p:nvSpPr>
            <p:cNvPr id="29" name="ZoneTexte 28"/>
            <p:cNvSpPr txBox="1">
              <a:spLocks noChangeArrowheads="1"/>
            </p:cNvSpPr>
            <p:nvPr/>
          </p:nvSpPr>
          <p:spPr bwMode="auto">
            <a:xfrm>
              <a:off x="6528016" y="5589609"/>
              <a:ext cx="469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200" dirty="0"/>
                <a:t>$sp</a:t>
              </a:r>
              <a:endParaRPr lang="en-US" sz="1200" dirty="0"/>
            </a:p>
          </p:txBody>
        </p:sp>
        <p:cxnSp>
          <p:nvCxnSpPr>
            <p:cNvPr id="30" name="Connecteur droit avec flèche 29"/>
            <p:cNvCxnSpPr>
              <a:cxnSpLocks noChangeShapeType="1"/>
            </p:cNvCxnSpPr>
            <p:nvPr/>
          </p:nvCxnSpPr>
          <p:spPr bwMode="auto">
            <a:xfrm flipH="1">
              <a:off x="6281569" y="5716609"/>
              <a:ext cx="34456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eta para a direita 1"/>
          <p:cNvSpPr/>
          <p:nvPr/>
        </p:nvSpPr>
        <p:spPr bwMode="auto">
          <a:xfrm>
            <a:off x="830823" y="2715904"/>
            <a:ext cx="395785" cy="136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eta para a direita 33"/>
          <p:cNvSpPr/>
          <p:nvPr/>
        </p:nvSpPr>
        <p:spPr bwMode="auto">
          <a:xfrm>
            <a:off x="833681" y="2977486"/>
            <a:ext cx="395785" cy="136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Seta para a direita 34"/>
          <p:cNvSpPr/>
          <p:nvPr/>
        </p:nvSpPr>
        <p:spPr bwMode="auto">
          <a:xfrm>
            <a:off x="835953" y="3211774"/>
            <a:ext cx="395785" cy="136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Seta para a direita 35"/>
          <p:cNvSpPr/>
          <p:nvPr/>
        </p:nvSpPr>
        <p:spPr bwMode="auto">
          <a:xfrm>
            <a:off x="838225" y="3446062"/>
            <a:ext cx="395785" cy="136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Seta para a direita 36"/>
          <p:cNvSpPr/>
          <p:nvPr/>
        </p:nvSpPr>
        <p:spPr bwMode="auto">
          <a:xfrm>
            <a:off x="825745" y="5877638"/>
            <a:ext cx="395785" cy="136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8400976" y="3626743"/>
            <a:ext cx="704008" cy="276225"/>
            <a:chOff x="6293908" y="5589609"/>
            <a:chExt cx="704008" cy="276225"/>
          </a:xfrm>
        </p:grpSpPr>
        <p:sp>
          <p:nvSpPr>
            <p:cNvPr id="38" name="ZoneTexte 28"/>
            <p:cNvSpPr txBox="1">
              <a:spLocks noChangeArrowheads="1"/>
            </p:cNvSpPr>
            <p:nvPr/>
          </p:nvSpPr>
          <p:spPr bwMode="auto">
            <a:xfrm>
              <a:off x="6528016" y="5589609"/>
              <a:ext cx="469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200" dirty="0"/>
                <a:t>$sp</a:t>
              </a:r>
              <a:endParaRPr lang="en-US" sz="1200" dirty="0"/>
            </a:p>
          </p:txBody>
        </p:sp>
        <p:cxnSp>
          <p:nvCxnSpPr>
            <p:cNvPr id="39" name="Connecteur droit avec flèche 29"/>
            <p:cNvCxnSpPr>
              <a:cxnSpLocks noChangeShapeType="1"/>
            </p:cNvCxnSpPr>
            <p:nvPr/>
          </p:nvCxnSpPr>
          <p:spPr bwMode="auto">
            <a:xfrm flipH="1">
              <a:off x="6293908" y="5718197"/>
              <a:ext cx="30571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ZoneTexte 27"/>
          <p:cNvSpPr txBox="1">
            <a:spLocks noChangeArrowheads="1"/>
          </p:cNvSpPr>
          <p:nvPr/>
        </p:nvSpPr>
        <p:spPr bwMode="auto">
          <a:xfrm>
            <a:off x="6883420" y="39070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1024</a:t>
            </a:r>
            <a:endParaRPr lang="en-US" sz="1200" dirty="0"/>
          </a:p>
        </p:txBody>
      </p:sp>
      <p:sp>
        <p:nvSpPr>
          <p:cNvPr id="40" name="ZoneTexte 30"/>
          <p:cNvSpPr txBox="1">
            <a:spLocks noChangeArrowheads="1"/>
          </p:cNvSpPr>
          <p:nvPr/>
        </p:nvSpPr>
        <p:spPr bwMode="auto">
          <a:xfrm>
            <a:off x="6896120" y="41864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1020</a:t>
            </a:r>
            <a:endParaRPr lang="en-US" sz="1200" dirty="0"/>
          </a:p>
        </p:txBody>
      </p:sp>
      <p:sp>
        <p:nvSpPr>
          <p:cNvPr id="41" name="ZoneTexte 31"/>
          <p:cNvSpPr txBox="1">
            <a:spLocks noChangeArrowheads="1"/>
          </p:cNvSpPr>
          <p:nvPr/>
        </p:nvSpPr>
        <p:spPr bwMode="auto">
          <a:xfrm>
            <a:off x="6908820" y="4465856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1016</a:t>
            </a:r>
            <a:endParaRPr lang="en-US" sz="1200" dirty="0"/>
          </a:p>
        </p:txBody>
      </p:sp>
      <p:sp>
        <p:nvSpPr>
          <p:cNvPr id="42" name="ZoneTexte 27"/>
          <p:cNvSpPr txBox="1">
            <a:spLocks noChangeArrowheads="1"/>
          </p:cNvSpPr>
          <p:nvPr/>
        </p:nvSpPr>
        <p:spPr bwMode="auto">
          <a:xfrm>
            <a:off x="6896120" y="3623643"/>
            <a:ext cx="55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1028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84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2165906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Encadear novo nodo (atual último deve apontar o novo nodo)</a:t>
            </a:r>
          </a:p>
          <a:p>
            <a:pPr lvl="2">
              <a:buFont typeface="+mj-lt"/>
              <a:buAutoNum type="arabicPeriod"/>
            </a:pPr>
            <a:r>
              <a:rPr lang="pt-BR" sz="1600" dirty="0" err="1"/>
              <a:t>Setar</a:t>
            </a:r>
            <a:r>
              <a:rPr lang="pt-BR" sz="1600" dirty="0"/>
              <a:t> o ponteiro </a:t>
            </a:r>
            <a:r>
              <a:rPr lang="pt-BR" sz="1600" i="1" dirty="0" err="1"/>
              <a:t>tail</a:t>
            </a:r>
            <a:r>
              <a:rPr lang="pt-BR" sz="1600" dirty="0"/>
              <a:t> da lista para apontar para o novo nodo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Incrementar o tamanho da lista</a:t>
            </a:r>
          </a:p>
          <a:p>
            <a:pPr lvl="2"/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" y="4640106"/>
            <a:ext cx="8692915" cy="17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210550" y="6158823"/>
            <a:ext cx="190500" cy="378677"/>
            <a:chOff x="8210550" y="5018823"/>
            <a:chExt cx="190500" cy="378677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88" name="CaixaDeTexto 87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89" name="Retângulo 88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86" name="CaixaDeTexto 85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87" name="Retângulo 86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6" name="Conector de seta reta 75"/>
          <p:cNvCxnSpPr>
            <a:stCxn id="89" idx="3"/>
            <a:endCxn id="86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Grupo 76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84" name="CaixaDeTexto 83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85" name="Retângulo 84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Conector de seta reta 77"/>
          <p:cNvCxnSpPr>
            <a:endCxn id="84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upo 67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71" name="CaixaDeTexto 70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3</a:t>
              </a:r>
              <a:endParaRPr lang="en-US" b="1" dirty="0"/>
            </a:p>
          </p:txBody>
        </p:sp>
        <p:sp>
          <p:nvSpPr>
            <p:cNvPr id="72" name="Retângulo 71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tângulo 72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Conector de seta reta 68"/>
          <p:cNvCxnSpPr>
            <a:stCxn id="72" idx="2"/>
            <a:endCxn id="88" idx="0"/>
          </p:cNvCxnSpPr>
          <p:nvPr/>
        </p:nvCxnSpPr>
        <p:spPr bwMode="auto">
          <a:xfrm flipH="1">
            <a:off x="4720401" y="3425816"/>
            <a:ext cx="810861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>
            <a:stCxn id="73" idx="2"/>
          </p:cNvCxnSpPr>
          <p:nvPr/>
        </p:nvCxnSpPr>
        <p:spPr bwMode="auto">
          <a:xfrm>
            <a:off x="5773742" y="3425816"/>
            <a:ext cx="127573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aixaDeTexto 89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91" name="Retângulo 90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9" name="Grupo 78"/>
          <p:cNvGrpSpPr/>
          <p:nvPr/>
        </p:nvGrpSpPr>
        <p:grpSpPr>
          <a:xfrm>
            <a:off x="7402897" y="4494337"/>
            <a:ext cx="261257" cy="281766"/>
            <a:chOff x="2844140" y="5526894"/>
            <a:chExt cx="261257" cy="281766"/>
          </a:xfrm>
        </p:grpSpPr>
        <p:cxnSp>
          <p:nvCxnSpPr>
            <p:cNvPr id="80" name="Conector reto 79"/>
            <p:cNvCxnSpPr/>
            <p:nvPr/>
          </p:nvCxnSpPr>
          <p:spPr bwMode="auto">
            <a:xfrm>
              <a:off x="2977738" y="5526894"/>
              <a:ext cx="0" cy="183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>
              <a:off x="2844140" y="5710888"/>
              <a:ext cx="2612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>
              <a:off x="2903517" y="5761156"/>
              <a:ext cx="1484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Conector reto 82"/>
            <p:cNvCxnSpPr/>
            <p:nvPr/>
          </p:nvCxnSpPr>
          <p:spPr bwMode="auto">
            <a:xfrm>
              <a:off x="2940627" y="5808660"/>
              <a:ext cx="742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CaixaDeTexto 47"/>
          <p:cNvSpPr txBox="1"/>
          <p:nvPr/>
        </p:nvSpPr>
        <p:spPr>
          <a:xfrm>
            <a:off x="6762703" y="4377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403298" y="34960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48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21204"/>
          </a:xfrm>
        </p:spPr>
        <p:txBody>
          <a:bodyPr/>
          <a:lstStyle/>
          <a:p>
            <a:r>
              <a:rPr lang="pt-BR" sz="2400" dirty="0"/>
              <a:t>Preservando valor de registradores </a:t>
            </a:r>
          </a:p>
          <a:p>
            <a:pPr lvl="1"/>
            <a:r>
              <a:rPr lang="pt-BR" sz="2000" dirty="0"/>
              <a:t>Exemplo</a:t>
            </a:r>
            <a:endParaRPr lang="pt-BR" sz="1200" dirty="0"/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572079" y="2276266"/>
            <a:ext cx="357667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...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$s1, $t0, $s2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$s3, $t1, 1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GetTime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slti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$t0, $s3, 100 </a:t>
            </a:r>
          </a:p>
          <a:p>
            <a:pPr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672900" y="3130691"/>
            <a:ext cx="6031716" cy="830997"/>
            <a:chOff x="2762579" y="3296573"/>
            <a:chExt cx="6031716" cy="830997"/>
          </a:xfrm>
        </p:grpSpPr>
        <p:sp>
          <p:nvSpPr>
            <p:cNvPr id="15" name="ZoneTexte 8"/>
            <p:cNvSpPr txBox="1">
              <a:spLocks noChangeArrowheads="1"/>
            </p:cNvSpPr>
            <p:nvPr/>
          </p:nvSpPr>
          <p:spPr bwMode="auto">
            <a:xfrm>
              <a:off x="3979415" y="3296573"/>
              <a:ext cx="48148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 dirty="0"/>
                <a:t>Após o retorno de </a:t>
              </a:r>
              <a:r>
                <a:rPr lang="pt-BR" sz="1600" i="1" dirty="0" err="1"/>
                <a:t>GetTime</a:t>
              </a:r>
              <a:r>
                <a:rPr lang="pt-BR" sz="1600" dirty="0"/>
                <a:t>, os registradores </a:t>
              </a:r>
              <a:r>
                <a:rPr lang="pt-BR" sz="1600" i="1" dirty="0"/>
                <a:t>s1</a:t>
              </a:r>
              <a:r>
                <a:rPr lang="pt-BR" sz="1600" dirty="0"/>
                <a:t>, </a:t>
              </a:r>
              <a:r>
                <a:rPr lang="pt-BR" sz="1600" i="1" dirty="0"/>
                <a:t>s2</a:t>
              </a:r>
              <a:r>
                <a:rPr lang="pt-BR" sz="1600" dirty="0"/>
                <a:t> e </a:t>
              </a:r>
              <a:r>
                <a:rPr lang="pt-BR" sz="1600" i="1" dirty="0"/>
                <a:t>s3</a:t>
              </a:r>
              <a:r>
                <a:rPr lang="pt-BR" sz="1600" dirty="0"/>
                <a:t> devem ter </a:t>
              </a:r>
              <a:r>
                <a:rPr lang="pt-BR" sz="1600" dirty="0">
                  <a:solidFill>
                    <a:srgbClr val="0000FF"/>
                  </a:solidFill>
                </a:rPr>
                <a:t>o mesmo valor que tinham antes da chamada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Connecteur droit avec flèche 10"/>
            <p:cNvCxnSpPr>
              <a:cxnSpLocks noChangeShapeType="1"/>
              <a:stCxn id="15" idx="1"/>
            </p:cNvCxnSpPr>
            <p:nvPr/>
          </p:nvCxnSpPr>
          <p:spPr bwMode="auto">
            <a:xfrm flipH="1" flipV="1">
              <a:off x="2762579" y="3712071"/>
              <a:ext cx="1216836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upo 20"/>
          <p:cNvGrpSpPr/>
          <p:nvPr/>
        </p:nvGrpSpPr>
        <p:grpSpPr>
          <a:xfrm>
            <a:off x="2196937" y="1869007"/>
            <a:ext cx="6519554" cy="1677182"/>
            <a:chOff x="2196937" y="1869007"/>
            <a:chExt cx="6519554" cy="1677182"/>
          </a:xfrm>
        </p:grpSpPr>
        <p:sp>
          <p:nvSpPr>
            <p:cNvPr id="9" name="Elipse 8"/>
            <p:cNvSpPr/>
            <p:nvPr/>
          </p:nvSpPr>
          <p:spPr bwMode="auto">
            <a:xfrm>
              <a:off x="2196937" y="2719449"/>
              <a:ext cx="771896" cy="826740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ZoneTexte 8"/>
            <p:cNvSpPr txBox="1">
              <a:spLocks noChangeArrowheads="1"/>
            </p:cNvSpPr>
            <p:nvPr/>
          </p:nvSpPr>
          <p:spPr bwMode="auto">
            <a:xfrm>
              <a:off x="3901611" y="1869007"/>
              <a:ext cx="48148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 dirty="0">
                  <a:solidFill>
                    <a:srgbClr val="0000FF"/>
                  </a:solidFill>
                </a:rPr>
                <a:t>Como preservar o valor de </a:t>
              </a:r>
              <a:r>
                <a:rPr lang="pt-BR" sz="1600" i="1" dirty="0">
                  <a:solidFill>
                    <a:srgbClr val="0000FF"/>
                  </a:solidFill>
                </a:rPr>
                <a:t>t0</a:t>
              </a:r>
              <a:r>
                <a:rPr lang="pt-BR" sz="1600" dirty="0">
                  <a:solidFill>
                    <a:srgbClr val="0000FF"/>
                  </a:solidFill>
                </a:rPr>
                <a:t> e </a:t>
              </a:r>
              <a:r>
                <a:rPr lang="pt-BR" sz="1600" i="1" dirty="0">
                  <a:solidFill>
                    <a:srgbClr val="0000FF"/>
                  </a:solidFill>
                </a:rPr>
                <a:t>t1</a:t>
              </a:r>
              <a:r>
                <a:rPr lang="pt-BR" sz="1600" dirty="0">
                  <a:solidFill>
                    <a:srgbClr val="0000FF"/>
                  </a:solidFill>
                </a:rPr>
                <a:t> após o retorno de </a:t>
              </a:r>
              <a:r>
                <a:rPr lang="pt-BR" sz="1600" i="1" dirty="0" err="1">
                  <a:solidFill>
                    <a:srgbClr val="0000FF"/>
                  </a:solidFill>
                </a:rPr>
                <a:t>GetTime</a:t>
              </a:r>
              <a:r>
                <a:rPr lang="pt-BR" sz="1600" i="1" dirty="0">
                  <a:solidFill>
                    <a:srgbClr val="0000FF"/>
                  </a:solidFill>
                </a:rPr>
                <a:t>, </a:t>
              </a:r>
              <a:r>
                <a:rPr lang="pt-BR" sz="1600" dirty="0" err="1">
                  <a:solidFill>
                    <a:srgbClr val="0000FF"/>
                  </a:solidFill>
                </a:rPr>
                <a:t>considernado</a:t>
              </a:r>
              <a:r>
                <a:rPr lang="pt-BR" sz="1600" dirty="0">
                  <a:solidFill>
                    <a:srgbClr val="0000FF"/>
                  </a:solidFill>
                </a:rPr>
                <a:t> que ela foi desenvolvida por terceiros  ?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Conector de seta reta 19"/>
            <p:cNvCxnSpPr>
              <a:stCxn id="19" idx="1"/>
            </p:cNvCxnSpPr>
            <p:nvPr/>
          </p:nvCxnSpPr>
          <p:spPr bwMode="auto">
            <a:xfrm flipH="1">
              <a:off x="2873829" y="2284506"/>
              <a:ext cx="1027782" cy="4349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ZoneTexte 8"/>
          <p:cNvSpPr txBox="1">
            <a:spLocks noChangeArrowheads="1"/>
          </p:cNvSpPr>
          <p:nvPr/>
        </p:nvSpPr>
        <p:spPr bwMode="auto">
          <a:xfrm>
            <a:off x="3901611" y="4060510"/>
            <a:ext cx="481488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 dirty="0"/>
              <a:t>Se o programador da função </a:t>
            </a:r>
            <a:r>
              <a:rPr lang="pt-BR" sz="1600" i="1" dirty="0" err="1"/>
              <a:t>GetTime</a:t>
            </a:r>
            <a:r>
              <a:rPr lang="pt-BR" sz="1600" dirty="0"/>
              <a:t> seguiu a convenção de uso dos registradores, o conteúdo dos registradores </a:t>
            </a:r>
            <a:r>
              <a:rPr lang="pt-BR" sz="1600" i="1" dirty="0" err="1"/>
              <a:t>saved</a:t>
            </a:r>
            <a:r>
              <a:rPr lang="pt-BR" sz="1600" dirty="0"/>
              <a:t> é preservado.</a:t>
            </a:r>
          </a:p>
          <a:p>
            <a:endParaRPr lang="pt-BR" sz="1600" dirty="0">
              <a:solidFill>
                <a:srgbClr val="0000FF"/>
              </a:solidFill>
            </a:endParaRPr>
          </a:p>
          <a:p>
            <a:r>
              <a:rPr lang="pt-BR" sz="1600" dirty="0"/>
              <a:t>Se a função </a:t>
            </a:r>
            <a:r>
              <a:rPr lang="pt-BR" sz="1600" i="1" dirty="0" err="1"/>
              <a:t>GetTime</a:t>
            </a:r>
            <a:r>
              <a:rPr lang="pt-BR" sz="1600" dirty="0"/>
              <a:t> foi escrita em uma linguagem de alto nível e compilada, os registradores </a:t>
            </a:r>
            <a:r>
              <a:rPr lang="pt-BR" sz="1600" i="1" dirty="0" err="1"/>
              <a:t>saved</a:t>
            </a:r>
            <a:r>
              <a:rPr lang="pt-BR" sz="1600" dirty="0"/>
              <a:t> são preservados porque </a:t>
            </a:r>
            <a:r>
              <a:rPr lang="pt-BR" sz="1600" dirty="0">
                <a:solidFill>
                  <a:srgbClr val="0000FF"/>
                </a:solidFill>
              </a:rPr>
              <a:t>o compilador segue as convenções de uso dos registradores</a:t>
            </a:r>
            <a:r>
              <a:rPr lang="pt-BR" sz="1600" dirty="0"/>
              <a:t>. </a:t>
            </a:r>
            <a:endParaRPr lang="en-US" sz="1600" i="1" dirty="0"/>
          </a:p>
        </p:txBody>
      </p:sp>
      <p:sp>
        <p:nvSpPr>
          <p:cNvPr id="2" name="Elipse 1"/>
          <p:cNvSpPr/>
          <p:nvPr/>
        </p:nvSpPr>
        <p:spPr bwMode="auto">
          <a:xfrm>
            <a:off x="1643270" y="3066559"/>
            <a:ext cx="540415" cy="41337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1971650" y="3479929"/>
            <a:ext cx="611235" cy="48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698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7924119" cy="3917740"/>
          </a:xfrm>
        </p:spPr>
        <p:txBody>
          <a:bodyPr/>
          <a:lstStyle/>
          <a:p>
            <a:r>
              <a:rPr lang="pt-BR" dirty="0"/>
              <a:t>Pilha</a:t>
            </a:r>
          </a:p>
          <a:p>
            <a:pPr lvl="1"/>
            <a:r>
              <a:rPr lang="pt-BR" dirty="0"/>
              <a:t>O valor do SP é </a:t>
            </a:r>
            <a:r>
              <a:rPr lang="pt-BR" dirty="0" err="1"/>
              <a:t>setado</a:t>
            </a:r>
            <a:r>
              <a:rPr lang="pt-BR" dirty="0"/>
              <a:t> pelo sistema operacional executado pelo processador</a:t>
            </a:r>
          </a:p>
          <a:p>
            <a:pPr lvl="1"/>
            <a:r>
              <a:rPr lang="pt-BR" dirty="0"/>
              <a:t>Tipicamente os </a:t>
            </a:r>
            <a:r>
              <a:rPr lang="pt-BR" dirty="0">
                <a:solidFill>
                  <a:srgbClr val="0000FF"/>
                </a:solidFill>
              </a:rPr>
              <a:t>simuladores</a:t>
            </a:r>
            <a:r>
              <a:rPr lang="pt-BR" dirty="0"/>
              <a:t> tem um valor </a:t>
            </a:r>
            <a:r>
              <a:rPr lang="pt-BR" i="1" dirty="0"/>
              <a:t>default</a:t>
            </a:r>
            <a:r>
              <a:rPr lang="pt-BR" dirty="0"/>
              <a:t> para o SP diferente de 0x00000000</a:t>
            </a:r>
          </a:p>
          <a:p>
            <a:pPr lvl="2"/>
            <a:r>
              <a:rPr lang="pt-BR" dirty="0"/>
              <a:t>MARS: 0x7FFFEFFC</a:t>
            </a:r>
          </a:p>
          <a:p>
            <a:pPr lvl="2"/>
            <a:r>
              <a:rPr lang="pt-BR" dirty="0"/>
              <a:t>MipsIt: 0x800BC000</a:t>
            </a:r>
          </a:p>
          <a:p>
            <a:pPr lvl="2"/>
            <a:r>
              <a:rPr lang="pt-BR" dirty="0"/>
              <a:t>Pode setado pelo programador</a:t>
            </a:r>
          </a:p>
          <a:p>
            <a:pPr lvl="3"/>
            <a:r>
              <a:rPr lang="pt-BR" dirty="0"/>
              <a:t>li $</a:t>
            </a:r>
            <a:r>
              <a:rPr lang="pt-BR" dirty="0" err="1"/>
              <a:t>sp</a:t>
            </a:r>
            <a:r>
              <a:rPr lang="pt-BR" dirty="0"/>
              <a:t>, 0x8FFFFFFC</a:t>
            </a:r>
          </a:p>
          <a:p>
            <a:pPr marL="471487" lvl="1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17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8"/>
            <a:ext cx="8446634" cy="4883010"/>
          </a:xfrm>
        </p:spPr>
        <p:txBody>
          <a:bodyPr/>
          <a:lstStyle/>
          <a:p>
            <a:r>
              <a:rPr lang="pt-BR" dirty="0"/>
              <a:t>Organização da </a:t>
            </a:r>
            <a:r>
              <a:rPr lang="pt-BR" dirty="0" smtClean="0"/>
              <a:t>pilha</a:t>
            </a:r>
            <a:endParaRPr lang="pt-BR" dirty="0"/>
          </a:p>
          <a:p>
            <a:pPr lvl="1"/>
            <a:r>
              <a:rPr lang="pt-BR" dirty="0">
                <a:solidFill>
                  <a:srgbClr val="0000FF"/>
                </a:solidFill>
              </a:rPr>
              <a:t>Toda sub-rotina deve ter uma área de pilha única conhecida como:</a:t>
            </a:r>
          </a:p>
          <a:p>
            <a:pPr lvl="2"/>
            <a:r>
              <a:rPr lang="pt-BR" i="1" dirty="0"/>
              <a:t>Procedure frame, </a:t>
            </a:r>
            <a:r>
              <a:rPr lang="pt-BR" i="1" dirty="0" err="1"/>
              <a:t>Stack</a:t>
            </a:r>
            <a:r>
              <a:rPr lang="pt-BR" i="1" dirty="0"/>
              <a:t> frame</a:t>
            </a:r>
            <a:r>
              <a:rPr lang="pt-BR" dirty="0"/>
              <a:t>, </a:t>
            </a:r>
            <a:r>
              <a:rPr lang="pt-BR" i="1" dirty="0" err="1"/>
              <a:t>Activation</a:t>
            </a:r>
            <a:r>
              <a:rPr lang="pt-BR" i="1" dirty="0"/>
              <a:t> </a:t>
            </a:r>
            <a:r>
              <a:rPr lang="pt-BR" i="1" dirty="0" err="1"/>
              <a:t>record</a:t>
            </a:r>
            <a:r>
              <a:rPr lang="pt-BR" i="1" dirty="0"/>
              <a:t>...</a:t>
            </a:r>
          </a:p>
          <a:p>
            <a:pPr lvl="1"/>
            <a:r>
              <a:rPr lang="pt-BR" dirty="0"/>
              <a:t>A organização deste espaço deve seguir algum tipo de convenção mínima a fim de facilitar a integração de software de terceiros</a:t>
            </a:r>
          </a:p>
          <a:p>
            <a:pPr lvl="1"/>
            <a:r>
              <a:rPr lang="pt-BR" dirty="0"/>
              <a:t>Veremos a seguir a convenção utilizada pelo compilador GCC, visto que este é utilizado pelo simulador </a:t>
            </a:r>
            <a:r>
              <a:rPr lang="pt-BR" dirty="0" err="1"/>
              <a:t>MipsIt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2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1134440"/>
          </a:xfrm>
        </p:spPr>
        <p:txBody>
          <a:bodyPr/>
          <a:lstStyle/>
          <a:p>
            <a:r>
              <a:rPr lang="pt-BR" dirty="0"/>
              <a:t>Organização da pilha </a:t>
            </a:r>
            <a:r>
              <a:rPr lang="pt-BR" dirty="0" smtClean="0"/>
              <a:t>(sub-rotinas)</a:t>
            </a:r>
            <a:endParaRPr lang="pt-BR" dirty="0"/>
          </a:p>
          <a:p>
            <a:pPr lvl="1"/>
            <a:r>
              <a:rPr lang="pt-BR" dirty="0" smtClean="0"/>
              <a:t>Exemplo: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{...}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1" y="4907923"/>
            <a:ext cx="914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have direita 3"/>
          <p:cNvSpPr/>
          <p:nvPr/>
        </p:nvSpPr>
        <p:spPr bwMode="auto">
          <a:xfrm>
            <a:off x="3624834" y="5209956"/>
            <a:ext cx="181622" cy="97347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7089" y="5534436"/>
            <a:ext cx="51142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Área</a:t>
            </a:r>
            <a:r>
              <a:rPr lang="en-US" sz="1600" dirty="0"/>
              <a:t> </a:t>
            </a:r>
            <a:r>
              <a:rPr lang="en-US" sz="1600" dirty="0" err="1"/>
              <a:t>reservada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NÃO ESCREVER NESTA ÁREA!</a:t>
            </a:r>
          </a:p>
          <a:p>
            <a:r>
              <a:rPr lang="en-US" sz="1100" dirty="0">
                <a:solidFill>
                  <a:srgbClr val="0000FF"/>
                </a:solidFill>
              </a:rPr>
              <a:t>(</a:t>
            </a:r>
            <a:r>
              <a:rPr lang="en-US" sz="1100" i="1" dirty="0">
                <a:solidFill>
                  <a:srgbClr val="0000FF"/>
                </a:solidFill>
              </a:rPr>
              <a:t>It is important to remember that a subroutine does not store anything in the first four argument slots. However, the called subroutine may choose to copy the values of $a0 to $a3 into the argument slots if it wants to save these values</a:t>
            </a:r>
            <a:r>
              <a:rPr lang="en-US" sz="1100" dirty="0">
                <a:solidFill>
                  <a:srgbClr val="0000FF"/>
                </a:solidFill>
              </a:rPr>
              <a:t>)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6" y="2447259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have direita 9"/>
          <p:cNvSpPr/>
          <p:nvPr/>
        </p:nvSpPr>
        <p:spPr bwMode="auto">
          <a:xfrm>
            <a:off x="3624834" y="4369979"/>
            <a:ext cx="181622" cy="7218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17089" y="4543081"/>
            <a:ext cx="511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Área utilizada </a:t>
            </a:r>
            <a:r>
              <a:rPr lang="en-US" sz="1600" dirty="0" err="1"/>
              <a:t>para</a:t>
            </a:r>
            <a:r>
              <a:rPr lang="en-US" sz="1600" dirty="0"/>
              <a:t> a </a:t>
            </a:r>
            <a:r>
              <a:rPr lang="en-US" sz="1600" dirty="0" err="1"/>
              <a:t>passar</a:t>
            </a:r>
            <a:r>
              <a:rPr lang="en-US" sz="1600" dirty="0"/>
              <a:t> </a:t>
            </a:r>
            <a:r>
              <a:rPr lang="en-US" sz="1600" dirty="0" err="1"/>
              <a:t>parâmetros</a:t>
            </a:r>
            <a:r>
              <a:rPr lang="en-US" sz="1600" dirty="0"/>
              <a:t> extras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função</a:t>
            </a:r>
            <a:r>
              <a:rPr lang="en-US" sz="1600" dirty="0"/>
              <a:t> quando estes são mais de 4</a:t>
            </a:r>
          </a:p>
        </p:txBody>
      </p:sp>
      <p:sp>
        <p:nvSpPr>
          <p:cNvPr id="12" name="Chave direita 11"/>
          <p:cNvSpPr/>
          <p:nvPr/>
        </p:nvSpPr>
        <p:spPr bwMode="auto">
          <a:xfrm>
            <a:off x="3624834" y="3574904"/>
            <a:ext cx="181622" cy="7218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806456" y="3514080"/>
            <a:ext cx="5263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Área utilizada para salvar o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i="1" dirty="0"/>
              <a:t>s0-s7</a:t>
            </a:r>
            <a:r>
              <a:rPr lang="en-US" sz="1600" dirty="0"/>
              <a:t> (</a:t>
            </a:r>
            <a:r>
              <a:rPr lang="en-US" sz="1600" i="1" dirty="0"/>
              <a:t>saved</a:t>
            </a:r>
            <a:r>
              <a:rPr lang="en-US" sz="1600" dirty="0"/>
              <a:t>). </a:t>
            </a:r>
            <a:r>
              <a:rPr lang="en-US" sz="1600" dirty="0">
                <a:solidFill>
                  <a:srgbClr val="0000FF"/>
                </a:solidFill>
              </a:rPr>
              <a:t>Uma </a:t>
            </a:r>
            <a:r>
              <a:rPr lang="en-US" sz="1600" dirty="0" err="1">
                <a:solidFill>
                  <a:srgbClr val="0000FF"/>
                </a:solidFill>
              </a:rPr>
              <a:t>função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que</a:t>
            </a:r>
            <a:r>
              <a:rPr lang="en-US" sz="1600" dirty="0">
                <a:solidFill>
                  <a:srgbClr val="0000FF"/>
                </a:solidFill>
              </a:rPr>
              <a:t> usa estes registradores, deve salva-los na pilha no </a:t>
            </a:r>
            <a:r>
              <a:rPr lang="en-US" sz="1600" dirty="0" err="1">
                <a:solidFill>
                  <a:srgbClr val="0000FF"/>
                </a:solidFill>
              </a:rPr>
              <a:t>início</a:t>
            </a:r>
            <a:r>
              <a:rPr lang="en-US" sz="1600" dirty="0">
                <a:solidFill>
                  <a:srgbClr val="0000FF"/>
                </a:solidFill>
              </a:rPr>
              <a:t> do código e recupera-los </a:t>
            </a:r>
            <a:r>
              <a:rPr lang="en-US" sz="1600" dirty="0" err="1">
                <a:solidFill>
                  <a:srgbClr val="0000FF"/>
                </a:solidFill>
              </a:rPr>
              <a:t>ao</a:t>
            </a:r>
            <a:r>
              <a:rPr lang="en-US" sz="1600" dirty="0">
                <a:solidFill>
                  <a:srgbClr val="0000FF"/>
                </a:solidFill>
              </a:rPr>
              <a:t> final (</a:t>
            </a:r>
            <a:r>
              <a:rPr lang="en-US" sz="1600" dirty="0" err="1">
                <a:solidFill>
                  <a:srgbClr val="0000FF"/>
                </a:solidFill>
              </a:rPr>
              <a:t>convenção</a:t>
            </a:r>
            <a:r>
              <a:rPr lang="en-US" sz="1600" dirty="0">
                <a:solidFill>
                  <a:srgbClr val="0000FF"/>
                </a:solidFill>
              </a:rPr>
              <a:t> de </a:t>
            </a:r>
            <a:r>
              <a:rPr lang="en-US" sz="1600" dirty="0" err="1">
                <a:solidFill>
                  <a:srgbClr val="0000FF"/>
                </a:solidFill>
              </a:rPr>
              <a:t>uso</a:t>
            </a:r>
            <a:r>
              <a:rPr lang="en-US" sz="1600" dirty="0">
                <a:solidFill>
                  <a:srgbClr val="0000FF"/>
                </a:solidFill>
              </a:rPr>
              <a:t> MIPS)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95823" y="3228691"/>
            <a:ext cx="52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Área utilizada para salvar o </a:t>
            </a:r>
            <a:r>
              <a:rPr lang="en-US" sz="1600" dirty="0" err="1"/>
              <a:t>registradores</a:t>
            </a:r>
            <a:r>
              <a:rPr lang="en-US" sz="1600" dirty="0"/>
              <a:t> </a:t>
            </a:r>
            <a:r>
              <a:rPr lang="en-US" sz="1600" i="1" dirty="0" err="1"/>
              <a:t>ra</a:t>
            </a:r>
            <a:endParaRPr lang="en-US" sz="1600" i="1" dirty="0"/>
          </a:p>
        </p:txBody>
      </p:sp>
      <p:sp>
        <p:nvSpPr>
          <p:cNvPr id="15" name="Chave direita 14"/>
          <p:cNvSpPr/>
          <p:nvPr/>
        </p:nvSpPr>
        <p:spPr bwMode="auto">
          <a:xfrm>
            <a:off x="3624834" y="2486817"/>
            <a:ext cx="181622" cy="7218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06456" y="2571582"/>
            <a:ext cx="526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Área utilizada para alocação de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locais</a:t>
            </a:r>
            <a:r>
              <a:rPr lang="en-US" sz="1600" dirty="0"/>
              <a:t> (e.g. </a:t>
            </a:r>
            <a:r>
              <a:rPr lang="en-US" sz="1600" i="1" dirty="0"/>
              <a:t>arrays, </a:t>
            </a:r>
            <a:r>
              <a:rPr lang="en-US" sz="1600" i="1" dirty="0" err="1"/>
              <a:t>structs</a:t>
            </a:r>
            <a:r>
              <a:rPr lang="en-US" sz="1600" dirty="0"/>
              <a:t>) e dados </a:t>
            </a:r>
            <a:r>
              <a:rPr lang="en-US" sz="1600" dirty="0" err="1"/>
              <a:t>temporários</a:t>
            </a:r>
            <a:endParaRPr lang="en-US" sz="1600" dirty="0"/>
          </a:p>
        </p:txBody>
      </p:sp>
      <p:cxnSp>
        <p:nvCxnSpPr>
          <p:cNvPr id="7" name="Conector de seta reta 6"/>
          <p:cNvCxnSpPr>
            <a:endCxn id="14" idx="1"/>
          </p:cNvCxnSpPr>
          <p:nvPr/>
        </p:nvCxnSpPr>
        <p:spPr bwMode="auto">
          <a:xfrm>
            <a:off x="3624834" y="3397968"/>
            <a:ext cx="1709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" name="Grupo 8"/>
          <p:cNvGrpSpPr/>
          <p:nvPr/>
        </p:nvGrpSpPr>
        <p:grpSpPr>
          <a:xfrm>
            <a:off x="1415034" y="2402848"/>
            <a:ext cx="2209800" cy="3838575"/>
            <a:chOff x="1415034" y="2402848"/>
            <a:chExt cx="2209800" cy="383857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034" y="2402848"/>
              <a:ext cx="2209800" cy="3838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CaixaDeTexto 19"/>
            <p:cNvSpPr txBox="1"/>
            <p:nvPr/>
          </p:nvSpPr>
          <p:spPr>
            <a:xfrm>
              <a:off x="2004950" y="5430197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004949" y="5702890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000992" y="5968139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014850" y="5166972"/>
            <a:ext cx="985653" cy="246221"/>
          </a:xfrm>
          <a:prstGeom prst="rect">
            <a:avLst/>
          </a:pr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/>
      <p:bldP spid="12" grpId="0" animBg="1"/>
      <p:bldP spid="13" grpId="0"/>
      <p:bldP spid="14" grpId="0"/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1134440"/>
          </a:xfrm>
        </p:spPr>
        <p:txBody>
          <a:bodyPr/>
          <a:lstStyle/>
          <a:p>
            <a:r>
              <a:rPr lang="pt-BR" dirty="0"/>
              <a:t>Organização da pilha </a:t>
            </a:r>
            <a:r>
              <a:rPr lang="pt-BR" dirty="0" smtClean="0"/>
              <a:t>(sub-rotinas)</a:t>
            </a:r>
            <a:endParaRPr lang="pt-BR" dirty="0"/>
          </a:p>
          <a:p>
            <a:pPr lvl="1"/>
            <a:r>
              <a:rPr lang="pt-BR" dirty="0"/>
              <a:t>Exemplo: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{...}</a:t>
            </a:r>
            <a:endParaRPr lang="pt-BR" dirty="0"/>
          </a:p>
          <a:p>
            <a:pPr marL="471487" lvl="1" indent="0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1" y="4907923"/>
            <a:ext cx="914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have direita 3"/>
          <p:cNvSpPr/>
          <p:nvPr/>
        </p:nvSpPr>
        <p:spPr bwMode="auto">
          <a:xfrm>
            <a:off x="3624834" y="5209956"/>
            <a:ext cx="181622" cy="97347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53956" y="5298723"/>
            <a:ext cx="511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IMPORTANTE: </a:t>
            </a:r>
            <a:r>
              <a:rPr lang="en-US" sz="1600" dirty="0" err="1">
                <a:solidFill>
                  <a:srgbClr val="FF0000"/>
                </a:solidFill>
              </a:rPr>
              <a:t>Sempre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que</a:t>
            </a:r>
            <a:r>
              <a:rPr lang="en-US" sz="1600" dirty="0">
                <a:solidFill>
                  <a:srgbClr val="FF0000"/>
                </a:solidFill>
              </a:rPr>
              <a:t> o </a:t>
            </a:r>
            <a:r>
              <a:rPr lang="en-US" sz="1600" dirty="0" err="1">
                <a:solidFill>
                  <a:srgbClr val="FF0000"/>
                </a:solidFill>
              </a:rPr>
              <a:t>código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assembly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chamar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sub-</a:t>
            </a:r>
            <a:r>
              <a:rPr lang="en-US" sz="1600" dirty="0" err="1" smtClean="0">
                <a:solidFill>
                  <a:srgbClr val="FF0000"/>
                </a:solidFill>
              </a:rPr>
              <a:t>rotinas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escritas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em</a:t>
            </a:r>
            <a:r>
              <a:rPr lang="en-US" sz="1600" dirty="0" smtClean="0">
                <a:solidFill>
                  <a:srgbClr val="FF0000"/>
                </a:solidFill>
              </a:rPr>
              <a:t> 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deve</a:t>
            </a:r>
            <a:r>
              <a:rPr lang="en-US" sz="1600" dirty="0">
                <a:solidFill>
                  <a:srgbClr val="FF0000"/>
                </a:solidFill>
              </a:rPr>
              <a:t>-se </a:t>
            </a:r>
            <a:r>
              <a:rPr lang="en-US" sz="1600" dirty="0" err="1">
                <a:solidFill>
                  <a:srgbClr val="FF0000"/>
                </a:solidFill>
              </a:rPr>
              <a:t>alocar</a:t>
            </a:r>
            <a:r>
              <a:rPr lang="en-US" sz="1600" dirty="0">
                <a:solidFill>
                  <a:srgbClr val="FF0000"/>
                </a:solidFill>
              </a:rPr>
              <a:t> espaço para </a:t>
            </a:r>
            <a:r>
              <a:rPr lang="en-US" sz="1600" dirty="0" err="1">
                <a:solidFill>
                  <a:srgbClr val="FF0000"/>
                </a:solidFill>
              </a:rPr>
              <a:t>esta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área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convenção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6" y="2447259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57594" y="2667824"/>
            <a:ext cx="526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Deve-se alocar espaço na pilha apenas para as áreas a </a:t>
            </a:r>
            <a:r>
              <a:rPr lang="en-US" sz="1600" dirty="0" err="1">
                <a:solidFill>
                  <a:srgbClr val="0000FF"/>
                </a:solidFill>
              </a:rPr>
              <a:t>serem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utilizadas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415034" y="2402848"/>
            <a:ext cx="2209800" cy="3838575"/>
            <a:chOff x="1415034" y="2402848"/>
            <a:chExt cx="2209800" cy="383857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034" y="2402848"/>
              <a:ext cx="2209800" cy="3838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2006925" y="5164985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004950" y="5430197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004949" y="5702890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000992" y="5968139"/>
              <a:ext cx="985653" cy="246221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reserved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09"/>
            <a:ext cx="8577262" cy="263628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Folha (</a:t>
            </a:r>
            <a:r>
              <a:rPr lang="pt-BR" i="1" dirty="0"/>
              <a:t>leaf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Sub-rotina que não chama outra sub-rotina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Sub-rotina que chama outra(s) sub-rotina(s)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715896" y="3936961"/>
            <a:ext cx="3050887" cy="2003832"/>
            <a:chOff x="715896" y="3936961"/>
            <a:chExt cx="3050887" cy="2003832"/>
          </a:xfrm>
        </p:grpSpPr>
        <p:sp>
          <p:nvSpPr>
            <p:cNvPr id="4" name="CaixaDeTexto 3"/>
            <p:cNvSpPr txBox="1"/>
            <p:nvPr/>
          </p:nvSpPr>
          <p:spPr>
            <a:xfrm>
              <a:off x="715896" y="4340355"/>
              <a:ext cx="305088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swap(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*a,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*b){</a:t>
              </a:r>
              <a:br>
                <a:rPr lang="en-US" sz="14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temp;</a:t>
              </a:r>
              <a:br>
                <a:rPr lang="en-US" sz="14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temp = *a;</a:t>
              </a:r>
              <a:br>
                <a:rPr lang="en-US" sz="14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*a = *b;</a:t>
              </a:r>
              <a:br>
                <a:rPr lang="en-US" sz="14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*b = temp;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469333" y="393696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swap(): folha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157397" y="3904695"/>
            <a:ext cx="4577167" cy="2036098"/>
            <a:chOff x="4157397" y="3904695"/>
            <a:chExt cx="4577167" cy="2036098"/>
          </a:xfrm>
        </p:grpSpPr>
        <p:sp>
          <p:nvSpPr>
            <p:cNvPr id="5" name="CaixaDeTexto 4"/>
            <p:cNvSpPr txBox="1"/>
            <p:nvPr/>
          </p:nvSpPr>
          <p:spPr>
            <a:xfrm>
              <a:off x="4157397" y="4340355"/>
              <a:ext cx="457716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bubbleSort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*array,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j=size-1; j&gt;=1; j--)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i=0; i&lt;j; i++)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(array[i] &gt; array[i+1])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swap(&amp;array[i], &amp;array[i+1]);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374868" y="3904695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bubbleSort(): não-folha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6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Registrador </a:t>
            </a:r>
            <a:r>
              <a:rPr lang="pt-BR" i="1" dirty="0" err="1"/>
              <a:t>ra</a:t>
            </a:r>
            <a:r>
              <a:rPr lang="pt-BR" dirty="0"/>
              <a:t> (</a:t>
            </a:r>
            <a:r>
              <a:rPr lang="pt-BR" i="1" dirty="0"/>
              <a:t>return address</a:t>
            </a:r>
            <a:r>
              <a:rPr lang="pt-BR" dirty="0"/>
              <a:t>) deve ser armazenado </a:t>
            </a:r>
            <a:r>
              <a:rPr lang="pt-BR" dirty="0" smtClean="0"/>
              <a:t>no </a:t>
            </a:r>
            <a:r>
              <a:rPr lang="pt-BR" i="1" dirty="0" err="1" smtClean="0"/>
              <a:t>stack</a:t>
            </a:r>
            <a:r>
              <a:rPr lang="pt-BR" i="1" dirty="0" smtClean="0"/>
              <a:t> frame </a:t>
            </a:r>
            <a:r>
              <a:rPr lang="pt-BR" dirty="0" smtClean="0"/>
              <a:t>no </a:t>
            </a:r>
            <a:r>
              <a:rPr lang="pt-BR" dirty="0"/>
              <a:t>início da sub-rotina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138992" y="3155069"/>
            <a:ext cx="234120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bubbleSort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...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538484" y="4804010"/>
            <a:ext cx="6605536" cy="1457357"/>
            <a:chOff x="2538484" y="4804010"/>
            <a:chExt cx="6605536" cy="1457357"/>
          </a:xfrm>
        </p:grpSpPr>
        <p:sp>
          <p:nvSpPr>
            <p:cNvPr id="12" name="CaixaDeTexto 11"/>
            <p:cNvSpPr txBox="1"/>
            <p:nvPr/>
          </p:nvSpPr>
          <p:spPr>
            <a:xfrm>
              <a:off x="2538484" y="5522703"/>
              <a:ext cx="1705985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swap:</a:t>
              </a:r>
              <a:br>
                <a:rPr lang="en-US" sz="14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...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ra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85666" y="5430241"/>
              <a:ext cx="455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ra</a:t>
              </a:r>
              <a:r>
                <a: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← </a:t>
              </a:r>
              <a:r>
                <a:rPr lang="en-US" i="1" dirty="0">
                  <a:solidFill>
                    <a:srgbClr val="FF0000"/>
                  </a:solidFill>
                  <a:latin typeface="Arial"/>
                  <a:cs typeface="Arial"/>
                </a:rPr>
                <a:t>return address </a:t>
              </a:r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para </a:t>
              </a:r>
              <a:r>
                <a:rPr lang="en-US" i="1" dirty="0">
                  <a:solidFill>
                    <a:srgbClr val="FF0000"/>
                  </a:solidFill>
                  <a:latin typeface="Arial"/>
                  <a:cs typeface="Arial"/>
                </a:rPr>
                <a:t>bubbleSort</a:t>
              </a:r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()</a:t>
              </a:r>
              <a:endPara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 bwMode="auto">
            <a:xfrm flipH="1">
              <a:off x="4244469" y="4804010"/>
              <a:ext cx="1897040" cy="7186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CaixaDeTexto 17"/>
          <p:cNvSpPr txBox="1"/>
          <p:nvPr/>
        </p:nvSpPr>
        <p:spPr>
          <a:xfrm>
            <a:off x="4817682" y="5826750"/>
            <a:ext cx="355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Return address </a:t>
            </a:r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i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() foi sobrescrito ao chamar </a:t>
            </a:r>
            <a:r>
              <a:rPr lang="en-US" i="1" dirty="0">
                <a:solidFill>
                  <a:srgbClr val="FF0000"/>
                </a:solidFill>
              </a:rPr>
              <a:t>swap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48183" y="3568464"/>
            <a:ext cx="4929120" cy="1710263"/>
            <a:chOff x="3248183" y="3568464"/>
            <a:chExt cx="4929120" cy="1710263"/>
          </a:xfrm>
        </p:grpSpPr>
        <p:sp>
          <p:nvSpPr>
            <p:cNvPr id="10" name="CaixaDeTexto 9"/>
            <p:cNvSpPr txBox="1"/>
            <p:nvPr/>
          </p:nvSpPr>
          <p:spPr>
            <a:xfrm>
              <a:off x="5754494" y="4109176"/>
              <a:ext cx="2149849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bubbleSort: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...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jal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swap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...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ra</a:t>
              </a: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>
              <a:off x="3248183" y="3794074"/>
              <a:ext cx="2506311" cy="3151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CaixaDeTexto 21"/>
            <p:cNvSpPr txBox="1"/>
            <p:nvPr/>
          </p:nvSpPr>
          <p:spPr>
            <a:xfrm>
              <a:off x="4164859" y="3568464"/>
              <a:ext cx="401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ra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← </a:t>
              </a:r>
              <a:r>
                <a:rPr lang="en-US" i="1" dirty="0">
                  <a:solidFill>
                    <a:srgbClr val="0000FF"/>
                  </a:solidFill>
                  <a:latin typeface="Arial"/>
                  <a:cs typeface="Arial"/>
                </a:rPr>
                <a:t>return address 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para </a:t>
              </a:r>
              <a:r>
                <a:rPr lang="en-US" i="1" dirty="0">
                  <a:solidFill>
                    <a:srgbClr val="0000FF"/>
                  </a:solidFill>
                  <a:latin typeface="Arial"/>
                  <a:cs typeface="Arial"/>
                </a:rPr>
                <a:t>main</a:t>
              </a:r>
              <a:r>
                <a:rPr lang="en-US" dirty="0">
                  <a:solidFill>
                    <a:srgbClr val="0000FF"/>
                  </a:solidFill>
                  <a:latin typeface="Arial"/>
                  <a:cs typeface="Arial"/>
                </a:rPr>
                <a:t>()</a:t>
              </a:r>
              <a:endPara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88894" y="4324619"/>
            <a:ext cx="401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pt-BR" dirty="0">
                <a:solidFill>
                  <a:srgbClr val="0000FF"/>
                </a:solidFill>
              </a:rPr>
              <a:t>sub-rotina</a:t>
            </a:r>
            <a:r>
              <a:rPr lang="pt-BR" dirty="0"/>
              <a:t> </a:t>
            </a:r>
            <a:r>
              <a:rPr lang="en-US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bubbleSort</a:t>
            </a:r>
            <a:r>
              <a:rPr lang="en-US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deve armazenar o valor do </a:t>
            </a:r>
            <a:r>
              <a:rPr lang="en-US" i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stack frame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antes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 chamar a </a:t>
            </a:r>
            <a:r>
              <a:rPr lang="pt-BR" dirty="0">
                <a:solidFill>
                  <a:srgbClr val="0000FF"/>
                </a:solidFill>
              </a:rPr>
              <a:t>sub-rotina</a:t>
            </a:r>
            <a:r>
              <a:rPr lang="pt-BR" dirty="0"/>
              <a:t> </a:t>
            </a:r>
            <a:r>
              <a:rPr lang="en-US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swap()</a:t>
            </a:r>
            <a:endParaRPr lang="en-US" i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eta em curva para a esquerda 4"/>
          <p:cNvSpPr/>
          <p:nvPr/>
        </p:nvSpPr>
        <p:spPr bwMode="auto">
          <a:xfrm flipV="1">
            <a:off x="6742751" y="4786283"/>
            <a:ext cx="173334" cy="365197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ipse 5"/>
          <p:cNvSpPr/>
          <p:nvPr/>
        </p:nvSpPr>
        <p:spPr bwMode="auto">
          <a:xfrm>
            <a:off x="6446835" y="4968881"/>
            <a:ext cx="285295" cy="2790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3" grpId="0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22" y="4441377"/>
            <a:ext cx="1754199" cy="173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4" y="5125155"/>
            <a:ext cx="716588" cy="10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461142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sz="1600" dirty="0"/>
              <a:t>Exemplo: salvamento e restauração de registradores da sub-rotina </a:t>
            </a:r>
            <a:r>
              <a:rPr lang="pt-BR" sz="1600" i="1" dirty="0" err="1"/>
              <a:t>bubbleSort</a:t>
            </a:r>
            <a:r>
              <a:rPr lang="pt-BR" sz="1600" dirty="0"/>
              <a:t>(), supondo que ela altera os registradores </a:t>
            </a:r>
            <a:r>
              <a:rPr lang="pt-BR" sz="1600" i="1" dirty="0"/>
              <a:t>s0</a:t>
            </a:r>
            <a:r>
              <a:rPr lang="pt-BR" sz="1600" dirty="0"/>
              <a:t>, </a:t>
            </a:r>
            <a:r>
              <a:rPr lang="pt-BR" sz="1600" i="1" dirty="0"/>
              <a:t>s1</a:t>
            </a:r>
            <a:r>
              <a:rPr lang="pt-BR" sz="1600" dirty="0"/>
              <a:t> e </a:t>
            </a:r>
            <a:r>
              <a:rPr lang="pt-BR" sz="1600" i="1" dirty="0"/>
              <a:t>s2</a:t>
            </a:r>
            <a:r>
              <a:rPr lang="pt-BR" sz="1600" dirty="0"/>
              <a:t> e que a sub-rotina </a:t>
            </a:r>
            <a:r>
              <a:rPr lang="pt-BR" sz="1600" i="1" dirty="0"/>
              <a:t>swap() </a:t>
            </a:r>
            <a:r>
              <a:rPr lang="pt-BR" sz="1600" dirty="0"/>
              <a:t>foi implementada em C (</a:t>
            </a:r>
            <a:r>
              <a:rPr lang="pt-BR" sz="1600" dirty="0" err="1"/>
              <a:t>MipsIt</a:t>
            </a:r>
            <a:r>
              <a:rPr lang="pt-BR" sz="1600" dirty="0"/>
              <a:t>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41448" y="2730591"/>
            <a:ext cx="8502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bubbleSort: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$sp,$sp,–32   # Make room on stack for 4 registers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reserv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$s0, 16($sp)    # Save s0 on stack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$s1, 20($sp)    # Save s1 on stack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$s2, 24($sp)    # Save s2 on stack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$ra, 28($sp)    # Save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on stack (non-leaf function)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...                # Function body uses s0-s2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...                # and calls swap()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$s0, 16($sp)    # Restore s0 from stack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$s1, 20($sp)    # Restore s1 from stack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$s2, 24($sp)    # Restore s2 from stack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$ra, 28($sp)    # Restore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from stack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$sp,$sp,32    # Restore stack pointer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$ra             # Return to 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23892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i="1" dirty="0"/>
              <a:t>BubbleSort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7" y="2821676"/>
            <a:ext cx="5442730" cy="340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1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BubbleSort</a:t>
            </a:r>
            <a:r>
              <a:rPr lang="pt-BR" i="1" dirty="0"/>
              <a:t>: </a:t>
            </a:r>
            <a:r>
              <a:rPr lang="pt-BR" i="1" dirty="0" err="1"/>
              <a:t>Stack</a:t>
            </a:r>
            <a:r>
              <a:rPr lang="pt-BR" i="1" dirty="0"/>
              <a:t> frame </a:t>
            </a:r>
            <a:r>
              <a:rPr lang="pt-BR" i="1" dirty="0" err="1">
                <a:solidFill>
                  <a:srgbClr val="0000FF"/>
                </a:solidFill>
              </a:rPr>
              <a:t>allocation</a:t>
            </a:r>
            <a:endParaRPr lang="pt-BR" i="1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52" y="1346944"/>
            <a:ext cx="1728758" cy="297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 bwMode="auto">
          <a:xfrm>
            <a:off x="6866063" y="1370694"/>
            <a:ext cx="2578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6512461" y="11741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7123902" y="1370694"/>
            <a:ext cx="1651599" cy="32405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7123902" y="1694750"/>
            <a:ext cx="1651599" cy="32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7126856" y="2018806"/>
            <a:ext cx="1651599" cy="1620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ector de seta reta 13"/>
          <p:cNvCxnSpPr/>
          <p:nvPr/>
        </p:nvCxnSpPr>
        <p:spPr bwMode="auto">
          <a:xfrm>
            <a:off x="6866063" y="1705513"/>
            <a:ext cx="2607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CaixaDeTexto 14"/>
          <p:cNvSpPr txBox="1"/>
          <p:nvPr/>
        </p:nvSpPr>
        <p:spPr>
          <a:xfrm>
            <a:off x="6509477" y="15030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6866063" y="2018806"/>
            <a:ext cx="2578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6512460" y="18103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8" name="Conector de seta reta 17"/>
          <p:cNvCxnSpPr/>
          <p:nvPr/>
        </p:nvCxnSpPr>
        <p:spPr bwMode="auto">
          <a:xfrm>
            <a:off x="6866063" y="2184525"/>
            <a:ext cx="2607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6503539" y="19998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623604" y="19584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swap()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433587" y="172239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bubbleSort_s</a:t>
            </a:r>
            <a:r>
              <a:rPr lang="en-US" sz="1100" dirty="0"/>
              <a:t>()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603031" y="140191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main()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1262" y="2711981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bubbleSort_s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339132" y="5133722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swap(...)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49134" y="418930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bubbleSort_s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swap(...);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0" name="Conector de seta reta 29"/>
          <p:cNvCxnSpPr/>
          <p:nvPr/>
        </p:nvCxnSpPr>
        <p:spPr bwMode="auto">
          <a:xfrm>
            <a:off x="2303813" y="3633849"/>
            <a:ext cx="629392" cy="555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>
            <a:off x="4348348" y="4554509"/>
            <a:ext cx="629392" cy="555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Seta para a esquerda 30"/>
          <p:cNvSpPr/>
          <p:nvPr/>
        </p:nvSpPr>
        <p:spPr bwMode="auto">
          <a:xfrm>
            <a:off x="2076450" y="2769131"/>
            <a:ext cx="628650" cy="269344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eta para a esquerda 33"/>
          <p:cNvSpPr/>
          <p:nvPr/>
        </p:nvSpPr>
        <p:spPr bwMode="auto">
          <a:xfrm>
            <a:off x="5548000" y="4236934"/>
            <a:ext cx="628650" cy="269344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Seta para a esquerda 34"/>
          <p:cNvSpPr/>
          <p:nvPr/>
        </p:nvSpPr>
        <p:spPr bwMode="auto">
          <a:xfrm>
            <a:off x="6651025" y="5182906"/>
            <a:ext cx="628650" cy="26934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543251" y="2903803"/>
            <a:ext cx="2514650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rgbClr val="0000FF"/>
                </a:solidFill>
              </a:rPr>
              <a:t>Frame </a:t>
            </a:r>
            <a:r>
              <a:rPr lang="pt-BR" dirty="0">
                <a:solidFill>
                  <a:srgbClr val="0000FF"/>
                </a:solidFill>
              </a:rPr>
              <a:t>alocado no início da função</a:t>
            </a:r>
          </a:p>
        </p:txBody>
      </p:sp>
    </p:spTree>
    <p:extLst>
      <p:ext uri="{BB962C8B-B14F-4D97-AF65-F5344CB8AC3E}">
        <p14:creationId xmlns:p14="http://schemas.microsoft.com/office/powerpoint/2010/main" val="3067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5" grpId="0"/>
      <p:bldP spid="15" grpId="1"/>
      <p:bldP spid="17" grpId="0"/>
      <p:bldP spid="17" grpId="1"/>
      <p:bldP spid="19" grpId="0"/>
      <p:bldP spid="23" grpId="0"/>
      <p:bldP spid="25" grpId="0"/>
      <p:bldP spid="26" grpId="0"/>
      <p:bldP spid="31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2165906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Encadear novo nodo (atual último deve apontar o novo nodo)</a:t>
            </a:r>
          </a:p>
          <a:p>
            <a:pPr lvl="2">
              <a:buFont typeface="+mj-lt"/>
              <a:buAutoNum type="arabicPeriod"/>
            </a:pPr>
            <a:r>
              <a:rPr lang="pt-BR" sz="1600" dirty="0" err="1"/>
              <a:t>Setar</a:t>
            </a:r>
            <a:r>
              <a:rPr lang="pt-BR" sz="1600" dirty="0"/>
              <a:t> o ponteiro </a:t>
            </a:r>
            <a:r>
              <a:rPr lang="pt-BR" sz="1600" i="1" dirty="0" err="1"/>
              <a:t>tail</a:t>
            </a:r>
            <a:r>
              <a:rPr lang="pt-BR" sz="1600" dirty="0"/>
              <a:t> da lista para apontar para o novo nodo</a:t>
            </a:r>
          </a:p>
          <a:p>
            <a:pPr lvl="2">
              <a:buFont typeface="+mj-lt"/>
              <a:buAutoNum type="arabicPeriod"/>
            </a:pPr>
            <a:r>
              <a:rPr lang="pt-BR" sz="1600" dirty="0"/>
              <a:t>Incrementar o tamanho da lista</a:t>
            </a:r>
          </a:p>
          <a:p>
            <a:pPr lvl="2"/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" y="4640106"/>
            <a:ext cx="8692915" cy="17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210550" y="6158823"/>
            <a:ext cx="190500" cy="378677"/>
            <a:chOff x="8210550" y="5018823"/>
            <a:chExt cx="190500" cy="378677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4513453" y="4181776"/>
            <a:ext cx="559449" cy="338554"/>
            <a:chOff x="3807725" y="3773636"/>
            <a:chExt cx="559449" cy="338554"/>
          </a:xfrm>
        </p:grpSpPr>
        <p:sp>
          <p:nvSpPr>
            <p:cNvPr id="88" name="CaixaDeTexto 87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1 </a:t>
              </a:r>
              <a:endParaRPr lang="en-US" b="1" dirty="0"/>
            </a:p>
          </p:txBody>
        </p:sp>
        <p:sp>
          <p:nvSpPr>
            <p:cNvPr id="89" name="Retângulo 88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361451" y="4181776"/>
            <a:ext cx="559449" cy="338554"/>
            <a:chOff x="3807725" y="3773636"/>
            <a:chExt cx="559449" cy="338554"/>
          </a:xfrm>
        </p:grpSpPr>
        <p:sp>
          <p:nvSpPr>
            <p:cNvPr id="86" name="CaixaDeTexto 85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2 </a:t>
              </a:r>
              <a:endParaRPr lang="en-US" b="1" dirty="0"/>
            </a:p>
          </p:txBody>
        </p:sp>
        <p:sp>
          <p:nvSpPr>
            <p:cNvPr id="87" name="Retângulo 86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6" name="Conector de seta reta 75"/>
          <p:cNvCxnSpPr>
            <a:stCxn id="89" idx="3"/>
            <a:endCxn id="86" idx="1"/>
          </p:cNvCxnSpPr>
          <p:nvPr/>
        </p:nvCxnSpPr>
        <p:spPr bwMode="auto">
          <a:xfrm>
            <a:off x="5072902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Grupo 76"/>
          <p:cNvGrpSpPr/>
          <p:nvPr/>
        </p:nvGrpSpPr>
        <p:grpSpPr>
          <a:xfrm>
            <a:off x="6201480" y="4181776"/>
            <a:ext cx="559449" cy="338554"/>
            <a:chOff x="3807725" y="3773636"/>
            <a:chExt cx="559449" cy="338554"/>
          </a:xfrm>
        </p:grpSpPr>
        <p:sp>
          <p:nvSpPr>
            <p:cNvPr id="84" name="CaixaDeTexto 83"/>
            <p:cNvSpPr txBox="1"/>
            <p:nvPr/>
          </p:nvSpPr>
          <p:spPr>
            <a:xfrm>
              <a:off x="3807725" y="3773636"/>
              <a:ext cx="413896" cy="338554"/>
            </a:xfrm>
            <a:prstGeom prst="rect">
              <a:avLst/>
            </a:prstGeom>
            <a:solidFill>
              <a:srgbClr val="9FF3AD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3 </a:t>
              </a:r>
              <a:endParaRPr lang="en-US" b="1" dirty="0"/>
            </a:p>
          </p:txBody>
        </p:sp>
        <p:sp>
          <p:nvSpPr>
            <p:cNvPr id="85" name="Retângulo 84"/>
            <p:cNvSpPr/>
            <p:nvPr/>
          </p:nvSpPr>
          <p:spPr bwMode="auto">
            <a:xfrm>
              <a:off x="4220017" y="3773636"/>
              <a:ext cx="147157" cy="33855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Conector de seta reta 77"/>
          <p:cNvCxnSpPr>
            <a:endCxn id="84" idx="1"/>
          </p:cNvCxnSpPr>
          <p:nvPr/>
        </p:nvCxnSpPr>
        <p:spPr bwMode="auto">
          <a:xfrm>
            <a:off x="5912931" y="4351053"/>
            <a:ext cx="288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upo 67"/>
          <p:cNvGrpSpPr/>
          <p:nvPr/>
        </p:nvGrpSpPr>
        <p:grpSpPr>
          <a:xfrm>
            <a:off x="5404240" y="2748708"/>
            <a:ext cx="496523" cy="677108"/>
            <a:chOff x="3187210" y="3814620"/>
            <a:chExt cx="496523" cy="677108"/>
          </a:xfrm>
        </p:grpSpPr>
        <p:sp>
          <p:nvSpPr>
            <p:cNvPr id="71" name="CaixaDeTexto 70"/>
            <p:cNvSpPr txBox="1"/>
            <p:nvPr/>
          </p:nvSpPr>
          <p:spPr>
            <a:xfrm>
              <a:off x="3187210" y="3814620"/>
              <a:ext cx="49652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 bwMode="auto">
            <a:xfrm>
              <a:off x="3187210" y="4153174"/>
              <a:ext cx="254043" cy="338554"/>
            </a:xfrm>
            <a:prstGeom prst="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tângulo 72"/>
            <p:cNvSpPr/>
            <p:nvPr/>
          </p:nvSpPr>
          <p:spPr bwMode="auto">
            <a:xfrm>
              <a:off x="3429690" y="4153174"/>
              <a:ext cx="254043" cy="338554"/>
            </a:xfrm>
            <a:prstGeom prst="rect">
              <a:avLst/>
            </a:prstGeom>
            <a:solidFill>
              <a:srgbClr val="00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9" name="Conector de seta reta 68"/>
          <p:cNvCxnSpPr>
            <a:stCxn id="72" idx="2"/>
            <a:endCxn id="88" idx="0"/>
          </p:cNvCxnSpPr>
          <p:nvPr/>
        </p:nvCxnSpPr>
        <p:spPr bwMode="auto">
          <a:xfrm flipH="1">
            <a:off x="4720401" y="3425816"/>
            <a:ext cx="810861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onector de seta reta 69"/>
          <p:cNvCxnSpPr>
            <a:stCxn id="73" idx="2"/>
          </p:cNvCxnSpPr>
          <p:nvPr/>
        </p:nvCxnSpPr>
        <p:spPr bwMode="auto">
          <a:xfrm>
            <a:off x="5773742" y="3425816"/>
            <a:ext cx="1275736" cy="755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aixaDeTexto 89"/>
          <p:cNvSpPr txBox="1"/>
          <p:nvPr/>
        </p:nvSpPr>
        <p:spPr>
          <a:xfrm>
            <a:off x="7048023" y="4190505"/>
            <a:ext cx="413896" cy="338554"/>
          </a:xfrm>
          <a:prstGeom prst="rect">
            <a:avLst/>
          </a:prstGeom>
          <a:solidFill>
            <a:srgbClr val="9FF3A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4 </a:t>
            </a:r>
            <a:endParaRPr lang="en-US" b="1" dirty="0"/>
          </a:p>
        </p:txBody>
      </p:sp>
      <p:sp>
        <p:nvSpPr>
          <p:cNvPr id="91" name="Retângulo 90"/>
          <p:cNvSpPr/>
          <p:nvPr/>
        </p:nvSpPr>
        <p:spPr bwMode="auto">
          <a:xfrm>
            <a:off x="7460315" y="4190505"/>
            <a:ext cx="147157" cy="33855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Conector de seta reta 48"/>
          <p:cNvCxnSpPr/>
          <p:nvPr/>
        </p:nvCxnSpPr>
        <p:spPr bwMode="auto">
          <a:xfrm>
            <a:off x="6760929" y="4359782"/>
            <a:ext cx="2885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9" name="Grupo 78"/>
          <p:cNvGrpSpPr/>
          <p:nvPr/>
        </p:nvGrpSpPr>
        <p:grpSpPr>
          <a:xfrm>
            <a:off x="7402897" y="4494337"/>
            <a:ext cx="261257" cy="281766"/>
            <a:chOff x="2844140" y="5526894"/>
            <a:chExt cx="261257" cy="281766"/>
          </a:xfrm>
        </p:grpSpPr>
        <p:cxnSp>
          <p:nvCxnSpPr>
            <p:cNvPr id="80" name="Conector reto 79"/>
            <p:cNvCxnSpPr/>
            <p:nvPr/>
          </p:nvCxnSpPr>
          <p:spPr bwMode="auto">
            <a:xfrm>
              <a:off x="2977738" y="5526894"/>
              <a:ext cx="0" cy="1839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>
              <a:off x="2844140" y="5710888"/>
              <a:ext cx="2612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>
              <a:off x="2903517" y="5761156"/>
              <a:ext cx="1484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Conector reto 82"/>
            <p:cNvCxnSpPr/>
            <p:nvPr/>
          </p:nvCxnSpPr>
          <p:spPr bwMode="auto">
            <a:xfrm>
              <a:off x="2940627" y="5808660"/>
              <a:ext cx="7422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CaixaDeTexto 49"/>
          <p:cNvSpPr txBox="1"/>
          <p:nvPr/>
        </p:nvSpPr>
        <p:spPr>
          <a:xfrm>
            <a:off x="6762703" y="43778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403298" y="34960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6003068" y="27487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42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BubbleSort</a:t>
            </a:r>
            <a:r>
              <a:rPr lang="pt-BR" i="1" dirty="0"/>
              <a:t>: </a:t>
            </a:r>
            <a:r>
              <a:rPr lang="pt-BR" i="1" dirty="0" err="1"/>
              <a:t>Stack</a:t>
            </a:r>
            <a:r>
              <a:rPr lang="pt-BR" i="1" dirty="0"/>
              <a:t> frame </a:t>
            </a:r>
            <a:r>
              <a:rPr lang="pt-BR" i="1" dirty="0" err="1">
                <a:solidFill>
                  <a:srgbClr val="0000FF"/>
                </a:solidFill>
              </a:rPr>
              <a:t>deallocation</a:t>
            </a:r>
            <a:endParaRPr lang="pt-BR" i="1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52" y="1346944"/>
            <a:ext cx="1728758" cy="297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6512461" y="1174152"/>
            <a:ext cx="611441" cy="369332"/>
            <a:chOff x="6512461" y="1174152"/>
            <a:chExt cx="611441" cy="369332"/>
          </a:xfrm>
        </p:grpSpPr>
        <p:cxnSp>
          <p:nvCxnSpPr>
            <p:cNvPr id="7" name="Conector de seta reta 6"/>
            <p:cNvCxnSpPr/>
            <p:nvPr/>
          </p:nvCxnSpPr>
          <p:spPr bwMode="auto">
            <a:xfrm>
              <a:off x="6866063" y="1370694"/>
              <a:ext cx="2578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CaixaDeTexto 7"/>
            <p:cNvSpPr txBox="1"/>
            <p:nvPr/>
          </p:nvSpPr>
          <p:spPr>
            <a:xfrm>
              <a:off x="6512461" y="117415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</p:grpSp>
      <p:sp>
        <p:nvSpPr>
          <p:cNvPr id="10" name="Retângulo 9"/>
          <p:cNvSpPr/>
          <p:nvPr/>
        </p:nvSpPr>
        <p:spPr bwMode="auto">
          <a:xfrm>
            <a:off x="7123902" y="1370694"/>
            <a:ext cx="1651599" cy="32405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7123902" y="1694750"/>
            <a:ext cx="1651599" cy="32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7126856" y="2018806"/>
            <a:ext cx="1651599" cy="1620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6509477" y="1503033"/>
            <a:ext cx="617379" cy="369332"/>
            <a:chOff x="6509477" y="1503033"/>
            <a:chExt cx="617379" cy="369332"/>
          </a:xfrm>
        </p:grpSpPr>
        <p:cxnSp>
          <p:nvCxnSpPr>
            <p:cNvPr id="14" name="Conector de seta reta 13"/>
            <p:cNvCxnSpPr/>
            <p:nvPr/>
          </p:nvCxnSpPr>
          <p:spPr bwMode="auto">
            <a:xfrm>
              <a:off x="6866063" y="1705513"/>
              <a:ext cx="2607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CaixaDeTexto 14"/>
            <p:cNvSpPr txBox="1"/>
            <p:nvPr/>
          </p:nvSpPr>
          <p:spPr>
            <a:xfrm>
              <a:off x="6509477" y="15030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512460" y="1810388"/>
            <a:ext cx="611441" cy="369332"/>
            <a:chOff x="6512460" y="1810388"/>
            <a:chExt cx="611441" cy="369332"/>
          </a:xfrm>
        </p:grpSpPr>
        <p:cxnSp>
          <p:nvCxnSpPr>
            <p:cNvPr id="16" name="Conector de seta reta 15"/>
            <p:cNvCxnSpPr/>
            <p:nvPr/>
          </p:nvCxnSpPr>
          <p:spPr bwMode="auto">
            <a:xfrm>
              <a:off x="6866063" y="2018806"/>
              <a:ext cx="25783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CaixaDeTexto 16"/>
            <p:cNvSpPr txBox="1"/>
            <p:nvPr/>
          </p:nvSpPr>
          <p:spPr>
            <a:xfrm>
              <a:off x="6512460" y="18103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503539" y="1999859"/>
            <a:ext cx="623317" cy="369332"/>
            <a:chOff x="6503539" y="1999859"/>
            <a:chExt cx="623317" cy="369332"/>
          </a:xfrm>
        </p:grpSpPr>
        <p:cxnSp>
          <p:nvCxnSpPr>
            <p:cNvPr id="18" name="Conector de seta reta 17"/>
            <p:cNvCxnSpPr/>
            <p:nvPr/>
          </p:nvCxnSpPr>
          <p:spPr bwMode="auto">
            <a:xfrm>
              <a:off x="6866063" y="2184525"/>
              <a:ext cx="2607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CaixaDeTexto 18"/>
            <p:cNvSpPr txBox="1"/>
            <p:nvPr/>
          </p:nvSpPr>
          <p:spPr>
            <a:xfrm>
              <a:off x="6503539" y="199985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7623604" y="19584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swap()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433587" y="1722391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bubbleSort_s</a:t>
            </a:r>
            <a:r>
              <a:rPr lang="en-US" sz="1100" dirty="0"/>
              <a:t>()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603031" y="1401917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main()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1262" y="2711981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bubbleSort_s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339132" y="5133722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swap(...)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49134" y="418930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bubbleSort_s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swap(...);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0" name="Conector de seta reta 29"/>
          <p:cNvCxnSpPr/>
          <p:nvPr/>
        </p:nvCxnSpPr>
        <p:spPr bwMode="auto">
          <a:xfrm>
            <a:off x="2303813" y="3633849"/>
            <a:ext cx="629392" cy="555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ctor de seta reta 31"/>
          <p:cNvCxnSpPr/>
          <p:nvPr/>
        </p:nvCxnSpPr>
        <p:spPr bwMode="auto">
          <a:xfrm>
            <a:off x="4348348" y="4554509"/>
            <a:ext cx="629392" cy="555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Seta para a esquerda 30"/>
          <p:cNvSpPr/>
          <p:nvPr/>
        </p:nvSpPr>
        <p:spPr bwMode="auto">
          <a:xfrm>
            <a:off x="2076450" y="2769131"/>
            <a:ext cx="628650" cy="269344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eta para a esquerda 33"/>
          <p:cNvSpPr/>
          <p:nvPr/>
        </p:nvSpPr>
        <p:spPr bwMode="auto">
          <a:xfrm>
            <a:off x="5548000" y="4236934"/>
            <a:ext cx="628650" cy="269344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Seta para a esquerda 34"/>
          <p:cNvSpPr/>
          <p:nvPr/>
        </p:nvSpPr>
        <p:spPr bwMode="auto">
          <a:xfrm>
            <a:off x="6651025" y="5182906"/>
            <a:ext cx="628650" cy="269344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543251" y="2903803"/>
            <a:ext cx="2738796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rgbClr val="0000FF"/>
                </a:solidFill>
              </a:rPr>
              <a:t>Frame </a:t>
            </a:r>
            <a:r>
              <a:rPr lang="pt-BR" dirty="0" err="1">
                <a:solidFill>
                  <a:srgbClr val="0000FF"/>
                </a:solidFill>
              </a:rPr>
              <a:t>desalocado</a:t>
            </a:r>
            <a:r>
              <a:rPr lang="pt-BR" dirty="0">
                <a:solidFill>
                  <a:srgbClr val="0000FF"/>
                </a:solidFill>
              </a:rPr>
              <a:t> antes do retorno da função</a:t>
            </a:r>
          </a:p>
        </p:txBody>
      </p:sp>
    </p:spTree>
    <p:extLst>
      <p:ext uri="{BB962C8B-B14F-4D97-AF65-F5344CB8AC3E}">
        <p14:creationId xmlns:p14="http://schemas.microsoft.com/office/powerpoint/2010/main" val="966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3" grpId="0"/>
      <p:bldP spid="25" grpId="0"/>
      <p:bldP spid="26" grpId="0"/>
      <p:bldP spid="31" grpId="0" animBg="1"/>
      <p:bldP spid="34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577262" cy="1747746"/>
          </a:xfrm>
        </p:spPr>
        <p:txBody>
          <a:bodyPr/>
          <a:lstStyle/>
          <a:p>
            <a:r>
              <a:rPr lang="pt-BR" dirty="0"/>
              <a:t>Sub-rotinas</a:t>
            </a:r>
          </a:p>
          <a:p>
            <a:pPr lvl="1"/>
            <a:r>
              <a:rPr lang="pt-BR" dirty="0"/>
              <a:t>Não-folha (</a:t>
            </a:r>
            <a:r>
              <a:rPr lang="pt-BR" i="1" dirty="0"/>
              <a:t>non-leaf</a:t>
            </a:r>
            <a:r>
              <a:rPr lang="pt-BR" dirty="0"/>
              <a:t>)</a:t>
            </a:r>
          </a:p>
          <a:p>
            <a:pPr lvl="2"/>
            <a:r>
              <a:rPr lang="pt-BR" i="1" dirty="0"/>
              <a:t>Fatorial (recursivo)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2071" y="2714552"/>
            <a:ext cx="382752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fatorial(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 == 0)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else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fatorial(n-1) * n;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792" y="1605986"/>
            <a:ext cx="3028208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fatorial_s: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sp, sp, -8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ra, 0(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a0, 4(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# n == 0 ?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a0, zero, else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v0, zero, 1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return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	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else: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a0, a0, -1 # (n-1)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fatorial_s  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a0, 4(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# n 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v0, a0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mflo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return: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ra, 0(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sp, sp, 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1923394" y="3729940"/>
            <a:ext cx="2282456" cy="371512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 flipV="1">
            <a:off x="5462649" y="2301951"/>
            <a:ext cx="748146" cy="34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have esquerda 10"/>
          <p:cNvSpPr/>
          <p:nvPr/>
        </p:nvSpPr>
        <p:spPr bwMode="auto">
          <a:xfrm>
            <a:off x="6312299" y="2105249"/>
            <a:ext cx="148855" cy="393404"/>
          </a:xfrm>
          <a:prstGeom prst="lef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have esquerda 9"/>
          <p:cNvSpPr/>
          <p:nvPr/>
        </p:nvSpPr>
        <p:spPr bwMode="auto">
          <a:xfrm>
            <a:off x="6210795" y="4041865"/>
            <a:ext cx="175931" cy="945779"/>
          </a:xfrm>
          <a:prstGeom prst="lef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3657600" y="4101452"/>
            <a:ext cx="2458192" cy="343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833844" y="2646326"/>
            <a:ext cx="210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- Sub-</a:t>
            </a:r>
            <a:r>
              <a:rPr lang="en-US" sz="1400" dirty="0" err="1">
                <a:solidFill>
                  <a:srgbClr val="0000FF"/>
                </a:solidFill>
              </a:rPr>
              <a:t>rotina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não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folha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- a0 é </a:t>
            </a:r>
            <a:r>
              <a:rPr lang="en-US" sz="1400" dirty="0" err="1">
                <a:solidFill>
                  <a:srgbClr val="0000FF"/>
                </a:solidFill>
              </a:rPr>
              <a:t>alterado</a:t>
            </a:r>
            <a:r>
              <a:rPr lang="en-US" sz="1400" dirty="0">
                <a:solidFill>
                  <a:srgbClr val="0000FF"/>
                </a:solidFill>
              </a:rPr>
              <a:t> a </a:t>
            </a:r>
            <a:r>
              <a:rPr lang="en-US" sz="1400" dirty="0" err="1">
                <a:solidFill>
                  <a:srgbClr val="0000FF"/>
                </a:solidFill>
              </a:rPr>
              <a:t>cada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chamada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fatorial_s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0008" y="4796429"/>
            <a:ext cx="5671717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rgbClr val="0000FF"/>
                </a:solidFill>
              </a:rPr>
              <a:t>Cada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vez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que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uma</a:t>
            </a:r>
            <a:r>
              <a:rPr lang="en-US" sz="1600" dirty="0">
                <a:solidFill>
                  <a:srgbClr val="0000FF"/>
                </a:solidFill>
              </a:rPr>
              <a:t> sub-</a:t>
            </a:r>
            <a:r>
              <a:rPr lang="en-US" sz="1600" dirty="0" err="1">
                <a:solidFill>
                  <a:srgbClr val="0000FF"/>
                </a:solidFill>
              </a:rPr>
              <a:t>rotina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recursiva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chama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ela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mesma</a:t>
            </a:r>
            <a:r>
              <a:rPr lang="en-US" sz="1600" dirty="0">
                <a:solidFill>
                  <a:srgbClr val="0000FF"/>
                </a:solidFill>
              </a:rPr>
              <a:t>, um novo </a:t>
            </a:r>
            <a:r>
              <a:rPr lang="en-US" sz="1600" i="1">
                <a:solidFill>
                  <a:srgbClr val="0000FF"/>
                </a:solidFill>
              </a:rPr>
              <a:t>stack frame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é </a:t>
            </a:r>
            <a:r>
              <a:rPr lang="en-US" sz="1600" dirty="0" err="1">
                <a:solidFill>
                  <a:srgbClr val="0000FF"/>
                </a:solidFill>
              </a:rPr>
              <a:t>alocado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totalmente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independente</a:t>
            </a:r>
            <a:r>
              <a:rPr lang="en-US" sz="1600" dirty="0">
                <a:solidFill>
                  <a:srgbClr val="0000FF"/>
                </a:solidFill>
              </a:rPr>
              <a:t> da </a:t>
            </a:r>
            <a:r>
              <a:rPr lang="en-US" sz="1600" dirty="0" err="1">
                <a:solidFill>
                  <a:srgbClr val="0000FF"/>
                </a:solidFill>
              </a:rPr>
              <a:t>execução</a:t>
            </a:r>
            <a:r>
              <a:rPr lang="en-US" sz="1600" dirty="0">
                <a:solidFill>
                  <a:srgbClr val="0000FF"/>
                </a:solidFill>
              </a:rPr>
              <a:t> anterior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613233" y="248247"/>
            <a:ext cx="245951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Não</a:t>
            </a:r>
            <a:r>
              <a:rPr lang="en-US" sz="1400" dirty="0">
                <a:solidFill>
                  <a:srgbClr val="0000FF"/>
                </a:solidFill>
              </a:rPr>
              <a:t> segue a </a:t>
            </a:r>
            <a:r>
              <a:rPr lang="en-US" sz="1400" dirty="0" err="1">
                <a:solidFill>
                  <a:srgbClr val="0000FF"/>
                </a:solidFill>
              </a:rPr>
              <a:t>organização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pilha</a:t>
            </a:r>
            <a:r>
              <a:rPr lang="en-US" sz="1400" dirty="0">
                <a:solidFill>
                  <a:srgbClr val="0000FF"/>
                </a:solidFill>
              </a:rPr>
              <a:t> do GCC </a:t>
            </a:r>
            <a:r>
              <a:rPr lang="en-US" sz="1400" dirty="0" err="1">
                <a:solidFill>
                  <a:srgbClr val="0000FF"/>
                </a:solidFill>
              </a:rPr>
              <a:t>porque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será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executado</a:t>
            </a:r>
            <a:r>
              <a:rPr lang="en-US" sz="1400" dirty="0">
                <a:solidFill>
                  <a:srgbClr val="0000FF"/>
                </a:solidFill>
              </a:rPr>
              <a:t> no MARS </a:t>
            </a:r>
          </a:p>
        </p:txBody>
      </p:sp>
      <p:sp>
        <p:nvSpPr>
          <p:cNvPr id="15" name="Elipse 14"/>
          <p:cNvSpPr/>
          <p:nvPr/>
        </p:nvSpPr>
        <p:spPr bwMode="auto">
          <a:xfrm>
            <a:off x="7784271" y="1793112"/>
            <a:ext cx="421577" cy="324012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7995059" y="1023764"/>
            <a:ext cx="0" cy="769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879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1" grpId="0" animBg="1"/>
      <p:bldP spid="10" grpId="0" animBg="1"/>
      <p:bldP spid="17" grpId="0"/>
      <p:bldP spid="4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" y="4640106"/>
            <a:ext cx="8692915" cy="17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210550" y="6158823"/>
            <a:ext cx="190500" cy="378677"/>
            <a:chOff x="8210550" y="5018823"/>
            <a:chExt cx="190500" cy="378677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018823"/>
              <a:ext cx="0" cy="2834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339378"/>
            <a:ext cx="6661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O novo nodo está alocado no edereço 0x10010030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0x10010030	# t3 ← 0x10010030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$t0, LinkedList	# t0 ← &amp;LinkedList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$t1, 4($t0)		# t1 ← LinkedList.tail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Faz o último nodo da lista apontar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4($t1)		# t1-&gt;next ← t3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4" name="Conector de seta reta 3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CaixaDeTexto 4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41" name="CaixaDeTexto 40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7" name="Conector de seta reta 6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upo 12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42" name="CaixaDeTexto 41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Seta para a direita 1"/>
          <p:cNvSpPr/>
          <p:nvPr/>
        </p:nvSpPr>
        <p:spPr bwMode="auto">
          <a:xfrm>
            <a:off x="550729" y="2626244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Seta para a direita 44"/>
          <p:cNvSpPr/>
          <p:nvPr/>
        </p:nvSpPr>
        <p:spPr bwMode="auto">
          <a:xfrm>
            <a:off x="555343" y="3108256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Seta para a direita 45"/>
          <p:cNvSpPr/>
          <p:nvPr/>
        </p:nvSpPr>
        <p:spPr bwMode="auto">
          <a:xfrm>
            <a:off x="558881" y="3324454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00369" y="2945216"/>
            <a:ext cx="161383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1) </a:t>
            </a:r>
            <a:r>
              <a:rPr lang="en-US" sz="1600" dirty="0" err="1">
                <a:solidFill>
                  <a:srgbClr val="0000FF"/>
                </a:solidFill>
              </a:rPr>
              <a:t>Encadear</a:t>
            </a:r>
            <a:r>
              <a:rPr lang="en-US" sz="1600" dirty="0">
                <a:solidFill>
                  <a:srgbClr val="0000FF"/>
                </a:solidFill>
              </a:rPr>
              <a:t> novo </a:t>
            </a:r>
            <a:r>
              <a:rPr lang="en-US" sz="1600" dirty="0" err="1">
                <a:solidFill>
                  <a:srgbClr val="0000FF"/>
                </a:solidFill>
              </a:rPr>
              <a:t>nodo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61" y="225766"/>
            <a:ext cx="2343471" cy="1515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359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5" grpId="0" animBg="1"/>
      <p:bldP spid="45" grpId="1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0" y="4623364"/>
            <a:ext cx="8702199" cy="174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339378"/>
            <a:ext cx="6661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O novo nodo está alocado no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edereço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0x10010030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0x10010030	# t3 ← 0x10010030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$t0, LinkedList	# t0 ← &amp;LinkedList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$t1, 4($t0)		# t1 ← LinkedList.tail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Faz o último nodo da lista apontar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4($t1)		# t1-&gt;next ← t3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Grupo 55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57" name="Conector de seta reta 56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CaixaDeTexto 57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60" name="CaixaDeTexto 59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63" name="Conector de seta reta 62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upo 63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65" name="CaixaDeTexto 64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74" name="Conector de seta reta 73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Seta para a direita 29"/>
          <p:cNvSpPr/>
          <p:nvPr/>
        </p:nvSpPr>
        <p:spPr bwMode="auto">
          <a:xfrm>
            <a:off x="589194" y="4059138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7300369" y="2945216"/>
            <a:ext cx="161383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1) </a:t>
            </a:r>
            <a:r>
              <a:rPr lang="en-US" sz="1600" dirty="0" err="1">
                <a:solidFill>
                  <a:srgbClr val="0000FF"/>
                </a:solidFill>
              </a:rPr>
              <a:t>Encadear</a:t>
            </a:r>
            <a:r>
              <a:rPr lang="en-US" sz="1600" dirty="0">
                <a:solidFill>
                  <a:srgbClr val="0000FF"/>
                </a:solidFill>
              </a:rPr>
              <a:t> novo </a:t>
            </a:r>
            <a:r>
              <a:rPr lang="en-US" sz="1600" dirty="0" err="1">
                <a:solidFill>
                  <a:srgbClr val="0000FF"/>
                </a:solidFill>
              </a:rPr>
              <a:t>nodo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61" y="225766"/>
            <a:ext cx="2343471" cy="1515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38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0" y="4623364"/>
            <a:ext cx="8702199" cy="174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ector de seta reta 36"/>
          <p:cNvCxnSpPr>
            <a:endCxn id="26" idx="1"/>
          </p:cNvCxnSpPr>
          <p:nvPr/>
        </p:nvCxnSpPr>
        <p:spPr bwMode="auto">
          <a:xfrm>
            <a:off x="3416616" y="5368416"/>
            <a:ext cx="2999254" cy="691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CaixaDeTexto 19"/>
          <p:cNvSpPr txBox="1"/>
          <p:nvPr/>
        </p:nvSpPr>
        <p:spPr>
          <a:xfrm>
            <a:off x="1258946" y="2339378"/>
            <a:ext cx="7619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Seta o novo nodo como o último da lista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4($t0)		# LinkedList.tail aponta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$zero, 4($t3)	# O último nodo aponta para NULL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Incrementa o tamanho da lista (LinkedList.size++)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46" name="Conector de seta reta 45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CaixaDeTexto 47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50" name="CaixaDeTexto 49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51" name="Conector de seta reta 50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upo 51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53" name="CaixaDeTexto 52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54" name="Conector de seta reta 53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CaixaDeTexto 29"/>
          <p:cNvSpPr txBox="1"/>
          <p:nvPr/>
        </p:nvSpPr>
        <p:spPr>
          <a:xfrm>
            <a:off x="7216111" y="3655915"/>
            <a:ext cx="1525716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2) </a:t>
            </a:r>
            <a:r>
              <a:rPr lang="en-US" sz="1600" dirty="0" err="1">
                <a:solidFill>
                  <a:srgbClr val="0000FF"/>
                </a:solidFill>
              </a:rPr>
              <a:t>Setar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tail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75" y="209081"/>
            <a:ext cx="2400800" cy="1557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6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616636"/>
            <a:ext cx="8666573" cy="174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339378"/>
            <a:ext cx="7619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Seta o novo nodo como o último da lista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4($t0)		# LinkedList.tail aponta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$zero, 4($t3)	# O último nodo aponta para NULL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Incrementa o tamanho da lista (LinkedList.size++)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upo 48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50" name="Conector de seta reta 49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53" name="CaixaDeTexto 52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54" name="Conector de seta reta 53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upo 54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56" name="CaixaDeTexto 55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57" name="Conector de seta reta 56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Seta para a direita 40"/>
          <p:cNvSpPr/>
          <p:nvPr/>
        </p:nvSpPr>
        <p:spPr bwMode="auto">
          <a:xfrm>
            <a:off x="550729" y="2613110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Seta para a direita 41"/>
          <p:cNvSpPr/>
          <p:nvPr/>
        </p:nvSpPr>
        <p:spPr bwMode="auto">
          <a:xfrm>
            <a:off x="544709" y="2857658"/>
            <a:ext cx="708217" cy="255181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216111" y="3655915"/>
            <a:ext cx="1525716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2) </a:t>
            </a:r>
            <a:r>
              <a:rPr lang="en-US" sz="1600" dirty="0" err="1">
                <a:solidFill>
                  <a:srgbClr val="0000FF"/>
                </a:solidFill>
              </a:rPr>
              <a:t>Setar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>
                <a:solidFill>
                  <a:srgbClr val="0000FF"/>
                </a:solidFill>
              </a:rPr>
              <a:t>tail</a:t>
            </a: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75" y="209081"/>
            <a:ext cx="2400800" cy="1557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610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4616636"/>
            <a:ext cx="8666573" cy="174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0"/>
            <a:ext cx="8149750" cy="999778"/>
          </a:xfrm>
        </p:spPr>
        <p:txBody>
          <a:bodyPr/>
          <a:lstStyle/>
          <a:p>
            <a:r>
              <a:rPr lang="pt-BR" dirty="0"/>
              <a:t>Listas encadeadas</a:t>
            </a:r>
          </a:p>
          <a:p>
            <a:pPr lvl="1"/>
            <a:r>
              <a:rPr lang="pt-BR" sz="2000" dirty="0"/>
              <a:t>Adicionar nodo no fim da lista (linkedList3.asm)</a:t>
            </a:r>
            <a:endParaRPr lang="pt-BR" sz="2000" i="1" dirty="0"/>
          </a:p>
          <a:p>
            <a:pPr lvl="2"/>
            <a:endParaRPr lang="pt-BR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480782" y="5565144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957851" y="5763037"/>
            <a:ext cx="245801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415870" y="5960930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874319" y="5964910"/>
            <a:ext cx="541551" cy="98947"/>
            <a:chOff x="3416300" y="4623037"/>
            <a:chExt cx="541551" cy="98947"/>
          </a:xfrm>
        </p:grpSpPr>
        <p:cxnSp>
          <p:nvCxnSpPr>
            <p:cNvPr id="28" name="Conector de seta reta 27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Conector reto 28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etângulo 34"/>
          <p:cNvSpPr/>
          <p:nvPr/>
        </p:nvSpPr>
        <p:spPr bwMode="auto">
          <a:xfrm>
            <a:off x="1480782" y="5165453"/>
            <a:ext cx="3706078" cy="197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 bwMode="auto">
          <a:xfrm>
            <a:off x="2104845" y="5363346"/>
            <a:ext cx="1" cy="201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8" name="Grupo 37"/>
          <p:cNvGrpSpPr/>
          <p:nvPr/>
        </p:nvGrpSpPr>
        <p:grpSpPr>
          <a:xfrm>
            <a:off x="3407091" y="5763037"/>
            <a:ext cx="541551" cy="98947"/>
            <a:chOff x="3416300" y="4623037"/>
            <a:chExt cx="541551" cy="98947"/>
          </a:xfrm>
        </p:grpSpPr>
        <p:cxnSp>
          <p:nvCxnSpPr>
            <p:cNvPr id="39" name="Conector de seta reta 38"/>
            <p:cNvCxnSpPr/>
            <p:nvPr/>
          </p:nvCxnSpPr>
          <p:spPr bwMode="auto">
            <a:xfrm>
              <a:off x="3416300" y="4721983"/>
              <a:ext cx="541551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Conector reto 39"/>
            <p:cNvCxnSpPr/>
            <p:nvPr/>
          </p:nvCxnSpPr>
          <p:spPr bwMode="auto">
            <a:xfrm flipV="1">
              <a:off x="3416300" y="4623037"/>
              <a:ext cx="0" cy="989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/>
          <p:cNvSpPr txBox="1"/>
          <p:nvPr/>
        </p:nvSpPr>
        <p:spPr>
          <a:xfrm>
            <a:off x="1258946" y="2339378"/>
            <a:ext cx="7619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Seta o novo nodo como o último da lista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$t3, 4($t0)		# LinkedList.tail aponta o novo nodo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$zero, 4($t3)	# O último nodo aponta para NULL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Incrementa o tamanho da lista (LinkedList.size++)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t4 ← LinkedList.size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$t4, 1	#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$t4, 8($t0)		# LinkedList.size++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tângulo 43"/>
          <p:cNvSpPr/>
          <p:nvPr/>
        </p:nvSpPr>
        <p:spPr bwMode="auto">
          <a:xfrm>
            <a:off x="6413385" y="5368416"/>
            <a:ext cx="2477069" cy="19789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de seta reta 46"/>
          <p:cNvCxnSpPr/>
          <p:nvPr/>
        </p:nvCxnSpPr>
        <p:spPr bwMode="auto">
          <a:xfrm flipH="1" flipV="1">
            <a:off x="7216111" y="5560354"/>
            <a:ext cx="1133475" cy="4045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3331336" y="5368416"/>
            <a:ext cx="3082049" cy="113033"/>
            <a:chOff x="3333821" y="4223346"/>
            <a:chExt cx="3082049" cy="113033"/>
          </a:xfrm>
        </p:grpSpPr>
        <p:cxnSp>
          <p:nvCxnSpPr>
            <p:cNvPr id="21" name="Conector de seta reta 20"/>
            <p:cNvCxnSpPr/>
            <p:nvPr/>
          </p:nvCxnSpPr>
          <p:spPr bwMode="auto">
            <a:xfrm>
              <a:off x="3333821" y="4324245"/>
              <a:ext cx="308204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3333821" y="4223346"/>
              <a:ext cx="0" cy="1130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o 29"/>
          <p:cNvGrpSpPr/>
          <p:nvPr/>
        </p:nvGrpSpPr>
        <p:grpSpPr>
          <a:xfrm>
            <a:off x="8348298" y="5567966"/>
            <a:ext cx="190500" cy="236964"/>
            <a:chOff x="8210550" y="5160536"/>
            <a:chExt cx="190500" cy="236964"/>
          </a:xfrm>
        </p:grpSpPr>
        <p:cxnSp>
          <p:nvCxnSpPr>
            <p:cNvPr id="31" name="Conector reto 30"/>
            <p:cNvCxnSpPr/>
            <p:nvPr/>
          </p:nvCxnSpPr>
          <p:spPr bwMode="auto">
            <a:xfrm>
              <a:off x="8305800" y="5160536"/>
              <a:ext cx="0" cy="141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 bwMode="auto">
            <a:xfrm>
              <a:off x="8210550" y="5302250"/>
              <a:ext cx="1905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 bwMode="auto">
            <a:xfrm>
              <a:off x="8242300" y="5346700"/>
              <a:ext cx="1397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 bwMode="auto">
            <a:xfrm>
              <a:off x="8267700" y="5397500"/>
              <a:ext cx="9525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upo 48"/>
          <p:cNvGrpSpPr/>
          <p:nvPr/>
        </p:nvGrpSpPr>
        <p:grpSpPr>
          <a:xfrm>
            <a:off x="6578938" y="4187649"/>
            <a:ext cx="1098457" cy="1175697"/>
            <a:chOff x="6887688" y="4187649"/>
            <a:chExt cx="1098457" cy="1175697"/>
          </a:xfrm>
        </p:grpSpPr>
        <p:cxnSp>
          <p:nvCxnSpPr>
            <p:cNvPr id="50" name="Conector de seta reta 49"/>
            <p:cNvCxnSpPr/>
            <p:nvPr/>
          </p:nvCxnSpPr>
          <p:spPr bwMode="auto">
            <a:xfrm flipH="1">
              <a:off x="6887688" y="4463036"/>
              <a:ext cx="764231" cy="900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CaixaDeTexto 50"/>
            <p:cNvSpPr txBox="1"/>
            <p:nvPr/>
          </p:nvSpPr>
          <p:spPr>
            <a:xfrm>
              <a:off x="7609119" y="41876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685806" y="4278370"/>
            <a:ext cx="869373" cy="1686540"/>
            <a:chOff x="5685806" y="4278370"/>
            <a:chExt cx="869373" cy="1686540"/>
          </a:xfrm>
        </p:grpSpPr>
        <p:sp>
          <p:nvSpPr>
            <p:cNvPr id="53" name="CaixaDeTexto 52"/>
            <p:cNvSpPr txBox="1"/>
            <p:nvPr/>
          </p:nvSpPr>
          <p:spPr>
            <a:xfrm>
              <a:off x="5685806" y="42783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cxnSp>
          <p:nvCxnSpPr>
            <p:cNvPr id="54" name="Conector de seta reta 53"/>
            <p:cNvCxnSpPr/>
            <p:nvPr/>
          </p:nvCxnSpPr>
          <p:spPr bwMode="auto">
            <a:xfrm>
              <a:off x="5874319" y="4647702"/>
              <a:ext cx="680860" cy="1317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upo 54"/>
          <p:cNvGrpSpPr/>
          <p:nvPr/>
        </p:nvGrpSpPr>
        <p:grpSpPr>
          <a:xfrm>
            <a:off x="518061" y="4186729"/>
            <a:ext cx="962721" cy="954974"/>
            <a:chOff x="518061" y="4186729"/>
            <a:chExt cx="962721" cy="954974"/>
          </a:xfrm>
        </p:grpSpPr>
        <p:sp>
          <p:nvSpPr>
            <p:cNvPr id="56" name="CaixaDeTexto 55"/>
            <p:cNvSpPr txBox="1"/>
            <p:nvPr/>
          </p:nvSpPr>
          <p:spPr>
            <a:xfrm>
              <a:off x="518061" y="418672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cxnSp>
          <p:nvCxnSpPr>
            <p:cNvPr id="57" name="Conector de seta reta 56"/>
            <p:cNvCxnSpPr/>
            <p:nvPr/>
          </p:nvCxnSpPr>
          <p:spPr bwMode="auto">
            <a:xfrm>
              <a:off x="807522" y="4463036"/>
              <a:ext cx="673260" cy="67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CaixaDeTexto 45"/>
          <p:cNvSpPr txBox="1"/>
          <p:nvPr/>
        </p:nvSpPr>
        <p:spPr>
          <a:xfrm>
            <a:off x="7216111" y="3655915"/>
            <a:ext cx="1525716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3) </a:t>
            </a:r>
            <a:r>
              <a:rPr lang="en-US" sz="1600" dirty="0" err="1">
                <a:solidFill>
                  <a:srgbClr val="0000FF"/>
                </a:solidFill>
              </a:rPr>
              <a:t>Atualizar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tamanho</a:t>
            </a:r>
            <a:endParaRPr lang="en-US" sz="1600" i="1" dirty="0">
              <a:solidFill>
                <a:srgbClr val="0000FF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75" y="209081"/>
            <a:ext cx="2400799" cy="1557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051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32195</TotalTime>
  <Words>2599</Words>
  <Application>Microsoft Office PowerPoint</Application>
  <PresentationFormat>Apresentação na tela (4:3)</PresentationFormat>
  <Paragraphs>576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2647</cp:revision>
  <cp:lastPrinted>2015-05-14T11:14:53Z</cp:lastPrinted>
  <dcterms:created xsi:type="dcterms:W3CDTF">2004-05-12T09:18:39Z</dcterms:created>
  <dcterms:modified xsi:type="dcterms:W3CDTF">2023-11-09T13:00:49Z</dcterms:modified>
</cp:coreProperties>
</file>