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9" r:id="rId2"/>
    <p:sldId id="321" r:id="rId3"/>
    <p:sldId id="325" r:id="rId4"/>
    <p:sldId id="327" r:id="rId5"/>
    <p:sldId id="328" r:id="rId6"/>
    <p:sldId id="329" r:id="rId7"/>
    <p:sldId id="330" r:id="rId8"/>
    <p:sldId id="331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0A57CFC-DA00-25C3-9408-E63214D4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954" y="170595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EE9-E49A-92A2-B2AB-6E5D14DB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3794" y="767982"/>
            <a:ext cx="5846323" cy="584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42D929-30E8-F968-02F4-9BAB59E01340}"/>
              </a:ext>
            </a:extLst>
          </p:cNvPr>
          <p:cNvSpPr/>
          <p:nvPr/>
        </p:nvSpPr>
        <p:spPr>
          <a:xfrm>
            <a:off x="5848252" y="292573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111DB-FC09-3248-E3C6-8515548A25B8}"/>
              </a:ext>
            </a:extLst>
          </p:cNvPr>
          <p:cNvSpPr/>
          <p:nvPr/>
        </p:nvSpPr>
        <p:spPr>
          <a:xfrm>
            <a:off x="6815406" y="974618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AEED-A2FB-37BE-80D0-71782E8CE734}"/>
              </a:ext>
            </a:extLst>
          </p:cNvPr>
          <p:cNvSpPr/>
          <p:nvPr/>
        </p:nvSpPr>
        <p:spPr>
          <a:xfrm>
            <a:off x="6781028" y="1980613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7526A-F4FE-E617-E006-CEBBB95E3A2E}"/>
              </a:ext>
            </a:extLst>
          </p:cNvPr>
          <p:cNvSpPr/>
          <p:nvPr/>
        </p:nvSpPr>
        <p:spPr>
          <a:xfrm>
            <a:off x="3966173" y="298401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D553B-D4F3-142E-B066-1585BCD35E18}"/>
              </a:ext>
            </a:extLst>
          </p:cNvPr>
          <p:cNvSpPr/>
          <p:nvPr/>
        </p:nvSpPr>
        <p:spPr>
          <a:xfrm>
            <a:off x="6804594" y="293557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6FD58-17CA-B196-2202-518AD92EE179}"/>
              </a:ext>
            </a:extLst>
          </p:cNvPr>
          <p:cNvSpPr/>
          <p:nvPr/>
        </p:nvSpPr>
        <p:spPr>
          <a:xfrm>
            <a:off x="6804594" y="386399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E15C7-3F37-CDF2-4F77-2FB6AF1F90B9}"/>
              </a:ext>
            </a:extLst>
          </p:cNvPr>
          <p:cNvSpPr/>
          <p:nvPr/>
        </p:nvSpPr>
        <p:spPr>
          <a:xfrm>
            <a:off x="5847643" y="1997250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2C49A-8A6E-2B3F-53C7-35CDD441FFF9}"/>
              </a:ext>
            </a:extLst>
          </p:cNvPr>
          <p:cNvSpPr/>
          <p:nvPr/>
        </p:nvSpPr>
        <p:spPr>
          <a:xfrm>
            <a:off x="3966173" y="388850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Daphnia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 -2.620      0.228  -11.49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5.942   6.72  537.5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0.239   Deviance explained = 27.1%</a:t>
            </a:r>
          </a:p>
          <a:p>
            <a:r>
              <a:rPr lang="en-US" sz="900" dirty="0"/>
              <a:t>UBRE = -0.32737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1" y="3565027"/>
            <a:ext cx="3850507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Binomial(0.666)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 + s(Station, bs = "re")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 4.9831     0.3592   13.87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 </a:t>
            </a:r>
            <a:r>
              <a:rPr lang="en-US" sz="900" dirty="0" err="1"/>
              <a:t>Chi.sq</a:t>
            </a:r>
            <a:r>
              <a:rPr lang="en-US" sz="900" dirty="0"/>
              <a:t>  p-value    </a:t>
            </a:r>
          </a:p>
          <a:p>
            <a:r>
              <a:rPr lang="en-US" sz="900" dirty="0"/>
              <a:t>s(salinity)  3.403  4.229   51.25 4.43e-10 ***</a:t>
            </a:r>
          </a:p>
          <a:p>
            <a:r>
              <a:rPr lang="en-US" sz="900" dirty="0"/>
              <a:t>s(month)     3.903  3.994  450.49  &lt; 2e-16 ***</a:t>
            </a:r>
          </a:p>
          <a:p>
            <a:r>
              <a:rPr lang="en-US" sz="900" dirty="0"/>
              <a:t>s(Station)  13.114 14.000 1008.88  &lt; 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0.161   Deviance explained = 61.1%</a:t>
            </a:r>
          </a:p>
          <a:p>
            <a:r>
              <a:rPr lang="en-US" sz="900" dirty="0"/>
              <a:t>-REML = 5143.9  Scale est. = 1         n = 731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3914158" y="110307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E13CB-FE5E-2087-3AE3-2DAE7B35A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1978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11670112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Hyperacanthomysis longirostris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-0.22970    0.03148  -7.296 2.97e-13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8.059  8.751  150.1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0.035   Deviance explained = 2.74%</a:t>
            </a:r>
          </a:p>
          <a:p>
            <a:r>
              <a:rPr lang="en-US" sz="900" dirty="0"/>
              <a:t>UBRE = 0.34084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Binomial(0.331)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7.39772    0.03996   185.1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7.649  8.542  172.4  &lt;2e-16 ***</a:t>
            </a:r>
          </a:p>
          <a:p>
            <a:r>
              <a:rPr lang="en-US" sz="900" dirty="0"/>
              <a:t>s(month)    2.676  3.193  231.8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0.0634   Deviance explained =   13%</a:t>
            </a:r>
          </a:p>
          <a:p>
            <a:r>
              <a:rPr lang="en-US" sz="900" dirty="0"/>
              <a:t>-REML =  14710  Scale est. = 1         n = 1892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2137985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75BFB65-EDD3-E249-ADCC-7F2388F2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98" y="127902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8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Limnoithona tetraspina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-0.31286    0.03152  -9.925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8.373  8.875  105.7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0.0248   Deviance explained = 2.02%</a:t>
            </a:r>
          </a:p>
          <a:p>
            <a:r>
              <a:rPr lang="en-US" sz="900" dirty="0"/>
              <a:t>UBRE = 0.33999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  <a:endParaRPr lang="en-US" sz="900" dirty="0"/>
          </a:p>
          <a:p>
            <a:r>
              <a:rPr lang="en-US" sz="900" dirty="0"/>
              <a:t>Family: Negative Binomial(1.032)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 7.6221     0.0232   328.5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8.835  8.992 2377.3  &lt;2e-16 ***</a:t>
            </a:r>
          </a:p>
          <a:p>
            <a:r>
              <a:rPr lang="en-US" sz="900" dirty="0"/>
              <a:t>s(month)    3.361  3.773  124.2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0.351   Deviance explained = 46.3%</a:t>
            </a:r>
          </a:p>
          <a:p>
            <a:r>
              <a:rPr lang="en-US" sz="900" dirty="0"/>
              <a:t>-REML =  15574  Scale est. = 1         n = 1802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97236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E01AD-E8EC-FD5D-98AC-7FF5C5C2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08" y="127902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7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Pseudodiaptomus forbesi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63651" y="564206"/>
            <a:ext cx="385050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Presence/Absence</a:t>
            </a:r>
          </a:p>
          <a:p>
            <a:r>
              <a:rPr lang="en-US" sz="900" dirty="0"/>
              <a:t>Family: binomial </a:t>
            </a:r>
          </a:p>
          <a:p>
            <a:r>
              <a:rPr lang="en-US" sz="900" dirty="0"/>
              <a:t>Link function: logit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Presence ~ s(salinity)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</a:t>
            </a:r>
          </a:p>
          <a:p>
            <a:r>
              <a:rPr lang="en-US" sz="900" dirty="0"/>
              <a:t>(Intercept)   0.1015     0.0313   3.242  0.00119 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8.209   8.83  149.9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0.0353   Deviance explained = 2.73%</a:t>
            </a:r>
          </a:p>
          <a:p>
            <a:r>
              <a:rPr lang="en-US" sz="900" dirty="0"/>
              <a:t>UBRE = 0.35058  Scale est. = 1         n = 4249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63650" y="3565027"/>
            <a:ext cx="3850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Abundance of presence only</a:t>
            </a:r>
          </a:p>
          <a:p>
            <a:r>
              <a:rPr lang="en-US" sz="900" dirty="0"/>
              <a:t>Family: Negative Binomial(0.912) </a:t>
            </a:r>
          </a:p>
          <a:p>
            <a:r>
              <a:rPr lang="en-US" sz="900" dirty="0"/>
              <a:t>Link function: log </a:t>
            </a:r>
          </a:p>
          <a:p>
            <a:endParaRPr lang="en-US" sz="900" dirty="0"/>
          </a:p>
          <a:p>
            <a:r>
              <a:rPr lang="en-US" sz="900" dirty="0"/>
              <a:t>Formula:</a:t>
            </a:r>
          </a:p>
          <a:p>
            <a:r>
              <a:rPr lang="en-US" sz="900" dirty="0"/>
              <a:t>BPUE ~ s(salinity) + s(month, k = 5)</a:t>
            </a:r>
          </a:p>
          <a:p>
            <a:endParaRPr lang="en-US" sz="900" dirty="0"/>
          </a:p>
          <a:p>
            <a:r>
              <a:rPr lang="en-US" sz="900" dirty="0"/>
              <a:t>Parametric coefficients:</a:t>
            </a:r>
          </a:p>
          <a:p>
            <a:r>
              <a:rPr lang="en-US" sz="900" dirty="0"/>
              <a:t>            Estimate Std. Error z value </a:t>
            </a:r>
            <a:r>
              <a:rPr lang="en-US" sz="900" dirty="0" err="1"/>
              <a:t>Pr</a:t>
            </a:r>
            <a:r>
              <a:rPr lang="en-US" sz="900" dirty="0"/>
              <a:t>(&gt;|z|)    </a:t>
            </a:r>
          </a:p>
          <a:p>
            <a:r>
              <a:rPr lang="en-US" sz="900" dirty="0"/>
              <a:t>(Intercept)  7.14181    0.02225     321 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Approximate significance of smooth terms: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edf</a:t>
            </a:r>
            <a:r>
              <a:rPr lang="en-US" sz="900" dirty="0"/>
              <a:t> </a:t>
            </a:r>
            <a:r>
              <a:rPr lang="en-US" sz="900" dirty="0" err="1"/>
              <a:t>Ref.df</a:t>
            </a:r>
            <a:r>
              <a:rPr lang="en-US" sz="900" dirty="0"/>
              <a:t> </a:t>
            </a:r>
            <a:r>
              <a:rPr lang="en-US" sz="900" dirty="0" err="1"/>
              <a:t>Chi.sq</a:t>
            </a:r>
            <a:r>
              <a:rPr lang="en-US" sz="900" dirty="0"/>
              <a:t> p-value    </a:t>
            </a:r>
          </a:p>
          <a:p>
            <a:r>
              <a:rPr lang="en-US" sz="900" dirty="0"/>
              <a:t>s(salinity) 6.264  7.420 5429.2  &lt;2e-16 ***</a:t>
            </a:r>
          </a:p>
          <a:p>
            <a:r>
              <a:rPr lang="en-US" sz="900" dirty="0"/>
              <a:t>s(month)    3.915  3.995  170.2  &lt;2e-16 ***</a:t>
            </a:r>
          </a:p>
          <a:p>
            <a:r>
              <a:rPr lang="en-US" sz="900" dirty="0"/>
              <a:t>---</a:t>
            </a:r>
          </a:p>
          <a:p>
            <a:r>
              <a:rPr lang="en-US" sz="900" dirty="0" err="1"/>
              <a:t>Signif</a:t>
            </a:r>
            <a:r>
              <a:rPr lang="en-US" sz="900" dirty="0"/>
              <a:t>. codes:  0 ‘***’ 0.001 ‘**’ 0.01 ‘*’ 0.05 ‘.’ 0.1 ‘ ’ 1</a:t>
            </a:r>
          </a:p>
          <a:p>
            <a:endParaRPr lang="en-US" sz="900" dirty="0"/>
          </a:p>
          <a:p>
            <a:r>
              <a:rPr lang="en-US" sz="900" dirty="0"/>
              <a:t>R-sq.(adj) =  0.184   Deviance explained =   55%</a:t>
            </a:r>
          </a:p>
          <a:p>
            <a:r>
              <a:rPr lang="en-US" sz="900" dirty="0"/>
              <a:t>-REML =  18159  Scale est. = 1         n = 2227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73565" y="564206"/>
            <a:ext cx="62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 currently filtered for just May – Nov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0DFA0CA-CE23-64A3-B8E9-B580ACDE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07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Models: </a:t>
            </a:r>
            <a:r>
              <a:rPr lang="en-US" sz="4400" dirty="0"/>
              <a:t>Summary/Figure</a:t>
            </a:r>
            <a:endParaRPr lang="en-US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F2F2F654-FE9F-B627-F699-AA451159A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60" y="0"/>
            <a:ext cx="440871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4C04CA-FB2E-FF99-1D98-EFBDD90D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1892"/>
              </p:ext>
            </p:extLst>
          </p:nvPr>
        </p:nvGraphicFramePr>
        <p:xfrm>
          <a:off x="1294441" y="2343539"/>
          <a:ext cx="55245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84789817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9665513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83722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848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Taxa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P-value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R-sq.(adj)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3557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Daphnia spp.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Presence ~ s(salinity)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&lt;2e-16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229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Daphnia spp.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BPUE ~ s(salinity) + s(month, k = 5) + s(Station, bs = "re")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2615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H. longirostris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Presence ~ s(salinity)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2986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H. longirostris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BPUE ~ s(salinity) + s(month, k = 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0.0634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2348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tetraspina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Presence ~ s(salinity)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1164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tetraspina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BPUE ~ s(salinity) + s(month, k = 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820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P. forbesi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Presence ~ s(salinity)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1071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P. forbesi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BPUE ~ s(salinity) + s(month, k = 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0.184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08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82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54FECC-F255-A56A-A692-5EE181E73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118" y="1066565"/>
            <a:ext cx="7774398" cy="5182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954678-B0DA-F98D-C9AC-39FD919A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‘Preferred’ salinity ranges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97273-B08F-5CDB-A265-D6E3FA9E3164}"/>
              </a:ext>
            </a:extLst>
          </p:cNvPr>
          <p:cNvSpPr txBox="1"/>
          <p:nvPr/>
        </p:nvSpPr>
        <p:spPr>
          <a:xfrm>
            <a:off x="0" y="1066565"/>
            <a:ext cx="6206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Salinity range: </a:t>
            </a:r>
          </a:p>
          <a:p>
            <a:r>
              <a:rPr lang="en-US" sz="1800" dirty="0"/>
              <a:t>weighted mean +/-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402492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410686-AB3B-369D-659E-7A677DB4B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50" y="0"/>
            <a:ext cx="6858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D9544B-9483-BBD5-CFA9-A86CF9967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62097"/>
              </p:ext>
            </p:extLst>
          </p:nvPr>
        </p:nvGraphicFramePr>
        <p:xfrm>
          <a:off x="539111" y="1873205"/>
          <a:ext cx="41275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1229475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99652025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7175050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Taxa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W-D Tukey p-value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4800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Daphnia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aov(log(BPUE + 1) ~ Drought)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0.5612784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3043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H. longirostris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aov(log(BPUE + 1) ~ Drought)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0.309038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425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tetraspina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aov(log(BPUE + 1) ~ Drought)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0.0055199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8790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P. forbesi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aov(log(BPUE + 1) ~ Drought)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0.3829747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80969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7AFAD3A-9516-F99D-D240-41411CD18501}"/>
              </a:ext>
            </a:extLst>
          </p:cNvPr>
          <p:cNvSpPr txBox="1">
            <a:spLocks/>
          </p:cNvSpPr>
          <p:nvPr/>
        </p:nvSpPr>
        <p:spPr>
          <a:xfrm>
            <a:off x="0" y="25740"/>
            <a:ext cx="5203528" cy="1638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BPUE variance within ‘preferred’ salinity zone</a:t>
            </a: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1498</Words>
  <Application>Microsoft Office PowerPoint</Application>
  <PresentationFormat>Widescreen</PresentationFormat>
  <Paragraphs>254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Models: Daphnia</vt:lpstr>
      <vt:lpstr>Models: Hyperacanthomysis longirostris</vt:lpstr>
      <vt:lpstr>Models: Limnoithona tetraspina</vt:lpstr>
      <vt:lpstr>Models: Pseudodiaptomus forbesi</vt:lpstr>
      <vt:lpstr>Models: Summary/Figure</vt:lpstr>
      <vt:lpstr>‘Preferred’ salinity ranges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288</cp:revision>
  <dcterms:created xsi:type="dcterms:W3CDTF">2022-04-20T21:07:45Z</dcterms:created>
  <dcterms:modified xsi:type="dcterms:W3CDTF">2022-09-02T21:07:40Z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