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19" r:id="rId2"/>
    <p:sldId id="321" r:id="rId3"/>
    <p:sldId id="325" r:id="rId4"/>
    <p:sldId id="326" r:id="rId5"/>
    <p:sldId id="327" r:id="rId6"/>
    <p:sldId id="323" r:id="rId7"/>
    <p:sldId id="32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D7E43-E401-43ED-ACCB-2C6410FE48A5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7809D-E210-4F1B-A8DB-E3455A6C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6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and figure are useful, but I think a simpler table could just be, for species and region, does taxa BPUE increase or decrease during droughts?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7809D-E210-4F1B-A8DB-E3455A6CAC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80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6FCE-4317-4A03-9692-9FD3531BB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B6007-B259-491D-80AD-84CB3A7D4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399D6-5754-4C2D-9392-CA6D24046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0465-5E8A-4245-84C0-64EAA6F9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0355F-BCB4-4139-AC48-A064062E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2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4D233-6B29-4B81-A2E6-69DFE20D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9B2AD-C809-4C08-AE8C-50ED30A2E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42CEC-71BE-4EAC-979F-49BAA547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F7D72-CAB5-4DF8-884D-69D1B593F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7C349-5B01-4A33-AB92-CDE68B97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1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936C71-4419-4567-B1D6-94A2A662A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CD7F6-1DB5-4852-89F5-950E6CAC5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5BE5B-0F00-4C6D-891D-7AFE7E10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CA8BE-CDB1-4DE1-B12B-A92C7F16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82819-3051-4DD4-B084-A7E9712F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0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EADE-3839-4219-896D-89A806A03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167E1-85DD-48C4-B44D-24B002F84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BFDAC-A22D-4E5F-9D89-33C44833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3D059-6723-4ED4-AFBF-4ED6C157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D8AA3-7D92-4527-9D31-D90A990A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1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0DFD7-6E2E-4F85-AD7C-2440B6A7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C76FB-2DA5-44DD-9443-19C34F6A7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CD13B-295C-4AB5-A223-A01EDAA2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5A164-1412-4E05-BBED-168E0C40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1FDD6-4576-4BFA-B807-1D4A88C4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2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D0B5-88DE-475E-AD1B-E0CEA505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DADFC-7E04-41A2-9463-68241371F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D5B15-C1B5-404D-9B4C-12449082D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B2AD4-1429-4D74-A3A2-5B9EB2EB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1B448-5D5B-4423-9A55-E6B0EBBF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8C933-EF48-4377-986A-8CDB023F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7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4B5E2-D3A7-41BA-BD3C-BD6B06C61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8B0DD-CD3F-4F79-AD99-308187C49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B20CF-DEA4-47BD-91AF-9F8274810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7D4110-0F01-496D-AD0D-5915DB072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8D3A3-070C-4822-9CC0-851A948D0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9EE684-BB94-4206-BE18-B4F41436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30D1D-2C39-434D-9973-6ABD8C46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C8B3A-1B7F-479A-9BE1-22DEB91D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7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9847-AA48-46E9-8AF4-5D41D1F6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6D3FE-B386-4484-AA61-5758CAF6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A324A-0B6D-461F-8A8C-C2D91A41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3F5BD-110C-4660-B31C-8EBB36A9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4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BC158-3BE0-4CF9-BC8C-D8FB1CF1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DF856-F1DD-4350-B20E-F3E96756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DD406-5289-42CF-A9FF-C652CC76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7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A833-E71E-4155-8048-783AA063E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05148-3C19-404A-BE82-27D04EAA3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F1E80-E808-40F3-BBDE-759DA01EB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492E9-C707-4EE8-9707-CA86C525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6D5D5-BC26-44C3-B9CE-5EC11479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271FD-A59A-4291-A905-A2E5F009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7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4614-7F15-4107-93D9-787DF119D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E62B6-857E-484E-9C6C-C97402CF6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E5E10-ADBD-4370-BD8C-2EF2E1BD7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736DD-AC46-4A7F-9C36-730AD2C7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3945C-1070-4164-A269-13545F924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8AB4D-37E8-4DCF-83FC-E057635F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8FC20-68FC-44EE-998E-7024FFA5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DBEF5-C088-4AF5-BE86-E51A36AE0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AD996-A749-43D9-B275-3ECA902C4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EE8AC-7356-4E1A-8866-5ADEE4133E9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5F9B5-BFB1-4CE2-A9B7-F83DA1693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4715B-DDE6-4BD5-BAF5-FB4C6360C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7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91EC-2144-4562-8C12-10E022A9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Drought Zooplankton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FB2B1-7502-4B2A-9B89-3F6EDAEA3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Limiting to top taxa for four groups (</a:t>
            </a:r>
            <a:r>
              <a:rPr lang="en-US" i="1" dirty="0"/>
              <a:t>P. forbesi</a:t>
            </a:r>
            <a:r>
              <a:rPr lang="en-US" dirty="0"/>
              <a:t>, </a:t>
            </a:r>
            <a:r>
              <a:rPr lang="en-US" i="1" dirty="0"/>
              <a:t>L. tetraspina</a:t>
            </a:r>
            <a:r>
              <a:rPr lang="en-US" dirty="0"/>
              <a:t>, </a:t>
            </a:r>
            <a:r>
              <a:rPr lang="en-US" i="1" dirty="0"/>
              <a:t>B. longirostris</a:t>
            </a:r>
            <a:r>
              <a:rPr lang="en-US" dirty="0"/>
              <a:t>, </a:t>
            </a:r>
            <a:r>
              <a:rPr lang="en-US" i="1" dirty="0"/>
              <a:t>H. longirostris</a:t>
            </a:r>
            <a:r>
              <a:rPr lang="en-US" dirty="0"/>
              <a:t>)</a:t>
            </a:r>
          </a:p>
          <a:p>
            <a:r>
              <a:rPr lang="en-US" dirty="0"/>
              <a:t>Do we see regional changes in taxa BPUE?</a:t>
            </a:r>
          </a:p>
          <a:p>
            <a:r>
              <a:rPr lang="en-US" dirty="0"/>
              <a:t>Are there env parameters correlated with higher BPUE?</a:t>
            </a:r>
          </a:p>
          <a:p>
            <a:r>
              <a:rPr lang="en-US" dirty="0"/>
              <a:t>Does Drought impact the env parameters correlated with higher BPUE?</a:t>
            </a:r>
          </a:p>
          <a:p>
            <a:pPr lvl="2"/>
            <a:r>
              <a:rPr lang="en-US" dirty="0"/>
              <a:t>Are the env parameters for taxa changing, or moving?</a:t>
            </a:r>
          </a:p>
        </p:txBody>
      </p:sp>
    </p:spTree>
    <p:extLst>
      <p:ext uri="{BB962C8B-B14F-4D97-AF65-F5344CB8AC3E}">
        <p14:creationId xmlns:p14="http://schemas.microsoft.com/office/powerpoint/2010/main" val="336960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98CF50C0-332A-F6EB-10AD-038A7B44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954" y="170595"/>
            <a:ext cx="7620000" cy="538466"/>
          </a:xfrm>
        </p:spPr>
        <p:txBody>
          <a:bodyPr>
            <a:normAutofit fontScale="90000"/>
          </a:bodyPr>
          <a:lstStyle/>
          <a:p>
            <a:r>
              <a:rPr lang="en-US" dirty="0"/>
              <a:t>Regional Drought Changes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B76EE9-E49A-92A2-B2AB-6E5D14DBD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63794" y="767982"/>
            <a:ext cx="5846323" cy="58463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342D929-30E8-F968-02F4-9BAB59E01340}"/>
              </a:ext>
            </a:extLst>
          </p:cNvPr>
          <p:cNvSpPr/>
          <p:nvPr/>
        </p:nvSpPr>
        <p:spPr>
          <a:xfrm>
            <a:off x="5848252" y="2728377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B111DB-FC09-3248-E3C6-8515548A25B8}"/>
              </a:ext>
            </a:extLst>
          </p:cNvPr>
          <p:cNvSpPr/>
          <p:nvPr/>
        </p:nvSpPr>
        <p:spPr>
          <a:xfrm>
            <a:off x="6781028" y="880916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44AEED-A2FB-37BE-80D0-71782E8CE734}"/>
              </a:ext>
            </a:extLst>
          </p:cNvPr>
          <p:cNvSpPr/>
          <p:nvPr/>
        </p:nvSpPr>
        <p:spPr>
          <a:xfrm>
            <a:off x="6781028" y="1783254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67526A-F4FE-E617-E006-CEBBB95E3A2E}"/>
              </a:ext>
            </a:extLst>
          </p:cNvPr>
          <p:cNvSpPr/>
          <p:nvPr/>
        </p:nvSpPr>
        <p:spPr>
          <a:xfrm>
            <a:off x="3966173" y="2786655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1D553B-D4F3-142E-B066-1585BCD35E18}"/>
              </a:ext>
            </a:extLst>
          </p:cNvPr>
          <p:cNvSpPr/>
          <p:nvPr/>
        </p:nvSpPr>
        <p:spPr>
          <a:xfrm>
            <a:off x="6791438" y="2685592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D6FD58-17CA-B196-2202-518AD92EE179}"/>
              </a:ext>
            </a:extLst>
          </p:cNvPr>
          <p:cNvSpPr/>
          <p:nvPr/>
        </p:nvSpPr>
        <p:spPr>
          <a:xfrm>
            <a:off x="6791438" y="3614004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3E15C7-3F37-CDF2-4F77-2FB6AF1F90B9}"/>
              </a:ext>
            </a:extLst>
          </p:cNvPr>
          <p:cNvSpPr/>
          <p:nvPr/>
        </p:nvSpPr>
        <p:spPr>
          <a:xfrm>
            <a:off x="5847643" y="1799891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D2C49A-8A6E-2B3F-53C7-35CDD441FFF9}"/>
              </a:ext>
            </a:extLst>
          </p:cNvPr>
          <p:cNvSpPr/>
          <p:nvPr/>
        </p:nvSpPr>
        <p:spPr>
          <a:xfrm>
            <a:off x="3966173" y="3691143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559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3EB7DA-4C0C-0218-3DD6-46687158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40"/>
            <a:ext cx="7620000" cy="538466"/>
          </a:xfrm>
        </p:spPr>
        <p:txBody>
          <a:bodyPr>
            <a:normAutofit fontScale="90000"/>
          </a:bodyPr>
          <a:lstStyle/>
          <a:p>
            <a:r>
              <a:rPr lang="en-US" dirty="0"/>
              <a:t>Environmental GAMs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B7944-C643-FAE2-5179-90B8B83B7469}"/>
              </a:ext>
            </a:extLst>
          </p:cNvPr>
          <p:cNvSpPr txBox="1"/>
          <p:nvPr/>
        </p:nvSpPr>
        <p:spPr>
          <a:xfrm>
            <a:off x="259847" y="1217007"/>
            <a:ext cx="518050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Presence/Absence</a:t>
            </a:r>
            <a:endParaRPr lang="en-US" sz="1200" dirty="0"/>
          </a:p>
          <a:p>
            <a:r>
              <a:rPr lang="en-US" sz="1200" dirty="0"/>
              <a:t>Call:</a:t>
            </a:r>
          </a:p>
          <a:p>
            <a:r>
              <a:rPr lang="en-US" sz="1200" dirty="0" err="1"/>
              <a:t>glm</a:t>
            </a:r>
            <a:r>
              <a:rPr lang="en-US" sz="1200" dirty="0"/>
              <a:t>(formula = Presence ~ salinity + ns(month, </a:t>
            </a:r>
            <a:r>
              <a:rPr lang="en-US" sz="1200" dirty="0" err="1"/>
              <a:t>df</a:t>
            </a:r>
            <a:r>
              <a:rPr lang="en-US" sz="1200" dirty="0"/>
              <a:t> = 2), family = "binomial", </a:t>
            </a:r>
          </a:p>
          <a:p>
            <a:r>
              <a:rPr lang="en-US" sz="1200" dirty="0"/>
              <a:t>    data = </a:t>
            </a:r>
            <a:r>
              <a:rPr lang="en-US" sz="1200" dirty="0" err="1"/>
              <a:t>d_pa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Deviance Residuals: </a:t>
            </a:r>
          </a:p>
          <a:p>
            <a:r>
              <a:rPr lang="en-US" sz="1200" dirty="0"/>
              <a:t>    Min       1Q   Median       3Q      Max  </a:t>
            </a:r>
          </a:p>
          <a:p>
            <a:r>
              <a:rPr lang="en-US" sz="1200" dirty="0"/>
              <a:t>-1.4019  -0.6713  -0.1825  -0.0119   4.5829  </a:t>
            </a:r>
          </a:p>
          <a:p>
            <a:endParaRPr lang="en-US" sz="1200" dirty="0"/>
          </a:p>
          <a:p>
            <a:r>
              <a:rPr lang="en-US" sz="1200" dirty="0"/>
              <a:t>Coefficients:</a:t>
            </a:r>
          </a:p>
          <a:p>
            <a:r>
              <a:rPr lang="en-US" sz="1200" dirty="0"/>
              <a:t>                   Estimate Std. Error z value </a:t>
            </a:r>
            <a:r>
              <a:rPr lang="en-US" sz="1200" dirty="0" err="1"/>
              <a:t>Pr</a:t>
            </a:r>
            <a:r>
              <a:rPr lang="en-US" sz="1200" dirty="0"/>
              <a:t>(&gt;|z|)    </a:t>
            </a:r>
          </a:p>
          <a:p>
            <a:r>
              <a:rPr lang="en-US" sz="1200" dirty="0"/>
              <a:t>(Intercept)         0.56076    0.09218   6.083 1.18e-09 ***</a:t>
            </a:r>
          </a:p>
          <a:p>
            <a:r>
              <a:rPr lang="en-US" sz="1200" dirty="0"/>
              <a:t>salinity           -0.76617    0.05143 -14.896  &lt; 2e-16 ***</a:t>
            </a:r>
          </a:p>
          <a:p>
            <a:r>
              <a:rPr lang="en-US" sz="1200" dirty="0"/>
              <a:t>ns(month, </a:t>
            </a:r>
            <a:r>
              <a:rPr lang="en-US" sz="1200" dirty="0" err="1"/>
              <a:t>df</a:t>
            </a:r>
            <a:r>
              <a:rPr lang="en-US" sz="1200" dirty="0"/>
              <a:t> = 2)1 -3.06174    0.22810 -13.423  &lt; 2e-16 ***</a:t>
            </a:r>
          </a:p>
          <a:p>
            <a:r>
              <a:rPr lang="en-US" sz="1200" dirty="0"/>
              <a:t>ns(month, </a:t>
            </a:r>
            <a:r>
              <a:rPr lang="en-US" sz="1200" dirty="0" err="1"/>
              <a:t>df</a:t>
            </a:r>
            <a:r>
              <a:rPr lang="en-US" sz="1200" dirty="0"/>
              <a:t> = 2)2 -0.22034    0.15315  -1.439     0.15    </a:t>
            </a:r>
          </a:p>
          <a:p>
            <a:r>
              <a:rPr lang="en-US" sz="1200" dirty="0"/>
              <a:t>---</a:t>
            </a:r>
          </a:p>
          <a:p>
            <a:r>
              <a:rPr lang="en-US" sz="1200" dirty="0" err="1"/>
              <a:t>Signif</a:t>
            </a:r>
            <a:r>
              <a:rPr lang="en-US" sz="1200" dirty="0"/>
              <a:t>. codes:  0 ‘***’ 0.001 ‘**’ 0.01 ‘*’ 0.05 ‘.’ 0.1 ‘ ’ 1</a:t>
            </a:r>
          </a:p>
          <a:p>
            <a:endParaRPr lang="en-US" sz="1200" dirty="0"/>
          </a:p>
          <a:p>
            <a:r>
              <a:rPr lang="en-US" sz="1200" dirty="0"/>
              <a:t>(Dispersion parameter for binomial family taken to be 1)</a:t>
            </a:r>
          </a:p>
          <a:p>
            <a:endParaRPr lang="en-US" sz="1200" dirty="0"/>
          </a:p>
          <a:p>
            <a:r>
              <a:rPr lang="en-US" sz="1200" dirty="0"/>
              <a:t>    Null deviance: 3901.5  on 4248  degrees of freedom</a:t>
            </a:r>
          </a:p>
          <a:p>
            <a:r>
              <a:rPr lang="en-US" sz="1200" dirty="0"/>
              <a:t>Residual deviance: 2820.1  on 4245  degrees of freedom</a:t>
            </a:r>
          </a:p>
          <a:p>
            <a:r>
              <a:rPr lang="en-US" sz="1200" dirty="0"/>
              <a:t>AIC: 2828.1</a:t>
            </a:r>
          </a:p>
          <a:p>
            <a:endParaRPr lang="en-US" sz="1200" dirty="0"/>
          </a:p>
          <a:p>
            <a:r>
              <a:rPr lang="en-US" sz="1200" dirty="0"/>
              <a:t>Number of Fisher Scoring iterations: 8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02A57CA-1C86-C350-1047-97E51AE6845E}"/>
              </a:ext>
            </a:extLst>
          </p:cNvPr>
          <p:cNvSpPr txBox="1">
            <a:spLocks/>
          </p:cNvSpPr>
          <p:nvPr/>
        </p:nvSpPr>
        <p:spPr>
          <a:xfrm>
            <a:off x="0" y="564206"/>
            <a:ext cx="7620000" cy="538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Example: Daphnia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87EB6B-27A1-2DCD-F984-8681EE8DF7C2}"/>
              </a:ext>
            </a:extLst>
          </p:cNvPr>
          <p:cNvSpPr txBox="1"/>
          <p:nvPr/>
        </p:nvSpPr>
        <p:spPr>
          <a:xfrm>
            <a:off x="5440350" y="1217007"/>
            <a:ext cx="6751649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Presence only</a:t>
            </a:r>
          </a:p>
          <a:p>
            <a:r>
              <a:rPr lang="en-US" sz="1200" dirty="0"/>
              <a:t>m4.2&lt;-gam(BPUE~s(salinity)+s(</a:t>
            </a:r>
            <a:r>
              <a:rPr lang="en-US" sz="1200" dirty="0" err="1"/>
              <a:t>month,k</a:t>
            </a:r>
            <a:r>
              <a:rPr lang="en-US" sz="1200" dirty="0"/>
              <a:t>=5),random = list(Station = ~1), </a:t>
            </a:r>
            <a:r>
              <a:rPr lang="en-US" sz="1200" dirty="0" err="1"/>
              <a:t>niterPQL</a:t>
            </a:r>
            <a:r>
              <a:rPr lang="en-US" sz="1200" dirty="0"/>
              <a:t>=40,family='</a:t>
            </a:r>
            <a:r>
              <a:rPr lang="en-US" sz="1200" dirty="0" err="1"/>
              <a:t>nb</a:t>
            </a:r>
            <a:r>
              <a:rPr lang="en-US" sz="1200" dirty="0"/>
              <a:t>',data=</a:t>
            </a:r>
            <a:r>
              <a:rPr lang="en-US" sz="1200" dirty="0" err="1"/>
              <a:t>d_p</a:t>
            </a:r>
            <a:r>
              <a:rPr lang="en-US" sz="1200" dirty="0"/>
              <a:t>)</a:t>
            </a:r>
          </a:p>
          <a:p>
            <a:r>
              <a:rPr lang="en-US" sz="1200" dirty="0"/>
              <a:t>Family: Negative Binomial(0.428) </a:t>
            </a:r>
          </a:p>
          <a:p>
            <a:r>
              <a:rPr lang="en-US" sz="1200" dirty="0"/>
              <a:t>Link function: log </a:t>
            </a:r>
          </a:p>
          <a:p>
            <a:endParaRPr lang="en-US" sz="1200" dirty="0"/>
          </a:p>
          <a:p>
            <a:r>
              <a:rPr lang="en-US" sz="1200" dirty="0"/>
              <a:t>Formula:</a:t>
            </a:r>
          </a:p>
          <a:p>
            <a:r>
              <a:rPr lang="en-US" sz="1200" dirty="0"/>
              <a:t>BPUE ~ s(salinity) + s(month, k = 5)</a:t>
            </a:r>
          </a:p>
          <a:p>
            <a:endParaRPr lang="en-US" sz="1200" dirty="0"/>
          </a:p>
          <a:p>
            <a:r>
              <a:rPr lang="en-US" sz="1200" dirty="0"/>
              <a:t>Parametric coefficients:</a:t>
            </a:r>
          </a:p>
          <a:p>
            <a:r>
              <a:rPr lang="en-US" sz="1200" dirty="0"/>
              <a:t>            Estimate Std. Error z value </a:t>
            </a:r>
            <a:r>
              <a:rPr lang="en-US" sz="1200" dirty="0" err="1"/>
              <a:t>Pr</a:t>
            </a:r>
            <a:r>
              <a:rPr lang="en-US" sz="1200" dirty="0"/>
              <a:t>(&gt;|z|)    </a:t>
            </a:r>
          </a:p>
          <a:p>
            <a:r>
              <a:rPr lang="en-US" sz="1200" dirty="0"/>
              <a:t>(Intercept)  6.62377    0.05658   117.1   &lt;2e-16 ***</a:t>
            </a:r>
          </a:p>
          <a:p>
            <a:r>
              <a:rPr lang="en-US" sz="1200" dirty="0"/>
              <a:t>---</a:t>
            </a:r>
          </a:p>
          <a:p>
            <a:r>
              <a:rPr lang="en-US" sz="1200" dirty="0" err="1"/>
              <a:t>Signif</a:t>
            </a:r>
            <a:r>
              <a:rPr lang="en-US" sz="1200" dirty="0"/>
              <a:t>. codes:  0 ‘***’ 0.001 ‘**’ 0.01 ‘*’ 0.05 ‘.’ 0.1 ‘ ’ 1</a:t>
            </a:r>
          </a:p>
          <a:p>
            <a:endParaRPr lang="en-US" sz="1200" dirty="0"/>
          </a:p>
          <a:p>
            <a:r>
              <a:rPr lang="en-US" sz="1200" dirty="0"/>
              <a:t>Approximate significance of smooth terms:</a:t>
            </a:r>
          </a:p>
          <a:p>
            <a:r>
              <a:rPr lang="en-US" sz="1200" dirty="0"/>
              <a:t>              </a:t>
            </a:r>
            <a:r>
              <a:rPr lang="en-US" sz="1200" dirty="0" err="1"/>
              <a:t>edf</a:t>
            </a:r>
            <a:r>
              <a:rPr lang="en-US" sz="1200" dirty="0"/>
              <a:t> </a:t>
            </a:r>
            <a:r>
              <a:rPr lang="en-US" sz="1200" dirty="0" err="1"/>
              <a:t>Ref.df</a:t>
            </a:r>
            <a:r>
              <a:rPr lang="en-US" sz="1200" dirty="0"/>
              <a:t> </a:t>
            </a:r>
            <a:r>
              <a:rPr lang="en-US" sz="1200" dirty="0" err="1"/>
              <a:t>Chi.sq</a:t>
            </a:r>
            <a:r>
              <a:rPr lang="en-US" sz="1200" dirty="0"/>
              <a:t> p-value    </a:t>
            </a:r>
          </a:p>
          <a:p>
            <a:r>
              <a:rPr lang="en-US" sz="1200" dirty="0"/>
              <a:t>s(salinity) 8.885  8.996  533.4  &lt;2e-16 ***</a:t>
            </a:r>
          </a:p>
          <a:p>
            <a:r>
              <a:rPr lang="en-US" sz="1200" dirty="0"/>
              <a:t>s(month)    3.724  3.953  231.0  &lt;2e-16 ***</a:t>
            </a:r>
          </a:p>
          <a:p>
            <a:r>
              <a:rPr lang="en-US" sz="1200" dirty="0"/>
              <a:t>---</a:t>
            </a:r>
          </a:p>
          <a:p>
            <a:r>
              <a:rPr lang="en-US" sz="1200" dirty="0" err="1"/>
              <a:t>Signif</a:t>
            </a:r>
            <a:r>
              <a:rPr lang="en-US" sz="1200" dirty="0"/>
              <a:t>. codes:  0 ‘***’ 0.001 ‘**’ 0.01 ‘*’ 0.05 ‘.’ 0.1 ‘ ’ 1</a:t>
            </a:r>
          </a:p>
          <a:p>
            <a:endParaRPr lang="en-US" sz="1200" dirty="0"/>
          </a:p>
          <a:p>
            <a:r>
              <a:rPr lang="en-US" sz="1200" dirty="0"/>
              <a:t>R-sq.(adj) =  0.062   Deviance explained = 34.6%</a:t>
            </a:r>
          </a:p>
          <a:p>
            <a:r>
              <a:rPr lang="en-US" sz="1200" dirty="0"/>
              <a:t>-REML = 5368.5  Scale est. = 1         n = 731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28378-2EE2-0813-B3A7-7C3F8A59C24C}"/>
              </a:ext>
            </a:extLst>
          </p:cNvPr>
          <p:cNvSpPr txBox="1"/>
          <p:nvPr/>
        </p:nvSpPr>
        <p:spPr>
          <a:xfrm>
            <a:off x="142592" y="5970628"/>
            <a:ext cx="62061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currently filtered for just May – Nov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dirty="0" err="1"/>
              <a:t>glm</a:t>
            </a:r>
            <a:r>
              <a:rPr lang="en-US" dirty="0"/>
              <a:t>, when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8229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3EB7DA-4C0C-0218-3DD6-46687158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40"/>
            <a:ext cx="7620000" cy="538466"/>
          </a:xfrm>
        </p:spPr>
        <p:txBody>
          <a:bodyPr>
            <a:normAutofit fontScale="90000"/>
          </a:bodyPr>
          <a:lstStyle/>
          <a:p>
            <a:r>
              <a:rPr lang="en-US" dirty="0"/>
              <a:t>Environmental GAMs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02A57CA-1C86-C350-1047-97E51AE6845E}"/>
              </a:ext>
            </a:extLst>
          </p:cNvPr>
          <p:cNvSpPr txBox="1">
            <a:spLocks/>
          </p:cNvSpPr>
          <p:nvPr/>
        </p:nvSpPr>
        <p:spPr>
          <a:xfrm>
            <a:off x="0" y="564206"/>
            <a:ext cx="7620000" cy="538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Example: Daphnia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CAC7C0-369B-D49C-834B-199A7FBA7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644" y="2037665"/>
            <a:ext cx="4572000" cy="457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725897-78CC-8EB4-FD28-35528E161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037665"/>
            <a:ext cx="4572000" cy="4572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EAB6766-0045-EA90-578F-7A82CF45B5CE}"/>
              </a:ext>
            </a:extLst>
          </p:cNvPr>
          <p:cNvSpPr txBox="1">
            <a:spLocks/>
          </p:cNvSpPr>
          <p:nvPr/>
        </p:nvSpPr>
        <p:spPr>
          <a:xfrm>
            <a:off x="119510" y="1492859"/>
            <a:ext cx="4835134" cy="538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Logistic model (presence/absence)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0C58FF0-97C2-9C44-F247-EFAF1B8B720B}"/>
              </a:ext>
            </a:extLst>
          </p:cNvPr>
          <p:cNvSpPr txBox="1">
            <a:spLocks/>
          </p:cNvSpPr>
          <p:nvPr/>
        </p:nvSpPr>
        <p:spPr>
          <a:xfrm>
            <a:off x="5832866" y="1473778"/>
            <a:ext cx="4835134" cy="538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Negative binomial (just presence)</a:t>
            </a:r>
          </a:p>
        </p:txBody>
      </p:sp>
    </p:spTree>
    <p:extLst>
      <p:ext uri="{BB962C8B-B14F-4D97-AF65-F5344CB8AC3E}">
        <p14:creationId xmlns:p14="http://schemas.microsoft.com/office/powerpoint/2010/main" val="3807107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B4BDA2-BB41-3CE4-9A48-80337242D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179556"/>
              </p:ext>
            </p:extLst>
          </p:nvPr>
        </p:nvGraphicFramePr>
        <p:xfrm>
          <a:off x="2032000" y="719666"/>
          <a:ext cx="81279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216526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494878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44519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Binomial Presence Absence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Presence negative binomial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870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Daphnia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salinity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salinity,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359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H. longirostris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salinity, </a:t>
                      </a:r>
                      <a:r>
                        <a:rPr lang="en-US" b="1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salinity,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93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L. tetraspina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salinity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salinity,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93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P. </a:t>
                      </a:r>
                      <a:r>
                        <a:rPr lang="en-US" dirty="0" err="1"/>
                        <a:t>forebesi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salinity</a:t>
                      </a:r>
                      <a:r>
                        <a:rPr lang="en-US" dirty="0"/>
                        <a:t>,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salinity,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865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2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D94798-2235-68DA-E129-A9242FE3A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475" y="76147"/>
            <a:ext cx="5029276" cy="33528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B60D4E-DA31-C0DD-FDE6-81F66DFA2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1346" y="-2"/>
            <a:ext cx="3429000" cy="342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640AF2-FDA7-7D89-D2CD-7D5F32369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63000" y="0"/>
            <a:ext cx="3429000" cy="3429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2ED9E6-D291-2EE3-C90D-3F8AB9384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1346" y="3428999"/>
            <a:ext cx="3429001" cy="34290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AE3916-4792-67CE-6EF4-4E30E6EF82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62998" y="3428998"/>
            <a:ext cx="3429002" cy="342900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70BE9EB-0BE0-8E85-F236-34BA746076C6}"/>
              </a:ext>
            </a:extLst>
          </p:cNvPr>
          <p:cNvSpPr/>
          <p:nvPr/>
        </p:nvSpPr>
        <p:spPr>
          <a:xfrm>
            <a:off x="7778022" y="3264156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7320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47DB4E-0A6F-B892-9B94-6F0B5D5E5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1" y="1"/>
            <a:ext cx="4876800" cy="304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35CDCA-1803-215D-E9EF-603F3EA07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785" y="0"/>
            <a:ext cx="4876801" cy="304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7B8796-1A96-F41A-A634-EF6AF55A1D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1" y="3809998"/>
            <a:ext cx="4876801" cy="304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52A3A6-32EB-0622-45B0-C4AE853ABF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5598" y="3809998"/>
            <a:ext cx="4876801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3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2281</TotalTime>
  <Words>540</Words>
  <Application>Microsoft Office PowerPoint</Application>
  <PresentationFormat>Widescreen</PresentationFormat>
  <Paragraphs>90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Drought Zooplankton Questions</vt:lpstr>
      <vt:lpstr>Regional Drought Changes</vt:lpstr>
      <vt:lpstr>Environmental GAMs</vt:lpstr>
      <vt:lpstr>Environmental GAMs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Barros, Arthur@Wildlife</dc:creator>
  <cp:lastModifiedBy>Barros, Arthur@Wildlife</cp:lastModifiedBy>
  <cp:revision>221</cp:revision>
  <dcterms:created xsi:type="dcterms:W3CDTF">2022-04-20T21:07:45Z</dcterms:created>
  <dcterms:modified xsi:type="dcterms:W3CDTF">2022-08-04T16:39:57Z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e685f86-ed8d-482b-be3a-2b7af73f9b7f_Enabled">
    <vt:lpwstr>True</vt:lpwstr>
  </property>
  <property fmtid="{D5CDD505-2E9C-101B-9397-08002B2CF9AE}" pid="3" name="MSIP_Label_6e685f86-ed8d-482b-be3a-2b7af73f9b7f_SiteId">
    <vt:lpwstr>4b633c25-efbf-4006-9f15-07442ba7aa0b</vt:lpwstr>
  </property>
  <property fmtid="{D5CDD505-2E9C-101B-9397-08002B2CF9AE}" pid="4" name="MSIP_Label_6e685f86-ed8d-482b-be3a-2b7af73f9b7f_Ref">
    <vt:lpwstr>https://api.informationprotection.azure.com/api/4b633c25-efbf-4006-9f15-07442ba7aa0b</vt:lpwstr>
  </property>
  <property fmtid="{D5CDD505-2E9C-101B-9397-08002B2CF9AE}" pid="5" name="MSIP_Label_6e685f86-ed8d-482b-be3a-2b7af73f9b7f_Owner">
    <vt:lpwstr>Arthur.Barros@Wildlife.ca.gov</vt:lpwstr>
  </property>
  <property fmtid="{D5CDD505-2E9C-101B-9397-08002B2CF9AE}" pid="6" name="MSIP_Label_6e685f86-ed8d-482b-be3a-2b7af73f9b7f_SetDate">
    <vt:lpwstr>2022-04-20T14:07:53.0950322-07:00</vt:lpwstr>
  </property>
  <property fmtid="{D5CDD505-2E9C-101B-9397-08002B2CF9AE}" pid="7" name="MSIP_Label_6e685f86-ed8d-482b-be3a-2b7af73f9b7f_Name">
    <vt:lpwstr>General</vt:lpwstr>
  </property>
  <property fmtid="{D5CDD505-2E9C-101B-9397-08002B2CF9AE}" pid="8" name="MSIP_Label_6e685f86-ed8d-482b-be3a-2b7af73f9b7f_Application">
    <vt:lpwstr>Microsoft Azure Information Protection</vt:lpwstr>
  </property>
  <property fmtid="{D5CDD505-2E9C-101B-9397-08002B2CF9AE}" pid="9" name="MSIP_Label_6e685f86-ed8d-482b-be3a-2b7af73f9b7f_Extended_MSFT_Method">
    <vt:lpwstr>Automatic</vt:lpwstr>
  </property>
  <property fmtid="{D5CDD505-2E9C-101B-9397-08002B2CF9AE}" pid="10" name="Sensitivity">
    <vt:lpwstr>General</vt:lpwstr>
  </property>
</Properties>
</file>