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9" r:id="rId2"/>
    <p:sldId id="321" r:id="rId3"/>
    <p:sldId id="325" r:id="rId4"/>
    <p:sldId id="327" r:id="rId5"/>
    <p:sldId id="328" r:id="rId6"/>
    <p:sldId id="329" r:id="rId7"/>
    <p:sldId id="323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7E43-E401-43ED-ACCB-2C6410FE48A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7809D-E210-4F1B-A8DB-E3455A6C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and figure are useful, but I think a simpler table could just be, for species and region, does taxa BPUE increase or decrease during droughts?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7809D-E210-4F1B-A8DB-E3455A6CA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FCE-4317-4A03-9692-9FD3531BB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6007-B259-491D-80AD-84CB3A7D4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99D6-5754-4C2D-9392-CA6D2404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0465-5E8A-4245-84C0-64EAA6F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355F-BCB4-4139-AC48-A064062E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D233-6B29-4B81-A2E6-69DFE20D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B2AD-C809-4C08-AE8C-50ED30A2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2CEC-71BE-4EAC-979F-49BAA54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7D72-CAB5-4DF8-884D-69D1B59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C349-5B01-4A33-AB92-CDE68B97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6C71-4419-4567-B1D6-94A2A662A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D7F6-1DB5-4852-89F5-950E6CAC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E5B-0F00-4C6D-891D-7AFE7E1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A8BE-CDB1-4DE1-B12B-A92C7F16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2819-3051-4DD4-B084-A7E9712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EADE-3839-4219-896D-89A806A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67E1-85DD-48C4-B44D-24B002F8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FDAC-A22D-4E5F-9D89-33C44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D059-6723-4ED4-AFBF-4ED6C157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8AA3-7D92-4527-9D31-D90A990A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DFD7-6E2E-4F85-AD7C-2440B6A7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76FB-2DA5-44DD-9443-19C34F6A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D13B-295C-4AB5-A223-A01EDAA2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A164-1412-4E05-BBED-168E0C40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FDD6-4576-4BFA-B807-1D4A88C4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D0B5-88DE-475E-AD1B-E0CEA505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ADFC-7E04-41A2-9463-68241371F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5B15-C1B5-404D-9B4C-12449082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2AD4-1429-4D74-A3A2-5B9EB2E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B448-5D5B-4423-9A55-E6B0EBBF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C933-EF48-4377-986A-8CDB023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B5E2-D3A7-41BA-BD3C-BD6B06C6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B0DD-CD3F-4F79-AD99-308187C4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B20CF-DEA4-47BD-91AF-9F82748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D4110-0F01-496D-AD0D-5915DB07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8D3A3-070C-4822-9CC0-851A948D0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EE684-BB94-4206-BE18-B4F41436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30D1D-2C39-434D-9973-6ABD8C4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8B3A-1B7F-479A-9BE1-22DEB91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847-AA48-46E9-8AF4-5D41D1F6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D3FE-B386-4484-AA61-5758CAF6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324A-0B6D-461F-8A8C-C2D91A41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3F5BD-110C-4660-B31C-8EBB36A9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BC158-3BE0-4CF9-BC8C-D8FB1CF1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DF856-F1DD-4350-B20E-F3E96756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D406-5289-42CF-A9FF-C652CC7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A833-E71E-4155-8048-783AA063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5148-3C19-404A-BE82-27D04EAA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F1E80-E808-40F3-BBDE-759DA01E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92E9-C707-4EE8-9707-CA86C525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D5D5-BC26-44C3-B9CE-5EC11479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71FD-A59A-4291-A905-A2E5F009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4614-7F15-4107-93D9-787DF11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E62B6-857E-484E-9C6C-C97402CF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5E10-ADBD-4370-BD8C-2EF2E1BD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36DD-AC46-4A7F-9C36-730AD2C7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3945C-1070-4164-A269-13545F92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AB4D-37E8-4DCF-83FC-E057635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8FC20-68FC-44EE-998E-7024FFA5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BEF5-C088-4AF5-BE86-E51A36AE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D996-A749-43D9-B275-3ECA902C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9B5-BFB1-4CE2-A9B7-F83DA169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715B-DDE6-4BD5-BAF5-FB4C6360C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91EC-2144-4562-8C12-10E022A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Drought Zooplankton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B2B1-7502-4B2A-9B89-3F6EDAEA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Limiting to top taxa for four groups (</a:t>
            </a:r>
            <a:r>
              <a:rPr lang="en-US" i="1" dirty="0"/>
              <a:t>P. forbesi</a:t>
            </a:r>
            <a:r>
              <a:rPr lang="en-US" dirty="0"/>
              <a:t>, </a:t>
            </a:r>
            <a:r>
              <a:rPr lang="en-US" i="1" dirty="0"/>
              <a:t>L. tetraspina</a:t>
            </a:r>
            <a:r>
              <a:rPr lang="en-US" dirty="0"/>
              <a:t>, </a:t>
            </a:r>
            <a:r>
              <a:rPr lang="en-US" i="1" dirty="0"/>
              <a:t>B. longirostris</a:t>
            </a:r>
            <a:r>
              <a:rPr lang="en-US" dirty="0"/>
              <a:t>, </a:t>
            </a:r>
            <a:r>
              <a:rPr lang="en-US" i="1" dirty="0"/>
              <a:t>H. longirostris</a:t>
            </a:r>
            <a:r>
              <a:rPr lang="en-US" dirty="0"/>
              <a:t>)</a:t>
            </a:r>
          </a:p>
          <a:p>
            <a:r>
              <a:rPr lang="en-US" dirty="0"/>
              <a:t>Do we see regional changes in taxa BPUE?</a:t>
            </a:r>
          </a:p>
          <a:p>
            <a:r>
              <a:rPr lang="en-US" dirty="0"/>
              <a:t>Are there env parameters correlated with higher BPUE?</a:t>
            </a:r>
          </a:p>
          <a:p>
            <a:r>
              <a:rPr lang="en-US" dirty="0"/>
              <a:t>Does Drought impact the env parameters correlated with higher BPUE?</a:t>
            </a:r>
          </a:p>
          <a:p>
            <a:pPr lvl="2"/>
            <a:r>
              <a:rPr lang="en-US" dirty="0"/>
              <a:t>Are the env parameters for taxa changing, or moving?</a:t>
            </a:r>
          </a:p>
        </p:txBody>
      </p:sp>
    </p:spTree>
    <p:extLst>
      <p:ext uri="{BB962C8B-B14F-4D97-AF65-F5344CB8AC3E}">
        <p14:creationId xmlns:p14="http://schemas.microsoft.com/office/powerpoint/2010/main" val="33696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8CF50C0-332A-F6EB-10AD-038A7B44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954" y="170595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Regional Drought Changes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76EE9-E49A-92A2-B2AB-6E5D14DBD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3794" y="767982"/>
            <a:ext cx="5846323" cy="5846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42D929-30E8-F968-02F4-9BAB59E01340}"/>
              </a:ext>
            </a:extLst>
          </p:cNvPr>
          <p:cNvSpPr/>
          <p:nvPr/>
        </p:nvSpPr>
        <p:spPr>
          <a:xfrm>
            <a:off x="5848252" y="2728377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111DB-FC09-3248-E3C6-8515548A25B8}"/>
              </a:ext>
            </a:extLst>
          </p:cNvPr>
          <p:cNvSpPr/>
          <p:nvPr/>
        </p:nvSpPr>
        <p:spPr>
          <a:xfrm>
            <a:off x="6781028" y="88091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44AEED-A2FB-37BE-80D0-71782E8CE734}"/>
              </a:ext>
            </a:extLst>
          </p:cNvPr>
          <p:cNvSpPr/>
          <p:nvPr/>
        </p:nvSpPr>
        <p:spPr>
          <a:xfrm>
            <a:off x="6781028" y="1783254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67526A-F4FE-E617-E006-CEBBB95E3A2E}"/>
              </a:ext>
            </a:extLst>
          </p:cNvPr>
          <p:cNvSpPr/>
          <p:nvPr/>
        </p:nvSpPr>
        <p:spPr>
          <a:xfrm>
            <a:off x="3966173" y="2786655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1D553B-D4F3-142E-B066-1585BCD35E18}"/>
              </a:ext>
            </a:extLst>
          </p:cNvPr>
          <p:cNvSpPr/>
          <p:nvPr/>
        </p:nvSpPr>
        <p:spPr>
          <a:xfrm>
            <a:off x="6791438" y="268559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6FD58-17CA-B196-2202-518AD92EE179}"/>
              </a:ext>
            </a:extLst>
          </p:cNvPr>
          <p:cNvSpPr/>
          <p:nvPr/>
        </p:nvSpPr>
        <p:spPr>
          <a:xfrm>
            <a:off x="6791438" y="3614004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3E15C7-3F37-CDF2-4F77-2FB6AF1F90B9}"/>
              </a:ext>
            </a:extLst>
          </p:cNvPr>
          <p:cNvSpPr/>
          <p:nvPr/>
        </p:nvSpPr>
        <p:spPr>
          <a:xfrm>
            <a:off x="5847643" y="1799891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D2C49A-8A6E-2B3F-53C7-35CDD441FFF9}"/>
              </a:ext>
            </a:extLst>
          </p:cNvPr>
          <p:cNvSpPr/>
          <p:nvPr/>
        </p:nvSpPr>
        <p:spPr>
          <a:xfrm>
            <a:off x="3966173" y="3691143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59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Models: </a:t>
            </a:r>
            <a:r>
              <a:rPr lang="en-US" sz="4400" dirty="0"/>
              <a:t>Daphnia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63651" y="564206"/>
            <a:ext cx="385050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Presence/Absence</a:t>
            </a:r>
          </a:p>
          <a:p>
            <a:r>
              <a:rPr lang="en-US" sz="900" dirty="0"/>
              <a:t>Family: binomial </a:t>
            </a:r>
          </a:p>
          <a:p>
            <a:r>
              <a:rPr lang="en-US" sz="900" dirty="0"/>
              <a:t>Link function: logit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Presence ~ s(salinity)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 -2.620      0.228  -11.49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5.942   6.72  537.5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0.239   Deviance explained = 27.1%</a:t>
            </a:r>
          </a:p>
          <a:p>
            <a:r>
              <a:rPr lang="en-US" sz="900" dirty="0"/>
              <a:t>UBRE = -0.32737  Scale est. = 1         n = 4249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63650" y="3565027"/>
            <a:ext cx="3850507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Abundance of presence only</a:t>
            </a:r>
          </a:p>
          <a:p>
            <a:r>
              <a:rPr lang="en-US" sz="900" dirty="0"/>
              <a:t>Family: Negative Binomial(0.666) </a:t>
            </a:r>
          </a:p>
          <a:p>
            <a:r>
              <a:rPr lang="en-US" sz="900" dirty="0"/>
              <a:t>Link function: log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BPUE ~ s(salinity) + s(month, k = 5) + s(Station, bs = "re")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 4.9831     0.3592   13.87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 </a:t>
            </a:r>
            <a:r>
              <a:rPr lang="en-US" sz="900" dirty="0" err="1"/>
              <a:t>Chi.sq</a:t>
            </a:r>
            <a:r>
              <a:rPr lang="en-US" sz="900" dirty="0"/>
              <a:t>  p-value    </a:t>
            </a:r>
          </a:p>
          <a:p>
            <a:r>
              <a:rPr lang="en-US" sz="900" dirty="0"/>
              <a:t>s(salinity)  3.403  4.229   51.25 4.43e-10 ***</a:t>
            </a:r>
          </a:p>
          <a:p>
            <a:r>
              <a:rPr lang="en-US" sz="900" dirty="0"/>
              <a:t>s(month)     3.903  3.994  450.49  &lt; 2e-16 ***</a:t>
            </a:r>
          </a:p>
          <a:p>
            <a:r>
              <a:rPr lang="en-US" sz="900" dirty="0"/>
              <a:t>s(Station)  13.114 14.000 1008.88  &lt; 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0.161   Deviance explained = 61.1%</a:t>
            </a:r>
          </a:p>
          <a:p>
            <a:r>
              <a:rPr lang="en-US" sz="900" dirty="0"/>
              <a:t>-REML = 5143.9  Scale est. = 1         n = 731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3914158" y="110307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 currently filtered for just May – Nov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E13CB-FE5E-2087-3AE3-2DAE7B35A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1978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11670112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Models: </a:t>
            </a:r>
            <a:r>
              <a:rPr lang="en-US" sz="4400" dirty="0"/>
              <a:t>Hyperacanthomysis longirostris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63651" y="564206"/>
            <a:ext cx="385050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Presence/Absence</a:t>
            </a:r>
          </a:p>
          <a:p>
            <a:r>
              <a:rPr lang="en-US" sz="900" dirty="0"/>
              <a:t>Family: binomial </a:t>
            </a:r>
          </a:p>
          <a:p>
            <a:r>
              <a:rPr lang="en-US" sz="900" dirty="0"/>
              <a:t>Link function: logit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Presence ~ s(salinity)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-0.22970    0.03148  -7.296 2.97e-13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8.059  8.751  150.1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0.035   Deviance explained = 2.74%</a:t>
            </a:r>
          </a:p>
          <a:p>
            <a:r>
              <a:rPr lang="en-US" sz="900" dirty="0"/>
              <a:t>UBRE = 0.34084  Scale est. = 1         n = 4249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63650" y="3565027"/>
            <a:ext cx="38505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Abundance of presence only</a:t>
            </a:r>
          </a:p>
          <a:p>
            <a:r>
              <a:rPr lang="en-US" sz="900" dirty="0"/>
              <a:t>Family: Negative Binomial(0.331) </a:t>
            </a:r>
          </a:p>
          <a:p>
            <a:r>
              <a:rPr lang="en-US" sz="900" dirty="0"/>
              <a:t>Link function: log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BPUE ~ s(salinity) + s(month, k = 5)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7.39772    0.03996   185.1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7.649  8.542  172.4  &lt;2e-16 ***</a:t>
            </a:r>
          </a:p>
          <a:p>
            <a:r>
              <a:rPr lang="en-US" sz="900" dirty="0"/>
              <a:t>s(month)    2.676  3.193  231.8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0.0634   Deviance explained =   13%</a:t>
            </a:r>
          </a:p>
          <a:p>
            <a:r>
              <a:rPr lang="en-US" sz="900" dirty="0"/>
              <a:t>-REML =  14710  Scale est. = 1         n = 1892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2137985" y="564206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 currently filtered for just May – Nov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75BFB65-EDD3-E249-ADCC-7F2388F2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98" y="127902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8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Models: </a:t>
            </a:r>
            <a:r>
              <a:rPr lang="en-US" sz="4400" dirty="0"/>
              <a:t>Limnoithona tetraspina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63651" y="564206"/>
            <a:ext cx="385050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Presence/Absence</a:t>
            </a:r>
          </a:p>
          <a:p>
            <a:r>
              <a:rPr lang="en-US" sz="900" dirty="0"/>
              <a:t>Family: binomial </a:t>
            </a:r>
          </a:p>
          <a:p>
            <a:r>
              <a:rPr lang="en-US" sz="900" dirty="0"/>
              <a:t>Link function: logit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Presence ~ s(salinity)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-0.31286    0.03152  -9.925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8.373  8.875  105.7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0.0248   Deviance explained = 2.02%</a:t>
            </a:r>
          </a:p>
          <a:p>
            <a:r>
              <a:rPr lang="en-US" sz="900" dirty="0"/>
              <a:t>UBRE = 0.33999  Scale est. = 1         n = 4249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63650" y="3565027"/>
            <a:ext cx="3850507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Abundance of presence only</a:t>
            </a:r>
          </a:p>
          <a:p>
            <a:endParaRPr lang="en-US" sz="900" dirty="0"/>
          </a:p>
          <a:p>
            <a:r>
              <a:rPr lang="en-US" sz="900" dirty="0"/>
              <a:t>Family: Negative Binomial(1.032) </a:t>
            </a:r>
          </a:p>
          <a:p>
            <a:r>
              <a:rPr lang="en-US" sz="900" dirty="0"/>
              <a:t>Link function: log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BPUE ~ s(salinity) + s(month, k = 5)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 7.6221     0.0232   328.5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8.835  8.992 2377.3  &lt;2e-16 ***</a:t>
            </a:r>
          </a:p>
          <a:p>
            <a:r>
              <a:rPr lang="en-US" sz="900" dirty="0"/>
              <a:t>s(month)    3.361  3.773  124.2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0.351   Deviance explained = 46.3%</a:t>
            </a:r>
          </a:p>
          <a:p>
            <a:r>
              <a:rPr lang="en-US" sz="900" dirty="0"/>
              <a:t>-REML =  15574  Scale est. = 1         n = 1802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1477501" y="564206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 currently filtered for just May – Nov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E01AD-E8EC-FD5D-98AC-7FF5C5C2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08" y="127902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7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Models: </a:t>
            </a:r>
            <a:r>
              <a:rPr lang="en-US" sz="4400" dirty="0"/>
              <a:t>Pseudodiaptomus forbesi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63651" y="564206"/>
            <a:ext cx="385050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Presence/Absence</a:t>
            </a:r>
          </a:p>
          <a:p>
            <a:r>
              <a:rPr lang="en-US" sz="900" dirty="0"/>
              <a:t>Family: binomial </a:t>
            </a:r>
          </a:p>
          <a:p>
            <a:r>
              <a:rPr lang="en-US" sz="900" dirty="0"/>
              <a:t>Link function: logit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Presence ~ s(salinity)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</a:t>
            </a:r>
          </a:p>
          <a:p>
            <a:r>
              <a:rPr lang="en-US" sz="900" dirty="0"/>
              <a:t>(Intercept)   0.1015     0.0313   3.242  0.00119 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8.209   8.83  149.9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0.0353   Deviance explained = 2.73%</a:t>
            </a:r>
          </a:p>
          <a:p>
            <a:r>
              <a:rPr lang="en-US" sz="900" dirty="0"/>
              <a:t>UBRE = 0.35058  Scale est. = 1         n = 4249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63650" y="3565027"/>
            <a:ext cx="38505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Abundance of presence only</a:t>
            </a:r>
          </a:p>
          <a:p>
            <a:r>
              <a:rPr lang="en-US" sz="900" dirty="0"/>
              <a:t>Family: Negative Binomial(0.912) </a:t>
            </a:r>
          </a:p>
          <a:p>
            <a:r>
              <a:rPr lang="en-US" sz="900" dirty="0"/>
              <a:t>Link function: log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BPUE ~ s(salinity) + s(month, k = 5)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7.14181    0.02225     321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6.264  7.420 5429.2  &lt;2e-16 ***</a:t>
            </a:r>
          </a:p>
          <a:p>
            <a:r>
              <a:rPr lang="en-US" sz="900" dirty="0"/>
              <a:t>s(month)    3.915  3.995  170.2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0.184   Deviance explained =   55%</a:t>
            </a:r>
          </a:p>
          <a:p>
            <a:r>
              <a:rPr lang="en-US" sz="900" dirty="0"/>
              <a:t>-REML =  18159  Scale est. = 1         n = 2227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1473565" y="564206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 currently filtered for just May – Nov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0DFA0CA-CE23-64A3-B8E9-B580ACDE4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07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8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D94798-2235-68DA-E129-A9242FE3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6" y="76147"/>
            <a:ext cx="5029276" cy="3352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60D4E-DA31-C0DD-FDE6-81F66DFA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346" y="-2"/>
            <a:ext cx="3429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40AF2-FDA7-7D89-D2CD-7D5F32369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3000" y="0"/>
            <a:ext cx="3429000" cy="342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2ED9E6-D291-2EE3-C90D-3F8AB9384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346" y="3428999"/>
            <a:ext cx="3429001" cy="3429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AE3916-4792-67CE-6EF4-4E30E6EF8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2998" y="3428998"/>
            <a:ext cx="3429002" cy="34290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70BE9EB-0BE0-8E85-F236-34BA746076C6}"/>
              </a:ext>
            </a:extLst>
          </p:cNvPr>
          <p:cNvSpPr/>
          <p:nvPr/>
        </p:nvSpPr>
        <p:spPr>
          <a:xfrm>
            <a:off x="7778022" y="326415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32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B0A57CFC-DA00-25C3-9408-E63214D4F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3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1262</Words>
  <Application>Microsoft Office PowerPoint</Application>
  <PresentationFormat>Widescreen</PresentationFormat>
  <Paragraphs>200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Drought Zooplankton Questions</vt:lpstr>
      <vt:lpstr>Regional Drought Changes</vt:lpstr>
      <vt:lpstr>Models: Daphnia</vt:lpstr>
      <vt:lpstr>Models: Hyperacanthomysis longirostris</vt:lpstr>
      <vt:lpstr>Models: Limnoithona tetraspina</vt:lpstr>
      <vt:lpstr>Models: Pseudodiaptomus forbesi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Barros, Arthur@Wildlife</dc:creator>
  <cp:lastModifiedBy>Barros, Arthur@Wildlife</cp:lastModifiedBy>
  <cp:revision>271</cp:revision>
  <dcterms:created xsi:type="dcterms:W3CDTF">2022-04-20T21:07:45Z</dcterms:created>
  <dcterms:modified xsi:type="dcterms:W3CDTF">2022-09-02T18:36:13Z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Ref">
    <vt:lpwstr>https://api.informationprotection.azure.com/api/4b633c25-efbf-4006-9f15-07442ba7aa0b</vt:lpwstr>
  </property>
  <property fmtid="{D5CDD505-2E9C-101B-9397-08002B2CF9AE}" pid="5" name="MSIP_Label_6e685f86-ed8d-482b-be3a-2b7af73f9b7f_Owner">
    <vt:lpwstr>Arthur.Barros@Wildlife.ca.gov</vt:lpwstr>
  </property>
  <property fmtid="{D5CDD505-2E9C-101B-9397-08002B2CF9AE}" pid="6" name="MSIP_Label_6e685f86-ed8d-482b-be3a-2b7af73f9b7f_SetDate">
    <vt:lpwstr>2022-04-20T14:07:53.0950322-07:00</vt:lpwstr>
  </property>
  <property fmtid="{D5CDD505-2E9C-101B-9397-08002B2CF9AE}" pid="7" name="MSIP_Label_6e685f86-ed8d-482b-be3a-2b7af73f9b7f_Name">
    <vt:lpwstr>General</vt:lpwstr>
  </property>
  <property fmtid="{D5CDD505-2E9C-101B-9397-08002B2CF9AE}" pid="8" name="MSIP_Label_6e685f86-ed8d-482b-be3a-2b7af73f9b7f_Application">
    <vt:lpwstr>Microsoft Azure Information Protection</vt:lpwstr>
  </property>
  <property fmtid="{D5CDD505-2E9C-101B-9397-08002B2CF9AE}" pid="9" name="MSIP_Label_6e685f86-ed8d-482b-be3a-2b7af73f9b7f_Extended_MSFT_Method">
    <vt:lpwstr>Automatic</vt:lpwstr>
  </property>
  <property fmtid="{D5CDD505-2E9C-101B-9397-08002B2CF9AE}" pid="10" name="Sensitivity">
    <vt:lpwstr>General</vt:lpwstr>
  </property>
</Properties>
</file>