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9" r:id="rId2"/>
    <p:sldId id="321" r:id="rId3"/>
    <p:sldId id="325" r:id="rId4"/>
    <p:sldId id="327" r:id="rId5"/>
    <p:sldId id="328" r:id="rId6"/>
    <p:sldId id="329" r:id="rId7"/>
    <p:sldId id="330" r:id="rId8"/>
    <p:sldId id="331" r:id="rId9"/>
    <p:sldId id="323" r:id="rId10"/>
    <p:sldId id="324" r:id="rId11"/>
    <p:sldId id="332" r:id="rId12"/>
    <p:sldId id="333" r:id="rId13"/>
    <p:sldId id="3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DFB"/>
    <a:srgbClr val="FFB3B3"/>
    <a:srgbClr val="FFE4B3"/>
    <a:srgbClr val="FFFFFF"/>
    <a:srgbClr val="FFFFB3"/>
    <a:srgbClr val="B0F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6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3F493-73B0-3537-2712-BE0412AA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map&#10;&#10;Description automatically generated">
            <a:extLst>
              <a:ext uri="{FF2B5EF4-FFF2-40B4-BE49-F238E27FC236}">
                <a16:creationId xmlns:a16="http://schemas.microsoft.com/office/drawing/2014/main" id="{BE5315BA-A868-DA79-DA59-2D1434FA7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" y="280447"/>
            <a:ext cx="10797619" cy="64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5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258F93-DF2A-7E09-9F17-646839D3F46B}"/>
              </a:ext>
            </a:extLst>
          </p:cNvPr>
          <p:cNvGrpSpPr/>
          <p:nvPr/>
        </p:nvGrpSpPr>
        <p:grpSpPr>
          <a:xfrm>
            <a:off x="1" y="228597"/>
            <a:ext cx="10668007" cy="6400804"/>
            <a:chOff x="1" y="228597"/>
            <a:chExt cx="10668007" cy="640080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67E7DE-D78E-60C2-89EF-795D3B759001}"/>
                </a:ext>
              </a:extLst>
            </p:cNvPr>
            <p:cNvGrpSpPr/>
            <p:nvPr/>
          </p:nvGrpSpPr>
          <p:grpSpPr>
            <a:xfrm>
              <a:off x="1" y="228597"/>
              <a:ext cx="10668007" cy="6400804"/>
              <a:chOff x="1" y="228597"/>
              <a:chExt cx="10668007" cy="640080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802DED3-75DC-3027-7B01-CA27DEB19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" y="228597"/>
                <a:ext cx="10668007" cy="64008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DDADF9F-B83F-AEC7-28FF-F01704AA9379}"/>
                  </a:ext>
                </a:extLst>
              </p:cNvPr>
              <p:cNvGrpSpPr/>
              <p:nvPr/>
            </p:nvGrpSpPr>
            <p:grpSpPr>
              <a:xfrm>
                <a:off x="725028" y="2977322"/>
                <a:ext cx="1040100" cy="808837"/>
                <a:chOff x="-470601" y="2625316"/>
                <a:chExt cx="1040100" cy="967270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78F6A85A-3D99-665C-AB07-1AA16E6C18E7}"/>
                    </a:ext>
                  </a:extLst>
                </p:cNvPr>
                <p:cNvSpPr/>
                <p:nvPr/>
              </p:nvSpPr>
              <p:spPr>
                <a:xfrm>
                  <a:off x="-470601" y="2625316"/>
                  <a:ext cx="1040100" cy="37707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40 RKM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D5614B5-5603-58B0-8F21-49C4F59FF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42" y="3008949"/>
                  <a:ext cx="0" cy="5836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A5C3246-3B2E-FFE2-736F-B499E303CE95}"/>
                  </a:ext>
                </a:extLst>
              </p:cNvPr>
              <p:cNvGrpSpPr/>
              <p:nvPr/>
            </p:nvGrpSpPr>
            <p:grpSpPr>
              <a:xfrm>
                <a:off x="7726828" y="2882243"/>
                <a:ext cx="1209783" cy="728222"/>
                <a:chOff x="4257764" y="2203299"/>
                <a:chExt cx="1209783" cy="870864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236A458-1BA4-6154-130B-0E7F42E97247}"/>
                    </a:ext>
                  </a:extLst>
                </p:cNvPr>
                <p:cNvSpPr/>
                <p:nvPr/>
              </p:nvSpPr>
              <p:spPr>
                <a:xfrm>
                  <a:off x="4257764" y="2203299"/>
                  <a:ext cx="1209783" cy="37707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100 RKM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5EE4AF-A5A2-A617-EBD9-1D29BE313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4827" y="2580371"/>
                  <a:ext cx="0" cy="49379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F81A71E-4554-D9B5-CCEA-82D7032745E8}"/>
                  </a:ext>
                </a:extLst>
              </p:cNvPr>
              <p:cNvGrpSpPr/>
              <p:nvPr/>
            </p:nvGrpSpPr>
            <p:grpSpPr>
              <a:xfrm>
                <a:off x="9294829" y="4504002"/>
                <a:ext cx="1234920" cy="742360"/>
                <a:chOff x="2249856" y="4639569"/>
                <a:chExt cx="1234920" cy="887771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6DBB03C4-D2D1-B537-4D2C-A2EC066AF12E}"/>
                    </a:ext>
                  </a:extLst>
                </p:cNvPr>
                <p:cNvSpPr/>
                <p:nvPr/>
              </p:nvSpPr>
              <p:spPr>
                <a:xfrm>
                  <a:off x="2249856" y="5150268"/>
                  <a:ext cx="1234920" cy="37707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120 RKM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BB3590D-AC13-20B3-D363-8C2A5AB28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34962" y="4639569"/>
                  <a:ext cx="1" cy="51069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6912135-F845-320B-3411-2B4A2AEBCCBF}"/>
                </a:ext>
              </a:extLst>
            </p:cNvPr>
            <p:cNvSpPr/>
            <p:nvPr/>
          </p:nvSpPr>
          <p:spPr>
            <a:xfrm>
              <a:off x="2796613" y="1514301"/>
              <a:ext cx="1492583" cy="3153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Suisun Marsh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9E638C-9AAE-82C6-51B5-F9F357C9E29F}"/>
                </a:ext>
              </a:extLst>
            </p:cNvPr>
            <p:cNvSpPr/>
            <p:nvPr/>
          </p:nvSpPr>
          <p:spPr>
            <a:xfrm>
              <a:off x="2070720" y="3115314"/>
              <a:ext cx="1302482" cy="3153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Suisun Bay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30562FA-4CB0-E994-3B78-C83F8C08EB27}"/>
                </a:ext>
              </a:extLst>
            </p:cNvPr>
            <p:cNvSpPr/>
            <p:nvPr/>
          </p:nvSpPr>
          <p:spPr>
            <a:xfrm>
              <a:off x="5239727" y="3272969"/>
              <a:ext cx="1302481" cy="3153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Confluence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D18B63A-9CBA-1D12-03EA-400F5992B603}"/>
                </a:ext>
              </a:extLst>
            </p:cNvPr>
            <p:cNvSpPr/>
            <p:nvPr/>
          </p:nvSpPr>
          <p:spPr>
            <a:xfrm>
              <a:off x="7959355" y="4381697"/>
              <a:ext cx="977256" cy="57680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South Central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1FB8A4-9F26-5F9D-AA78-7096E28E1209}"/>
                </a:ext>
              </a:extLst>
            </p:cNvPr>
            <p:cNvSpPr/>
            <p:nvPr/>
          </p:nvSpPr>
          <p:spPr>
            <a:xfrm>
              <a:off x="5788044" y="4233974"/>
              <a:ext cx="1040100" cy="3153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80 RKM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994C17-3D00-EBA3-0AFA-025BFC945E66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21" y="3745933"/>
              <a:ext cx="0" cy="4880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AC317E7-91A4-3DE1-1C18-D5A4AAC97B36}"/>
                </a:ext>
              </a:extLst>
            </p:cNvPr>
            <p:cNvSpPr/>
            <p:nvPr/>
          </p:nvSpPr>
          <p:spPr>
            <a:xfrm>
              <a:off x="3092750" y="3786160"/>
              <a:ext cx="1040100" cy="3153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60 RKM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22D49B-F256-0E98-B9D8-A789AF3CECE1}"/>
                </a:ext>
              </a:extLst>
            </p:cNvPr>
            <p:cNvCxnSpPr>
              <a:cxnSpLocks/>
            </p:cNvCxnSpPr>
            <p:nvPr/>
          </p:nvCxnSpPr>
          <p:spPr>
            <a:xfrm>
              <a:off x="3622227" y="3298119"/>
              <a:ext cx="0" cy="4880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81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273FB-4982-CB26-0477-F93C9238C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0" y="0"/>
            <a:ext cx="85725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954" y="170595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D0BDDD-A6D5-9D34-89FD-A02F077C8B3C}"/>
              </a:ext>
            </a:extLst>
          </p:cNvPr>
          <p:cNvGrpSpPr/>
          <p:nvPr/>
        </p:nvGrpSpPr>
        <p:grpSpPr>
          <a:xfrm>
            <a:off x="2863794" y="767982"/>
            <a:ext cx="5846323" cy="5846323"/>
            <a:chOff x="2863794" y="767982"/>
            <a:chExt cx="5846323" cy="58463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B76EE9-E49A-92A2-B2AB-6E5D14DB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3794" y="767982"/>
              <a:ext cx="5846323" cy="58463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42D929-30E8-F968-02F4-9BAB59E01340}"/>
                </a:ext>
              </a:extLst>
            </p:cNvPr>
            <p:cNvSpPr/>
            <p:nvPr/>
          </p:nvSpPr>
          <p:spPr>
            <a:xfrm>
              <a:off x="5848252" y="2925736"/>
              <a:ext cx="389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i="0" u="none" strike="noStrike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</a:rPr>
                <a:t>*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B111DB-FC09-3248-E3C6-8515548A25B8}"/>
                </a:ext>
              </a:extLst>
            </p:cNvPr>
            <p:cNvSpPr/>
            <p:nvPr/>
          </p:nvSpPr>
          <p:spPr>
            <a:xfrm>
              <a:off x="6815406" y="974618"/>
              <a:ext cx="389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i="0" u="none" strike="noStrike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</a:rPr>
                <a:t>*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4AEED-A2FB-37BE-80D0-71782E8CE734}"/>
                </a:ext>
              </a:extLst>
            </p:cNvPr>
            <p:cNvSpPr/>
            <p:nvPr/>
          </p:nvSpPr>
          <p:spPr>
            <a:xfrm>
              <a:off x="6781028" y="1980613"/>
              <a:ext cx="389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i="0" u="none" strike="noStrike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</a:rPr>
                <a:t>*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67526A-F4FE-E617-E006-CEBBB95E3A2E}"/>
                </a:ext>
              </a:extLst>
            </p:cNvPr>
            <p:cNvSpPr/>
            <p:nvPr/>
          </p:nvSpPr>
          <p:spPr>
            <a:xfrm>
              <a:off x="3966173" y="2984014"/>
              <a:ext cx="389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i="0" u="none" strike="noStrike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</a:rPr>
                <a:t>*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1D553B-D4F3-142E-B066-1585BCD35E18}"/>
                </a:ext>
              </a:extLst>
            </p:cNvPr>
            <p:cNvSpPr/>
            <p:nvPr/>
          </p:nvSpPr>
          <p:spPr>
            <a:xfrm>
              <a:off x="6804594" y="2935579"/>
              <a:ext cx="389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i="0" u="none" strike="noStrike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</a:rPr>
                <a:t>*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D6FD58-17CA-B196-2202-518AD92EE179}"/>
                </a:ext>
              </a:extLst>
            </p:cNvPr>
            <p:cNvSpPr/>
            <p:nvPr/>
          </p:nvSpPr>
          <p:spPr>
            <a:xfrm>
              <a:off x="6804594" y="3863991"/>
              <a:ext cx="389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i="0" u="none" strike="noStrike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</a:rPr>
                <a:t>*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3E15C7-3F37-CDF2-4F77-2FB6AF1F90B9}"/>
                </a:ext>
              </a:extLst>
            </p:cNvPr>
            <p:cNvSpPr/>
            <p:nvPr/>
          </p:nvSpPr>
          <p:spPr>
            <a:xfrm>
              <a:off x="5847643" y="1997250"/>
              <a:ext cx="389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i="0" u="none" strike="noStrike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</a:rPr>
                <a:t>*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2C49A-8A6E-2B3F-53C7-35CDD441FFF9}"/>
                </a:ext>
              </a:extLst>
            </p:cNvPr>
            <p:cNvSpPr/>
            <p:nvPr/>
          </p:nvSpPr>
          <p:spPr>
            <a:xfrm>
              <a:off x="3966173" y="3888502"/>
              <a:ext cx="389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i="0" u="none" strike="noStrike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</a:rPr>
                <a:t>*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Daphnia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 -2.620      0.228  -11.49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5.942   6.72  537.5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0.239   Deviance explained = 27.1%</a:t>
            </a:r>
          </a:p>
          <a:p>
            <a:r>
              <a:rPr lang="en-US" sz="900" dirty="0"/>
              <a:t>UBRE = -0.32737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1" y="3565027"/>
            <a:ext cx="3850507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Binomial(0.666)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 + s(Station, bs = "re")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 4.9831     0.3592   13.87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 </a:t>
            </a:r>
            <a:r>
              <a:rPr lang="en-US" sz="900" dirty="0" err="1"/>
              <a:t>Chi.sq</a:t>
            </a:r>
            <a:r>
              <a:rPr lang="en-US" sz="900" dirty="0"/>
              <a:t>  p-value    </a:t>
            </a:r>
          </a:p>
          <a:p>
            <a:r>
              <a:rPr lang="en-US" sz="900" dirty="0"/>
              <a:t>s(salinity)  3.403  4.229   51.25 4.43e-10 ***</a:t>
            </a:r>
          </a:p>
          <a:p>
            <a:r>
              <a:rPr lang="en-US" sz="900" dirty="0"/>
              <a:t>s(month)     3.903  3.994  450.49  &lt; 2e-16 ***</a:t>
            </a:r>
          </a:p>
          <a:p>
            <a:r>
              <a:rPr lang="en-US" sz="900" dirty="0"/>
              <a:t>s(Station)  13.114 14.000 1008.88  &lt; 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0.161   Deviance explained = 61.1%</a:t>
            </a:r>
          </a:p>
          <a:p>
            <a:r>
              <a:rPr lang="en-US" sz="900" dirty="0"/>
              <a:t>-REML = 5143.9  Scale est. = 1         n = 731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3914158" y="110307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E13CB-FE5E-2087-3AE3-2DAE7B35A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1978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11670112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Hyperacanthomysis longirostris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-0.22970    0.03148  -7.296 2.97e-13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8.059  8.751  150.1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0.035   Deviance explained = 2.74%</a:t>
            </a:r>
          </a:p>
          <a:p>
            <a:r>
              <a:rPr lang="en-US" sz="900" dirty="0"/>
              <a:t>UBRE = 0.34084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Binomial(0.331)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7.39772    0.03996   185.1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7.649  8.542  172.4  &lt;2e-16 ***</a:t>
            </a:r>
          </a:p>
          <a:p>
            <a:r>
              <a:rPr lang="en-US" sz="900" dirty="0"/>
              <a:t>s(month)    2.676  3.193  231.8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0.0634   Deviance explained =   13%</a:t>
            </a:r>
          </a:p>
          <a:p>
            <a:r>
              <a:rPr lang="en-US" sz="900" dirty="0"/>
              <a:t>-REML =  14710  Scale est. = 1         n = 1892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2137985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75BFB65-EDD3-E249-ADCC-7F2388F2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98" y="127902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8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Limnoithona tetraspina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  <a:endParaRPr lang="en-US" sz="900" dirty="0"/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-0.42253    0.02527  -16.72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8.488  8.923  242.3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0.0356   Deviance explained = 2.81%</a:t>
            </a:r>
          </a:p>
          <a:p>
            <a:r>
              <a:rPr lang="en-US" sz="900" dirty="0"/>
              <a:t>UBRE = 0.31076  Scale est. = 1         n = 6827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  <a:endParaRPr lang="en-US" sz="900" dirty="0"/>
          </a:p>
          <a:p>
            <a:r>
              <a:rPr lang="en-US" sz="900" dirty="0"/>
              <a:t>Family: Negative Binomial(0.92)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7.28671    0.01997   364.8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8.745  8.981 2569.7  &lt;2e-16 ***</a:t>
            </a:r>
          </a:p>
          <a:p>
            <a:r>
              <a:rPr lang="en-US" sz="900" dirty="0"/>
              <a:t>s(month)    3.908  3.995  810.3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0.416   Deviance explained = 46.7%</a:t>
            </a:r>
          </a:p>
          <a:p>
            <a:r>
              <a:rPr lang="en-US" sz="900" dirty="0"/>
              <a:t>-REML =  22650  Scale est. = 1         n = 2729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97236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E01AD-E8EC-FD5D-98AC-7FF5C5C2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7808" y="127902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7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Pseudodiaptomus forbesi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</a:t>
            </a:r>
          </a:p>
          <a:p>
            <a:r>
              <a:rPr lang="en-US" sz="900" dirty="0"/>
              <a:t>(Intercept)   0.1015     0.0313   3.242  0.00119 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8.209   8.83  149.9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0.0353   Deviance explained = 2.73%</a:t>
            </a:r>
          </a:p>
          <a:p>
            <a:r>
              <a:rPr lang="en-US" sz="900" dirty="0"/>
              <a:t>UBRE = 0.35058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Binomial(0.912)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7.14181    0.02225     321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6.264  7.420 5429.2  &lt;2e-16 ***</a:t>
            </a:r>
          </a:p>
          <a:p>
            <a:r>
              <a:rPr lang="en-US" sz="900" dirty="0"/>
              <a:t>s(month)    3.915  3.995  170.2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0.184   Deviance explained =   55%</a:t>
            </a:r>
          </a:p>
          <a:p>
            <a:r>
              <a:rPr lang="en-US" sz="900" dirty="0"/>
              <a:t>-REML =  18159  Scale est. = 1         n = 2227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73565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0DFA0CA-CE23-64A3-B8E9-B580ACDE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07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Summary/Figure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2F654-FE9F-B627-F699-AA451159A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6860" y="0"/>
            <a:ext cx="4408714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4C04CA-FB2E-FF99-1D98-EFBDD90D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41510"/>
              </p:ext>
            </p:extLst>
          </p:nvPr>
        </p:nvGraphicFramePr>
        <p:xfrm>
          <a:off x="1294441" y="2343539"/>
          <a:ext cx="5524500" cy="169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84789817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9665513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83722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848200"/>
                    </a:ext>
                  </a:extLst>
                </a:gridCol>
              </a:tblGrid>
              <a:tr h="23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Taxa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P-value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R-sq.(adj)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3557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Daphnia spp.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Presence ~ s(salinity)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&lt;2e-16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229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Daphnia spp.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BPUE ~ s(salinity) + s(month, k = 5) + s(Station, bs = "re")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2615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H. longirostris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Presence ~ s(salinity)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2986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H. longirostris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BPUE ~ s(salinity) + s(month, k = 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2348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tetraspina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Presence ~ s(salinity)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1164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tetraspina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BPUE ~ s(salinity) + s(month, k = 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82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P. forbesi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Presence ~ s(salinity)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1071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P. forbesi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BPUE ~ s(salinity) + s(month, k = 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0.184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08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82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54FECC-F255-A56A-A692-5EE181E73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118" y="1066566"/>
            <a:ext cx="7774398" cy="5182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954678-B0DA-F98D-C9AC-39FD919A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‘Preferred’ salinity ranges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97273-B08F-5CDB-A265-D6E3FA9E3164}"/>
              </a:ext>
            </a:extLst>
          </p:cNvPr>
          <p:cNvSpPr txBox="1"/>
          <p:nvPr/>
        </p:nvSpPr>
        <p:spPr>
          <a:xfrm>
            <a:off x="0" y="1066565"/>
            <a:ext cx="6206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Salinity range: </a:t>
            </a:r>
          </a:p>
          <a:p>
            <a:r>
              <a:rPr lang="en-US" sz="1800" dirty="0"/>
              <a:t>weighted mean +/-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402492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10686-AB3B-369D-659E-7A677DB4B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650" y="0"/>
            <a:ext cx="6858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D9544B-9483-BBD5-CFA9-A86CF9967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4536"/>
              </p:ext>
            </p:extLst>
          </p:nvPr>
        </p:nvGraphicFramePr>
        <p:xfrm>
          <a:off x="539111" y="1873205"/>
          <a:ext cx="41275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1229475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99652025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7175050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Taxa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W-D Tukey p-value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4800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Daphnia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aov(log(BPUE + 1) ~ Drought)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0.5612784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3043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H. longirostris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aov</a:t>
                      </a:r>
                      <a:r>
                        <a:rPr lang="en-US" sz="1100" u="none" strike="noStrike" dirty="0">
                          <a:effectLst/>
                        </a:rPr>
                        <a:t>(log(BPUE + 1) ~ Drought)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0.309038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425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tetraspina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aov(log(BPUE + 1) ~ Drought)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0.00552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8790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P. forbesi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aov(log(BPUE + 1) ~ Drought)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0.3829747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80969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7AFAD3A-9516-F99D-D240-41411CD18501}"/>
              </a:ext>
            </a:extLst>
          </p:cNvPr>
          <p:cNvSpPr txBox="1">
            <a:spLocks/>
          </p:cNvSpPr>
          <p:nvPr/>
        </p:nvSpPr>
        <p:spPr>
          <a:xfrm>
            <a:off x="0" y="25740"/>
            <a:ext cx="5203528" cy="1638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BPUE variance within ‘preferred’ salinity zone</a:t>
            </a: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1517</Words>
  <Application>Microsoft Office PowerPoint</Application>
  <PresentationFormat>Widescreen</PresentationFormat>
  <Paragraphs>265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Models: Daphnia</vt:lpstr>
      <vt:lpstr>Models: Hyperacanthomysis longirostris</vt:lpstr>
      <vt:lpstr>Models: Limnoithona tetraspina</vt:lpstr>
      <vt:lpstr>Models: Pseudodiaptomus forbesi</vt:lpstr>
      <vt:lpstr>Models: Summary/Figure</vt:lpstr>
      <vt:lpstr>‘Preferred’ salinity ranges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329</cp:revision>
  <dcterms:created xsi:type="dcterms:W3CDTF">2022-04-20T21:07:45Z</dcterms:created>
  <dcterms:modified xsi:type="dcterms:W3CDTF">2022-12-12T18:09:36Z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