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9" r:id="rId2"/>
    <p:sldId id="321" r:id="rId3"/>
    <p:sldId id="325" r:id="rId4"/>
    <p:sldId id="326" r:id="rId5"/>
    <p:sldId id="327" r:id="rId6"/>
    <p:sldId id="32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2A60A-0A95-7BF0-59CE-DE766804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0445" y="165370"/>
            <a:ext cx="4351506" cy="6527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B61152-CFE8-1AA1-5165-9A7784581B6A}"/>
              </a:ext>
            </a:extLst>
          </p:cNvPr>
          <p:cNvSpPr/>
          <p:nvPr/>
        </p:nvSpPr>
        <p:spPr>
          <a:xfrm>
            <a:off x="8041159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C623-B789-A96C-6A34-0505F5223A95}"/>
              </a:ext>
            </a:extLst>
          </p:cNvPr>
          <p:cNvSpPr/>
          <p:nvPr/>
        </p:nvSpPr>
        <p:spPr>
          <a:xfrm>
            <a:off x="9092490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B347B-5710-3488-FFB6-28D378CE9F80}"/>
              </a:ext>
            </a:extLst>
          </p:cNvPr>
          <p:cNvSpPr/>
          <p:nvPr/>
        </p:nvSpPr>
        <p:spPr>
          <a:xfrm>
            <a:off x="8021703" y="198210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AFD46-7C2B-72E2-C129-DCFFAA60520D}"/>
              </a:ext>
            </a:extLst>
          </p:cNvPr>
          <p:cNvSpPr/>
          <p:nvPr/>
        </p:nvSpPr>
        <p:spPr>
          <a:xfrm>
            <a:off x="9073034" y="200039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E15EB-7EE3-7486-E39B-6215B1E30414}"/>
              </a:ext>
            </a:extLst>
          </p:cNvPr>
          <p:cNvSpPr/>
          <p:nvPr/>
        </p:nvSpPr>
        <p:spPr>
          <a:xfrm>
            <a:off x="9014669" y="527943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0010D-E62E-BB71-7A9B-E7BC0B1092C3}"/>
              </a:ext>
            </a:extLst>
          </p:cNvPr>
          <p:cNvSpPr/>
          <p:nvPr/>
        </p:nvSpPr>
        <p:spPr>
          <a:xfrm>
            <a:off x="10108154" y="527943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2107A-C69C-6BA3-A9C0-5CD1A5B89845}"/>
              </a:ext>
            </a:extLst>
          </p:cNvPr>
          <p:cNvSpPr/>
          <p:nvPr/>
        </p:nvSpPr>
        <p:spPr>
          <a:xfrm>
            <a:off x="11211435" y="19882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5834-49E5-F61B-FBBB-1ED9EE684CFC}"/>
              </a:ext>
            </a:extLst>
          </p:cNvPr>
          <p:cNvSpPr/>
          <p:nvPr/>
        </p:nvSpPr>
        <p:spPr>
          <a:xfrm>
            <a:off x="10160104" y="199874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0" y="623127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3485298" y="258352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4418074" y="73606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4418074" y="163839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1603219" y="264180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4428484" y="254073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4428484" y="346914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3484689" y="165503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1603219" y="3546288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259847" y="1217007"/>
            <a:ext cx="51805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Presence/Absence</a:t>
            </a:r>
            <a:endParaRPr lang="en-US" sz="1200" dirty="0"/>
          </a:p>
          <a:p>
            <a:r>
              <a:rPr lang="en-US" sz="1200" dirty="0"/>
              <a:t>Call:</a:t>
            </a:r>
          </a:p>
          <a:p>
            <a:r>
              <a:rPr lang="en-US" sz="1200" dirty="0" err="1"/>
              <a:t>glm</a:t>
            </a:r>
            <a:r>
              <a:rPr lang="en-US" sz="1200" dirty="0"/>
              <a:t>(formula = Presence ~ salinity + ns(month, </a:t>
            </a:r>
            <a:r>
              <a:rPr lang="en-US" sz="1200" dirty="0" err="1"/>
              <a:t>df</a:t>
            </a:r>
            <a:r>
              <a:rPr lang="en-US" sz="1200" dirty="0"/>
              <a:t> = 2), family = "binomial", </a:t>
            </a:r>
          </a:p>
          <a:p>
            <a:r>
              <a:rPr lang="en-US" sz="1200" dirty="0"/>
              <a:t>    data = </a:t>
            </a:r>
            <a:r>
              <a:rPr lang="en-US" sz="1200" dirty="0" err="1"/>
              <a:t>d_pa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Deviance Residuals: </a:t>
            </a:r>
          </a:p>
          <a:p>
            <a:r>
              <a:rPr lang="en-US" sz="1200" dirty="0"/>
              <a:t>    Min       1Q   Median       3Q      Max  </a:t>
            </a:r>
          </a:p>
          <a:p>
            <a:r>
              <a:rPr lang="en-US" sz="1200" dirty="0"/>
              <a:t>-1.4019  -0.6713  -0.1825  -0.0119   4.5829 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Estimate Std. Error z value </a:t>
            </a:r>
            <a:r>
              <a:rPr lang="en-US" sz="1200" dirty="0" err="1"/>
              <a:t>Pr</a:t>
            </a:r>
            <a:r>
              <a:rPr lang="en-US" sz="1200" dirty="0"/>
              <a:t>(&gt;|z|)    </a:t>
            </a:r>
          </a:p>
          <a:p>
            <a:r>
              <a:rPr lang="en-US" sz="1200" dirty="0"/>
              <a:t>(Intercept)         0.56076    0.09218   6.083 1.18e-09 ***</a:t>
            </a:r>
          </a:p>
          <a:p>
            <a:r>
              <a:rPr lang="en-US" sz="1200" dirty="0"/>
              <a:t>salinity           -0.76617    0.05143 -14.896  &lt; 2e-16 ***</a:t>
            </a:r>
          </a:p>
          <a:p>
            <a:r>
              <a:rPr lang="en-US" sz="1200" dirty="0"/>
              <a:t>ns(month, </a:t>
            </a:r>
            <a:r>
              <a:rPr lang="en-US" sz="1200" dirty="0" err="1"/>
              <a:t>df</a:t>
            </a:r>
            <a:r>
              <a:rPr lang="en-US" sz="1200" dirty="0"/>
              <a:t> = 2)1 -3.06174    0.22810 -13.423  &lt; 2e-16 ***</a:t>
            </a:r>
          </a:p>
          <a:p>
            <a:r>
              <a:rPr lang="en-US" sz="1200" dirty="0"/>
              <a:t>ns(month, </a:t>
            </a:r>
            <a:r>
              <a:rPr lang="en-US" sz="1200" dirty="0" err="1"/>
              <a:t>df</a:t>
            </a:r>
            <a:r>
              <a:rPr lang="en-US" sz="1200" dirty="0"/>
              <a:t> = 2)2 -0.22034    0.15315  -1.439     0.15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(Dispersion parameter for binomial family taken to be 1)</a:t>
            </a:r>
          </a:p>
          <a:p>
            <a:endParaRPr lang="en-US" sz="1200" dirty="0"/>
          </a:p>
          <a:p>
            <a:r>
              <a:rPr lang="en-US" sz="1200" dirty="0"/>
              <a:t>    Null deviance: 3901.5  on 4248  degrees of freedom</a:t>
            </a:r>
          </a:p>
          <a:p>
            <a:r>
              <a:rPr lang="en-US" sz="1200" dirty="0"/>
              <a:t>Residual deviance: 2820.1  on 4245  degrees of freedom</a:t>
            </a:r>
          </a:p>
          <a:p>
            <a:r>
              <a:rPr lang="en-US" sz="1200" dirty="0"/>
              <a:t>AIC: 2828.1</a:t>
            </a:r>
          </a:p>
          <a:p>
            <a:endParaRPr lang="en-US" sz="1200" dirty="0"/>
          </a:p>
          <a:p>
            <a:r>
              <a:rPr lang="en-US" sz="1200" dirty="0"/>
              <a:t>Number of Fisher Scoring iterations: 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Daphnia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5440350" y="1217007"/>
            <a:ext cx="675164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Presence only</a:t>
            </a:r>
          </a:p>
          <a:p>
            <a:r>
              <a:rPr lang="en-US" sz="1200" dirty="0"/>
              <a:t>m4.2&lt;-gam(BPUE~s(salinity)+s(</a:t>
            </a:r>
            <a:r>
              <a:rPr lang="en-US" sz="1200" dirty="0" err="1"/>
              <a:t>month,k</a:t>
            </a:r>
            <a:r>
              <a:rPr lang="en-US" sz="1200" dirty="0"/>
              <a:t>=5),random = list(Station = ~1), </a:t>
            </a:r>
            <a:r>
              <a:rPr lang="en-US" sz="1200" dirty="0" err="1"/>
              <a:t>niterPQL</a:t>
            </a:r>
            <a:r>
              <a:rPr lang="en-US" sz="1200" dirty="0"/>
              <a:t>=40,family='</a:t>
            </a:r>
            <a:r>
              <a:rPr lang="en-US" sz="1200" dirty="0" err="1"/>
              <a:t>nb</a:t>
            </a:r>
            <a:r>
              <a:rPr lang="en-US" sz="1200" dirty="0"/>
              <a:t>',data=</a:t>
            </a:r>
            <a:r>
              <a:rPr lang="en-US" sz="1200" dirty="0" err="1"/>
              <a:t>d_p</a:t>
            </a:r>
            <a:r>
              <a:rPr lang="en-US" sz="1200" dirty="0"/>
              <a:t>)</a:t>
            </a:r>
          </a:p>
          <a:p>
            <a:r>
              <a:rPr lang="en-US" sz="1200" dirty="0"/>
              <a:t>Family: Negative Binomial(0.428) </a:t>
            </a:r>
          </a:p>
          <a:p>
            <a:r>
              <a:rPr lang="en-US" sz="1200" dirty="0"/>
              <a:t>Link function: log </a:t>
            </a:r>
          </a:p>
          <a:p>
            <a:endParaRPr lang="en-US" sz="1200" dirty="0"/>
          </a:p>
          <a:p>
            <a:r>
              <a:rPr lang="en-US" sz="1200" dirty="0"/>
              <a:t>Formula:</a:t>
            </a:r>
          </a:p>
          <a:p>
            <a:r>
              <a:rPr lang="en-US" sz="1200" dirty="0"/>
              <a:t>BPUE ~ s(salinity) + s(month, k = 5)</a:t>
            </a:r>
          </a:p>
          <a:p>
            <a:endParaRPr lang="en-US" sz="1200" dirty="0"/>
          </a:p>
          <a:p>
            <a:r>
              <a:rPr lang="en-US" sz="1200" dirty="0"/>
              <a:t>Parametric coefficients:</a:t>
            </a:r>
          </a:p>
          <a:p>
            <a:r>
              <a:rPr lang="en-US" sz="1200" dirty="0"/>
              <a:t>            Estimate Std. Error z value </a:t>
            </a:r>
            <a:r>
              <a:rPr lang="en-US" sz="1200" dirty="0" err="1"/>
              <a:t>Pr</a:t>
            </a:r>
            <a:r>
              <a:rPr lang="en-US" sz="1200" dirty="0"/>
              <a:t>(&gt;|z|)    </a:t>
            </a:r>
          </a:p>
          <a:p>
            <a:r>
              <a:rPr lang="en-US" sz="1200" dirty="0"/>
              <a:t>(Intercept)  6.62377    0.05658   117.1   &lt;2e-16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Approximate significance of smooth terms: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edf</a:t>
            </a:r>
            <a:r>
              <a:rPr lang="en-US" sz="1200" dirty="0"/>
              <a:t> </a:t>
            </a:r>
            <a:r>
              <a:rPr lang="en-US" sz="1200" dirty="0" err="1"/>
              <a:t>Ref.df</a:t>
            </a:r>
            <a:r>
              <a:rPr lang="en-US" sz="1200" dirty="0"/>
              <a:t> </a:t>
            </a:r>
            <a:r>
              <a:rPr lang="en-US" sz="1200" dirty="0" err="1"/>
              <a:t>Chi.sq</a:t>
            </a:r>
            <a:r>
              <a:rPr lang="en-US" sz="1200" dirty="0"/>
              <a:t> p-value    </a:t>
            </a:r>
          </a:p>
          <a:p>
            <a:r>
              <a:rPr lang="en-US" sz="1200" dirty="0"/>
              <a:t>s(salinity) 8.885  8.996  533.4  &lt;2e-16 ***</a:t>
            </a:r>
          </a:p>
          <a:p>
            <a:r>
              <a:rPr lang="en-US" sz="1200" dirty="0"/>
              <a:t>s(month)    3.724  3.953  231.0  &lt;2e-16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R-sq.(adj) =  0.062   Deviance explained = 34.6%</a:t>
            </a:r>
          </a:p>
          <a:p>
            <a:r>
              <a:rPr lang="en-US" sz="1200" dirty="0"/>
              <a:t>-REML = 5368.5  Scale est. = 1         n = 731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2592" y="5970628"/>
            <a:ext cx="6206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currently filtered for just May – 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glm</a:t>
            </a:r>
            <a:r>
              <a:rPr lang="en-US" dirty="0"/>
              <a:t>, when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Daphnia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AC7C0-369B-D49C-834B-199A7FBA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644" y="2037665"/>
            <a:ext cx="4572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5897-78CC-8EB4-FD28-35528E161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37665"/>
            <a:ext cx="4572000" cy="457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AB6766-0045-EA90-578F-7A82CF45B5CE}"/>
              </a:ext>
            </a:extLst>
          </p:cNvPr>
          <p:cNvSpPr txBox="1">
            <a:spLocks/>
          </p:cNvSpPr>
          <p:nvPr/>
        </p:nvSpPr>
        <p:spPr>
          <a:xfrm>
            <a:off x="119510" y="1492859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Logistic model (presence/absence)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C58FF0-97C2-9C44-F247-EFAF1B8B720B}"/>
              </a:ext>
            </a:extLst>
          </p:cNvPr>
          <p:cNvSpPr txBox="1">
            <a:spLocks/>
          </p:cNvSpPr>
          <p:nvPr/>
        </p:nvSpPr>
        <p:spPr>
          <a:xfrm>
            <a:off x="5832866" y="1473778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Negative binomial (just presence)</a:t>
            </a:r>
          </a:p>
        </p:txBody>
      </p:sp>
    </p:spTree>
    <p:extLst>
      <p:ext uri="{BB962C8B-B14F-4D97-AF65-F5344CB8AC3E}">
        <p14:creationId xmlns:p14="http://schemas.microsoft.com/office/powerpoint/2010/main" val="38071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4BDA2-BB41-3CE4-9A48-80337242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59239"/>
              </p:ext>
            </p:extLst>
          </p:nvPr>
        </p:nvGraphicFramePr>
        <p:xfrm>
          <a:off x="2032000" y="719666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16526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9487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51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Binomial Presence 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negative 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7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Daphnia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5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H. longirostris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salinity, </a:t>
                      </a:r>
                      <a:r>
                        <a:rPr lang="en-US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L. tetraspina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forebesi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2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75" y="76147"/>
            <a:ext cx="5029276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0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DB4E-0A6F-B892-9B94-6F0B5D5E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"/>
            <a:ext cx="4876800" cy="304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CDCA-1803-215D-E9EF-603F3EA0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785" y="0"/>
            <a:ext cx="4876801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B8796-1A96-F41A-A634-EF6AF55A1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3809998"/>
            <a:ext cx="4876801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A3A6-32EB-0622-45B0-C4AE853A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598" y="3809998"/>
            <a:ext cx="48768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548</Words>
  <Application>Microsoft Office PowerPoint</Application>
  <PresentationFormat>Widescreen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Environmental GAMs</vt:lpstr>
      <vt:lpstr>Environmental GAMs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217</cp:revision>
  <dcterms:created xsi:type="dcterms:W3CDTF">2022-04-20T21:07:45Z</dcterms:created>
  <dcterms:modified xsi:type="dcterms:W3CDTF">2022-08-01T17:37:33Z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