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9" r:id="rId2"/>
    <p:sldId id="337" r:id="rId3"/>
    <p:sldId id="321" r:id="rId4"/>
    <p:sldId id="322" r:id="rId5"/>
    <p:sldId id="325" r:id="rId6"/>
    <p:sldId id="326" r:id="rId7"/>
    <p:sldId id="327" r:id="rId8"/>
    <p:sldId id="328" r:id="rId9"/>
    <p:sldId id="329" r:id="rId10"/>
    <p:sldId id="330" r:id="rId11"/>
    <p:sldId id="324" r:id="rId12"/>
    <p:sldId id="331" r:id="rId13"/>
    <p:sldId id="332" r:id="rId14"/>
    <p:sldId id="333" r:id="rId15"/>
    <p:sldId id="334" r:id="rId16"/>
    <p:sldId id="338" r:id="rId17"/>
    <p:sldId id="335" r:id="rId18"/>
    <p:sldId id="3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7E43-E401-43ED-ACCB-2C6410FE48A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7809D-E210-4F1B-A8DB-E3455A6C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6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FCE-4317-4A03-9692-9FD3531BB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6007-B259-491D-80AD-84CB3A7D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99D6-5754-4C2D-9392-CA6D2404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0465-5E8A-4245-84C0-64EAA6F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355F-BCB4-4139-AC48-A064062E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D233-6B29-4B81-A2E6-69DFE20D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9B2AD-C809-4C08-AE8C-50ED30A2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2CEC-71BE-4EAC-979F-49BAA547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7D72-CAB5-4DF8-884D-69D1B593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C349-5B01-4A33-AB92-CDE68B97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6C71-4419-4567-B1D6-94A2A662A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CD7F6-1DB5-4852-89F5-950E6CAC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E5B-0F00-4C6D-891D-7AFE7E10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A8BE-CDB1-4DE1-B12B-A92C7F16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2819-3051-4DD4-B084-A7E9712F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EADE-3839-4219-896D-89A806A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67E1-85DD-48C4-B44D-24B002F8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FDAC-A22D-4E5F-9D89-33C44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D059-6723-4ED4-AFBF-4ED6C157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AA3-7D92-4527-9D31-D90A990A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DFD7-6E2E-4F85-AD7C-2440B6A7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76FB-2DA5-44DD-9443-19C34F6A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D13B-295C-4AB5-A223-A01EDAA2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A164-1412-4E05-BBED-168E0C4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FDD6-4576-4BFA-B807-1D4A88C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D0B5-88DE-475E-AD1B-E0CEA505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DFC-7E04-41A2-9463-68241371F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5B15-C1B5-404D-9B4C-12449082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2AD4-1429-4D74-A3A2-5B9EB2EB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B448-5D5B-4423-9A55-E6B0EBBF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C933-EF48-4377-986A-8CDB023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B5E2-D3A7-41BA-BD3C-BD6B06C6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B0DD-CD3F-4F79-AD99-308187C4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20CF-DEA4-47BD-91AF-9F82748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D4110-0F01-496D-AD0D-5915DB072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8D3A3-070C-4822-9CC0-851A948D0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EE684-BB94-4206-BE18-B4F41436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30D1D-2C39-434D-9973-6ABD8C46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C8B3A-1B7F-479A-9BE1-22DEB91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847-AA48-46E9-8AF4-5D41D1F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D3FE-B386-4484-AA61-5758CAF6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324A-0B6D-461F-8A8C-C2D91A41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3F5BD-110C-4660-B31C-8EBB36A9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BC158-3BE0-4CF9-BC8C-D8FB1CF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DF856-F1DD-4350-B20E-F3E96756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DD406-5289-42CF-A9FF-C652CC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A833-E71E-4155-8048-783AA063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5148-3C19-404A-BE82-27D04EAA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1E80-E808-40F3-BBDE-759DA01E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2E9-C707-4EE8-9707-CA86C5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6D5D5-BC26-44C3-B9CE-5EC11479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71FD-A59A-4291-A905-A2E5F009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4614-7F15-4107-93D9-787DF11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E62B6-857E-484E-9C6C-C97402CF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5E10-ADBD-4370-BD8C-2EF2E1B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736DD-AC46-4A7F-9C36-730AD2C7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945C-1070-4164-A269-13545F92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AB4D-37E8-4DCF-83FC-E057635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8FC20-68FC-44EE-998E-7024FFA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BEF5-C088-4AF5-BE86-E51A36AE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D996-A749-43D9-B275-3ECA902C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8AC-7356-4E1A-8866-5ADEE4133E9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F9B5-BFB1-4CE2-A9B7-F83DA169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715B-DDE6-4BD5-BAF5-FB4C6360C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B265-7E64-4CE7-AE5A-B2A4DF74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91EC-2144-4562-8C12-10E022A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Drought Zooplankton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B2B1-7502-4B2A-9B89-3F6EDAEA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drought in the estuary impact zooplankton communities?</a:t>
            </a:r>
          </a:p>
          <a:p>
            <a:pPr lvl="1"/>
            <a:r>
              <a:rPr lang="en-US" dirty="0"/>
              <a:t>Do we see estuary-wide changes in taxa BPUE?</a:t>
            </a:r>
          </a:p>
          <a:p>
            <a:pPr lvl="1"/>
            <a:r>
              <a:rPr lang="en-US" dirty="0"/>
              <a:t>Do we see regional changes in taxa BPUE?</a:t>
            </a:r>
          </a:p>
          <a:p>
            <a:pPr lvl="1"/>
            <a:r>
              <a:rPr lang="en-US" dirty="0"/>
              <a:t>Are there env parameters correlated with higher BPUE?</a:t>
            </a:r>
          </a:p>
          <a:p>
            <a:pPr lvl="1"/>
            <a:r>
              <a:rPr lang="en-US" dirty="0"/>
              <a:t>Does Drought impact the env parameters correlated with higher BPUE?</a:t>
            </a:r>
          </a:p>
          <a:p>
            <a:pPr lvl="2"/>
            <a:r>
              <a:rPr lang="en-US" dirty="0"/>
              <a:t>Are the env parameters for taxa changing, or moving?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F5D49-55DE-464E-A0A7-0F6AD908C9BD}"/>
              </a:ext>
            </a:extLst>
          </p:cNvPr>
          <p:cNvSpPr txBox="1"/>
          <p:nvPr/>
        </p:nvSpPr>
        <p:spPr>
          <a:xfrm>
            <a:off x="285750" y="125730"/>
            <a:ext cx="11647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M4 residuals</a:t>
            </a:r>
          </a:p>
          <a:p>
            <a:r>
              <a:rPr lang="en-US" sz="2800" dirty="0"/>
              <a:t>M4: BPUE ~ s(salinity) + s(Temperature)+s(month, bs=“cc”)+s(Station, bs=‘re’)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F7F0FE-14C1-4844-B844-D453355A3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280160"/>
            <a:ext cx="4876800" cy="48768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583B1A9-683B-4102-822D-AAC454174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70" y="128016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9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86565-5172-45F2-83F3-66AB4F1D8ED0}"/>
              </a:ext>
            </a:extLst>
          </p:cNvPr>
          <p:cNvSpPr txBox="1"/>
          <p:nvPr/>
        </p:nvSpPr>
        <p:spPr>
          <a:xfrm>
            <a:off x="0" y="0"/>
            <a:ext cx="1161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Single Smoother gams</a:t>
            </a:r>
          </a:p>
          <a:p>
            <a:r>
              <a:rPr lang="en-US" sz="3600" dirty="0"/>
              <a:t>M1: BPUE ~ s(month, bs=‘cc’, family=‘</a:t>
            </a:r>
            <a:r>
              <a:rPr lang="en-US" sz="3600" dirty="0" err="1"/>
              <a:t>nb</a:t>
            </a:r>
            <a:r>
              <a:rPr lang="en-US" sz="3600" dirty="0"/>
              <a:t>’)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D9BBD5D-DCEC-48F0-B228-C7068830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79" y="1943099"/>
            <a:ext cx="3891915" cy="3891915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75711325-1B74-483E-B601-CE2DECFBF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" y="1943099"/>
            <a:ext cx="3891915" cy="38919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F4F829-64EA-40C6-8CC7-EA0BECB0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794" y="1943099"/>
            <a:ext cx="3891915" cy="3891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8D51C-238C-47EA-9488-B282283F68C2}"/>
              </a:ext>
            </a:extLst>
          </p:cNvPr>
          <p:cNvSpPr txBox="1"/>
          <p:nvPr/>
        </p:nvSpPr>
        <p:spPr>
          <a:xfrm>
            <a:off x="6736079" y="1022986"/>
            <a:ext cx="6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Deviance explained = 31.6%</a:t>
            </a:r>
          </a:p>
        </p:txBody>
      </p:sp>
    </p:spTree>
    <p:extLst>
      <p:ext uri="{BB962C8B-B14F-4D97-AF65-F5344CB8AC3E}">
        <p14:creationId xmlns:p14="http://schemas.microsoft.com/office/powerpoint/2010/main" val="235612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86565-5172-45F2-83F3-66AB4F1D8ED0}"/>
              </a:ext>
            </a:extLst>
          </p:cNvPr>
          <p:cNvSpPr txBox="1"/>
          <p:nvPr/>
        </p:nvSpPr>
        <p:spPr>
          <a:xfrm>
            <a:off x="0" y="0"/>
            <a:ext cx="1161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Single Smoother gams</a:t>
            </a:r>
          </a:p>
          <a:p>
            <a:r>
              <a:rPr lang="en-US" sz="3600" dirty="0"/>
              <a:t>M1: BPUE ~ s(salinity, family=‘</a:t>
            </a:r>
            <a:r>
              <a:rPr lang="en-US" sz="3600" dirty="0" err="1"/>
              <a:t>nb</a:t>
            </a:r>
            <a:r>
              <a:rPr lang="en-US" sz="3600" dirty="0"/>
              <a:t>’)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80F2392-142F-46BB-A715-A9F00E490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55" y="1560195"/>
            <a:ext cx="3737610" cy="373761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A8A7D3F-00A9-40F9-A884-31F7646F4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42" y="1560195"/>
            <a:ext cx="3737610" cy="373761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6A76ED7-9E73-4A9E-8E5B-2AC8CB5F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560195"/>
            <a:ext cx="3737610" cy="3737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E1746-B95C-4C05-88DE-9563127ED82A}"/>
              </a:ext>
            </a:extLst>
          </p:cNvPr>
          <p:cNvSpPr txBox="1"/>
          <p:nvPr/>
        </p:nvSpPr>
        <p:spPr>
          <a:xfrm>
            <a:off x="6096000" y="718304"/>
            <a:ext cx="6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Deviance explained =   21%</a:t>
            </a:r>
          </a:p>
        </p:txBody>
      </p:sp>
    </p:spTree>
    <p:extLst>
      <p:ext uri="{BB962C8B-B14F-4D97-AF65-F5344CB8AC3E}">
        <p14:creationId xmlns:p14="http://schemas.microsoft.com/office/powerpoint/2010/main" val="271592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86565-5172-45F2-83F3-66AB4F1D8ED0}"/>
              </a:ext>
            </a:extLst>
          </p:cNvPr>
          <p:cNvSpPr txBox="1"/>
          <p:nvPr/>
        </p:nvSpPr>
        <p:spPr>
          <a:xfrm>
            <a:off x="0" y="0"/>
            <a:ext cx="1161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Single Smoother gams</a:t>
            </a:r>
          </a:p>
          <a:p>
            <a:r>
              <a:rPr lang="en-US" sz="3600" dirty="0"/>
              <a:t>M1: BPUE ~ s(temperature, family=‘</a:t>
            </a:r>
            <a:r>
              <a:rPr lang="en-US" sz="3600" dirty="0" err="1"/>
              <a:t>nb</a:t>
            </a:r>
            <a:r>
              <a:rPr lang="en-US" sz="3600" dirty="0"/>
              <a:t>’)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724A413-D9FE-4E7A-9159-610AB11F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220" y="1851660"/>
            <a:ext cx="4046220" cy="4046220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26C8AAC4-8434-4A99-8732-238773BF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80" y="1851660"/>
            <a:ext cx="4046220" cy="404622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342BF529-267F-4A0A-8D1E-50E9E3928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660"/>
            <a:ext cx="4046220" cy="4046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CE91EC-9091-4152-837D-88E72C13502A}"/>
              </a:ext>
            </a:extLst>
          </p:cNvPr>
          <p:cNvSpPr txBox="1"/>
          <p:nvPr/>
        </p:nvSpPr>
        <p:spPr>
          <a:xfrm>
            <a:off x="6455093" y="830997"/>
            <a:ext cx="6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Deviance explained = 24.6%</a:t>
            </a:r>
          </a:p>
        </p:txBody>
      </p:sp>
    </p:spTree>
    <p:extLst>
      <p:ext uri="{BB962C8B-B14F-4D97-AF65-F5344CB8AC3E}">
        <p14:creationId xmlns:p14="http://schemas.microsoft.com/office/powerpoint/2010/main" val="19526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D413-C5F9-4236-BFFD-61009EF5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8CAB-B6B8-4B66-B070-609E2CAA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Salinity and temperature are of course correlated with the month</a:t>
            </a:r>
          </a:p>
          <a:p>
            <a:r>
              <a:rPr lang="en-US" dirty="0"/>
              <a:t>The BPUE of P forbesi is highest from May – November</a:t>
            </a:r>
          </a:p>
          <a:p>
            <a:pPr lvl="1"/>
            <a:r>
              <a:rPr lang="en-US" dirty="0"/>
              <a:t>Examine gam of BPUE by salinity between months of May and November</a:t>
            </a:r>
          </a:p>
          <a:p>
            <a:r>
              <a:rPr lang="en-US" dirty="0"/>
              <a:t>P. forbesi BPUE is highest in salinity &lt; 5ppt</a:t>
            </a:r>
          </a:p>
          <a:p>
            <a:pPr lvl="1"/>
            <a:r>
              <a:rPr lang="en-US" dirty="0"/>
              <a:t>Compare effect of drought on BPUE for samples collected between 0 – 5ppt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0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86565-5172-45F2-83F3-66AB4F1D8ED0}"/>
              </a:ext>
            </a:extLst>
          </p:cNvPr>
          <p:cNvSpPr txBox="1"/>
          <p:nvPr/>
        </p:nvSpPr>
        <p:spPr>
          <a:xfrm>
            <a:off x="0" y="0"/>
            <a:ext cx="116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M1: BPUE ~ s(salinity) for May - November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B4BA1C2-08FC-4C30-94EB-7BDE857F3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" y="1602105"/>
            <a:ext cx="3653790" cy="365379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1D515ED-3321-4C9A-8701-1717F76C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70" y="1602105"/>
            <a:ext cx="3653790" cy="365379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2BA93C6-4168-44A5-8674-6005E4840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80" y="1602105"/>
            <a:ext cx="3653790" cy="3653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2A5BB1-41A6-4ECF-9530-56947F47FE72}"/>
              </a:ext>
            </a:extLst>
          </p:cNvPr>
          <p:cNvSpPr txBox="1"/>
          <p:nvPr/>
        </p:nvSpPr>
        <p:spPr>
          <a:xfrm>
            <a:off x="1026795" y="5486400"/>
            <a:ext cx="1013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Limiting the model to the May – November, deviance explained by salinity increases from 21% to 48% </a:t>
            </a:r>
          </a:p>
        </p:txBody>
      </p:sp>
    </p:spTree>
    <p:extLst>
      <p:ext uri="{BB962C8B-B14F-4D97-AF65-F5344CB8AC3E}">
        <p14:creationId xmlns:p14="http://schemas.microsoft.com/office/powerpoint/2010/main" val="310704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E524B2-84FC-48B7-90A8-B3CDCE78C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2860"/>
            <a:ext cx="10161270" cy="67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1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0F77EF-D4D5-466E-B1B0-87522A29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1267" y="337185"/>
            <a:ext cx="7149464" cy="4766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F9935-D6DC-441B-9CA2-DF9A2A5C6253}"/>
              </a:ext>
            </a:extLst>
          </p:cNvPr>
          <p:cNvSpPr txBox="1"/>
          <p:nvPr/>
        </p:nvSpPr>
        <p:spPr>
          <a:xfrm>
            <a:off x="1017270" y="5234940"/>
            <a:ext cx="10138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large difference in </a:t>
            </a:r>
            <a:r>
              <a:rPr lang="en-US" i="1" dirty="0"/>
              <a:t>P forbesi</a:t>
            </a:r>
            <a:r>
              <a:rPr lang="en-US" dirty="0"/>
              <a:t> BPUE between Drought and Wet years within their preferred salinity zone (&lt;5ppt).  To me this suggests that within that salinity zone, there is no difference in </a:t>
            </a:r>
            <a:r>
              <a:rPr lang="en-US" i="1" dirty="0"/>
              <a:t>P forbesi</a:t>
            </a:r>
            <a:r>
              <a:rPr lang="en-US" dirty="0"/>
              <a:t> BPUE between Drought and Wet years, and regional changes in BPUE are driven by changes or movement in that salinity zone.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D9607-E670-427B-9718-16D7C08B47D7}"/>
              </a:ext>
            </a:extLst>
          </p:cNvPr>
          <p:cNvSpPr txBox="1"/>
          <p:nvPr/>
        </p:nvSpPr>
        <p:spPr>
          <a:xfrm>
            <a:off x="9578340" y="1120140"/>
            <a:ext cx="2613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P=0.048</a:t>
            </a:r>
          </a:p>
          <a:p>
            <a:r>
              <a:rPr lang="en-US" dirty="0" err="1"/>
              <a:t>TukeyHSD</a:t>
            </a:r>
            <a:r>
              <a:rPr lang="en-US" dirty="0"/>
              <a:t> shows significant difference between Drought and Normal years</a:t>
            </a:r>
          </a:p>
        </p:txBody>
      </p:sp>
    </p:spTree>
    <p:extLst>
      <p:ext uri="{BB962C8B-B14F-4D97-AF65-F5344CB8AC3E}">
        <p14:creationId xmlns:p14="http://schemas.microsoft.com/office/powerpoint/2010/main" val="39484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BF9935-D6DC-441B-9CA2-DF9A2A5C6253}"/>
              </a:ext>
            </a:extLst>
          </p:cNvPr>
          <p:cNvSpPr txBox="1"/>
          <p:nvPr/>
        </p:nvSpPr>
        <p:spPr>
          <a:xfrm>
            <a:off x="1017270" y="5234940"/>
            <a:ext cx="1013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can see that in Suisun Bay and Suisun Marsh, the regions with significant changes in </a:t>
            </a:r>
            <a:r>
              <a:rPr lang="en-US" i="1" dirty="0"/>
              <a:t>P forbesi </a:t>
            </a:r>
            <a:r>
              <a:rPr lang="en-US" dirty="0"/>
              <a:t>BPUE between year types, salinity in both areas increases to near or above 5ppt. during drought years. 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C007F53-DFE0-4CD8-8ABC-8F484198A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70" y="951190"/>
            <a:ext cx="4779705" cy="3186470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E056A75E-305B-4812-B5F8-FCE3A2F63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76"/>
            <a:ext cx="7198614" cy="44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C42118-34D7-4DE8-804E-581D5B42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44841-2B13-4848-BECC-EF4629E53889}"/>
              </a:ext>
            </a:extLst>
          </p:cNvPr>
          <p:cNvSpPr txBox="1"/>
          <p:nvPr/>
        </p:nvSpPr>
        <p:spPr>
          <a:xfrm>
            <a:off x="9384030" y="76581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P=0.136</a:t>
            </a:r>
          </a:p>
        </p:txBody>
      </p:sp>
    </p:spTree>
    <p:extLst>
      <p:ext uri="{BB962C8B-B14F-4D97-AF65-F5344CB8AC3E}">
        <p14:creationId xmlns:p14="http://schemas.microsoft.com/office/powerpoint/2010/main" val="323297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EEF0-1A49-498D-9ED9-6E275A3F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" y="182245"/>
            <a:ext cx="11898630" cy="1325563"/>
          </a:xfrm>
        </p:spPr>
        <p:txBody>
          <a:bodyPr/>
          <a:lstStyle/>
          <a:p>
            <a:r>
              <a:rPr lang="en-US" dirty="0"/>
              <a:t>One taxa as an example: </a:t>
            </a:r>
            <a:r>
              <a:rPr lang="en-US" i="1" dirty="0"/>
              <a:t>Pseudodiaptomus forbesi</a:t>
            </a:r>
            <a:br>
              <a:rPr lang="en-US" i="1" dirty="0"/>
            </a:br>
            <a:r>
              <a:rPr lang="en-US" dirty="0"/>
              <a:t>Year &gt;1993</a:t>
            </a:r>
            <a:endParaRPr lang="en-US" i="1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14EBA2B-56EC-4687-83CC-FAEE01D1E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022"/>
            <a:ext cx="8721302" cy="5450814"/>
          </a:xfrm>
          <a:prstGeom prst="rect">
            <a:avLst/>
          </a:prstGeom>
        </p:spPr>
      </p:pic>
      <p:pic>
        <p:nvPicPr>
          <p:cNvPr id="7" name="Picture 6" descr="A picture containing arthropod, invertebrate&#10;&#10;Description automatically generated">
            <a:extLst>
              <a:ext uri="{FF2B5EF4-FFF2-40B4-BE49-F238E27FC236}">
                <a16:creationId xmlns:a16="http://schemas.microsoft.com/office/drawing/2014/main" id="{162E6C19-4321-430B-8390-5C8468F7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17" y="2944373"/>
            <a:ext cx="3288817" cy="24666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59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2A9C3B7-DC83-499E-AD19-0CE9C53C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36" y="1234439"/>
            <a:ext cx="6215064" cy="4972051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6679475-A725-4369-A399-10B1F799C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66" y="1405890"/>
            <a:ext cx="5915026" cy="4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613BB7-FF1B-4347-A0E4-ACB0834C820B}"/>
              </a:ext>
            </a:extLst>
          </p:cNvPr>
          <p:cNvSpPr txBox="1"/>
          <p:nvPr/>
        </p:nvSpPr>
        <p:spPr>
          <a:xfrm>
            <a:off x="408623" y="874395"/>
            <a:ext cx="609790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Family: Negative Binomial(0.267) </a:t>
            </a:r>
          </a:p>
          <a:p>
            <a:r>
              <a:rPr lang="en-US" dirty="0"/>
              <a:t>Link function: log </a:t>
            </a:r>
          </a:p>
          <a:p>
            <a:endParaRPr lang="en-US" dirty="0"/>
          </a:p>
          <a:p>
            <a:r>
              <a:rPr lang="en-US" dirty="0"/>
              <a:t>Formula:</a:t>
            </a:r>
          </a:p>
          <a:p>
            <a:r>
              <a:rPr lang="en-US" dirty="0"/>
              <a:t>BPUE ~ s(salinity)</a:t>
            </a:r>
          </a:p>
          <a:p>
            <a:endParaRPr lang="en-US" dirty="0"/>
          </a:p>
          <a:p>
            <a:r>
              <a:rPr lang="en-US" dirty="0"/>
              <a:t>Parametric coefficients:</a:t>
            </a:r>
          </a:p>
          <a:p>
            <a:r>
              <a:rPr lang="en-US" dirty="0"/>
              <a:t>            Estimate 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r>
              <a:rPr lang="en-US" dirty="0"/>
              <a:t>(Intercept)  6.75037    0.03079   219.2 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Approximate significance of smooth terms:</a:t>
            </a:r>
          </a:p>
          <a:p>
            <a:r>
              <a:rPr lang="en-US" dirty="0"/>
              <a:t>             </a:t>
            </a:r>
            <a:r>
              <a:rPr lang="en-US" dirty="0" err="1"/>
              <a:t>edf</a:t>
            </a:r>
            <a:r>
              <a:rPr lang="en-US" dirty="0"/>
              <a:t> </a:t>
            </a:r>
            <a:r>
              <a:rPr lang="en-US" dirty="0" err="1"/>
              <a:t>Ref.df</a:t>
            </a:r>
            <a:r>
              <a:rPr lang="en-US" dirty="0"/>
              <a:t> </a:t>
            </a:r>
            <a:r>
              <a:rPr lang="en-US" dirty="0" err="1"/>
              <a:t>Chi.sq</a:t>
            </a:r>
            <a:r>
              <a:rPr lang="en-US" dirty="0"/>
              <a:t> p-value    </a:t>
            </a:r>
          </a:p>
          <a:p>
            <a:r>
              <a:rPr lang="en-US" dirty="0"/>
              <a:t>s(salinity) 5.45   6.59   2870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R-sq.(adj) =  0.0531   Deviance explained =   21%</a:t>
            </a:r>
          </a:p>
          <a:p>
            <a:r>
              <a:rPr lang="en-US" dirty="0"/>
              <a:t>-REML =  27406  Scale est. = 1         n = 3956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372DF-CD9C-4394-A23C-EF3CDDE5D135}"/>
              </a:ext>
            </a:extLst>
          </p:cNvPr>
          <p:cNvSpPr txBox="1"/>
          <p:nvPr/>
        </p:nvSpPr>
        <p:spPr>
          <a:xfrm>
            <a:off x="285750" y="125730"/>
            <a:ext cx="116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M1: BPUE ~ s(salinity)</a:t>
            </a:r>
          </a:p>
        </p:txBody>
      </p:sp>
    </p:spTree>
    <p:extLst>
      <p:ext uri="{BB962C8B-B14F-4D97-AF65-F5344CB8AC3E}">
        <p14:creationId xmlns:p14="http://schemas.microsoft.com/office/powerpoint/2010/main" val="63363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D02DF-6615-41AC-BF2E-E8DEBCFE2FFB}"/>
              </a:ext>
            </a:extLst>
          </p:cNvPr>
          <p:cNvSpPr txBox="1"/>
          <p:nvPr/>
        </p:nvSpPr>
        <p:spPr>
          <a:xfrm>
            <a:off x="285750" y="772061"/>
            <a:ext cx="60979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Family: Negative Binomial(0.346) </a:t>
            </a:r>
          </a:p>
          <a:p>
            <a:r>
              <a:rPr lang="en-US" dirty="0"/>
              <a:t>Link function: log </a:t>
            </a:r>
          </a:p>
          <a:p>
            <a:endParaRPr lang="en-US" dirty="0"/>
          </a:p>
          <a:p>
            <a:r>
              <a:rPr lang="en-US" dirty="0"/>
              <a:t>Formula:</a:t>
            </a:r>
          </a:p>
          <a:p>
            <a:r>
              <a:rPr lang="en-US" dirty="0"/>
              <a:t>BPUE ~ s(salinity) + s(Temperature)</a:t>
            </a:r>
          </a:p>
          <a:p>
            <a:endParaRPr lang="en-US" dirty="0"/>
          </a:p>
          <a:p>
            <a:r>
              <a:rPr lang="en-US" dirty="0"/>
              <a:t>Parametric coefficients:</a:t>
            </a:r>
          </a:p>
          <a:p>
            <a:r>
              <a:rPr lang="en-US" dirty="0"/>
              <a:t>            Estimate 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r>
              <a:rPr lang="en-US" dirty="0"/>
              <a:t>(Intercept)   6.2097     0.0271   229.1 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Approximate significance of smooth terms:</a:t>
            </a:r>
          </a:p>
          <a:p>
            <a:r>
              <a:rPr lang="en-US" dirty="0"/>
              <a:t>                 </a:t>
            </a:r>
            <a:r>
              <a:rPr lang="en-US" dirty="0" err="1"/>
              <a:t>edf</a:t>
            </a:r>
            <a:r>
              <a:rPr lang="en-US" dirty="0"/>
              <a:t> </a:t>
            </a:r>
            <a:r>
              <a:rPr lang="en-US" dirty="0" err="1"/>
              <a:t>Ref.df</a:t>
            </a:r>
            <a:r>
              <a:rPr lang="en-US" dirty="0"/>
              <a:t> </a:t>
            </a:r>
            <a:r>
              <a:rPr lang="en-US" dirty="0" err="1"/>
              <a:t>Chi.sq</a:t>
            </a:r>
            <a:r>
              <a:rPr lang="en-US" dirty="0"/>
              <a:t> p-value    </a:t>
            </a:r>
          </a:p>
          <a:p>
            <a:r>
              <a:rPr lang="en-US" dirty="0"/>
              <a:t>s(salinity)    6.871  7.972   2318  &lt;2e-16 ***</a:t>
            </a:r>
          </a:p>
          <a:p>
            <a:r>
              <a:rPr lang="en-US" dirty="0"/>
              <a:t>s(Temperature) 1.063  1.124   1883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R-sq.(adj) =  0.301   Deviance explained = 39.4%</a:t>
            </a:r>
          </a:p>
          <a:p>
            <a:r>
              <a:rPr lang="en-US" dirty="0"/>
              <a:t>-REML =  26766  Scale est. = 1         n = 3956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F5D49-55DE-464E-A0A7-0F6AD908C9BD}"/>
              </a:ext>
            </a:extLst>
          </p:cNvPr>
          <p:cNvSpPr txBox="1"/>
          <p:nvPr/>
        </p:nvSpPr>
        <p:spPr>
          <a:xfrm>
            <a:off x="285750" y="125730"/>
            <a:ext cx="116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M2: BPUE ~ s(salinity) + s(Temperature)</a:t>
            </a:r>
          </a:p>
        </p:txBody>
      </p:sp>
    </p:spTree>
    <p:extLst>
      <p:ext uri="{BB962C8B-B14F-4D97-AF65-F5344CB8AC3E}">
        <p14:creationId xmlns:p14="http://schemas.microsoft.com/office/powerpoint/2010/main" val="34839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D02DF-6615-41AC-BF2E-E8DEBCFE2FFB}"/>
              </a:ext>
            </a:extLst>
          </p:cNvPr>
          <p:cNvSpPr txBox="1"/>
          <p:nvPr/>
        </p:nvSpPr>
        <p:spPr>
          <a:xfrm>
            <a:off x="293370" y="671691"/>
            <a:ext cx="83896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Family: Negative Binomial(0.455) </a:t>
            </a:r>
          </a:p>
          <a:p>
            <a:r>
              <a:rPr lang="en-US" dirty="0"/>
              <a:t>Link function: log </a:t>
            </a:r>
          </a:p>
          <a:p>
            <a:endParaRPr lang="en-US" dirty="0"/>
          </a:p>
          <a:p>
            <a:r>
              <a:rPr lang="en-US" dirty="0"/>
              <a:t>Formula:</a:t>
            </a:r>
          </a:p>
          <a:p>
            <a:r>
              <a:rPr lang="en-US" dirty="0"/>
              <a:t>BPUE ~ s(salinity) + s(Temperature) + s(month, bs = "cc")</a:t>
            </a:r>
          </a:p>
          <a:p>
            <a:endParaRPr lang="en-US" dirty="0"/>
          </a:p>
          <a:p>
            <a:r>
              <a:rPr lang="en-US" dirty="0"/>
              <a:t>Parametric coefficients:</a:t>
            </a:r>
          </a:p>
          <a:p>
            <a:r>
              <a:rPr lang="en-US" dirty="0"/>
              <a:t>            Estimate 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r>
              <a:rPr lang="en-US" dirty="0"/>
              <a:t>(Intercept)  5.79118    0.02374     244 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Approximate significance of smooth terms:</a:t>
            </a:r>
          </a:p>
          <a:p>
            <a:r>
              <a:rPr lang="en-US" dirty="0"/>
              <a:t>                 </a:t>
            </a:r>
            <a:r>
              <a:rPr lang="en-US" dirty="0" err="1"/>
              <a:t>edf</a:t>
            </a:r>
            <a:r>
              <a:rPr lang="en-US" dirty="0"/>
              <a:t> </a:t>
            </a:r>
            <a:r>
              <a:rPr lang="en-US" dirty="0" err="1"/>
              <a:t>Ref.df</a:t>
            </a:r>
            <a:r>
              <a:rPr lang="en-US" dirty="0"/>
              <a:t> </a:t>
            </a:r>
            <a:r>
              <a:rPr lang="en-US" dirty="0" err="1"/>
              <a:t>Chi.sq</a:t>
            </a:r>
            <a:r>
              <a:rPr lang="en-US" dirty="0"/>
              <a:t> p-value    </a:t>
            </a:r>
          </a:p>
          <a:p>
            <a:r>
              <a:rPr lang="en-US" dirty="0"/>
              <a:t>s(salinity)    6.237  7.399 2973.6  &lt;2e-16 ***</a:t>
            </a:r>
          </a:p>
          <a:p>
            <a:r>
              <a:rPr lang="en-US" dirty="0"/>
              <a:t>s(Temperature) 7.441  8.430  440.9  &lt;2e-16 ***</a:t>
            </a:r>
          </a:p>
          <a:p>
            <a:r>
              <a:rPr lang="en-US" dirty="0"/>
              <a:t>s(month)       7.830  8.000 1716.4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R-sq.(adj) =  0.311   Deviance explained = 54.1%</a:t>
            </a:r>
          </a:p>
          <a:p>
            <a:r>
              <a:rPr lang="en-US" dirty="0"/>
              <a:t>-REML =  26156  Scale est. = 1         n = 3956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F5D49-55DE-464E-A0A7-0F6AD908C9BD}"/>
              </a:ext>
            </a:extLst>
          </p:cNvPr>
          <p:cNvSpPr txBox="1"/>
          <p:nvPr/>
        </p:nvSpPr>
        <p:spPr>
          <a:xfrm>
            <a:off x="285750" y="125730"/>
            <a:ext cx="1161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M3: BPUE ~ s(salinity) + s(Temperature)+s(month, bs=“cc”)</a:t>
            </a:r>
          </a:p>
        </p:txBody>
      </p:sp>
    </p:spTree>
    <p:extLst>
      <p:ext uri="{BB962C8B-B14F-4D97-AF65-F5344CB8AC3E}">
        <p14:creationId xmlns:p14="http://schemas.microsoft.com/office/powerpoint/2010/main" val="124632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D02DF-6615-41AC-BF2E-E8DEBCFE2FFB}"/>
              </a:ext>
            </a:extLst>
          </p:cNvPr>
          <p:cNvSpPr txBox="1"/>
          <p:nvPr/>
        </p:nvSpPr>
        <p:spPr>
          <a:xfrm>
            <a:off x="293370" y="671691"/>
            <a:ext cx="85420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Family: Negative Binomial(0.484) </a:t>
            </a:r>
          </a:p>
          <a:p>
            <a:r>
              <a:rPr lang="en-US" dirty="0"/>
              <a:t>Link function: log </a:t>
            </a:r>
          </a:p>
          <a:p>
            <a:r>
              <a:rPr lang="en-US" dirty="0"/>
              <a:t>Formula:</a:t>
            </a:r>
          </a:p>
          <a:p>
            <a:r>
              <a:rPr lang="en-US" dirty="0"/>
              <a:t>BPUE ~ s(salinity) + s(Temperature) + s(month) + s(Station, bs = "re")</a:t>
            </a:r>
          </a:p>
          <a:p>
            <a:endParaRPr lang="en-US" dirty="0"/>
          </a:p>
          <a:p>
            <a:r>
              <a:rPr lang="en-US" dirty="0"/>
              <a:t>Parametric coefficients:</a:t>
            </a:r>
          </a:p>
          <a:p>
            <a:r>
              <a:rPr lang="en-US" dirty="0"/>
              <a:t>            Estimate 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r>
              <a:rPr lang="en-US" dirty="0"/>
              <a:t>(Intercept)   5.7497     0.1012   56.82 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Approximate significance of smooth terms:</a:t>
            </a:r>
          </a:p>
          <a:p>
            <a:r>
              <a:rPr lang="en-US" dirty="0"/>
              <a:t>                  </a:t>
            </a:r>
            <a:r>
              <a:rPr lang="en-US" dirty="0" err="1"/>
              <a:t>edf</a:t>
            </a:r>
            <a:r>
              <a:rPr lang="en-US" dirty="0"/>
              <a:t> </a:t>
            </a:r>
            <a:r>
              <a:rPr lang="en-US" dirty="0" err="1"/>
              <a:t>Ref.df</a:t>
            </a:r>
            <a:r>
              <a:rPr lang="en-US" dirty="0"/>
              <a:t> </a:t>
            </a:r>
            <a:r>
              <a:rPr lang="en-US" dirty="0" err="1"/>
              <a:t>Chi.sq</a:t>
            </a:r>
            <a:r>
              <a:rPr lang="en-US" dirty="0"/>
              <a:t> p-value    </a:t>
            </a:r>
          </a:p>
          <a:p>
            <a:r>
              <a:rPr lang="en-US" dirty="0"/>
              <a:t>s(salinity)     6.057  7.231 1286.5  &lt;2e-16 ***</a:t>
            </a:r>
          </a:p>
          <a:p>
            <a:r>
              <a:rPr lang="en-US" dirty="0"/>
              <a:t>s(Temperature)  6.323  7.557  268.8  &lt;2e-16 ***</a:t>
            </a:r>
          </a:p>
          <a:p>
            <a:r>
              <a:rPr lang="en-US" dirty="0"/>
              <a:t>s(month)        8.713  8.971 1697.2  &lt;2e-16 ***</a:t>
            </a:r>
          </a:p>
          <a:p>
            <a:r>
              <a:rPr lang="en-US" dirty="0"/>
              <a:t>s(Station)     12.561 14.000  225.7  &lt;2e-16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R-sq.(adj) =  0.329   Deviance explained = 56.9%</a:t>
            </a:r>
          </a:p>
          <a:p>
            <a:r>
              <a:rPr lang="en-US" dirty="0"/>
              <a:t>-REML =  26034  Scale est. = 1         n = 3956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F5D49-55DE-464E-A0A7-0F6AD908C9BD}"/>
              </a:ext>
            </a:extLst>
          </p:cNvPr>
          <p:cNvSpPr txBox="1"/>
          <p:nvPr/>
        </p:nvSpPr>
        <p:spPr>
          <a:xfrm>
            <a:off x="285750" y="125730"/>
            <a:ext cx="1161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M4: BPUE ~ s(salinity) + s(Temperature)+s(month, bs=“cc”)+s(Station, bs=‘re’)</a:t>
            </a:r>
          </a:p>
        </p:txBody>
      </p:sp>
    </p:spTree>
    <p:extLst>
      <p:ext uri="{BB962C8B-B14F-4D97-AF65-F5344CB8AC3E}">
        <p14:creationId xmlns:p14="http://schemas.microsoft.com/office/powerpoint/2010/main" val="24729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F5D49-55DE-464E-A0A7-0F6AD908C9BD}"/>
              </a:ext>
            </a:extLst>
          </p:cNvPr>
          <p:cNvSpPr txBox="1"/>
          <p:nvPr/>
        </p:nvSpPr>
        <p:spPr>
          <a:xfrm>
            <a:off x="285750" y="125730"/>
            <a:ext cx="11647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Comparison AIC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D5402-1DD8-4FEA-B488-8333F7C83954}"/>
              </a:ext>
            </a:extLst>
          </p:cNvPr>
          <p:cNvSpPr txBox="1"/>
          <p:nvPr/>
        </p:nvSpPr>
        <p:spPr>
          <a:xfrm>
            <a:off x="511493" y="1101566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     AIC</a:t>
            </a:r>
          </a:p>
          <a:p>
            <a:r>
              <a:rPr lang="en-US" dirty="0"/>
              <a:t>m1  7.796612 54798.12</a:t>
            </a:r>
          </a:p>
          <a:p>
            <a:r>
              <a:rPr lang="en-US" dirty="0"/>
              <a:t>m2 11.095922 53512.14</a:t>
            </a:r>
          </a:p>
          <a:p>
            <a:r>
              <a:rPr lang="en-US" dirty="0"/>
              <a:t>m3 24.511708 52247.09</a:t>
            </a:r>
          </a:p>
          <a:p>
            <a:r>
              <a:rPr lang="en-US" dirty="0"/>
              <a:t>m4 37.406014 51986.71</a:t>
            </a:r>
          </a:p>
        </p:txBody>
      </p:sp>
    </p:spTree>
    <p:extLst>
      <p:ext uri="{BB962C8B-B14F-4D97-AF65-F5344CB8AC3E}">
        <p14:creationId xmlns:p14="http://schemas.microsoft.com/office/powerpoint/2010/main" val="38505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1062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Drought Zooplankton Questions</vt:lpstr>
      <vt:lpstr>PowerPoint Presentation</vt:lpstr>
      <vt:lpstr>One taxa as an example: Pseudodiaptomus forbesi Year &gt;1993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Analysis steps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Barros, Arthur@Wildlife</dc:creator>
  <cp:lastModifiedBy>Barros, Arthur@Wildlife</cp:lastModifiedBy>
  <cp:revision>118</cp:revision>
  <dcterms:created xsi:type="dcterms:W3CDTF">2022-04-20T21:07:45Z</dcterms:created>
  <dcterms:modified xsi:type="dcterms:W3CDTF">2022-06-09T20:34:35Z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685f86-ed8d-482b-be3a-2b7af73f9b7f_Enabled">
    <vt:lpwstr>True</vt:lpwstr>
  </property>
  <property fmtid="{D5CDD505-2E9C-101B-9397-08002B2CF9AE}" pid="3" name="MSIP_Label_6e685f86-ed8d-482b-be3a-2b7af73f9b7f_SiteId">
    <vt:lpwstr>4b633c25-efbf-4006-9f15-07442ba7aa0b</vt:lpwstr>
  </property>
  <property fmtid="{D5CDD505-2E9C-101B-9397-08002B2CF9AE}" pid="4" name="MSIP_Label_6e685f86-ed8d-482b-be3a-2b7af73f9b7f_Ref">
    <vt:lpwstr>https://api.informationprotection.azure.com/api/4b633c25-efbf-4006-9f15-07442ba7aa0b</vt:lpwstr>
  </property>
  <property fmtid="{D5CDD505-2E9C-101B-9397-08002B2CF9AE}" pid="5" name="MSIP_Label_6e685f86-ed8d-482b-be3a-2b7af73f9b7f_Owner">
    <vt:lpwstr>Arthur.Barros@Wildlife.ca.gov</vt:lpwstr>
  </property>
  <property fmtid="{D5CDD505-2E9C-101B-9397-08002B2CF9AE}" pid="6" name="MSIP_Label_6e685f86-ed8d-482b-be3a-2b7af73f9b7f_SetDate">
    <vt:lpwstr>2022-04-20T14:07:53.0950322-07:00</vt:lpwstr>
  </property>
  <property fmtid="{D5CDD505-2E9C-101B-9397-08002B2CF9AE}" pid="7" name="MSIP_Label_6e685f86-ed8d-482b-be3a-2b7af73f9b7f_Name">
    <vt:lpwstr>General</vt:lpwstr>
  </property>
  <property fmtid="{D5CDD505-2E9C-101B-9397-08002B2CF9AE}" pid="8" name="MSIP_Label_6e685f86-ed8d-482b-be3a-2b7af73f9b7f_Application">
    <vt:lpwstr>Microsoft Azure Information Protection</vt:lpwstr>
  </property>
  <property fmtid="{D5CDD505-2E9C-101B-9397-08002B2CF9AE}" pid="9" name="MSIP_Label_6e685f86-ed8d-482b-be3a-2b7af73f9b7f_Extended_MSFT_Method">
    <vt:lpwstr>Automatic</vt:lpwstr>
  </property>
  <property fmtid="{D5CDD505-2E9C-101B-9397-08002B2CF9AE}" pid="10" name="Sensitivity">
    <vt:lpwstr>General</vt:lpwstr>
  </property>
</Properties>
</file>