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9" r:id="rId2"/>
    <p:sldId id="321" r:id="rId3"/>
    <p:sldId id="324" r:id="rId4"/>
    <p:sldId id="327" r:id="rId5"/>
    <p:sldId id="325" r:id="rId6"/>
    <p:sldId id="326" r:id="rId7"/>
    <p:sldId id="323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125" d="100"/>
          <a:sy n="125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3074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3074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41159" y="194319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92490" y="196148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D80E99-91BD-392B-5E7C-E7746D16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48313"/>
              </p:ext>
            </p:extLst>
          </p:nvPr>
        </p:nvGraphicFramePr>
        <p:xfrm>
          <a:off x="1105140" y="915514"/>
          <a:ext cx="4341789" cy="5126637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723695">
                  <a:extLst>
                    <a:ext uri="{9D8B030D-6E8A-4147-A177-3AD203B41FA5}">
                      <a16:colId xmlns:a16="http://schemas.microsoft.com/office/drawing/2014/main" val="3367972437"/>
                    </a:ext>
                  </a:extLst>
                </a:gridCol>
                <a:gridCol w="1447136">
                  <a:extLst>
                    <a:ext uri="{9D8B030D-6E8A-4147-A177-3AD203B41FA5}">
                      <a16:colId xmlns:a16="http://schemas.microsoft.com/office/drawing/2014/main" val="3714478404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val="3613182280"/>
                    </a:ext>
                  </a:extLst>
                </a:gridCol>
              </a:tblGrid>
              <a:tr h="94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Taxa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379874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Bosmina.longirostris.Adult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Confluence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726623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Bosmina.longirostris.Adult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Central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750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Bosmina.longirostris.Adult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49273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Bosmina.longirostris.Adult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Marsh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017959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Pseudodiaptomus.forbesi.Adult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Confluence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466576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Pseudodiaptomus.forbesi.Adult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Central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7649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Pseudodiaptomus.forbesi.Adult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6.58E-07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16054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Pseudodiaptomus.forbesi.Adult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Marsh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5.96E-06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61146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Hyperacanthomysis.longirostris.Adult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Confluence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66901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Hyperacanthomysis.longirostris.Adult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Central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511037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Hyperacanthomysis.longirostris.Adult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24290"/>
                  </a:ext>
                </a:extLst>
              </a:tr>
              <a:tr h="35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Hyperacanthomysis.longirostris.Adult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Marsh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745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Limnoithona.tetraspina.Adult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Confluence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898596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Limnoithona.tetraspina.Adult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Central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3332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Limnoithona.tetraspina.Adult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Bay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6343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Limnoithona.tetraspina.Adult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Suisun Marsh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0.000308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1" marR="3421" marT="34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26512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30891" y="194929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79560" y="1959835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C60E9-53C9-72EE-6E29-C11C5E4F5E01}"/>
              </a:ext>
            </a:extLst>
          </p:cNvPr>
          <p:cNvSpPr txBox="1"/>
          <p:nvPr/>
        </p:nvSpPr>
        <p:spPr>
          <a:xfrm>
            <a:off x="179262" y="1043940"/>
            <a:ext cx="584815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Family: Negative Binomial(0.277) </a:t>
            </a:r>
          </a:p>
          <a:p>
            <a:r>
              <a:rPr lang="en-US" sz="1400" dirty="0"/>
              <a:t>Link function: log </a:t>
            </a:r>
          </a:p>
          <a:p>
            <a:endParaRPr lang="en-US" sz="1400" dirty="0"/>
          </a:p>
          <a:p>
            <a:r>
              <a:rPr lang="en-US" sz="1400" dirty="0"/>
              <a:t>Formula:</a:t>
            </a:r>
          </a:p>
          <a:p>
            <a:r>
              <a:rPr lang="en-US" sz="1400" dirty="0"/>
              <a:t>BPUE ~ s(salinity) + s(month, k = 5) + s(</a:t>
            </a:r>
            <a:r>
              <a:rPr lang="en-US" sz="1400" dirty="0" err="1"/>
              <a:t>scaled_temp</a:t>
            </a:r>
            <a:r>
              <a:rPr lang="en-US" sz="1400" dirty="0"/>
              <a:t>) + s(Station, </a:t>
            </a:r>
          </a:p>
          <a:p>
            <a:r>
              <a:rPr lang="en-US" sz="1400" dirty="0"/>
              <a:t>    bs = "re")</a:t>
            </a:r>
          </a:p>
          <a:p>
            <a:endParaRPr lang="en-US" sz="1400" dirty="0"/>
          </a:p>
          <a:p>
            <a:r>
              <a:rPr lang="en-US" sz="1400" dirty="0"/>
              <a:t>Parametric 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  1.6224     0.3663   4.429 9.47e-06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Approximate significance of smooth terms:</a:t>
            </a:r>
          </a:p>
          <a:p>
            <a:r>
              <a:rPr lang="en-US" sz="1400" dirty="0"/>
              <a:t>                  </a:t>
            </a:r>
            <a:r>
              <a:rPr lang="en-US" sz="1400" dirty="0" err="1"/>
              <a:t>edf</a:t>
            </a:r>
            <a:r>
              <a:rPr lang="en-US" sz="1400" dirty="0"/>
              <a:t> </a:t>
            </a:r>
            <a:r>
              <a:rPr lang="en-US" sz="1400" dirty="0" err="1"/>
              <a:t>Ref.df</a:t>
            </a:r>
            <a:r>
              <a:rPr lang="en-US" sz="1400" dirty="0"/>
              <a:t> </a:t>
            </a:r>
            <a:r>
              <a:rPr lang="en-US" sz="1400" dirty="0" err="1"/>
              <a:t>Chi.sq</a:t>
            </a:r>
            <a:r>
              <a:rPr lang="en-US" sz="1400" dirty="0"/>
              <a:t>  p-value    </a:t>
            </a:r>
          </a:p>
          <a:p>
            <a:r>
              <a:rPr lang="en-US" sz="1400" dirty="0"/>
              <a:t>s(salinity)     6.469  7.003 858.14  &lt; 2e-16 ***</a:t>
            </a:r>
          </a:p>
          <a:p>
            <a:r>
              <a:rPr lang="en-US" sz="1400" dirty="0"/>
              <a:t>s(month)        3.882  3.991 127.59  &lt; 2e-16 ***</a:t>
            </a:r>
          </a:p>
          <a:p>
            <a:r>
              <a:rPr lang="en-US" sz="1400" dirty="0"/>
              <a:t>s(</a:t>
            </a:r>
            <a:r>
              <a:rPr lang="en-US" sz="1400" dirty="0" err="1"/>
              <a:t>scaled_temp</a:t>
            </a:r>
            <a:r>
              <a:rPr lang="en-US" sz="1400" dirty="0"/>
              <a:t>)  3.520  4.504  22.43 0.000314 ***</a:t>
            </a:r>
          </a:p>
          <a:p>
            <a:r>
              <a:rPr lang="en-US" sz="1400" dirty="0"/>
              <a:t>s(Station)     13.334 14.000 415.01  &lt; 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R-sq.(adj) =  0.126   Deviance explained = 64.1%</a:t>
            </a:r>
          </a:p>
          <a:p>
            <a:r>
              <a:rPr lang="en-US" sz="1400" dirty="0"/>
              <a:t>-REML = 7387.1  Scale est. = 1         n = 2340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96DA580-4B07-58D4-4B23-B9622E60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2" y="1195985"/>
            <a:ext cx="5326378" cy="53263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79C503-BD45-3D20-D58D-B9D902F6BD2B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7620000" cy="53846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Bosmina longirostris model</a:t>
            </a:r>
          </a:p>
        </p:txBody>
      </p:sp>
    </p:spTree>
    <p:extLst>
      <p:ext uri="{BB962C8B-B14F-4D97-AF65-F5344CB8AC3E}">
        <p14:creationId xmlns:p14="http://schemas.microsoft.com/office/powerpoint/2010/main" val="14337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857F5-77F7-9B92-B3AF-6B0DF6F6EDCD}"/>
              </a:ext>
            </a:extLst>
          </p:cNvPr>
          <p:cNvSpPr txBox="1"/>
          <p:nvPr/>
        </p:nvSpPr>
        <p:spPr>
          <a:xfrm>
            <a:off x="175260" y="1379577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Family: Negative Binomial(0.402) </a:t>
            </a:r>
          </a:p>
          <a:p>
            <a:r>
              <a:rPr lang="en-US" sz="1400" dirty="0"/>
              <a:t>Link function: log </a:t>
            </a:r>
          </a:p>
          <a:p>
            <a:endParaRPr lang="en-US" sz="1400" dirty="0"/>
          </a:p>
          <a:p>
            <a:r>
              <a:rPr lang="en-US" sz="1400" dirty="0"/>
              <a:t>Formula:</a:t>
            </a:r>
          </a:p>
          <a:p>
            <a:r>
              <a:rPr lang="en-US" sz="1400" dirty="0"/>
              <a:t>BPUE ~ s(salinity) + s(month, k = 5) + s(</a:t>
            </a:r>
            <a:r>
              <a:rPr lang="en-US" sz="1400" dirty="0" err="1"/>
              <a:t>scaled_temp</a:t>
            </a:r>
            <a:r>
              <a:rPr lang="en-US" sz="1400" dirty="0"/>
              <a:t>) + s(Station, </a:t>
            </a:r>
          </a:p>
          <a:p>
            <a:r>
              <a:rPr lang="en-US" sz="1400" dirty="0"/>
              <a:t>    bs = "re")</a:t>
            </a:r>
          </a:p>
          <a:p>
            <a:endParaRPr lang="en-US" sz="1400" dirty="0"/>
          </a:p>
          <a:p>
            <a:r>
              <a:rPr lang="en-US" sz="1400" dirty="0"/>
              <a:t>Parametric 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  6.2866     0.4605   13.65 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Approximate significance of smooth terms:</a:t>
            </a:r>
          </a:p>
          <a:p>
            <a:r>
              <a:rPr lang="en-US" sz="1400" dirty="0"/>
              <a:t>                  </a:t>
            </a:r>
            <a:r>
              <a:rPr lang="en-US" sz="1400" dirty="0" err="1"/>
              <a:t>edf</a:t>
            </a:r>
            <a:r>
              <a:rPr lang="en-US" sz="1400" dirty="0"/>
              <a:t> </a:t>
            </a:r>
            <a:r>
              <a:rPr lang="en-US" sz="1400" dirty="0" err="1"/>
              <a:t>Ref.df</a:t>
            </a:r>
            <a:r>
              <a:rPr lang="en-US" sz="1400" dirty="0"/>
              <a:t> </a:t>
            </a:r>
            <a:r>
              <a:rPr lang="en-US" sz="1400" dirty="0" err="1"/>
              <a:t>Chi.sq</a:t>
            </a:r>
            <a:r>
              <a:rPr lang="en-US" sz="1400" dirty="0"/>
              <a:t>  p-value    </a:t>
            </a:r>
          </a:p>
          <a:p>
            <a:r>
              <a:rPr lang="en-US" sz="1400" dirty="0"/>
              <a:t>s(salinity)     6.959  8.050 149.68  &lt; 2e-16 ***</a:t>
            </a:r>
          </a:p>
          <a:p>
            <a:r>
              <a:rPr lang="en-US" sz="1400" dirty="0"/>
              <a:t>s(month)        3.228  3.682 197.69  &lt; 2e-16 ***</a:t>
            </a:r>
          </a:p>
          <a:p>
            <a:r>
              <a:rPr lang="en-US" sz="1400" dirty="0"/>
              <a:t>s(</a:t>
            </a:r>
            <a:r>
              <a:rPr lang="en-US" sz="1400" dirty="0" err="1"/>
              <a:t>scaled_temp</a:t>
            </a:r>
            <a:r>
              <a:rPr lang="en-US" sz="1400" dirty="0"/>
              <a:t>)  3.947  5.025  27.35 5.34e-05 ***</a:t>
            </a:r>
          </a:p>
          <a:p>
            <a:r>
              <a:rPr lang="en-US" sz="1400" dirty="0"/>
              <a:t>s(Station)     15.680 16.000 930.59  &lt; 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R-sq.(adj) =  0.0776   Deviance explained = 30.9%</a:t>
            </a:r>
          </a:p>
          <a:p>
            <a:r>
              <a:rPr lang="en-US" sz="1400" dirty="0"/>
              <a:t>-REML =  14462  Scale est. = 1         n = 1891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3C4EF-B4DA-51EF-2D9B-9A1A8907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6460" y="1242060"/>
            <a:ext cx="5463540" cy="5463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40ED7D-FCD2-E183-47FE-CF8176085444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7620000" cy="53846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Hyperacanthomysis longirostris model</a:t>
            </a:r>
          </a:p>
        </p:txBody>
      </p:sp>
    </p:spTree>
    <p:extLst>
      <p:ext uri="{BB962C8B-B14F-4D97-AF65-F5344CB8AC3E}">
        <p14:creationId xmlns:p14="http://schemas.microsoft.com/office/powerpoint/2010/main" val="182126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D540B-EFE7-FDFE-1B89-D6A2EE276D37}"/>
              </a:ext>
            </a:extLst>
          </p:cNvPr>
          <p:cNvSpPr txBox="1"/>
          <p:nvPr/>
        </p:nvSpPr>
        <p:spPr>
          <a:xfrm>
            <a:off x="160020" y="130584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Family: Negative Binomial(0.367) </a:t>
            </a:r>
          </a:p>
          <a:p>
            <a:r>
              <a:rPr lang="en-US" sz="1400" dirty="0"/>
              <a:t>Link function: log </a:t>
            </a:r>
          </a:p>
          <a:p>
            <a:endParaRPr lang="en-US" sz="1400" dirty="0"/>
          </a:p>
          <a:p>
            <a:r>
              <a:rPr lang="en-US" sz="1400" dirty="0"/>
              <a:t>Formula:</a:t>
            </a:r>
          </a:p>
          <a:p>
            <a:r>
              <a:rPr lang="en-US" sz="1400" dirty="0"/>
              <a:t>BPUE ~ s(salinity) + s(month, k = 5) + s(</a:t>
            </a:r>
            <a:r>
              <a:rPr lang="en-US" sz="1400" dirty="0" err="1"/>
              <a:t>scaled_temp</a:t>
            </a:r>
            <a:r>
              <a:rPr lang="en-US" sz="1400" dirty="0"/>
              <a:t>) + s(Station, </a:t>
            </a:r>
          </a:p>
          <a:p>
            <a:r>
              <a:rPr lang="en-US" sz="1400" dirty="0"/>
              <a:t>    bs = "re")</a:t>
            </a:r>
          </a:p>
          <a:p>
            <a:endParaRPr lang="en-US" sz="1400" dirty="0"/>
          </a:p>
          <a:p>
            <a:r>
              <a:rPr lang="en-US" sz="1400" dirty="0"/>
              <a:t>Parametric 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  6.7231     0.2553   26.34 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Approximate significance of smooth terms:</a:t>
            </a:r>
          </a:p>
          <a:p>
            <a:r>
              <a:rPr lang="en-US" sz="1400" dirty="0"/>
              <a:t>                  </a:t>
            </a:r>
            <a:r>
              <a:rPr lang="en-US" sz="1400" dirty="0" err="1"/>
              <a:t>edf</a:t>
            </a:r>
            <a:r>
              <a:rPr lang="en-US" sz="1400" dirty="0"/>
              <a:t> </a:t>
            </a:r>
            <a:r>
              <a:rPr lang="en-US" sz="1400" dirty="0" err="1"/>
              <a:t>Ref.df</a:t>
            </a:r>
            <a:r>
              <a:rPr lang="en-US" sz="1400" dirty="0"/>
              <a:t> </a:t>
            </a:r>
            <a:r>
              <a:rPr lang="en-US" sz="1400" dirty="0" err="1"/>
              <a:t>Chi.sq</a:t>
            </a:r>
            <a:r>
              <a:rPr lang="en-US" sz="1400" dirty="0"/>
              <a:t>  p-value    </a:t>
            </a:r>
          </a:p>
          <a:p>
            <a:r>
              <a:rPr lang="en-US" sz="1400" dirty="0"/>
              <a:t>s(salinity)     8.540  8.941 434.91  &lt; 2e-16 ***</a:t>
            </a:r>
          </a:p>
          <a:p>
            <a:r>
              <a:rPr lang="en-US" sz="1400" dirty="0"/>
              <a:t>s(month)        3.410  3.804  74.72 5.19e-15 ***</a:t>
            </a:r>
          </a:p>
          <a:p>
            <a:r>
              <a:rPr lang="en-US" sz="1400" dirty="0"/>
              <a:t>s(</a:t>
            </a:r>
            <a:r>
              <a:rPr lang="en-US" sz="1400" dirty="0" err="1"/>
              <a:t>scaled_temp</a:t>
            </a:r>
            <a:r>
              <a:rPr lang="en-US" sz="1400" dirty="0"/>
              <a:t>)  3.442  4.408  10.06   0.0539 .  </a:t>
            </a:r>
          </a:p>
          <a:p>
            <a:r>
              <a:rPr lang="en-US" sz="1400" dirty="0"/>
              <a:t>s(Station)     13.377 14.000 325.15  &lt; 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R-sq.(adj) =   0.46   Deviance explained = 41.7%</a:t>
            </a:r>
          </a:p>
          <a:p>
            <a:r>
              <a:rPr lang="en-US" sz="1400" dirty="0"/>
              <a:t>-REML =  17372  Scale est. = 1         n = 2356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4B5E5A-18D3-E165-0F0B-EE5E7BA8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24940"/>
            <a:ext cx="5219700" cy="5219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165E23-B411-B422-63C6-F038CBA50138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7620000" cy="53846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Limnoithona tetraspina model</a:t>
            </a:r>
          </a:p>
        </p:txBody>
      </p:sp>
    </p:spTree>
    <p:extLst>
      <p:ext uri="{BB962C8B-B14F-4D97-AF65-F5344CB8AC3E}">
        <p14:creationId xmlns:p14="http://schemas.microsoft.com/office/powerpoint/2010/main" val="306754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83A39F-758F-B84C-3257-75C6DAFCD75E}"/>
              </a:ext>
            </a:extLst>
          </p:cNvPr>
          <p:cNvSpPr txBox="1"/>
          <p:nvPr/>
        </p:nvSpPr>
        <p:spPr>
          <a:xfrm>
            <a:off x="304800" y="116868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Family: Negative Binomial(0.782) </a:t>
            </a:r>
          </a:p>
          <a:p>
            <a:r>
              <a:rPr lang="en-US" sz="1400" dirty="0"/>
              <a:t>Link function: log </a:t>
            </a:r>
          </a:p>
          <a:p>
            <a:endParaRPr lang="en-US" sz="1400" dirty="0"/>
          </a:p>
          <a:p>
            <a:r>
              <a:rPr lang="en-US" sz="1400" dirty="0"/>
              <a:t>Formula:</a:t>
            </a:r>
          </a:p>
          <a:p>
            <a:r>
              <a:rPr lang="en-US" sz="1400" dirty="0"/>
              <a:t>BPUE ~ s(salinity) + s(month, k = 5) + s(</a:t>
            </a:r>
            <a:r>
              <a:rPr lang="en-US" sz="1400" dirty="0" err="1"/>
              <a:t>scaled_temp</a:t>
            </a:r>
            <a:r>
              <a:rPr lang="en-US" sz="1400" dirty="0"/>
              <a:t>) + s(Station, </a:t>
            </a:r>
          </a:p>
          <a:p>
            <a:r>
              <a:rPr lang="en-US" sz="1400" dirty="0"/>
              <a:t>    bs = "re")</a:t>
            </a:r>
          </a:p>
          <a:p>
            <a:endParaRPr lang="en-US" sz="1400" dirty="0"/>
          </a:p>
          <a:p>
            <a:r>
              <a:rPr lang="en-US" sz="1400" dirty="0"/>
              <a:t>Parametric coefficients:</a:t>
            </a:r>
          </a:p>
          <a:p>
            <a:r>
              <a:rPr lang="en-US" sz="1400" dirty="0"/>
              <a:t>            Estimate Std. Error z value </a:t>
            </a:r>
            <a:r>
              <a:rPr lang="en-US" sz="1400" dirty="0" err="1"/>
              <a:t>Pr</a:t>
            </a:r>
            <a:r>
              <a:rPr lang="en-US" sz="1400" dirty="0"/>
              <a:t>(&gt;|z|)    </a:t>
            </a:r>
          </a:p>
          <a:p>
            <a:r>
              <a:rPr lang="en-US" sz="1400" dirty="0"/>
              <a:t>(Intercept)   6.9004     0.0926   74.52 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Approximate significance of smooth terms:</a:t>
            </a:r>
          </a:p>
          <a:p>
            <a:r>
              <a:rPr lang="en-US" sz="1400" dirty="0"/>
              <a:t>                  </a:t>
            </a:r>
            <a:r>
              <a:rPr lang="en-US" sz="1400" dirty="0" err="1"/>
              <a:t>edf</a:t>
            </a:r>
            <a:r>
              <a:rPr lang="en-US" sz="1400" dirty="0"/>
              <a:t> </a:t>
            </a:r>
            <a:r>
              <a:rPr lang="en-US" sz="1400" dirty="0" err="1"/>
              <a:t>Ref.df</a:t>
            </a:r>
            <a:r>
              <a:rPr lang="en-US" sz="1400" dirty="0"/>
              <a:t> </a:t>
            </a:r>
            <a:r>
              <a:rPr lang="en-US" sz="1400" dirty="0" err="1"/>
              <a:t>Chi.sq</a:t>
            </a:r>
            <a:r>
              <a:rPr lang="en-US" sz="1400" dirty="0"/>
              <a:t> p-value    </a:t>
            </a:r>
          </a:p>
          <a:p>
            <a:r>
              <a:rPr lang="en-US" sz="1400" dirty="0"/>
              <a:t>s(salinity)     6.058  7.238 1587.7  &lt;2e-16 ***</a:t>
            </a:r>
          </a:p>
          <a:p>
            <a:r>
              <a:rPr lang="en-US" sz="1400" dirty="0"/>
              <a:t>s(month)        3.918  3.996  180.3  &lt;2e-16 ***</a:t>
            </a:r>
          </a:p>
          <a:p>
            <a:r>
              <a:rPr lang="en-US" sz="1400" dirty="0"/>
              <a:t>s(</a:t>
            </a:r>
            <a:r>
              <a:rPr lang="en-US" sz="1400" dirty="0" err="1"/>
              <a:t>scaled_temp</a:t>
            </a:r>
            <a:r>
              <a:rPr lang="en-US" sz="1400" dirty="0"/>
              <a:t>)  1.018  1.036  100.2  &lt;2e-16 ***</a:t>
            </a:r>
          </a:p>
          <a:p>
            <a:r>
              <a:rPr lang="en-US" sz="1400" dirty="0"/>
              <a:t>s(Station)     12.243 14.000  206.5  &lt;2e-16 ***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R-sq.(adj) =  0.266   Deviance explained = 56.2%</a:t>
            </a:r>
          </a:p>
          <a:p>
            <a:r>
              <a:rPr lang="en-US" sz="1400" dirty="0"/>
              <a:t>-REML =  18478  Scale est. = 1         n = 2340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1E6015-57B9-8CB2-BCC8-7B6A4868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0" y="1244531"/>
            <a:ext cx="5402580" cy="5402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342470-418E-C322-B858-D08C1426CCB9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7620000" cy="53846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Pseudodiaptomus forbesi model</a:t>
            </a:r>
          </a:p>
        </p:txBody>
      </p:sp>
    </p:spTree>
    <p:extLst>
      <p:ext uri="{BB962C8B-B14F-4D97-AF65-F5344CB8AC3E}">
        <p14:creationId xmlns:p14="http://schemas.microsoft.com/office/powerpoint/2010/main" val="327357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598EEFDB-309C-A0DB-AA07-061CB8F5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17" y="3796218"/>
            <a:ext cx="2694563" cy="2694563"/>
          </a:xfrm>
          <a:prstGeom prst="rect">
            <a:avLst/>
          </a:prstGeom>
        </p:spPr>
      </p:pic>
      <p:pic>
        <p:nvPicPr>
          <p:cNvPr id="37" name="Picture 36" descr="Chart, line chart, histogram&#10;&#10;Description automatically generated">
            <a:extLst>
              <a:ext uri="{FF2B5EF4-FFF2-40B4-BE49-F238E27FC236}">
                <a16:creationId xmlns:a16="http://schemas.microsoft.com/office/drawing/2014/main" id="{4CA97FA0-FAE3-F0F0-CFF4-576E4D99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" y="3796219"/>
            <a:ext cx="2694562" cy="26945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D283E-A169-3582-86C5-BB33796A5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367219"/>
            <a:ext cx="2694562" cy="269456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CDB53952-F36C-17F1-0523-45C6AF0C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" y="367219"/>
            <a:ext cx="2694562" cy="269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E6D93-78CC-D3A7-D938-B2AE2E042F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3A1130-BB56-D922-D678-79EFDA422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0"/>
            <a:ext cx="3429000" cy="3429000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A420C7-5A0E-D3C9-10C2-11D2D4805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7" y="3428999"/>
            <a:ext cx="3429001" cy="34290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AD8C12-BFF3-A4DF-8C3D-F979A781F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3428999"/>
            <a:ext cx="3429002" cy="3429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F023A8D-B043-92AB-0D81-16C61B408664}"/>
              </a:ext>
            </a:extLst>
          </p:cNvPr>
          <p:cNvSpPr/>
          <p:nvPr/>
        </p:nvSpPr>
        <p:spPr>
          <a:xfrm>
            <a:off x="3309295" y="4867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522E7F-3545-9E83-C74E-04EBE231329A}"/>
              </a:ext>
            </a:extLst>
          </p:cNvPr>
          <p:cNvSpPr/>
          <p:nvPr/>
        </p:nvSpPr>
        <p:spPr>
          <a:xfrm>
            <a:off x="10105484" y="486782"/>
            <a:ext cx="324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B58D7-DBCD-53E5-D468-F2658C61BAE7}"/>
              </a:ext>
            </a:extLst>
          </p:cNvPr>
          <p:cNvSpPr/>
          <p:nvPr/>
        </p:nvSpPr>
        <p:spPr>
          <a:xfrm>
            <a:off x="4059481" y="4867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0D91C-5BDD-3943-0DA7-45C30F0D2C23}"/>
              </a:ext>
            </a:extLst>
          </p:cNvPr>
          <p:cNvSpPr/>
          <p:nvPr/>
        </p:nvSpPr>
        <p:spPr>
          <a:xfrm>
            <a:off x="4809668" y="4867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3437BE-6518-B049-8A7D-A9A00467D03B}"/>
              </a:ext>
            </a:extLst>
          </p:cNvPr>
          <p:cNvSpPr/>
          <p:nvPr/>
        </p:nvSpPr>
        <p:spPr>
          <a:xfrm>
            <a:off x="9338673" y="486782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074F55-0AB5-73A7-1EE1-7761C7C3105C}"/>
              </a:ext>
            </a:extLst>
          </p:cNvPr>
          <p:cNvSpPr/>
          <p:nvPr/>
        </p:nvSpPr>
        <p:spPr>
          <a:xfrm>
            <a:off x="10817321" y="486782"/>
            <a:ext cx="4732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0EC49-1A98-902F-6246-137F838F8F32}"/>
              </a:ext>
            </a:extLst>
          </p:cNvPr>
          <p:cNvSpPr/>
          <p:nvPr/>
        </p:nvSpPr>
        <p:spPr>
          <a:xfrm>
            <a:off x="4091790" y="3715727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D9867-8D8B-8523-5A3E-1576DD69F1F9}"/>
              </a:ext>
            </a:extLst>
          </p:cNvPr>
          <p:cNvSpPr/>
          <p:nvPr/>
        </p:nvSpPr>
        <p:spPr>
          <a:xfrm>
            <a:off x="4820847" y="3715727"/>
            <a:ext cx="324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40B0B6-DAB7-73E2-6623-838353CC1E83}"/>
              </a:ext>
            </a:extLst>
          </p:cNvPr>
          <p:cNvSpPr/>
          <p:nvPr/>
        </p:nvSpPr>
        <p:spPr>
          <a:xfrm>
            <a:off x="3309295" y="3715727"/>
            <a:ext cx="4732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E3E91A-68A5-5EB9-7333-B6927FA43BA4}"/>
              </a:ext>
            </a:extLst>
          </p:cNvPr>
          <p:cNvSpPr/>
          <p:nvPr/>
        </p:nvSpPr>
        <p:spPr>
          <a:xfrm>
            <a:off x="9444162" y="3715727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0D69B9-6E45-2D34-98B6-EE308D2C7A85}"/>
              </a:ext>
            </a:extLst>
          </p:cNvPr>
          <p:cNvSpPr/>
          <p:nvPr/>
        </p:nvSpPr>
        <p:spPr>
          <a:xfrm>
            <a:off x="10194348" y="3715727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A1A5A0-7E0E-3DEB-2850-5013050FC772}"/>
              </a:ext>
            </a:extLst>
          </p:cNvPr>
          <p:cNvSpPr/>
          <p:nvPr/>
        </p:nvSpPr>
        <p:spPr>
          <a:xfrm>
            <a:off x="10944535" y="3715727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5AD907-F04B-C3D0-B9E3-903DA081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6562" y="1"/>
            <a:ext cx="4925434" cy="328362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A43D5BF-968C-8A77-FD46-E07633FE6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4925436" cy="328362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6DFC558-23A1-1C8C-6E5A-55BCC20FD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62" y="3574376"/>
            <a:ext cx="4925436" cy="3283624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8224670-C97F-16DE-2DDF-81DB79E5C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574376"/>
            <a:ext cx="4925436" cy="3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988</Words>
  <Application>Microsoft Office PowerPoint</Application>
  <PresentationFormat>Widescreen</PresentationFormat>
  <Paragraphs>184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168</cp:revision>
  <dcterms:created xsi:type="dcterms:W3CDTF">2022-04-20T21:07:45Z</dcterms:created>
  <dcterms:modified xsi:type="dcterms:W3CDTF">2022-06-13T22:07:17Z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