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9" r:id="rId2"/>
    <p:sldId id="321" r:id="rId3"/>
    <p:sldId id="323" r:id="rId4"/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and figure are useful, but I think a simpler table could just be, for species and region, does taxa BPUE increase or decrease during droughts?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7809D-E210-4F1B-A8DB-E3455A6CA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Limiting to top taxa for four groups (</a:t>
            </a:r>
            <a:r>
              <a:rPr lang="en-US" i="1" dirty="0"/>
              <a:t>P. forbesi</a:t>
            </a:r>
            <a:r>
              <a:rPr lang="en-US" dirty="0"/>
              <a:t>, </a:t>
            </a:r>
            <a:r>
              <a:rPr lang="en-US" i="1" dirty="0"/>
              <a:t>L. tetraspina</a:t>
            </a:r>
            <a:r>
              <a:rPr lang="en-US" dirty="0"/>
              <a:t>, </a:t>
            </a:r>
            <a:r>
              <a:rPr lang="en-US" i="1" dirty="0"/>
              <a:t>B. longirostris</a:t>
            </a:r>
            <a:r>
              <a:rPr lang="en-US" dirty="0"/>
              <a:t>, </a:t>
            </a:r>
            <a:r>
              <a:rPr lang="en-US" i="1" dirty="0"/>
              <a:t>H. longirostris</a:t>
            </a:r>
            <a:r>
              <a:rPr lang="en-US" dirty="0"/>
              <a:t>)</a:t>
            </a:r>
          </a:p>
          <a:p>
            <a:r>
              <a:rPr lang="en-US" dirty="0"/>
              <a:t>Do we see regional changes in taxa BPUE?</a:t>
            </a:r>
          </a:p>
          <a:p>
            <a:r>
              <a:rPr lang="en-US" dirty="0"/>
              <a:t>Are there env parameters correlated with higher BPUE?</a:t>
            </a:r>
          </a:p>
          <a:p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2A60A-0A95-7BF0-59CE-DE766804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0445" y="165370"/>
            <a:ext cx="4351507" cy="6527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B61152-CFE8-1AA1-5165-9A7784581B6A}"/>
              </a:ext>
            </a:extLst>
          </p:cNvPr>
          <p:cNvSpPr/>
          <p:nvPr/>
        </p:nvSpPr>
        <p:spPr>
          <a:xfrm>
            <a:off x="8041159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5C623-B789-A96C-6A34-0505F5223A95}"/>
              </a:ext>
            </a:extLst>
          </p:cNvPr>
          <p:cNvSpPr/>
          <p:nvPr/>
        </p:nvSpPr>
        <p:spPr>
          <a:xfrm>
            <a:off x="9092490" y="36965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B347B-5710-3488-FFB6-28D378CE9F80}"/>
              </a:ext>
            </a:extLst>
          </p:cNvPr>
          <p:cNvSpPr/>
          <p:nvPr/>
        </p:nvSpPr>
        <p:spPr>
          <a:xfrm>
            <a:off x="8021703" y="198210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EAFD46-7C2B-72E2-C129-DCFFAA60520D}"/>
              </a:ext>
            </a:extLst>
          </p:cNvPr>
          <p:cNvSpPr/>
          <p:nvPr/>
        </p:nvSpPr>
        <p:spPr>
          <a:xfrm>
            <a:off x="9073034" y="200039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E15EB-7EE3-7486-E39B-6215B1E30414}"/>
              </a:ext>
            </a:extLst>
          </p:cNvPr>
          <p:cNvSpPr/>
          <p:nvPr/>
        </p:nvSpPr>
        <p:spPr>
          <a:xfrm>
            <a:off x="9014669" y="527943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00010D-E62E-BB71-7A9B-E7BC0B1092C3}"/>
              </a:ext>
            </a:extLst>
          </p:cNvPr>
          <p:cNvSpPr/>
          <p:nvPr/>
        </p:nvSpPr>
        <p:spPr>
          <a:xfrm>
            <a:off x="10108154" y="527943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8CF50C0-332A-F6EB-10AD-038A7B4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40"/>
            <a:ext cx="7620000" cy="538466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Regional Drought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2107A-C69C-6BA3-A9C0-5CD1A5B89845}"/>
              </a:ext>
            </a:extLst>
          </p:cNvPr>
          <p:cNvSpPr/>
          <p:nvPr/>
        </p:nvSpPr>
        <p:spPr>
          <a:xfrm>
            <a:off x="11211435" y="1988204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5834-49E5-F61B-FBBB-1ED9EE684CFC}"/>
              </a:ext>
            </a:extLst>
          </p:cNvPr>
          <p:cNvSpPr/>
          <p:nvPr/>
        </p:nvSpPr>
        <p:spPr>
          <a:xfrm>
            <a:off x="10160104" y="199874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76EE9-E49A-92A2-B2AB-6E5D14DB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840" y="623127"/>
            <a:ext cx="5846323" cy="584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42D929-30E8-F968-02F4-9BAB59E01340}"/>
              </a:ext>
            </a:extLst>
          </p:cNvPr>
          <p:cNvSpPr/>
          <p:nvPr/>
        </p:nvSpPr>
        <p:spPr>
          <a:xfrm>
            <a:off x="3485298" y="2583522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111DB-FC09-3248-E3C6-8515548A25B8}"/>
              </a:ext>
            </a:extLst>
          </p:cNvPr>
          <p:cNvSpPr/>
          <p:nvPr/>
        </p:nvSpPr>
        <p:spPr>
          <a:xfrm>
            <a:off x="4418074" y="736061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44AEED-A2FB-37BE-80D0-71782E8CE734}"/>
              </a:ext>
            </a:extLst>
          </p:cNvPr>
          <p:cNvSpPr/>
          <p:nvPr/>
        </p:nvSpPr>
        <p:spPr>
          <a:xfrm>
            <a:off x="4418074" y="163839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7526A-F4FE-E617-E006-CEBBB95E3A2E}"/>
              </a:ext>
            </a:extLst>
          </p:cNvPr>
          <p:cNvSpPr/>
          <p:nvPr/>
        </p:nvSpPr>
        <p:spPr>
          <a:xfrm>
            <a:off x="1603219" y="2641800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1D553B-D4F3-142E-B066-1585BCD35E18}"/>
              </a:ext>
            </a:extLst>
          </p:cNvPr>
          <p:cNvSpPr/>
          <p:nvPr/>
        </p:nvSpPr>
        <p:spPr>
          <a:xfrm>
            <a:off x="4428484" y="2540737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6FD58-17CA-B196-2202-518AD92EE179}"/>
              </a:ext>
            </a:extLst>
          </p:cNvPr>
          <p:cNvSpPr/>
          <p:nvPr/>
        </p:nvSpPr>
        <p:spPr>
          <a:xfrm>
            <a:off x="4428484" y="3469149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E15C7-3F37-CDF2-4F77-2FB6AF1F90B9}"/>
              </a:ext>
            </a:extLst>
          </p:cNvPr>
          <p:cNvSpPr/>
          <p:nvPr/>
        </p:nvSpPr>
        <p:spPr>
          <a:xfrm>
            <a:off x="3484689" y="165503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D2C49A-8A6E-2B3F-53C7-35CDD441FFF9}"/>
              </a:ext>
            </a:extLst>
          </p:cNvPr>
          <p:cNvSpPr/>
          <p:nvPr/>
        </p:nvSpPr>
        <p:spPr>
          <a:xfrm>
            <a:off x="1603219" y="3546288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D94798-2235-68DA-E129-A9242FE3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5" y="76147"/>
            <a:ext cx="5029277" cy="3352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60D4E-DA31-C0DD-FDE6-81F66DFA2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0"/>
            <a:ext cx="3429000" cy="342900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E640AF2-FDA7-7D89-D2CD-7D5F3236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2ED9E6-D291-2EE3-C90D-3F8AB9384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46" y="3428999"/>
            <a:ext cx="3429001" cy="3429001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1AE3916-4792-67CE-6EF4-4E30E6EF8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3428998"/>
            <a:ext cx="3429002" cy="34290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0BE9EB-0BE0-8E85-F236-34BA746076C6}"/>
              </a:ext>
            </a:extLst>
          </p:cNvPr>
          <p:cNvSpPr/>
          <p:nvPr/>
        </p:nvSpPr>
        <p:spPr>
          <a:xfrm>
            <a:off x="7778022" y="3264156"/>
            <a:ext cx="3898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*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3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DB4E-0A6F-B892-9B94-6F0B5D5E5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"/>
            <a:ext cx="487680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CDCA-1803-215D-E9EF-603F3EA0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785" y="0"/>
            <a:ext cx="4876801" cy="304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B8796-1A96-F41A-A634-EF6AF55A1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3809998"/>
            <a:ext cx="4876801" cy="304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2A3A6-32EB-0622-45B0-C4AE853AB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598" y="3809998"/>
            <a:ext cx="48768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3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119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Drought Zooplankton Questions</vt:lpstr>
      <vt:lpstr>Regional Drought Changes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187</cp:revision>
  <dcterms:created xsi:type="dcterms:W3CDTF">2022-04-20T21:07:45Z</dcterms:created>
  <dcterms:modified xsi:type="dcterms:W3CDTF">2022-07-07T16:41:30Z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