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6" r:id="rId6"/>
    <p:sldId id="286" r:id="rId7"/>
    <p:sldId id="282" r:id="rId8"/>
    <p:sldId id="305" r:id="rId9"/>
    <p:sldId id="340" r:id="rId10"/>
    <p:sldId id="341" r:id="rId11"/>
    <p:sldId id="342" r:id="rId12"/>
    <p:sldId id="343" r:id="rId13"/>
    <p:sldId id="344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3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529" autoAdjust="0"/>
  </p:normalViewPr>
  <p:slideViewPr>
    <p:cSldViewPr snapToGrid="0" showGuides="1">
      <p:cViewPr varScale="1">
        <p:scale>
          <a:sx n="66" d="100"/>
          <a:sy n="66" d="100"/>
        </p:scale>
        <p:origin x="9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OH = radical hidroxila; RO2 = radical </a:t>
            </a:r>
            <a:r>
              <a:rPr lang="pt-BR" dirty="0" err="1"/>
              <a:t>peroxila</a:t>
            </a:r>
            <a:r>
              <a:rPr lang="pt-BR" dirty="0"/>
              <a:t>; HO2 = </a:t>
            </a:r>
            <a:r>
              <a:rPr lang="pt-BR" dirty="0" err="1"/>
              <a:t>hidroperoxila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REAÇÕES COMPLEXAS E NÃO LINEARES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52 dias pro 1º parecer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2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link.springer.com/article/10.1007/s10661-023-11654-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msoplaneta.globo.com/opiniao/colunas-e-blogs/evangelina/post/2021/05/esquecemos-de-respirar.ghtml" TargetMode="External"/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3677"/>
          <a:stretch/>
        </p:blipFill>
        <p:spPr>
          <a:xfrm>
            <a:off x="475064" y="745435"/>
            <a:ext cx="6430561" cy="53671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IV </a:t>
            </a:r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Científica</a:t>
            </a:r>
            <a:br>
              <a:rPr lang="en-US" dirty="0"/>
            </a:br>
            <a:r>
              <a:rPr lang="en-US" dirty="0"/>
              <a:t>NEP UAI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A</a:t>
            </a:r>
            <a:r>
              <a:rPr lang="en-US" dirty="0" err="1"/>
              <a:t>rthur</a:t>
            </a:r>
            <a:r>
              <a:rPr lang="en-US" dirty="0"/>
              <a:t> Boari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585B58-F3B1-441E-B7C2-3F7C1AD4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031" y="304492"/>
            <a:ext cx="1477525" cy="19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35E4036-2762-4619-8EC8-1D3EA4B4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5" y="1181832"/>
            <a:ext cx="10962269" cy="449433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9BDDB8-7B16-4739-8697-B1DF5CEA19E2}"/>
              </a:ext>
            </a:extLst>
          </p:cNvPr>
          <p:cNvSpPr txBox="1"/>
          <p:nvPr/>
        </p:nvSpPr>
        <p:spPr>
          <a:xfrm>
            <a:off x="2242456" y="5676167"/>
            <a:ext cx="7707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Confira o artigo </a:t>
            </a:r>
            <a:r>
              <a:rPr lang="pt-BR" sz="4400" dirty="0">
                <a:hlinkClick r:id="rId4"/>
              </a:rPr>
              <a:t>aqui</a:t>
            </a:r>
            <a:r>
              <a:rPr lang="pt-B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28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3F145EB3-B22C-43CB-AAA3-756EE42609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84" b="7884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642D746E-72CE-4DCE-BBC6-8DF15EAA9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218" y="972621"/>
            <a:ext cx="11063564" cy="2182811"/>
          </a:xfrm>
        </p:spPr>
        <p:txBody>
          <a:bodyPr>
            <a:noAutofit/>
          </a:bodyPr>
          <a:lstStyle/>
          <a:p>
            <a:pPr algn="just"/>
            <a:r>
              <a:rPr lang="pt-BR" sz="5000" b="0" dirty="0"/>
              <a:t>“O ato de tomar água é voluntário, o ato de respirar não. Não pensamos, não percebemos, apenas respiramos.” - </a:t>
            </a:r>
            <a:r>
              <a:rPr lang="pt-BR" sz="5000" dirty="0">
                <a:hlinkClick r:id="rId3"/>
              </a:rPr>
              <a:t>Evangelina </a:t>
            </a:r>
            <a:r>
              <a:rPr lang="pt-BR" sz="5000" dirty="0" err="1">
                <a:hlinkClick r:id="rId3"/>
              </a:rPr>
              <a:t>Vormittag</a:t>
            </a:r>
            <a:r>
              <a:rPr lang="pt-BR" sz="1800" dirty="0">
                <a:hlinkClick r:id="rId3"/>
              </a:rPr>
              <a:t> </a:t>
            </a:r>
            <a:r>
              <a:rPr lang="pt-BR" sz="1800" dirty="0"/>
              <a:t>(Dra. em Medicina, USP)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9B8EA0-473B-460B-89CA-0DCD0D7028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BFD2D9F3-D837-4036-8A96-DBD90C4F2B1B}"/>
              </a:ext>
            </a:extLst>
          </p:cNvPr>
          <p:cNvSpPr txBox="1">
            <a:spLocks/>
          </p:cNvSpPr>
          <p:nvPr/>
        </p:nvSpPr>
        <p:spPr>
          <a:xfrm>
            <a:off x="335756" y="4448037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200" dirty="0"/>
              <a:t>eng.arthurboari@gmail.com</a:t>
            </a:r>
          </a:p>
        </p:txBody>
      </p:sp>
    </p:spTree>
    <p:extLst>
      <p:ext uri="{BB962C8B-B14F-4D97-AF65-F5344CB8AC3E}">
        <p14:creationId xmlns:p14="http://schemas.microsoft.com/office/powerpoint/2010/main" val="29951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Arthur Boari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Bacharel</a:t>
            </a:r>
            <a:r>
              <a:rPr lang="en-US" dirty="0"/>
              <a:t> e Mestre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 Ambiental – UFLA</a:t>
            </a:r>
          </a:p>
          <a:p>
            <a:r>
              <a:rPr lang="en-US" dirty="0" err="1"/>
              <a:t>Membro</a:t>
            </a:r>
            <a:r>
              <a:rPr lang="en-US" dirty="0"/>
              <a:t> do NEP UAI (03/2019 – 03/2022)</a:t>
            </a:r>
          </a:p>
          <a:p>
            <a:r>
              <a:rPr lang="pt-BR" dirty="0"/>
              <a:t>E</a:t>
            </a:r>
            <a:r>
              <a:rPr lang="en-US" dirty="0" err="1"/>
              <a:t>xperiências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pt-BR" dirty="0"/>
              <a:t>Análises</a:t>
            </a:r>
            <a:r>
              <a:rPr lang="en-US" dirty="0"/>
              <a:t> de </a:t>
            </a:r>
            <a:r>
              <a:rPr lang="en-US" dirty="0" err="1"/>
              <a:t>água</a:t>
            </a:r>
            <a:r>
              <a:rPr lang="en-US" dirty="0"/>
              <a:t> e </a:t>
            </a:r>
            <a:r>
              <a:rPr lang="en-US" dirty="0" err="1"/>
              <a:t>esgoto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Estimativa</a:t>
            </a:r>
            <a:r>
              <a:rPr lang="en-US" dirty="0"/>
              <a:t> de </a:t>
            </a:r>
            <a:r>
              <a:rPr lang="en-US" dirty="0" err="1"/>
              <a:t>evapotranspiração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Poluição</a:t>
            </a:r>
            <a:r>
              <a:rPr lang="en-US" dirty="0"/>
              <a:t> do </a:t>
            </a:r>
            <a:r>
              <a:rPr lang="en-US" dirty="0" err="1"/>
              <a:t>ar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978756" y="976242"/>
            <a:ext cx="4276270" cy="5701693"/>
          </a:xfr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</a:t>
            </a:r>
            <a:r>
              <a:rPr lang="pt-BR" dirty="0"/>
              <a:t>particulado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>
                <a:latin typeface="rawline"/>
              </a:rPr>
              <a:t>“partículas de material sólido ou líquido suspensas no ar, na forma de poeira, neblina, aerossol, fuligem, entre outros” (Resolução CONAMA nº 491/2018, art. 2º, inciso VII)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3F6260-B7EB-4010-BF66-10CFE7590F75}"/>
              </a:ext>
            </a:extLst>
          </p:cNvPr>
          <p:cNvSpPr txBox="1"/>
          <p:nvPr/>
        </p:nvSpPr>
        <p:spPr>
          <a:xfrm>
            <a:off x="7112000" y="5167083"/>
            <a:ext cx="477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COMO É CLASSIFICADO?</a:t>
            </a:r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758824"/>
            <a:ext cx="11520487" cy="7588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7AD916-5551-4E74-BF83-EF3FAC6C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76D7B2-AA65-4CE6-905E-76BD619390E6}"/>
              </a:ext>
            </a:extLst>
          </p:cNvPr>
          <p:cNvSpPr txBox="1"/>
          <p:nvPr/>
        </p:nvSpPr>
        <p:spPr>
          <a:xfrm>
            <a:off x="8578919" y="3452191"/>
            <a:ext cx="331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&lt;50 µm: PTS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7671F8BF-BEE4-4416-A9CC-37403C841ED1}"/>
              </a:ext>
            </a:extLst>
          </p:cNvPr>
          <p:cNvSpPr/>
          <p:nvPr/>
        </p:nvSpPr>
        <p:spPr>
          <a:xfrm>
            <a:off x="3091543" y="2032000"/>
            <a:ext cx="653143" cy="1291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1611BB8D-BBC1-4EA6-992C-A3DA87B98F0F}"/>
              </a:ext>
            </a:extLst>
          </p:cNvPr>
          <p:cNvSpPr/>
          <p:nvPr/>
        </p:nvSpPr>
        <p:spPr>
          <a:xfrm>
            <a:off x="968828" y="3026229"/>
            <a:ext cx="653143" cy="1291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758824"/>
            <a:ext cx="11520487" cy="7588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6FC9BC-BA91-48E0-815B-6A7D0E06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77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8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Ozônio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8030DE-B212-4A74-86CB-0CD8EFB6A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57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513" y="-758825"/>
            <a:ext cx="11520487" cy="758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sp>
        <p:nvSpPr>
          <p:cNvPr id="6" name="Espaço Reservado para Conteúdo 20">
            <a:extLst>
              <a:ext uri="{FF2B5EF4-FFF2-40B4-BE49-F238E27FC236}">
                <a16:creationId xmlns:a16="http://schemas.microsoft.com/office/drawing/2014/main" id="{E951C76E-6DC8-46DA-993D-B85C3FB500A8}"/>
              </a:ext>
            </a:extLst>
          </p:cNvPr>
          <p:cNvSpPr txBox="1">
            <a:spLocks/>
          </p:cNvSpPr>
          <p:nvPr/>
        </p:nvSpPr>
        <p:spPr>
          <a:xfrm>
            <a:off x="768626" y="291548"/>
            <a:ext cx="8136835" cy="5857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r>
              <a:rPr lang="pt-BR" sz="4800" dirty="0"/>
              <a:t>O</a:t>
            </a:r>
            <a:r>
              <a:rPr lang="pt-BR" sz="4800" baseline="-25000" dirty="0"/>
              <a:t>2</a:t>
            </a:r>
            <a:r>
              <a:rPr lang="pt-BR" sz="4800" dirty="0"/>
              <a:t> + </a:t>
            </a:r>
            <a:r>
              <a:rPr lang="pt-BR" sz="4800" i="1" dirty="0" err="1"/>
              <a:t>hv</a:t>
            </a:r>
            <a:r>
              <a:rPr lang="pt-BR" sz="4800" baseline="-25000" dirty="0"/>
              <a:t>(</a:t>
            </a:r>
            <a:r>
              <a:rPr lang="el-GR" sz="4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pt-BR" sz="4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800" baseline="-25000" dirty="0"/>
              <a:t>&lt; 240 </a:t>
            </a:r>
            <a:r>
              <a:rPr lang="pt-BR" sz="4800" baseline="-25000" dirty="0" err="1"/>
              <a:t>nm</a:t>
            </a:r>
            <a:r>
              <a:rPr lang="pt-BR" sz="4800" baseline="-25000" dirty="0"/>
              <a:t>)</a:t>
            </a:r>
            <a:r>
              <a:rPr lang="pt-BR" sz="4800" dirty="0"/>
              <a:t> → O+O</a:t>
            </a:r>
          </a:p>
          <a:p>
            <a:pPr marL="0" indent="0" algn="ctr">
              <a:buNone/>
            </a:pPr>
            <a:r>
              <a:rPr lang="pt-BR" sz="4800" dirty="0"/>
              <a:t>O + O</a:t>
            </a:r>
            <a:r>
              <a:rPr lang="pt-BR" sz="4800" baseline="-25000" dirty="0"/>
              <a:t>2</a:t>
            </a:r>
            <a:r>
              <a:rPr lang="pt-BR" sz="4800" dirty="0"/>
              <a:t> + M  →  O</a:t>
            </a:r>
            <a:r>
              <a:rPr lang="pt-BR" sz="4800" baseline="-25000" dirty="0"/>
              <a:t>3</a:t>
            </a:r>
            <a:r>
              <a:rPr lang="pt-BR" sz="4800" dirty="0"/>
              <a:t> + M</a:t>
            </a:r>
          </a:p>
          <a:p>
            <a:pPr marL="0" indent="0" algn="ctr">
              <a:buNone/>
            </a:pPr>
            <a:r>
              <a:rPr lang="pt-BR" sz="4800" dirty="0"/>
              <a:t>O</a:t>
            </a:r>
            <a:r>
              <a:rPr lang="pt-BR" sz="4800" baseline="-25000" dirty="0"/>
              <a:t>3</a:t>
            </a:r>
            <a:r>
              <a:rPr lang="pt-BR" sz="4800" dirty="0"/>
              <a:t> + </a:t>
            </a:r>
            <a:r>
              <a:rPr lang="pt-BR" sz="4800" i="1" dirty="0" err="1"/>
              <a:t>hv</a:t>
            </a:r>
            <a:r>
              <a:rPr lang="pt-BR" sz="4800" baseline="-25000" dirty="0"/>
              <a:t>(</a:t>
            </a:r>
            <a:r>
              <a:rPr lang="el-GR" sz="4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pt-BR" sz="4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800" baseline="-25000" dirty="0"/>
              <a:t>&lt; 320 </a:t>
            </a:r>
            <a:r>
              <a:rPr lang="pt-BR" sz="4800" baseline="-25000" dirty="0" err="1"/>
              <a:t>nm</a:t>
            </a:r>
            <a:r>
              <a:rPr lang="pt-BR" sz="4800" baseline="-25000" dirty="0"/>
              <a:t>)</a:t>
            </a:r>
            <a:r>
              <a:rPr lang="pt-BR" sz="4800" dirty="0"/>
              <a:t> →  O</a:t>
            </a:r>
            <a:r>
              <a:rPr lang="pt-BR" sz="4800" baseline="-25000" dirty="0"/>
              <a:t>2</a:t>
            </a:r>
            <a:r>
              <a:rPr lang="pt-BR" sz="4800" dirty="0"/>
              <a:t> + O</a:t>
            </a:r>
          </a:p>
          <a:p>
            <a:pPr marL="0" indent="0" algn="ctr">
              <a:buNone/>
            </a:pPr>
            <a:r>
              <a:rPr lang="pt-BR" sz="4800" dirty="0"/>
              <a:t>O</a:t>
            </a:r>
            <a:r>
              <a:rPr lang="pt-BR" sz="4800" baseline="-25000" dirty="0"/>
              <a:t>3</a:t>
            </a:r>
            <a:r>
              <a:rPr lang="pt-BR" sz="4800" dirty="0"/>
              <a:t> + O  →  2 O</a:t>
            </a:r>
            <a:r>
              <a:rPr lang="pt-BR" sz="4800" baseline="-25000" dirty="0"/>
              <a:t>2</a:t>
            </a:r>
          </a:p>
          <a:p>
            <a:pPr marL="0" indent="0" algn="ctr">
              <a:buNone/>
            </a:pPr>
            <a:endParaRPr lang="pt-BR" sz="4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35FBA1-B074-4424-8509-02AEF72F338A}"/>
              </a:ext>
            </a:extLst>
          </p:cNvPr>
          <p:cNvSpPr txBox="1"/>
          <p:nvPr/>
        </p:nvSpPr>
        <p:spPr>
          <a:xfrm>
            <a:off x="10421803" y="405007"/>
            <a:ext cx="723275" cy="608122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00" b="1" dirty="0">
                <a:solidFill>
                  <a:schemeClr val="bg1"/>
                </a:solidFill>
              </a:rPr>
              <a:t>Ciclo de Chapman</a:t>
            </a:r>
          </a:p>
        </p:txBody>
      </p:sp>
    </p:spTree>
    <p:extLst>
      <p:ext uri="{BB962C8B-B14F-4D97-AF65-F5344CB8AC3E}">
        <p14:creationId xmlns:p14="http://schemas.microsoft.com/office/powerpoint/2010/main" val="99015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l 2">
            <a:extLst>
              <a:ext uri="{FF2B5EF4-FFF2-40B4-BE49-F238E27FC236}">
                <a16:creationId xmlns:a16="http://schemas.microsoft.com/office/drawing/2014/main" id="{C8ADB379-7AFD-4887-8D4C-6FAF66A6425E}"/>
              </a:ext>
            </a:extLst>
          </p:cNvPr>
          <p:cNvSpPr/>
          <p:nvPr/>
        </p:nvSpPr>
        <p:spPr>
          <a:xfrm>
            <a:off x="3657600" y="3220278"/>
            <a:ext cx="1364566" cy="1157068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513" y="-758825"/>
            <a:ext cx="11520487" cy="758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sp>
        <p:nvSpPr>
          <p:cNvPr id="6" name="Espaço Reservado para Conteúdo 20">
            <a:extLst>
              <a:ext uri="{FF2B5EF4-FFF2-40B4-BE49-F238E27FC236}">
                <a16:creationId xmlns:a16="http://schemas.microsoft.com/office/drawing/2014/main" id="{E951C76E-6DC8-46DA-993D-B85C3FB500A8}"/>
              </a:ext>
            </a:extLst>
          </p:cNvPr>
          <p:cNvSpPr txBox="1">
            <a:spLocks/>
          </p:cNvSpPr>
          <p:nvPr/>
        </p:nvSpPr>
        <p:spPr>
          <a:xfrm>
            <a:off x="768626" y="291548"/>
            <a:ext cx="8136835" cy="5857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r>
              <a:rPr lang="pt-BR" sz="4800" dirty="0"/>
              <a:t>H</a:t>
            </a:r>
            <a:r>
              <a:rPr lang="pt-BR" sz="4800" baseline="-25000" dirty="0"/>
              <a:t>2</a:t>
            </a:r>
            <a:r>
              <a:rPr lang="pt-BR" sz="4800" dirty="0"/>
              <a:t>O + O → 2 OH</a:t>
            </a:r>
          </a:p>
          <a:p>
            <a:pPr marL="0" indent="0" algn="ctr">
              <a:buNone/>
            </a:pPr>
            <a:r>
              <a:rPr lang="pt-BR" sz="4800" b="1" dirty="0">
                <a:solidFill>
                  <a:srgbClr val="FF0000"/>
                </a:solidFill>
              </a:rPr>
              <a:t>COV</a:t>
            </a:r>
            <a:r>
              <a:rPr lang="pt-BR" sz="4800" dirty="0"/>
              <a:t> + OH → RO</a:t>
            </a:r>
            <a:r>
              <a:rPr lang="pt-BR" sz="4800" baseline="-25000" dirty="0"/>
              <a:t>2</a:t>
            </a:r>
            <a:r>
              <a:rPr lang="pt-BR" sz="4800" dirty="0"/>
              <a:t> + H</a:t>
            </a:r>
            <a:r>
              <a:rPr lang="pt-BR" sz="4800" baseline="-25000" dirty="0"/>
              <a:t>2</a:t>
            </a:r>
            <a:r>
              <a:rPr lang="pt-BR" sz="4800" dirty="0"/>
              <a:t>0</a:t>
            </a:r>
          </a:p>
          <a:p>
            <a:pPr marL="0" indent="0" algn="ctr">
              <a:buNone/>
            </a:pPr>
            <a:r>
              <a:rPr lang="pt-BR" sz="4800" dirty="0"/>
              <a:t>RO</a:t>
            </a:r>
            <a:r>
              <a:rPr lang="pt-BR" sz="4800" baseline="-25000" dirty="0"/>
              <a:t>2</a:t>
            </a:r>
            <a:r>
              <a:rPr lang="pt-BR" sz="4800" dirty="0"/>
              <a:t> + </a:t>
            </a:r>
            <a:r>
              <a:rPr lang="pt-BR" sz="4800" b="1" dirty="0">
                <a:solidFill>
                  <a:srgbClr val="FF0000"/>
                </a:solidFill>
              </a:rPr>
              <a:t>NO</a:t>
            </a:r>
            <a:r>
              <a:rPr lang="pt-BR" sz="4800" dirty="0"/>
              <a:t> → RO + </a:t>
            </a:r>
            <a:r>
              <a:rPr lang="pt-BR" sz="4800" b="1" dirty="0">
                <a:solidFill>
                  <a:srgbClr val="FF0000"/>
                </a:solidFill>
              </a:rPr>
              <a:t>NO</a:t>
            </a:r>
            <a:r>
              <a:rPr lang="pt-BR" sz="4800" b="1" baseline="-25000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pt-BR" sz="4800" b="1" dirty="0">
                <a:solidFill>
                  <a:srgbClr val="FF0000"/>
                </a:solidFill>
              </a:rPr>
              <a:t>NO</a:t>
            </a:r>
            <a:r>
              <a:rPr lang="pt-BR" sz="4800" b="1" baseline="-25000" dirty="0">
                <a:solidFill>
                  <a:srgbClr val="FF0000"/>
                </a:solidFill>
              </a:rPr>
              <a:t>2</a:t>
            </a:r>
            <a:r>
              <a:rPr lang="pt-BR" sz="4800" dirty="0"/>
              <a:t> + </a:t>
            </a:r>
            <a:r>
              <a:rPr lang="pt-BR" sz="4800" i="1" dirty="0" err="1"/>
              <a:t>hv</a:t>
            </a:r>
            <a:r>
              <a:rPr lang="pt-BR" sz="4800" dirty="0"/>
              <a:t> → </a:t>
            </a:r>
            <a:r>
              <a:rPr lang="pt-BR" sz="4800" b="1" dirty="0">
                <a:solidFill>
                  <a:srgbClr val="FF0000"/>
                </a:solidFill>
              </a:rPr>
              <a:t>NO</a:t>
            </a:r>
            <a:r>
              <a:rPr lang="pt-BR" sz="4800" dirty="0"/>
              <a:t> + O</a:t>
            </a:r>
          </a:p>
          <a:p>
            <a:pPr marL="0" indent="0" algn="ctr">
              <a:buNone/>
            </a:pPr>
            <a:r>
              <a:rPr lang="pt-BR" sz="4800" dirty="0"/>
              <a:t>O + O</a:t>
            </a:r>
            <a:r>
              <a:rPr lang="pt-BR" sz="4800" baseline="-25000" dirty="0"/>
              <a:t>2</a:t>
            </a:r>
            <a:r>
              <a:rPr lang="pt-BR" sz="4800" dirty="0"/>
              <a:t> → O</a:t>
            </a:r>
            <a:r>
              <a:rPr lang="pt-BR" sz="4800" baseline="-25000" dirty="0"/>
              <a:t>3</a:t>
            </a:r>
          </a:p>
          <a:p>
            <a:pPr marL="0" indent="0" algn="ctr">
              <a:buNone/>
            </a:pPr>
            <a:r>
              <a:rPr lang="pt-BR" sz="4800" dirty="0"/>
              <a:t>O</a:t>
            </a:r>
            <a:r>
              <a:rPr lang="pt-BR" sz="4800" baseline="-25000" dirty="0"/>
              <a:t>3</a:t>
            </a:r>
            <a:r>
              <a:rPr lang="pt-BR" sz="4800" dirty="0"/>
              <a:t> + </a:t>
            </a:r>
            <a:r>
              <a:rPr lang="pt-BR" sz="4800" b="1" dirty="0">
                <a:solidFill>
                  <a:srgbClr val="FF0000"/>
                </a:solidFill>
              </a:rPr>
              <a:t>NO</a:t>
            </a:r>
            <a:r>
              <a:rPr lang="pt-BR" sz="4800" dirty="0"/>
              <a:t> → O</a:t>
            </a:r>
            <a:r>
              <a:rPr lang="pt-BR" sz="4800" baseline="-25000" dirty="0"/>
              <a:t>2</a:t>
            </a:r>
            <a:r>
              <a:rPr lang="pt-BR" sz="4800" dirty="0"/>
              <a:t> + </a:t>
            </a:r>
            <a:r>
              <a:rPr lang="pt-BR" sz="4800" b="1" dirty="0">
                <a:solidFill>
                  <a:srgbClr val="FF0000"/>
                </a:solidFill>
              </a:rPr>
              <a:t>NO</a:t>
            </a:r>
            <a:r>
              <a:rPr lang="pt-BR" sz="4800" b="1" baseline="-25000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endParaRPr lang="pt-BR" sz="4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35FBA1-B074-4424-8509-02AEF72F338A}"/>
              </a:ext>
            </a:extLst>
          </p:cNvPr>
          <p:cNvSpPr txBox="1"/>
          <p:nvPr/>
        </p:nvSpPr>
        <p:spPr>
          <a:xfrm>
            <a:off x="10421803" y="405007"/>
            <a:ext cx="723275" cy="608122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3500" b="1" dirty="0" err="1">
                <a:solidFill>
                  <a:schemeClr val="bg1"/>
                </a:solidFill>
              </a:rPr>
              <a:t>Smog</a:t>
            </a:r>
            <a:r>
              <a:rPr lang="pt-BR" sz="3500" b="1" dirty="0">
                <a:solidFill>
                  <a:schemeClr val="bg1"/>
                </a:solidFill>
              </a:rPr>
              <a:t> Fotoquímico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942D6C-627D-451D-B4B3-0C5BB8409B76}"/>
              </a:ext>
            </a:extLst>
          </p:cNvPr>
          <p:cNvSpPr txBox="1"/>
          <p:nvPr/>
        </p:nvSpPr>
        <p:spPr>
          <a:xfrm>
            <a:off x="9463314" y="5065486"/>
            <a:ext cx="2728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00"/>
                </a:solidFill>
              </a:rPr>
              <a:t>O</a:t>
            </a:r>
            <a:r>
              <a:rPr lang="pt-BR" sz="3600" baseline="-25000" dirty="0">
                <a:solidFill>
                  <a:srgbClr val="FFFF00"/>
                </a:solidFill>
              </a:rPr>
              <a:t>3</a:t>
            </a:r>
            <a:r>
              <a:rPr lang="pt-BR" sz="3600" dirty="0">
                <a:solidFill>
                  <a:srgbClr val="FFFF00"/>
                </a:solidFill>
              </a:rPr>
              <a:t>: POLUENTE </a:t>
            </a:r>
            <a:r>
              <a:rPr lang="pt-BR" sz="3600" u="sng" dirty="0">
                <a:solidFill>
                  <a:srgbClr val="FFFF00"/>
                </a:solidFill>
              </a:rPr>
              <a:t>SECUNDÁRIO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203DEB6-F0FC-49BB-BBF2-014E2D628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2" y="371771"/>
            <a:ext cx="10249435" cy="6281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513" y="-758825"/>
            <a:ext cx="11520487" cy="758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</p:spTree>
    <p:extLst>
      <p:ext uri="{BB962C8B-B14F-4D97-AF65-F5344CB8AC3E}">
        <p14:creationId xmlns:p14="http://schemas.microsoft.com/office/powerpoint/2010/main" val="36263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60C99C-4D9A-4DAB-AA53-E488AEBCAE16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281</Words>
  <Application>Microsoft Office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rawline</vt:lpstr>
      <vt:lpstr>Times New Roman</vt:lpstr>
      <vt:lpstr>Wingdings</vt:lpstr>
      <vt:lpstr>Office Theme</vt:lpstr>
      <vt:lpstr>IV Roda Científica NEP UAI</vt:lpstr>
      <vt:lpstr>Arthur Boari</vt:lpstr>
      <vt:lpstr>Material particulado</vt:lpstr>
      <vt:lpstr>Slide 27</vt:lpstr>
      <vt:lpstr>Slide 27</vt:lpstr>
      <vt:lpstr>Ozônio</vt:lpstr>
      <vt:lpstr>Slide 27</vt:lpstr>
      <vt:lpstr>Slide 27</vt:lpstr>
      <vt:lpstr>Slide 27</vt:lpstr>
      <vt:lpstr>Apresentação do PowerPoint</vt:lpstr>
      <vt:lpstr>“O ato de tomar água é voluntário, o ato de respirar não. Não pensamos, não percebemos, apenas respiramos.” - Evangelina Vormittag (Dra. em Medicina, USP)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2023-10-30T22:08:54Z</dcterms:created>
  <dcterms:modified xsi:type="dcterms:W3CDTF">2023-11-22T14:57:54Z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