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000">
                <a:latin typeface="Roboto"/>
                <a:ea typeface="Roboto"/>
                <a:cs typeface="Roboto"/>
                <a:sym typeface="Roboto"/>
              </a:rPr>
              <a:t>Every day thousands of events haaappen around the world, from tiny family events all the way to huge conferences with thousands of attendees. These are often away from home and require attendees to book a hotel in an unknown city.</a:t>
            </a:r>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Strange cities</a:t>
            </a:r>
          </a:p>
          <a:p>
            <a:pPr lvl="0">
              <a:spcBef>
                <a:spcPts val="0"/>
              </a:spcBef>
              <a:buNone/>
            </a:pPr>
            <a:r>
              <a:rPr lang="en"/>
              <a:t>Walking distance</a:t>
            </a:r>
          </a:p>
          <a:p>
            <a:pPr lvl="0" rtl="0">
              <a:spcBef>
                <a:spcPts val="0"/>
              </a:spcBef>
              <a:buNone/>
            </a:pPr>
            <a:r>
              <a:rPr lang="en"/>
              <a:t>Event organizers give only names of hotels but no further details</a:t>
            </a:r>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Roboto"/>
              <a:buChar char="●"/>
            </a:pPr>
            <a:r>
              <a:rPr lang="en" sz="2400">
                <a:latin typeface="Roboto"/>
                <a:ea typeface="Roboto"/>
                <a:cs typeface="Roboto"/>
                <a:sym typeface="Roboto"/>
              </a:rPr>
              <a:t>If a customer comes to us, recommended by a trusted source, they are also more likely to trust us. If they have a good experience they may return and become a loyal customer!</a:t>
            </a: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Roboto"/>
              <a:buChar char="●"/>
            </a:pPr>
            <a:r>
              <a:rPr lang="en" sz="2400">
                <a:latin typeface="Roboto"/>
                <a:ea typeface="Roboto"/>
                <a:cs typeface="Roboto"/>
                <a:sym typeface="Roboto"/>
              </a:rPr>
              <a:t>more customers/traffic means more email subscribers, more retargeting, more brand recognition, more inbound links, more social media interactions etc.</a:t>
            </a: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9651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599"/>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0" name="Shape 60"/>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1" name="Shape 6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Shape 6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799"/>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sp>
        <p:nvSpPr>
          <p:cNvPr id="17" name="Shape 17"/>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9" name="Shape 29"/>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0" name="Shape 3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599"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5" name="Shape 3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7999" cy="9533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0" name="Shape 40"/>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sp>
        <p:nvSpPr>
          <p:cNvPr id="44" name="Shape 4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pic>
        <p:nvPicPr>
          <p:cNvPr id="45" name="Shape 45"/>
          <p:cNvPicPr preferRelativeResize="0"/>
          <p:nvPr/>
        </p:nvPicPr>
        <p:blipFill>
          <a:blip r:embed="rId2">
            <a:alphaModFix/>
          </a:blip>
          <a:stretch>
            <a:fillRect/>
          </a:stretch>
        </p:blipFill>
        <p:spPr>
          <a:xfrm>
            <a:off x="6694833" y="4680674"/>
            <a:ext cx="2377417" cy="393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6"/>
        <p:cNvGrpSpPr/>
        <p:nvPr/>
      </p:nvGrpSpPr>
      <p:grpSpPr>
        <a:xfrm>
          <a:off x="0" y="0"/>
          <a:ext cx="0" cy="0"/>
          <a:chOff x="0" y="0"/>
          <a:chExt cx="0" cy="0"/>
        </a:xfrm>
      </p:grpSpPr>
      <p:sp>
        <p:nvSpPr>
          <p:cNvPr id="47" name="Shape 4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2" name="Shape 5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3"/>
        <p:cNvGrpSpPr/>
        <p:nvPr/>
      </p:nvGrpSpPr>
      <p:grpSpPr>
        <a:xfrm>
          <a:off x="0" y="0"/>
          <a:ext cx="0" cy="0"/>
          <a:chOff x="0" y="0"/>
          <a:chExt cx="0" cy="0"/>
        </a:xfrm>
      </p:grpSpPr>
      <p:sp>
        <p:nvSpPr>
          <p:cNvPr id="54" name="Shape 5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7" name="Shape 57"/>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Shape 68"/>
          <p:cNvPicPr preferRelativeResize="0"/>
          <p:nvPr/>
        </p:nvPicPr>
        <p:blipFill>
          <a:blip r:embed="rId3">
            <a:alphaModFix amt="30000"/>
          </a:blip>
          <a:stretch>
            <a:fillRect/>
          </a:stretch>
        </p:blipFill>
        <p:spPr>
          <a:xfrm>
            <a:off x="0" y="0"/>
            <a:ext cx="9144000" cy="5143500"/>
          </a:xfrm>
          <a:prstGeom prst="rect">
            <a:avLst/>
          </a:prstGeom>
          <a:noFill/>
          <a:ln>
            <a:noFill/>
          </a:ln>
        </p:spPr>
      </p:pic>
      <p:sp>
        <p:nvSpPr>
          <p:cNvPr id="69" name="Shape 69"/>
          <p:cNvSpPr txBox="1">
            <a:spLocks noGrp="1"/>
          </p:cNvSpPr>
          <p:nvPr>
            <p:ph type="title"/>
          </p:nvPr>
        </p:nvSpPr>
        <p:spPr>
          <a:xfrm>
            <a:off x="1544135" y="526350"/>
            <a:ext cx="6227100" cy="4090800"/>
          </a:xfrm>
          <a:prstGeom prst="rect">
            <a:avLst/>
          </a:prstGeom>
        </p:spPr>
        <p:txBody>
          <a:bodyPr lIns="91425" tIns="91425" rIns="91425" bIns="91425" anchor="ctr" anchorCtr="0">
            <a:noAutofit/>
          </a:bodyPr>
          <a:lstStyle/>
          <a:p>
            <a:pPr lvl="0" algn="ctr">
              <a:spcBef>
                <a:spcPts val="0"/>
              </a:spcBef>
              <a:buNone/>
            </a:pPr>
            <a:r>
              <a:rPr lang="en" sz="4800" b="1" dirty="0" err="1"/>
              <a:t>Booking.com</a:t>
            </a:r>
            <a:r>
              <a:rPr lang="en" sz="4800" b="1" dirty="0"/>
              <a:t> for Events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90250" y="488250"/>
            <a:ext cx="8248200" cy="4090800"/>
          </a:xfrm>
          <a:prstGeom prst="rect">
            <a:avLst/>
          </a:prstGeom>
        </p:spPr>
        <p:txBody>
          <a:bodyPr lIns="91425" tIns="91425" rIns="91425" bIns="91425" anchor="ctr" anchorCtr="0">
            <a:noAutofit/>
          </a:bodyPr>
          <a:lstStyle/>
          <a:p>
            <a:pPr lvl="0" rtl="0">
              <a:spcBef>
                <a:spcPts val="0"/>
              </a:spcBef>
              <a:buNone/>
            </a:pPr>
            <a:r>
              <a:rPr lang="en" sz="4800" b="1"/>
              <a:t>Why Events?</a:t>
            </a:r>
          </a:p>
        </p:txBody>
      </p:sp>
      <p:sp>
        <p:nvSpPr>
          <p:cNvPr id="75" name="Shape 75"/>
          <p:cNvSpPr txBox="1"/>
          <p:nvPr/>
        </p:nvSpPr>
        <p:spPr>
          <a:xfrm>
            <a:off x="488725" y="0"/>
            <a:ext cx="6731100" cy="16851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90250" y="488250"/>
            <a:ext cx="8356200" cy="4090800"/>
          </a:xfrm>
          <a:prstGeom prst="rect">
            <a:avLst/>
          </a:prstGeom>
        </p:spPr>
        <p:txBody>
          <a:bodyPr lIns="91425" tIns="91425" rIns="91425" bIns="91425" anchor="ctr" anchorCtr="0">
            <a:noAutofit/>
          </a:bodyPr>
          <a:lstStyle/>
          <a:p>
            <a:pPr lvl="0" rtl="0">
              <a:spcBef>
                <a:spcPts val="0"/>
              </a:spcBef>
              <a:buNone/>
            </a:pPr>
            <a:r>
              <a:rPr lang="en" sz="4800" b="1"/>
              <a:t>What’s the Problem? </a:t>
            </a:r>
          </a:p>
        </p:txBody>
      </p:sp>
      <p:sp>
        <p:nvSpPr>
          <p:cNvPr id="81" name="Shape 81"/>
          <p:cNvSpPr txBox="1"/>
          <p:nvPr/>
        </p:nvSpPr>
        <p:spPr>
          <a:xfrm>
            <a:off x="488725" y="0"/>
            <a:ext cx="6731100" cy="16851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90250" y="1711900"/>
            <a:ext cx="6227100" cy="2867100"/>
          </a:xfrm>
          <a:prstGeom prst="rect">
            <a:avLst/>
          </a:prstGeom>
        </p:spPr>
        <p:txBody>
          <a:bodyPr lIns="91425" tIns="91425" rIns="91425" bIns="91425" anchor="t" anchorCtr="0">
            <a:noAutofit/>
          </a:bodyPr>
          <a:lstStyle/>
          <a:p>
            <a:pPr lvl="0" rtl="0">
              <a:spcBef>
                <a:spcPts val="0"/>
              </a:spcBef>
              <a:buNone/>
            </a:pPr>
            <a:r>
              <a:rPr lang="en" sz="3000" b="1"/>
              <a:t>Anything!</a:t>
            </a:r>
            <a:r>
              <a:rPr lang="en" sz="3000"/>
              <a:t> Family and school reunions, weddings, birthdays, anniversaries, stag parties, hen parties, group vacations, tech camps, conferences, music concerts, festivals, conventions</a:t>
            </a:r>
          </a:p>
        </p:txBody>
      </p:sp>
      <p:sp>
        <p:nvSpPr>
          <p:cNvPr id="87" name="Shape 87"/>
          <p:cNvSpPr txBox="1"/>
          <p:nvPr/>
        </p:nvSpPr>
        <p:spPr>
          <a:xfrm>
            <a:off x="488725" y="0"/>
            <a:ext cx="6731100" cy="2163900"/>
          </a:xfrm>
          <a:prstGeom prst="rect">
            <a:avLst/>
          </a:prstGeom>
          <a:noFill/>
          <a:ln>
            <a:noFill/>
          </a:ln>
        </p:spPr>
        <p:txBody>
          <a:bodyPr lIns="91425" tIns="91425" rIns="91425" bIns="91425" anchor="ctr" anchorCtr="0">
            <a:noAutofit/>
          </a:bodyPr>
          <a:lstStyle/>
          <a:p>
            <a:pPr lvl="0" rtl="0">
              <a:spcBef>
                <a:spcPts val="0"/>
              </a:spcBef>
              <a:buNone/>
            </a:pPr>
            <a:r>
              <a:rPr lang="en" sz="4800" b="1">
                <a:solidFill>
                  <a:schemeClr val="lt1"/>
                </a:solidFill>
                <a:latin typeface="Roboto"/>
                <a:ea typeface="Roboto"/>
                <a:cs typeface="Roboto"/>
                <a:sym typeface="Roboto"/>
              </a:rPr>
              <a:t>What kinds of events can we target?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90250" y="1186950"/>
            <a:ext cx="8153400" cy="3392100"/>
          </a:xfrm>
          <a:prstGeom prst="rect">
            <a:avLst/>
          </a:prstGeom>
        </p:spPr>
        <p:txBody>
          <a:bodyPr lIns="91425" tIns="91425" rIns="91425" bIns="91425" anchor="t" anchorCtr="0">
            <a:noAutofit/>
          </a:bodyPr>
          <a:lstStyle/>
          <a:p>
            <a:pPr marL="457200" lvl="0" indent="-419100">
              <a:spcBef>
                <a:spcPts val="0"/>
              </a:spcBef>
              <a:buSzPct val="100000"/>
              <a:buChar char="●"/>
            </a:pPr>
            <a:r>
              <a:rPr lang="en" sz="3000"/>
              <a:t>Event organizers recommend accommodation</a:t>
            </a:r>
          </a:p>
          <a:p>
            <a:pPr marL="457200" lvl="0" indent="-419100">
              <a:spcBef>
                <a:spcPts val="0"/>
              </a:spcBef>
              <a:buSzPct val="100000"/>
              <a:buChar char="●"/>
            </a:pPr>
            <a:r>
              <a:rPr lang="en" sz="3000"/>
              <a:t>Booking.com offers rates and details</a:t>
            </a:r>
          </a:p>
          <a:p>
            <a:pPr marL="457200" lvl="0" indent="-419100">
              <a:spcBef>
                <a:spcPts val="0"/>
              </a:spcBef>
              <a:buSzPct val="100000"/>
              <a:buChar char="●"/>
            </a:pPr>
            <a:r>
              <a:rPr lang="en" sz="3000"/>
              <a:t>Happy event attendees</a:t>
            </a:r>
          </a:p>
          <a:p>
            <a:pPr marL="457200" lvl="0" indent="-419100">
              <a:spcBef>
                <a:spcPts val="0"/>
              </a:spcBef>
              <a:buSzPct val="100000"/>
              <a:buChar char="●"/>
            </a:pPr>
            <a:r>
              <a:rPr lang="en" sz="3000"/>
              <a:t>Happy event organizers</a:t>
            </a:r>
          </a:p>
          <a:p>
            <a:pPr marL="457200" lvl="0" indent="-419100" rtl="0">
              <a:spcBef>
                <a:spcPts val="0"/>
              </a:spcBef>
              <a:buSzPct val="100000"/>
              <a:buChar char="●"/>
            </a:pPr>
            <a:r>
              <a:rPr lang="en" sz="3000"/>
              <a:t>Happy Booking.com</a:t>
            </a:r>
          </a:p>
        </p:txBody>
      </p:sp>
      <p:sp>
        <p:nvSpPr>
          <p:cNvPr id="93" name="Shape 93"/>
          <p:cNvSpPr txBox="1"/>
          <p:nvPr/>
        </p:nvSpPr>
        <p:spPr>
          <a:xfrm>
            <a:off x="488725" y="0"/>
            <a:ext cx="6731100" cy="1263900"/>
          </a:xfrm>
          <a:prstGeom prst="rect">
            <a:avLst/>
          </a:prstGeom>
          <a:noFill/>
          <a:ln>
            <a:noFill/>
          </a:ln>
        </p:spPr>
        <p:txBody>
          <a:bodyPr lIns="91425" tIns="91425" rIns="91425" bIns="91425" anchor="ctr" anchorCtr="0">
            <a:noAutofit/>
          </a:bodyPr>
          <a:lstStyle/>
          <a:p>
            <a:pPr lvl="0" rtl="0">
              <a:spcBef>
                <a:spcPts val="0"/>
              </a:spcBef>
              <a:buNone/>
            </a:pPr>
            <a:r>
              <a:rPr lang="en" sz="4800" b="1">
                <a:solidFill>
                  <a:schemeClr val="lt1"/>
                </a:solidFill>
                <a:latin typeface="Roboto"/>
                <a:ea typeface="Roboto"/>
                <a:cs typeface="Roboto"/>
                <a:sym typeface="Roboto"/>
              </a:rPr>
              <a:t>What can we offer?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90250" y="1065225"/>
            <a:ext cx="8265000" cy="3513900"/>
          </a:xfrm>
          <a:prstGeom prst="rect">
            <a:avLst/>
          </a:prstGeom>
        </p:spPr>
        <p:txBody>
          <a:bodyPr lIns="91425" tIns="91425" rIns="91425" bIns="91425" anchor="t" anchorCtr="0">
            <a:noAutofit/>
          </a:bodyPr>
          <a:lstStyle/>
          <a:p>
            <a:pPr marL="457200" lvl="0" indent="-381000" rtl="0">
              <a:spcBef>
                <a:spcPts val="0"/>
              </a:spcBef>
              <a:buSzPct val="100000"/>
              <a:buChar char="●"/>
            </a:pPr>
            <a:r>
              <a:rPr lang="en" sz="2400" b="1"/>
              <a:t>Bookings</a:t>
            </a:r>
            <a:r>
              <a:rPr lang="en" sz="2400"/>
              <a:t> - The event organisers focus on their events not accommodation</a:t>
            </a:r>
          </a:p>
          <a:p>
            <a:pPr marL="457200" lvl="0" indent="-381000" rtl="0">
              <a:spcBef>
                <a:spcPts val="0"/>
              </a:spcBef>
              <a:buSzPct val="100000"/>
              <a:buChar char="●"/>
            </a:pPr>
            <a:r>
              <a:rPr lang="en" sz="2400" b="1"/>
              <a:t>Data</a:t>
            </a:r>
            <a:r>
              <a:rPr lang="en" sz="2400"/>
              <a:t> - Booking.com focuses on accommodation and not events</a:t>
            </a:r>
          </a:p>
          <a:p>
            <a:pPr marL="457200" lvl="0" indent="-381000" rtl="0">
              <a:spcBef>
                <a:spcPts val="0"/>
              </a:spcBef>
              <a:buSzPct val="100000"/>
              <a:buChar char="●"/>
            </a:pPr>
            <a:r>
              <a:rPr lang="en" sz="2400" b="1"/>
              <a:t>Trust &amp; Loyalty</a:t>
            </a:r>
          </a:p>
        </p:txBody>
      </p:sp>
      <p:sp>
        <p:nvSpPr>
          <p:cNvPr id="99" name="Shape 99"/>
          <p:cNvSpPr txBox="1"/>
          <p:nvPr/>
        </p:nvSpPr>
        <p:spPr>
          <a:xfrm>
            <a:off x="488725" y="0"/>
            <a:ext cx="6731100" cy="1263900"/>
          </a:xfrm>
          <a:prstGeom prst="rect">
            <a:avLst/>
          </a:prstGeom>
          <a:noFill/>
          <a:ln>
            <a:noFill/>
          </a:ln>
        </p:spPr>
        <p:txBody>
          <a:bodyPr lIns="91425" tIns="91425" rIns="91425" bIns="91425" anchor="ctr" anchorCtr="0">
            <a:noAutofit/>
          </a:bodyPr>
          <a:lstStyle/>
          <a:p>
            <a:pPr lvl="0" rtl="0">
              <a:spcBef>
                <a:spcPts val="0"/>
              </a:spcBef>
              <a:buNone/>
            </a:pPr>
            <a:r>
              <a:rPr lang="en" sz="4800" b="1">
                <a:solidFill>
                  <a:schemeClr val="lt1"/>
                </a:solidFill>
                <a:latin typeface="Roboto"/>
                <a:ea typeface="Roboto"/>
                <a:cs typeface="Roboto"/>
                <a:sym typeface="Roboto"/>
              </a:rPr>
              <a:t>Business 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90250" y="1004350"/>
            <a:ext cx="8305500" cy="3574800"/>
          </a:xfrm>
          <a:prstGeom prst="rect">
            <a:avLst/>
          </a:prstGeom>
        </p:spPr>
        <p:txBody>
          <a:bodyPr lIns="91425" tIns="91425" rIns="91425" bIns="91425" anchor="t" anchorCtr="0">
            <a:noAutofit/>
          </a:bodyPr>
          <a:lstStyle/>
          <a:p>
            <a:pPr marL="457200" lvl="0" indent="-381000" rtl="0">
              <a:spcBef>
                <a:spcPts val="0"/>
              </a:spcBef>
              <a:buSzPct val="100000"/>
              <a:buChar char="●"/>
            </a:pPr>
            <a:r>
              <a:rPr lang="en" sz="2400" b="1"/>
              <a:t>Marketing </a:t>
            </a:r>
          </a:p>
          <a:p>
            <a:pPr marL="457200" lvl="0" indent="-381000" rtl="0">
              <a:spcBef>
                <a:spcPts val="0"/>
              </a:spcBef>
              <a:buSzPct val="100000"/>
              <a:buChar char="●"/>
            </a:pPr>
            <a:r>
              <a:rPr lang="en" sz="2400" b="1"/>
              <a:t>Other Opportunities</a:t>
            </a:r>
          </a:p>
          <a:p>
            <a:pPr lvl="0" rtl="0">
              <a:spcBef>
                <a:spcPts val="0"/>
              </a:spcBef>
              <a:buNone/>
            </a:pPr>
            <a:endParaRPr sz="2400" b="1"/>
          </a:p>
          <a:p>
            <a:pPr lvl="0" rtl="0">
              <a:spcBef>
                <a:spcPts val="0"/>
              </a:spcBef>
              <a:buNone/>
            </a:pPr>
            <a:r>
              <a:rPr lang="en" sz="2400" b="1"/>
              <a:t>The Rio Olympics 2016 Official Partner - Booking.com*</a:t>
            </a:r>
          </a:p>
          <a:p>
            <a:pPr lvl="0" rtl="0">
              <a:spcBef>
                <a:spcPts val="0"/>
              </a:spcBef>
              <a:buNone/>
            </a:pPr>
            <a:endParaRPr sz="2400" b="1"/>
          </a:p>
          <a:p>
            <a:pPr lvl="0" rtl="0">
              <a:spcBef>
                <a:spcPts val="0"/>
              </a:spcBef>
              <a:buNone/>
            </a:pPr>
            <a:endParaRPr sz="2400" b="1"/>
          </a:p>
          <a:p>
            <a:pPr lvl="0" rtl="0">
              <a:spcBef>
                <a:spcPts val="0"/>
              </a:spcBef>
              <a:buNone/>
            </a:pPr>
            <a:endParaRPr sz="2400" b="1"/>
          </a:p>
          <a:p>
            <a:pPr lvl="0" rtl="0">
              <a:spcBef>
                <a:spcPts val="0"/>
              </a:spcBef>
              <a:buNone/>
            </a:pPr>
            <a:endParaRPr sz="2400" b="1"/>
          </a:p>
          <a:p>
            <a:pPr lvl="0" rtl="0">
              <a:spcBef>
                <a:spcPts val="0"/>
              </a:spcBef>
              <a:buNone/>
            </a:pPr>
            <a:r>
              <a:rPr lang="en" sz="1100" b="1"/>
              <a:t>* Hopefully</a:t>
            </a:r>
          </a:p>
        </p:txBody>
      </p:sp>
      <p:sp>
        <p:nvSpPr>
          <p:cNvPr id="105" name="Shape 105"/>
          <p:cNvSpPr txBox="1"/>
          <p:nvPr/>
        </p:nvSpPr>
        <p:spPr>
          <a:xfrm>
            <a:off x="488725" y="0"/>
            <a:ext cx="6731100" cy="1263900"/>
          </a:xfrm>
          <a:prstGeom prst="rect">
            <a:avLst/>
          </a:prstGeom>
          <a:noFill/>
          <a:ln>
            <a:noFill/>
          </a:ln>
        </p:spPr>
        <p:txBody>
          <a:bodyPr lIns="91425" tIns="91425" rIns="91425" bIns="91425" anchor="ctr" anchorCtr="0">
            <a:noAutofit/>
          </a:bodyPr>
          <a:lstStyle/>
          <a:p>
            <a:pPr lvl="0" rtl="0">
              <a:spcBef>
                <a:spcPts val="0"/>
              </a:spcBef>
              <a:buNone/>
            </a:pPr>
            <a:r>
              <a:rPr lang="en" sz="4800" b="1">
                <a:solidFill>
                  <a:schemeClr val="lt1"/>
                </a:solidFill>
                <a:latin typeface="Roboto"/>
                <a:ea typeface="Roboto"/>
                <a:cs typeface="Roboto"/>
                <a:sym typeface="Roboto"/>
              </a:rPr>
              <a:t>What’s in it for 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a:blip r:embed="rId3">
            <a:alphaModFix amt="30000"/>
          </a:blip>
          <a:stretch>
            <a:fillRect/>
          </a:stretch>
        </p:blipFill>
        <p:spPr>
          <a:xfrm>
            <a:off x="0" y="0"/>
            <a:ext cx="9144000" cy="5143500"/>
          </a:xfrm>
          <a:prstGeom prst="rect">
            <a:avLst/>
          </a:prstGeom>
          <a:noFill/>
          <a:ln>
            <a:noFill/>
          </a:ln>
        </p:spPr>
      </p:pic>
      <p:sp>
        <p:nvSpPr>
          <p:cNvPr id="111" name="Shape 111"/>
          <p:cNvSpPr txBox="1">
            <a:spLocks noGrp="1"/>
          </p:cNvSpPr>
          <p:nvPr>
            <p:ph type="title"/>
          </p:nvPr>
        </p:nvSpPr>
        <p:spPr>
          <a:xfrm>
            <a:off x="490250" y="488250"/>
            <a:ext cx="8335800" cy="4090800"/>
          </a:xfrm>
          <a:prstGeom prst="rect">
            <a:avLst/>
          </a:prstGeom>
        </p:spPr>
        <p:txBody>
          <a:bodyPr lIns="91425" tIns="91425" rIns="91425" bIns="91425" anchor="ctr" anchorCtr="0">
            <a:noAutofit/>
          </a:bodyPr>
          <a:lstStyle/>
          <a:p>
            <a:pPr lvl="0" algn="ctr" rtl="0">
              <a:spcBef>
                <a:spcPts val="0"/>
              </a:spcBef>
              <a:buNone/>
            </a:pPr>
            <a:r>
              <a:rPr lang="en" sz="4800" b="1"/>
              <a:t>Less talk, more action</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Words>
  <Application>Microsoft Macintosh PowerPoint</Application>
  <PresentationFormat>On-screen Show (16:9)</PresentationFormat>
  <Paragraphs>32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material</vt:lpstr>
      <vt:lpstr>Booking.com for Events </vt:lpstr>
      <vt:lpstr>Why Events?</vt:lpstr>
      <vt:lpstr>What’s the Problem? </vt:lpstr>
      <vt:lpstr>Anything! Family and school reunions, weddings, birthdays, anniversaries, stag parties, hen parties, group vacations, tech camps, conferences, music concerts, festivals, conventions</vt:lpstr>
      <vt:lpstr>Event organizers recommend accommodation Booking.com offers rates and details Happy event attendees Happy event organizers Happy Booking.com</vt:lpstr>
      <vt:lpstr>Bookings - The event organisers focus on their events not accommodation Data - Booking.com focuses on accommodation and not events Trust &amp; Loyalty</vt:lpstr>
      <vt:lpstr>Marketing  Other Opportunities  The Rio Olympics 2016 Official Partner - Booking.com*     * Hopefully</vt:lpstr>
      <vt:lpstr>Less talk, more 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Booking.com for Events </dc:title>
  <cp:lastModifiedBy>Microsoft Office User</cp:lastModifiedBy>
  <cp:revision>1</cp:revision>
  <dcterms:modified xsi:type="dcterms:W3CDTF">2016-07-29T12:44:51Z</dcterms:modified>
</cp:coreProperties>
</file>