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42"/>
  </p:notesMasterIdLst>
  <p:sldIdLst>
    <p:sldId id="305" r:id="rId2"/>
    <p:sldId id="355" r:id="rId3"/>
    <p:sldId id="309" r:id="rId4"/>
    <p:sldId id="310" r:id="rId5"/>
    <p:sldId id="356" r:id="rId6"/>
    <p:sldId id="357" r:id="rId7"/>
    <p:sldId id="337" r:id="rId8"/>
    <p:sldId id="339" r:id="rId9"/>
    <p:sldId id="361" r:id="rId10"/>
    <p:sldId id="335" r:id="rId11"/>
    <p:sldId id="358" r:id="rId12"/>
    <p:sldId id="359" r:id="rId13"/>
    <p:sldId id="360" r:id="rId14"/>
    <p:sldId id="336" r:id="rId15"/>
    <p:sldId id="362" r:id="rId16"/>
    <p:sldId id="363" r:id="rId17"/>
    <p:sldId id="381" r:id="rId18"/>
    <p:sldId id="364" r:id="rId19"/>
    <p:sldId id="365" r:id="rId20"/>
    <p:sldId id="367" r:id="rId21"/>
    <p:sldId id="368" r:id="rId22"/>
    <p:sldId id="369" r:id="rId23"/>
    <p:sldId id="370" r:id="rId24"/>
    <p:sldId id="379" r:id="rId25"/>
    <p:sldId id="380" r:id="rId26"/>
    <p:sldId id="340" r:id="rId27"/>
    <p:sldId id="347" r:id="rId28"/>
    <p:sldId id="371" r:id="rId29"/>
    <p:sldId id="372" r:id="rId30"/>
    <p:sldId id="374" r:id="rId31"/>
    <p:sldId id="375" r:id="rId32"/>
    <p:sldId id="376" r:id="rId33"/>
    <p:sldId id="377" r:id="rId34"/>
    <p:sldId id="378" r:id="rId35"/>
    <p:sldId id="331" r:id="rId36"/>
    <p:sldId id="333" r:id="rId37"/>
    <p:sldId id="334" r:id="rId38"/>
    <p:sldId id="353" r:id="rId39"/>
    <p:sldId id="354" r:id="rId40"/>
    <p:sldId id="349" r:id="rId41"/>
  </p:sldIdLst>
  <p:sldSz cx="9902825" cy="6858000"/>
  <p:notesSz cx="6858000" cy="899795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3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66CCFF"/>
    <a:srgbClr val="DED7F5"/>
    <a:srgbClr val="DDDCF0"/>
    <a:srgbClr val="E2E0EC"/>
    <a:srgbClr val="00FF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13" autoAdjust="0"/>
  </p:normalViewPr>
  <p:slideViewPr>
    <p:cSldViewPr>
      <p:cViewPr varScale="1">
        <p:scale>
          <a:sx n="67" d="100"/>
          <a:sy n="67" d="100"/>
        </p:scale>
        <p:origin x="1260" y="6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732"/>
    </p:cViewPr>
  </p:sorterViewPr>
  <p:notesViewPr>
    <p:cSldViewPr>
      <p:cViewPr varScale="1">
        <p:scale>
          <a:sx n="40" d="100"/>
          <a:sy n="40" d="100"/>
        </p:scale>
        <p:origin x="-1482" y="-84"/>
      </p:cViewPr>
      <p:guideLst>
        <p:guide orient="horz" pos="2834"/>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4-12-23T04:45:08.252"/>
    </inkml:context>
    <inkml:brush xml:id="br0">
      <inkml:brushProperty name="width" value="0.05292" units="cm"/>
      <inkml:brushProperty name="height" value="0.05292" units="cm"/>
      <inkml:brushProperty name="color" value="#FF0000"/>
    </inkml:brush>
  </inkml:definitions>
  <inkml:trace contextRef="#ctx0" brushRef="#br0">9772 6500 0,'52'0'47,"-1"0"-32,50 0-15,1 0 16,50 0-16,2 0 16,-2 0-16,103 0 15,51 0-15,0 0 16,152 0-16,0 0 15,102-50-15,-51 24 16,-203 26-16,52 0 16,48-24-16,155 24 15,-155 0-15,206 0 16,-154 0-16,-255 0 16,155 0-16,151 0 15,103 100-15,-205-25 16,-50-24-16,-2-51 15,54 25-15,-54-1 16,-100 27-16,-101-51 16,-54 51-1,105 24-15,101-50 16,-2 75-16,-98-75 16,98 101-16,2-75 15,0-27-15,51 26 16,-51 1-16,49-1 15,-49-25-15,-103 50 16,-49-50-16,-53-25 16,2 26-16,-3-1 15,-49 0 32,1-1-47,50 2 16,-102-1-16,50 26 15,1-2-15,-51-23 16,0-1-16,0 24 16,0 27-16,51-1 15,-51-49-15,52-1 16,-1 50-16,-51-50 16,0 0-1,0 1-15,49 23 16,-49-23 15,0-1-15,0 0-1,0 1 1,0-2-16,0 1 16,0 1-1,0-1-15,0 0 16,-49-1-1,-2-24-15,51 26 16,-154-1-16,104 0 16,-1 1-16,0-2 15,-1 1-15,1 1 16,2-1-16,-54-25 16,103 25-16,-152 0 15,50 0-15,-50 0 16,49 0-16,-100 1 15,-103-2-15,102 27 16,50-26-16,-100 0 16,-1 0-16,-51 0 15,103-25-15,-52 76 16,1-51 0,-1-1-16,103 78 15,-2-102-15,-101 24 16,104 1-16,-104 1 15,-51-1-15,0-25 16,51 0-16,52 0 16,100 25-16,-151 25 15,102 26-15,-51-52 16,-103 1-16,0-25 16,51 0-16,-51 26 15,103-1-15,-155-25 16,155 0-16,0 0 15,-154 0-15,102 0 16,-152 0-16,50 0 16,103 0-16,-52 0 15,2 0-15,-2 0 16,-103 0-16,54 0 16,-154 0-16,-52 0 15,152-25-15,54-1 16,-105 1-16,2-25 15,0 25-15,152-25 16,0-25-16,-100 24 16,49 1-1,153 25-15,-50 0 0,50-1 16,1-23 0,-2 49-16,1-25 15,53-1-15,-3-24 16,53 25-16,-53 0 15,53 0-15,50-1 16,0 26-16,51-25 16,0 1-16,-52-2 15,3-49-15,-2 0 16,51 24-16,-52-24 16,1 0-1,0-1-15,-50-24 16,101 0-16,0 49 15,0 2-15,0-27 16,0 1-16,0 24 16,0-24-16,49-1 15,-49 1-15,154-25 16,-51 50-16,49-101 16,0 50-16,53 1 15,-104 24-15,102-24 16,-100 25-1,100 25-15,-49-25 16,-53 49-16,53-24 16,-54 24-16,-48-23 15,-1-2-15,0 51 16,-51-25-16,101 25 16,-50-24-16,1 24 15,48 0-15,3-26 16,51 1-16,-2 25 15,51 0-15,103 0 16,-154 0-16,53-25 16,-53 25-16,-49-26 15,-2 26-15,-50 0 16,0 0-16</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01-13T14:50:41.304"/>
    </inkml:context>
    <inkml:brush xml:id="br0">
      <inkml:brushProperty name="width" value="0.08819" units="cm"/>
      <inkml:brushProperty name="height" value="0.35278" units="cm"/>
      <inkml:brushProperty name="color" value="#7030A0"/>
      <inkml:brushProperty name="tip" value="rectangle"/>
      <inkml:brushProperty name="rasterOp" value="maskPen"/>
    </inkml:brush>
  </inkml:definitions>
  <inkml:trace contextRef="#ctx0" brushRef="#br0">3423 5755 0,'24'0'438,"1"0"-438,0 0 15,25 0-15,-1 0 16,-24 0-16,25 0 16,-25 0-16,74 0 15,-74 0-15,24 24 16,1-24-1,-1 25 17,-24-25-32,0 0 15,0 25-15,24-25 16,-24 25-16,50-25 16,-51 0-16,51 25 15,-26 0-15,-24-1 16,0-24-16,0 0 15,0 0-15,-1 25 16,1-25 93,0 0-62,25 0-47,-26 0 16,1 0 0,0 0-1,-25-25-15,25 25 31,0-24-15,-1 24 0,1 0 15,25-25-31,-25 0 31,24 0-15,-24 25 46,25-25-30,-25 25-32,-1-25 15,1 25-15,0 0 16,0 0 296,0 0-187,-1 0-93,1 0 14,0 0-46,0 0 16,0 0 15,24 0-15,-24 0 46,0 0-46</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01-13T14:50:44.008"/>
    </inkml:context>
    <inkml:brush xml:id="br0">
      <inkml:brushProperty name="width" value="0.08819" units="cm"/>
      <inkml:brushProperty name="height" value="0.35278" units="cm"/>
      <inkml:brushProperty name="color" value="#7030A0"/>
      <inkml:brushProperty name="tip" value="rectangle"/>
      <inkml:brushProperty name="rasterOp" value="maskPen"/>
    </inkml:brush>
  </inkml:definitions>
  <inkml:trace contextRef="#ctx0" brushRef="#br0">6250 5755 0,'-24'0'235,"48"0"-204,1 0-15,25 0-1,-25 24-15,24-24 16,-24 0-16,49 25 16,-49 0-16,25-25 15,-25 0-15,-1 0 16,1 0-16,0 25 15,0-25-15,0 0 16,-1 0 0,1 0-16,0 0 15,0 0 17,0 0-17,-1 0 1,1 25-1,0-25-15,0 0 47,0 0-15,-1 0-32,1 0 15,0 0 1,0 0-16,0 0 15,-1 0 1,1 0-16,0 0 16,0 0-1,0 0 17,0 0-17,-1 0 1,1 0-1,0 0 1,0 0 0,0 0-1,-1 0 17,1 0-17,-25-25 1,25 25 31</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01-13T14:50:46.809"/>
    </inkml:context>
    <inkml:brush xml:id="br0">
      <inkml:brushProperty name="width" value="0.08819" units="cm"/>
      <inkml:brushProperty name="height" value="0.35278" units="cm"/>
      <inkml:brushProperty name="color" value="#7030A0"/>
      <inkml:brushProperty name="tip" value="rectangle"/>
      <inkml:brushProperty name="rasterOp" value="maskPen"/>
    </inkml:brush>
  </inkml:definitions>
  <inkml:trace contextRef="#ctx0" brushRef="#br0">8830 5928 0,'25'0'219,"0"0"-204,74 0-15,-50 0 16,1 0-1,49 0-15,-24 25 16,-26-25-16,-24 0 16,25 0-16,-1 0 15,1 0-15,-25 0 16,24 0-16,-24 0 16,0 0-1,25 25-15,-1-25 16,-24 0-16,25 25 15,-1-25-15,1 0 16,-25 0-16,24 0 16,1 0-16,-25 0 15,-1 0-15,1 0 16,0 0-16,0 0 16,24 0-1,-24 0-15,0 0 16,0 0-16,24 25 15,-49-1-15,25-24 16,0 0 0,25 0-1,-26 0 1,26 0 15,-25 0-15,49-24-16,-49 24 15,0 0-15,0 0 16,24 0-16,1 0 16,0-25-1,-1 0-15,-24 25 16,0 0-16,24-25 16,1 25-16,-25 0 15,0 0-15,-1 0 16,26 0-1,0-25-15,-26 25 16,1 0-16,25 0 16,-25 0-16,-1 0 15,26-24-15,-25 24 16,0 0-16,24-25 16,-24 25-16,0 0 15,24-25-15,-24 25 16,25 0-16,-25 0 15,24 0-15,-24 0 16,25 0-16,-26 0 47,1 0-47,0 0 16,0 0-16,0 0 15,0 0-15,-1 0 16,26 0-16,-25 0 15,0 0-15,-1 0 16,1 0-16,0 0 16,0 0 15,0 0-31,-1 0 16,1 0-1,0 0 1,0 0-16,24 0 15,1 0-15,-25 0 16,24 0 15,-24 0 1,25 0-17,-1 0 1,-24 0-16,25 25 31,-25-25-31,-1 0 31</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01-13T14:52:08.128"/>
    </inkml:context>
    <inkml:brush xml:id="br0">
      <inkml:brushProperty name="width" value="0.08819" units="cm"/>
      <inkml:brushProperty name="height" value="0.35278" units="cm"/>
      <inkml:brushProperty name="color" value="#7030A0"/>
      <inkml:brushProperty name="tip" value="rectangle"/>
      <inkml:brushProperty name="rasterOp" value="maskPen"/>
    </inkml:brush>
  </inkml:definitions>
  <inkml:trace contextRef="#ctx0" brushRef="#br0">8135 1215 0,'25'0'265,"0"0"-233,0 0-32,0 0 15,-1 0 1,26 0 0,-50 25-16,50-25 15,-1 0-15,26 0 16,-26 0-16,26 25 15,-26-25-15,1 0 16,0 25-16,-26-25 16,51 0-16,-26 0 15,-24 0-15,0 25 16,25-25-16,-26 0 31,1 0-31,0 24 16,0-24-16,0 0 15,-1 0 1,1 0-16,25 0 16,-25 0-1,24 0-15,1 0 0,-1 25 16,-24-25-16,50 0 16,-51 0-16,51 25 15,-50 0-15,24-25 16,-24 0-16,50 0 15,-1 0-15,-24 0 16,24 25-16,0-25 16,-24 0-16,24 24 15,1-24-15,-1 0 16,-24 0-16,24 0 16,1 0-16,-26 0 15,1 0-15,-1 0 16,1 0-16,0 0 15,-1 0-15,1 0 16,0 0-16,-1 0 16,26 0-16,-1 0 15,0 0 1,1 0-16,-1 0 16,-24 0-16,-1-24 15,26 24-15,-26 0 16,1 0-16,0 0 15,-1 0-15,1-25 16,-25 25-16,24 0 16,1 0-16,0 0 15,-26-25-15,26 25 16,-25 0-16,49 0 16,-49 0-16,49 0 15,-24 0-15,-25-25 16,49 0-16,-49 25 15,25 0 1,-1-24-16,1 24 16,-25 0-1,24 0-15,1 0 16,-25 0-16,-1 0 16,26 0-1,-25 0-15,24 0 0,-24 0 16,50 0-1,-51 0-15,26 0 16,-25 0-16,24 0 16,51 0-1,-75 0-15,49 0 16,-49 0-16,24 24 16,1-24-16,0 0 15,-1 25 1,-24-25-16,49 0 15,-24 0-15,49 0 16,-49 0-16,-25 25 16,49 0-1,-49-25-15,24 0 0,1 0 16,-25 0 0,24 0-16,-24 25 15,25-25-15,-25 0 16,-1 0-16,26 0 15,-25 0 1,25 0 0,-26 0-1,26 0 1,-25 0 0,0 24-16,24-24 15,-24 0-15,0 0 16,0 0-1,-1 0 1,1 0 78</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01-13T14:41:05.639"/>
    </inkml:context>
    <inkml:brush xml:id="br0">
      <inkml:brushProperty name="width" value="0.08819" units="cm"/>
      <inkml:brushProperty name="height" value="0.35278" units="cm"/>
      <inkml:brushProperty name="color" value="#0070C0"/>
      <inkml:brushProperty name="tip" value="rectangle"/>
      <inkml:brushProperty name="rasterOp" value="maskPen"/>
    </inkml:brush>
  </inkml:definitions>
  <inkml:trace contextRef="#ctx0" brushRef="#br0">23663 5457 0,'49'0'47</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01-13T14:41:16.095"/>
    </inkml:context>
    <inkml:brush xml:id="br0">
      <inkml:brushProperty name="width" value="0.08819" units="cm"/>
      <inkml:brushProperty name="height" value="0.35278" units="cm"/>
      <inkml:brushProperty name="color" value="#0070C0"/>
      <inkml:brushProperty name="tip" value="rectangle"/>
      <inkml:brushProperty name="rasterOp" value="maskPen"/>
    </inkml:brush>
  </inkml:definitions>
  <inkml:trace contextRef="#ctx0" brushRef="#br0">21753 7615 0,'0'25'234</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01-13T14:43:20.365"/>
    </inkml:context>
    <inkml:brush xml:id="br0">
      <inkml:brushProperty name="width" value="0.08819" units="cm"/>
      <inkml:brushProperty name="height" value="0.35278" units="cm"/>
      <inkml:brushProperty name="color" value="#7030A0"/>
      <inkml:brushProperty name="tip" value="rectangle"/>
      <inkml:brushProperty name="rasterOp" value="maskPen"/>
    </inkml:brush>
  </inkml:definitions>
  <inkml:trace contextRef="#ctx0" brushRef="#br0">4167 4688 0,'25'0'157,"-1"0"-157,1 0 15,0 0-15,0 0 16,24 0-16,-24 0 15,0 0 1,0 0 0,0 0-16,-1 0 15,1 0 1,0 0 0,0 0-16,0 0 15,-1 0 1,1 0-1,25 0 1,-25 0 0,-1 0-1,1 0 1,0-25 0,0 25-1,0 0 1,0 0-16,-1 0 15,1 0-15,25 0 16,-1 0 0,-24 0-16,0 0 15,0 0 1,0 0 0,-1 0-1,1 0 1,25 0-1,-25 0-15,-1 0 16,26 0-16,-25 0 16,0 25-1,-1-25-15,26 0 16,-50 25-16,25-25 16,0 0-1,24 0 1,-24 25-1,0-25-15,0 24 16,-1-24 0,1 0-16,0 0 15,0 25-15,0-25 16,-1 0-16,1 0 16,0 0-1,0 0-15,0 0 16,-1 0-1,26 25-15,-50 0 16,25-25-16,0 0 16,-1 0-1,1 0-15,0 0 16,25 0 0,-1 0-16,-24 0 15,0 0-15,0 0 16,24 0-16,1 0 15,0 0 1,-26 0-16,1 0 16,0 0-1,25 0-15,-26 0 16,1 0 0,25 0-16,-25 0 15,-1 0-15,1 0 16,0 0-16,0 0 15,0 0-15,-1 0 16,1 0 0,0-25-16,0 25 15,0 0 1,-1 0 0,1 0-1,0 0 1,0 0-16,0 0 31,-1 0-15,1 0-16,0 0 15,0 0 1,24-25-16,-24 0 16,0 25-16,0 0 15,25 0-15,-26 0 16,1 0 15,0 0-15,0 0-16,0 0 15,-1 0 1,1 0 0,0 0-1,0 0 1,0 0-1,-1 0 1,1 0 0,0 0-16,0 0 15,0 0 1,-1 0-16,1 0 16,0 0-16,25 0 15,-26 0 1,1 0-16,0 0 15,25 0-15,-26 0 16,1 0 0,0 0-16,0 0 15,0 0 1,-1 0-16,1 0 31,0 0-31,0 0 16,0 0-1,-1 0-15,1 0 16,0 0 0,25 0-16,-26 0 15,26 0-15,-25 0 16,0 0-16,0 0 16,-1 0-16,1 0 15,0 0-15,0 0 16,24 0-16,-24 0 15,25 0 1,-25 0 0,-1 0-1,1 0-15,0 0 16,25 0-16,-26 0 16,1 0-16,25 0 15,-25 0 1,-1 0-16,1 0 15,0 0 1,0 0-16,0 0 16,-1 0-1,26 0-15,-25 0 16,24 0 0,-24 0-1,25 0-15,-25 0 16,-1 0-1,1 0-15,0 0 16,0 0 0,0 0-1,-1 0-15,1 0 16,0 0 0,0 0-16,0 0 15,-1 0 1,26 0-1,-25 0-15,0 0 16,0 0-16,24 0 16,1 0-16,-1 0 15,-24 0 1,0 0-16,25 0 16,-26 0-16,1 0 15,0 0-15,0 0 16,0 0-1,24 0-15,1 0 16,-1 0-16,1 0 16,-25 0-1,49 0-15,-49 0 16,25 0-16,-26 0 16,26 0-16,0 0 15,-1 0-15,-24 0 16,25 0-16,-1 0 15,-24 0-15,25 0 16,-25 0-16,-1 0 16,1-24-16,0 24 15,0 0-15,0 0 16,-1 0 0,1 0-16,0 0 15,25-25 1,-26 25-1,1 0 1,0 0 0,0 0-1,0 0 1,-1 0-16,-24-25 0,25 25 47,0 0-32,0 0-15,0 0 32,-1 0-17,1 0 1,0 0 15,0 0-15,0 0-1,-1 0 1,1 0-16,0 0 16,0 0-1,0 0-15,-1 0 16,1 0 0,0 0-16,0 0 15,0 0-15,-1 0 16,1 0-1,0 0 1,0 0-16,0 0 0,-1 0 16,1 0-16,0 0 31,0 0-31,0 0 16,0 0-1,24 0 1,-24 0-1,25 0 1,-26 0 0,1 0-1,0 0-15,0 0 16,24 0-16,-24 0 16,0 0-1,0 0-15,0 0 16,24 0-1,-24 0-15,25 0 16,-26 0 0,26 0-1,-25 0 1,0 0 0,-1 0-16,1 0 15,25 0-15,-25 0 16,-1 0-1,1 0 1,0 0-16,0 0 16,0 0-16,-1 0 31,26 0-15,-25 0-1,24 0 1,-24 0-1,25 0-15,-25 0 16,-1 0 0,1 0-1,0 0 17,25 0-17,-25 0 16,24 0-15,-24 0 15,0 25-31,0-25 16,-1 0 0,26 0-1,-25 0 1,24 0 15,-24 0-31,25 0 16,-25 0-1,-1 0 1,1 0 0,0 0-16,0 0 15,0 0 1,-1 0-16,1 0 31,0 0-15,0 0 31,0 0 62,-1 0-93,26 0 15,-25 0-16,0 0 32,-1 0-31,1 0 0,0 0-1,0 0-15,0 0 16,-1 0-1,1 0 1,0 0 15,0 0 1,0 0-17,-1 0 251,1 0-235,0 0-31,0 0 31,0 0-31,0 0 78</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01-13T14:43:34.925"/>
    </inkml:context>
    <inkml:brush xml:id="br0">
      <inkml:brushProperty name="width" value="0.08819" units="cm"/>
      <inkml:brushProperty name="height" value="0.35278" units="cm"/>
      <inkml:brushProperty name="color" value="#7030A0"/>
      <inkml:brushProperty name="tip" value="rectangle"/>
      <inkml:brushProperty name="rasterOp" value="maskPen"/>
    </inkml:brush>
  </inkml:definitions>
  <inkml:trace contextRef="#ctx0" brushRef="#br0">12253 5953 0,'0'-25'187,"25"25"-155,0 0-32,-1 0 31,1 0-31,0 0 15,0 0 1,0 0 0,-1 0-16,1 0 15,25 0 1,-25 0 0,-1 0-16,1-49 15,0 49-15,0 0 16,0 0-16,-1 0 15,1 0 1,0 0-16,0 0 16,0 0-16,-1 0 15,1 0 1,0 0 0,0 0-16,0 0 15,24 0 1,-24 0-1,0 0-15,0 0 16,-1 0 0,1 0-1,0 0 1,0 0 0,0 0-1,0 0 1,-1 0-1,1 0-15,0 0 16,25 0 0,-26 0-1,26 0 1,-25 0 0,24 0-1,-24 0 1,25 0-1,-25 0 1,-1 0 0,1 0-16,0 0 15,0 0 1,24 0-16,1 0 16,-25 0-1,24 0 16,-24 0-15,0 0 0,25 0-1,-1 0 17,-24 25-17,25-25 1,-26 0-1,26 0 1,-25 0 0,24 0-1,1 24-15,-25-24 16,0 0-16,0 25 16,49-25-1,-49 0-15,24 0 16,-24 0-16,25 0 15,-1 0-15,1 0 16,-25 25-16,24-25 16,-24 0-16,0 0 15,0 0-15,0 0 16,24 25-16,1 0 16,-25-25-1,-1 0 1,26 0-1,-25 0 1,24 0 0,-24 0-1,25 0 1,-25 0 0,-1 0-1,1 0 1,0 0-16,0 0 15,0 0 1,-1 0-16,1 0 16,0 0-1,0 0 1,0 0-16,0 0 16,-1 0-1,1 0-15,0 0 16,0 0-1,0 0-15,-1 0 32,1 0-17,0 0 1,0 0 0,0 0-1,-1 0-15,1 0 31,0 0-15,0 0 0,0 0-1,24 0 32,-24 0-31,25 0-1,-1-25 17,-24 25-1,0 0 16,0 0-32,-1 0-15,26 0 16,-25 0 0,0 0 15,-1 0-15,1 0-16</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01-13T14:48:28.009"/>
    </inkml:context>
    <inkml:brush xml:id="br0">
      <inkml:brushProperty name="width" value="0.08819" units="cm"/>
      <inkml:brushProperty name="height" value="0.35278" units="cm"/>
      <inkml:brushProperty name="color" value="#7030A0"/>
      <inkml:brushProperty name="tip" value="rectangle"/>
      <inkml:brushProperty name="rasterOp" value="maskPen"/>
    </inkml:brush>
  </inkml:definitions>
  <inkml:trace contextRef="#ctx0" brushRef="#br0">17065 11336 0,'0'-25'172,"25"25"-141,0 0-31,-1 0 16,1-25-1,0 25 17,0 0-17,0 0 1,-1 0 0,1 0-16,0 0 15,49-25-15,-49 25 16,25 0-16,-25 0 15,-1 0 17,1-24 15,0 24 31,0 0-63,0 0 1,-1 0 0,1 0-16,0 0 15,25 0 1,-26 0-1,1 0-15,0 0 16,0 0 15,0 0-31,0 0 16,-1 0 0,1 0-16,0 0 15,0 0 1,24 0-16,-24 0 15,25 0-15,-1 0 16,-24 0-16,25 0 16,-25 24-16,-1-24 15,1 0 1,0 0-16,0 0 16,0 0-1,-1 0 1,1 0-16,0 0 15,0 0 1,0 0-16,-1 0 16,1 0-1,0 0 1,0 0 31,0 0-32,-1 0-15,1 0 16,0 0 0,0 0 15,0 0-15,-1 0-1,1 0 16,0 0-31,0 0 16,0 0-16,-1 0 16,26 0-1,0 0-15,-26 0 0,1 0 16,0 0 0,0 0 46,0 0-31,0 0-31,-1 0 16,1 0 46,0 0-46,0 0 0,0 0-1,24 0-15,-24 0 16,49 0-16,-49 0 16,25 0-16,-1 0 15,-24 0-15,0 0 16,0 0-1,0 0 1,-1 0 15,1 0-31,0 0 16,25 0 0,-1 0-16,26 0 15,-51 0-15,26 0 16,-25 0-16,24 0 15,1 0-15,-25 0 16,24 0-16,-24 0 16,0 0-16,0 0 15,0 0 1,0 0 15,-1 0-31,1 0 16,0-49-1,0 24-15,24 25 16,26 0-16,-26 0 16,-24 0-16,50 0 15,-51 0-15,1 0 16,0 0 0,0 0 15,0 0-16,-1 0 17,1 0-32,0 0 15,0 0 1,24 0-16,1 0 16,-25 0-16,24 0 15,-24 0 1,0 0 31,25 0-16,-26 0-15,51 0-16,-26 0 15,1 0-15,0 0 16,49 0-16,-49 0 15,-1 0-15,-24 0 16,25 0 0,-26 0 46,26 0-46,0 0-1,24 0 1,-49 0-16,24 25 16</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01-13T14:44:36.148"/>
    </inkml:context>
    <inkml:brush xml:id="br0">
      <inkml:brushProperty name="width" value="0.08819" units="cm"/>
      <inkml:brushProperty name="height" value="0.35278" units="cm"/>
      <inkml:brushProperty name="color" value="#7030A0"/>
      <inkml:brushProperty name="tip" value="rectangle"/>
      <inkml:brushProperty name="rasterOp" value="maskPen"/>
    </inkml:brush>
  </inkml:definitions>
  <inkml:trace contextRef="#ctx0" brushRef="#br0">7143 4341 0,'25'0'516,"0"0"-454,25 0-62,-26 0 16,1 0 0,0 0-1,25 0-15,-1 0 16,-24 0-16,0 0 15,0 0 1,-1 0-16,1 0 422,25 0-406,-25 0-1,49 0-15,-49 0 16,24 0-1,-24 0 79,0 0-47,0-25-16,0 25 47,-1 0-62,1 0 0,0 0 15,0 0-15,0 0-1,-1 0 1,1 0-1,0 0 485,25 0-484,-1 0 0,1 0-1,-25 0-15,24 25 0,-24-25 16,0 0 125,0 0-95,0 0-30,-1 0 15,1 0-15,0 0 15,0 0-15,0 0-1,-1 0 32,1 0 172,0 0-219,25 0 16,24 0-1,-49 0-15,0 0 16,-1 0-16,26 0 16,-25 0-1,0 0-15,-1 0 94,1 0-47,0 0-16,0 0-15,0 0-1,-1 0 17,1 0-1,25 0-16,-25 0 17,24 0-1,-24 0-15,0 0 15,0 0-31,-1 0 78,1 0-62,0 0-1,0 0 1,0 0-1,24 0-15,-24 0 79,0 0 14,0 0-77,-1 0 15,1 0-15,0 25-1,0-25 1,0 0 0,0 0-1,-1 0 32,1 0-31,0 0-1,0 0 1,0 0 0,-1 0 15,1 0-15,0 0-1,0 0 32,0 0-47,-1 0 16,1 0 46,0 0-15,0 0-16,0 0 1,-1 0-17,1 0 1,0 0 31,0 0-32,0 0 17,-1 0-17,1 0-15,0 0 16,25 0-1,-26 0 17,26 0 15,-25 0 15,24 0-31,-24 0 16,0 0-31,0 0-1,0 0 1,-1 0 15,1 0-31,0 0 32,0 0-1,0 0-16,-1 0 1,1 0 0,0 0-1,0 0 17,0 0-1,0 0-16,-1 0 1,1 0 0,0 0-1,0 0 1,0 0 0,-1 0-1,1 0 1,0 0-1,0 0-15,0 0 47,-1 0-31,26-25 15,-25 25-15,0 0-1,-1 0 32,1 0-47,0 0 32,0 0-17,0 0 1,-1-25 31,1 25-16,0 0-31,0 0 31,24 0-15,-24 0 62,25-25-62,-25 25-1,24 0 16,-24 0 63,0 0-78,0 0-1,-1 0-15,1 0 32,0 0-32,0 0 15,0 0 1,-1 0 0,1 0 77,0 0-77,0 0 15,0 0 563,0 0-578,-1 0-16,26 0 15,0 0 1,-1 0-1,-24 0 17,0 0 561,24 0-577,-24 0 0,0 0-1,0 0-15,0 0 32,24 0 139</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5-01-13T14:49:10.361"/>
    </inkml:context>
    <inkml:brush xml:id="br0">
      <inkml:brushProperty name="width" value="0.08819" units="cm"/>
      <inkml:brushProperty name="height" value="0.35278" units="cm"/>
      <inkml:brushProperty name="color" value="#7030A0"/>
      <inkml:brushProperty name="tip" value="rectangle"/>
      <inkml:brushProperty name="rasterOp" value="maskPen"/>
    </inkml:brush>
  </inkml:definitions>
  <inkml:trace contextRef="#ctx0" brushRef="#br0">8433 15205 0,'25'0'281,"0"0"-109,0 0-141,-1 0-31,1 0 16,0 0 0,25 0-16,-26 0 15,76 0 1,-76 0-16,1 0 15,0 25-15,0-25 47,0 0 0,-1 0-31,1 0-1,0 0-15,0 0 16,0 0 0,-1 0 15,1 0-31,0 0 16,0 25-1,0-25 16,-1 0-15,1 0 0,0 25-1,0-25 1,0 0 0,-1 0-1,51 24-15,-75 1 16,25-25-1,-1 0-15,1 0 47,0 0-47,0 0 32,0 25-32,-1-25 15,1 0 1,0 0-16,25 0 15,-1 25-15,1-25 16,-25 0 0,0 0-1,-1 0 1,1 0 31,-25 25-32,50-25 1,-25 0 15,-1 0-31,1 0 16,0 0 0,0 0-1,0 0 1,-1 0 62,1 0-78,0 0 16,0 0-1,24 0-15,-24 0 16,0 0-16,0 0 31,0 0 32,-1 0-48,1 0 1,0 0-1,0 0-15,0 0 16,24 0-16,-24 0 16,0 0-1,0 0-15,-1 0 219</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4-12-23T04:46:47.754"/>
    </inkml:context>
    <inkml:brush xml:id="br0">
      <inkml:brushProperty name="width" value="0.05292" units="cm"/>
      <inkml:brushProperty name="height" value="0.05292" units="cm"/>
      <inkml:brushProperty name="color" value="#FF0000"/>
    </inkml:brush>
  </inkml:definitions>
  <inkml:trace contextRef="#ctx0" brushRef="#br0">1959 4614 0,'0'24'234,"25"-24"-218,0 25 0,24-25-16,-24 0 15,0 0-15,0 0 16,0 0-16,-1 0 15,1 25 1,0 0 0,0-25-16,0 0 15,24 0-15,-24 0 16,25 0-16,-26 25 16,76-25-16,-26 0 15,1 24-15,-51 1 16,51-25-16,-50 25 15,49-25-15,0 0 16,-24 0-16,0 0 16,-26 0-16,26 0 15,0 0-15,-26 0 16,1 0 0,0 0-1,0 0-15,0 0 16,-1 0-1,1 0-15,0 0 16,0 0-16,0 0 16,24 0-16,1 0 15,-25 0-15,24 0 16,-24 0-16,0 0 16,25 0-1,-1 0-15,1 0 16,-1 0-16,-24 0 15,0 0 1,0 0-16,0 0 16,24 0-16,-24 0 15,0 0-15,0 0 16,49 0-16,-49 0 16,0 0-16,-1 0 15,26 0-15,0 0 16,-26 0-16,26 0 15,0 0-15,24 0 16,-24 0-16,-26 0 16,1 0-16,25 0 15,-1 0-15,51 0 16,-26 0-16,-24 0 16,-25 0-16,49 0 15,0 0-15,-49 0 16,74 0-16,-49 0 15,0 0-15,-1 0 16,1 0-16,24 0 16,25 0-1,-49 0-15,24 0 16,-24 0-16,0 0 16,-1 0-16,26 0 15,-1 0-15,-24 0 16,-1 0-16,26 0 15,-26 0-15,26 0 16,24 0-16,-49 0 16,-1 0-16,26 0 15,49 0-15,-75 0 16,-24 0-16,25 0 16,-1 0-16,1 0 15,-1 0-15,1 0 16,-25 0-16,24 0 15,1 0-15,25 0 16,-1 0-16,-49 0 16,24-25-1,1 25-15,0 0 16,-1 0-16,-24 0 16,25 0-16,-1 0 15,26 0 1,-51 0-16,26 0 15,-25 0-15,24 0 0,1 0 16,-25 0 0,24 0-1,-24 0 17,50-25-17,-51 25 1,1 0-1,0 0-15,0 0 16,24 0-16,-24 0 16,0-24-1,0 24-15,-25-25 16,50 0 15,-1 0-31,1 25 16,-25-25-1,-25 1-15,49 24 16,-24-25 15,25 25-15,-1-25 0,-24 25 15,-25-25-31,25 0 15,0 25 1,-1-24-16,1 24 16,25-25 15,-25 25 16,24-25-16,-24 0 0,0 0-15,-25 1 0,25 24 15,-25-25-16,49 25 1,-49-25 0,25 0-16,25 25 31,-50-49-15,24 49-16,1-25 15,0-25 1,0 25-1,0 1 1,-1-1-16,-24 0 16,25 25-1,0-50 1,-25 1 15,0 24 16,0 0-16,0 0 1,0 1-32,0-1 15,0 0 1,0 0-1,-25-24 1,25 24 15,-25 0-31,1-25 16,-1 25 0,0 25-1,-49-24-15,49-26 16,0 25-1,0 0 1,0 25 31,-24-24-47,24-1 16,0 25-1,0 0 1,1 0-16,-76 0 15,76 0 1,-51-50-16,26 50 16,-26-25-16,26 1 15,-1 24-15,25 0 16,-24-25-16,-1 25 16,-25 0-16,1-25 15,24 0 1,-24 25-16,24 0 15,26 0-15,-26 0 16,0-25-16,-24 25 16,0 0-16,24-24 15,-49 24-15,49-25 16,1 25-16,24 0 16,-50 0-16,51 0 15,-1 0-15,-74 0 16,-26 0-16,76 0 15,-50 0-15,74 0 16,0 0-16,-124 0 16,100 0-16,-26 0 15,26 0-15,24 0 16,0 0-16,-25 0 16,-98 0-16,98 0 15,25 0-15,-74 0 16,49 0-16,1 0 15,-26 0-15,-24 25 16,49-25 0,26 0-16,-1 0 15,-99 0-15,0 0 16,74 0-16,1 0 16,24 0-16,-74 0 15,49 0-15,0 0 16,26 0-16,-1 0 15,0 0-15,-149 0 16,125 0-16,-26 49 16,26-24-16,-1-25 15,0 0-15,-24 0 16,24 0-16,26 0 16,-51 0-16,1 0 15,-1 0-15,51 25 16,-51-25-16,26 0 15,-26 0 1,26 0-16,24 0 16,-74 0-16,49 0 15,25 0-15,0 0 16,-74 0-16,50 0 16,24 0-16,-25 0 15,-24 0 1,24 0-16,-24 0 15,49 0 1,-25 0-16,-24 0 16,49 25-1,0-25-15,0 0 16,-49 0-16,24 24 16,26-24-16,-1 0 15,-50 0-15,26 0 16,-1 25-1,1-25 1,24 0-16,0 0 16,-74 0-1,49 0-15,25 0 32,1 0-32,-1 0 15,-99 25 1,124 0-16,-50-25 15,25 0 1,0 25-16,1-25 16,-1 0-1,-25 24 1,25-24 15,1 0-31,-1 0 16,0 25-1,0-25-15,0 0 16,1 25 0,24 0-1,-25-25 17,0 25-17,0-1 1,0 1 15,1-25 0,24 25-15,-25-25 0,-25 25 15,50 0 31,0 0-62,0-1 32,0 26-17,0-25 1,0 24 15,0-24-15,0 0-1,0 0 1,0 24 0,0-24-1,0 0 1,25 25-1,-25-26 1,0 1 0,25 0-1,0 0-15,-25 0 32,0 24-32,0-24 46,24 25-30,-24-1 31,0-24-16,0 0-15,0 0-1,50 24-15,-25-24 47,-25 0-15,25 24 46,24-49 156</inkml:trace>
  <inkml:trace contextRef="#ctx0" brushRef="#br0" timeOffset="8433.9455">3472 5829 0,'50'-25'297,"-25"25"-282,24-25-15,1 25 16,-25 0-16,0 0 15,-1 0-15,1 0 32,0 0-1,25 0-15,-26 0-1,1 0-15,0 0 16,0 0-16,49 0 15,-24 0-15,-25 0 16,-1 0 0,1 0-16,0 0 15,0 0 1,0 0-16,-1 0 94,1 0-79,0 0 1,0 0-16,74 0 16,-25 0-1,-24 0-15,-25 0 16,49 0-1,-49 0-15,0 0 16,0 0-16,-1 0 16,1 0-1,0 0-15,0 0 16,25 0-16,-26 0 16,1 0-16,0 0 15,0 0-15,0 0 16,-1 0-1,1 0 64,0 0-64,0 0 1,0 0-1,-1 0 1,1 0 0,0 0-1,0 0 1,0 0 0,-1 0-1,1 0-15,0 0 16</inkml:trace>
  <inkml:trace contextRef="#ctx0" brushRef="#br0" timeOffset="9851.0785">6399 5779 0,'25'0'93,"25"0"-93,49 0 16,-25 0 0,-24 0-1,74 0-15,-75 0 16,26 0-16,24 0 16,-74 0-16,24 0 15,-24 0 1,0 0-16,0 0 297,-25-24-282,50 24-15,-26 0 16,26 0-16,-25 0 16,24 0 265</inkml:trace>
  <inkml:trace contextRef="#ctx0" brushRef="#br0" timeOffset="12185.0296">8904 5829 0,'25'0'94,"25"0"-94,-25 0 15,49 0-15,75 0 16,-75 0-16,50 0 16,-25 25-16,1-25 15,-1 0-15,-25 0 16,-24 0-16,24 0 16,26 0-16,-26 0 15,-24 0-15,-26 0 16,1 0-16,25 0 15,-1 0-15,-24 0 16,25 0 0,-25 0-1,-1 0 1,26 0-16,-25 0 16,24 0-16,-24 0 15,25 0-15,-1 0 16,1 0-16,0 0 15,-1 0-15,26 0 16,-26 0 0,51 0-16,-1 0 0,-74 0 15,24 0-15,-24 0 16,0 0 0,0 0-16,-1 0 15,1 0-15,0 0 16,25 0-1,-26 0-15,26 0 16,0 0-16,24 0 16,0 0-16,-24 0 15,49 0-15,-49 0 16,-25 0-16,0 0 16,24 0-16,-24 0 15,0 0 1,0 0-16,-1 0 15,1 0 1,0 0-16,0 0 16,0 0 15,24 0 235,1 0-251,24 0-15,-24 0 16,24 0-16,25 0 15,25 25-15,-74-25 16,0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badi MT Condensed Light" pitchFamily="34" charset="0"/>
              </a:defRPr>
            </a:lvl1pPr>
          </a:lstStyle>
          <a:p>
            <a:pPr>
              <a:defRPr/>
            </a:pPr>
            <a:endParaRPr lang="en-US"/>
          </a:p>
        </p:txBody>
      </p:sp>
      <p:sp>
        <p:nvSpPr>
          <p:cNvPr id="30723" name="Rectangle 3"/>
          <p:cNvSpPr>
            <a:spLocks noGrp="1" noChangeArrowheads="1"/>
          </p:cNvSpPr>
          <p:nvPr>
            <p:ph type="dt" idx="1"/>
          </p:nvPr>
        </p:nvSpPr>
        <p:spPr bwMode="auto">
          <a:xfrm>
            <a:off x="3886200" y="0"/>
            <a:ext cx="2971800"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badi MT Condensed Light" pitchFamily="34"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993775" y="674688"/>
            <a:ext cx="4870450" cy="33750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914400" y="4273550"/>
            <a:ext cx="5029200" cy="4049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0" y="8548688"/>
            <a:ext cx="2971800" cy="4492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badi MT Condensed Light" pitchFamily="34" charset="0"/>
              </a:defRPr>
            </a:lvl1pPr>
          </a:lstStyle>
          <a:p>
            <a:pPr>
              <a:defRPr/>
            </a:pPr>
            <a:endParaRPr lang="en-US"/>
          </a:p>
        </p:txBody>
      </p:sp>
      <p:sp>
        <p:nvSpPr>
          <p:cNvPr id="30727" name="Rectangle 7"/>
          <p:cNvSpPr>
            <a:spLocks noGrp="1" noChangeArrowheads="1"/>
          </p:cNvSpPr>
          <p:nvPr>
            <p:ph type="sldNum" sz="quarter" idx="5"/>
          </p:nvPr>
        </p:nvSpPr>
        <p:spPr bwMode="auto">
          <a:xfrm>
            <a:off x="3886200" y="8548688"/>
            <a:ext cx="2971800" cy="4492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badi MT Condensed Light" pitchFamily="34" charset="0"/>
              </a:defRPr>
            </a:lvl1pPr>
          </a:lstStyle>
          <a:p>
            <a:fld id="{E2ADA853-B0F0-43B7-BA5E-D9467CF79000}" type="slidenum">
              <a:rPr lang="en-US" altLang="en-US"/>
              <a:pPr/>
              <a:t>‹#›</a:t>
            </a:fld>
            <a:endParaRPr lang="en-US" altLang="en-US"/>
          </a:p>
        </p:txBody>
      </p:sp>
    </p:spTree>
    <p:extLst>
      <p:ext uri="{BB962C8B-B14F-4D97-AF65-F5344CB8AC3E}">
        <p14:creationId xmlns:p14="http://schemas.microsoft.com/office/powerpoint/2010/main" val="4855294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badi MT Condensed Light"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badi MT Condensed Light"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badi MT Condensed Light"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badi MT Condensed Light"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badi MT Condensed Light"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E316623-A4DC-4DA9-B48D-85056D727E47}" type="slidenum">
              <a:rPr lang="en-US">
                <a:latin typeface="Arial" panose="020B0604020202020204" pitchFamily="34" charset="0"/>
              </a:rPr>
              <a:pPr>
                <a:spcBef>
                  <a:spcPct val="0"/>
                </a:spcBef>
              </a:pPr>
              <a:t>1</a:t>
            </a:fld>
            <a:endParaRPr lang="en-US">
              <a:latin typeface="Arial" panose="020B0604020202020204" pitchFamily="34"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C" smtClean="0"/>
          </a:p>
        </p:txBody>
      </p:sp>
    </p:spTree>
    <p:extLst>
      <p:ext uri="{BB962C8B-B14F-4D97-AF65-F5344CB8AC3E}">
        <p14:creationId xmlns:p14="http://schemas.microsoft.com/office/powerpoint/2010/main" val="1492112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cxnSp>
        <p:nvCxnSpPr>
          <p:cNvPr id="4" name="Straight Connector 3"/>
          <p:cNvCxnSpPr/>
          <p:nvPr/>
        </p:nvCxnSpPr>
        <p:spPr bwMode="auto">
          <a:xfrm>
            <a:off x="82524" y="6477000"/>
            <a:ext cx="9820301" cy="0"/>
          </a:xfrm>
          <a:prstGeom prst="line">
            <a:avLst/>
          </a:prstGeom>
          <a:ln>
            <a:solidFill>
              <a:srgbClr val="FF0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5" name="Straight Connector 4"/>
          <p:cNvCxnSpPr/>
          <p:nvPr/>
        </p:nvCxnSpPr>
        <p:spPr bwMode="auto">
          <a:xfrm>
            <a:off x="0" y="-420688"/>
            <a:ext cx="9820301" cy="0"/>
          </a:xfrm>
          <a:prstGeom prst="line">
            <a:avLst/>
          </a:prstGeom>
          <a:ln w="76200">
            <a:headEnd type="none" w="med" len="med"/>
            <a:tailEnd type="none" w="med" len="med"/>
          </a:ln>
          <a:effectLst>
            <a:glow rad="2286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82524" y="152400"/>
            <a:ext cx="9737778" cy="914400"/>
          </a:xfrm>
        </p:spPr>
        <p:txBody>
          <a:bodyPr/>
          <a:lstStyle>
            <a:lvl1pPr>
              <a:defRPr>
                <a:latin typeface="Adobe Gothic Std B" pitchFamily="34" charset="-128"/>
                <a:ea typeface="Adobe Gothic Std B" pitchFamily="34" charset="-128"/>
              </a:defRPr>
            </a:lvl1pPr>
          </a:lstStyle>
          <a:p>
            <a:r>
              <a:rPr lang="en-US" smtClean="0"/>
              <a:t>Click to edit Master title style</a:t>
            </a:r>
            <a:endParaRPr lang="en-US" dirty="0"/>
          </a:p>
        </p:txBody>
      </p:sp>
      <p:sp>
        <p:nvSpPr>
          <p:cNvPr id="3" name="Content Placeholder 2"/>
          <p:cNvSpPr>
            <a:spLocks noGrp="1"/>
          </p:cNvSpPr>
          <p:nvPr>
            <p:ph idx="1"/>
          </p:nvPr>
        </p:nvSpPr>
        <p:spPr>
          <a:xfrm>
            <a:off x="330094" y="1524000"/>
            <a:ext cx="9160113" cy="4800600"/>
          </a:xfrm>
        </p:spPr>
        <p:txBody>
          <a:bodyPr/>
          <a:lstStyle>
            <a:lvl1pPr marL="342900" indent="-342900">
              <a:buFont typeface="Wingdings" pitchFamily="2" charset="2"/>
              <a:buChar char="ü"/>
              <a:defRPr sz="2800">
                <a:latin typeface="Times New Roman" pitchFamily="18" charset="0"/>
                <a:cs typeface="Times New Roman" pitchFamily="18" charset="0"/>
              </a:defRPr>
            </a:lvl1pPr>
            <a:lvl2pPr marL="742950" indent="-285750">
              <a:buFont typeface="Wingdings" pitchFamily="2" charset="2"/>
              <a:buChar char="q"/>
              <a:defRPr b="1">
                <a:solidFill>
                  <a:srgbClr val="FF0000"/>
                </a:solidFill>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3625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42712" y="3124200"/>
            <a:ext cx="8417401" cy="838200"/>
          </a:xfrm>
        </p:spPr>
        <p:txBody>
          <a:bodyPr/>
          <a:lstStyle>
            <a:lvl1pPr>
              <a:defRPr sz="4400"/>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1485424" y="4191000"/>
            <a:ext cx="6766930" cy="990600"/>
          </a:xfrm>
        </p:spPr>
        <p:txBody>
          <a:bodyPr/>
          <a:lstStyle>
            <a:lvl1pPr marL="0" indent="0" algn="ctr">
              <a:buFontTx/>
              <a:buNone/>
              <a:defRPr sz="4300" b="1"/>
            </a:lvl1pPr>
          </a:lstStyle>
          <a:p>
            <a:r>
              <a:rPr lang="en-US" smtClean="0"/>
              <a:t>Click to edit Master subtitle style</a:t>
            </a:r>
            <a:endParaRPr lang="en-US"/>
          </a:p>
        </p:txBody>
      </p:sp>
      <p:pic>
        <p:nvPicPr>
          <p:cNvPr id="5" name="Picture 4" descr="USIU-AFRICA LOGO"/>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737485" y="5779747"/>
            <a:ext cx="1143919" cy="1078253"/>
          </a:xfrm>
          <a:prstGeom prst="rect">
            <a:avLst/>
          </a:prstGeom>
          <a:noFill/>
          <a:ln>
            <a:noFill/>
          </a:ln>
          <a:extLst/>
        </p:spPr>
      </p:pic>
    </p:spTree>
    <p:extLst>
      <p:ext uri="{BB962C8B-B14F-4D97-AF65-F5344CB8AC3E}">
        <p14:creationId xmlns:p14="http://schemas.microsoft.com/office/powerpoint/2010/main" val="547743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524" y="152400"/>
            <a:ext cx="9737778" cy="914400"/>
          </a:xfrm>
        </p:spPr>
        <p:txBody>
          <a:bodyPr/>
          <a:lstStyle>
            <a:lvl1pPr>
              <a:defRPr>
                <a:latin typeface="Adobe Gothic Std B" pitchFamily="34" charset="-128"/>
                <a:ea typeface="Adobe Gothic Std B" pitchFamily="34" charset="-128"/>
              </a:defRPr>
            </a:lvl1pPr>
          </a:lstStyle>
          <a:p>
            <a:r>
              <a:rPr lang="en-US" smtClean="0"/>
              <a:t>Click to edit Master title style</a:t>
            </a:r>
            <a:endParaRPr lang="en-US" dirty="0"/>
          </a:p>
        </p:txBody>
      </p:sp>
      <p:sp>
        <p:nvSpPr>
          <p:cNvPr id="3" name="Content Placeholder 2"/>
          <p:cNvSpPr>
            <a:spLocks noGrp="1"/>
          </p:cNvSpPr>
          <p:nvPr>
            <p:ph idx="1"/>
          </p:nvPr>
        </p:nvSpPr>
        <p:spPr>
          <a:xfrm>
            <a:off x="330094" y="1219200"/>
            <a:ext cx="9160113" cy="5181600"/>
          </a:xfrm>
        </p:spPr>
        <p:txBody>
          <a:bodyPr/>
          <a:lstStyle>
            <a:lvl1pPr marL="342900" indent="-342900">
              <a:buFont typeface="Wingdings" pitchFamily="2" charset="2"/>
              <a:buChar char="ü"/>
              <a:defRPr sz="2800">
                <a:latin typeface="Times New Roman" pitchFamily="18" charset="0"/>
                <a:cs typeface="Times New Roman" pitchFamily="18" charset="0"/>
              </a:defRPr>
            </a:lvl1pPr>
            <a:lvl2pPr marL="742950" indent="-285750">
              <a:buFont typeface="Wingdings" pitchFamily="2" charset="2"/>
              <a:buChar char="q"/>
              <a:defRPr b="1">
                <a:solidFill>
                  <a:srgbClr val="FF0000"/>
                </a:solidFill>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USIU-AFRICA LOGO"/>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632030" y="5886868"/>
            <a:ext cx="1270795" cy="1006245"/>
          </a:xfrm>
          <a:prstGeom prst="rect">
            <a:avLst/>
          </a:prstGeom>
          <a:noFill/>
          <a:ln>
            <a:noFill/>
          </a:ln>
          <a:extLst/>
        </p:spPr>
      </p:pic>
    </p:spTree>
    <p:extLst>
      <p:ext uri="{BB962C8B-B14F-4D97-AF65-F5344CB8AC3E}">
        <p14:creationId xmlns:p14="http://schemas.microsoft.com/office/powerpoint/2010/main" val="2939311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descr="USIU-AFRICA LOGO"/>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920062" y="5950048"/>
            <a:ext cx="982763" cy="939917"/>
          </a:xfrm>
          <a:prstGeom prst="rect">
            <a:avLst/>
          </a:prstGeom>
          <a:noFill/>
          <a:ln>
            <a:noFill/>
          </a:ln>
          <a:extLst/>
        </p:spPr>
      </p:pic>
    </p:spTree>
    <p:extLst>
      <p:ext uri="{BB962C8B-B14F-4D97-AF65-F5344CB8AC3E}">
        <p14:creationId xmlns:p14="http://schemas.microsoft.com/office/powerpoint/2010/main" val="3801248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USIU-AFRICA LOGO"/>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776046" y="5923763"/>
            <a:ext cx="1126779" cy="934237"/>
          </a:xfrm>
          <a:prstGeom prst="rect">
            <a:avLst/>
          </a:prstGeom>
          <a:noFill/>
          <a:ln>
            <a:noFill/>
          </a:ln>
          <a:extLst/>
        </p:spPr>
      </p:pic>
    </p:spTree>
    <p:extLst>
      <p:ext uri="{BB962C8B-B14F-4D97-AF65-F5344CB8AC3E}">
        <p14:creationId xmlns:p14="http://schemas.microsoft.com/office/powerpoint/2010/main" val="6058253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FFF200"/>
            </a:gs>
            <a:gs pos="42000">
              <a:schemeClr val="bg1"/>
            </a:gs>
            <a:gs pos="70000">
              <a:schemeClr val="accent5">
                <a:lumMod val="95000"/>
              </a:schemeClr>
            </a:gs>
            <a:gs pos="100000">
              <a:schemeClr val="accent2">
                <a:lumMod val="20000"/>
                <a:lumOff val="80000"/>
              </a:schemeClr>
            </a:gs>
          </a:gsLst>
          <a:lin ang="5400000" scaled="0"/>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7665" y="152400"/>
            <a:ext cx="874749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12618" y="1219201"/>
            <a:ext cx="9242637" cy="531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6" name="Straight Connector 5"/>
          <p:cNvCxnSpPr/>
          <p:nvPr/>
        </p:nvCxnSpPr>
        <p:spPr bwMode="auto">
          <a:xfrm>
            <a:off x="41262" y="1066800"/>
            <a:ext cx="9820301" cy="0"/>
          </a:xfrm>
          <a:prstGeom prst="line">
            <a:avLst/>
          </a:prstGeom>
          <a:ln w="76200">
            <a:solidFill>
              <a:srgbClr val="92D050"/>
            </a:solidFill>
            <a:headEnd type="none" w="med" len="med"/>
            <a:tailEnd type="none" w="med" len="med"/>
          </a:ln>
          <a:effectLst>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cxnSp>
        <p:nvCxnSpPr>
          <p:cNvPr id="7" name="Straight Connector 6"/>
          <p:cNvCxnSpPr/>
          <p:nvPr/>
        </p:nvCxnSpPr>
        <p:spPr bwMode="auto">
          <a:xfrm>
            <a:off x="82524" y="6538913"/>
            <a:ext cx="9820301" cy="0"/>
          </a:xfrm>
          <a:prstGeom prst="line">
            <a:avLst/>
          </a:prstGeom>
          <a:ln>
            <a:solidFill>
              <a:srgbClr val="FF0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TextBox 1"/>
          <p:cNvSpPr txBox="1"/>
          <p:nvPr/>
        </p:nvSpPr>
        <p:spPr>
          <a:xfrm>
            <a:off x="41262" y="6538914"/>
            <a:ext cx="9861563" cy="276999"/>
          </a:xfrm>
          <a:prstGeom prst="rect">
            <a:avLst/>
          </a:prstGeom>
          <a:noFill/>
        </p:spPr>
        <p:txBody>
          <a:bodyPr wrap="square" rtlCol="0">
            <a:spAutoFit/>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GB" sz="1200" dirty="0" err="1" smtClean="0"/>
              <a:t>Copyright©Jimmy</a:t>
            </a:r>
            <a:r>
              <a:rPr lang="en-GB" sz="1200" dirty="0" smtClean="0"/>
              <a:t> Macharia, PhD.                                 </a:t>
            </a:r>
            <a:fld id="{BE706949-657C-4CCD-9C3C-26112609ECD2}" type="slidenum">
              <a:rPr lang="en-GB" sz="1200" b="0" smtClean="0">
                <a:latin typeface="Arial" panose="020B0604020202020204" pitchFamily="34" charset="0"/>
              </a:rPr>
              <a:pPr marL="0" marR="0" indent="0" algn="l" defTabSz="914400" rtl="0" eaLnBrk="0" fontAlgn="base" latinLnBrk="0" hangingPunct="0">
                <a:lnSpc>
                  <a:spcPct val="100000"/>
                </a:lnSpc>
                <a:spcBef>
                  <a:spcPct val="0"/>
                </a:spcBef>
                <a:spcAft>
                  <a:spcPct val="0"/>
                </a:spcAft>
                <a:buClrTx/>
                <a:buSzTx/>
                <a:buFontTx/>
                <a:buNone/>
                <a:tabLst/>
                <a:defRPr/>
              </a:pPr>
              <a:t>‹#›</a:t>
            </a:fld>
            <a:r>
              <a:rPr lang="en-GB" sz="1200" dirty="0" smtClean="0"/>
              <a:t>    MIS 6220 Week#01-Intoduction to Research Methods</a:t>
            </a:r>
            <a:endParaRPr lang="en-GB" dirty="0"/>
          </a:p>
        </p:txBody>
      </p:sp>
    </p:spTree>
    <p:extLst>
      <p:ext uri="{BB962C8B-B14F-4D97-AF65-F5344CB8AC3E}">
        <p14:creationId xmlns:p14="http://schemas.microsoft.com/office/powerpoint/2010/main" val="5040402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timing>
    <p:tnLst>
      <p:par>
        <p:cTn id="1" dur="indefinite" restart="never" nodeType="tmRoot"/>
      </p:par>
    </p:tnLst>
  </p:timing>
  <p:txStyles>
    <p:titleStyle>
      <a:lvl1pPr algn="ctr" rtl="0" eaLnBrk="1" fontAlgn="base" hangingPunct="1">
        <a:spcBef>
          <a:spcPct val="0"/>
        </a:spcBef>
        <a:spcAft>
          <a:spcPct val="0"/>
        </a:spcAft>
        <a:defRPr sz="4000">
          <a:solidFill>
            <a:schemeClr val="accent2"/>
          </a:solidFill>
          <a:latin typeface="Adobe Gothic Std B" pitchFamily="34" charset="-128"/>
          <a:ea typeface="Adobe Gothic Std B" pitchFamily="34" charset="-128"/>
          <a:cs typeface="+mj-cs"/>
        </a:defRPr>
      </a:lvl1pPr>
      <a:lvl2pPr algn="ctr" rtl="0" eaLnBrk="1" fontAlgn="base" hangingPunct="1">
        <a:spcBef>
          <a:spcPct val="0"/>
        </a:spcBef>
        <a:spcAft>
          <a:spcPct val="0"/>
        </a:spcAft>
        <a:defRPr sz="4000">
          <a:solidFill>
            <a:schemeClr val="accent2"/>
          </a:solidFill>
          <a:latin typeface="Adobe Gothic Std B" pitchFamily="34" charset="-128"/>
          <a:ea typeface="Adobe Gothic Std B" pitchFamily="34" charset="-128"/>
        </a:defRPr>
      </a:lvl2pPr>
      <a:lvl3pPr algn="ctr" rtl="0" eaLnBrk="1" fontAlgn="base" hangingPunct="1">
        <a:spcBef>
          <a:spcPct val="0"/>
        </a:spcBef>
        <a:spcAft>
          <a:spcPct val="0"/>
        </a:spcAft>
        <a:defRPr sz="4000">
          <a:solidFill>
            <a:schemeClr val="accent2"/>
          </a:solidFill>
          <a:latin typeface="Adobe Gothic Std B" pitchFamily="34" charset="-128"/>
          <a:ea typeface="Adobe Gothic Std B" pitchFamily="34" charset="-128"/>
        </a:defRPr>
      </a:lvl3pPr>
      <a:lvl4pPr algn="ctr" rtl="0" eaLnBrk="1" fontAlgn="base" hangingPunct="1">
        <a:spcBef>
          <a:spcPct val="0"/>
        </a:spcBef>
        <a:spcAft>
          <a:spcPct val="0"/>
        </a:spcAft>
        <a:defRPr sz="4000">
          <a:solidFill>
            <a:schemeClr val="accent2"/>
          </a:solidFill>
          <a:latin typeface="Adobe Gothic Std B" pitchFamily="34" charset="-128"/>
          <a:ea typeface="Adobe Gothic Std B" pitchFamily="34" charset="-128"/>
        </a:defRPr>
      </a:lvl4pPr>
      <a:lvl5pPr algn="ctr" rtl="0" eaLnBrk="1" fontAlgn="base" hangingPunct="1">
        <a:spcBef>
          <a:spcPct val="0"/>
        </a:spcBef>
        <a:spcAft>
          <a:spcPct val="0"/>
        </a:spcAft>
        <a:defRPr sz="4000">
          <a:solidFill>
            <a:schemeClr val="accent2"/>
          </a:solidFill>
          <a:latin typeface="Adobe Gothic Std B" pitchFamily="34" charset="-128"/>
          <a:ea typeface="Adobe Gothic Std B" pitchFamily="34" charset="-128"/>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1" fontAlgn="base" hangingPunct="1">
        <a:spcBef>
          <a:spcPct val="20000"/>
        </a:spcBef>
        <a:spcAft>
          <a:spcPct val="0"/>
        </a:spcAft>
        <a:buFont typeface="Wingdings" panose="05000000000000000000" pitchFamily="2" charset="2"/>
        <a:buChar char="ü"/>
        <a:defRPr sz="3200" b="1">
          <a:solidFill>
            <a:srgbClr val="222222"/>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Font typeface="Wingdings" panose="05000000000000000000" pitchFamily="2" charset="2"/>
        <a:buChar char="q"/>
        <a:defRPr sz="2600" b="1">
          <a:solidFill>
            <a:srgbClr val="FF0000"/>
          </a:solidFill>
          <a:latin typeface="Times New Roman" pitchFamily="18" charset="0"/>
          <a:cs typeface="Times New Roman" pitchFamily="18" charset="0"/>
        </a:defRPr>
      </a:lvl2pPr>
      <a:lvl3pPr marL="1143000" indent="-228600" algn="l" rtl="0" eaLnBrk="1" fontAlgn="base" hangingPunct="1">
        <a:spcBef>
          <a:spcPct val="20000"/>
        </a:spcBef>
        <a:spcAft>
          <a:spcPct val="0"/>
        </a:spcAft>
        <a:buChar char="•"/>
        <a:defRPr sz="2200">
          <a:solidFill>
            <a:srgbClr val="222222"/>
          </a:solidFill>
          <a:latin typeface="+mn-lt"/>
          <a:cs typeface="Times New Roman" pitchFamily="18" charset="0"/>
        </a:defRPr>
      </a:lvl3pPr>
      <a:lvl4pPr marL="1600200" indent="-228600" algn="l" rtl="0" eaLnBrk="1" fontAlgn="base" hangingPunct="1">
        <a:spcBef>
          <a:spcPct val="20000"/>
        </a:spcBef>
        <a:spcAft>
          <a:spcPct val="0"/>
        </a:spcAft>
        <a:buChar char="–"/>
        <a:defRPr sz="2200">
          <a:solidFill>
            <a:srgbClr val="222222"/>
          </a:solidFill>
          <a:latin typeface="+mn-lt"/>
          <a:cs typeface="Times New Roman" pitchFamily="18" charset="0"/>
        </a:defRPr>
      </a:lvl4pPr>
      <a:lvl5pPr marL="2057400" indent="-228600" algn="l" rtl="0" eaLnBrk="1" fontAlgn="base" hangingPunct="1">
        <a:spcBef>
          <a:spcPct val="20000"/>
        </a:spcBef>
        <a:spcAft>
          <a:spcPct val="0"/>
        </a:spcAft>
        <a:buChar char="»"/>
        <a:defRPr sz="2000">
          <a:solidFill>
            <a:schemeClr val="tx1"/>
          </a:solidFill>
          <a:latin typeface="Times New Roman" pitchFamily="18" charset="0"/>
          <a:cs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3.emf"/><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7" Type="http://schemas.openxmlformats.org/officeDocument/2006/relationships/image" Target="../media/image11.emf"/><Relationship Id="rId2" Type="http://schemas.openxmlformats.org/officeDocument/2006/relationships/customXml" Target="../ink/ink2.xml"/><Relationship Id="rId16" Type="http://schemas.openxmlformats.org/officeDocument/2006/relationships/customXml" Target="../ink/ink3.xml"/><Relationship Id="rId1" Type="http://schemas.openxmlformats.org/officeDocument/2006/relationships/slideLayout" Target="../slideLayouts/slideLayout3.xml"/><Relationship Id="rId15" Type="http://schemas.openxmlformats.org/officeDocument/2006/relationships/image" Target="../media/image10.emf"/></Relationships>
</file>

<file path=ppt/slides/_rels/slide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18.emf"/><Relationship Id="rId2" Type="http://schemas.openxmlformats.org/officeDocument/2006/relationships/customXml" Target="../ink/ink4.xml"/><Relationship Id="rId1" Type="http://schemas.openxmlformats.org/officeDocument/2006/relationships/slideLayout" Target="../slideLayouts/slideLayout3.xml"/><Relationship Id="rId6" Type="http://schemas.openxmlformats.org/officeDocument/2006/relationships/customXml" Target="../ink/ink6.xml"/><Relationship Id="rId5" Type="http://schemas.openxmlformats.org/officeDocument/2006/relationships/image" Target="../media/image17.emf"/><Relationship Id="rId4" Type="http://schemas.openxmlformats.org/officeDocument/2006/relationships/customXml" Target="../ink/ink5.xml"/></Relationships>
</file>

<file path=ppt/slides/_rels/slide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7.xml"/><Relationship Id="rId1" Type="http://schemas.openxmlformats.org/officeDocument/2006/relationships/slideLayout" Target="../slideLayouts/slideLayout3.xml"/><Relationship Id="rId5" Type="http://schemas.openxmlformats.org/officeDocument/2006/relationships/image" Target="../media/image20.emf"/><Relationship Id="rId4" Type="http://schemas.openxmlformats.org/officeDocument/2006/relationships/customXml" Target="../ink/ink8.xml"/></Relationships>
</file>

<file path=ppt/slides/_rels/slide9.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image" Target="../media/image70.emf"/><Relationship Id="rId7" Type="http://schemas.openxmlformats.org/officeDocument/2006/relationships/image" Target="../media/image39.emf"/><Relationship Id="rId2" Type="http://schemas.openxmlformats.org/officeDocument/2006/relationships/customXml" Target="../ink/ink9.xml"/><Relationship Id="rId1" Type="http://schemas.openxmlformats.org/officeDocument/2006/relationships/slideLayout" Target="../slideLayouts/slideLayout3.xml"/><Relationship Id="rId6" Type="http://schemas.openxmlformats.org/officeDocument/2006/relationships/customXml" Target="../ink/ink11.xml"/><Relationship Id="rId11" Type="http://schemas.openxmlformats.org/officeDocument/2006/relationships/image" Target="../media/image41.emf"/><Relationship Id="rId5" Type="http://schemas.openxmlformats.org/officeDocument/2006/relationships/image" Target="../media/image38.emf"/><Relationship Id="rId10" Type="http://schemas.openxmlformats.org/officeDocument/2006/relationships/customXml" Target="../ink/ink13.xml"/><Relationship Id="rId4" Type="http://schemas.openxmlformats.org/officeDocument/2006/relationships/customXml" Target="../ink/ink10.xml"/><Relationship Id="rId9" Type="http://schemas.openxmlformats.org/officeDocument/2006/relationships/image" Target="../media/image4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738902"/>
            <a:ext cx="7543700" cy="1185551"/>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txBody>
          <a:bodyPr/>
          <a:lstStyle/>
          <a:p>
            <a:pPr>
              <a:defRPr/>
            </a:pPr>
            <a:r>
              <a:rPr lang="en-US" sz="3600" dirty="0" smtClean="0"/>
              <a:t>Week  01: Introduction to Research </a:t>
            </a:r>
            <a:r>
              <a:rPr lang="en-US" dirty="0"/>
              <a:t/>
            </a:r>
            <a:br>
              <a:rPr lang="en-US" dirty="0"/>
            </a:br>
            <a:endParaRPr lang="en-GB" dirty="0">
              <a:solidFill>
                <a:srgbClr val="FF0000"/>
              </a:solidFill>
            </a:endParaRPr>
          </a:p>
        </p:txBody>
      </p:sp>
      <p:sp>
        <p:nvSpPr>
          <p:cNvPr id="7" name="Text Box 4"/>
          <p:cNvSpPr txBox="1">
            <a:spLocks noChangeArrowheads="1"/>
          </p:cNvSpPr>
          <p:nvPr/>
        </p:nvSpPr>
        <p:spPr bwMode="auto">
          <a:xfrm>
            <a:off x="907758" y="2028170"/>
            <a:ext cx="8087307" cy="58477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Font typeface="Wingdings" panose="05000000000000000000" pitchFamily="2" charset="2"/>
              <a:buChar char="ü"/>
              <a:defRPr sz="3200" b="1">
                <a:solidFill>
                  <a:srgbClr val="222222"/>
                </a:solidFill>
                <a:latin typeface="Times New Roman" panose="02020603050405020304" pitchFamily="18" charset="0"/>
                <a:cs typeface="Times New Roman" panose="02020603050405020304" pitchFamily="18" charset="0"/>
              </a:defRPr>
            </a:lvl1pPr>
            <a:lvl2pPr marL="742950" indent="-285750">
              <a:spcBef>
                <a:spcPct val="20000"/>
              </a:spcBef>
              <a:buFont typeface="Wingdings" panose="05000000000000000000" pitchFamily="2" charset="2"/>
              <a:buChar char="q"/>
              <a:defRPr sz="2600" b="1">
                <a:solidFill>
                  <a:srgbClr val="FF000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200">
                <a:solidFill>
                  <a:srgbClr val="222222"/>
                </a:solidFill>
                <a:latin typeface="Arial" panose="020B0604020202020204" pitchFamily="34" charset="0"/>
                <a:cs typeface="Times New Roman" panose="02020603050405020304" pitchFamily="18" charset="0"/>
              </a:defRPr>
            </a:lvl3pPr>
            <a:lvl4pPr marL="1600200" indent="-228600">
              <a:spcBef>
                <a:spcPct val="20000"/>
              </a:spcBef>
              <a:buChar char="–"/>
              <a:defRPr sz="2200">
                <a:solidFill>
                  <a:srgbClr val="222222"/>
                </a:solidFill>
                <a:latin typeface="Arial" panose="020B0604020202020204" pitchFamily="34"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None/>
            </a:pPr>
            <a:r>
              <a:rPr lang="en-US" dirty="0">
                <a:solidFill>
                  <a:schemeClr val="bg1"/>
                </a:solidFill>
                <a:latin typeface="Arial Black" panose="020B0A04020102020204" pitchFamily="34" charset="0"/>
                <a:ea typeface="ヒラギノ角ゴ Pro W3"/>
                <a:cs typeface="ヒラギノ角ゴ Pro W3"/>
              </a:rPr>
              <a:t>MIS   </a:t>
            </a:r>
            <a:r>
              <a:rPr lang="en-US" dirty="0" smtClean="0">
                <a:solidFill>
                  <a:schemeClr val="bg1"/>
                </a:solidFill>
                <a:latin typeface="Arial Black" panose="020B0A04020102020204" pitchFamily="34" charset="0"/>
                <a:ea typeface="ヒラギノ角ゴ Pro W3"/>
                <a:cs typeface="ヒラギノ角ゴ Pro W3"/>
              </a:rPr>
              <a:t>6220      </a:t>
            </a:r>
            <a:r>
              <a:rPr lang="en-GB" dirty="0" smtClean="0">
                <a:solidFill>
                  <a:schemeClr val="bg1"/>
                </a:solidFill>
              </a:rPr>
              <a:t>RESEARCH METHODS </a:t>
            </a:r>
            <a:endParaRPr lang="en-US" dirty="0">
              <a:solidFill>
                <a:schemeClr val="bg1"/>
              </a:solidFill>
              <a:latin typeface="Arial Black" panose="020B0A04020102020204" pitchFamily="34" charset="0"/>
              <a:ea typeface="ヒラギノ角ゴ Pro W3"/>
              <a:cs typeface="ヒラギノ角ゴ Pro W3"/>
            </a:endParaRPr>
          </a:p>
        </p:txBody>
      </p:sp>
      <p:pic>
        <p:nvPicPr>
          <p:cNvPr id="8197"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4014" y="2612945"/>
            <a:ext cx="1794887" cy="1646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Text Box 45"/>
          <p:cNvSpPr txBox="1">
            <a:spLocks noChangeArrowheads="1"/>
          </p:cNvSpPr>
          <p:nvPr/>
        </p:nvSpPr>
        <p:spPr bwMode="auto">
          <a:xfrm>
            <a:off x="0" y="4071794"/>
            <a:ext cx="9902825" cy="2362122"/>
          </a:xfrm>
          <a:prstGeom prst="rect">
            <a:avLst/>
          </a:prstGeom>
          <a:solidFill>
            <a:schemeClr val="tx2"/>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Font typeface="Wingdings" panose="05000000000000000000" pitchFamily="2" charset="2"/>
              <a:buChar char="ü"/>
              <a:defRPr sz="3200" b="1">
                <a:solidFill>
                  <a:srgbClr val="222222"/>
                </a:solidFill>
                <a:latin typeface="Times New Roman" panose="02020603050405020304" pitchFamily="18" charset="0"/>
                <a:cs typeface="Times New Roman" panose="02020603050405020304" pitchFamily="18" charset="0"/>
              </a:defRPr>
            </a:lvl1pPr>
            <a:lvl2pPr marL="742950" indent="-285750">
              <a:spcBef>
                <a:spcPct val="20000"/>
              </a:spcBef>
              <a:buFont typeface="Wingdings" panose="05000000000000000000" pitchFamily="2" charset="2"/>
              <a:buChar char="q"/>
              <a:defRPr sz="2600" b="1">
                <a:solidFill>
                  <a:srgbClr val="FF000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200">
                <a:solidFill>
                  <a:srgbClr val="222222"/>
                </a:solidFill>
                <a:latin typeface="Arial" panose="020B0604020202020204" pitchFamily="34" charset="0"/>
                <a:cs typeface="Times New Roman" panose="02020603050405020304" pitchFamily="18" charset="0"/>
              </a:defRPr>
            </a:lvl3pPr>
            <a:lvl4pPr marL="1600200" indent="-228600">
              <a:spcBef>
                <a:spcPct val="20000"/>
              </a:spcBef>
              <a:buChar char="–"/>
              <a:defRPr sz="2200">
                <a:solidFill>
                  <a:srgbClr val="222222"/>
                </a:solidFill>
                <a:latin typeface="Arial" panose="020B0604020202020204" pitchFamily="34"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ts val="0"/>
              </a:spcBef>
              <a:buFontTx/>
              <a:buNone/>
            </a:pPr>
            <a:r>
              <a:rPr lang="en-US" sz="6600" baseline="-25000" dirty="0">
                <a:solidFill>
                  <a:schemeClr val="folHlink"/>
                </a:solidFill>
              </a:rPr>
              <a:t>                                BY</a:t>
            </a:r>
          </a:p>
          <a:p>
            <a:pPr algn="ctr">
              <a:spcBef>
                <a:spcPts val="0"/>
              </a:spcBef>
              <a:buNone/>
            </a:pPr>
            <a:r>
              <a:rPr lang="en-US" sz="2800" dirty="0">
                <a:solidFill>
                  <a:schemeClr val="bg1"/>
                </a:solidFill>
              </a:rPr>
              <a:t>Prof. Jimmy </a:t>
            </a:r>
            <a:r>
              <a:rPr lang="en-US" sz="2800" dirty="0" err="1">
                <a:solidFill>
                  <a:schemeClr val="bg1"/>
                </a:solidFill>
              </a:rPr>
              <a:t>K.N.Macharia</a:t>
            </a:r>
            <a:r>
              <a:rPr lang="en-US" sz="2800" dirty="0">
                <a:solidFill>
                  <a:schemeClr val="bg1"/>
                </a:solidFill>
              </a:rPr>
              <a:t>,</a:t>
            </a:r>
            <a:endParaRPr lang="en-GB" sz="2800" dirty="0">
              <a:solidFill>
                <a:schemeClr val="bg1"/>
              </a:solidFill>
            </a:endParaRPr>
          </a:p>
          <a:p>
            <a:pPr algn="ctr">
              <a:spcBef>
                <a:spcPts val="0"/>
              </a:spcBef>
              <a:buNone/>
            </a:pPr>
            <a:r>
              <a:rPr lang="en-US" sz="2800" dirty="0">
                <a:solidFill>
                  <a:schemeClr val="bg1"/>
                </a:solidFill>
              </a:rPr>
              <a:t>Associate Professor of Information Systems &amp;Technology, and</a:t>
            </a:r>
            <a:endParaRPr lang="en-GB" sz="2800" dirty="0">
              <a:solidFill>
                <a:schemeClr val="bg1"/>
              </a:solidFill>
            </a:endParaRPr>
          </a:p>
          <a:p>
            <a:pPr algn="ctr">
              <a:spcBef>
                <a:spcPts val="0"/>
              </a:spcBef>
              <a:buNone/>
            </a:pPr>
            <a:r>
              <a:rPr lang="en-US" sz="2800" dirty="0">
                <a:solidFill>
                  <a:schemeClr val="bg1"/>
                </a:solidFill>
              </a:rPr>
              <a:t>Dean, School of Science &amp; Technology,</a:t>
            </a:r>
            <a:endParaRPr lang="en-GB" sz="2800" dirty="0">
              <a:solidFill>
                <a:schemeClr val="bg1"/>
              </a:solidFill>
            </a:endParaRPr>
          </a:p>
          <a:p>
            <a:pPr algn="ctr" eaLnBrk="1" hangingPunct="1">
              <a:spcBef>
                <a:spcPts val="0"/>
              </a:spcBef>
              <a:buFontTx/>
              <a:buNone/>
            </a:pPr>
            <a:r>
              <a:rPr lang="en-US" sz="2924" baseline="-25000" dirty="0" smtClean="0">
                <a:solidFill>
                  <a:schemeClr val="folHlink"/>
                </a:solidFill>
              </a:rPr>
              <a:t>kmacharia@usiu.ac.ke</a:t>
            </a:r>
            <a:endParaRPr lang="en-US" sz="2924" baseline="-25000" dirty="0">
              <a:solidFill>
                <a:schemeClr val="folHlink"/>
              </a:solidFill>
            </a:endParaRPr>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334068" y="2531118"/>
              <a:ext cx="6857278" cy="1148332"/>
            </p14:xfrm>
          </p:contentPart>
        </mc:Choice>
        <mc:Fallback xmlns="">
          <p:pic>
            <p:nvPicPr>
              <p:cNvPr id="3" name="Ink 2"/>
              <p:cNvPicPr/>
              <p:nvPr/>
            </p:nvPicPr>
            <p:blipFill>
              <a:blip r:embed="rId5"/>
              <a:stretch>
                <a:fillRect/>
              </a:stretch>
            </p:blipFill>
            <p:spPr>
              <a:xfrm>
                <a:off x="324708" y="2521759"/>
                <a:ext cx="6875998" cy="1167051"/>
              </a:xfrm>
              <a:prstGeom prst="rect">
                <a:avLst/>
              </a:prstGeom>
            </p:spPr>
          </p:pic>
        </mc:Fallback>
      </mc:AlternateContent>
      <p:pic>
        <p:nvPicPr>
          <p:cNvPr id="11" name="Picture 10" descr="USIU-AFRICA LOGO"/>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68649" y="-25517"/>
            <a:ext cx="1838650" cy="1484784"/>
          </a:xfrm>
          <a:prstGeom prst="rect">
            <a:avLst/>
          </a:prstGeom>
          <a:noFill/>
          <a:ln>
            <a:noFill/>
          </a:ln>
          <a:extLst/>
        </p:spPr>
      </p:pic>
      <p:sp>
        <p:nvSpPr>
          <p:cNvPr id="8" name="TextBox 7"/>
          <p:cNvSpPr txBox="1"/>
          <p:nvPr/>
        </p:nvSpPr>
        <p:spPr>
          <a:xfrm>
            <a:off x="0" y="1484784"/>
            <a:ext cx="9775948" cy="861774"/>
          </a:xfrm>
          <a:prstGeom prst="rect">
            <a:avLst/>
          </a:prstGeom>
          <a:noFill/>
        </p:spPr>
        <p:txBody>
          <a:bodyPr wrap="square" rtlCol="0">
            <a:spAutoFit/>
          </a:bodyPr>
          <a:lstStyle/>
          <a:p>
            <a:pPr algn="ctr"/>
            <a:r>
              <a:rPr lang="en-US" sz="3200" b="1" dirty="0"/>
              <a:t>United States International University</a:t>
            </a:r>
            <a:endParaRPr lang="en-GB" sz="3200" b="1" dirty="0"/>
          </a:p>
          <a:p>
            <a:endParaRPr lang="en-GB" dirty="0"/>
          </a:p>
        </p:txBody>
      </p:sp>
    </p:spTree>
    <p:extLst>
      <p:ext uri="{BB962C8B-B14F-4D97-AF65-F5344CB8AC3E}">
        <p14:creationId xmlns:p14="http://schemas.microsoft.com/office/powerpoint/2010/main" val="3524519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820301" cy="914400"/>
          </a:xfrm>
        </p:spPr>
        <p:txBody>
          <a:bodyPr/>
          <a:lstStyle/>
          <a:p>
            <a:r>
              <a:rPr lang="en-US" dirty="0" smtClean="0"/>
              <a:t>2.1 </a:t>
            </a:r>
            <a:r>
              <a:rPr lang="en-US" b="1" dirty="0"/>
              <a:t>CHARACTERISTICS OF </a:t>
            </a:r>
            <a:r>
              <a:rPr lang="en-US" b="1" dirty="0" smtClean="0"/>
              <a:t>RESEARCH</a:t>
            </a: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en-US" sz="4400" dirty="0" smtClean="0"/>
              <a:t>Controlled, </a:t>
            </a:r>
          </a:p>
          <a:p>
            <a:pPr marL="514350" indent="-514350">
              <a:buFont typeface="+mj-lt"/>
              <a:buAutoNum type="arabicPeriod"/>
            </a:pPr>
            <a:r>
              <a:rPr lang="en-US" sz="4400" dirty="0" smtClean="0"/>
              <a:t>Rigorous,</a:t>
            </a:r>
          </a:p>
          <a:p>
            <a:pPr marL="514350" indent="-514350">
              <a:buFont typeface="+mj-lt"/>
              <a:buAutoNum type="arabicPeriod"/>
            </a:pPr>
            <a:r>
              <a:rPr lang="en-US" sz="4400" dirty="0" smtClean="0"/>
              <a:t> Systematic, </a:t>
            </a:r>
          </a:p>
          <a:p>
            <a:pPr marL="514350" indent="-514350">
              <a:buFont typeface="+mj-lt"/>
              <a:buAutoNum type="arabicPeriod"/>
            </a:pPr>
            <a:r>
              <a:rPr lang="en-US" sz="4400" dirty="0" smtClean="0"/>
              <a:t>Valid and Verifiable, </a:t>
            </a:r>
          </a:p>
          <a:p>
            <a:pPr marL="514350" indent="-514350">
              <a:buFont typeface="+mj-lt"/>
              <a:buAutoNum type="arabicPeriod"/>
            </a:pPr>
            <a:r>
              <a:rPr lang="en-US" sz="4400" dirty="0" smtClean="0"/>
              <a:t>Empirical And</a:t>
            </a:r>
          </a:p>
          <a:p>
            <a:pPr marL="514350" indent="-514350">
              <a:buFont typeface="+mj-lt"/>
              <a:buAutoNum type="arabicPeriod"/>
            </a:pPr>
            <a:r>
              <a:rPr lang="en-US" sz="4400" dirty="0" smtClean="0"/>
              <a:t>Critical.</a:t>
            </a:r>
            <a:r>
              <a:rPr lang="en-US" dirty="0"/>
              <a:t/>
            </a:r>
            <a:br>
              <a:rPr lang="en-US" dirty="0"/>
            </a:br>
            <a:r>
              <a:rPr lang="en-US" dirty="0"/>
              <a:t/>
            </a:r>
            <a:br>
              <a:rPr lang="en-US" dirty="0"/>
            </a:br>
            <a:endParaRPr lang="en-GB" dirty="0"/>
          </a:p>
        </p:txBody>
      </p:sp>
      <p:pic>
        <p:nvPicPr>
          <p:cNvPr id="1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4532" y="2420888"/>
            <a:ext cx="349567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0607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820301" cy="914400"/>
          </a:xfrm>
        </p:spPr>
        <p:txBody>
          <a:bodyPr/>
          <a:lstStyle/>
          <a:p>
            <a:r>
              <a:rPr lang="en-US" dirty="0" smtClean="0"/>
              <a:t>2.2 </a:t>
            </a:r>
            <a:r>
              <a:rPr lang="en-US" b="1" dirty="0"/>
              <a:t>CHARACTERISTICS OF </a:t>
            </a:r>
            <a:r>
              <a:rPr lang="en-US" b="1" dirty="0" smtClean="0"/>
              <a:t>RESEARCH</a:t>
            </a: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en-US" sz="3200" dirty="0" smtClean="0"/>
              <a:t>Controlled, </a:t>
            </a:r>
          </a:p>
          <a:p>
            <a:pPr marL="914400" lvl="1" indent="-514350">
              <a:buFont typeface="+mj-lt"/>
              <a:buAutoNum type="arabicPeriod"/>
            </a:pPr>
            <a:r>
              <a:rPr lang="en-US" sz="2400" dirty="0" smtClean="0"/>
              <a:t>in </a:t>
            </a:r>
            <a:r>
              <a:rPr lang="en-US" sz="2400" dirty="0"/>
              <a:t>real life there are many factors that affect an </a:t>
            </a:r>
            <a:r>
              <a:rPr lang="en-US" sz="2400" dirty="0" smtClean="0"/>
              <a:t>outcome. </a:t>
            </a:r>
            <a:r>
              <a:rPr lang="en-US" sz="2400" dirty="0"/>
              <a:t>control implies that, in exploring causality in relation to two </a:t>
            </a:r>
            <a:r>
              <a:rPr lang="en-US" sz="2400" dirty="0" smtClean="0"/>
              <a:t>variables (</a:t>
            </a:r>
            <a:r>
              <a:rPr lang="en-US" sz="2400" dirty="0"/>
              <a:t>factors), you set up your study in a way that minimizes the effects of other </a:t>
            </a:r>
            <a:r>
              <a:rPr lang="en-US" sz="2400" dirty="0" smtClean="0"/>
              <a:t>factors affecting </a:t>
            </a:r>
            <a:r>
              <a:rPr lang="en-US" sz="2400" dirty="0"/>
              <a:t>the </a:t>
            </a:r>
            <a:r>
              <a:rPr lang="en-US" sz="2400" dirty="0" smtClean="0"/>
              <a:t>relationship</a:t>
            </a:r>
            <a:endParaRPr lang="en-US" sz="4400" dirty="0"/>
          </a:p>
          <a:p>
            <a:pPr marL="514350" indent="-514350">
              <a:buFont typeface="+mj-lt"/>
              <a:buAutoNum type="arabicPeriod"/>
            </a:pPr>
            <a:r>
              <a:rPr lang="en-US" sz="3200" dirty="0" smtClean="0"/>
              <a:t>Rigorous,</a:t>
            </a:r>
          </a:p>
          <a:p>
            <a:pPr marL="914400" lvl="1" indent="-514350">
              <a:buFont typeface="+mj-lt"/>
              <a:buAutoNum type="arabicPeriod"/>
            </a:pPr>
            <a:r>
              <a:rPr lang="en-US" sz="2400" dirty="0" smtClean="0"/>
              <a:t> </a:t>
            </a:r>
            <a:r>
              <a:rPr lang="en-US" sz="2400" dirty="0"/>
              <a:t>you must be scrupulous in ensuring that the </a:t>
            </a:r>
            <a:r>
              <a:rPr lang="en-US" sz="2400" dirty="0">
                <a:solidFill>
                  <a:schemeClr val="accent6">
                    <a:lumMod val="75000"/>
                  </a:schemeClr>
                </a:solidFill>
              </a:rPr>
              <a:t>procedures </a:t>
            </a:r>
            <a:r>
              <a:rPr lang="en-US" sz="2400" dirty="0"/>
              <a:t>followed to </a:t>
            </a:r>
            <a:r>
              <a:rPr lang="en-US" sz="2400" dirty="0" smtClean="0"/>
              <a:t>find answers </a:t>
            </a:r>
            <a:r>
              <a:rPr lang="en-US" sz="2400" dirty="0"/>
              <a:t>to questions are </a:t>
            </a:r>
            <a:r>
              <a:rPr lang="en-US" sz="2400" i="1" dirty="0">
                <a:solidFill>
                  <a:schemeClr val="accent6">
                    <a:lumMod val="75000"/>
                  </a:schemeClr>
                </a:solidFill>
              </a:rPr>
              <a:t>relevant, appropriate and justified.</a:t>
            </a:r>
            <a:r>
              <a:rPr lang="en-US" sz="2400" i="1" dirty="0"/>
              <a:t> </a:t>
            </a:r>
            <a:r>
              <a:rPr lang="en-US" sz="2400" dirty="0"/>
              <a:t>Again, the degree of </a:t>
            </a:r>
            <a:r>
              <a:rPr lang="en-US" sz="2400" dirty="0" smtClean="0"/>
              <a:t>rigor varies </a:t>
            </a:r>
            <a:r>
              <a:rPr lang="en-US" sz="2400" dirty="0"/>
              <a:t>markedly between the physical and social sciences and within the social</a:t>
            </a:r>
            <a:br>
              <a:rPr lang="en-US" sz="2400" dirty="0"/>
            </a:br>
            <a:r>
              <a:rPr lang="en-US" sz="2400" dirty="0"/>
              <a:t>sciences.</a:t>
            </a:r>
            <a:r>
              <a:rPr lang="en-US" sz="4200" dirty="0"/>
              <a:t/>
            </a:r>
            <a:br>
              <a:rPr lang="en-US" sz="4200" dirty="0"/>
            </a:br>
            <a:r>
              <a:rPr lang="en-US" sz="4200" dirty="0"/>
              <a:t/>
            </a:r>
            <a:br>
              <a:rPr lang="en-US" sz="4200" dirty="0"/>
            </a:br>
            <a:endParaRPr lang="en-GB" dirty="0"/>
          </a:p>
        </p:txBody>
      </p:sp>
    </p:spTree>
    <p:extLst>
      <p:ext uri="{BB962C8B-B14F-4D97-AF65-F5344CB8AC3E}">
        <p14:creationId xmlns:p14="http://schemas.microsoft.com/office/powerpoint/2010/main" val="3653324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820301" cy="914400"/>
          </a:xfrm>
        </p:spPr>
        <p:txBody>
          <a:bodyPr/>
          <a:lstStyle/>
          <a:p>
            <a:r>
              <a:rPr lang="en-US" dirty="0" smtClean="0"/>
              <a:t>2.3 </a:t>
            </a:r>
            <a:r>
              <a:rPr lang="en-US" b="1" dirty="0"/>
              <a:t>CHARACTERISTICS OF </a:t>
            </a:r>
            <a:r>
              <a:rPr lang="en-US" b="1" dirty="0" smtClean="0"/>
              <a:t>RESEARCH</a:t>
            </a: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en-US" sz="3200" dirty="0" smtClean="0"/>
              <a:t>Systematic</a:t>
            </a:r>
          </a:p>
          <a:p>
            <a:pPr marL="914400" lvl="1" indent="-514350">
              <a:buFont typeface="+mj-lt"/>
              <a:buAutoNum type="arabicPeriod"/>
            </a:pPr>
            <a:r>
              <a:rPr lang="en-US" sz="3000" dirty="0"/>
              <a:t>this implies that the procedure adopted to undertake an investigation</a:t>
            </a:r>
            <a:br>
              <a:rPr lang="en-US" sz="3000" dirty="0"/>
            </a:br>
            <a:r>
              <a:rPr lang="en-US" sz="3000" dirty="0"/>
              <a:t>follow a certain logical sequence. The different steps cannot be taken in a haphazard</a:t>
            </a:r>
            <a:br>
              <a:rPr lang="en-US" sz="3000" dirty="0"/>
            </a:br>
            <a:r>
              <a:rPr lang="en-US" sz="3000" dirty="0"/>
              <a:t>way. Some procedures must follow </a:t>
            </a:r>
            <a:r>
              <a:rPr lang="en-US" sz="3000" dirty="0" smtClean="0"/>
              <a:t>others.</a:t>
            </a:r>
            <a:endParaRPr lang="en-US" sz="3000" dirty="0"/>
          </a:p>
          <a:p>
            <a:pPr marL="514350" indent="-514350">
              <a:buFont typeface="+mj-lt"/>
              <a:buAutoNum type="arabicPeriod"/>
            </a:pPr>
            <a:r>
              <a:rPr lang="en-US" sz="3400" dirty="0" smtClean="0"/>
              <a:t>Valid and Verifiable, </a:t>
            </a:r>
          </a:p>
          <a:p>
            <a:pPr marL="914400" lvl="1" indent="-514350">
              <a:buFont typeface="+mj-lt"/>
              <a:buAutoNum type="arabicPeriod"/>
            </a:pPr>
            <a:r>
              <a:rPr lang="en-US" sz="3000" dirty="0"/>
              <a:t>this concept implies that whatever you conclude on the basis </a:t>
            </a:r>
            <a:r>
              <a:rPr lang="en-US" sz="3000" dirty="0" smtClean="0"/>
              <a:t>of your </a:t>
            </a:r>
            <a:r>
              <a:rPr lang="en-US" sz="3000" dirty="0"/>
              <a:t>findings is correct and can be verified by you and others</a:t>
            </a:r>
            <a:br>
              <a:rPr lang="en-US" sz="3000" dirty="0"/>
            </a:br>
            <a:r>
              <a:rPr lang="en-US" sz="3000" dirty="0"/>
              <a:t/>
            </a:r>
            <a:br>
              <a:rPr lang="en-US" sz="3000" dirty="0"/>
            </a:br>
            <a:r>
              <a:rPr lang="en-US" dirty="0"/>
              <a:t/>
            </a:r>
            <a:br>
              <a:rPr lang="en-US" dirty="0"/>
            </a:br>
            <a:r>
              <a:rPr lang="en-US" dirty="0"/>
              <a:t/>
            </a:r>
            <a:br>
              <a:rPr lang="en-US" dirty="0"/>
            </a:br>
            <a:endParaRPr lang="en-GB" dirty="0"/>
          </a:p>
        </p:txBody>
      </p:sp>
    </p:spTree>
    <p:extLst>
      <p:ext uri="{BB962C8B-B14F-4D97-AF65-F5344CB8AC3E}">
        <p14:creationId xmlns:p14="http://schemas.microsoft.com/office/powerpoint/2010/main" val="2244385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820301" cy="914400"/>
          </a:xfrm>
        </p:spPr>
        <p:txBody>
          <a:bodyPr/>
          <a:lstStyle/>
          <a:p>
            <a:r>
              <a:rPr lang="en-US" dirty="0" smtClean="0"/>
              <a:t>2.4 </a:t>
            </a:r>
            <a:r>
              <a:rPr lang="en-US" b="1" dirty="0"/>
              <a:t>CHARACTERISTICS OF </a:t>
            </a:r>
            <a:r>
              <a:rPr lang="en-US" b="1" dirty="0" smtClean="0"/>
              <a:t>RESEARCH</a:t>
            </a:r>
            <a:endParaRPr lang="en-GB" dirty="0"/>
          </a:p>
        </p:txBody>
      </p:sp>
      <p:sp>
        <p:nvSpPr>
          <p:cNvPr id="3" name="Content Placeholder 2"/>
          <p:cNvSpPr>
            <a:spLocks noGrp="1"/>
          </p:cNvSpPr>
          <p:nvPr>
            <p:ph idx="1"/>
          </p:nvPr>
        </p:nvSpPr>
        <p:spPr>
          <a:xfrm>
            <a:off x="223226" y="548680"/>
            <a:ext cx="9597074" cy="5181600"/>
          </a:xfrm>
        </p:spPr>
        <p:txBody>
          <a:bodyPr/>
          <a:lstStyle/>
          <a:p>
            <a:pPr marL="514350" indent="-514350">
              <a:buFont typeface="+mj-lt"/>
              <a:buAutoNum type="arabicPeriod"/>
            </a:pPr>
            <a:r>
              <a:rPr lang="en-US" sz="3200" dirty="0" smtClean="0"/>
              <a:t>Empirical</a:t>
            </a:r>
          </a:p>
          <a:p>
            <a:pPr marL="914400" lvl="1" indent="-514350">
              <a:buFont typeface="+mj-lt"/>
              <a:buAutoNum type="arabicPeriod"/>
            </a:pPr>
            <a:r>
              <a:rPr lang="en-US" sz="3200" dirty="0"/>
              <a:t>this means that any conclusion drawn are based upon hard </a:t>
            </a:r>
            <a:r>
              <a:rPr lang="en-US" sz="3200" dirty="0" smtClean="0"/>
              <a:t>evidence gathered </a:t>
            </a:r>
            <a:r>
              <a:rPr lang="en-US" sz="3200" dirty="0"/>
              <a:t>from information collected from real life experiences or </a:t>
            </a:r>
            <a:r>
              <a:rPr lang="en-US" sz="3200" dirty="0" smtClean="0"/>
              <a:t>observations.</a:t>
            </a:r>
            <a:endParaRPr lang="en-US" sz="3200" dirty="0"/>
          </a:p>
          <a:p>
            <a:pPr marL="514350" indent="-514350">
              <a:buFont typeface="+mj-lt"/>
              <a:buAutoNum type="arabicPeriod"/>
            </a:pPr>
            <a:r>
              <a:rPr lang="en-US" sz="3400" dirty="0" smtClean="0"/>
              <a:t>Critical.</a:t>
            </a:r>
          </a:p>
          <a:p>
            <a:pPr marL="914400" lvl="1" indent="-514350">
              <a:buFont typeface="+mj-lt"/>
              <a:buAutoNum type="arabicPeriod"/>
            </a:pPr>
            <a:r>
              <a:rPr lang="en-US" dirty="0"/>
              <a:t>critical scrutiny of the procedures used and the methods employed is </a:t>
            </a:r>
            <a:r>
              <a:rPr lang="en-US" dirty="0" smtClean="0"/>
              <a:t>crucial to </a:t>
            </a:r>
            <a:r>
              <a:rPr lang="en-US" dirty="0"/>
              <a:t>a research enquiry. The process of investigation must be foolproof and free </a:t>
            </a:r>
            <a:r>
              <a:rPr lang="en-US" dirty="0" smtClean="0"/>
              <a:t>from drawbacks</a:t>
            </a:r>
            <a:r>
              <a:rPr lang="en-US" dirty="0"/>
              <a:t>. The process adopted and the procedures used must be able to </a:t>
            </a:r>
            <a:r>
              <a:rPr lang="en-US" dirty="0" smtClean="0"/>
              <a:t>withstand critical </a:t>
            </a:r>
            <a:r>
              <a:rPr lang="en-US" dirty="0"/>
              <a:t>scrutiny.</a:t>
            </a:r>
            <a:br>
              <a:rPr lang="en-US" dirty="0"/>
            </a:br>
            <a:r>
              <a:rPr lang="en-US" i="1" dirty="0"/>
              <a:t>For a process to be called research, it is imperative that it has the </a:t>
            </a:r>
            <a:r>
              <a:rPr lang="en-US" i="1" dirty="0" smtClean="0"/>
              <a:t>above characteristics</a:t>
            </a:r>
            <a:r>
              <a:rPr lang="en-US" i="1" dirty="0"/>
              <a:t>.</a:t>
            </a:r>
            <a:r>
              <a:rPr lang="en-US" dirty="0"/>
              <a:t/>
            </a:r>
            <a:br>
              <a:rPr lang="en-US" dirty="0"/>
            </a:br>
            <a:r>
              <a:rPr lang="en-US" dirty="0"/>
              <a:t/>
            </a:r>
            <a:br>
              <a:rPr lang="en-US" dirty="0"/>
            </a:br>
            <a:r>
              <a:rPr lang="en-US" dirty="0"/>
              <a:t/>
            </a:r>
            <a:br>
              <a:rPr lang="en-US" dirty="0"/>
            </a:br>
            <a:r>
              <a:rPr lang="en-US" dirty="0"/>
              <a:t/>
            </a:r>
            <a:br>
              <a:rPr lang="en-US" dirty="0"/>
            </a:br>
            <a:endParaRPr lang="en-GB" dirty="0"/>
          </a:p>
        </p:txBody>
      </p:sp>
    </p:spTree>
    <p:extLst>
      <p:ext uri="{BB962C8B-B14F-4D97-AF65-F5344CB8AC3E}">
        <p14:creationId xmlns:p14="http://schemas.microsoft.com/office/powerpoint/2010/main" val="4035426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TYPES </a:t>
            </a:r>
            <a:r>
              <a:rPr lang="en-US" dirty="0"/>
              <a:t>OF RESEARCH..</a:t>
            </a:r>
            <a:endParaRPr lang="en-GB" dirty="0"/>
          </a:p>
        </p:txBody>
      </p:sp>
      <p:sp>
        <p:nvSpPr>
          <p:cNvPr id="3" name="Content Placeholder 2"/>
          <p:cNvSpPr>
            <a:spLocks noGrp="1"/>
          </p:cNvSpPr>
          <p:nvPr>
            <p:ph idx="1"/>
          </p:nvPr>
        </p:nvSpPr>
        <p:spPr/>
        <p:txBody>
          <a:bodyPr/>
          <a:lstStyle/>
          <a:p>
            <a:r>
              <a:rPr lang="en-GB" b="0" dirty="0" smtClean="0"/>
              <a:t>‘</a:t>
            </a:r>
            <a:r>
              <a:rPr lang="en-US" dirty="0"/>
              <a:t>Research can be </a:t>
            </a:r>
            <a:r>
              <a:rPr lang="en-US" dirty="0">
                <a:solidFill>
                  <a:srgbClr val="FF0000"/>
                </a:solidFill>
              </a:rPr>
              <a:t>classified </a:t>
            </a:r>
            <a:r>
              <a:rPr lang="en-US" dirty="0">
                <a:solidFill>
                  <a:schemeClr val="accent6">
                    <a:lumMod val="75000"/>
                  </a:schemeClr>
                </a:solidFill>
              </a:rPr>
              <a:t>from three perspectives</a:t>
            </a:r>
            <a:r>
              <a:rPr lang="en-US" dirty="0"/>
              <a:t>:</a:t>
            </a:r>
            <a:br>
              <a:rPr lang="en-US" dirty="0"/>
            </a:br>
            <a:r>
              <a:rPr lang="en-US" dirty="0"/>
              <a:t>1. </a:t>
            </a:r>
            <a:r>
              <a:rPr lang="en-US" i="1" dirty="0">
                <a:solidFill>
                  <a:srgbClr val="FF0000"/>
                </a:solidFill>
              </a:rPr>
              <a:t>application </a:t>
            </a:r>
            <a:r>
              <a:rPr lang="en-US" dirty="0"/>
              <a:t>of research study</a:t>
            </a:r>
            <a:br>
              <a:rPr lang="en-US" dirty="0"/>
            </a:br>
            <a:r>
              <a:rPr lang="en-US" dirty="0"/>
              <a:t>2. </a:t>
            </a:r>
            <a:r>
              <a:rPr lang="en-US" i="1" dirty="0">
                <a:solidFill>
                  <a:srgbClr val="FF0000"/>
                </a:solidFill>
              </a:rPr>
              <a:t>objectives in undertaking </a:t>
            </a:r>
            <a:r>
              <a:rPr lang="en-US" dirty="0"/>
              <a:t>the research</a:t>
            </a:r>
            <a:br>
              <a:rPr lang="en-US" dirty="0"/>
            </a:br>
            <a:r>
              <a:rPr lang="en-US" dirty="0"/>
              <a:t>3. </a:t>
            </a:r>
            <a:r>
              <a:rPr lang="en-US" i="1" dirty="0">
                <a:solidFill>
                  <a:srgbClr val="FF0000"/>
                </a:solidFill>
              </a:rPr>
              <a:t>inquiry mode </a:t>
            </a:r>
            <a:r>
              <a:rPr lang="en-US" dirty="0" smtClean="0"/>
              <a:t>employed</a:t>
            </a:r>
          </a:p>
          <a:p>
            <a:pPr marL="457200" lvl="1" indent="0">
              <a:buNone/>
            </a:pPr>
            <a:r>
              <a:rPr lang="en-GB" i="1" dirty="0" smtClean="0"/>
              <a:t>4. type </a:t>
            </a:r>
            <a:r>
              <a:rPr lang="en-GB" i="1" dirty="0"/>
              <a:t>of information thought</a:t>
            </a:r>
            <a:endParaRPr lang="en-US" dirty="0" smtClean="0"/>
          </a:p>
          <a:p>
            <a:pPr marL="0" indent="0">
              <a:buNone/>
            </a:pPr>
            <a:r>
              <a:rPr lang="en-US" dirty="0"/>
              <a:t/>
            </a:r>
            <a:br>
              <a:rPr lang="en-US" dirty="0"/>
            </a:br>
            <a:r>
              <a:rPr lang="en-US" dirty="0"/>
              <a:t/>
            </a:r>
            <a:br>
              <a:rPr lang="en-US" dirty="0"/>
            </a:br>
            <a:endParaRPr lang="en-GB" dirty="0"/>
          </a:p>
        </p:txBody>
      </p:sp>
    </p:spTree>
    <p:extLst>
      <p:ext uri="{BB962C8B-B14F-4D97-AF65-F5344CB8AC3E}">
        <p14:creationId xmlns:p14="http://schemas.microsoft.com/office/powerpoint/2010/main" val="31950960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TYPES </a:t>
            </a:r>
            <a:r>
              <a:rPr lang="en-US" dirty="0"/>
              <a:t>OF </a:t>
            </a:r>
            <a:r>
              <a:rPr lang="en-US" dirty="0" smtClean="0"/>
              <a:t>RESEARCH: </a:t>
            </a:r>
            <a:r>
              <a:rPr lang="en-US" dirty="0"/>
              <a:t>Application:</a:t>
            </a:r>
            <a:endParaRPr lang="en-GB" dirty="0"/>
          </a:p>
        </p:txBody>
      </p:sp>
      <p:sp>
        <p:nvSpPr>
          <p:cNvPr id="3" name="Content Placeholder 2"/>
          <p:cNvSpPr>
            <a:spLocks noGrp="1"/>
          </p:cNvSpPr>
          <p:nvPr>
            <p:ph idx="1"/>
          </p:nvPr>
        </p:nvSpPr>
        <p:spPr/>
        <p:txBody>
          <a:bodyPr/>
          <a:lstStyle/>
          <a:p>
            <a:r>
              <a:rPr lang="en-US" dirty="0" smtClean="0"/>
              <a:t>From </a:t>
            </a:r>
            <a:r>
              <a:rPr lang="en-US" dirty="0"/>
              <a:t>the point of view of application, there are two broad categories of </a:t>
            </a:r>
            <a:r>
              <a:rPr lang="en-US" dirty="0" smtClean="0"/>
              <a:t>research:</a:t>
            </a:r>
            <a:endParaRPr lang="en-US" dirty="0"/>
          </a:p>
          <a:p>
            <a:pPr lvl="1"/>
            <a:r>
              <a:rPr lang="en-US" i="1" dirty="0" smtClean="0"/>
              <a:t>pure </a:t>
            </a:r>
            <a:r>
              <a:rPr lang="en-US" i="1" dirty="0"/>
              <a:t>research </a:t>
            </a:r>
            <a:r>
              <a:rPr lang="en-US" dirty="0" smtClean="0"/>
              <a:t>and</a:t>
            </a:r>
            <a:endParaRPr lang="en-US" dirty="0"/>
          </a:p>
          <a:p>
            <a:pPr lvl="1"/>
            <a:r>
              <a:rPr lang="en-US" i="1" dirty="0" smtClean="0"/>
              <a:t>applied research</a:t>
            </a:r>
            <a:endParaRPr lang="en-US" dirty="0"/>
          </a:p>
          <a:p>
            <a:r>
              <a:rPr lang="en-US" i="1" dirty="0" smtClean="0"/>
              <a:t>Pure </a:t>
            </a:r>
            <a:r>
              <a:rPr lang="en-US" i="1" dirty="0"/>
              <a:t>research </a:t>
            </a:r>
            <a:endParaRPr lang="en-US" i="1" dirty="0" smtClean="0"/>
          </a:p>
          <a:p>
            <a:pPr lvl="1"/>
            <a:r>
              <a:rPr lang="en-US" dirty="0" smtClean="0"/>
              <a:t>involves </a:t>
            </a:r>
            <a:r>
              <a:rPr lang="en-US" dirty="0"/>
              <a:t>developing and testing theories and hypotheses that </a:t>
            </a:r>
            <a:r>
              <a:rPr lang="en-US" dirty="0" smtClean="0"/>
              <a:t>are intellectually </a:t>
            </a:r>
            <a:r>
              <a:rPr lang="en-US" dirty="0"/>
              <a:t>challenging to the researcher but may or may not have </a:t>
            </a:r>
            <a:r>
              <a:rPr lang="en-US" dirty="0" smtClean="0"/>
              <a:t>practical application </a:t>
            </a:r>
            <a:r>
              <a:rPr lang="en-US" dirty="0"/>
              <a:t>at the present time or in the future. </a:t>
            </a:r>
            <a:endParaRPr lang="en-US" dirty="0" smtClean="0"/>
          </a:p>
          <a:p>
            <a:pPr lvl="1"/>
            <a:r>
              <a:rPr lang="en-US" i="1" dirty="0" smtClean="0"/>
              <a:t>The </a:t>
            </a:r>
            <a:r>
              <a:rPr lang="en-US" i="1" dirty="0"/>
              <a:t>knowledge produced </a:t>
            </a:r>
            <a:r>
              <a:rPr lang="en-US" i="1" dirty="0" smtClean="0"/>
              <a:t>through pure </a:t>
            </a:r>
            <a:r>
              <a:rPr lang="en-US" i="1" dirty="0"/>
              <a:t>research is sought in order to add to the existing body of research methods.</a:t>
            </a:r>
            <a:r>
              <a:rPr lang="en-US" dirty="0"/>
              <a:t/>
            </a:r>
            <a:br>
              <a:rPr lang="en-US" dirty="0"/>
            </a:br>
            <a:r>
              <a:rPr lang="en-US" dirty="0"/>
              <a:t/>
            </a:r>
            <a:br>
              <a:rPr lang="en-US" dirty="0"/>
            </a:br>
            <a:r>
              <a:rPr lang="en-US" dirty="0"/>
              <a:t/>
            </a:r>
            <a:br>
              <a:rPr lang="en-US" dirty="0"/>
            </a:br>
            <a:r>
              <a:rPr lang="en-US" dirty="0"/>
              <a:t/>
            </a:r>
            <a:br>
              <a:rPr lang="en-US" dirty="0"/>
            </a:br>
            <a:endParaRPr lang="en-GB" dirty="0"/>
          </a:p>
        </p:txBody>
      </p:sp>
    </p:spTree>
    <p:extLst>
      <p:ext uri="{BB962C8B-B14F-4D97-AF65-F5344CB8AC3E}">
        <p14:creationId xmlns:p14="http://schemas.microsoft.com/office/powerpoint/2010/main" val="12105003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TYPES </a:t>
            </a:r>
            <a:r>
              <a:rPr lang="en-US" dirty="0"/>
              <a:t>OF </a:t>
            </a:r>
            <a:r>
              <a:rPr lang="en-US" dirty="0" smtClean="0"/>
              <a:t>RESEARCH: </a:t>
            </a:r>
            <a:r>
              <a:rPr lang="en-US" dirty="0"/>
              <a:t>Application:</a:t>
            </a:r>
            <a:endParaRPr lang="en-GB" dirty="0"/>
          </a:p>
        </p:txBody>
      </p:sp>
      <p:sp>
        <p:nvSpPr>
          <p:cNvPr id="3" name="Content Placeholder 2"/>
          <p:cNvSpPr>
            <a:spLocks noGrp="1"/>
          </p:cNvSpPr>
          <p:nvPr>
            <p:ph idx="1"/>
          </p:nvPr>
        </p:nvSpPr>
        <p:spPr/>
        <p:txBody>
          <a:bodyPr/>
          <a:lstStyle/>
          <a:p>
            <a:r>
              <a:rPr lang="en-US" i="1" dirty="0" smtClean="0"/>
              <a:t>Applied </a:t>
            </a:r>
            <a:r>
              <a:rPr lang="en-US" i="1" dirty="0"/>
              <a:t>research </a:t>
            </a:r>
            <a:endParaRPr lang="en-US" i="1" dirty="0" smtClean="0"/>
          </a:p>
          <a:p>
            <a:pPr lvl="1"/>
            <a:r>
              <a:rPr lang="en-US" dirty="0" smtClean="0"/>
              <a:t>is </a:t>
            </a:r>
            <a:r>
              <a:rPr lang="en-US" dirty="0"/>
              <a:t>done to solve specific, practical questions; for policy</a:t>
            </a:r>
            <a:br>
              <a:rPr lang="en-US" dirty="0"/>
            </a:br>
            <a:r>
              <a:rPr lang="en-US" dirty="0"/>
              <a:t>formulation, administration and understanding of a phenomenon. </a:t>
            </a:r>
            <a:endParaRPr lang="en-US" dirty="0" smtClean="0"/>
          </a:p>
          <a:p>
            <a:pPr lvl="1"/>
            <a:r>
              <a:rPr lang="en-US" dirty="0" smtClean="0"/>
              <a:t>It </a:t>
            </a:r>
            <a:r>
              <a:rPr lang="en-US" dirty="0"/>
              <a:t>can </a:t>
            </a:r>
            <a:r>
              <a:rPr lang="en-US" dirty="0" smtClean="0"/>
              <a:t>be </a:t>
            </a:r>
            <a:r>
              <a:rPr lang="en-US" i="1" dirty="0" smtClean="0"/>
              <a:t>exploratory</a:t>
            </a:r>
            <a:r>
              <a:rPr lang="en-US" dirty="0"/>
              <a:t>, but is usually </a:t>
            </a:r>
            <a:r>
              <a:rPr lang="en-US" i="1" dirty="0"/>
              <a:t>descriptive</a:t>
            </a:r>
            <a:r>
              <a:rPr lang="en-US" dirty="0"/>
              <a:t>. </a:t>
            </a:r>
            <a:endParaRPr lang="en-US" dirty="0" smtClean="0"/>
          </a:p>
          <a:p>
            <a:pPr lvl="1"/>
            <a:r>
              <a:rPr lang="en-US" dirty="0" smtClean="0"/>
              <a:t>It </a:t>
            </a:r>
            <a:r>
              <a:rPr lang="en-US" dirty="0"/>
              <a:t>is almost always done on the basis </a:t>
            </a:r>
            <a:r>
              <a:rPr lang="en-US" dirty="0" smtClean="0"/>
              <a:t>of  basic research.</a:t>
            </a:r>
          </a:p>
          <a:p>
            <a:pPr lvl="1"/>
            <a:r>
              <a:rPr lang="en-US" dirty="0" smtClean="0"/>
              <a:t>Applied </a:t>
            </a:r>
            <a:r>
              <a:rPr lang="en-US" dirty="0"/>
              <a:t>research can be carried out by academic or </a:t>
            </a:r>
            <a:r>
              <a:rPr lang="en-US" dirty="0" smtClean="0"/>
              <a:t>industrial institutions</a:t>
            </a:r>
            <a:r>
              <a:rPr lang="en-US" dirty="0"/>
              <a:t>. </a:t>
            </a:r>
            <a:endParaRPr lang="en-US" dirty="0" smtClean="0"/>
          </a:p>
          <a:p>
            <a:pPr lvl="1"/>
            <a:r>
              <a:rPr lang="en-US" dirty="0" smtClean="0"/>
              <a:t>Often</a:t>
            </a:r>
            <a:r>
              <a:rPr lang="en-US" dirty="0"/>
              <a:t>, an academic institution such as a university will have a </a:t>
            </a:r>
            <a:r>
              <a:rPr lang="en-US" dirty="0" smtClean="0"/>
              <a:t>specific  applied </a:t>
            </a:r>
            <a:r>
              <a:rPr lang="en-US" dirty="0"/>
              <a:t>research program funded by an industrial partner interested in </a:t>
            </a:r>
            <a:r>
              <a:rPr lang="en-US" dirty="0" smtClean="0"/>
              <a:t>that program</a:t>
            </a: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GB" dirty="0"/>
          </a:p>
        </p:txBody>
      </p:sp>
    </p:spTree>
    <p:extLst>
      <p:ext uri="{BB962C8B-B14F-4D97-AF65-F5344CB8AC3E}">
        <p14:creationId xmlns:p14="http://schemas.microsoft.com/office/powerpoint/2010/main" val="3963702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TYPES </a:t>
            </a:r>
            <a:r>
              <a:rPr lang="en-US" dirty="0"/>
              <a:t>OF </a:t>
            </a:r>
            <a:r>
              <a:rPr lang="en-US" dirty="0" smtClean="0"/>
              <a:t>RESEARCH: </a:t>
            </a:r>
            <a:r>
              <a:rPr lang="en-US" dirty="0"/>
              <a:t>Application:</a:t>
            </a:r>
            <a:endParaRPr lang="en-GB" dirty="0"/>
          </a:p>
        </p:txBody>
      </p:sp>
      <p:sp>
        <p:nvSpPr>
          <p:cNvPr id="3" name="Content Placeholder 2"/>
          <p:cNvSpPr>
            <a:spLocks noGrp="1"/>
          </p:cNvSpPr>
          <p:nvPr>
            <p:ph idx="1"/>
          </p:nvPr>
        </p:nvSpPr>
        <p:spPr/>
        <p:txBody>
          <a:bodyPr/>
          <a:lstStyle/>
          <a:p>
            <a:r>
              <a:rPr lang="en-US" i="1" dirty="0" smtClean="0"/>
              <a:t>Applied </a:t>
            </a:r>
            <a:r>
              <a:rPr lang="en-US" i="1" dirty="0"/>
              <a:t>research </a:t>
            </a:r>
            <a:endParaRPr lang="en-US" i="1" dirty="0" smtClean="0"/>
          </a:p>
          <a:p>
            <a:pPr lvl="1"/>
            <a:r>
              <a:rPr lang="en-US" dirty="0" smtClean="0"/>
              <a:t>is </a:t>
            </a:r>
            <a:r>
              <a:rPr lang="en-US" dirty="0"/>
              <a:t>done to solve specific, practical questions; for policy</a:t>
            </a:r>
            <a:br>
              <a:rPr lang="en-US" dirty="0"/>
            </a:br>
            <a:r>
              <a:rPr lang="en-US" dirty="0"/>
              <a:t>formulation, administration and understanding of a phenomenon. </a:t>
            </a:r>
            <a:endParaRPr lang="en-US" dirty="0" smtClean="0"/>
          </a:p>
          <a:p>
            <a:pPr lvl="1"/>
            <a:r>
              <a:rPr lang="en-US" dirty="0" smtClean="0"/>
              <a:t>It </a:t>
            </a:r>
            <a:r>
              <a:rPr lang="en-US" dirty="0"/>
              <a:t>can </a:t>
            </a:r>
            <a:r>
              <a:rPr lang="en-US" dirty="0" smtClean="0"/>
              <a:t>be </a:t>
            </a:r>
            <a:r>
              <a:rPr lang="en-US" i="1" dirty="0" smtClean="0"/>
              <a:t>exploratory</a:t>
            </a:r>
            <a:r>
              <a:rPr lang="en-US" dirty="0"/>
              <a:t>, but is usually </a:t>
            </a:r>
            <a:r>
              <a:rPr lang="en-US" i="1" dirty="0"/>
              <a:t>descriptive</a:t>
            </a:r>
            <a:r>
              <a:rPr lang="en-US" dirty="0"/>
              <a:t>. </a:t>
            </a:r>
            <a:endParaRPr lang="en-US" dirty="0" smtClean="0"/>
          </a:p>
          <a:p>
            <a:pPr lvl="1"/>
            <a:r>
              <a:rPr lang="en-US" dirty="0" smtClean="0"/>
              <a:t>It </a:t>
            </a:r>
            <a:r>
              <a:rPr lang="en-US" dirty="0"/>
              <a:t>is almost always done on the basis </a:t>
            </a:r>
            <a:r>
              <a:rPr lang="en-US" dirty="0" smtClean="0"/>
              <a:t>of  basic research.</a:t>
            </a:r>
          </a:p>
          <a:p>
            <a:pPr lvl="1"/>
            <a:r>
              <a:rPr lang="en-US" dirty="0" smtClean="0"/>
              <a:t>Applied </a:t>
            </a:r>
            <a:r>
              <a:rPr lang="en-US" dirty="0"/>
              <a:t>research can be carried out by academic or </a:t>
            </a:r>
            <a:r>
              <a:rPr lang="en-US" dirty="0" smtClean="0"/>
              <a:t>industrial institutions</a:t>
            </a:r>
            <a:r>
              <a:rPr lang="en-US" dirty="0"/>
              <a:t>. </a:t>
            </a:r>
            <a:endParaRPr lang="en-US" dirty="0" smtClean="0"/>
          </a:p>
          <a:p>
            <a:pPr lvl="1"/>
            <a:r>
              <a:rPr lang="en-US" dirty="0" smtClean="0"/>
              <a:t>Often</a:t>
            </a:r>
            <a:r>
              <a:rPr lang="en-US" dirty="0"/>
              <a:t>, an academic institution such as a university will have a </a:t>
            </a:r>
            <a:r>
              <a:rPr lang="en-US" dirty="0" smtClean="0"/>
              <a:t>specific  applied </a:t>
            </a:r>
            <a:r>
              <a:rPr lang="en-US" dirty="0"/>
              <a:t>research program funded by an industrial partner interested in </a:t>
            </a:r>
            <a:r>
              <a:rPr lang="en-US" dirty="0" smtClean="0"/>
              <a:t>that program</a:t>
            </a: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GB" dirty="0"/>
          </a:p>
        </p:txBody>
      </p:sp>
      <p:pic>
        <p:nvPicPr>
          <p:cNvPr id="4" name="Picture 3"/>
          <p:cNvPicPr>
            <a:picLocks noChangeAspect="1"/>
          </p:cNvPicPr>
          <p:nvPr/>
        </p:nvPicPr>
        <p:blipFill rotWithShape="1">
          <a:blip r:embed="rId2"/>
          <a:srcRect l="24542" t="22438" r="27310" b="14563"/>
          <a:stretch/>
        </p:blipFill>
        <p:spPr>
          <a:xfrm>
            <a:off x="423478" y="836712"/>
            <a:ext cx="8973344" cy="6021288"/>
          </a:xfrm>
          <a:prstGeom prst="rect">
            <a:avLst/>
          </a:prstGeom>
        </p:spPr>
      </p:pic>
    </p:spTree>
    <p:extLst>
      <p:ext uri="{BB962C8B-B14F-4D97-AF65-F5344CB8AC3E}">
        <p14:creationId xmlns:p14="http://schemas.microsoft.com/office/powerpoint/2010/main" val="3767323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TYPES </a:t>
            </a:r>
            <a:r>
              <a:rPr lang="en-US" dirty="0"/>
              <a:t>OF </a:t>
            </a:r>
            <a:r>
              <a:rPr lang="en-US" dirty="0" smtClean="0"/>
              <a:t>RESEARCH: </a:t>
            </a:r>
            <a:r>
              <a:rPr lang="en-US" dirty="0"/>
              <a:t>Objectives:</a:t>
            </a:r>
            <a:endParaRPr lang="en-GB" dirty="0"/>
          </a:p>
        </p:txBody>
      </p:sp>
      <p:sp>
        <p:nvSpPr>
          <p:cNvPr id="3" name="Content Placeholder 2"/>
          <p:cNvSpPr>
            <a:spLocks noGrp="1"/>
          </p:cNvSpPr>
          <p:nvPr>
            <p:ph idx="1"/>
          </p:nvPr>
        </p:nvSpPr>
        <p:spPr>
          <a:xfrm>
            <a:off x="330094" y="1219200"/>
            <a:ext cx="9490208" cy="5181600"/>
          </a:xfrm>
        </p:spPr>
        <p:txBody>
          <a:bodyPr/>
          <a:lstStyle/>
          <a:p>
            <a:r>
              <a:rPr lang="en-US" sz="3600" dirty="0" smtClean="0"/>
              <a:t>From </a:t>
            </a:r>
            <a:r>
              <a:rPr lang="en-US" sz="3600" dirty="0"/>
              <a:t>the viewpoint of objectives, a research can be classified </a:t>
            </a:r>
            <a:r>
              <a:rPr lang="en-US" sz="3600" dirty="0" smtClean="0"/>
              <a:t>as:	</a:t>
            </a:r>
          </a:p>
          <a:p>
            <a:pPr lvl="1"/>
            <a:r>
              <a:rPr lang="en-US" sz="3600" dirty="0" smtClean="0"/>
              <a:t>-</a:t>
            </a:r>
            <a:r>
              <a:rPr lang="en-US" sz="3600" i="1" dirty="0" smtClean="0"/>
              <a:t>descriptive</a:t>
            </a:r>
          </a:p>
          <a:p>
            <a:pPr lvl="1"/>
            <a:r>
              <a:rPr lang="en-US" sz="3600" i="1" dirty="0" smtClean="0"/>
              <a:t>-correlational</a:t>
            </a:r>
          </a:p>
          <a:p>
            <a:pPr lvl="1"/>
            <a:r>
              <a:rPr lang="en-US" sz="3600" i="1" dirty="0" smtClean="0"/>
              <a:t>-explanatory</a:t>
            </a:r>
          </a:p>
          <a:p>
            <a:pPr lvl="1"/>
            <a:r>
              <a:rPr lang="en-US" sz="3600" i="1" dirty="0" smtClean="0"/>
              <a:t>-</a:t>
            </a:r>
            <a:r>
              <a:rPr lang="en-US" sz="3600" i="1" dirty="0"/>
              <a:t>exploratory</a:t>
            </a:r>
            <a:r>
              <a:rPr lang="en-US" sz="3600" dirty="0"/>
              <a:t/>
            </a:r>
            <a:br>
              <a:rPr lang="en-US" sz="3600"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GB" dirty="0"/>
          </a:p>
        </p:txBody>
      </p:sp>
    </p:spTree>
    <p:extLst>
      <p:ext uri="{BB962C8B-B14F-4D97-AF65-F5344CB8AC3E}">
        <p14:creationId xmlns:p14="http://schemas.microsoft.com/office/powerpoint/2010/main" val="2353525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TYPES </a:t>
            </a:r>
            <a:r>
              <a:rPr lang="en-US" dirty="0"/>
              <a:t>OF </a:t>
            </a:r>
            <a:r>
              <a:rPr lang="en-US" dirty="0" smtClean="0"/>
              <a:t>RESEARCH: </a:t>
            </a:r>
            <a:r>
              <a:rPr lang="en-US" dirty="0"/>
              <a:t>Objectives:</a:t>
            </a:r>
            <a:endParaRPr lang="en-GB" dirty="0"/>
          </a:p>
        </p:txBody>
      </p:sp>
      <p:sp>
        <p:nvSpPr>
          <p:cNvPr id="3" name="Content Placeholder 2"/>
          <p:cNvSpPr>
            <a:spLocks noGrp="1"/>
          </p:cNvSpPr>
          <p:nvPr>
            <p:ph idx="1"/>
          </p:nvPr>
        </p:nvSpPr>
        <p:spPr>
          <a:xfrm>
            <a:off x="313474" y="908720"/>
            <a:ext cx="9490208" cy="5181600"/>
          </a:xfrm>
        </p:spPr>
        <p:txBody>
          <a:bodyPr/>
          <a:lstStyle/>
          <a:p>
            <a:r>
              <a:rPr lang="en-US" sz="3600" i="1" dirty="0"/>
              <a:t>Descriptive research </a:t>
            </a:r>
            <a:endParaRPr lang="en-US" sz="3600" i="1" dirty="0" smtClean="0"/>
          </a:p>
          <a:p>
            <a:pPr lvl="1"/>
            <a:r>
              <a:rPr lang="en-US" sz="2800" dirty="0" smtClean="0"/>
              <a:t>attempts </a:t>
            </a:r>
            <a:r>
              <a:rPr lang="en-US" sz="2800" dirty="0"/>
              <a:t>to describe systematically a situation, problem</a:t>
            </a:r>
            <a:r>
              <a:rPr lang="en-US" sz="2800" dirty="0" smtClean="0"/>
              <a:t>, phenomenon</a:t>
            </a:r>
            <a:r>
              <a:rPr lang="en-US" sz="2800" dirty="0"/>
              <a:t>, service or </a:t>
            </a:r>
            <a:r>
              <a:rPr lang="en-US" sz="2800" dirty="0" err="1"/>
              <a:t>programme</a:t>
            </a:r>
            <a:r>
              <a:rPr lang="en-US" sz="2800" dirty="0"/>
              <a:t>, or provides information about , say, </a:t>
            </a:r>
            <a:r>
              <a:rPr lang="en-US" sz="2800" dirty="0" smtClean="0"/>
              <a:t>living  condition </a:t>
            </a:r>
            <a:r>
              <a:rPr lang="en-US" sz="2800" dirty="0"/>
              <a:t>of a community, or describes attitudes towards an </a:t>
            </a:r>
            <a:r>
              <a:rPr lang="en-US" sz="2800" dirty="0" smtClean="0"/>
              <a:t>issue.</a:t>
            </a:r>
          </a:p>
          <a:p>
            <a:r>
              <a:rPr lang="en-US" sz="3600" i="1" dirty="0" smtClean="0"/>
              <a:t>Correlational research</a:t>
            </a:r>
          </a:p>
          <a:p>
            <a:pPr lvl="1"/>
            <a:r>
              <a:rPr lang="en-US" sz="3400" i="1" dirty="0" smtClean="0"/>
              <a:t> </a:t>
            </a:r>
            <a:r>
              <a:rPr lang="en-US" sz="2800" dirty="0"/>
              <a:t>attempts to discover or establish the existence of </a:t>
            </a:r>
            <a:r>
              <a:rPr lang="en-US" sz="2800" dirty="0" smtClean="0"/>
              <a:t>a relationship</a:t>
            </a:r>
            <a:r>
              <a:rPr lang="en-US" sz="2800" dirty="0"/>
              <a:t>/ interdependence between two or more aspects of a </a:t>
            </a:r>
            <a:r>
              <a:rPr lang="en-US" sz="2800" dirty="0" smtClean="0"/>
              <a:t>situation.</a:t>
            </a: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GB" dirty="0"/>
          </a:p>
        </p:txBody>
      </p:sp>
    </p:spTree>
    <p:extLst>
      <p:ext uri="{BB962C8B-B14F-4D97-AF65-F5344CB8AC3E}">
        <p14:creationId xmlns:p14="http://schemas.microsoft.com/office/powerpoint/2010/main" val="1922991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Overview</a:t>
            </a:r>
            <a:endParaRPr lang="en-GB" sz="6600" dirty="0"/>
          </a:p>
        </p:txBody>
      </p:sp>
      <p:sp>
        <p:nvSpPr>
          <p:cNvPr id="3" name="Content Placeholder 2"/>
          <p:cNvSpPr>
            <a:spLocks noGrp="1"/>
          </p:cNvSpPr>
          <p:nvPr>
            <p:ph idx="1"/>
          </p:nvPr>
        </p:nvSpPr>
        <p:spPr/>
        <p:txBody>
          <a:bodyPr/>
          <a:lstStyle/>
          <a:p>
            <a:pPr marL="0" indent="0">
              <a:buNone/>
            </a:pPr>
            <a:r>
              <a:rPr lang="en-GB" b="0" dirty="0"/>
              <a:t>After completing </a:t>
            </a:r>
            <a:r>
              <a:rPr lang="en-GB" b="0" dirty="0" smtClean="0"/>
              <a:t>Lesson 1, you </a:t>
            </a:r>
            <a:r>
              <a:rPr lang="en-GB" b="0" dirty="0"/>
              <a:t>should be able to: </a:t>
            </a:r>
          </a:p>
          <a:p>
            <a:pPr marL="514350" indent="-514350">
              <a:buFont typeface="+mj-lt"/>
              <a:buAutoNum type="arabicPeriod"/>
            </a:pPr>
            <a:r>
              <a:rPr lang="en-GB" sz="3200" b="0" dirty="0"/>
              <a:t> </a:t>
            </a:r>
            <a:r>
              <a:rPr lang="en-GB" sz="3200" b="0" dirty="0" smtClean="0">
                <a:solidFill>
                  <a:srgbClr val="FF0000"/>
                </a:solidFill>
              </a:rPr>
              <a:t>Describe</a:t>
            </a:r>
            <a:r>
              <a:rPr lang="en-GB" sz="3200" b="0" dirty="0" smtClean="0"/>
              <a:t> </a:t>
            </a:r>
            <a:r>
              <a:rPr lang="en-GB" sz="3200" b="0" dirty="0"/>
              <a:t>what </a:t>
            </a:r>
            <a:r>
              <a:rPr lang="en-GB" sz="3200" b="0" dirty="0" smtClean="0"/>
              <a:t> is research is </a:t>
            </a:r>
            <a:r>
              <a:rPr lang="en-GB" sz="3200" b="0" dirty="0"/>
              <a:t>and how it is defined. </a:t>
            </a:r>
          </a:p>
          <a:p>
            <a:pPr marL="514350" indent="-514350">
              <a:buFont typeface="+mj-lt"/>
              <a:buAutoNum type="arabicPeriod"/>
            </a:pPr>
            <a:r>
              <a:rPr lang="en-GB" sz="3200" b="0" dirty="0" smtClean="0"/>
              <a:t> </a:t>
            </a:r>
            <a:r>
              <a:rPr lang="en-GB" sz="3200" b="0" dirty="0">
                <a:solidFill>
                  <a:srgbClr val="FF0000"/>
                </a:solidFill>
              </a:rPr>
              <a:t>Distinguish</a:t>
            </a:r>
            <a:r>
              <a:rPr lang="en-GB" sz="3200" b="0" dirty="0"/>
              <a:t> between applied and basic research, giving examples, and discussing why they would fall into one or the other of the two categories. </a:t>
            </a:r>
            <a:endParaRPr lang="en-US" sz="3200" dirty="0" smtClean="0"/>
          </a:p>
          <a:p>
            <a:pPr marL="514350" indent="-514350">
              <a:buFont typeface="+mj-lt"/>
              <a:buAutoNum type="arabicPeriod"/>
            </a:pPr>
            <a:r>
              <a:rPr lang="en-US" sz="3200" dirty="0" smtClean="0">
                <a:solidFill>
                  <a:srgbClr val="FF0000"/>
                </a:solidFill>
              </a:rPr>
              <a:t>Describe </a:t>
            </a:r>
            <a:r>
              <a:rPr lang="en-US" sz="3200" dirty="0" smtClean="0"/>
              <a:t>Research Continuum</a:t>
            </a:r>
          </a:p>
          <a:p>
            <a:pPr marL="514350" indent="-514350">
              <a:buFont typeface="+mj-lt"/>
              <a:buAutoNum type="arabicPeriod"/>
            </a:pPr>
            <a:r>
              <a:rPr lang="en-US" sz="3200" dirty="0" smtClean="0">
                <a:solidFill>
                  <a:srgbClr val="FF0000"/>
                </a:solidFill>
              </a:rPr>
              <a:t>Distinguish</a:t>
            </a:r>
            <a:r>
              <a:rPr lang="en-US" sz="3200" dirty="0" smtClean="0"/>
              <a:t> Types of Research</a:t>
            </a:r>
          </a:p>
          <a:p>
            <a:pPr marL="514350" indent="-514350">
              <a:buFont typeface="+mj-lt"/>
              <a:buAutoNum type="arabicPeriod"/>
            </a:pPr>
            <a:r>
              <a:rPr lang="en-GB" sz="3200" dirty="0" smtClean="0"/>
              <a:t>Types </a:t>
            </a:r>
            <a:r>
              <a:rPr lang="en-GB" sz="3200" dirty="0"/>
              <a:t>of </a:t>
            </a:r>
            <a:r>
              <a:rPr lang="en-GB" sz="3200" dirty="0" smtClean="0">
                <a:solidFill>
                  <a:srgbClr val="FF0000"/>
                </a:solidFill>
              </a:rPr>
              <a:t>Variables </a:t>
            </a:r>
            <a:endParaRPr lang="en-US" sz="3200" dirty="0" smtClean="0">
              <a:solidFill>
                <a:srgbClr val="FF0000"/>
              </a:solidFill>
            </a:endParaRPr>
          </a:p>
          <a:p>
            <a:endParaRPr lang="en-GB" dirty="0"/>
          </a:p>
        </p:txBody>
      </p:sp>
    </p:spTree>
    <p:extLst>
      <p:ext uri="{BB962C8B-B14F-4D97-AF65-F5344CB8AC3E}">
        <p14:creationId xmlns:p14="http://schemas.microsoft.com/office/powerpoint/2010/main" val="39069215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TYPES </a:t>
            </a:r>
            <a:r>
              <a:rPr lang="en-US" dirty="0"/>
              <a:t>OF </a:t>
            </a:r>
            <a:r>
              <a:rPr lang="en-US" dirty="0" smtClean="0"/>
              <a:t>RESEARCH: </a:t>
            </a:r>
            <a:r>
              <a:rPr lang="en-US" dirty="0"/>
              <a:t>Objectives:</a:t>
            </a:r>
            <a:endParaRPr lang="en-GB" dirty="0"/>
          </a:p>
        </p:txBody>
      </p:sp>
      <p:sp>
        <p:nvSpPr>
          <p:cNvPr id="3" name="Content Placeholder 2"/>
          <p:cNvSpPr>
            <a:spLocks noGrp="1"/>
          </p:cNvSpPr>
          <p:nvPr>
            <p:ph idx="1"/>
          </p:nvPr>
        </p:nvSpPr>
        <p:spPr>
          <a:xfrm>
            <a:off x="330094" y="1066800"/>
            <a:ext cx="9490208" cy="5181600"/>
          </a:xfrm>
        </p:spPr>
        <p:txBody>
          <a:bodyPr/>
          <a:lstStyle/>
          <a:p>
            <a:r>
              <a:rPr lang="en-US" sz="3000" i="1" dirty="0" smtClean="0"/>
              <a:t>Explanatory research</a:t>
            </a:r>
          </a:p>
          <a:p>
            <a:pPr lvl="1"/>
            <a:r>
              <a:rPr lang="en-US" sz="2800" i="1" dirty="0" smtClean="0"/>
              <a:t> </a:t>
            </a:r>
            <a:r>
              <a:rPr lang="en-US" sz="2800" dirty="0"/>
              <a:t>attempts to clarify why and how there is a relationship </a:t>
            </a:r>
            <a:r>
              <a:rPr lang="en-US" sz="2800" dirty="0" smtClean="0"/>
              <a:t>between two </a:t>
            </a:r>
            <a:r>
              <a:rPr lang="en-US" sz="2800" dirty="0"/>
              <a:t>or more aspects of a situation or </a:t>
            </a:r>
            <a:r>
              <a:rPr lang="en-US" sz="2800" dirty="0" smtClean="0"/>
              <a:t>phenomenon.</a:t>
            </a:r>
          </a:p>
          <a:p>
            <a:r>
              <a:rPr lang="en-US" sz="3600" i="1" dirty="0" smtClean="0"/>
              <a:t>Exploratory research</a:t>
            </a:r>
          </a:p>
          <a:p>
            <a:pPr lvl="1"/>
            <a:r>
              <a:rPr lang="en-US" sz="2800" i="1" dirty="0" smtClean="0"/>
              <a:t> </a:t>
            </a:r>
            <a:r>
              <a:rPr lang="en-US" sz="2800" dirty="0"/>
              <a:t>is undertaken to explore an area where little is known or </a:t>
            </a:r>
            <a:r>
              <a:rPr lang="en-US" sz="2800" dirty="0" smtClean="0"/>
              <a:t>to investigate </a:t>
            </a:r>
            <a:r>
              <a:rPr lang="en-US" sz="2800" dirty="0"/>
              <a:t>the possibilities of undertaking a particular research study (</a:t>
            </a:r>
            <a:r>
              <a:rPr lang="en-US" sz="2800" i="1" dirty="0"/>
              <a:t>feasibility </a:t>
            </a:r>
            <a:r>
              <a:rPr lang="en-US" sz="2800" i="1" dirty="0" smtClean="0"/>
              <a:t>study / </a:t>
            </a:r>
            <a:r>
              <a:rPr lang="en-US" sz="2800" i="1" dirty="0"/>
              <a:t>pilot study</a:t>
            </a:r>
            <a:r>
              <a:rPr lang="en-US" sz="2800" i="1" dirty="0" smtClean="0"/>
              <a:t>). </a:t>
            </a:r>
          </a:p>
          <a:p>
            <a:pPr lvl="1"/>
            <a:r>
              <a:rPr lang="en-US" sz="2800" i="1" dirty="0" smtClean="0"/>
              <a:t>In </a:t>
            </a:r>
            <a:r>
              <a:rPr lang="en-US" sz="2800" i="1" dirty="0"/>
              <a:t>practice most studies are a combination of the first three categories</a:t>
            </a:r>
            <a:r>
              <a:rPr lang="en-US" sz="3400" dirty="0"/>
              <a:t/>
            </a:r>
            <a:br>
              <a:rPr lang="en-US" sz="3400" dirty="0"/>
            </a:br>
            <a:r>
              <a:rPr lang="en-US" sz="3400" dirty="0"/>
              <a:t/>
            </a:r>
            <a:br>
              <a:rPr lang="en-US" sz="3400" dirty="0"/>
            </a:br>
            <a:r>
              <a:rPr lang="en-US" sz="3400" dirty="0"/>
              <a:t/>
            </a:r>
            <a:br>
              <a:rPr lang="en-US" sz="3400"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GB" dirty="0"/>
          </a:p>
        </p:txBody>
      </p:sp>
    </p:spTree>
    <p:extLst>
      <p:ext uri="{BB962C8B-B14F-4D97-AF65-F5344CB8AC3E}">
        <p14:creationId xmlns:p14="http://schemas.microsoft.com/office/powerpoint/2010/main" val="19401702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TYPES </a:t>
            </a:r>
            <a:r>
              <a:rPr lang="en-US" dirty="0"/>
              <a:t>OF </a:t>
            </a:r>
            <a:r>
              <a:rPr lang="en-US" dirty="0" smtClean="0"/>
              <a:t>RESEARCH: </a:t>
            </a:r>
            <a:r>
              <a:rPr lang="en-US" dirty="0"/>
              <a:t>Inquiry Mode: </a:t>
            </a:r>
            <a:r>
              <a:rPr lang="en-US" dirty="0" smtClean="0"/>
              <a:t>:</a:t>
            </a:r>
            <a:endParaRPr lang="en-GB" dirty="0"/>
          </a:p>
        </p:txBody>
      </p:sp>
      <p:sp>
        <p:nvSpPr>
          <p:cNvPr id="3" name="Content Placeholder 2"/>
          <p:cNvSpPr>
            <a:spLocks noGrp="1"/>
          </p:cNvSpPr>
          <p:nvPr>
            <p:ph idx="1"/>
          </p:nvPr>
        </p:nvSpPr>
        <p:spPr>
          <a:xfrm>
            <a:off x="330094" y="1066800"/>
            <a:ext cx="9490208" cy="5181600"/>
          </a:xfrm>
        </p:spPr>
        <p:txBody>
          <a:bodyPr/>
          <a:lstStyle/>
          <a:p>
            <a:r>
              <a:rPr lang="en-US" sz="3200" dirty="0"/>
              <a:t>Inquiry Mode:</a:t>
            </a:r>
            <a:r>
              <a:rPr lang="en-US" sz="3200" dirty="0"/>
              <a:t/>
            </a:r>
            <a:br>
              <a:rPr lang="en-US" sz="3200" dirty="0"/>
            </a:br>
            <a:r>
              <a:rPr lang="en-US" sz="3200" dirty="0"/>
              <a:t>From the process adopted to find answer to research questions – the two </a:t>
            </a:r>
            <a:r>
              <a:rPr lang="en-US" sz="3200" dirty="0" smtClean="0"/>
              <a:t>approaches are:</a:t>
            </a:r>
            <a:endParaRPr lang="en-US" sz="3200" dirty="0"/>
          </a:p>
          <a:p>
            <a:pPr lvl="1"/>
            <a:r>
              <a:rPr lang="en-US" sz="3000" i="1" dirty="0" smtClean="0"/>
              <a:t>Structured approach</a:t>
            </a:r>
            <a:endParaRPr lang="en-US" sz="3000" dirty="0"/>
          </a:p>
          <a:p>
            <a:pPr lvl="1"/>
            <a:r>
              <a:rPr lang="en-US" sz="3000" i="1" dirty="0" smtClean="0"/>
              <a:t>Unstructured </a:t>
            </a:r>
            <a:r>
              <a:rPr lang="en-US" sz="3000" i="1" dirty="0"/>
              <a:t>approach</a:t>
            </a:r>
            <a:r>
              <a:rPr lang="en-US" sz="3000" dirty="0"/>
              <a:t/>
            </a:r>
            <a:br>
              <a:rPr lang="en-US" sz="3000" dirty="0"/>
            </a:br>
            <a:r>
              <a:rPr lang="en-US" sz="3000" dirty="0"/>
              <a:t/>
            </a:r>
            <a:br>
              <a:rPr lang="en-US" sz="3000" dirty="0"/>
            </a:br>
            <a:r>
              <a:rPr lang="en-US" sz="3200" dirty="0"/>
              <a:t/>
            </a:r>
            <a:br>
              <a:rPr lang="en-US" sz="3200" dirty="0"/>
            </a:br>
            <a:r>
              <a:rPr lang="en-US" sz="3200" dirty="0"/>
              <a:t/>
            </a:r>
            <a:br>
              <a:rPr lang="en-US" sz="3200" dirty="0"/>
            </a:br>
            <a:r>
              <a:rPr lang="en-US" sz="3200" dirty="0"/>
              <a:t/>
            </a:r>
            <a:br>
              <a:rPr lang="en-US" sz="3200"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GB" dirty="0"/>
          </a:p>
        </p:txBody>
      </p:sp>
    </p:spTree>
    <p:extLst>
      <p:ext uri="{BB962C8B-B14F-4D97-AF65-F5344CB8AC3E}">
        <p14:creationId xmlns:p14="http://schemas.microsoft.com/office/powerpoint/2010/main" val="13597770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TYPES </a:t>
            </a:r>
            <a:r>
              <a:rPr lang="en-US" dirty="0"/>
              <a:t>OF </a:t>
            </a:r>
            <a:r>
              <a:rPr lang="en-US" dirty="0" smtClean="0"/>
              <a:t>RESEARCH: </a:t>
            </a:r>
            <a:r>
              <a:rPr lang="en-US" dirty="0"/>
              <a:t>Inquiry Mode: </a:t>
            </a:r>
            <a:r>
              <a:rPr lang="en-US" dirty="0" smtClean="0"/>
              <a:t>:</a:t>
            </a:r>
            <a:endParaRPr lang="en-GB" dirty="0"/>
          </a:p>
        </p:txBody>
      </p:sp>
      <p:sp>
        <p:nvSpPr>
          <p:cNvPr id="3" name="Content Placeholder 2"/>
          <p:cNvSpPr>
            <a:spLocks noGrp="1"/>
          </p:cNvSpPr>
          <p:nvPr>
            <p:ph idx="1"/>
          </p:nvPr>
        </p:nvSpPr>
        <p:spPr>
          <a:xfrm>
            <a:off x="330094" y="1066800"/>
            <a:ext cx="9490208" cy="5181600"/>
          </a:xfrm>
        </p:spPr>
        <p:txBody>
          <a:bodyPr/>
          <a:lstStyle/>
          <a:p>
            <a:r>
              <a:rPr lang="en-US" sz="3200" i="1" dirty="0"/>
              <a:t>Structured </a:t>
            </a:r>
            <a:r>
              <a:rPr lang="en-US" sz="3200" i="1" dirty="0" smtClean="0"/>
              <a:t>approach:</a:t>
            </a:r>
          </a:p>
          <a:p>
            <a:pPr lvl="1"/>
            <a:r>
              <a:rPr lang="en-US" sz="3000" dirty="0" smtClean="0"/>
              <a:t>The </a:t>
            </a:r>
            <a:r>
              <a:rPr lang="en-US" sz="3000" dirty="0"/>
              <a:t>structured approach to inquiry is usually classified as </a:t>
            </a:r>
            <a:r>
              <a:rPr lang="en-US" sz="3000" i="1" dirty="0"/>
              <a:t>quantitative research</a:t>
            </a:r>
            <a:r>
              <a:rPr lang="en-US" sz="3000" i="1" dirty="0" smtClean="0"/>
              <a:t>.</a:t>
            </a:r>
          </a:p>
          <a:p>
            <a:pPr lvl="1"/>
            <a:r>
              <a:rPr lang="en-US" sz="3000" dirty="0" smtClean="0"/>
              <a:t>Here </a:t>
            </a:r>
            <a:r>
              <a:rPr lang="en-US" sz="3000" dirty="0"/>
              <a:t>everything that forms the research process- objectives, design, sample, and </a:t>
            </a:r>
            <a:r>
              <a:rPr lang="en-US" sz="3000" dirty="0" smtClean="0"/>
              <a:t>the questions </a:t>
            </a:r>
            <a:r>
              <a:rPr lang="en-US" sz="3000" dirty="0"/>
              <a:t>that you plan to ask of respondents- is predetermined.</a:t>
            </a:r>
            <a:br>
              <a:rPr lang="en-US" sz="3000" dirty="0"/>
            </a:br>
            <a:r>
              <a:rPr lang="en-US" sz="3000" dirty="0"/>
              <a:t>It is more appropriate to determine the </a:t>
            </a:r>
            <a:r>
              <a:rPr lang="en-US" sz="3000" i="1" dirty="0"/>
              <a:t>extent </a:t>
            </a:r>
            <a:r>
              <a:rPr lang="en-US" sz="3000" dirty="0"/>
              <a:t>of a problem, issue or phenomenon </a:t>
            </a:r>
            <a:r>
              <a:rPr lang="en-US" sz="3000" dirty="0" smtClean="0"/>
              <a:t>by quantifying </a:t>
            </a:r>
            <a:r>
              <a:rPr lang="en-US" sz="3000" dirty="0"/>
              <a:t>the variation</a:t>
            </a:r>
            <a:r>
              <a:rPr lang="en-US" sz="3000" dirty="0" smtClean="0"/>
              <a:t>. e.g</a:t>
            </a:r>
            <a:r>
              <a:rPr lang="en-US" sz="3000" dirty="0"/>
              <a:t>. how many people have a particular problem? How many people hold a particular</a:t>
            </a:r>
            <a:br>
              <a:rPr lang="en-US" sz="3000" dirty="0"/>
            </a:br>
            <a:r>
              <a:rPr lang="en-US" sz="3000" dirty="0"/>
              <a:t>attitude</a:t>
            </a:r>
            <a:r>
              <a:rPr lang="en-US" sz="3000" dirty="0" smtClean="0"/>
              <a:t>?</a:t>
            </a:r>
            <a:endParaRPr lang="en-GB" dirty="0"/>
          </a:p>
        </p:txBody>
      </p:sp>
    </p:spTree>
    <p:extLst>
      <p:ext uri="{BB962C8B-B14F-4D97-AF65-F5344CB8AC3E}">
        <p14:creationId xmlns:p14="http://schemas.microsoft.com/office/powerpoint/2010/main" val="40395801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TYPES </a:t>
            </a:r>
            <a:r>
              <a:rPr lang="en-US" dirty="0"/>
              <a:t>OF </a:t>
            </a:r>
            <a:r>
              <a:rPr lang="en-US" dirty="0" smtClean="0"/>
              <a:t>RESEARCH: </a:t>
            </a:r>
            <a:r>
              <a:rPr lang="en-US" dirty="0"/>
              <a:t>Inquiry Mode: </a:t>
            </a:r>
            <a:r>
              <a:rPr lang="en-US" dirty="0" smtClean="0"/>
              <a:t>:</a:t>
            </a:r>
            <a:endParaRPr lang="en-GB" dirty="0"/>
          </a:p>
        </p:txBody>
      </p:sp>
      <p:sp>
        <p:nvSpPr>
          <p:cNvPr id="3" name="Content Placeholder 2"/>
          <p:cNvSpPr>
            <a:spLocks noGrp="1"/>
          </p:cNvSpPr>
          <p:nvPr>
            <p:ph idx="1"/>
          </p:nvPr>
        </p:nvSpPr>
        <p:spPr>
          <a:xfrm>
            <a:off x="330094" y="1066800"/>
            <a:ext cx="9490208" cy="5181600"/>
          </a:xfrm>
        </p:spPr>
        <p:txBody>
          <a:bodyPr/>
          <a:lstStyle/>
          <a:p>
            <a:r>
              <a:rPr lang="en-US" sz="3000" i="1" dirty="0" smtClean="0"/>
              <a:t>Unstructured </a:t>
            </a:r>
            <a:r>
              <a:rPr lang="en-US" sz="3000" i="1" dirty="0"/>
              <a:t>approach</a:t>
            </a:r>
            <a:r>
              <a:rPr lang="en-US" sz="3000" i="1" dirty="0" smtClean="0"/>
              <a:t>:</a:t>
            </a:r>
          </a:p>
          <a:p>
            <a:pPr lvl="1"/>
            <a:r>
              <a:rPr lang="en-US" dirty="0" smtClean="0"/>
              <a:t>The </a:t>
            </a:r>
            <a:r>
              <a:rPr lang="en-US" dirty="0"/>
              <a:t>unstructured approach to inquiry is usually classified as </a:t>
            </a:r>
            <a:r>
              <a:rPr lang="en-US" i="1" dirty="0"/>
              <a:t>qualitative research</a:t>
            </a:r>
            <a:r>
              <a:rPr lang="en-US" i="1" dirty="0" smtClean="0"/>
              <a:t>. </a:t>
            </a:r>
          </a:p>
          <a:p>
            <a:pPr lvl="1"/>
            <a:r>
              <a:rPr lang="en-US" dirty="0" smtClean="0"/>
              <a:t>This </a:t>
            </a:r>
            <a:r>
              <a:rPr lang="en-US" dirty="0"/>
              <a:t>approach allows flexibility in all aspects of the research </a:t>
            </a:r>
            <a:r>
              <a:rPr lang="en-US" dirty="0" smtClean="0"/>
              <a:t>process</a:t>
            </a:r>
            <a:endParaRPr lang="en-US" dirty="0"/>
          </a:p>
          <a:p>
            <a:r>
              <a:rPr lang="en-US" dirty="0" smtClean="0"/>
              <a:t>Note:</a:t>
            </a:r>
            <a:endParaRPr lang="en-US" dirty="0"/>
          </a:p>
          <a:p>
            <a:pPr lvl="1"/>
            <a:r>
              <a:rPr lang="en-US" dirty="0" smtClean="0"/>
              <a:t> It </a:t>
            </a:r>
            <a:r>
              <a:rPr lang="en-US" dirty="0"/>
              <a:t>is more appropriate to explore the </a:t>
            </a:r>
            <a:r>
              <a:rPr lang="en-US" i="1" dirty="0"/>
              <a:t>nature </a:t>
            </a:r>
            <a:r>
              <a:rPr lang="en-US" dirty="0"/>
              <a:t>of a problem, issue or </a:t>
            </a:r>
            <a:r>
              <a:rPr lang="en-US" dirty="0" smtClean="0"/>
              <a:t>phenomenon </a:t>
            </a:r>
            <a:r>
              <a:rPr lang="en-US" i="1" dirty="0" smtClean="0"/>
              <a:t>without </a:t>
            </a:r>
            <a:r>
              <a:rPr lang="en-US" i="1" dirty="0"/>
              <a:t>quantifying it</a:t>
            </a:r>
            <a:r>
              <a:rPr lang="en-US" i="1" dirty="0" smtClean="0"/>
              <a:t>.</a:t>
            </a:r>
          </a:p>
          <a:p>
            <a:pPr lvl="1"/>
            <a:r>
              <a:rPr lang="en-US" dirty="0" smtClean="0"/>
              <a:t> Main </a:t>
            </a:r>
            <a:r>
              <a:rPr lang="en-US" dirty="0"/>
              <a:t>objective is to describe the </a:t>
            </a:r>
            <a:r>
              <a:rPr lang="en-US" i="1" dirty="0"/>
              <a:t>variation </a:t>
            </a:r>
            <a:r>
              <a:rPr lang="en-US" dirty="0"/>
              <a:t>in a </a:t>
            </a:r>
            <a:r>
              <a:rPr lang="en-US" dirty="0" smtClean="0"/>
              <a:t> Phenomenon</a:t>
            </a:r>
            <a:r>
              <a:rPr lang="en-US" dirty="0"/>
              <a:t>, situation or attitude</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GB" dirty="0"/>
          </a:p>
        </p:txBody>
      </p:sp>
    </p:spTree>
    <p:extLst>
      <p:ext uri="{BB962C8B-B14F-4D97-AF65-F5344CB8AC3E}">
        <p14:creationId xmlns:p14="http://schemas.microsoft.com/office/powerpoint/2010/main" val="5332617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TYPES OF RESEARCH: </a:t>
            </a:r>
            <a:r>
              <a:rPr lang="en-US" dirty="0" smtClean="0"/>
              <a:t>Type of information </a:t>
            </a:r>
            <a:endParaRPr lang="en-GB" dirty="0"/>
          </a:p>
        </p:txBody>
      </p:sp>
      <p:sp>
        <p:nvSpPr>
          <p:cNvPr id="3" name="Content Placeholder 2"/>
          <p:cNvSpPr>
            <a:spLocks noGrp="1"/>
          </p:cNvSpPr>
          <p:nvPr>
            <p:ph idx="1"/>
          </p:nvPr>
        </p:nvSpPr>
        <p:spPr/>
        <p:txBody>
          <a:bodyPr>
            <a:normAutofit lnSpcReduction="10000"/>
          </a:bodyPr>
          <a:lstStyle/>
          <a:p>
            <a:r>
              <a:rPr lang="en-GB" dirty="0" smtClean="0"/>
              <a:t>Quantitative  research</a:t>
            </a:r>
          </a:p>
          <a:p>
            <a:pPr lvl="1"/>
            <a:r>
              <a:rPr lang="en-GB" dirty="0" smtClean="0"/>
              <a:t> </a:t>
            </a:r>
            <a:r>
              <a:rPr lang="en-GB" dirty="0"/>
              <a:t>research is based on the measurement of </a:t>
            </a:r>
            <a:r>
              <a:rPr lang="en-GB" dirty="0" smtClean="0"/>
              <a:t>quantity or </a:t>
            </a:r>
            <a:r>
              <a:rPr lang="en-GB" dirty="0"/>
              <a:t>amount. </a:t>
            </a:r>
            <a:endParaRPr lang="en-GB" dirty="0" smtClean="0"/>
          </a:p>
          <a:p>
            <a:pPr lvl="1"/>
            <a:r>
              <a:rPr lang="en-GB" dirty="0" smtClean="0"/>
              <a:t>applicable </a:t>
            </a:r>
            <a:r>
              <a:rPr lang="en-GB" dirty="0"/>
              <a:t>to phenomena that can be expressed in terms of quantity.</a:t>
            </a:r>
          </a:p>
          <a:p>
            <a:r>
              <a:rPr lang="en-GB" dirty="0"/>
              <a:t>Qualitative </a:t>
            </a:r>
            <a:r>
              <a:rPr lang="en-GB" dirty="0" smtClean="0"/>
              <a:t>research</a:t>
            </a:r>
          </a:p>
          <a:p>
            <a:pPr lvl="1"/>
            <a:r>
              <a:rPr lang="en-GB" dirty="0" smtClean="0"/>
              <a:t>concerned </a:t>
            </a:r>
            <a:r>
              <a:rPr lang="en-GB" dirty="0"/>
              <a:t>with qualitative phenomenon, i.e</a:t>
            </a:r>
            <a:r>
              <a:rPr lang="en-GB" dirty="0" smtClean="0"/>
              <a:t>., phenomena </a:t>
            </a:r>
            <a:r>
              <a:rPr lang="en-GB" dirty="0"/>
              <a:t>relating to or involving quality or kind</a:t>
            </a:r>
            <a:r>
              <a:rPr lang="en-GB" dirty="0" smtClean="0"/>
              <a:t>.</a:t>
            </a:r>
          </a:p>
          <a:p>
            <a:pPr lvl="1"/>
            <a:r>
              <a:rPr lang="en-GB" dirty="0"/>
              <a:t>For instance, </a:t>
            </a:r>
            <a:endParaRPr lang="en-GB" dirty="0" smtClean="0"/>
          </a:p>
          <a:p>
            <a:pPr lvl="2"/>
            <a:r>
              <a:rPr lang="en-GB" dirty="0" smtClean="0"/>
              <a:t>when </a:t>
            </a:r>
            <a:r>
              <a:rPr lang="en-GB" dirty="0"/>
              <a:t>we are interested </a:t>
            </a:r>
            <a:r>
              <a:rPr lang="en-GB" dirty="0" smtClean="0"/>
              <a:t>in investigating </a:t>
            </a:r>
            <a:r>
              <a:rPr lang="en-GB" dirty="0"/>
              <a:t>the reasons for human behaviour (i.e., why people think or do certain things</a:t>
            </a:r>
            <a:r>
              <a:rPr lang="en-GB" dirty="0" smtClean="0"/>
              <a:t>),</a:t>
            </a:r>
            <a:r>
              <a:rPr lang="en-GB" dirty="0" err="1" smtClean="0"/>
              <a:t>eg</a:t>
            </a:r>
            <a:r>
              <a:rPr lang="en-GB" dirty="0" smtClean="0"/>
              <a:t> why women cheat</a:t>
            </a:r>
          </a:p>
          <a:p>
            <a:pPr lvl="2"/>
            <a:r>
              <a:rPr lang="en-GB" dirty="0" smtClean="0"/>
              <a:t>‘</a:t>
            </a:r>
            <a:r>
              <a:rPr lang="en-GB" dirty="0"/>
              <a:t>Motivation Research’, </a:t>
            </a:r>
            <a:r>
              <a:rPr lang="en-GB" dirty="0" smtClean="0"/>
              <a:t>is an </a:t>
            </a:r>
            <a:r>
              <a:rPr lang="en-GB" dirty="0"/>
              <a:t>important type of qualitative research.</a:t>
            </a:r>
          </a:p>
        </p:txBody>
      </p:sp>
    </p:spTree>
    <p:extLst>
      <p:ext uri="{BB962C8B-B14F-4D97-AF65-F5344CB8AC3E}">
        <p14:creationId xmlns:p14="http://schemas.microsoft.com/office/powerpoint/2010/main" val="9484915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TYPES OF RESEARCH: Type of information </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Purpose of Qualitative Research </a:t>
            </a:r>
          </a:p>
          <a:p>
            <a:pPr lvl="1"/>
            <a:r>
              <a:rPr lang="en-GB" dirty="0" smtClean="0"/>
              <a:t>aims </a:t>
            </a:r>
            <a:r>
              <a:rPr lang="en-GB" dirty="0"/>
              <a:t>at discovering the underlying motives and desires, using in </a:t>
            </a:r>
            <a:r>
              <a:rPr lang="en-GB" dirty="0" smtClean="0"/>
              <a:t>depth interviews </a:t>
            </a:r>
            <a:r>
              <a:rPr lang="en-GB" dirty="0"/>
              <a:t>for the purpose. </a:t>
            </a:r>
            <a:endParaRPr lang="en-GB" dirty="0" smtClean="0"/>
          </a:p>
          <a:p>
            <a:pPr lvl="1"/>
            <a:r>
              <a:rPr lang="en-GB" dirty="0" smtClean="0"/>
              <a:t>Other </a:t>
            </a:r>
            <a:r>
              <a:rPr lang="en-GB" dirty="0"/>
              <a:t>techniques of such research are </a:t>
            </a:r>
            <a:endParaRPr lang="en-GB" dirty="0" smtClean="0"/>
          </a:p>
          <a:p>
            <a:pPr lvl="2"/>
            <a:r>
              <a:rPr lang="en-GB" dirty="0" smtClean="0"/>
              <a:t>word </a:t>
            </a:r>
            <a:r>
              <a:rPr lang="en-GB" dirty="0"/>
              <a:t>association </a:t>
            </a:r>
            <a:r>
              <a:rPr lang="en-GB" dirty="0" smtClean="0"/>
              <a:t>tests,</a:t>
            </a:r>
          </a:p>
          <a:p>
            <a:pPr lvl="2"/>
            <a:r>
              <a:rPr lang="en-GB" dirty="0" smtClean="0"/>
              <a:t>sentence </a:t>
            </a:r>
            <a:r>
              <a:rPr lang="en-GB" dirty="0"/>
              <a:t>completion tests, </a:t>
            </a:r>
            <a:endParaRPr lang="en-GB" dirty="0" smtClean="0"/>
          </a:p>
          <a:p>
            <a:pPr lvl="2"/>
            <a:r>
              <a:rPr lang="en-GB" dirty="0" smtClean="0"/>
              <a:t>story </a:t>
            </a:r>
            <a:r>
              <a:rPr lang="en-GB" dirty="0"/>
              <a:t>completion tests </a:t>
            </a:r>
            <a:r>
              <a:rPr lang="en-GB" dirty="0" smtClean="0"/>
              <a:t>and</a:t>
            </a:r>
          </a:p>
          <a:p>
            <a:pPr lvl="2"/>
            <a:r>
              <a:rPr lang="en-GB" dirty="0" smtClean="0"/>
              <a:t> </a:t>
            </a:r>
            <a:r>
              <a:rPr lang="en-GB" dirty="0"/>
              <a:t>similar other projective techniques.</a:t>
            </a:r>
          </a:p>
          <a:p>
            <a:pPr lvl="1"/>
            <a:r>
              <a:rPr lang="en-GB" dirty="0"/>
              <a:t>Attitude or opinion research i.e</a:t>
            </a:r>
            <a:r>
              <a:rPr lang="en-GB" dirty="0" smtClean="0"/>
              <a:t>.,</a:t>
            </a:r>
          </a:p>
          <a:p>
            <a:pPr lvl="2"/>
            <a:r>
              <a:rPr lang="en-GB" dirty="0" smtClean="0"/>
              <a:t> </a:t>
            </a:r>
            <a:r>
              <a:rPr lang="en-GB" dirty="0"/>
              <a:t>research designed to find out how people feel or </a:t>
            </a:r>
            <a:r>
              <a:rPr lang="en-GB" dirty="0" smtClean="0"/>
              <a:t>what they </a:t>
            </a:r>
            <a:r>
              <a:rPr lang="en-GB" dirty="0"/>
              <a:t>think about a particular subject or institution is also qualitative </a:t>
            </a:r>
            <a:r>
              <a:rPr lang="en-GB" dirty="0" smtClean="0"/>
              <a:t>research</a:t>
            </a:r>
          </a:p>
          <a:p>
            <a:pPr lvl="1"/>
            <a:r>
              <a:rPr lang="en-GB" dirty="0" smtClean="0"/>
              <a:t>NOTE</a:t>
            </a:r>
          </a:p>
          <a:p>
            <a:pPr lvl="2"/>
            <a:r>
              <a:rPr lang="en-GB" dirty="0" smtClean="0"/>
              <a:t>apply </a:t>
            </a:r>
            <a:r>
              <a:rPr lang="en-GB" dirty="0"/>
              <a:t>qualitative research </a:t>
            </a:r>
            <a:r>
              <a:rPr lang="en-GB" dirty="0" smtClean="0"/>
              <a:t>in practice </a:t>
            </a:r>
            <a:r>
              <a:rPr lang="en-GB" dirty="0"/>
              <a:t>is relatively a difficult job and therefore, while doing such research, one </a:t>
            </a:r>
            <a:r>
              <a:rPr lang="en-GB" dirty="0" smtClean="0"/>
              <a:t>should seek </a:t>
            </a:r>
            <a:r>
              <a:rPr lang="en-GB" dirty="0"/>
              <a:t>guidance from experimental psychologists.</a:t>
            </a:r>
          </a:p>
        </p:txBody>
      </p:sp>
    </p:spTree>
    <p:extLst>
      <p:ext uri="{BB962C8B-B14F-4D97-AF65-F5344CB8AC3E}">
        <p14:creationId xmlns:p14="http://schemas.microsoft.com/office/powerpoint/2010/main" val="26350352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a:t>
            </a:r>
            <a:endParaRPr lang="en-GB" dirty="0"/>
          </a:p>
        </p:txBody>
      </p:sp>
      <p:sp>
        <p:nvSpPr>
          <p:cNvPr id="5" name="Content Placeholder 4"/>
          <p:cNvSpPr>
            <a:spLocks noGrp="1"/>
          </p:cNvSpPr>
          <p:nvPr>
            <p:ph idx="1"/>
          </p:nvPr>
        </p:nvSpPr>
        <p:spPr/>
        <p:txBody>
          <a:bodyPr/>
          <a:lstStyle/>
          <a:p>
            <a:endParaRPr lang="en-GB" dirty="0"/>
          </a:p>
        </p:txBody>
      </p:sp>
      <p:pic>
        <p:nvPicPr>
          <p:cNvPr id="6" name="Picture 5"/>
          <p:cNvPicPr/>
          <p:nvPr/>
        </p:nvPicPr>
        <p:blipFill rotWithShape="1">
          <a:blip r:embed="rId2"/>
          <a:srcRect l="22914" t="18242" r="41948" b="6844"/>
          <a:stretch/>
        </p:blipFill>
        <p:spPr bwMode="auto">
          <a:xfrm>
            <a:off x="630932" y="0"/>
            <a:ext cx="7056784" cy="6597352"/>
          </a:xfrm>
          <a:prstGeom prst="rect">
            <a:avLst/>
          </a:prstGeom>
          <a:ln>
            <a:noFill/>
          </a:ln>
          <a:extLst>
            <a:ext uri="{53640926-AAD7-44D8-BBD7-CCE9431645EC}">
              <a14:shadowObscured xmlns:a14="http://schemas.microsoft.com/office/drawing/2010/main"/>
            </a:ext>
          </a:extLst>
        </p:spPr>
      </p:pic>
      <p:sp>
        <p:nvSpPr>
          <p:cNvPr id="7" name="TextBox 6"/>
          <p:cNvSpPr txBox="1"/>
          <p:nvPr/>
        </p:nvSpPr>
        <p:spPr>
          <a:xfrm>
            <a:off x="7988554" y="1219200"/>
            <a:ext cx="1501653" cy="923330"/>
          </a:xfrm>
          <a:prstGeom prst="rect">
            <a:avLst/>
          </a:prstGeom>
          <a:noFill/>
        </p:spPr>
        <p:txBody>
          <a:bodyPr wrap="square" rtlCol="0">
            <a:spAutoFit/>
          </a:bodyPr>
          <a:lstStyle/>
          <a:p>
            <a:r>
              <a:rPr lang="en-US" dirty="0" smtClean="0"/>
              <a:t>Cooper &amp;  Schindler, 2014:viii)</a:t>
            </a:r>
            <a:endParaRPr lang="en-GB" dirty="0"/>
          </a:p>
        </p:txBody>
      </p:sp>
    </p:spTree>
    <p:extLst>
      <p:ext uri="{BB962C8B-B14F-4D97-AF65-F5344CB8AC3E}">
        <p14:creationId xmlns:p14="http://schemas.microsoft.com/office/powerpoint/2010/main" val="39937006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rtlCol="0" anchor="t" anchorCtr="0" compatLnSpc="1">
            <a:prstTxWarp prst="textNoShape">
              <a:avLst/>
            </a:prstTxWarp>
            <a:normAutofit fontScale="90000"/>
          </a:bodyPr>
          <a:lstStyle/>
          <a:p>
            <a:pPr>
              <a:defRPr/>
            </a:pPr>
            <a:r>
              <a:rPr lang="en-GB" dirty="0" smtClean="0">
                <a:ea typeface="ＭＳ Ｐゴシック" charset="0"/>
                <a:cs typeface="+mj-cs"/>
              </a:rPr>
              <a:t>4.1 </a:t>
            </a:r>
            <a:r>
              <a:rPr lang="en-US" b="1" dirty="0"/>
              <a:t>THE RESEARCH PROCESS</a:t>
            </a:r>
            <a:r>
              <a:rPr lang="en-US" dirty="0"/>
              <a:t/>
            </a:r>
            <a:br>
              <a:rPr lang="en-US" dirty="0"/>
            </a:br>
            <a:r>
              <a:rPr lang="en-US" dirty="0"/>
              <a:t/>
            </a:r>
            <a:br>
              <a:rPr lang="en-US" dirty="0"/>
            </a:br>
            <a:endParaRPr lang="en-GB" dirty="0">
              <a:ea typeface="ＭＳ Ｐゴシック" charset="0"/>
              <a:cs typeface="+mj-cs"/>
            </a:endParaRPr>
          </a:p>
        </p:txBody>
      </p:sp>
      <p:sp>
        <p:nvSpPr>
          <p:cNvPr id="87043" name="Rectangle 3"/>
          <p:cNvSpPr>
            <a:spLocks noGrp="1" noChangeArrowheads="1"/>
          </p:cNvSpPr>
          <p:nvPr>
            <p:ph idx="1"/>
          </p:nvPr>
        </p:nvSpPr>
        <p:spPr bwMode="auto">
          <a:xfrm>
            <a:off x="630932" y="1556792"/>
            <a:ext cx="6768752" cy="367240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rtlCol="0" anchor="t" anchorCtr="0" compatLnSpc="1">
            <a:prstTxWarp prst="textNoShape">
              <a:avLst/>
            </a:prstTxWarp>
            <a:normAutofit fontScale="77500" lnSpcReduction="20000"/>
          </a:bodyPr>
          <a:lstStyle/>
          <a:p>
            <a:pPr marL="457200" indent="-457200">
              <a:buFontTx/>
              <a:buAutoNum type="arabicPeriod"/>
              <a:defRPr/>
            </a:pPr>
            <a:r>
              <a:rPr lang="en-US" sz="3600" dirty="0"/>
              <a:t>The research process is similar to undertaking a journey.</a:t>
            </a:r>
            <a:br>
              <a:rPr lang="en-US" sz="3600" dirty="0"/>
            </a:br>
            <a:r>
              <a:rPr lang="en-US" sz="3600" dirty="0"/>
              <a:t>For a research journey there are two important decisions to </a:t>
            </a:r>
            <a:r>
              <a:rPr lang="en-US" sz="3600" dirty="0" smtClean="0"/>
              <a:t>make-</a:t>
            </a:r>
          </a:p>
          <a:p>
            <a:pPr marL="857250" lvl="1" indent="-457200">
              <a:buFontTx/>
              <a:buAutoNum type="arabicPeriod"/>
              <a:defRPr/>
            </a:pPr>
            <a:r>
              <a:rPr lang="en-US" sz="3400" dirty="0" smtClean="0"/>
              <a:t> </a:t>
            </a:r>
            <a:r>
              <a:rPr lang="en-US" sz="3400" i="1" dirty="0"/>
              <a:t>What you want to find out about</a:t>
            </a:r>
            <a:r>
              <a:rPr lang="en-US" sz="3400" dirty="0"/>
              <a:t/>
            </a:r>
            <a:br>
              <a:rPr lang="en-US" sz="3400" dirty="0"/>
            </a:br>
            <a:r>
              <a:rPr lang="en-US" sz="3400" dirty="0"/>
              <a:t>or what research questions (problems) you want to find answers to</a:t>
            </a:r>
            <a:r>
              <a:rPr lang="en-US" sz="3400" dirty="0" smtClean="0"/>
              <a:t>;</a:t>
            </a:r>
          </a:p>
          <a:p>
            <a:pPr marL="857250" lvl="1" indent="-457200">
              <a:buFontTx/>
              <a:buAutoNum type="arabicPeriod"/>
              <a:defRPr/>
            </a:pPr>
            <a:r>
              <a:rPr lang="en-US" sz="3400" i="1" dirty="0" smtClean="0"/>
              <a:t>How </a:t>
            </a:r>
            <a:r>
              <a:rPr lang="en-US" sz="3400" i="1" dirty="0"/>
              <a:t>to go about finding their answers.</a:t>
            </a:r>
            <a:r>
              <a:rPr lang="en-US" sz="3400" dirty="0"/>
              <a:t/>
            </a:r>
            <a:br>
              <a:rPr lang="en-US" sz="3400" dirty="0"/>
            </a:br>
            <a:r>
              <a:rPr lang="en-US" sz="3400" dirty="0"/>
              <a:t/>
            </a:r>
            <a:br>
              <a:rPr lang="en-US" sz="3400" dirty="0"/>
            </a:br>
            <a:endParaRPr lang="en-GB" altLang="en-US" dirty="0" smtClean="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9644" y="1556792"/>
            <a:ext cx="2505011"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558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rtlCol="0" anchor="t" anchorCtr="0" compatLnSpc="1">
            <a:prstTxWarp prst="textNoShape">
              <a:avLst/>
            </a:prstTxWarp>
            <a:normAutofit fontScale="90000"/>
          </a:bodyPr>
          <a:lstStyle/>
          <a:p>
            <a:pPr>
              <a:defRPr/>
            </a:pPr>
            <a:r>
              <a:rPr lang="en-GB" dirty="0" smtClean="0">
                <a:ea typeface="ＭＳ Ｐゴシック" charset="0"/>
                <a:cs typeface="+mj-cs"/>
              </a:rPr>
              <a:t>4.1 </a:t>
            </a:r>
            <a:r>
              <a:rPr lang="en-US" b="1" dirty="0"/>
              <a:t>THE RESEARCH PROCESS</a:t>
            </a:r>
            <a:r>
              <a:rPr lang="en-US" dirty="0"/>
              <a:t/>
            </a:r>
            <a:br>
              <a:rPr lang="en-US" dirty="0"/>
            </a:br>
            <a:r>
              <a:rPr lang="en-US" dirty="0"/>
              <a:t/>
            </a:r>
            <a:br>
              <a:rPr lang="en-US" dirty="0"/>
            </a:br>
            <a:endParaRPr lang="en-GB" dirty="0">
              <a:ea typeface="ＭＳ Ｐゴシック" charset="0"/>
              <a:cs typeface="+mj-cs"/>
            </a:endParaRPr>
          </a:p>
        </p:txBody>
      </p:sp>
      <p:sp>
        <p:nvSpPr>
          <p:cNvPr id="87043" name="Rectangle 3"/>
          <p:cNvSpPr>
            <a:spLocks noGrp="1" noChangeArrowheads="1"/>
          </p:cNvSpPr>
          <p:nvPr>
            <p:ph idx="1"/>
          </p:nvPr>
        </p:nvSpPr>
        <p:spPr bwMode="auto">
          <a:xfrm>
            <a:off x="486916" y="1066800"/>
            <a:ext cx="9333386" cy="5791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rtlCol="0" anchor="t" anchorCtr="0" compatLnSpc="1">
            <a:prstTxWarp prst="textNoShape">
              <a:avLst/>
            </a:prstTxWarp>
            <a:normAutofit fontScale="70000" lnSpcReduction="20000"/>
          </a:bodyPr>
          <a:lstStyle/>
          <a:p>
            <a:pPr marL="457200" indent="-457200">
              <a:buFontTx/>
              <a:buAutoNum type="arabicPeriod"/>
              <a:defRPr/>
            </a:pPr>
            <a:r>
              <a:rPr lang="en-US" sz="3200" i="1" dirty="0"/>
              <a:t>This is where your knowledge base of research methodology plays a crucial </a:t>
            </a:r>
            <a:r>
              <a:rPr lang="en-US" sz="3200" i="1" dirty="0" smtClean="0"/>
              <a:t>role.</a:t>
            </a:r>
          </a:p>
          <a:p>
            <a:pPr marL="457200" indent="-457200">
              <a:buFontTx/>
              <a:buAutoNum type="arabicPeriod"/>
              <a:defRPr/>
            </a:pPr>
            <a:r>
              <a:rPr lang="en-US" sz="3200" dirty="0" smtClean="0"/>
              <a:t>Steps </a:t>
            </a:r>
            <a:r>
              <a:rPr lang="en-US" sz="3200" dirty="0"/>
              <a:t>in Research </a:t>
            </a:r>
            <a:r>
              <a:rPr lang="en-US" sz="3200" dirty="0" smtClean="0"/>
              <a:t>Process</a:t>
            </a:r>
            <a:endParaRPr lang="en-US" sz="3200" dirty="0"/>
          </a:p>
          <a:p>
            <a:pPr marL="857250" lvl="1" indent="-457200">
              <a:buFontTx/>
              <a:buAutoNum type="arabicPeriod"/>
              <a:defRPr/>
            </a:pPr>
            <a:r>
              <a:rPr lang="en-US" sz="3000" dirty="0" smtClean="0"/>
              <a:t>Formulating </a:t>
            </a:r>
            <a:r>
              <a:rPr lang="en-US" sz="3000" dirty="0"/>
              <a:t>the Research </a:t>
            </a:r>
            <a:r>
              <a:rPr lang="en-US" sz="3000" dirty="0" smtClean="0"/>
              <a:t>Problem</a:t>
            </a:r>
            <a:endParaRPr lang="en-US" sz="3000" dirty="0"/>
          </a:p>
          <a:p>
            <a:pPr marL="857250" lvl="1" indent="-457200">
              <a:buFontTx/>
              <a:buAutoNum type="arabicPeriod"/>
              <a:defRPr/>
            </a:pPr>
            <a:r>
              <a:rPr lang="en-US" sz="3600" dirty="0" smtClean="0"/>
              <a:t>Extensive </a:t>
            </a:r>
            <a:r>
              <a:rPr lang="en-US" sz="3600" dirty="0"/>
              <a:t>Literature </a:t>
            </a:r>
            <a:r>
              <a:rPr lang="en-US" sz="3600" dirty="0" smtClean="0"/>
              <a:t>Review</a:t>
            </a:r>
            <a:endParaRPr lang="en-US" sz="3600" dirty="0"/>
          </a:p>
          <a:p>
            <a:pPr marL="857250" lvl="1" indent="-457200">
              <a:buFontTx/>
              <a:buAutoNum type="arabicPeriod"/>
              <a:defRPr/>
            </a:pPr>
            <a:r>
              <a:rPr lang="en-US" sz="3600" dirty="0" smtClean="0"/>
              <a:t> </a:t>
            </a:r>
            <a:r>
              <a:rPr lang="en-US" sz="3600" dirty="0"/>
              <a:t>Developing the </a:t>
            </a:r>
            <a:r>
              <a:rPr lang="en-US" sz="3600" dirty="0" smtClean="0"/>
              <a:t>objectives</a:t>
            </a:r>
            <a:endParaRPr lang="en-US" sz="3600" dirty="0"/>
          </a:p>
          <a:p>
            <a:pPr marL="857250" lvl="1" indent="-457200">
              <a:buFontTx/>
              <a:buAutoNum type="arabicPeriod"/>
              <a:defRPr/>
            </a:pPr>
            <a:r>
              <a:rPr lang="en-US" sz="3600" dirty="0" smtClean="0"/>
              <a:t> </a:t>
            </a:r>
            <a:r>
              <a:rPr lang="en-US" sz="3600" dirty="0"/>
              <a:t>Preparing the Research Design including Sample </a:t>
            </a:r>
            <a:r>
              <a:rPr lang="en-US" sz="3600" dirty="0" err="1" smtClean="0"/>
              <a:t>Desig</a:t>
            </a:r>
            <a:endParaRPr lang="en-US" sz="3600" dirty="0" smtClean="0"/>
          </a:p>
          <a:p>
            <a:pPr marL="857250" lvl="1" indent="-457200">
              <a:buFontTx/>
              <a:buAutoNum type="arabicPeriod"/>
              <a:defRPr/>
            </a:pPr>
            <a:r>
              <a:rPr lang="en-US" sz="3600" dirty="0" smtClean="0"/>
              <a:t> </a:t>
            </a:r>
            <a:r>
              <a:rPr lang="en-US" sz="3600" dirty="0"/>
              <a:t>Collecting the </a:t>
            </a:r>
            <a:r>
              <a:rPr lang="en-US" sz="3600" dirty="0" smtClean="0"/>
              <a:t>Data</a:t>
            </a:r>
            <a:endParaRPr lang="en-US" sz="3600" dirty="0"/>
          </a:p>
          <a:p>
            <a:pPr marL="857250" lvl="1" indent="-457200">
              <a:buFontTx/>
              <a:buAutoNum type="arabicPeriod"/>
              <a:defRPr/>
            </a:pPr>
            <a:r>
              <a:rPr lang="en-US" sz="3600" dirty="0" smtClean="0"/>
              <a:t>Analysis </a:t>
            </a:r>
            <a:r>
              <a:rPr lang="en-US" sz="3600" dirty="0"/>
              <a:t>of </a:t>
            </a:r>
            <a:r>
              <a:rPr lang="en-US" sz="3600" dirty="0" smtClean="0"/>
              <a:t>Data</a:t>
            </a:r>
            <a:endParaRPr lang="en-US" sz="3600" dirty="0"/>
          </a:p>
          <a:p>
            <a:pPr marL="857250" lvl="1" indent="-457200">
              <a:buFontTx/>
              <a:buAutoNum type="arabicPeriod"/>
              <a:defRPr/>
            </a:pPr>
            <a:r>
              <a:rPr lang="en-US" sz="3600" dirty="0" smtClean="0"/>
              <a:t>Generalization </a:t>
            </a:r>
            <a:r>
              <a:rPr lang="en-US" sz="3600" dirty="0"/>
              <a:t>and </a:t>
            </a:r>
            <a:r>
              <a:rPr lang="en-US" sz="3600" dirty="0" smtClean="0"/>
              <a:t>Interpretation</a:t>
            </a:r>
            <a:endParaRPr lang="en-US" sz="3600" dirty="0"/>
          </a:p>
          <a:p>
            <a:pPr marL="857250" lvl="1" indent="-457200">
              <a:buFontTx/>
              <a:buAutoNum type="arabicPeriod"/>
              <a:defRPr/>
            </a:pPr>
            <a:r>
              <a:rPr lang="en-US" sz="3600" dirty="0" smtClean="0"/>
              <a:t> </a:t>
            </a:r>
            <a:r>
              <a:rPr lang="en-US" sz="3600" dirty="0"/>
              <a:t>Preparation of the Report or Presentation of Results-Formal write ups of</a:t>
            </a:r>
            <a:br>
              <a:rPr lang="en-US" sz="3600" dirty="0"/>
            </a:br>
            <a:r>
              <a:rPr lang="en-US" sz="3600" dirty="0"/>
              <a:t>conclusions reached.</a:t>
            </a:r>
            <a:r>
              <a:rPr lang="en-US" sz="3000" dirty="0"/>
              <a:t/>
            </a:r>
            <a:br>
              <a:rPr lang="en-US" sz="3000" dirty="0"/>
            </a:br>
            <a:r>
              <a:rPr lang="en-US" sz="3000" dirty="0"/>
              <a:t/>
            </a:r>
            <a:br>
              <a:rPr lang="en-US" sz="3000" dirty="0"/>
            </a:br>
            <a:r>
              <a:rPr lang="en-US" sz="3200" dirty="0"/>
              <a:t/>
            </a:r>
            <a:br>
              <a:rPr lang="en-US" sz="3200" dirty="0"/>
            </a:br>
            <a:r>
              <a:rPr lang="en-US" sz="3200" dirty="0"/>
              <a:t/>
            </a:r>
            <a:br>
              <a:rPr lang="en-US" sz="3200" dirty="0"/>
            </a:br>
            <a:endParaRPr lang="en-GB" altLang="en-US" dirty="0" smtClean="0"/>
          </a:p>
        </p:txBody>
      </p:sp>
    </p:spTree>
    <p:extLst>
      <p:ext uri="{BB962C8B-B14F-4D97-AF65-F5344CB8AC3E}">
        <p14:creationId xmlns:p14="http://schemas.microsoft.com/office/powerpoint/2010/main" val="243242971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rtlCol="0" anchor="t" anchorCtr="0" compatLnSpc="1">
            <a:prstTxWarp prst="textNoShape">
              <a:avLst/>
            </a:prstTxWarp>
            <a:normAutofit fontScale="90000"/>
          </a:bodyPr>
          <a:lstStyle/>
          <a:p>
            <a:pPr>
              <a:defRPr/>
            </a:pPr>
            <a:r>
              <a:rPr lang="en-US" b="1" dirty="0"/>
              <a:t>Step1. Formulating the research problem:</a:t>
            </a:r>
            <a:r>
              <a:rPr lang="en-US" dirty="0"/>
              <a:t/>
            </a:r>
            <a:br>
              <a:rPr lang="en-US" dirty="0"/>
            </a:br>
            <a:r>
              <a:rPr lang="en-US" dirty="0"/>
              <a:t/>
            </a:r>
            <a:br>
              <a:rPr lang="en-US" dirty="0"/>
            </a:br>
            <a:r>
              <a:rPr lang="en-US" dirty="0"/>
              <a:t/>
            </a:r>
            <a:br>
              <a:rPr lang="en-US" dirty="0"/>
            </a:br>
            <a:r>
              <a:rPr lang="en-US" dirty="0"/>
              <a:t/>
            </a:r>
            <a:br>
              <a:rPr lang="en-US" dirty="0"/>
            </a:br>
            <a:endParaRPr lang="en-GB" dirty="0">
              <a:ea typeface="ＭＳ Ｐゴシック" charset="0"/>
              <a:cs typeface="+mj-cs"/>
            </a:endParaRPr>
          </a:p>
        </p:txBody>
      </p:sp>
      <p:sp>
        <p:nvSpPr>
          <p:cNvPr id="87043" name="Rectangle 3"/>
          <p:cNvSpPr>
            <a:spLocks noGrp="1" noChangeArrowheads="1"/>
          </p:cNvSpPr>
          <p:nvPr>
            <p:ph idx="1"/>
          </p:nvPr>
        </p:nvSpPr>
        <p:spPr bwMode="auto">
          <a:xfrm>
            <a:off x="486916" y="1066800"/>
            <a:ext cx="9333386" cy="5791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rtlCol="0" anchor="t" anchorCtr="0" compatLnSpc="1">
            <a:prstTxWarp prst="textNoShape">
              <a:avLst/>
            </a:prstTxWarp>
            <a:normAutofit fontScale="70000" lnSpcReduction="20000"/>
          </a:bodyPr>
          <a:lstStyle/>
          <a:p>
            <a:pPr marL="457200" indent="-457200">
              <a:buFontTx/>
              <a:buAutoNum type="arabicPeriod"/>
              <a:defRPr/>
            </a:pPr>
            <a:r>
              <a:rPr lang="en-US" sz="3600" dirty="0"/>
              <a:t>It is the first and </a:t>
            </a:r>
            <a:r>
              <a:rPr lang="en-US" sz="3600" i="1" dirty="0"/>
              <a:t>most crucial step </a:t>
            </a:r>
            <a:r>
              <a:rPr lang="en-US" sz="3600" dirty="0"/>
              <a:t>in the research </a:t>
            </a:r>
            <a:r>
              <a:rPr lang="en-US" sz="3600" dirty="0" smtClean="0"/>
              <a:t>process</a:t>
            </a:r>
          </a:p>
          <a:p>
            <a:pPr marL="857250" lvl="1" indent="-457200">
              <a:buFontTx/>
              <a:buAutoNum type="arabicPeriod"/>
              <a:defRPr/>
            </a:pPr>
            <a:r>
              <a:rPr lang="en-US" sz="3600" dirty="0" smtClean="0"/>
              <a:t> </a:t>
            </a:r>
            <a:r>
              <a:rPr lang="en-US" sz="3600" dirty="0"/>
              <a:t>Main function is to decide </a:t>
            </a:r>
            <a:r>
              <a:rPr lang="en-US" sz="3600" i="1" dirty="0"/>
              <a:t>what </a:t>
            </a:r>
            <a:r>
              <a:rPr lang="en-US" sz="3600" dirty="0"/>
              <a:t>you want to find out </a:t>
            </a:r>
            <a:r>
              <a:rPr lang="en-US" sz="3600" i="1" dirty="0" smtClean="0"/>
              <a:t>about.</a:t>
            </a:r>
            <a:endParaRPr lang="en-US" sz="3600" dirty="0"/>
          </a:p>
          <a:p>
            <a:pPr marL="457200" indent="-457200">
              <a:buFontTx/>
              <a:buAutoNum type="arabicPeriod"/>
              <a:defRPr/>
            </a:pPr>
            <a:r>
              <a:rPr lang="en-US" sz="3600" dirty="0" smtClean="0"/>
              <a:t>The </a:t>
            </a:r>
            <a:r>
              <a:rPr lang="en-US" sz="3600" dirty="0"/>
              <a:t>way you formulate a problem determines almost every step </a:t>
            </a:r>
            <a:r>
              <a:rPr lang="en-US" sz="3600" dirty="0" smtClean="0"/>
              <a:t>that  follows</a:t>
            </a:r>
            <a:endParaRPr lang="en-US" sz="3600" dirty="0"/>
          </a:p>
          <a:p>
            <a:pPr marL="457200" indent="-457200">
              <a:buFontTx/>
              <a:buAutoNum type="arabicPeriod"/>
              <a:defRPr/>
            </a:pPr>
            <a:r>
              <a:rPr lang="en-US" sz="3600" dirty="0" smtClean="0"/>
              <a:t>Sources </a:t>
            </a:r>
            <a:r>
              <a:rPr lang="en-US" sz="3600" dirty="0"/>
              <a:t>of research </a:t>
            </a:r>
            <a:r>
              <a:rPr lang="en-US" sz="3600" dirty="0" smtClean="0"/>
              <a:t>problems: Research </a:t>
            </a:r>
            <a:r>
              <a:rPr lang="en-US" sz="3600" dirty="0"/>
              <a:t>in social sciences revolves around four Ps</a:t>
            </a:r>
            <a:r>
              <a:rPr lang="en-US" sz="3600" dirty="0" smtClean="0"/>
              <a:t>:</a:t>
            </a:r>
            <a:endParaRPr lang="en-US" sz="3600" dirty="0"/>
          </a:p>
          <a:p>
            <a:pPr marL="857250" lvl="1" indent="-457200">
              <a:buFontTx/>
              <a:buAutoNum type="arabicPeriod"/>
              <a:defRPr/>
            </a:pPr>
            <a:r>
              <a:rPr lang="en-US" sz="3400" dirty="0" smtClean="0"/>
              <a:t> People-	 </a:t>
            </a:r>
          </a:p>
          <a:p>
            <a:pPr marL="1257300" lvl="2" indent="-457200">
              <a:buFontTx/>
              <a:buAutoNum type="arabicPeriod"/>
              <a:defRPr/>
            </a:pPr>
            <a:r>
              <a:rPr lang="en-US" sz="3000" dirty="0" smtClean="0"/>
              <a:t>a </a:t>
            </a:r>
            <a:r>
              <a:rPr lang="en-US" sz="3000" dirty="0"/>
              <a:t>group of </a:t>
            </a:r>
            <a:r>
              <a:rPr lang="en-US" sz="3000" dirty="0" smtClean="0"/>
              <a:t>individuals</a:t>
            </a:r>
            <a:endParaRPr lang="en-US" sz="3000" dirty="0"/>
          </a:p>
          <a:p>
            <a:pPr marL="857250" lvl="1" indent="-457200">
              <a:buFontTx/>
              <a:buAutoNum type="arabicPeriod"/>
              <a:defRPr/>
            </a:pPr>
            <a:r>
              <a:rPr lang="en-US" sz="3400" dirty="0" smtClean="0"/>
              <a:t>Problems- </a:t>
            </a:r>
          </a:p>
          <a:p>
            <a:pPr marL="1257300" lvl="2" indent="-457200">
              <a:buFontTx/>
              <a:buAutoNum type="arabicPeriod"/>
              <a:defRPr/>
            </a:pPr>
            <a:r>
              <a:rPr lang="en-US" sz="3000" dirty="0" smtClean="0"/>
              <a:t>examine </a:t>
            </a:r>
            <a:r>
              <a:rPr lang="en-US" sz="3000" dirty="0"/>
              <a:t>the existence of certain issues or problems relating to</a:t>
            </a:r>
            <a:br>
              <a:rPr lang="en-US" sz="3000" dirty="0"/>
            </a:br>
            <a:r>
              <a:rPr lang="en-US" sz="3000" dirty="0"/>
              <a:t>their lives; to ascertain attitude of a group of people towards an </a:t>
            </a:r>
            <a:r>
              <a:rPr lang="en-US" sz="3000" dirty="0" smtClean="0"/>
              <a:t>issue</a:t>
            </a:r>
            <a:endParaRPr lang="en-US" sz="3000" dirty="0"/>
          </a:p>
          <a:p>
            <a:pPr marL="857250" lvl="1" indent="-457200">
              <a:buFontTx/>
              <a:buAutoNum type="arabicPeriod"/>
              <a:defRPr/>
            </a:pPr>
            <a:r>
              <a:rPr lang="en-US" sz="3400" dirty="0" smtClean="0"/>
              <a:t> </a:t>
            </a:r>
            <a:r>
              <a:rPr lang="en-US" sz="3400" dirty="0"/>
              <a:t>Programs- </a:t>
            </a:r>
            <a:endParaRPr lang="en-US" sz="3400" dirty="0" smtClean="0"/>
          </a:p>
          <a:p>
            <a:pPr marL="1257300" lvl="2" indent="-457200">
              <a:buFontTx/>
              <a:buAutoNum type="arabicPeriod"/>
              <a:defRPr/>
            </a:pPr>
            <a:r>
              <a:rPr lang="en-US" sz="3000" dirty="0" smtClean="0"/>
              <a:t>to </a:t>
            </a:r>
            <a:r>
              <a:rPr lang="en-US" sz="3000" dirty="0"/>
              <a:t>evaluate the effectiveness of an </a:t>
            </a:r>
            <a:r>
              <a:rPr lang="en-US" sz="3000" dirty="0" smtClean="0"/>
              <a:t>intervention</a:t>
            </a:r>
            <a:endParaRPr lang="en-US" sz="3000" dirty="0"/>
          </a:p>
          <a:p>
            <a:pPr marL="857250" lvl="1" indent="-457200">
              <a:buFontTx/>
              <a:buAutoNum type="arabicPeriod"/>
              <a:defRPr/>
            </a:pPr>
            <a:r>
              <a:rPr lang="en-US" sz="3400" dirty="0" smtClean="0"/>
              <a:t>Phenomena-</a:t>
            </a:r>
          </a:p>
          <a:p>
            <a:pPr marL="1257300" lvl="2" indent="-457200">
              <a:buFontTx/>
              <a:buAutoNum type="arabicPeriod"/>
              <a:defRPr/>
            </a:pPr>
            <a:r>
              <a:rPr lang="en-US" sz="3000" dirty="0" smtClean="0"/>
              <a:t> </a:t>
            </a:r>
            <a:r>
              <a:rPr lang="en-US" sz="3000" dirty="0"/>
              <a:t>to establish the existence of a regularity</a:t>
            </a:r>
            <a:r>
              <a:rPr lang="en-US" sz="3000" dirty="0" smtClean="0"/>
              <a:t>. </a:t>
            </a:r>
          </a:p>
          <a:p>
            <a:pPr marL="1257300" lvl="2" indent="-457200">
              <a:buFontTx/>
              <a:buAutoNum type="arabicPeriod"/>
              <a:defRPr/>
            </a:pPr>
            <a:r>
              <a:rPr lang="en-US" sz="3000" dirty="0" smtClean="0"/>
              <a:t>In </a:t>
            </a:r>
            <a:r>
              <a:rPr lang="en-US" sz="3000" dirty="0"/>
              <a:t>practice most research studies are based upon at least a combination of </a:t>
            </a:r>
            <a:r>
              <a:rPr lang="en-US" sz="3000" dirty="0" smtClean="0"/>
              <a:t>two</a:t>
            </a:r>
            <a:endParaRPr lang="en-GB" altLang="en-US" dirty="0" smtClean="0"/>
          </a:p>
        </p:txBody>
      </p:sp>
    </p:spTree>
    <p:extLst>
      <p:ext uri="{BB962C8B-B14F-4D97-AF65-F5344CB8AC3E}">
        <p14:creationId xmlns:p14="http://schemas.microsoft.com/office/powerpoint/2010/main" val="333227061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solidFill>
                  <a:srgbClr val="FF0000"/>
                </a:solidFill>
              </a:rPr>
              <a:t>Exercise </a:t>
            </a:r>
            <a:r>
              <a:rPr lang="en-US" sz="4400" dirty="0" smtClean="0">
                <a:solidFill>
                  <a:srgbClr val="FF0000"/>
                </a:solidFill>
              </a:rPr>
              <a:t>1.1:</a:t>
            </a:r>
            <a:r>
              <a:rPr lang="en-US" sz="4400" dirty="0"/>
              <a:t> </a:t>
            </a:r>
            <a:r>
              <a:rPr lang="en-US" sz="4400" dirty="0" smtClean="0"/>
              <a:t> </a:t>
            </a:r>
            <a:r>
              <a:rPr lang="en-US" sz="4400" dirty="0"/>
              <a:t>What is Research ? </a:t>
            </a:r>
            <a:endParaRPr lang="en-GB" sz="4400" dirty="0">
              <a:solidFill>
                <a:srgbClr val="FF0000"/>
              </a:solidFill>
            </a:endParaRPr>
          </a:p>
        </p:txBody>
      </p:sp>
      <p:sp>
        <p:nvSpPr>
          <p:cNvPr id="3" name="Content Placeholder 2"/>
          <p:cNvSpPr>
            <a:spLocks noGrp="1"/>
          </p:cNvSpPr>
          <p:nvPr>
            <p:ph idx="1"/>
          </p:nvPr>
        </p:nvSpPr>
        <p:spPr/>
        <p:txBody>
          <a:bodyPr/>
          <a:lstStyle/>
          <a:p>
            <a:r>
              <a:rPr lang="en-US" dirty="0" smtClean="0"/>
              <a:t>Write down your understanding of  the meaning of “Research</a:t>
            </a:r>
          </a:p>
          <a:p>
            <a:r>
              <a:rPr lang="en-US" dirty="0" smtClean="0"/>
              <a:t>………………………………………………………….............................................................................................................................................................................................................................................................................................................................................................................................................</a:t>
            </a:r>
          </a:p>
          <a:p>
            <a:r>
              <a:rPr lang="en-US" dirty="0" smtClean="0"/>
              <a:t>Give examples of what media call “research” but is not ……………………………………………………………………………………………………………………………………………………………………………………………….</a:t>
            </a:r>
            <a:endParaRPr lang="en-GB" dirty="0"/>
          </a:p>
        </p:txBody>
      </p:sp>
    </p:spTree>
    <p:extLst>
      <p:ext uri="{BB962C8B-B14F-4D97-AF65-F5344CB8AC3E}">
        <p14:creationId xmlns:p14="http://schemas.microsoft.com/office/powerpoint/2010/main" val="3110781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rtlCol="0" anchor="t" anchorCtr="0" compatLnSpc="1">
            <a:prstTxWarp prst="textNoShape">
              <a:avLst/>
            </a:prstTxWarp>
            <a:normAutofit fontScale="90000"/>
          </a:bodyPr>
          <a:lstStyle/>
          <a:p>
            <a:pPr>
              <a:defRPr/>
            </a:pPr>
            <a:r>
              <a:rPr lang="en-US" b="1" dirty="0"/>
              <a:t>Step1. Formulating the research problem:</a:t>
            </a:r>
            <a:r>
              <a:rPr lang="en-US" dirty="0"/>
              <a:t/>
            </a:r>
            <a:br>
              <a:rPr lang="en-US" dirty="0"/>
            </a:br>
            <a:r>
              <a:rPr lang="en-US" dirty="0"/>
              <a:t/>
            </a:r>
            <a:br>
              <a:rPr lang="en-US" dirty="0"/>
            </a:br>
            <a:r>
              <a:rPr lang="en-US" dirty="0"/>
              <a:t/>
            </a:r>
            <a:br>
              <a:rPr lang="en-US" dirty="0"/>
            </a:br>
            <a:r>
              <a:rPr lang="en-US" dirty="0"/>
              <a:t/>
            </a:r>
            <a:br>
              <a:rPr lang="en-US" dirty="0"/>
            </a:br>
            <a:endParaRPr lang="en-GB" dirty="0">
              <a:ea typeface="ＭＳ Ｐゴシック" charset="0"/>
              <a:cs typeface="+mj-cs"/>
            </a:endParaRPr>
          </a:p>
        </p:txBody>
      </p:sp>
      <p:sp>
        <p:nvSpPr>
          <p:cNvPr id="87043" name="Rectangle 3"/>
          <p:cNvSpPr>
            <a:spLocks noGrp="1" noChangeArrowheads="1"/>
          </p:cNvSpPr>
          <p:nvPr>
            <p:ph idx="1"/>
          </p:nvPr>
        </p:nvSpPr>
        <p:spPr bwMode="auto">
          <a:xfrm>
            <a:off x="486916" y="1066800"/>
            <a:ext cx="9333386" cy="5791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rtlCol="0" anchor="t" anchorCtr="0" compatLnSpc="1">
            <a:prstTxWarp prst="textNoShape">
              <a:avLst/>
            </a:prstTxWarp>
            <a:normAutofit fontScale="92500" lnSpcReduction="10000"/>
          </a:bodyPr>
          <a:lstStyle/>
          <a:p>
            <a:pPr marL="0" indent="0">
              <a:buNone/>
              <a:defRPr/>
            </a:pPr>
            <a:r>
              <a:rPr lang="en-US" dirty="0" smtClean="0"/>
              <a:t>Every research study has two aspects:</a:t>
            </a:r>
          </a:p>
          <a:p>
            <a:pPr marL="457200" indent="-457200">
              <a:buFontTx/>
              <a:buAutoNum type="arabicPeriod"/>
              <a:defRPr/>
            </a:pPr>
            <a:r>
              <a:rPr lang="en-US" dirty="0" smtClean="0"/>
              <a:t>Study population-</a:t>
            </a:r>
          </a:p>
          <a:p>
            <a:pPr marL="857250" lvl="1" indent="-457200">
              <a:buFontTx/>
              <a:buAutoNum type="arabicPeriod"/>
              <a:defRPr/>
            </a:pPr>
            <a:r>
              <a:rPr lang="en-US" dirty="0" smtClean="0"/>
              <a:t> </a:t>
            </a:r>
            <a:r>
              <a:rPr lang="en-US" dirty="0"/>
              <a:t>People: individuals, organizations, groups, communities</a:t>
            </a:r>
            <a:br>
              <a:rPr lang="en-US" dirty="0"/>
            </a:br>
            <a:r>
              <a:rPr lang="en-US" dirty="0"/>
              <a:t>( </a:t>
            </a:r>
            <a:r>
              <a:rPr lang="en-US" i="1" dirty="0"/>
              <a:t>they provide you with the information or you collect information about them</a:t>
            </a:r>
            <a:r>
              <a:rPr lang="en-US" i="1" dirty="0" smtClean="0"/>
              <a:t>)</a:t>
            </a:r>
            <a:endParaRPr lang="en-US" dirty="0"/>
          </a:p>
          <a:p>
            <a:pPr marL="457200" indent="-457200">
              <a:buFontTx/>
              <a:buAutoNum type="arabicPeriod"/>
              <a:defRPr/>
            </a:pPr>
            <a:r>
              <a:rPr lang="en-US" dirty="0" smtClean="0"/>
              <a:t> </a:t>
            </a:r>
            <a:r>
              <a:rPr lang="en-US" dirty="0"/>
              <a:t>Subject </a:t>
            </a:r>
            <a:r>
              <a:rPr lang="en-US" dirty="0" smtClean="0"/>
              <a:t>area-</a:t>
            </a:r>
            <a:endParaRPr lang="en-US" dirty="0"/>
          </a:p>
          <a:p>
            <a:pPr marL="857250" lvl="1" indent="-457200">
              <a:buFontTx/>
              <a:buAutoNum type="arabicPeriod"/>
              <a:defRPr/>
            </a:pPr>
            <a:r>
              <a:rPr lang="en-US" dirty="0" smtClean="0"/>
              <a:t> </a:t>
            </a:r>
            <a:r>
              <a:rPr lang="en-US" dirty="0"/>
              <a:t>Problems</a:t>
            </a:r>
            <a:r>
              <a:rPr lang="en-US" dirty="0" smtClean="0"/>
              <a:t>:</a:t>
            </a:r>
          </a:p>
          <a:p>
            <a:pPr marL="1257300" lvl="2" indent="-457200">
              <a:buFontTx/>
              <a:buAutoNum type="arabicPeriod"/>
              <a:defRPr/>
            </a:pPr>
            <a:r>
              <a:rPr lang="en-US" dirty="0" smtClean="0"/>
              <a:t> </a:t>
            </a:r>
            <a:r>
              <a:rPr lang="en-US" dirty="0"/>
              <a:t>issues, situations, associations, needs, </a:t>
            </a:r>
            <a:r>
              <a:rPr lang="en-US" dirty="0" smtClean="0"/>
              <a:t>profiles</a:t>
            </a:r>
            <a:endParaRPr lang="en-US" dirty="0"/>
          </a:p>
          <a:p>
            <a:pPr marL="857250" lvl="1" indent="-457200">
              <a:buFontTx/>
              <a:buAutoNum type="arabicPeriod"/>
              <a:defRPr/>
            </a:pPr>
            <a:r>
              <a:rPr lang="en-US" dirty="0" smtClean="0"/>
              <a:t> </a:t>
            </a:r>
            <a:r>
              <a:rPr lang="en-US" dirty="0"/>
              <a:t>Program </a:t>
            </a:r>
            <a:r>
              <a:rPr lang="en-US" dirty="0" smtClean="0"/>
              <a:t>:</a:t>
            </a:r>
          </a:p>
          <a:p>
            <a:pPr marL="1257300" lvl="2" indent="-457200">
              <a:buFontTx/>
              <a:buAutoNum type="arabicPeriod"/>
              <a:defRPr/>
            </a:pPr>
            <a:r>
              <a:rPr lang="en-US" dirty="0" smtClean="0"/>
              <a:t> </a:t>
            </a:r>
            <a:r>
              <a:rPr lang="en-US" dirty="0"/>
              <a:t>content, structure, outcomes, attributes, satisfactions, consumers,</a:t>
            </a:r>
            <a:br>
              <a:rPr lang="en-US" dirty="0"/>
            </a:br>
            <a:r>
              <a:rPr lang="en-US" dirty="0"/>
              <a:t>Service providers, </a:t>
            </a:r>
            <a:r>
              <a:rPr lang="en-US" dirty="0" smtClean="0"/>
              <a:t>etc.</a:t>
            </a:r>
            <a:endParaRPr lang="en-US" dirty="0"/>
          </a:p>
          <a:p>
            <a:pPr marL="857250" lvl="1" indent="-457200">
              <a:buFontTx/>
              <a:buAutoNum type="arabicPeriod"/>
              <a:defRPr/>
            </a:pPr>
            <a:r>
              <a:rPr lang="en-US" dirty="0" smtClean="0"/>
              <a:t>Phenomenon</a:t>
            </a:r>
            <a:r>
              <a:rPr lang="en-US" dirty="0"/>
              <a:t>: </a:t>
            </a:r>
            <a:endParaRPr lang="en-US" dirty="0" smtClean="0"/>
          </a:p>
          <a:p>
            <a:pPr marL="1257300" lvl="2" indent="-457200">
              <a:buFontTx/>
              <a:buAutoNum type="arabicPeriod"/>
              <a:defRPr/>
            </a:pPr>
            <a:r>
              <a:rPr lang="en-US" dirty="0" smtClean="0"/>
              <a:t>cause-and-effect </a:t>
            </a:r>
            <a:r>
              <a:rPr lang="en-US" dirty="0"/>
              <a:t>relationships, the study of a </a:t>
            </a:r>
            <a:r>
              <a:rPr lang="en-US" dirty="0" smtClean="0"/>
              <a:t>phenomenon itself</a:t>
            </a:r>
          </a:p>
          <a:p>
            <a:pPr marL="1257300" lvl="2" indent="-457200">
              <a:buFontTx/>
              <a:buAutoNum type="arabicPeriod"/>
              <a:defRPr/>
            </a:pPr>
            <a:r>
              <a:rPr lang="en-US" dirty="0" smtClean="0"/>
              <a:t>(</a:t>
            </a:r>
            <a:r>
              <a:rPr lang="en-US" i="1" dirty="0"/>
              <a:t>Information that you need to collect to find answers to your research questions</a:t>
            </a:r>
            <a:r>
              <a:rPr lang="en-US" i="1" dirty="0" smtClean="0"/>
              <a:t>)</a:t>
            </a:r>
            <a:endParaRPr lang="en-GB" altLang="en-US" dirty="0" smtClean="0"/>
          </a:p>
        </p:txBody>
      </p:sp>
    </p:spTree>
    <p:extLst>
      <p:ext uri="{BB962C8B-B14F-4D97-AF65-F5344CB8AC3E}">
        <p14:creationId xmlns:p14="http://schemas.microsoft.com/office/powerpoint/2010/main" val="329432674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82524" y="0"/>
            <a:ext cx="9737778" cy="540296"/>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rtlCol="0" anchor="t" anchorCtr="0" compatLnSpc="1">
            <a:prstTxWarp prst="textNoShape">
              <a:avLst/>
            </a:prstTxWarp>
            <a:normAutofit fontScale="90000"/>
          </a:bodyPr>
          <a:lstStyle/>
          <a:p>
            <a:pPr>
              <a:defRPr/>
            </a:pPr>
            <a:r>
              <a:rPr lang="en-US" b="1" dirty="0"/>
              <a:t>Step1. Formulating the research problem:</a:t>
            </a:r>
            <a:r>
              <a:rPr lang="en-US" dirty="0"/>
              <a:t/>
            </a:r>
            <a:br>
              <a:rPr lang="en-US" dirty="0"/>
            </a:br>
            <a:r>
              <a:rPr lang="en-US" dirty="0"/>
              <a:t/>
            </a:r>
            <a:br>
              <a:rPr lang="en-US" dirty="0"/>
            </a:br>
            <a:r>
              <a:rPr lang="en-US" dirty="0"/>
              <a:t/>
            </a:r>
            <a:br>
              <a:rPr lang="en-US" dirty="0"/>
            </a:br>
            <a:r>
              <a:rPr lang="en-US" dirty="0"/>
              <a:t/>
            </a:r>
            <a:br>
              <a:rPr lang="en-US" dirty="0"/>
            </a:br>
            <a:endParaRPr lang="en-GB" dirty="0">
              <a:ea typeface="ＭＳ Ｐゴシック" charset="0"/>
              <a:cs typeface="+mj-cs"/>
            </a:endParaRPr>
          </a:p>
        </p:txBody>
      </p:sp>
      <p:sp>
        <p:nvSpPr>
          <p:cNvPr id="87043" name="Rectangle 3"/>
          <p:cNvSpPr>
            <a:spLocks noGrp="1" noChangeArrowheads="1"/>
          </p:cNvSpPr>
          <p:nvPr>
            <p:ph idx="1"/>
          </p:nvPr>
        </p:nvSpPr>
        <p:spPr bwMode="auto">
          <a:xfrm>
            <a:off x="486916" y="692696"/>
            <a:ext cx="9333386" cy="5791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rtlCol="0" anchor="t" anchorCtr="0" compatLnSpc="1">
            <a:prstTxWarp prst="textNoShape">
              <a:avLst/>
            </a:prstTxWarp>
            <a:normAutofit lnSpcReduction="10000"/>
          </a:bodyPr>
          <a:lstStyle/>
          <a:p>
            <a:pPr marL="0" indent="0">
              <a:buNone/>
              <a:defRPr/>
            </a:pPr>
            <a:r>
              <a:rPr lang="en-US" dirty="0"/>
              <a:t>Considerations in selecting a research problem:</a:t>
            </a:r>
            <a:br>
              <a:rPr lang="en-US" dirty="0"/>
            </a:br>
            <a:r>
              <a:rPr lang="en-US" dirty="0" smtClean="0"/>
              <a:t>1.Interest</a:t>
            </a:r>
            <a:r>
              <a:rPr lang="en-US" dirty="0"/>
              <a:t>: </a:t>
            </a:r>
            <a:endParaRPr lang="en-US" dirty="0" smtClean="0"/>
          </a:p>
          <a:p>
            <a:pPr marL="857250" lvl="1" indent="-457200">
              <a:buFontTx/>
              <a:buAutoNum type="arabicPeriod"/>
              <a:defRPr/>
            </a:pPr>
            <a:r>
              <a:rPr lang="en-US" dirty="0" smtClean="0"/>
              <a:t>a </a:t>
            </a:r>
            <a:r>
              <a:rPr lang="en-US" dirty="0"/>
              <a:t>research endeavor is usually time consuming, and </a:t>
            </a:r>
            <a:r>
              <a:rPr lang="en-US" dirty="0" smtClean="0"/>
              <a:t>involves hard </a:t>
            </a:r>
            <a:r>
              <a:rPr lang="en-US" dirty="0"/>
              <a:t>work and possibly unforeseen problems. One should select topic of great interest to sustain the required </a:t>
            </a:r>
            <a:r>
              <a:rPr lang="en-US" dirty="0" smtClean="0"/>
              <a:t>motivation.</a:t>
            </a:r>
            <a:endParaRPr lang="en-US" dirty="0"/>
          </a:p>
          <a:p>
            <a:pPr marL="457200" indent="-457200">
              <a:buFontTx/>
              <a:buAutoNum type="arabicPeriod"/>
              <a:defRPr/>
            </a:pPr>
            <a:r>
              <a:rPr lang="en-US" dirty="0" smtClean="0"/>
              <a:t>Magnitude</a:t>
            </a:r>
            <a:r>
              <a:rPr lang="en-US" dirty="0"/>
              <a:t>: </a:t>
            </a:r>
            <a:endParaRPr lang="en-US" dirty="0" smtClean="0"/>
          </a:p>
          <a:p>
            <a:pPr marL="857250" lvl="1" indent="-457200">
              <a:buFontTx/>
              <a:buAutoNum type="arabicPeriod"/>
              <a:defRPr/>
            </a:pPr>
            <a:r>
              <a:rPr lang="en-US" dirty="0" smtClean="0"/>
              <a:t>It </a:t>
            </a:r>
            <a:r>
              <a:rPr lang="en-US" dirty="0"/>
              <a:t>is extremely important to select a topic that you can manage within the time and resources at your disposal. Narrow the topic down to something manageable, specific and </a:t>
            </a:r>
            <a:r>
              <a:rPr lang="en-US" dirty="0" smtClean="0"/>
              <a:t>clear.</a:t>
            </a:r>
            <a:endParaRPr lang="en-US" dirty="0"/>
          </a:p>
          <a:p>
            <a:pPr marL="457200" indent="-457200">
              <a:buFontTx/>
              <a:buAutoNum type="arabicPeriod"/>
              <a:defRPr/>
            </a:pPr>
            <a:r>
              <a:rPr lang="en-US" dirty="0" smtClean="0"/>
              <a:t>Measurement </a:t>
            </a:r>
            <a:r>
              <a:rPr lang="en-US" dirty="0"/>
              <a:t>of concepts</a:t>
            </a:r>
            <a:r>
              <a:rPr lang="en-US" dirty="0" smtClean="0"/>
              <a:t>:</a:t>
            </a:r>
          </a:p>
          <a:p>
            <a:pPr marL="857250" lvl="1" indent="-457200">
              <a:buFontTx/>
              <a:buAutoNum type="arabicPeriod"/>
              <a:defRPr/>
            </a:pPr>
            <a:r>
              <a:rPr lang="en-US" dirty="0" smtClean="0"/>
              <a:t> </a:t>
            </a:r>
            <a:r>
              <a:rPr lang="en-US" dirty="0"/>
              <a:t>Make sure that you are clear about </a:t>
            </a:r>
            <a:r>
              <a:rPr lang="en-US" dirty="0" smtClean="0"/>
              <a:t>the indicators </a:t>
            </a:r>
            <a:r>
              <a:rPr lang="en-US" dirty="0"/>
              <a:t>and measurement of concepts (if used) in your study.</a:t>
            </a:r>
            <a:endParaRPr lang="en-GB" altLang="en-US" dirty="0" smtClean="0"/>
          </a:p>
        </p:txBody>
      </p:sp>
    </p:spTree>
    <p:extLst>
      <p:ext uri="{BB962C8B-B14F-4D97-AF65-F5344CB8AC3E}">
        <p14:creationId xmlns:p14="http://schemas.microsoft.com/office/powerpoint/2010/main" val="32961784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82524" y="0"/>
            <a:ext cx="9737778" cy="540296"/>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rtlCol="0" anchor="t" anchorCtr="0" compatLnSpc="1">
            <a:prstTxWarp prst="textNoShape">
              <a:avLst/>
            </a:prstTxWarp>
            <a:normAutofit fontScale="90000"/>
          </a:bodyPr>
          <a:lstStyle/>
          <a:p>
            <a:pPr>
              <a:defRPr/>
            </a:pPr>
            <a:r>
              <a:rPr lang="en-US" b="1" dirty="0"/>
              <a:t>Step1. Formulating the research problem:</a:t>
            </a:r>
            <a:r>
              <a:rPr lang="en-US" dirty="0"/>
              <a:t/>
            </a:r>
            <a:br>
              <a:rPr lang="en-US" dirty="0"/>
            </a:br>
            <a:r>
              <a:rPr lang="en-US" dirty="0"/>
              <a:t/>
            </a:r>
            <a:br>
              <a:rPr lang="en-US" dirty="0"/>
            </a:br>
            <a:r>
              <a:rPr lang="en-US" dirty="0"/>
              <a:t/>
            </a:r>
            <a:br>
              <a:rPr lang="en-US" dirty="0"/>
            </a:br>
            <a:r>
              <a:rPr lang="en-US" dirty="0"/>
              <a:t/>
            </a:r>
            <a:br>
              <a:rPr lang="en-US" dirty="0"/>
            </a:br>
            <a:endParaRPr lang="en-GB" dirty="0">
              <a:ea typeface="ＭＳ Ｐゴシック" charset="0"/>
              <a:cs typeface="+mj-cs"/>
            </a:endParaRPr>
          </a:p>
        </p:txBody>
      </p:sp>
      <p:sp>
        <p:nvSpPr>
          <p:cNvPr id="87043" name="Rectangle 3"/>
          <p:cNvSpPr>
            <a:spLocks noGrp="1" noChangeArrowheads="1"/>
          </p:cNvSpPr>
          <p:nvPr>
            <p:ph idx="1"/>
          </p:nvPr>
        </p:nvSpPr>
        <p:spPr bwMode="auto">
          <a:xfrm>
            <a:off x="486916" y="692696"/>
            <a:ext cx="9333386" cy="5791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rtlCol="0" anchor="t" anchorCtr="0" compatLnSpc="1">
            <a:prstTxWarp prst="textNoShape">
              <a:avLst/>
            </a:prstTxWarp>
            <a:normAutofit fontScale="92500" lnSpcReduction="10000"/>
          </a:bodyPr>
          <a:lstStyle/>
          <a:p>
            <a:pPr lvl="0"/>
            <a:r>
              <a:rPr lang="en-US" dirty="0"/>
              <a:t>Considerations in selecting a research problem:</a:t>
            </a:r>
            <a:br>
              <a:rPr lang="en-US" dirty="0"/>
            </a:br>
            <a:r>
              <a:rPr lang="en-US" dirty="0"/>
              <a:t>4. Level of expertise: </a:t>
            </a:r>
            <a:endParaRPr lang="en-US" dirty="0" smtClean="0"/>
          </a:p>
          <a:p>
            <a:pPr lvl="1"/>
            <a:r>
              <a:rPr lang="en-US" dirty="0" smtClean="0"/>
              <a:t>Make </a:t>
            </a:r>
            <a:r>
              <a:rPr lang="en-US" dirty="0"/>
              <a:t>sure that you have adequate level of expertise for the task you are proposing since you need to do the work </a:t>
            </a:r>
            <a:r>
              <a:rPr lang="en-US" dirty="0" smtClean="0"/>
              <a:t>yourself</a:t>
            </a:r>
          </a:p>
          <a:p>
            <a:r>
              <a:rPr lang="en-US" dirty="0" smtClean="0"/>
              <a:t>5</a:t>
            </a:r>
            <a:r>
              <a:rPr lang="en-US" dirty="0"/>
              <a:t>. Relevance</a:t>
            </a:r>
            <a:r>
              <a:rPr lang="en-US" dirty="0" smtClean="0"/>
              <a:t>:</a:t>
            </a:r>
          </a:p>
          <a:p>
            <a:pPr lvl="1"/>
            <a:r>
              <a:rPr lang="en-US" dirty="0" smtClean="0"/>
              <a:t> </a:t>
            </a:r>
            <a:r>
              <a:rPr lang="en-US" dirty="0"/>
              <a:t>Ensure that your study adds to the existing body of</a:t>
            </a:r>
            <a:br>
              <a:rPr lang="en-US" dirty="0"/>
            </a:br>
            <a:r>
              <a:rPr lang="en-US" dirty="0"/>
              <a:t>knowledge, bridges current gaps and is useful in policy formulation. This will help you to sustain interest in the </a:t>
            </a:r>
            <a:r>
              <a:rPr lang="en-US" dirty="0" smtClean="0"/>
              <a:t>study.</a:t>
            </a:r>
          </a:p>
          <a:p>
            <a:r>
              <a:rPr lang="en-US" dirty="0" smtClean="0"/>
              <a:t>6</a:t>
            </a:r>
            <a:r>
              <a:rPr lang="en-US" dirty="0"/>
              <a:t>. Availability of </a:t>
            </a:r>
            <a:r>
              <a:rPr lang="en-US" dirty="0" smtClean="0"/>
              <a:t>data:</a:t>
            </a:r>
          </a:p>
          <a:p>
            <a:pPr lvl="1"/>
            <a:r>
              <a:rPr lang="en-US" dirty="0" smtClean="0"/>
              <a:t>Before </a:t>
            </a:r>
            <a:r>
              <a:rPr lang="en-US" dirty="0"/>
              <a:t>finalizing the topic, make sure that data are</a:t>
            </a:r>
            <a:br>
              <a:rPr lang="en-US" dirty="0"/>
            </a:br>
            <a:r>
              <a:rPr lang="en-US" dirty="0"/>
              <a:t>available</a:t>
            </a:r>
            <a:r>
              <a:rPr lang="en-US" dirty="0" smtClean="0"/>
              <a:t>. </a:t>
            </a:r>
            <a:endParaRPr lang="en-US" dirty="0"/>
          </a:p>
          <a:p>
            <a:r>
              <a:rPr lang="en-US" dirty="0" smtClean="0"/>
              <a:t>7</a:t>
            </a:r>
            <a:r>
              <a:rPr lang="en-US" dirty="0"/>
              <a:t>. Ethical issues: </a:t>
            </a:r>
            <a:endParaRPr lang="en-US" dirty="0" smtClean="0"/>
          </a:p>
          <a:p>
            <a:pPr lvl="1"/>
            <a:r>
              <a:rPr lang="en-US" dirty="0" smtClean="0"/>
              <a:t>How </a:t>
            </a:r>
            <a:r>
              <a:rPr lang="en-US" dirty="0"/>
              <a:t>ethical issues can affect the study population and how ethical problems can be overcome should be thoroughly examined at the problem  formulating stag</a:t>
            </a:r>
          </a:p>
        </p:txBody>
      </p:sp>
    </p:spTree>
    <p:extLst>
      <p:ext uri="{BB962C8B-B14F-4D97-AF65-F5344CB8AC3E}">
        <p14:creationId xmlns:p14="http://schemas.microsoft.com/office/powerpoint/2010/main" val="1012296504"/>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82524" y="0"/>
            <a:ext cx="9737778" cy="540296"/>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rtlCol="0" anchor="t" anchorCtr="0" compatLnSpc="1">
            <a:prstTxWarp prst="textNoShape">
              <a:avLst/>
            </a:prstTxWarp>
            <a:normAutofit fontScale="90000"/>
          </a:bodyPr>
          <a:lstStyle/>
          <a:p>
            <a:pPr>
              <a:defRPr/>
            </a:pPr>
            <a:r>
              <a:rPr lang="en-US" b="1" dirty="0"/>
              <a:t>Step1. Formulating the research problem:</a:t>
            </a:r>
            <a:r>
              <a:rPr lang="en-US" dirty="0"/>
              <a:t/>
            </a:r>
            <a:br>
              <a:rPr lang="en-US" dirty="0"/>
            </a:br>
            <a:r>
              <a:rPr lang="en-US" dirty="0"/>
              <a:t/>
            </a:r>
            <a:br>
              <a:rPr lang="en-US" dirty="0"/>
            </a:br>
            <a:r>
              <a:rPr lang="en-US" dirty="0"/>
              <a:t/>
            </a:r>
            <a:br>
              <a:rPr lang="en-US" dirty="0"/>
            </a:br>
            <a:r>
              <a:rPr lang="en-US" dirty="0"/>
              <a:t/>
            </a:r>
            <a:br>
              <a:rPr lang="en-US" dirty="0"/>
            </a:br>
            <a:endParaRPr lang="en-GB" dirty="0">
              <a:ea typeface="ＭＳ Ｐゴシック" charset="0"/>
              <a:cs typeface="+mj-cs"/>
            </a:endParaRPr>
          </a:p>
        </p:txBody>
      </p:sp>
      <p:sp>
        <p:nvSpPr>
          <p:cNvPr id="87043" name="Rectangle 3"/>
          <p:cNvSpPr>
            <a:spLocks noGrp="1" noChangeArrowheads="1"/>
          </p:cNvSpPr>
          <p:nvPr>
            <p:ph idx="1"/>
          </p:nvPr>
        </p:nvSpPr>
        <p:spPr bwMode="auto">
          <a:xfrm>
            <a:off x="486916" y="692696"/>
            <a:ext cx="9333386" cy="5791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rtlCol="0" anchor="t" anchorCtr="0" compatLnSpc="1">
            <a:prstTxWarp prst="textNoShape">
              <a:avLst/>
            </a:prstTxWarp>
            <a:normAutofit/>
          </a:bodyPr>
          <a:lstStyle/>
          <a:p>
            <a:r>
              <a:rPr lang="en-US" dirty="0"/>
              <a:t>Steps in formulation of a research </a:t>
            </a:r>
            <a:r>
              <a:rPr lang="en-US" dirty="0" smtClean="0"/>
              <a:t>problem</a:t>
            </a:r>
            <a:endParaRPr lang="en-US" dirty="0"/>
          </a:p>
          <a:p>
            <a:endParaRPr lang="en-US" dirty="0"/>
          </a:p>
          <a:p>
            <a:r>
              <a:rPr lang="en-US" dirty="0" smtClean="0"/>
              <a:t>Working </a:t>
            </a:r>
            <a:r>
              <a:rPr lang="en-US" dirty="0"/>
              <a:t>through these steps presupposes a reasonable level of knowledge in the </a:t>
            </a:r>
            <a:r>
              <a:rPr lang="en-US" dirty="0" smtClean="0"/>
              <a:t>broad subject </a:t>
            </a:r>
            <a:r>
              <a:rPr lang="en-US" dirty="0"/>
              <a:t>area within which the study is to be undertaken. </a:t>
            </a:r>
            <a:endParaRPr lang="en-US" dirty="0" smtClean="0"/>
          </a:p>
          <a:p>
            <a:r>
              <a:rPr lang="en-US" dirty="0" smtClean="0"/>
              <a:t>Without </a:t>
            </a:r>
            <a:r>
              <a:rPr lang="en-US" dirty="0"/>
              <a:t>such knowledge it </a:t>
            </a:r>
            <a:r>
              <a:rPr lang="en-US" dirty="0" smtClean="0"/>
              <a:t>is difficult </a:t>
            </a:r>
            <a:r>
              <a:rPr lang="en-US" dirty="0"/>
              <a:t>to clearly and adequately ‘dissect’ a subject area</a:t>
            </a:r>
            <a:br>
              <a:rPr lang="en-US" dirty="0"/>
            </a:br>
            <a:r>
              <a:rPr lang="en-US" dirty="0"/>
              <a:t/>
            </a:r>
            <a:br>
              <a:rPr lang="en-US" dirty="0"/>
            </a:br>
            <a:endParaRPr lang="en-US" dirty="0"/>
          </a:p>
        </p:txBody>
      </p:sp>
    </p:spTree>
    <p:extLst>
      <p:ext uri="{BB962C8B-B14F-4D97-AF65-F5344CB8AC3E}">
        <p14:creationId xmlns:p14="http://schemas.microsoft.com/office/powerpoint/2010/main" val="14946268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82524" y="0"/>
            <a:ext cx="9737778" cy="540296"/>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rtlCol="0" anchor="t" anchorCtr="0" compatLnSpc="1">
            <a:prstTxWarp prst="textNoShape">
              <a:avLst/>
            </a:prstTxWarp>
            <a:normAutofit fontScale="90000"/>
          </a:bodyPr>
          <a:lstStyle/>
          <a:p>
            <a:pPr>
              <a:defRPr/>
            </a:pPr>
            <a:r>
              <a:rPr lang="en-US" b="1" dirty="0"/>
              <a:t>Step1. Formulating the research problem:</a:t>
            </a:r>
            <a:r>
              <a:rPr lang="en-US" dirty="0"/>
              <a:t/>
            </a:r>
            <a:br>
              <a:rPr lang="en-US" dirty="0"/>
            </a:br>
            <a:r>
              <a:rPr lang="en-US" dirty="0"/>
              <a:t/>
            </a:r>
            <a:br>
              <a:rPr lang="en-US" dirty="0"/>
            </a:br>
            <a:r>
              <a:rPr lang="en-US" dirty="0"/>
              <a:t/>
            </a:r>
            <a:br>
              <a:rPr lang="en-US" dirty="0"/>
            </a:br>
            <a:r>
              <a:rPr lang="en-US" dirty="0"/>
              <a:t/>
            </a:r>
            <a:br>
              <a:rPr lang="en-US" dirty="0"/>
            </a:br>
            <a:endParaRPr lang="en-GB" dirty="0">
              <a:ea typeface="ＭＳ Ｐゴシック" charset="0"/>
              <a:cs typeface="+mj-cs"/>
            </a:endParaRPr>
          </a:p>
        </p:txBody>
      </p:sp>
      <p:sp>
        <p:nvSpPr>
          <p:cNvPr id="87043" name="Rectangle 3"/>
          <p:cNvSpPr>
            <a:spLocks noGrp="1" noChangeArrowheads="1"/>
          </p:cNvSpPr>
          <p:nvPr>
            <p:ph idx="1"/>
          </p:nvPr>
        </p:nvSpPr>
        <p:spPr bwMode="auto">
          <a:xfrm>
            <a:off x="486916" y="692696"/>
            <a:ext cx="9333386" cy="5791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rtlCol="0" anchor="t" anchorCtr="0" compatLnSpc="1">
            <a:prstTxWarp prst="textNoShape">
              <a:avLst/>
            </a:prstTxWarp>
            <a:normAutofit/>
          </a:bodyPr>
          <a:lstStyle/>
          <a:p>
            <a:r>
              <a:rPr lang="en-US" dirty="0"/>
              <a:t>Steps in formulation of a research </a:t>
            </a:r>
            <a:r>
              <a:rPr lang="en-US" dirty="0" smtClean="0"/>
              <a:t>problem</a:t>
            </a:r>
            <a:endParaRPr lang="en-US" dirty="0"/>
          </a:p>
          <a:p>
            <a:endParaRPr lang="en-US" dirty="0"/>
          </a:p>
          <a:p>
            <a:r>
              <a:rPr lang="en-US" dirty="0"/>
              <a:t>Step 1 Identify a </a:t>
            </a:r>
            <a:r>
              <a:rPr lang="en-US" dirty="0">
                <a:solidFill>
                  <a:srgbClr val="FF0000"/>
                </a:solidFill>
              </a:rPr>
              <a:t>broad field or subject area of </a:t>
            </a:r>
            <a:r>
              <a:rPr lang="en-US" i="1" dirty="0">
                <a:solidFill>
                  <a:srgbClr val="FF0000"/>
                </a:solidFill>
              </a:rPr>
              <a:t>interest </a:t>
            </a:r>
            <a:r>
              <a:rPr lang="en-US" dirty="0"/>
              <a:t>to you.</a:t>
            </a:r>
            <a:br>
              <a:rPr lang="en-US" dirty="0"/>
            </a:br>
            <a:r>
              <a:rPr lang="en-US" dirty="0"/>
              <a:t>Step 2 </a:t>
            </a:r>
            <a:r>
              <a:rPr lang="en-US" i="1" dirty="0">
                <a:solidFill>
                  <a:srgbClr val="FF0000"/>
                </a:solidFill>
              </a:rPr>
              <a:t>Dissect </a:t>
            </a:r>
            <a:r>
              <a:rPr lang="en-US" dirty="0">
                <a:solidFill>
                  <a:srgbClr val="FF0000"/>
                </a:solidFill>
              </a:rPr>
              <a:t>the broad area into sub areas</a:t>
            </a:r>
            <a:r>
              <a:rPr lang="en-US" dirty="0"/>
              <a:t>.</a:t>
            </a:r>
            <a:br>
              <a:rPr lang="en-US" dirty="0"/>
            </a:br>
            <a:r>
              <a:rPr lang="en-US" dirty="0"/>
              <a:t>Step 3 </a:t>
            </a:r>
            <a:r>
              <a:rPr lang="en-US" i="1" dirty="0">
                <a:solidFill>
                  <a:srgbClr val="FF0000"/>
                </a:solidFill>
              </a:rPr>
              <a:t>Select </a:t>
            </a:r>
            <a:r>
              <a:rPr lang="en-US" dirty="0">
                <a:solidFill>
                  <a:srgbClr val="FF0000"/>
                </a:solidFill>
              </a:rPr>
              <a:t>what is of most interest to you</a:t>
            </a:r>
            <a:r>
              <a:rPr lang="en-US" dirty="0"/>
              <a:t>.</a:t>
            </a:r>
            <a:br>
              <a:rPr lang="en-US" dirty="0"/>
            </a:br>
            <a:r>
              <a:rPr lang="en-US" dirty="0"/>
              <a:t>Step 4 </a:t>
            </a:r>
            <a:r>
              <a:rPr lang="en-US" dirty="0">
                <a:solidFill>
                  <a:srgbClr val="FF0000"/>
                </a:solidFill>
              </a:rPr>
              <a:t>Raise research questions</a:t>
            </a:r>
            <a:r>
              <a:rPr lang="en-US" dirty="0"/>
              <a:t>.</a:t>
            </a:r>
            <a:br>
              <a:rPr lang="en-US" dirty="0"/>
            </a:br>
            <a:r>
              <a:rPr lang="en-US" dirty="0"/>
              <a:t>Step 5 </a:t>
            </a:r>
            <a:r>
              <a:rPr lang="en-US" dirty="0">
                <a:solidFill>
                  <a:srgbClr val="FF0000"/>
                </a:solidFill>
              </a:rPr>
              <a:t>Formulate objectives</a:t>
            </a:r>
            <a:r>
              <a:rPr lang="en-US" dirty="0"/>
              <a:t>.</a:t>
            </a:r>
            <a:br>
              <a:rPr lang="en-US" dirty="0"/>
            </a:br>
            <a:r>
              <a:rPr lang="en-US" dirty="0"/>
              <a:t>Step 6 </a:t>
            </a:r>
            <a:r>
              <a:rPr lang="en-US" dirty="0">
                <a:solidFill>
                  <a:srgbClr val="FF0000"/>
                </a:solidFill>
              </a:rPr>
              <a:t>Assess your objectives</a:t>
            </a:r>
            <a:r>
              <a:rPr lang="en-US" dirty="0"/>
              <a:t>.</a:t>
            </a:r>
            <a:br>
              <a:rPr lang="en-US" dirty="0"/>
            </a:br>
            <a:r>
              <a:rPr lang="en-US" dirty="0"/>
              <a:t>Step 7 </a:t>
            </a:r>
            <a:r>
              <a:rPr lang="en-US" dirty="0">
                <a:solidFill>
                  <a:srgbClr val="FF0000"/>
                </a:solidFill>
              </a:rPr>
              <a:t>Double check</a:t>
            </a:r>
            <a:r>
              <a:rPr lang="en-US" dirty="0"/>
              <a:t>.</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82769956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800" i="1" dirty="0" smtClean="0"/>
              <a:t>5.  </a:t>
            </a:r>
            <a:r>
              <a:rPr lang="en-GB" sz="4800" i="1" dirty="0" smtClean="0"/>
              <a:t>Types of variables :</a:t>
            </a:r>
            <a:endParaRPr lang="en-GB" sz="4800" dirty="0"/>
          </a:p>
        </p:txBody>
      </p:sp>
      <p:sp>
        <p:nvSpPr>
          <p:cNvPr id="3" name="Content Placeholder 2"/>
          <p:cNvSpPr>
            <a:spLocks noGrp="1"/>
          </p:cNvSpPr>
          <p:nvPr>
            <p:ph idx="1"/>
          </p:nvPr>
        </p:nvSpPr>
        <p:spPr/>
        <p:txBody>
          <a:bodyPr>
            <a:normAutofit fontScale="92500" lnSpcReduction="10000"/>
          </a:bodyPr>
          <a:lstStyle/>
          <a:p>
            <a:r>
              <a:rPr lang="en-GB" altLang="en-US" b="1" dirty="0" smtClean="0"/>
              <a:t>Independent Variable</a:t>
            </a:r>
            <a:r>
              <a:rPr lang="en-GB" altLang="en-US" dirty="0" smtClean="0"/>
              <a:t> = this variable is the </a:t>
            </a:r>
            <a:r>
              <a:rPr lang="en-GB" altLang="en-US" b="1" dirty="0" smtClean="0"/>
              <a:t>‘cause</a:t>
            </a:r>
          </a:p>
          <a:p>
            <a:pPr lvl="2">
              <a:defRPr/>
            </a:pPr>
            <a:r>
              <a:rPr lang="en-GB" dirty="0" smtClean="0"/>
              <a:t>can </a:t>
            </a:r>
            <a:r>
              <a:rPr lang="en-GB" dirty="0"/>
              <a:t>be manipulated or allowed to </a:t>
            </a:r>
            <a:r>
              <a:rPr lang="en-GB" dirty="0" smtClean="0"/>
              <a:t>vary</a:t>
            </a:r>
          </a:p>
          <a:p>
            <a:pPr lvl="2">
              <a:defRPr/>
            </a:pPr>
            <a:r>
              <a:rPr lang="en-GB" dirty="0"/>
              <a:t>also known as the predictor </a:t>
            </a:r>
            <a:r>
              <a:rPr lang="en-GB" dirty="0" smtClean="0"/>
              <a:t>variable</a:t>
            </a:r>
          </a:p>
          <a:p>
            <a:pPr>
              <a:defRPr/>
            </a:pPr>
            <a:r>
              <a:rPr lang="en-GB" altLang="en-US" b="1" dirty="0"/>
              <a:t>Dependent Variable</a:t>
            </a:r>
            <a:r>
              <a:rPr lang="en-GB" altLang="en-US" dirty="0"/>
              <a:t> = this variable is the </a:t>
            </a:r>
            <a:r>
              <a:rPr lang="en-GB" altLang="en-US" b="1" dirty="0"/>
              <a:t>‘effect</a:t>
            </a:r>
            <a:r>
              <a:rPr lang="en-GB" altLang="en-US" b="1" dirty="0" smtClean="0"/>
              <a:t>’</a:t>
            </a:r>
          </a:p>
          <a:p>
            <a:pPr lvl="2">
              <a:defRPr/>
            </a:pPr>
            <a:r>
              <a:rPr lang="en-GB" dirty="0"/>
              <a:t>should only vary in response to the </a:t>
            </a:r>
            <a:r>
              <a:rPr lang="en-GB" dirty="0" smtClean="0"/>
              <a:t>IV</a:t>
            </a:r>
          </a:p>
          <a:p>
            <a:pPr lvl="2">
              <a:defRPr/>
            </a:pPr>
            <a:r>
              <a:rPr lang="en-GB" dirty="0"/>
              <a:t>also known as the criterion variable</a:t>
            </a:r>
            <a:endParaRPr lang="en-GB" b="1" dirty="0"/>
          </a:p>
          <a:p>
            <a:pPr>
              <a:spcBef>
                <a:spcPct val="50000"/>
              </a:spcBef>
              <a:defRPr/>
            </a:pPr>
            <a:r>
              <a:rPr lang="en-GB" b="1" i="1" dirty="0"/>
              <a:t>Law of the single variable:</a:t>
            </a:r>
            <a:r>
              <a:rPr lang="en-GB" b="1" dirty="0"/>
              <a:t> </a:t>
            </a:r>
          </a:p>
          <a:p>
            <a:pPr lvl="1">
              <a:spcBef>
                <a:spcPct val="50000"/>
              </a:spcBef>
              <a:defRPr/>
            </a:pPr>
            <a:r>
              <a:rPr lang="en-GB" dirty="0"/>
              <a:t>there will always be uncontrollable influences </a:t>
            </a:r>
            <a:endParaRPr lang="en-GB" dirty="0" smtClean="0"/>
          </a:p>
          <a:p>
            <a:pPr>
              <a:spcBef>
                <a:spcPct val="50000"/>
              </a:spcBef>
              <a:defRPr/>
            </a:pPr>
            <a:r>
              <a:rPr lang="en-GB" b="1" dirty="0"/>
              <a:t>Extraneous Variables</a:t>
            </a:r>
            <a:r>
              <a:rPr lang="en-GB" dirty="0"/>
              <a:t> = must be controlled to isolate the 				     effect of the IV on the DV </a:t>
            </a:r>
            <a:endParaRPr lang="en-GB" dirty="0" smtClean="0"/>
          </a:p>
          <a:p>
            <a:pPr>
              <a:spcBef>
                <a:spcPct val="50000"/>
              </a:spcBef>
              <a:defRPr/>
            </a:pPr>
            <a:r>
              <a:rPr lang="en-GB" b="1" dirty="0"/>
              <a:t>Confounding Variables</a:t>
            </a:r>
            <a:r>
              <a:rPr lang="en-GB" dirty="0"/>
              <a:t> = extraneous variables which have 			        co-varied with the IV</a:t>
            </a:r>
            <a:endParaRPr lang="en-GB" b="1" dirty="0"/>
          </a:p>
          <a:p>
            <a:pPr>
              <a:spcBef>
                <a:spcPct val="50000"/>
              </a:spcBef>
              <a:defRPr/>
            </a:pPr>
            <a:endParaRPr lang="en-GB" b="1" dirty="0"/>
          </a:p>
          <a:p>
            <a:pPr lvl="1">
              <a:spcBef>
                <a:spcPct val="50000"/>
              </a:spcBef>
              <a:defRPr/>
            </a:pPr>
            <a:endParaRPr lang="en-GB" b="1" dirty="0"/>
          </a:p>
          <a:p>
            <a:pPr lvl="2">
              <a:defRPr/>
            </a:pPr>
            <a:endParaRPr lang="en-GB" b="1" dirty="0"/>
          </a:p>
          <a:p>
            <a:pPr>
              <a:defRPr/>
            </a:pPr>
            <a:endParaRPr lang="en-GB" altLang="en-US" b="1" dirty="0"/>
          </a:p>
          <a:p>
            <a:pPr lvl="2">
              <a:defRPr/>
            </a:pPr>
            <a:endParaRPr lang="en-GB" dirty="0"/>
          </a:p>
          <a:p>
            <a:endParaRPr lang="en-GB" dirty="0"/>
          </a:p>
        </p:txBody>
      </p:sp>
    </p:spTree>
    <p:extLst>
      <p:ext uri="{BB962C8B-B14F-4D97-AF65-F5344CB8AC3E}">
        <p14:creationId xmlns:p14="http://schemas.microsoft.com/office/powerpoint/2010/main" val="39320248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6.1 </a:t>
            </a:r>
            <a:r>
              <a:rPr lang="en-GB" dirty="0" smtClean="0"/>
              <a:t>What is scientific research</a:t>
            </a:r>
            <a:r>
              <a:rPr lang="en-US" dirty="0" smtClean="0"/>
              <a:t>?</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Generalizable –</a:t>
            </a:r>
          </a:p>
          <a:p>
            <a:pPr lvl="1"/>
            <a:r>
              <a:rPr lang="en-GB" dirty="0" smtClean="0"/>
              <a:t> we can apply the results to something other than the patients in the study (unlike the television research). </a:t>
            </a:r>
          </a:p>
          <a:p>
            <a:r>
              <a:rPr lang="en-GB" dirty="0" smtClean="0"/>
              <a:t>Empirically verifiable, </a:t>
            </a:r>
          </a:p>
          <a:p>
            <a:pPr lvl="1"/>
            <a:r>
              <a:rPr lang="en-GB" dirty="0" smtClean="0"/>
              <a:t>repeatable – we are told how, where and when it was done, so we could check that it had actually been done and repeat it to check that we got the same results (unlike the cat food commercial). </a:t>
            </a:r>
          </a:p>
          <a:p>
            <a:r>
              <a:rPr lang="en-GB" dirty="0" smtClean="0"/>
              <a:t>Transparency of decision making –</a:t>
            </a:r>
          </a:p>
          <a:p>
            <a:pPr lvl="1"/>
            <a:r>
              <a:rPr lang="en-GB" dirty="0" smtClean="0"/>
              <a:t> we know what was done and why. </a:t>
            </a:r>
          </a:p>
          <a:p>
            <a:r>
              <a:rPr lang="en-GB" dirty="0" smtClean="0"/>
              <a:t>Builds on the work of others –</a:t>
            </a:r>
          </a:p>
          <a:p>
            <a:pPr lvl="1"/>
            <a:r>
              <a:rPr lang="en-GB" dirty="0" smtClean="0"/>
              <a:t> the authors refer to earlier research which showed that infections are related to increased risk of preterm delivery and earlier attempts to intervene. </a:t>
            </a:r>
          </a:p>
          <a:p>
            <a:r>
              <a:rPr lang="en-GB" dirty="0" smtClean="0"/>
              <a:t>Generates new ideas for testing –</a:t>
            </a:r>
          </a:p>
          <a:p>
            <a:pPr lvl="1"/>
            <a:r>
              <a:rPr lang="en-GB" dirty="0" smtClean="0"/>
              <a:t> We can ask what features of the programme led to the effect, e.g. treatment of bacterial or fungal infections. </a:t>
            </a:r>
            <a:endParaRPr lang="en-GB" dirty="0"/>
          </a:p>
        </p:txBody>
      </p:sp>
    </p:spTree>
    <p:extLst>
      <p:ext uri="{BB962C8B-B14F-4D97-AF65-F5344CB8AC3E}">
        <p14:creationId xmlns:p14="http://schemas.microsoft.com/office/powerpoint/2010/main" val="19361613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6.2  </a:t>
            </a:r>
            <a:r>
              <a:rPr lang="en-US" dirty="0" smtClean="0"/>
              <a:t>What is the process of Scientific Research?</a:t>
            </a:r>
            <a:endParaRPr lang="en-GB" dirty="0"/>
          </a:p>
        </p:txBody>
      </p:sp>
      <p:sp>
        <p:nvSpPr>
          <p:cNvPr id="3" name="Content Placeholder 2"/>
          <p:cNvSpPr>
            <a:spLocks noGrp="1"/>
          </p:cNvSpPr>
          <p:nvPr>
            <p:ph idx="1"/>
          </p:nvPr>
        </p:nvSpPr>
        <p:spPr/>
        <p:txBody>
          <a:bodyPr/>
          <a:lstStyle/>
          <a:p>
            <a:r>
              <a:rPr lang="en-GB" sz="3600" dirty="0" smtClean="0"/>
              <a:t>Scientific research follows the scientific method: </a:t>
            </a:r>
          </a:p>
          <a:p>
            <a:pPr lvl="1"/>
            <a:r>
              <a:rPr lang="en-GB" sz="3600" dirty="0" smtClean="0">
                <a:solidFill>
                  <a:schemeClr val="accent2">
                    <a:lumMod val="75000"/>
                  </a:schemeClr>
                </a:solidFill>
              </a:rPr>
              <a:t>Start with an idea </a:t>
            </a:r>
            <a:r>
              <a:rPr lang="en-GB" sz="3600" dirty="0" smtClean="0"/>
              <a:t>or theory. </a:t>
            </a:r>
          </a:p>
          <a:p>
            <a:pPr lvl="1"/>
            <a:r>
              <a:rPr lang="en-GB" sz="3600" dirty="0" smtClean="0"/>
              <a:t>Devise an investigation to </a:t>
            </a:r>
            <a:r>
              <a:rPr lang="en-GB" sz="3600" dirty="0" smtClean="0">
                <a:solidFill>
                  <a:schemeClr val="accent2">
                    <a:lumMod val="75000"/>
                  </a:schemeClr>
                </a:solidFill>
              </a:rPr>
              <a:t>test the theory. </a:t>
            </a:r>
          </a:p>
          <a:p>
            <a:pPr lvl="1"/>
            <a:r>
              <a:rPr lang="en-GB" sz="3600" dirty="0" smtClean="0"/>
              <a:t>Carry out the </a:t>
            </a:r>
            <a:r>
              <a:rPr lang="en-GB" sz="3600" dirty="0" smtClean="0">
                <a:solidFill>
                  <a:schemeClr val="accent2">
                    <a:lumMod val="75000"/>
                  </a:schemeClr>
                </a:solidFill>
              </a:rPr>
              <a:t>investigation. </a:t>
            </a:r>
          </a:p>
          <a:p>
            <a:pPr lvl="1"/>
            <a:r>
              <a:rPr lang="en-GB" sz="3600" dirty="0" smtClean="0"/>
              <a:t>If the </a:t>
            </a:r>
            <a:r>
              <a:rPr lang="en-GB" sz="3600" dirty="0" smtClean="0">
                <a:solidFill>
                  <a:schemeClr val="accent2">
                    <a:lumMod val="75000"/>
                  </a:schemeClr>
                </a:solidFill>
              </a:rPr>
              <a:t>results</a:t>
            </a:r>
            <a:r>
              <a:rPr lang="en-GB" sz="3600" dirty="0" smtClean="0"/>
              <a:t> do not support the theory, </a:t>
            </a:r>
            <a:r>
              <a:rPr lang="en-GB" sz="3600" dirty="0" smtClean="0">
                <a:solidFill>
                  <a:schemeClr val="accent2">
                    <a:lumMod val="75000"/>
                  </a:schemeClr>
                </a:solidFill>
              </a:rPr>
              <a:t>think</a:t>
            </a:r>
            <a:r>
              <a:rPr lang="en-GB" sz="3600" dirty="0" smtClean="0"/>
              <a:t> of a new theory. </a:t>
            </a:r>
            <a:endParaRPr lang="en-GB" sz="3600" dirty="0"/>
          </a:p>
        </p:txBody>
      </p:sp>
    </p:spTree>
    <p:extLst>
      <p:ext uri="{BB962C8B-B14F-4D97-AF65-F5344CB8AC3E}">
        <p14:creationId xmlns:p14="http://schemas.microsoft.com/office/powerpoint/2010/main" val="23264150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t>
            </a:r>
            <a:endParaRPr lang="en-GB" dirty="0"/>
          </a:p>
        </p:txBody>
      </p:sp>
      <p:sp>
        <p:nvSpPr>
          <p:cNvPr id="3" name="Content Placeholder 2"/>
          <p:cNvSpPr>
            <a:spLocks noGrp="1"/>
          </p:cNvSpPr>
          <p:nvPr>
            <p:ph idx="1"/>
          </p:nvPr>
        </p:nvSpPr>
        <p:spPr>
          <a:xfrm>
            <a:off x="342078" y="1066800"/>
            <a:ext cx="8221717" cy="5181600"/>
          </a:xfrm>
        </p:spPr>
        <p:txBody>
          <a:bodyPr/>
          <a:lstStyle/>
          <a:p>
            <a:pPr marL="228600" lvl="0" indent="-228600" eaLnBrk="0" hangingPunct="0">
              <a:spcBef>
                <a:spcPct val="0"/>
              </a:spcBef>
              <a:buFont typeface="+mj-lt"/>
              <a:buAutoNum type="arabicPeriod"/>
            </a:pPr>
            <a:r>
              <a:rPr lang="en-US" altLang="en-US" b="0" dirty="0" err="1" smtClean="0">
                <a:solidFill>
                  <a:schemeClr val="tx1"/>
                </a:solidFill>
                <a:latin typeface="Arial" panose="020B0604020202020204" pitchFamily="34" charset="0"/>
                <a:ea typeface="Times New Roman" panose="02020603050405020304" pitchFamily="18" charset="0"/>
              </a:rPr>
              <a:t>Sekaran</a:t>
            </a:r>
            <a:r>
              <a:rPr lang="en-US" altLang="en-US" b="0" dirty="0">
                <a:solidFill>
                  <a:schemeClr val="tx1"/>
                </a:solidFill>
                <a:latin typeface="Arial" panose="020B0604020202020204" pitchFamily="34" charset="0"/>
                <a:ea typeface="Times New Roman" panose="02020603050405020304" pitchFamily="18" charset="0"/>
              </a:rPr>
              <a:t>, U., &amp; </a:t>
            </a:r>
            <a:r>
              <a:rPr lang="en-US" altLang="en-US" b="0" dirty="0" err="1">
                <a:solidFill>
                  <a:schemeClr val="tx1"/>
                </a:solidFill>
                <a:latin typeface="Arial" panose="020B0604020202020204" pitchFamily="34" charset="0"/>
                <a:ea typeface="Times New Roman" panose="02020603050405020304" pitchFamily="18" charset="0"/>
              </a:rPr>
              <a:t>Bougie</a:t>
            </a:r>
            <a:r>
              <a:rPr lang="en-US" altLang="en-US" b="0" dirty="0">
                <a:solidFill>
                  <a:schemeClr val="tx1"/>
                </a:solidFill>
                <a:latin typeface="Arial" panose="020B0604020202020204" pitchFamily="34" charset="0"/>
                <a:ea typeface="Times New Roman" panose="02020603050405020304" pitchFamily="18" charset="0"/>
              </a:rPr>
              <a:t>, R. (2014). </a:t>
            </a:r>
            <a:r>
              <a:rPr lang="en-US" altLang="en-US" b="0" i="1" dirty="0">
                <a:solidFill>
                  <a:schemeClr val="tx1"/>
                </a:solidFill>
                <a:latin typeface="Arial" panose="020B0604020202020204" pitchFamily="34" charset="0"/>
                <a:ea typeface="Times New Roman" panose="02020603050405020304" pitchFamily="18" charset="0"/>
              </a:rPr>
              <a:t>Research Methods for Business: A Skill-Building Approach, 6th Edition</a:t>
            </a:r>
            <a:r>
              <a:rPr lang="en-US" altLang="en-US" b="0" i="1" dirty="0" smtClean="0">
                <a:solidFill>
                  <a:schemeClr val="tx1"/>
                </a:solidFill>
                <a:latin typeface="Arial" panose="020B0604020202020204" pitchFamily="34" charset="0"/>
                <a:ea typeface="Times New Roman" panose="02020603050405020304" pitchFamily="18" charset="0"/>
              </a:rPr>
              <a:t>.</a:t>
            </a:r>
          </a:p>
          <a:p>
            <a:pPr marL="228600" indent="-228600" eaLnBrk="0" hangingPunct="0">
              <a:spcBef>
                <a:spcPct val="0"/>
              </a:spcBef>
              <a:buFont typeface="+mj-lt"/>
              <a:buAutoNum type="arabicPeriod"/>
            </a:pPr>
            <a:r>
              <a:rPr lang="en-US" altLang="en-US" b="0" dirty="0">
                <a:solidFill>
                  <a:schemeClr val="tx1"/>
                </a:solidFill>
                <a:latin typeface="Arial" panose="020B0604020202020204" pitchFamily="34" charset="0"/>
                <a:ea typeface="Times New Roman" panose="02020603050405020304" pitchFamily="18" charset="0"/>
              </a:rPr>
              <a:t>Saunders, M., Lewis, P., &amp; </a:t>
            </a:r>
            <a:r>
              <a:rPr lang="en-US" altLang="en-US" b="0" dirty="0" err="1">
                <a:solidFill>
                  <a:schemeClr val="tx1"/>
                </a:solidFill>
                <a:latin typeface="Arial" panose="020B0604020202020204" pitchFamily="34" charset="0"/>
                <a:ea typeface="Times New Roman" panose="02020603050405020304" pitchFamily="18" charset="0"/>
              </a:rPr>
              <a:t>Thornhill</a:t>
            </a:r>
            <a:r>
              <a:rPr lang="en-US" altLang="en-US" b="0" dirty="0">
                <a:solidFill>
                  <a:schemeClr val="tx1"/>
                </a:solidFill>
                <a:latin typeface="Arial" panose="020B0604020202020204" pitchFamily="34" charset="0"/>
                <a:ea typeface="Times New Roman" panose="02020603050405020304" pitchFamily="18" charset="0"/>
              </a:rPr>
              <a:t>, A. (2009). </a:t>
            </a:r>
            <a:r>
              <a:rPr lang="en-US" altLang="en-US" b="0" i="1" dirty="0">
                <a:solidFill>
                  <a:schemeClr val="tx1"/>
                </a:solidFill>
                <a:latin typeface="Arial" panose="020B0604020202020204" pitchFamily="34" charset="0"/>
                <a:ea typeface="Times New Roman" panose="02020603050405020304" pitchFamily="18" charset="0"/>
              </a:rPr>
              <a:t>Research Methods for Business Students</a:t>
            </a:r>
            <a:r>
              <a:rPr lang="en-US" altLang="en-US" b="0" dirty="0">
                <a:solidFill>
                  <a:schemeClr val="tx1"/>
                </a:solidFill>
                <a:latin typeface="Arial" panose="020B0604020202020204" pitchFamily="34" charset="0"/>
                <a:ea typeface="Times New Roman" panose="02020603050405020304" pitchFamily="18" charset="0"/>
              </a:rPr>
              <a:t> (5th ed.). Tokyo: Prentice Hall</a:t>
            </a:r>
            <a:r>
              <a:rPr lang="en-US" altLang="en-US" b="0" dirty="0" smtClean="0">
                <a:solidFill>
                  <a:schemeClr val="tx1"/>
                </a:solidFill>
                <a:latin typeface="Arial" panose="020B0604020202020204" pitchFamily="34" charset="0"/>
                <a:ea typeface="Times New Roman" panose="02020603050405020304" pitchFamily="18" charset="0"/>
              </a:rPr>
              <a:t>.</a:t>
            </a:r>
          </a:p>
          <a:p>
            <a:pPr marL="228600" lvl="0" indent="-228600" eaLnBrk="0" hangingPunct="0">
              <a:spcBef>
                <a:spcPct val="0"/>
              </a:spcBef>
              <a:buFont typeface="+mj-lt"/>
              <a:buAutoNum type="arabicPeriod"/>
            </a:pPr>
            <a:r>
              <a:rPr lang="en-US" altLang="en-US" b="0" dirty="0">
                <a:solidFill>
                  <a:schemeClr val="tx1"/>
                </a:solidFill>
                <a:latin typeface="Arial" panose="020B0604020202020204" pitchFamily="34" charset="0"/>
                <a:ea typeface="Times New Roman" panose="02020603050405020304" pitchFamily="18" charset="0"/>
              </a:rPr>
              <a:t>Cooper, D. R., &amp; Schindler, P. S. (2014). </a:t>
            </a:r>
            <a:r>
              <a:rPr lang="en-US" altLang="en-US" b="0" i="1" dirty="0">
                <a:solidFill>
                  <a:schemeClr val="tx1"/>
                </a:solidFill>
                <a:latin typeface="Arial" panose="020B0604020202020204" pitchFamily="34" charset="0"/>
                <a:ea typeface="Times New Roman" panose="02020603050405020304" pitchFamily="18" charset="0"/>
              </a:rPr>
              <a:t>Business Research Methods</a:t>
            </a:r>
            <a:r>
              <a:rPr lang="en-US" altLang="en-US" b="0" dirty="0">
                <a:solidFill>
                  <a:schemeClr val="tx1"/>
                </a:solidFill>
                <a:latin typeface="Arial" panose="020B0604020202020204" pitchFamily="34" charset="0"/>
                <a:ea typeface="Times New Roman" panose="02020603050405020304" pitchFamily="18" charset="0"/>
              </a:rPr>
              <a:t> (12th ed.). Wittenberg: McGraw-Hill Companies.</a:t>
            </a:r>
            <a:endParaRPr lang="en-GB" altLang="en-US" b="0" dirty="0">
              <a:solidFill>
                <a:schemeClr val="tx1"/>
              </a:solidFill>
              <a:latin typeface="Arial" panose="020B0604020202020204" pitchFamily="34" charset="0"/>
            </a:endParaRPr>
          </a:p>
          <a:p>
            <a:pPr marL="514350" indent="-514350">
              <a:buFont typeface="+mj-lt"/>
              <a:buAutoNum type="arabicPeriod"/>
            </a:pPr>
            <a:r>
              <a:rPr lang="en-GB" b="0" u="sng" dirty="0" smtClean="0"/>
              <a:t> </a:t>
            </a:r>
            <a:r>
              <a:rPr lang="en-GB" b="0" u="sng" dirty="0"/>
              <a:t>Kothari</a:t>
            </a:r>
            <a:r>
              <a:rPr lang="en-GB" b="0" dirty="0"/>
              <a:t> C. R. (2011) </a:t>
            </a:r>
            <a:r>
              <a:rPr lang="en-US" b="0" dirty="0"/>
              <a:t>Research </a:t>
            </a:r>
            <a:r>
              <a:rPr lang="en-US" b="0" dirty="0" smtClean="0"/>
              <a:t> Methodology</a:t>
            </a:r>
            <a:r>
              <a:rPr lang="en-US" b="0" dirty="0"/>
              <a:t>: Methods and Techniques, 2</a:t>
            </a:r>
            <a:r>
              <a:rPr lang="en-US" b="0" baseline="30000" dirty="0"/>
              <a:t>nd </a:t>
            </a:r>
            <a:r>
              <a:rPr lang="en-US" b="0" dirty="0" smtClean="0"/>
              <a:t>ed. </a:t>
            </a:r>
            <a:r>
              <a:rPr lang="en-GB" b="0" dirty="0" smtClean="0"/>
              <a:t>New </a:t>
            </a:r>
            <a:r>
              <a:rPr lang="en-GB" b="0" dirty="0"/>
              <a:t>Age </a:t>
            </a:r>
            <a:r>
              <a:rPr lang="en-GB" b="0" dirty="0" smtClean="0"/>
              <a:t>International</a:t>
            </a:r>
            <a:endParaRPr lang="en-GB" b="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6263" y="1737793"/>
            <a:ext cx="1916562"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8676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#01- Exercise  due next week </a:t>
            </a:r>
            <a:br>
              <a:rPr lang="en-US" dirty="0" smtClean="0"/>
            </a:b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solidFill>
                  <a:schemeClr val="accent2">
                    <a:lumMod val="75000"/>
                  </a:schemeClr>
                </a:solidFill>
              </a:rPr>
              <a:t>SPSS Assignment 2 (for hand in)</a:t>
            </a:r>
          </a:p>
          <a:p>
            <a:pPr marL="514350" indent="-514350">
              <a:buFont typeface="+mj-lt"/>
              <a:buAutoNum type="arabicPeriod"/>
            </a:pPr>
            <a:r>
              <a:rPr lang="en-US" dirty="0">
                <a:solidFill>
                  <a:schemeClr val="accent2">
                    <a:lumMod val="75000"/>
                  </a:schemeClr>
                </a:solidFill>
              </a:rPr>
              <a:t>SPSS Assignment </a:t>
            </a:r>
            <a:r>
              <a:rPr lang="en-US" dirty="0" smtClean="0">
                <a:solidFill>
                  <a:schemeClr val="accent2">
                    <a:lumMod val="75000"/>
                  </a:schemeClr>
                </a:solidFill>
              </a:rPr>
              <a:t>3  (for hand in)</a:t>
            </a:r>
          </a:p>
          <a:p>
            <a:pPr marL="514350" indent="-514350">
              <a:buFont typeface="+mj-lt"/>
              <a:buAutoNum type="arabicPeriod"/>
            </a:pPr>
            <a:r>
              <a:rPr lang="en-US" dirty="0" smtClean="0"/>
              <a:t>Discussion </a:t>
            </a:r>
            <a:r>
              <a:rPr lang="en-US" dirty="0"/>
              <a:t> </a:t>
            </a:r>
            <a:r>
              <a:rPr lang="en-US" dirty="0" smtClean="0"/>
              <a:t>Questions   for </a:t>
            </a:r>
            <a:r>
              <a:rPr lang="en-US" dirty="0" err="1" smtClean="0"/>
              <a:t>Sekaran</a:t>
            </a:r>
            <a:r>
              <a:rPr lang="en-US" dirty="0" smtClean="0"/>
              <a:t> (2014) Chapter 1</a:t>
            </a:r>
          </a:p>
          <a:p>
            <a:pPr marL="514350" indent="-514350">
              <a:buFont typeface="+mj-lt"/>
              <a:buAutoNum type="arabicPeriod"/>
            </a:pPr>
            <a:r>
              <a:rPr lang="en-US" dirty="0" smtClean="0"/>
              <a:t>Blackboard –</a:t>
            </a:r>
            <a:r>
              <a:rPr lang="en-US" dirty="0" err="1" smtClean="0"/>
              <a:t>Sekaran</a:t>
            </a:r>
            <a:r>
              <a:rPr lang="en-US" dirty="0" smtClean="0"/>
              <a:t> Chapter 1 Quiz</a:t>
            </a:r>
          </a:p>
          <a:p>
            <a:pPr marL="514350" indent="-514350">
              <a:buFont typeface="+mj-lt"/>
              <a:buAutoNum type="arabicPeriod"/>
            </a:pPr>
            <a:r>
              <a:rPr lang="en-US" dirty="0" smtClean="0"/>
              <a:t>Internet activities on Research areas </a:t>
            </a:r>
          </a:p>
          <a:p>
            <a:pPr marL="514350" indent="-514350">
              <a:buFont typeface="+mj-lt"/>
              <a:buAutoNum type="arabicPeriod"/>
            </a:pPr>
            <a:r>
              <a:rPr lang="en-US" dirty="0" smtClean="0"/>
              <a:t>Readings on Selecting a research Topic</a:t>
            </a:r>
          </a:p>
          <a:p>
            <a:endParaRPr lang="en-US" dirty="0"/>
          </a:p>
          <a:p>
            <a:endParaRPr lang="en-GB" dirty="0"/>
          </a:p>
        </p:txBody>
      </p:sp>
    </p:spTree>
    <p:extLst>
      <p:ext uri="{BB962C8B-B14F-4D97-AF65-F5344CB8AC3E}">
        <p14:creationId xmlns:p14="http://schemas.microsoft.com/office/powerpoint/2010/main" val="533706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1.2  </a:t>
            </a:r>
            <a:r>
              <a:rPr lang="en-US" sz="3600" dirty="0" smtClean="0"/>
              <a:t>What is Research </a:t>
            </a:r>
            <a:r>
              <a:rPr lang="en-US" sz="3600" dirty="0" smtClean="0"/>
              <a:t>?  </a:t>
            </a:r>
            <a:r>
              <a:rPr lang="en-US" dirty="0" smtClean="0"/>
              <a:t/>
            </a:r>
            <a:br>
              <a:rPr lang="en-US" dirty="0" smtClean="0"/>
            </a:br>
            <a:endParaRPr lang="en-GB" dirty="0"/>
          </a:p>
        </p:txBody>
      </p:sp>
      <p:sp>
        <p:nvSpPr>
          <p:cNvPr id="3" name="Content Placeholder 2"/>
          <p:cNvSpPr>
            <a:spLocks noGrp="1"/>
          </p:cNvSpPr>
          <p:nvPr>
            <p:ph idx="1"/>
          </p:nvPr>
        </p:nvSpPr>
        <p:spPr/>
        <p:txBody>
          <a:bodyPr>
            <a:normAutofit fontScale="70000" lnSpcReduction="20000"/>
          </a:bodyPr>
          <a:lstStyle/>
          <a:p>
            <a:r>
              <a:rPr lang="en-GB" sz="4100" b="0" dirty="0" smtClean="0"/>
              <a:t>“the </a:t>
            </a:r>
            <a:r>
              <a:rPr lang="en-GB" sz="4100" b="0" dirty="0">
                <a:solidFill>
                  <a:schemeClr val="accent2"/>
                </a:solidFill>
              </a:rPr>
              <a:t>process</a:t>
            </a:r>
            <a:r>
              <a:rPr lang="en-GB" sz="4100" b="0" dirty="0"/>
              <a:t> of </a:t>
            </a:r>
            <a:r>
              <a:rPr lang="en-GB" sz="4100" b="0" dirty="0">
                <a:solidFill>
                  <a:srgbClr val="FF0000"/>
                </a:solidFill>
              </a:rPr>
              <a:t>finding solutions </a:t>
            </a:r>
            <a:r>
              <a:rPr lang="en-GB" sz="4100" b="0" dirty="0"/>
              <a:t>to a problem after a thorough study and analysis of the </a:t>
            </a:r>
            <a:r>
              <a:rPr lang="en-GB" sz="4100" b="0" dirty="0" smtClean="0"/>
              <a:t>situational factors” </a:t>
            </a:r>
            <a:r>
              <a:rPr lang="en-GB" sz="4100" b="0" dirty="0" smtClean="0">
                <a:solidFill>
                  <a:schemeClr val="accent2">
                    <a:lumMod val="75000"/>
                  </a:schemeClr>
                </a:solidFill>
              </a:rPr>
              <a:t>(</a:t>
            </a:r>
            <a:r>
              <a:rPr lang="en-GB" sz="4100" b="0" dirty="0" err="1" smtClean="0">
                <a:solidFill>
                  <a:schemeClr val="accent2">
                    <a:lumMod val="75000"/>
                  </a:schemeClr>
                </a:solidFill>
              </a:rPr>
              <a:t>Sekeran</a:t>
            </a:r>
            <a:r>
              <a:rPr lang="en-GB" sz="4100" b="0" dirty="0" smtClean="0">
                <a:solidFill>
                  <a:schemeClr val="accent2">
                    <a:lumMod val="75000"/>
                  </a:schemeClr>
                </a:solidFill>
              </a:rPr>
              <a:t> </a:t>
            </a:r>
            <a:r>
              <a:rPr lang="en-GB" sz="4100" b="0" dirty="0" smtClean="0">
                <a:solidFill>
                  <a:schemeClr val="accent2">
                    <a:lumMod val="75000"/>
                  </a:schemeClr>
                </a:solidFill>
              </a:rPr>
              <a:t>2014:2)</a:t>
            </a:r>
          </a:p>
          <a:p>
            <a:r>
              <a:rPr lang="en-US" sz="4400" dirty="0" smtClean="0"/>
              <a:t>When </a:t>
            </a:r>
            <a:r>
              <a:rPr lang="en-US" sz="4400" dirty="0"/>
              <a:t>you say that you are undertaking a research study to find answers to a question</a:t>
            </a:r>
            <a:r>
              <a:rPr lang="en-US" sz="4400" dirty="0" smtClean="0"/>
              <a:t>, you </a:t>
            </a:r>
            <a:r>
              <a:rPr lang="en-US" sz="4400" dirty="0"/>
              <a:t>are implying that </a:t>
            </a:r>
            <a:r>
              <a:rPr lang="en-US" sz="4400" dirty="0">
                <a:solidFill>
                  <a:srgbClr val="FF0000"/>
                </a:solidFill>
              </a:rPr>
              <a:t>the </a:t>
            </a:r>
            <a:r>
              <a:rPr lang="en-US" sz="4400" dirty="0" smtClean="0">
                <a:solidFill>
                  <a:srgbClr val="FF0000"/>
                </a:solidFill>
              </a:rPr>
              <a:t>process</a:t>
            </a:r>
            <a:r>
              <a:rPr lang="en-US" sz="4400" dirty="0" smtClean="0"/>
              <a:t>;</a:t>
            </a:r>
          </a:p>
          <a:p>
            <a:pPr lvl="1"/>
            <a:r>
              <a:rPr lang="en-US" sz="4200" dirty="0" smtClean="0"/>
              <a:t>1</a:t>
            </a:r>
            <a:r>
              <a:rPr lang="en-US" sz="4200" dirty="0"/>
              <a:t>. is being undertaken within a framework of a set of </a:t>
            </a:r>
            <a:r>
              <a:rPr lang="en-US" sz="4200" dirty="0">
                <a:solidFill>
                  <a:srgbClr val="7030A0"/>
                </a:solidFill>
              </a:rPr>
              <a:t>philosophies ( approaches</a:t>
            </a:r>
            <a:r>
              <a:rPr lang="en-US" sz="4200" dirty="0" smtClean="0"/>
              <a:t>);</a:t>
            </a:r>
          </a:p>
          <a:p>
            <a:pPr lvl="1"/>
            <a:r>
              <a:rPr lang="en-US" sz="4200" dirty="0" smtClean="0"/>
              <a:t>2</a:t>
            </a:r>
            <a:r>
              <a:rPr lang="en-US" sz="4200" dirty="0"/>
              <a:t>. uses </a:t>
            </a:r>
            <a:r>
              <a:rPr lang="en-US" sz="4200" dirty="0">
                <a:solidFill>
                  <a:srgbClr val="7030A0"/>
                </a:solidFill>
              </a:rPr>
              <a:t>procedures, methods and techniques </a:t>
            </a:r>
            <a:r>
              <a:rPr lang="en-US" sz="4200" dirty="0"/>
              <a:t>that have been tested for </a:t>
            </a:r>
            <a:r>
              <a:rPr lang="en-US" sz="4200" dirty="0" smtClean="0"/>
              <a:t>their </a:t>
            </a:r>
            <a:r>
              <a:rPr lang="en-US" sz="4200" dirty="0" smtClean="0">
                <a:solidFill>
                  <a:srgbClr val="7030A0"/>
                </a:solidFill>
              </a:rPr>
              <a:t>validity </a:t>
            </a:r>
            <a:r>
              <a:rPr lang="en-US" sz="4200" dirty="0"/>
              <a:t>and </a:t>
            </a:r>
            <a:r>
              <a:rPr lang="en-US" sz="4200" dirty="0">
                <a:solidFill>
                  <a:srgbClr val="7030A0"/>
                </a:solidFill>
              </a:rPr>
              <a:t>reliability</a:t>
            </a:r>
            <a:r>
              <a:rPr lang="en-US" sz="4200" dirty="0" smtClean="0">
                <a:solidFill>
                  <a:srgbClr val="7030A0"/>
                </a:solidFill>
              </a:rPr>
              <a:t>;</a:t>
            </a:r>
          </a:p>
          <a:p>
            <a:pPr lvl="1"/>
            <a:r>
              <a:rPr lang="en-US" sz="4200" dirty="0" smtClean="0"/>
              <a:t>3</a:t>
            </a:r>
            <a:r>
              <a:rPr lang="en-US" sz="4200" dirty="0"/>
              <a:t>. is designed to be </a:t>
            </a:r>
            <a:r>
              <a:rPr lang="en-US" sz="4200" dirty="0">
                <a:solidFill>
                  <a:srgbClr val="7030A0"/>
                </a:solidFill>
              </a:rPr>
              <a:t>unbiased </a:t>
            </a:r>
            <a:r>
              <a:rPr lang="en-US" sz="4200" dirty="0"/>
              <a:t>and </a:t>
            </a:r>
            <a:r>
              <a:rPr lang="en-US" sz="4200" dirty="0">
                <a:solidFill>
                  <a:srgbClr val="7030A0"/>
                </a:solidFill>
              </a:rPr>
              <a:t>objective</a:t>
            </a:r>
            <a:r>
              <a:rPr lang="en-US" sz="4200" dirty="0"/>
              <a:t> .</a:t>
            </a:r>
            <a:br>
              <a:rPr lang="en-US" sz="4200" dirty="0"/>
            </a:br>
            <a:r>
              <a:rPr lang="en-US" sz="4200" dirty="0"/>
              <a:t/>
            </a:r>
            <a:br>
              <a:rPr lang="en-US" sz="4200" dirty="0"/>
            </a:br>
            <a:endParaRPr lang="en-GB" sz="3900" b="0" dirty="0" smtClean="0">
              <a:solidFill>
                <a:schemeClr val="accent2">
                  <a:lumMod val="75000"/>
                </a:schemeClr>
              </a:solidFill>
            </a:endParaRPr>
          </a:p>
        </p:txBody>
      </p:sp>
      <mc:AlternateContent xmlns:mc="http://schemas.openxmlformats.org/markup-compatibility/2006" xmlns:p14="http://schemas.microsoft.com/office/powerpoint/2010/main">
        <mc:Choice Requires="p14">
          <p:contentPart p14:bwMode="auto" r:id="rId2">
            <p14:nvContentPartPr>
              <p14:cNvPr id="10" name="Ink 9"/>
              <p14:cNvContentPartPr/>
              <p14:nvPr/>
            </p14:nvContentPartPr>
            <p14:xfrm>
              <a:off x="8518680" y="1964520"/>
              <a:ext cx="18000" cy="360"/>
            </p14:xfrm>
          </p:contentPart>
        </mc:Choice>
        <mc:Fallback xmlns="">
          <p:pic>
            <p:nvPicPr>
              <p:cNvPr id="10" name="Ink 9"/>
              <p:cNvPicPr/>
              <p:nvPr/>
            </p:nvPicPr>
            <p:blipFill>
              <a:blip r:embed="rId15"/>
              <a:stretch>
                <a:fillRect/>
              </a:stretch>
            </p:blipFill>
            <p:spPr>
              <a:xfrm>
                <a:off x="8502840" y="1901160"/>
                <a:ext cx="500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p14:cNvContentPartPr/>
              <p14:nvPr/>
            </p14:nvContentPartPr>
            <p14:xfrm>
              <a:off x="7831080" y="2741400"/>
              <a:ext cx="360" cy="9360"/>
            </p14:xfrm>
          </p:contentPart>
        </mc:Choice>
        <mc:Fallback xmlns="">
          <p:pic>
            <p:nvPicPr>
              <p:cNvPr id="11" name="Ink 10"/>
              <p:cNvPicPr/>
              <p:nvPr/>
            </p:nvPicPr>
            <p:blipFill>
              <a:blip r:embed="rId17"/>
              <a:stretch>
                <a:fillRect/>
              </a:stretch>
            </p:blipFill>
            <p:spPr>
              <a:xfrm>
                <a:off x="7815240" y="2678040"/>
                <a:ext cx="32040" cy="136080"/>
              </a:xfrm>
              <a:prstGeom prst="rect">
                <a:avLst/>
              </a:prstGeom>
            </p:spPr>
          </p:pic>
        </mc:Fallback>
      </mc:AlternateContent>
    </p:spTree>
    <p:extLst>
      <p:ext uri="{BB962C8B-B14F-4D97-AF65-F5344CB8AC3E}">
        <p14:creationId xmlns:p14="http://schemas.microsoft.com/office/powerpoint/2010/main" val="20346659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question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028" y="1079308"/>
            <a:ext cx="5328592" cy="53285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812002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a:t>
            </a:r>
            <a:r>
              <a:rPr lang="en-US" dirty="0" smtClean="0"/>
              <a:t>What is Research ? </a:t>
            </a:r>
            <a:br>
              <a:rPr lang="en-US" dirty="0" smtClean="0"/>
            </a:br>
            <a:endParaRPr lang="en-GB" dirty="0"/>
          </a:p>
        </p:txBody>
      </p:sp>
      <p:sp>
        <p:nvSpPr>
          <p:cNvPr id="3" name="Content Placeholder 2"/>
          <p:cNvSpPr>
            <a:spLocks noGrp="1"/>
          </p:cNvSpPr>
          <p:nvPr>
            <p:ph idx="1"/>
          </p:nvPr>
        </p:nvSpPr>
        <p:spPr>
          <a:xfrm>
            <a:off x="113330" y="692696"/>
            <a:ext cx="9706971" cy="5904655"/>
          </a:xfrm>
        </p:spPr>
        <p:txBody>
          <a:bodyPr>
            <a:noAutofit/>
          </a:bodyPr>
          <a:lstStyle/>
          <a:p>
            <a:r>
              <a:rPr lang="en-US" sz="2400" i="1" dirty="0" smtClean="0"/>
              <a:t>Philosophies</a:t>
            </a:r>
          </a:p>
          <a:p>
            <a:pPr lvl="1"/>
            <a:r>
              <a:rPr lang="en-US" sz="2400" i="1" dirty="0" smtClean="0"/>
              <a:t> </a:t>
            </a:r>
            <a:r>
              <a:rPr lang="en-US" sz="2400" dirty="0"/>
              <a:t>means approaches e.g. qualitative, quantitative and the </a:t>
            </a:r>
            <a:r>
              <a:rPr lang="en-US" sz="2400" dirty="0" smtClean="0"/>
              <a:t>academic discipline </a:t>
            </a:r>
            <a:r>
              <a:rPr lang="en-US" sz="2400" dirty="0"/>
              <a:t>in which you have been trained</a:t>
            </a:r>
            <a:r>
              <a:rPr lang="en-US" sz="2400" dirty="0" smtClean="0"/>
              <a:t>.</a:t>
            </a:r>
          </a:p>
          <a:p>
            <a:r>
              <a:rPr lang="en-US" sz="2400" i="1" dirty="0" smtClean="0"/>
              <a:t>Validity </a:t>
            </a:r>
          </a:p>
          <a:p>
            <a:pPr lvl="1"/>
            <a:r>
              <a:rPr lang="en-US" sz="2400" dirty="0" smtClean="0"/>
              <a:t>means </a:t>
            </a:r>
            <a:r>
              <a:rPr lang="en-US" sz="2400" dirty="0"/>
              <a:t>that correct procedures have been applied to find answers to </a:t>
            </a:r>
            <a:r>
              <a:rPr lang="en-US" sz="2400" dirty="0" smtClean="0"/>
              <a:t>a question</a:t>
            </a:r>
            <a:r>
              <a:rPr lang="en-US" sz="2400" dirty="0"/>
              <a:t>. </a:t>
            </a:r>
            <a:endParaRPr lang="en-US" sz="2400" dirty="0" smtClean="0"/>
          </a:p>
          <a:p>
            <a:r>
              <a:rPr lang="en-US" sz="2400" i="1" dirty="0" smtClean="0"/>
              <a:t>Reliability </a:t>
            </a:r>
          </a:p>
          <a:p>
            <a:pPr lvl="1"/>
            <a:r>
              <a:rPr lang="en-US" sz="2400" dirty="0" smtClean="0"/>
              <a:t>refers </a:t>
            </a:r>
            <a:r>
              <a:rPr lang="en-US" sz="2400" dirty="0"/>
              <a:t>to the quality of a measurement procedure that </a:t>
            </a:r>
            <a:r>
              <a:rPr lang="en-US" sz="2400" dirty="0" smtClean="0"/>
              <a:t>provides repeatability </a:t>
            </a:r>
            <a:r>
              <a:rPr lang="en-US" sz="2400" dirty="0"/>
              <a:t>and </a:t>
            </a:r>
            <a:r>
              <a:rPr lang="en-US" sz="2400" dirty="0" smtClean="0"/>
              <a:t>accuracy.</a:t>
            </a:r>
          </a:p>
          <a:p>
            <a:r>
              <a:rPr lang="en-US" sz="2400" i="1" dirty="0" smtClean="0"/>
              <a:t>Unbiased </a:t>
            </a:r>
            <a:r>
              <a:rPr lang="en-US" sz="2400" i="1" dirty="0"/>
              <a:t>and objective </a:t>
            </a:r>
            <a:endParaRPr lang="en-US" sz="2400" i="1" dirty="0" smtClean="0"/>
          </a:p>
          <a:p>
            <a:pPr lvl="1"/>
            <a:r>
              <a:rPr lang="en-US" sz="2400" dirty="0" smtClean="0"/>
              <a:t>means </a:t>
            </a:r>
            <a:r>
              <a:rPr lang="en-US" sz="2400" dirty="0"/>
              <a:t>that you have taken each step in an </a:t>
            </a:r>
            <a:r>
              <a:rPr lang="en-US" sz="2400" dirty="0" smtClean="0"/>
              <a:t>unbiased manner </a:t>
            </a:r>
            <a:r>
              <a:rPr lang="en-US" sz="2400" dirty="0"/>
              <a:t>and drawn each conclusion to the best of your ability and </a:t>
            </a:r>
            <a:r>
              <a:rPr lang="en-US" sz="2400" dirty="0" smtClean="0"/>
              <a:t>without introducing </a:t>
            </a:r>
            <a:r>
              <a:rPr lang="en-US" sz="2400" dirty="0"/>
              <a:t>your own vested interest.</a:t>
            </a:r>
            <a:br>
              <a:rPr lang="en-US" sz="2400" dirty="0"/>
            </a:br>
            <a:r>
              <a:rPr lang="en-US" sz="2400" i="1" dirty="0"/>
              <a:t>(Bias is a deliberate attempt to either conceal or highlight something)</a:t>
            </a:r>
            <a:r>
              <a:rPr lang="en-US" sz="2400" dirty="0"/>
              <a:t/>
            </a:r>
            <a:br>
              <a:rPr lang="en-US" sz="2400" dirty="0"/>
            </a:br>
            <a:r>
              <a:rPr lang="en-US" sz="2400" dirty="0"/>
              <a:t/>
            </a:r>
            <a:br>
              <a:rPr lang="en-US" sz="2400" dirty="0"/>
            </a:br>
            <a:endParaRPr lang="en-GB" sz="2400" b="0" dirty="0" smtClean="0">
              <a:solidFill>
                <a:schemeClr val="accent2">
                  <a:lumMod val="75000"/>
                </a:schemeClr>
              </a:solidFill>
            </a:endParaRPr>
          </a:p>
        </p:txBody>
      </p:sp>
    </p:spTree>
    <p:extLst>
      <p:ext uri="{BB962C8B-B14F-4D97-AF65-F5344CB8AC3E}">
        <p14:creationId xmlns:p14="http://schemas.microsoft.com/office/powerpoint/2010/main" val="3397370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a:t>
            </a:r>
            <a:r>
              <a:rPr lang="en-US" dirty="0" smtClean="0"/>
              <a:t>What is Research ? </a:t>
            </a:r>
            <a:r>
              <a:rPr lang="en-US" dirty="0" smtClean="0"/>
              <a:t>NOTE</a:t>
            </a:r>
            <a:endParaRPr lang="en-GB" dirty="0"/>
          </a:p>
        </p:txBody>
      </p:sp>
      <p:sp>
        <p:nvSpPr>
          <p:cNvPr id="3" name="Content Placeholder 2"/>
          <p:cNvSpPr>
            <a:spLocks noGrp="1"/>
          </p:cNvSpPr>
          <p:nvPr>
            <p:ph idx="1"/>
          </p:nvPr>
        </p:nvSpPr>
        <p:spPr>
          <a:xfrm>
            <a:off x="113330" y="1092546"/>
            <a:ext cx="9706971" cy="5504805"/>
          </a:xfrm>
        </p:spPr>
        <p:txBody>
          <a:bodyPr>
            <a:normAutofit fontScale="40000" lnSpcReduction="20000"/>
          </a:bodyPr>
          <a:lstStyle/>
          <a:p>
            <a:r>
              <a:rPr lang="en-US" sz="5100" dirty="0"/>
              <a:t>Adherence to the three criteria mentioned above enables the process to be </a:t>
            </a:r>
            <a:r>
              <a:rPr lang="en-US" sz="5100" dirty="0" smtClean="0"/>
              <a:t>called </a:t>
            </a:r>
            <a:r>
              <a:rPr lang="en-US" sz="5100" dirty="0" smtClean="0">
                <a:solidFill>
                  <a:srgbClr val="FF0000"/>
                </a:solidFill>
              </a:rPr>
              <a:t>‘</a:t>
            </a:r>
            <a:r>
              <a:rPr lang="en-US" sz="5100" dirty="0">
                <a:solidFill>
                  <a:srgbClr val="FF0000"/>
                </a:solidFill>
              </a:rPr>
              <a:t>research</a:t>
            </a:r>
            <a:r>
              <a:rPr lang="en-US" sz="5100" dirty="0" smtClean="0">
                <a:solidFill>
                  <a:srgbClr val="FF0000"/>
                </a:solidFill>
              </a:rPr>
              <a:t>’.</a:t>
            </a:r>
          </a:p>
          <a:p>
            <a:r>
              <a:rPr lang="en-US" sz="5100" dirty="0" smtClean="0"/>
              <a:t>However,</a:t>
            </a:r>
          </a:p>
          <a:p>
            <a:pPr lvl="1"/>
            <a:r>
              <a:rPr lang="en-US" sz="5100" dirty="0" smtClean="0"/>
              <a:t> </a:t>
            </a:r>
            <a:r>
              <a:rPr lang="en-US" sz="5100" dirty="0"/>
              <a:t>the degree to which these criteria are expected to be fulfilled varies </a:t>
            </a:r>
            <a:r>
              <a:rPr lang="en-US" sz="5100" dirty="0" smtClean="0"/>
              <a:t>from discipline </a:t>
            </a:r>
            <a:r>
              <a:rPr lang="en-US" sz="5100" dirty="0"/>
              <a:t>to </a:t>
            </a:r>
            <a:r>
              <a:rPr lang="en-US" sz="5100" dirty="0" smtClean="0"/>
              <a:t>discipline </a:t>
            </a:r>
          </a:p>
          <a:p>
            <a:pPr lvl="1"/>
            <a:r>
              <a:rPr lang="en-US" sz="5100" dirty="0" smtClean="0"/>
              <a:t>and </a:t>
            </a:r>
            <a:r>
              <a:rPr lang="en-US" sz="5100" dirty="0"/>
              <a:t>so the meaning of ‘research’ differs from one academic</a:t>
            </a:r>
            <a:br>
              <a:rPr lang="en-US" sz="5100" dirty="0"/>
            </a:br>
            <a:r>
              <a:rPr lang="en-US" sz="5100" dirty="0"/>
              <a:t>discipline to another.</a:t>
            </a:r>
            <a:br>
              <a:rPr lang="en-US" sz="5100" dirty="0"/>
            </a:br>
            <a:endParaRPr lang="en-US" sz="5100" dirty="0" smtClean="0"/>
          </a:p>
          <a:p>
            <a:r>
              <a:rPr lang="en-US" sz="5100" dirty="0" smtClean="0"/>
              <a:t>Research is</a:t>
            </a:r>
          </a:p>
          <a:p>
            <a:pPr lvl="1"/>
            <a:r>
              <a:rPr lang="en-US" sz="5100" dirty="0" smtClean="0"/>
              <a:t> </a:t>
            </a:r>
            <a:r>
              <a:rPr lang="en-US" sz="5100" dirty="0"/>
              <a:t>a </a:t>
            </a:r>
            <a:r>
              <a:rPr lang="en-US" sz="5100" i="1" dirty="0"/>
              <a:t>structured enquiry that utilizes acceptable scientific methodology to</a:t>
            </a:r>
            <a:r>
              <a:rPr lang="en-US" sz="5100" dirty="0"/>
              <a:t/>
            </a:r>
            <a:br>
              <a:rPr lang="en-US" sz="5100" dirty="0"/>
            </a:br>
            <a:r>
              <a:rPr lang="en-US" sz="5100" i="1" dirty="0"/>
              <a:t>solve problems and create new knowledge that is generally applicable.</a:t>
            </a:r>
            <a:r>
              <a:rPr lang="en-US" sz="5100" dirty="0"/>
              <a:t/>
            </a:r>
            <a:br>
              <a:rPr lang="en-US" sz="5100" dirty="0"/>
            </a:br>
            <a:r>
              <a:rPr lang="en-US" sz="5100" dirty="0"/>
              <a:t>Scientific methods consist of systematic observation, classification and interpretation</a:t>
            </a:r>
            <a:br>
              <a:rPr lang="en-US" sz="5100" dirty="0"/>
            </a:br>
            <a:r>
              <a:rPr lang="en-US" sz="5100" dirty="0"/>
              <a:t>of data</a:t>
            </a:r>
            <a:br>
              <a:rPr lang="en-US" sz="5100" dirty="0"/>
            </a:br>
            <a:r>
              <a:rPr lang="en-US" dirty="0"/>
              <a:t/>
            </a:r>
            <a:br>
              <a:rPr lang="en-US" dirty="0"/>
            </a:br>
            <a:r>
              <a:rPr lang="en-US" dirty="0"/>
              <a:t/>
            </a:r>
            <a:br>
              <a:rPr lang="en-US" dirty="0"/>
            </a:br>
            <a:r>
              <a:rPr lang="en-US" sz="4000" dirty="0"/>
              <a:t/>
            </a:r>
            <a:br>
              <a:rPr lang="en-US" sz="4000" dirty="0"/>
            </a:br>
            <a:r>
              <a:rPr lang="en-US" sz="4000" dirty="0"/>
              <a:t/>
            </a:r>
            <a:br>
              <a:rPr lang="en-US" sz="4000" dirty="0"/>
            </a:br>
            <a:endParaRPr lang="en-GB" sz="3700" b="0" dirty="0" smtClean="0">
              <a:solidFill>
                <a:schemeClr val="accent2">
                  <a:lumMod val="75000"/>
                </a:schemeClr>
              </a:solidFill>
            </a:endParaRPr>
          </a:p>
        </p:txBody>
      </p:sp>
    </p:spTree>
    <p:extLst>
      <p:ext uri="{BB962C8B-B14F-4D97-AF65-F5344CB8AC3E}">
        <p14:creationId xmlns:p14="http://schemas.microsoft.com/office/powerpoint/2010/main" val="15021067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61" y="404664"/>
            <a:ext cx="9737778" cy="914400"/>
          </a:xfrm>
        </p:spPr>
        <p:txBody>
          <a:bodyPr/>
          <a:lstStyle/>
          <a:p>
            <a:r>
              <a:rPr lang="en-US" dirty="0" smtClean="0"/>
              <a:t>1.5  </a:t>
            </a:r>
            <a:r>
              <a:rPr lang="en-US" dirty="0" smtClean="0"/>
              <a:t>What is Research ? Dictionaries Perspective..</a:t>
            </a:r>
            <a:br>
              <a:rPr lang="en-US" dirty="0" smtClean="0"/>
            </a:br>
            <a:endParaRPr lang="en-GB" dirty="0"/>
          </a:p>
        </p:txBody>
      </p:sp>
      <p:sp>
        <p:nvSpPr>
          <p:cNvPr id="3" name="Content Placeholder 2"/>
          <p:cNvSpPr>
            <a:spLocks noGrp="1"/>
          </p:cNvSpPr>
          <p:nvPr>
            <p:ph idx="1"/>
          </p:nvPr>
        </p:nvSpPr>
        <p:spPr/>
        <p:txBody>
          <a:bodyPr>
            <a:normAutofit fontScale="85000" lnSpcReduction="20000"/>
          </a:bodyPr>
          <a:lstStyle/>
          <a:p>
            <a:r>
              <a:rPr lang="en-GB" sz="4100" dirty="0" smtClean="0"/>
              <a:t> </a:t>
            </a:r>
            <a:r>
              <a:rPr lang="en-GB" sz="4400" b="0" dirty="0" smtClean="0"/>
              <a:t>“</a:t>
            </a:r>
            <a:r>
              <a:rPr lang="en-GB" sz="4400" b="0" dirty="0"/>
              <a:t>a </a:t>
            </a:r>
            <a:r>
              <a:rPr lang="en-GB" sz="4400" b="0" dirty="0">
                <a:solidFill>
                  <a:srgbClr val="FF0000"/>
                </a:solidFill>
              </a:rPr>
              <a:t>careful investigation </a:t>
            </a:r>
            <a:r>
              <a:rPr lang="en-GB" sz="4400" b="0" dirty="0"/>
              <a:t>or inquiry specially through search for new facts </a:t>
            </a:r>
            <a:r>
              <a:rPr lang="en-GB" sz="4400" b="0" dirty="0" smtClean="0"/>
              <a:t>in any </a:t>
            </a:r>
            <a:r>
              <a:rPr lang="en-GB" sz="4400" b="0" dirty="0"/>
              <a:t>branch of knowledge</a:t>
            </a:r>
            <a:r>
              <a:rPr lang="en-GB" sz="4400" b="0" dirty="0" smtClean="0"/>
              <a:t>.” </a:t>
            </a:r>
            <a:r>
              <a:rPr lang="en-GB" sz="4000" b="0" dirty="0" smtClean="0">
                <a:solidFill>
                  <a:schemeClr val="accent2"/>
                </a:solidFill>
              </a:rPr>
              <a:t>The </a:t>
            </a:r>
            <a:r>
              <a:rPr lang="en-GB" sz="4000" b="0" dirty="0">
                <a:solidFill>
                  <a:schemeClr val="accent2"/>
                </a:solidFill>
              </a:rPr>
              <a:t>Advanced Learner’s Dictionary of Current </a:t>
            </a:r>
            <a:r>
              <a:rPr lang="en-GB" sz="4000" b="0" dirty="0" smtClean="0">
                <a:solidFill>
                  <a:schemeClr val="accent2"/>
                </a:solidFill>
              </a:rPr>
              <a:t>English”</a:t>
            </a:r>
          </a:p>
          <a:p>
            <a:r>
              <a:rPr lang="en-GB" sz="4400" b="0" dirty="0" smtClean="0"/>
              <a:t>“</a:t>
            </a:r>
            <a:r>
              <a:rPr lang="en-GB" sz="4400" b="0" dirty="0"/>
              <a:t>the </a:t>
            </a:r>
            <a:r>
              <a:rPr lang="en-GB" sz="4400" b="0" dirty="0">
                <a:solidFill>
                  <a:srgbClr val="FF0000"/>
                </a:solidFill>
              </a:rPr>
              <a:t>manipulation of things, concepts or symbols </a:t>
            </a:r>
            <a:r>
              <a:rPr lang="en-GB" sz="4400" b="0" dirty="0"/>
              <a:t>for the purpose of generalising </a:t>
            </a:r>
            <a:r>
              <a:rPr lang="en-GB" sz="4400" b="0" dirty="0" smtClean="0"/>
              <a:t>to extend</a:t>
            </a:r>
            <a:r>
              <a:rPr lang="en-GB" sz="4400" b="0" dirty="0"/>
              <a:t>, correct or verify knowledge, whether that knowledge aids in construction of theory or in </a:t>
            </a:r>
            <a:r>
              <a:rPr lang="en-GB" sz="4400" b="0" dirty="0" smtClean="0"/>
              <a:t>the practice </a:t>
            </a:r>
            <a:r>
              <a:rPr lang="en-GB" sz="4400" b="0" dirty="0"/>
              <a:t>of an art</a:t>
            </a:r>
            <a:r>
              <a:rPr lang="en-GB" sz="4400" b="0" dirty="0" smtClean="0"/>
              <a:t>. </a:t>
            </a:r>
            <a:r>
              <a:rPr lang="en-GB" sz="4400" b="0" dirty="0" smtClean="0">
                <a:solidFill>
                  <a:schemeClr val="accent2"/>
                </a:solidFill>
              </a:rPr>
              <a:t>(</a:t>
            </a:r>
            <a:r>
              <a:rPr lang="en-GB" sz="4000" b="0" dirty="0">
                <a:solidFill>
                  <a:schemeClr val="accent2"/>
                </a:solidFill>
              </a:rPr>
              <a:t>Encyclopaedia of Social </a:t>
            </a:r>
            <a:r>
              <a:rPr lang="en-GB" sz="4000" b="0" dirty="0" smtClean="0">
                <a:solidFill>
                  <a:schemeClr val="accent2"/>
                </a:solidFill>
              </a:rPr>
              <a:t>Sciences)</a:t>
            </a:r>
            <a:endParaRPr lang="en-GB" sz="4000" b="0" dirty="0">
              <a:solidFill>
                <a:schemeClr val="accent2"/>
              </a:solidFill>
            </a:endParaRPr>
          </a:p>
          <a:p>
            <a:endParaRPr lang="en-GB" sz="4100" dirty="0">
              <a:solidFill>
                <a:schemeClr val="accent2"/>
              </a:solidFill>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500120" y="1678680"/>
              <a:ext cx="3661560" cy="63000"/>
            </p14:xfrm>
          </p:contentPart>
        </mc:Choice>
        <mc:Fallback xmlns="">
          <p:pic>
            <p:nvPicPr>
              <p:cNvPr id="4" name="Ink 3"/>
              <p:cNvPicPr/>
              <p:nvPr/>
            </p:nvPicPr>
            <p:blipFill>
              <a:blip r:embed="rId3"/>
              <a:stretch>
                <a:fillRect/>
              </a:stretch>
            </p:blipFill>
            <p:spPr>
              <a:xfrm>
                <a:off x="1484280" y="1615320"/>
                <a:ext cx="36932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4411080" y="2116440"/>
              <a:ext cx="1446840" cy="54000"/>
            </p14:xfrm>
          </p:contentPart>
        </mc:Choice>
        <mc:Fallback xmlns="">
          <p:pic>
            <p:nvPicPr>
              <p:cNvPr id="5" name="Ink 4"/>
              <p:cNvPicPr/>
              <p:nvPr/>
            </p:nvPicPr>
            <p:blipFill>
              <a:blip r:embed="rId5"/>
              <a:stretch>
                <a:fillRect/>
              </a:stretch>
            </p:blipFill>
            <p:spPr>
              <a:xfrm>
                <a:off x="4395240" y="2052720"/>
                <a:ext cx="14785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6143400" y="4027320"/>
              <a:ext cx="1759320" cy="54000"/>
            </p14:xfrm>
          </p:contentPart>
        </mc:Choice>
        <mc:Fallback xmlns="">
          <p:pic>
            <p:nvPicPr>
              <p:cNvPr id="6" name="Ink 5"/>
              <p:cNvPicPr/>
              <p:nvPr/>
            </p:nvPicPr>
            <p:blipFill>
              <a:blip r:embed="rId7"/>
              <a:stretch>
                <a:fillRect/>
              </a:stretch>
            </p:blipFill>
            <p:spPr>
              <a:xfrm>
                <a:off x="6127560" y="3963960"/>
                <a:ext cx="1791000" cy="180720"/>
              </a:xfrm>
              <a:prstGeom prst="rect">
                <a:avLst/>
              </a:prstGeom>
            </p:spPr>
          </p:pic>
        </mc:Fallback>
      </mc:AlternateContent>
    </p:spTree>
    <p:extLst>
      <p:ext uri="{BB962C8B-B14F-4D97-AF65-F5344CB8AC3E}">
        <p14:creationId xmlns:p14="http://schemas.microsoft.com/office/powerpoint/2010/main" val="1395020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a:t>
            </a:r>
            <a:r>
              <a:rPr lang="en-US" dirty="0" smtClean="0"/>
              <a:t>What is Research ? Technical meaning</a:t>
            </a:r>
            <a:br>
              <a:rPr lang="en-US" dirty="0" smtClean="0"/>
            </a:br>
            <a:endParaRPr lang="en-GB" dirty="0"/>
          </a:p>
        </p:txBody>
      </p:sp>
      <p:sp>
        <p:nvSpPr>
          <p:cNvPr id="3" name="Content Placeholder 2"/>
          <p:cNvSpPr>
            <a:spLocks noGrp="1"/>
          </p:cNvSpPr>
          <p:nvPr>
            <p:ph idx="1"/>
          </p:nvPr>
        </p:nvSpPr>
        <p:spPr/>
        <p:txBody>
          <a:bodyPr>
            <a:normAutofit fontScale="62500" lnSpcReduction="20000"/>
          </a:bodyPr>
          <a:lstStyle/>
          <a:p>
            <a:r>
              <a:rPr lang="en-GB" sz="3600" b="0" dirty="0"/>
              <a:t>Research is an </a:t>
            </a:r>
            <a:r>
              <a:rPr lang="en-GB" sz="3600" b="0" dirty="0">
                <a:solidFill>
                  <a:srgbClr val="FF0000"/>
                </a:solidFill>
              </a:rPr>
              <a:t>academic activity </a:t>
            </a:r>
            <a:r>
              <a:rPr lang="en-GB" sz="3600" b="0" dirty="0"/>
              <a:t>and as such the term should be used in a technical </a:t>
            </a:r>
            <a:r>
              <a:rPr lang="en-GB" sz="3600" b="0" dirty="0" smtClean="0"/>
              <a:t>sense. According </a:t>
            </a:r>
            <a:r>
              <a:rPr lang="en-GB" sz="3600" b="0" dirty="0"/>
              <a:t>to Clifford Woody research comprises </a:t>
            </a:r>
            <a:endParaRPr lang="en-GB" sz="3600" b="0" dirty="0" smtClean="0"/>
          </a:p>
          <a:p>
            <a:pPr lvl="1"/>
            <a:r>
              <a:rPr lang="en-GB" sz="3400" b="0" dirty="0" smtClean="0"/>
              <a:t>defining </a:t>
            </a:r>
            <a:r>
              <a:rPr lang="en-GB" sz="3400" b="0" dirty="0"/>
              <a:t>and </a:t>
            </a:r>
            <a:r>
              <a:rPr lang="en-GB" sz="3400" b="0" dirty="0">
                <a:solidFill>
                  <a:schemeClr val="accent2"/>
                </a:solidFill>
              </a:rPr>
              <a:t>redefining problems</a:t>
            </a:r>
            <a:r>
              <a:rPr lang="en-GB" sz="3400" b="0" dirty="0" smtClean="0"/>
              <a:t>,</a:t>
            </a:r>
          </a:p>
          <a:p>
            <a:pPr lvl="1"/>
            <a:r>
              <a:rPr lang="en-GB" sz="3400" b="0" dirty="0" smtClean="0"/>
              <a:t> </a:t>
            </a:r>
            <a:r>
              <a:rPr lang="en-GB" sz="3400" b="0" dirty="0" smtClean="0">
                <a:solidFill>
                  <a:schemeClr val="accent2"/>
                </a:solidFill>
              </a:rPr>
              <a:t>formulating </a:t>
            </a:r>
            <a:r>
              <a:rPr lang="en-GB" sz="3600" b="0" dirty="0" smtClean="0">
                <a:solidFill>
                  <a:schemeClr val="accent2"/>
                </a:solidFill>
              </a:rPr>
              <a:t>hypothesis </a:t>
            </a:r>
            <a:r>
              <a:rPr lang="en-GB" sz="3600" b="0" dirty="0"/>
              <a:t>or suggested solutions; </a:t>
            </a:r>
            <a:endParaRPr lang="en-GB" sz="3600" b="0" dirty="0" smtClean="0"/>
          </a:p>
          <a:p>
            <a:pPr lvl="1"/>
            <a:r>
              <a:rPr lang="en-GB" sz="3600" b="0" dirty="0" smtClean="0">
                <a:solidFill>
                  <a:schemeClr val="accent2"/>
                </a:solidFill>
              </a:rPr>
              <a:t>collecting</a:t>
            </a:r>
            <a:r>
              <a:rPr lang="en-GB" sz="3600" b="0" dirty="0">
                <a:solidFill>
                  <a:schemeClr val="accent2"/>
                </a:solidFill>
              </a:rPr>
              <a:t>, organising and evaluating data</a:t>
            </a:r>
            <a:r>
              <a:rPr lang="en-GB" sz="3600" b="0" dirty="0"/>
              <a:t>; </a:t>
            </a:r>
            <a:endParaRPr lang="en-GB" sz="3600" b="0" dirty="0" smtClean="0"/>
          </a:p>
          <a:p>
            <a:pPr lvl="1"/>
            <a:r>
              <a:rPr lang="en-GB" sz="3600" b="0" dirty="0" smtClean="0">
                <a:solidFill>
                  <a:schemeClr val="accent2"/>
                </a:solidFill>
              </a:rPr>
              <a:t>making </a:t>
            </a:r>
            <a:r>
              <a:rPr lang="en-GB" sz="3600" b="0" dirty="0">
                <a:solidFill>
                  <a:schemeClr val="accent2"/>
                </a:solidFill>
              </a:rPr>
              <a:t>deductions </a:t>
            </a:r>
            <a:r>
              <a:rPr lang="en-GB" sz="3600" b="0" dirty="0" smtClean="0"/>
              <a:t>and reaching </a:t>
            </a:r>
            <a:r>
              <a:rPr lang="en-GB" sz="3600" b="0" dirty="0"/>
              <a:t>conclusions; </a:t>
            </a:r>
            <a:endParaRPr lang="en-GB" sz="3600" b="0" dirty="0" smtClean="0"/>
          </a:p>
          <a:p>
            <a:pPr lvl="1"/>
            <a:r>
              <a:rPr lang="en-GB" sz="3600" b="0" dirty="0" smtClean="0"/>
              <a:t>and </a:t>
            </a:r>
            <a:r>
              <a:rPr lang="en-GB" sz="3600" b="0" dirty="0"/>
              <a:t>at last carefully </a:t>
            </a:r>
            <a:r>
              <a:rPr lang="en-GB" sz="3600" b="0" dirty="0" smtClean="0">
                <a:solidFill>
                  <a:schemeClr val="accent2"/>
                </a:solidFill>
              </a:rPr>
              <a:t>testing the conclusions </a:t>
            </a:r>
            <a:r>
              <a:rPr lang="en-GB" sz="3600" b="0" dirty="0" smtClean="0"/>
              <a:t>to </a:t>
            </a:r>
            <a:r>
              <a:rPr lang="en-GB" sz="3600" b="0" dirty="0"/>
              <a:t>determine whether they fit </a:t>
            </a:r>
            <a:r>
              <a:rPr lang="en-GB" sz="3600" b="0" dirty="0" smtClean="0"/>
              <a:t>the  formulated hypothesis</a:t>
            </a:r>
            <a:r>
              <a:rPr lang="en-GB" sz="3600" b="0" dirty="0" smtClean="0">
                <a:solidFill>
                  <a:schemeClr val="accent2"/>
                </a:solidFill>
              </a:rPr>
              <a:t>. (Kothari, 2004:1)</a:t>
            </a:r>
          </a:p>
          <a:p>
            <a:pPr marL="342900" lvl="1" indent="-342900">
              <a:buFont typeface="Wingdings" panose="05000000000000000000" pitchFamily="2" charset="2"/>
              <a:buChar char="ü"/>
            </a:pPr>
            <a:r>
              <a:rPr lang="en-GB" sz="4400" b="0" dirty="0" smtClean="0"/>
              <a:t>“Research' </a:t>
            </a:r>
            <a:r>
              <a:rPr lang="en-GB" sz="4400" b="0" dirty="0"/>
              <a:t>refers to the </a:t>
            </a:r>
            <a:r>
              <a:rPr lang="en-GB" sz="4400" b="0" dirty="0">
                <a:solidFill>
                  <a:schemeClr val="accent2"/>
                </a:solidFill>
              </a:rPr>
              <a:t>systematic </a:t>
            </a:r>
            <a:r>
              <a:rPr lang="en-GB" sz="4400" b="0" dirty="0" smtClean="0">
                <a:solidFill>
                  <a:schemeClr val="accent2"/>
                </a:solidFill>
              </a:rPr>
              <a:t>method </a:t>
            </a:r>
            <a:r>
              <a:rPr lang="en-GB" sz="4000" b="0" dirty="0"/>
              <a:t>consisting of enunciating the problem, formulating a hypothesis, collecting the facts or data, </a:t>
            </a:r>
            <a:r>
              <a:rPr lang="en-GB" sz="4000" b="0" dirty="0" smtClean="0"/>
              <a:t>analysing the </a:t>
            </a:r>
            <a:r>
              <a:rPr lang="en-GB" sz="4000" b="0" dirty="0"/>
              <a:t>facts and reaching certain conclusions either in the form of solutions(s) towards the </a:t>
            </a:r>
            <a:r>
              <a:rPr lang="en-GB" sz="4000" b="0" dirty="0" smtClean="0"/>
              <a:t>concerned  problem </a:t>
            </a:r>
            <a:r>
              <a:rPr lang="en-GB" sz="4000" b="0" dirty="0"/>
              <a:t>or in certain generalisations for some theoretical </a:t>
            </a:r>
            <a:r>
              <a:rPr lang="en-GB" sz="4000" b="0" dirty="0" smtClean="0"/>
              <a:t>formulation” </a:t>
            </a:r>
            <a:r>
              <a:rPr lang="en-GB" sz="3600" b="0" dirty="0">
                <a:solidFill>
                  <a:schemeClr val="accent2"/>
                </a:solidFill>
              </a:rPr>
              <a:t>(</a:t>
            </a:r>
            <a:r>
              <a:rPr lang="en-GB" sz="3600" b="0" dirty="0" smtClean="0">
                <a:solidFill>
                  <a:schemeClr val="accent2"/>
                </a:solidFill>
              </a:rPr>
              <a:t>Kothari</a:t>
            </a:r>
            <a:r>
              <a:rPr lang="en-GB" sz="3600" b="0" dirty="0">
                <a:solidFill>
                  <a:schemeClr val="accent2"/>
                </a:solidFill>
              </a:rPr>
              <a:t>, </a:t>
            </a:r>
            <a:r>
              <a:rPr lang="en-GB" sz="3600" b="0" dirty="0" smtClean="0">
                <a:solidFill>
                  <a:schemeClr val="accent2"/>
                </a:solidFill>
              </a:rPr>
              <a:t>2004:2)</a:t>
            </a:r>
            <a:endParaRPr lang="en-GB" sz="3600" b="0" dirty="0">
              <a:solidFill>
                <a:schemeClr val="accent2"/>
              </a:solidFill>
            </a:endParaRPr>
          </a:p>
          <a:p>
            <a:endParaRPr lang="en-GB" sz="4300" dirty="0">
              <a:solidFill>
                <a:schemeClr val="accent2"/>
              </a:solidFill>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571480" y="1544760"/>
              <a:ext cx="1875600" cy="27360"/>
            </p14:xfrm>
          </p:contentPart>
        </mc:Choice>
        <mc:Fallback xmlns="">
          <p:pic>
            <p:nvPicPr>
              <p:cNvPr id="4" name="Ink 3"/>
              <p:cNvPicPr/>
              <p:nvPr/>
            </p:nvPicPr>
            <p:blipFill>
              <a:blip r:embed="rId3"/>
              <a:stretch>
                <a:fillRect/>
              </a:stretch>
            </p:blipFill>
            <p:spPr>
              <a:xfrm>
                <a:off x="2555640" y="1481400"/>
                <a:ext cx="190728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3035880" y="5473800"/>
              <a:ext cx="759240" cy="72000"/>
            </p14:xfrm>
          </p:contentPart>
        </mc:Choice>
        <mc:Fallback xmlns="">
          <p:pic>
            <p:nvPicPr>
              <p:cNvPr id="5" name="Ink 4"/>
              <p:cNvPicPr/>
              <p:nvPr/>
            </p:nvPicPr>
            <p:blipFill>
              <a:blip r:embed="rId5"/>
              <a:stretch>
                <a:fillRect/>
              </a:stretch>
            </p:blipFill>
            <p:spPr>
              <a:xfrm>
                <a:off x="3020040" y="5410440"/>
                <a:ext cx="791280" cy="198720"/>
              </a:xfrm>
              <a:prstGeom prst="rect">
                <a:avLst/>
              </a:prstGeom>
            </p:spPr>
          </p:pic>
        </mc:Fallback>
      </mc:AlternateContent>
    </p:spTree>
    <p:extLst>
      <p:ext uri="{BB962C8B-B14F-4D97-AF65-F5344CB8AC3E}">
        <p14:creationId xmlns:p14="http://schemas.microsoft.com/office/powerpoint/2010/main" val="3789626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 y="-52536"/>
            <a:ext cx="9737778" cy="914400"/>
          </a:xfrm>
        </p:spPr>
        <p:txBody>
          <a:bodyPr/>
          <a:lstStyle/>
          <a:p>
            <a:r>
              <a:rPr lang="en-US" dirty="0" smtClean="0"/>
              <a:t>1.7 </a:t>
            </a:r>
            <a:r>
              <a:rPr lang="en-US" dirty="0" smtClean="0"/>
              <a:t>What is </a:t>
            </a:r>
            <a:r>
              <a:rPr lang="en-US" dirty="0" smtClean="0">
                <a:solidFill>
                  <a:srgbClr val="FF0000"/>
                </a:solidFill>
              </a:rPr>
              <a:t>NOT</a:t>
            </a:r>
            <a:r>
              <a:rPr lang="en-US" dirty="0" smtClean="0"/>
              <a:t> Research?</a:t>
            </a:r>
            <a:br>
              <a:rPr lang="en-US" dirty="0" smtClean="0"/>
            </a:br>
            <a:endParaRPr lang="en-GB" dirty="0"/>
          </a:p>
        </p:txBody>
      </p:sp>
      <p:sp>
        <p:nvSpPr>
          <p:cNvPr id="3" name="Content Placeholder 2"/>
          <p:cNvSpPr>
            <a:spLocks noGrp="1"/>
          </p:cNvSpPr>
          <p:nvPr>
            <p:ph idx="1"/>
          </p:nvPr>
        </p:nvSpPr>
        <p:spPr>
          <a:xfrm>
            <a:off x="290354" y="1196752"/>
            <a:ext cx="9160113" cy="5181600"/>
          </a:xfrm>
        </p:spPr>
        <p:txBody>
          <a:bodyPr/>
          <a:lstStyle/>
          <a:p>
            <a:r>
              <a:rPr lang="en-GB" dirty="0" err="1"/>
              <a:t>Walliman</a:t>
            </a:r>
            <a:r>
              <a:rPr lang="en-GB" dirty="0"/>
              <a:t> (2005) argues that many of </a:t>
            </a:r>
            <a:r>
              <a:rPr lang="en-GB" dirty="0" smtClean="0"/>
              <a:t>the </a:t>
            </a:r>
            <a:r>
              <a:rPr lang="en-GB" dirty="0"/>
              <a:t>everyday uses </a:t>
            </a:r>
            <a:r>
              <a:rPr lang="en-GB" dirty="0" smtClean="0"/>
              <a:t>in Radio, TV, Newspapers of </a:t>
            </a:r>
            <a:r>
              <a:rPr lang="en-GB" dirty="0"/>
              <a:t>the term ‘research’ are </a:t>
            </a:r>
            <a:r>
              <a:rPr lang="en-GB" dirty="0" smtClean="0"/>
              <a:t>not research </a:t>
            </a:r>
            <a:r>
              <a:rPr lang="en-GB" dirty="0"/>
              <a:t>in the true meaning of the word. </a:t>
            </a:r>
            <a:endParaRPr lang="en-GB" dirty="0" smtClean="0"/>
          </a:p>
          <a:p>
            <a:r>
              <a:rPr lang="en-GB" dirty="0" smtClean="0"/>
              <a:t>As </a:t>
            </a:r>
            <a:r>
              <a:rPr lang="en-GB" dirty="0"/>
              <a:t>part of this, he highlights ways in which </a:t>
            </a:r>
            <a:r>
              <a:rPr lang="en-GB" dirty="0" smtClean="0"/>
              <a:t>the  term </a:t>
            </a:r>
            <a:r>
              <a:rPr lang="en-GB" dirty="0"/>
              <a:t>is used wrongly:</a:t>
            </a:r>
          </a:p>
          <a:p>
            <a:pPr lvl="1"/>
            <a:r>
              <a:rPr lang="en-GB" dirty="0" smtClean="0"/>
              <a:t> </a:t>
            </a:r>
            <a:r>
              <a:rPr lang="en-GB" dirty="0"/>
              <a:t>just </a:t>
            </a:r>
            <a:r>
              <a:rPr lang="en-GB" dirty="0">
                <a:solidFill>
                  <a:schemeClr val="accent2"/>
                </a:solidFill>
              </a:rPr>
              <a:t>collecting facts </a:t>
            </a:r>
            <a:r>
              <a:rPr lang="en-GB" dirty="0"/>
              <a:t>or information with no clear purpose;</a:t>
            </a:r>
          </a:p>
          <a:p>
            <a:pPr lvl="1"/>
            <a:r>
              <a:rPr lang="en-GB" dirty="0" smtClean="0"/>
              <a:t> </a:t>
            </a:r>
            <a:r>
              <a:rPr lang="en-GB" dirty="0"/>
              <a:t>reassembling and </a:t>
            </a:r>
            <a:r>
              <a:rPr lang="en-GB" dirty="0">
                <a:solidFill>
                  <a:schemeClr val="accent6"/>
                </a:solidFill>
              </a:rPr>
              <a:t>reordering facts </a:t>
            </a:r>
            <a:r>
              <a:rPr lang="en-GB" dirty="0"/>
              <a:t>or information without interpretation;</a:t>
            </a:r>
          </a:p>
          <a:p>
            <a:pPr lvl="1"/>
            <a:r>
              <a:rPr lang="en-GB" dirty="0" smtClean="0"/>
              <a:t> </a:t>
            </a:r>
            <a:r>
              <a:rPr lang="en-GB" dirty="0"/>
              <a:t>as a term to get your product or idea noticed and </a:t>
            </a:r>
            <a:r>
              <a:rPr lang="en-GB" dirty="0" smtClean="0"/>
              <a:t>respected</a:t>
            </a:r>
          </a:p>
          <a:p>
            <a:pPr marL="457200" lvl="1" indent="0">
              <a:buNone/>
            </a:pPr>
            <a:r>
              <a:rPr lang="en-GB" b="0" dirty="0">
                <a:solidFill>
                  <a:schemeClr val="accent2"/>
                </a:solidFill>
              </a:rPr>
              <a:t>(</a:t>
            </a:r>
            <a:r>
              <a:rPr lang="en-GB" dirty="0">
                <a:solidFill>
                  <a:schemeClr val="accent2"/>
                </a:solidFill>
              </a:rPr>
              <a:t>Saunders, Lewis and Thornhill,2009:5)</a:t>
            </a:r>
          </a:p>
          <a:p>
            <a:pPr lvl="1"/>
            <a:endParaRPr lang="en-GB"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60600" y="1152000"/>
              <a:ext cx="3947400" cy="964800"/>
            </p14:xfrm>
          </p:contentPart>
        </mc:Choice>
        <mc:Fallback xmlns="">
          <p:pic>
            <p:nvPicPr>
              <p:cNvPr id="4" name="Ink 3"/>
              <p:cNvPicPr/>
              <p:nvPr/>
            </p:nvPicPr>
            <p:blipFill>
              <a:blip r:embed="rId3"/>
              <a:stretch>
                <a:fillRect/>
              </a:stretch>
            </p:blipFill>
            <p:spPr>
              <a:xfrm>
                <a:off x="651240" y="1142640"/>
                <a:ext cx="3966120" cy="983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1232280" y="2071800"/>
              <a:ext cx="678960" cy="71640"/>
            </p14:xfrm>
          </p:contentPart>
        </mc:Choice>
        <mc:Fallback xmlns="">
          <p:pic>
            <p:nvPicPr>
              <p:cNvPr id="5" name="Ink 4"/>
              <p:cNvPicPr/>
              <p:nvPr/>
            </p:nvPicPr>
            <p:blipFill>
              <a:blip r:embed="rId5"/>
              <a:stretch>
                <a:fillRect/>
              </a:stretch>
            </p:blipFill>
            <p:spPr>
              <a:xfrm>
                <a:off x="1216440" y="2008080"/>
                <a:ext cx="71064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2241360" y="2071800"/>
              <a:ext cx="437760" cy="45000"/>
            </p14:xfrm>
          </p:contentPart>
        </mc:Choice>
        <mc:Fallback xmlns="">
          <p:pic>
            <p:nvPicPr>
              <p:cNvPr id="6" name="Ink 5"/>
              <p:cNvPicPr/>
              <p:nvPr/>
            </p:nvPicPr>
            <p:blipFill>
              <a:blip r:embed="rId7"/>
              <a:stretch>
                <a:fillRect/>
              </a:stretch>
            </p:blipFill>
            <p:spPr>
              <a:xfrm>
                <a:off x="2225160" y="2008080"/>
                <a:ext cx="46980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p14:cNvContentPartPr/>
              <p14:nvPr/>
            </p14:nvContentPartPr>
            <p14:xfrm>
              <a:off x="3178800" y="2107440"/>
              <a:ext cx="1393200" cy="71640"/>
            </p14:xfrm>
          </p:contentPart>
        </mc:Choice>
        <mc:Fallback xmlns="">
          <p:pic>
            <p:nvPicPr>
              <p:cNvPr id="7" name="Ink 6"/>
              <p:cNvPicPr/>
              <p:nvPr/>
            </p:nvPicPr>
            <p:blipFill>
              <a:blip r:embed="rId9"/>
              <a:stretch>
                <a:fillRect/>
              </a:stretch>
            </p:blipFill>
            <p:spPr>
              <a:xfrm>
                <a:off x="3162960" y="2044080"/>
                <a:ext cx="142524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p14:cNvContentPartPr/>
              <p14:nvPr/>
            </p14:nvContentPartPr>
            <p14:xfrm>
              <a:off x="2928600" y="437400"/>
              <a:ext cx="2340000" cy="89640"/>
            </p14:xfrm>
          </p:contentPart>
        </mc:Choice>
        <mc:Fallback xmlns="">
          <p:pic>
            <p:nvPicPr>
              <p:cNvPr id="8" name="Ink 7"/>
              <p:cNvPicPr/>
              <p:nvPr/>
            </p:nvPicPr>
            <p:blipFill>
              <a:blip r:embed="rId11"/>
              <a:stretch>
                <a:fillRect/>
              </a:stretch>
            </p:blipFill>
            <p:spPr>
              <a:xfrm>
                <a:off x="2912760" y="374040"/>
                <a:ext cx="2371680" cy="216720"/>
              </a:xfrm>
              <a:prstGeom prst="rect">
                <a:avLst/>
              </a:prstGeom>
            </p:spPr>
          </p:pic>
        </mc:Fallback>
      </mc:AlternateContent>
    </p:spTree>
    <p:extLst>
      <p:ext uri="{BB962C8B-B14F-4D97-AF65-F5344CB8AC3E}">
        <p14:creationId xmlns:p14="http://schemas.microsoft.com/office/powerpoint/2010/main" val="168730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2_9781111138219_PPT_ch01">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SIT TEMPLATE .potm" id="{C0B01B8C-469D-4304-8662-112E23C71EDD}" vid="{07BFFFB6-1F0B-4E4B-99F6-FE6E0A52B86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MSIT TEMPLATE </Template>
  <TotalTime>599</TotalTime>
  <Words>2220</Words>
  <Application>Microsoft Office PowerPoint</Application>
  <PresentationFormat>Custom</PresentationFormat>
  <Paragraphs>272</Paragraphs>
  <Slides>40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ＭＳ Ｐゴシック</vt:lpstr>
      <vt:lpstr>Abadi MT Condensed Light</vt:lpstr>
      <vt:lpstr>Adobe Gothic Std B</vt:lpstr>
      <vt:lpstr>Arial</vt:lpstr>
      <vt:lpstr>Arial Black</vt:lpstr>
      <vt:lpstr>Times New Roman</vt:lpstr>
      <vt:lpstr>Verdana</vt:lpstr>
      <vt:lpstr>Wingdings</vt:lpstr>
      <vt:lpstr>ヒラギノ角ゴ Pro W3</vt:lpstr>
      <vt:lpstr>2_9781111138219_PPT_ch01</vt:lpstr>
      <vt:lpstr>Week  01: Introduction to Research  </vt:lpstr>
      <vt:lpstr>Overview</vt:lpstr>
      <vt:lpstr>Exercise 1.1:  What is Research ? </vt:lpstr>
      <vt:lpstr>1.2  What is Research ?   </vt:lpstr>
      <vt:lpstr>1.3  What is Research ?  </vt:lpstr>
      <vt:lpstr>1.4  What is Research ? NOTE</vt:lpstr>
      <vt:lpstr>1.5  What is Research ? Dictionaries Perspective.. </vt:lpstr>
      <vt:lpstr>1.6  What is Research ? Technical meaning </vt:lpstr>
      <vt:lpstr>1.7 What is NOT Research? </vt:lpstr>
      <vt:lpstr>2.1 CHARACTERISTICS OF RESEARCH</vt:lpstr>
      <vt:lpstr>2.2 CHARACTERISTICS OF RESEARCH</vt:lpstr>
      <vt:lpstr>2.3 CHARACTERISTICS OF RESEARCH</vt:lpstr>
      <vt:lpstr>2.4 CHARACTERISTICS OF RESEARCH</vt:lpstr>
      <vt:lpstr>3.1 TYPES OF RESEARCH..</vt:lpstr>
      <vt:lpstr>3.1 TYPES OF RESEARCH: Application:</vt:lpstr>
      <vt:lpstr>3.1 TYPES OF RESEARCH: Application:</vt:lpstr>
      <vt:lpstr>3.1 TYPES OF RESEARCH: Application:</vt:lpstr>
      <vt:lpstr>3.1 TYPES OF RESEARCH: Objectives:</vt:lpstr>
      <vt:lpstr>3.1 TYPES OF RESEARCH: Objectives:</vt:lpstr>
      <vt:lpstr>3.1 TYPES OF RESEARCH: Objectives:</vt:lpstr>
      <vt:lpstr>3.1 TYPES OF RESEARCH: Inquiry Mode: :</vt:lpstr>
      <vt:lpstr>3.1 TYPES OF RESEARCH: Inquiry Mode: :</vt:lpstr>
      <vt:lpstr>3.1 TYPES OF RESEARCH: Inquiry Mode: :</vt:lpstr>
      <vt:lpstr>3.1 TYPES OF RESEARCH: Type of information </vt:lpstr>
      <vt:lpstr>3.1 TYPES OF RESEARCH: Type of information </vt:lpstr>
      <vt:lpstr>1.6</vt:lpstr>
      <vt:lpstr>4.1 THE RESEARCH PROCESS  </vt:lpstr>
      <vt:lpstr>4.1 THE RESEARCH PROCESS  </vt:lpstr>
      <vt:lpstr>Step1. Formulating the research problem:    </vt:lpstr>
      <vt:lpstr>Step1. Formulating the research problem:    </vt:lpstr>
      <vt:lpstr>Step1. Formulating the research problem:    </vt:lpstr>
      <vt:lpstr>Step1. Formulating the research problem:    </vt:lpstr>
      <vt:lpstr>Step1. Formulating the research problem:    </vt:lpstr>
      <vt:lpstr>Step1. Formulating the research problem:    </vt:lpstr>
      <vt:lpstr>5.  Types of variables :</vt:lpstr>
      <vt:lpstr>6.1 What is scientific research?</vt:lpstr>
      <vt:lpstr>6.2  What is the process of Scientific Research?</vt:lpstr>
      <vt:lpstr>Reference </vt:lpstr>
      <vt:lpstr>Week #01- Exercise  due next week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01</dc:title>
  <dc:creator>kmacharia</dc:creator>
  <cp:lastModifiedBy>Jmacharia</cp:lastModifiedBy>
  <cp:revision>58</cp:revision>
  <cp:lastPrinted>2001-08-26T15:49:53Z</cp:lastPrinted>
  <dcterms:created xsi:type="dcterms:W3CDTF">2014-12-20T22:54:21Z</dcterms:created>
  <dcterms:modified xsi:type="dcterms:W3CDTF">2016-05-06T20:09:16Z</dcterms:modified>
</cp:coreProperties>
</file>