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9"/>
  </p:notesMasterIdLst>
  <p:handoutMasterIdLst>
    <p:handoutMasterId r:id="rId20"/>
  </p:handoutMasterIdLst>
  <p:sldIdLst>
    <p:sldId id="268" r:id="rId2"/>
    <p:sldId id="260" r:id="rId3"/>
    <p:sldId id="367" r:id="rId4"/>
    <p:sldId id="368" r:id="rId5"/>
    <p:sldId id="369" r:id="rId6"/>
    <p:sldId id="372" r:id="rId7"/>
    <p:sldId id="371" r:id="rId8"/>
    <p:sldId id="370" r:id="rId9"/>
    <p:sldId id="361" r:id="rId10"/>
    <p:sldId id="281" r:id="rId11"/>
    <p:sldId id="283" r:id="rId12"/>
    <p:sldId id="309" r:id="rId13"/>
    <p:sldId id="325" r:id="rId14"/>
    <p:sldId id="285" r:id="rId15"/>
    <p:sldId id="295" r:id="rId16"/>
    <p:sldId id="296" r:id="rId17"/>
    <p:sldId id="3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0" autoAdjust="0"/>
  </p:normalViewPr>
  <p:slideViewPr>
    <p:cSldViewPr>
      <p:cViewPr varScale="1">
        <p:scale>
          <a:sx n="67" d="100"/>
          <a:sy n="67" d="100"/>
        </p:scale>
        <p:origin x="139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www.wiley.com/college/sekaran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03931-2F32-44F8-B58D-E3B96EBDD940}" type="datetimeFigureOut">
              <a:rPr lang="en-GB" smtClean="0"/>
              <a:t>20/05/2016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0D29A-35D1-4CA9-AD68-C9F3DCF45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63252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4-12-23T04:45:08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7670 6491 0,'24'0'47,"-1"0"-32,22 0-15,1 0 16,22 0-16,2 0 16,-2 0-16,46 0 15,24 0-15,0 0 16,68 0-16,-1 0 15,47-46-15,-23 23 16,-91 23-16,23 0 16,22-22-16,69 22 15,-70 0-15,94 0 16,-70 0-16,-115 0 16,70 0-16,68 0 15,46 91-15,-92-22 16,-23-23-16,0-46 15,24 23-15,-25-1 16,-44 24-16,-46-46 16,-24 47-1,48 21-15,44-45 16,0 68-16,-45-68 16,45 92-16,1-69 15,-1-24-15,24 25 16,-24-1-16,23-1 15,-22-22-15,-47 45 16,-22-45-16,-23-23 16,0 24-16,-1-1 15,-22 0 32,0-1-47,23 1 16,-46 0-16,23 23 15,0 0-15,-23-23 16,0 0-16,0 22 16,0 24-16,23 0 15,-23-46-15,23 0 16,0 45-16,-23-45 16,0 0-1,0 0-15,22 23 16,-22-23 15,0 0-15,0 0-1,0 0 1,0-1-16,0 1 16,0 0-1,0 0-15,0 0 16,-22 0-1,-1-23-15,23 23 16,-69 0-16,46 0 16,0 0-16,0-1 15,0 1-15,0 0 16,1 0-16,-24-23 16,46 23-16,-69 0 15,23 0-15,-22 0 16,22 0-16,-46 0 15,-45-1-15,45 24 16,23-23-16,-45 0 16,-1 0-16,-22 0 15,45-23-15,-22 69 16,-1-46 0,1-1-16,45 71 15,0-93-15,-45 22 16,45 1-16,-45 0 15,-24 0-15,1-23 16,22 0-16,24 0 16,44 23-16,-67 22 15,46 25-15,-24-48 16,-45 1-16,-1-23 16,24 0-16,-24 23 15,47 0-15,-70-23 16,70 0-16,-1 0 15,-69 0-15,47 0 16,-69 0-16,22 0 16,47 0-16,-24 0 15,2 0-15,-2 0 16,-46 0-16,25 0 16,-70 0-16,-23 0 15,68-23-15,24 0 16,-47 0-16,1-22 15,0 21-15,69-22 16,-1-22-16,-45 22 16,23 1-1,68 21-15,-22 1 0,22 0 16,1-22 0,-1 45-16,0-23 15,24 0-15,-1-23 16,23 23-16,-23 0 15,24 0-15,22 0 16,0 23-16,23-23 16,0 1-16,-23-1 15,1-46-15,-2 0 16,24 23-16,-23-22 16,0-1-1,0 0-15,-22-22 16,45-1-16,0 46 15,0 1-15,0-24 16,0 0-16,0 23 16,0-22-16,22-1 15,-22 0-15,69-22 16,-22 45-16,21-92 16,0 47-16,25-1 15,-48 23-15,46-23 16,-45 24-1,46 22-15,-23-22 16,-24 44-16,25-22 16,-25 23-16,-22-22 15,0-1-15,0 46 16,-23-23-16,45 23 16,-22-22-16,0 22 15,23 0-15,0-24 16,23 1-16,-1 23 15,24 0-15,45 0 16,-68 0-16,23-23 16,-24 23-16,-21-23 15,-2 23-15,-22 0 16,0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www.wiley.com/college/sekaran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46EA-7788-4FC9-B8A9-68DF97667B72}" type="datetimeFigureOut">
              <a:rPr lang="en-GB" smtClean="0"/>
              <a:t>20/05/2016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72326-02D0-4FD6-9BDB-B9B5EEB31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4946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316623-A4DC-4DA9-B48D-85056D727E47}" type="slidenum">
              <a:rPr 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smtClean="0"/>
          </a:p>
        </p:txBody>
      </p:sp>
    </p:spTree>
    <p:extLst>
      <p:ext uri="{BB962C8B-B14F-4D97-AF65-F5344CB8AC3E}">
        <p14:creationId xmlns:p14="http://schemas.microsoft.com/office/powerpoint/2010/main" val="273189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76201" y="6477000"/>
            <a:ext cx="90678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 bwMode="auto">
          <a:xfrm>
            <a:off x="0" y="-420688"/>
            <a:ext cx="9067800" cy="0"/>
          </a:xfrm>
          <a:prstGeom prst="line">
            <a:avLst/>
          </a:prstGeom>
          <a:ln w="76200"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>
            <a:lvl1pPr>
              <a:defRPr>
                <a:latin typeface="Adobe Gothic Std B" pitchFamily="34" charset="-128"/>
                <a:ea typeface="Adobe Gothic Std B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067800" cy="5257800"/>
          </a:xfrm>
        </p:spPr>
        <p:txBody>
          <a:bodyPr/>
          <a:lstStyle>
            <a:lvl1pPr marL="316634" indent="-316634">
              <a:buFont typeface="Wingdings" pitchFamily="2" charset="2"/>
              <a:buChar char="ü"/>
              <a:defRPr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040" indent="-263862">
              <a:buFont typeface="Wingdings" pitchFamily="2" charset="2"/>
              <a:buChar char="q"/>
              <a:defRPr sz="28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91643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06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3971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0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>
            <a:lvl1pPr>
              <a:defRPr>
                <a:latin typeface="Adobe Gothic Std B" pitchFamily="34" charset="-128"/>
                <a:ea typeface="Adobe Gothic Std B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181600"/>
          </a:xfrm>
        </p:spPr>
        <p:txBody>
          <a:bodyPr/>
          <a:lstStyle>
            <a:lvl1pPr marL="316634" indent="-316634">
              <a:buFont typeface="Wingdings" pitchFamily="2" charset="2"/>
              <a:buChar char="ü"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040" indent="-263862">
              <a:buFont typeface="Wingdings" pitchFamily="2" charset="2"/>
              <a:buChar char="q"/>
              <a:defRPr sz="28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0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7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200"/>
            </a:gs>
            <a:gs pos="42000">
              <a:schemeClr val="bg1"/>
            </a:gs>
            <a:gs pos="70000">
              <a:schemeClr val="accent5">
                <a:lumMod val="95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1" y="1219202"/>
            <a:ext cx="85344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" y="1066800"/>
            <a:ext cx="9067800" cy="0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76201" y="6538913"/>
            <a:ext cx="90678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1009700" y="6623865"/>
            <a:ext cx="8134300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84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8" dirty="0" err="1" smtClean="0"/>
              <a:t>Copyright©Jimmy</a:t>
            </a:r>
            <a:r>
              <a:rPr lang="en-GB" sz="1108" dirty="0" smtClean="0"/>
              <a:t> Macharia, PhD.                                 </a:t>
            </a:r>
            <a:fld id="{BE706949-657C-4CCD-9C3C-26112609ECD2}" type="slidenum">
              <a:rPr lang="en-GB" sz="1108" b="0" smtClean="0">
                <a:latin typeface="Arial" panose="020B0604020202020204" pitchFamily="34" charset="0"/>
              </a:rPr>
              <a:pPr marL="0" marR="0" indent="0" algn="l" defTabSz="84435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1108" dirty="0" smtClean="0"/>
              <a:t>                    MIS 6220 </a:t>
            </a:r>
            <a:r>
              <a:rPr lang="en-GB" sz="1108" smtClean="0"/>
              <a:t>Research Methods</a:t>
            </a:r>
            <a:endParaRPr lang="en-GB" sz="1662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364333" y="6310664"/>
            <a:ext cx="779667" cy="54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5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5pPr>
      <a:lvl6pPr marL="422178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6pPr>
      <a:lvl7pPr marL="844357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7pPr>
      <a:lvl8pPr marL="1266535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8pPr>
      <a:lvl9pPr marL="1688714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9pPr>
    </p:titleStyle>
    <p:bodyStyle>
      <a:lvl1pPr marL="316634" indent="-316634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955" b="1">
          <a:solidFill>
            <a:srgbClr val="222222"/>
          </a:solidFill>
          <a:latin typeface="Times New Roman" pitchFamily="18" charset="0"/>
          <a:ea typeface="+mn-ea"/>
          <a:cs typeface="Times New Roman" pitchFamily="18" charset="0"/>
        </a:defRPr>
      </a:lvl1pPr>
      <a:lvl2pPr marL="686040" indent="-263862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1" b="1">
          <a:solidFill>
            <a:srgbClr val="FF0000"/>
          </a:solidFill>
          <a:latin typeface="Times New Roman" pitchFamily="18" charset="0"/>
          <a:cs typeface="Times New Roman" pitchFamily="18" charset="0"/>
        </a:defRPr>
      </a:lvl2pPr>
      <a:lvl3pPr marL="1055446" indent="-211089" algn="l" rtl="0" eaLnBrk="1" fontAlgn="base" hangingPunct="1">
        <a:spcBef>
          <a:spcPct val="20000"/>
        </a:spcBef>
        <a:spcAft>
          <a:spcPct val="0"/>
        </a:spcAft>
        <a:buChar char="•"/>
        <a:defRPr sz="2031">
          <a:solidFill>
            <a:srgbClr val="222222"/>
          </a:solidFill>
          <a:latin typeface="+mn-lt"/>
          <a:cs typeface="Times New Roman" pitchFamily="18" charset="0"/>
        </a:defRPr>
      </a:lvl3pPr>
      <a:lvl4pPr marL="1477625" indent="-211089" algn="l" rtl="0" eaLnBrk="1" fontAlgn="base" hangingPunct="1">
        <a:spcBef>
          <a:spcPct val="20000"/>
        </a:spcBef>
        <a:spcAft>
          <a:spcPct val="0"/>
        </a:spcAft>
        <a:buChar char="–"/>
        <a:defRPr sz="2031">
          <a:solidFill>
            <a:srgbClr val="222222"/>
          </a:solidFill>
          <a:latin typeface="+mn-lt"/>
          <a:cs typeface="Times New Roman" pitchFamily="18" charset="0"/>
        </a:defRPr>
      </a:lvl4pPr>
      <a:lvl5pPr marL="1899803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321982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6pPr>
      <a:lvl7pPr marL="2744160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7pPr>
      <a:lvl8pPr marL="3166339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8pPr>
      <a:lvl9pPr marL="3588517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178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357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535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714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892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3071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5249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7428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7490" y="2749902"/>
            <a:ext cx="5314950" cy="109470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/>
          <a:lstStyle/>
          <a:p>
            <a:pPr>
              <a:defRPr/>
            </a:pPr>
            <a:r>
              <a:rPr lang="en-US" dirty="0" smtClean="0"/>
              <a:t>Week  02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Selecting a topic &amp; Scientific </a:t>
            </a:r>
            <a:r>
              <a:rPr lang="en-US" dirty="0"/>
              <a:t>Investigation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5038" y="1613629"/>
            <a:ext cx="7467600" cy="547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ü"/>
              <a:defRPr sz="3200" b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955" dirty="0">
                <a:solidFill>
                  <a:schemeClr val="bg1"/>
                </a:solidFill>
                <a:latin typeface="Arial Black" panose="020B0A04020102020204" pitchFamily="34" charset="0"/>
                <a:ea typeface="ヒラギノ角ゴ Pro W3"/>
                <a:cs typeface="ヒラギノ角ゴ Pro W3"/>
              </a:rPr>
              <a:t>MIS   6220      </a:t>
            </a:r>
            <a:r>
              <a:rPr lang="en-GB" sz="2955" dirty="0">
                <a:solidFill>
                  <a:schemeClr val="bg1"/>
                </a:solidFill>
              </a:rPr>
              <a:t>RESEARCH METHODS </a:t>
            </a:r>
            <a:endParaRPr lang="en-US" sz="2955" dirty="0">
              <a:solidFill>
                <a:schemeClr val="bg1"/>
              </a:solidFill>
              <a:latin typeface="Arial Black" panose="020B0A04020102020204" pitchFamily="34" charset="0"/>
              <a:ea typeface="ヒラギノ角ゴ Pro W3"/>
              <a:cs typeface="ヒラギノ角ゴ Pro W3"/>
            </a:endParaRPr>
          </a:p>
        </p:txBody>
      </p:sp>
      <p:pic>
        <p:nvPicPr>
          <p:cNvPr id="819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2228850"/>
            <a:ext cx="1657350" cy="1520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45"/>
          <p:cNvSpPr txBox="1">
            <a:spLocks noChangeArrowheads="1"/>
          </p:cNvSpPr>
          <p:nvPr/>
        </p:nvSpPr>
        <p:spPr bwMode="auto">
          <a:xfrm>
            <a:off x="1" y="3899791"/>
            <a:ext cx="9144000" cy="256551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ü"/>
              <a:defRPr sz="3200" b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6094" baseline="-25000" dirty="0">
                <a:solidFill>
                  <a:schemeClr val="folHlink"/>
                </a:solidFill>
              </a:rPr>
              <a:t>                                BY</a:t>
            </a:r>
          </a:p>
          <a:p>
            <a:pPr algn="ctr">
              <a:buNone/>
            </a:pPr>
            <a:r>
              <a:rPr lang="en-US" sz="2586" dirty="0">
                <a:solidFill>
                  <a:schemeClr val="bg1"/>
                </a:solidFill>
              </a:rPr>
              <a:t>Prof. Jimmy </a:t>
            </a:r>
            <a:r>
              <a:rPr lang="en-US" sz="2586" dirty="0" err="1">
                <a:solidFill>
                  <a:schemeClr val="bg1"/>
                </a:solidFill>
              </a:rPr>
              <a:t>K.N.Macharia</a:t>
            </a:r>
            <a:r>
              <a:rPr lang="en-US" sz="2586" dirty="0">
                <a:solidFill>
                  <a:schemeClr val="bg1"/>
                </a:solidFill>
              </a:rPr>
              <a:t>,</a:t>
            </a:r>
            <a:endParaRPr lang="en-GB" sz="2586" dirty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2586" dirty="0">
                <a:solidFill>
                  <a:schemeClr val="bg1"/>
                </a:solidFill>
              </a:rPr>
              <a:t>Associate Professor of Information Systems &amp;Technology, and</a:t>
            </a:r>
            <a:endParaRPr lang="en-GB" sz="2586" dirty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2586" dirty="0">
                <a:solidFill>
                  <a:schemeClr val="bg1"/>
                </a:solidFill>
              </a:rPr>
              <a:t>Dean, School of Science &amp; Technology,</a:t>
            </a:r>
            <a:endParaRPr lang="en-GB" sz="2586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700" baseline="-25000" dirty="0">
                <a:solidFill>
                  <a:schemeClr val="folHlink"/>
                </a:solidFill>
              </a:rPr>
              <a:t>kmacharia@usiu.ac.ke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82057" y="396822"/>
            <a:ext cx="7361521" cy="92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33" tIns="42217" rIns="84433" bIns="42217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GB" sz="4063" kern="0"/>
              <a:t>Masters of Information Systems &amp; Technology </a:t>
            </a:r>
            <a:endParaRPr lang="en-GB" sz="4063" kern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978862" y="2390206"/>
              <a:ext cx="3083807" cy="1047437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9502" y="2380847"/>
                <a:ext cx="3102527" cy="10661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79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 </a:t>
            </a:r>
            <a:r>
              <a:rPr lang="en-US" sz="3600" dirty="0" smtClean="0"/>
              <a:t>Overview </a:t>
            </a:r>
            <a:r>
              <a:rPr lang="en-US" sz="3600" dirty="0"/>
              <a:t>of Research Methods :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>
                <a:solidFill>
                  <a:srgbClr val="FF0000"/>
                </a:solidFill>
              </a:rPr>
              <a:t>Classical Phases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4" t="12167" r="7040" b="58515"/>
          <a:stretch/>
        </p:blipFill>
        <p:spPr bwMode="auto">
          <a:xfrm>
            <a:off x="33198" y="1077212"/>
            <a:ext cx="9168070" cy="458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1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</a:t>
            </a:r>
            <a:r>
              <a:rPr lang="en-US" sz="3600" dirty="0" smtClean="0"/>
              <a:t>Overview </a:t>
            </a:r>
            <a:r>
              <a:rPr lang="en-US" sz="3600" dirty="0"/>
              <a:t>of Research Methods 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Other Variants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4" t="11120" r="10003" b="56420"/>
          <a:stretch/>
        </p:blipFill>
        <p:spPr bwMode="auto">
          <a:xfrm>
            <a:off x="76199" y="1091748"/>
            <a:ext cx="8963239" cy="514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9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 txBox="1">
            <a:spLocks noGrp="1" noChangeArrowheads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A99C99-C765-42A4-A59A-30729C9C2FCF}" type="slidenum">
              <a:rPr lang="ar-SA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3.0 The </a:t>
            </a:r>
            <a:r>
              <a:rPr lang="en-US" altLang="en-US" sz="4000" dirty="0"/>
              <a:t>Hallmarks of Scientific Research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algn="l" eaLnBrk="1" hangingPunct="1"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 b="1"/>
              <a:t>Hallmarks</a:t>
            </a:r>
            <a:r>
              <a:rPr lang="en-US" altLang="en-US" sz="2400"/>
              <a:t> or </a:t>
            </a:r>
            <a:r>
              <a:rPr lang="en-US" altLang="en-US" sz="2400" b="1"/>
              <a:t>main distinguishing characteristics </a:t>
            </a:r>
            <a:r>
              <a:rPr lang="en-US" altLang="en-US" sz="2400"/>
              <a:t>of scientific research may be listed as follows:</a:t>
            </a:r>
          </a:p>
          <a:p>
            <a:pPr marL="609600" indent="-609600" algn="l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9966FF"/>
                </a:solidFill>
              </a:rPr>
              <a:t>1.</a:t>
            </a:r>
            <a:r>
              <a:rPr lang="en-US" altLang="en-US" sz="2400"/>
              <a:t> Purposiveness              </a:t>
            </a:r>
            <a:r>
              <a:rPr lang="en-US" altLang="en-US" sz="2800">
                <a:solidFill>
                  <a:srgbClr val="9966FF"/>
                </a:solidFill>
              </a:rPr>
              <a:t>5</a:t>
            </a:r>
            <a:r>
              <a:rPr lang="en-US" altLang="en-US" sz="2400"/>
              <a:t>. Precision</a:t>
            </a:r>
          </a:p>
          <a:p>
            <a:pPr marL="609600" indent="-609600" algn="l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9966FF"/>
                </a:solidFill>
              </a:rPr>
              <a:t>2.</a:t>
            </a:r>
            <a:r>
              <a:rPr lang="en-US" altLang="en-US" sz="2400"/>
              <a:t> Rigor                           </a:t>
            </a:r>
            <a:r>
              <a:rPr lang="en-US" altLang="en-US" sz="2400">
                <a:solidFill>
                  <a:srgbClr val="9966FF"/>
                </a:solidFill>
              </a:rPr>
              <a:t>6.</a:t>
            </a:r>
            <a:r>
              <a:rPr lang="en-US" altLang="en-US" sz="2400"/>
              <a:t> Objectivity</a:t>
            </a:r>
          </a:p>
          <a:p>
            <a:pPr marL="609600" indent="-609600" algn="l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9966FF"/>
                </a:solidFill>
              </a:rPr>
              <a:t>3.</a:t>
            </a:r>
            <a:r>
              <a:rPr lang="en-US" altLang="en-US" sz="2400"/>
              <a:t> Testability                    </a:t>
            </a:r>
            <a:r>
              <a:rPr lang="en-US" altLang="en-US" sz="2400">
                <a:solidFill>
                  <a:srgbClr val="9966FF"/>
                </a:solidFill>
              </a:rPr>
              <a:t>7.</a:t>
            </a:r>
            <a:r>
              <a:rPr lang="en-US" altLang="en-US" sz="2400"/>
              <a:t> Generalizability</a:t>
            </a:r>
          </a:p>
          <a:p>
            <a:pPr marL="609600" indent="-609600" algn="l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9966FF"/>
                </a:solidFill>
              </a:rPr>
              <a:t>4.</a:t>
            </a:r>
            <a:r>
              <a:rPr lang="en-US" altLang="en-US" sz="2400"/>
              <a:t> Replicability                  </a:t>
            </a:r>
            <a:r>
              <a:rPr lang="en-US" altLang="en-US" sz="2400">
                <a:solidFill>
                  <a:srgbClr val="9966FF"/>
                </a:solidFill>
              </a:rPr>
              <a:t>8.</a:t>
            </a:r>
            <a:r>
              <a:rPr lang="en-US" altLang="en-US" sz="2400"/>
              <a:t> Parsimony</a:t>
            </a:r>
          </a:p>
        </p:txBody>
      </p:sp>
    </p:spTree>
    <p:extLst>
      <p:ext uri="{BB962C8B-B14F-4D97-AF65-F5344CB8AC3E}">
        <p14:creationId xmlns:p14="http://schemas.microsoft.com/office/powerpoint/2010/main" val="342331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 txBox="1">
            <a:spLocks noGrp="1" noChangeArrowheads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D97047-2125-4C9E-98D7-3C584E0E566E}" type="slidenum">
              <a:rPr lang="ar-SA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27651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4400">
                <a:solidFill>
                  <a:schemeClr val="tx2"/>
                </a:solidFill>
              </a:rPr>
              <a:t>Deduction and Induction</a:t>
            </a:r>
          </a:p>
        </p:txBody>
      </p:sp>
      <p:sp>
        <p:nvSpPr>
          <p:cNvPr id="27652" name="Rectangle 3"/>
          <p:cNvSpPr txBox="1">
            <a:spLocks noChangeAspect="1" noChangeArrowheads="1"/>
          </p:cNvSpPr>
          <p:nvPr/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 i="1"/>
              <a:t>Deductive reasoning</a:t>
            </a:r>
            <a:r>
              <a:rPr lang="en-US" altLang="en-US" sz="3200"/>
              <a:t>:</a:t>
            </a:r>
            <a:r>
              <a:rPr lang="en-US" altLang="en-US" sz="3200" i="1"/>
              <a:t> </a:t>
            </a:r>
            <a:r>
              <a:rPr lang="en-US" altLang="en-US" sz="3200"/>
              <a:t>application of a general theory to a specific case. </a:t>
            </a:r>
          </a:p>
          <a:p>
            <a:pPr lvl="1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Hypothesis testing</a:t>
            </a:r>
            <a:r>
              <a:rPr lang="en-US" altLang="en-US" sz="2000"/>
              <a:t>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i="1"/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 i="1"/>
              <a:t>Inductive reasoning</a:t>
            </a:r>
            <a:r>
              <a:rPr lang="en-US" altLang="en-US" sz="3200"/>
              <a:t>: a process where we observe specific phenomena and on this basis arrive at general conclusions.</a:t>
            </a:r>
            <a:r>
              <a:rPr lang="en-US" altLang="en-US" sz="2400"/>
              <a:t> </a:t>
            </a:r>
          </a:p>
          <a:p>
            <a:pPr lvl="1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800"/>
              <a:t>Counting white swans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/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Both inductive and deductive processes are often used in research. </a:t>
            </a:r>
          </a:p>
        </p:txBody>
      </p:sp>
      <p:sp>
        <p:nvSpPr>
          <p:cNvPr id="27653" name="Slide Number Placeholder 4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B3C95AF-051C-48E7-85E6-F6817C67B1D7}" type="slidenum">
              <a:rPr lang="en-GB" altLang="en-US" sz="1400"/>
              <a:pPr algn="ctr" eaLnBrk="1" hangingPunct="1"/>
              <a:t>13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51321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889248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800" b="0" dirty="0" smtClean="0"/>
              <a:t>Step 1: </a:t>
            </a:r>
            <a:r>
              <a:rPr lang="en-GB" altLang="en-US" sz="2800" dirty="0"/>
              <a:t>Identify a broad problem area</a:t>
            </a:r>
          </a:p>
          <a:p>
            <a:pPr marL="0" indent="0">
              <a:buNone/>
            </a:pPr>
            <a:r>
              <a:rPr lang="en-GB" sz="2800" b="0" dirty="0" smtClean="0"/>
              <a:t>Step 2: </a:t>
            </a:r>
            <a:r>
              <a:rPr lang="en-GB" sz="2800" dirty="0"/>
              <a:t>Formulate Research question / </a:t>
            </a:r>
            <a:r>
              <a:rPr lang="en-GB" sz="2800" dirty="0" smtClean="0"/>
              <a:t>Problem</a:t>
            </a:r>
          </a:p>
          <a:p>
            <a:pPr marL="0" indent="0">
              <a:buNone/>
            </a:pPr>
            <a:r>
              <a:rPr lang="en-GB" sz="2800" b="0" dirty="0">
                <a:solidFill>
                  <a:srgbClr val="0070C0"/>
                </a:solidFill>
              </a:rPr>
              <a:t>Step </a:t>
            </a:r>
            <a:r>
              <a:rPr lang="en-GB" sz="2800" b="0" dirty="0" smtClean="0">
                <a:solidFill>
                  <a:srgbClr val="0070C0"/>
                </a:solidFill>
              </a:rPr>
              <a:t>3: </a:t>
            </a:r>
            <a:r>
              <a:rPr lang="en-GB" sz="2800" dirty="0">
                <a:solidFill>
                  <a:srgbClr val="0070C0"/>
                </a:solidFill>
              </a:rPr>
              <a:t>Background / </a:t>
            </a:r>
            <a:r>
              <a:rPr lang="en-GB" sz="2800" dirty="0" smtClean="0">
                <a:solidFill>
                  <a:srgbClr val="0070C0"/>
                </a:solidFill>
              </a:rPr>
              <a:t>Observation/Lit. Review</a:t>
            </a:r>
          </a:p>
          <a:p>
            <a:pPr marL="0" indent="0">
              <a:buNone/>
            </a:pPr>
            <a:r>
              <a:rPr lang="en-GB" sz="2800" b="0" dirty="0"/>
              <a:t>Step </a:t>
            </a:r>
            <a:r>
              <a:rPr lang="en-GB" sz="2800" b="0" dirty="0" smtClean="0"/>
              <a:t>4: </a:t>
            </a:r>
            <a:r>
              <a:rPr lang="en-GB" sz="2800" dirty="0"/>
              <a:t>Formulate </a:t>
            </a:r>
            <a:r>
              <a:rPr lang="en-GB" sz="2800" dirty="0" smtClean="0"/>
              <a:t>hypothesis</a:t>
            </a:r>
          </a:p>
          <a:p>
            <a:pPr marL="0" indent="0">
              <a:buNone/>
            </a:pPr>
            <a:r>
              <a:rPr lang="en-GB" sz="2800" b="0" dirty="0"/>
              <a:t>Step </a:t>
            </a:r>
            <a:r>
              <a:rPr lang="en-GB" sz="2800" b="0" dirty="0" smtClean="0"/>
              <a:t>5: </a:t>
            </a:r>
            <a:r>
              <a:rPr lang="en-GB" sz="2800" dirty="0"/>
              <a:t>Design experiment/Determine measures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b="0" dirty="0"/>
              <a:t>Step </a:t>
            </a:r>
            <a:r>
              <a:rPr lang="en-GB" sz="2800" b="0" dirty="0" smtClean="0"/>
              <a:t>6: </a:t>
            </a:r>
            <a:r>
              <a:rPr lang="en-GB" sz="2800" dirty="0" smtClean="0"/>
              <a:t>Collect data</a:t>
            </a:r>
          </a:p>
          <a:p>
            <a:pPr marL="0" indent="0">
              <a:buNone/>
            </a:pPr>
            <a:r>
              <a:rPr lang="en-GB" sz="2800" b="0" dirty="0"/>
              <a:t>Step </a:t>
            </a:r>
            <a:r>
              <a:rPr lang="en-GB" sz="2800" b="0" dirty="0" smtClean="0"/>
              <a:t>7: </a:t>
            </a:r>
            <a:r>
              <a:rPr lang="en-GB" sz="2800" dirty="0"/>
              <a:t>Test hypothesis </a:t>
            </a:r>
            <a:r>
              <a:rPr lang="en-GB" sz="2800" dirty="0" smtClean="0"/>
              <a:t>/Analyse Data</a:t>
            </a:r>
          </a:p>
          <a:p>
            <a:pPr marL="0" indent="0">
              <a:buNone/>
            </a:pPr>
            <a:r>
              <a:rPr lang="en-GB" sz="2800" b="0" dirty="0"/>
              <a:t>Step </a:t>
            </a:r>
            <a:r>
              <a:rPr lang="en-GB" sz="2800" b="0" dirty="0" smtClean="0"/>
              <a:t>8: </a:t>
            </a:r>
            <a:r>
              <a:rPr lang="en-GB" sz="2800" dirty="0"/>
              <a:t>Interpret </a:t>
            </a:r>
            <a:r>
              <a:rPr lang="en-GB" sz="2800" dirty="0" smtClean="0"/>
              <a:t> </a:t>
            </a:r>
            <a:r>
              <a:rPr lang="en-GB" sz="2800" dirty="0"/>
              <a:t>Analyse results</a:t>
            </a:r>
          </a:p>
          <a:p>
            <a:pPr marL="0" indent="0">
              <a:buNone/>
            </a:pPr>
            <a:r>
              <a:rPr lang="en-GB" sz="2800" b="0" dirty="0" smtClean="0">
                <a:solidFill>
                  <a:srgbClr val="0070C0"/>
                </a:solidFill>
              </a:rPr>
              <a:t>[Step 9: </a:t>
            </a:r>
            <a:r>
              <a:rPr lang="en-GB" sz="2800" dirty="0">
                <a:solidFill>
                  <a:srgbClr val="0070C0"/>
                </a:solidFill>
              </a:rPr>
              <a:t>Publish </a:t>
            </a:r>
            <a:r>
              <a:rPr lang="en-GB" sz="2800" dirty="0" smtClean="0">
                <a:solidFill>
                  <a:srgbClr val="0070C0"/>
                </a:solidFill>
              </a:rPr>
              <a:t>findings] No longer optional</a:t>
            </a:r>
            <a:endParaRPr lang="en-GB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9512" y="-44085"/>
            <a:ext cx="8970640" cy="9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6634" indent="-316634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586" b="1">
                <a:solidFill>
                  <a:srgbClr val="22222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86040" indent="-263862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401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2pPr>
            <a:lvl3pPr marL="1055446" indent="-21108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31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defRPr>
            </a:lvl3pPr>
            <a:lvl4pPr marL="1477625" indent="-21108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31">
                <a:solidFill>
                  <a:srgbClr val="222222"/>
                </a:solidFill>
                <a:latin typeface="Times New Roman" pitchFamily="18" charset="0"/>
                <a:cs typeface="Times New Roman" pitchFamily="18" charset="0"/>
              </a:defRPr>
            </a:lvl4pPr>
            <a:lvl5pPr marL="1899803" indent="-2110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321982" indent="-2110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6pPr>
            <a:lvl7pPr marL="2744160" indent="-2110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7pPr>
            <a:lvl8pPr marL="3166339" indent="-2110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8pPr>
            <a:lvl9pPr marL="3588517" indent="-21108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47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en-GB" sz="4000" b="0" kern="0" dirty="0" smtClean="0">
                <a:solidFill>
                  <a:srgbClr val="FF0000"/>
                </a:solidFill>
              </a:rPr>
              <a:t>3.1  </a:t>
            </a:r>
            <a:r>
              <a:rPr lang="en-GB" sz="4000" kern="0" dirty="0" smtClean="0">
                <a:solidFill>
                  <a:srgbClr val="FF0000"/>
                </a:solidFill>
              </a:rPr>
              <a:t>Steps of The </a:t>
            </a:r>
            <a:r>
              <a:rPr lang="en-US" sz="4000" kern="0" dirty="0" smtClean="0">
                <a:solidFill>
                  <a:srgbClr val="FF0000"/>
                </a:solidFill>
              </a:rPr>
              <a:t>Scientific Method </a:t>
            </a:r>
            <a:endParaRPr lang="en-GB" sz="4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68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320336" cy="914400"/>
          </a:xfrm>
        </p:spPr>
        <p:txBody>
          <a:bodyPr/>
          <a:lstStyle/>
          <a:p>
            <a:r>
              <a:rPr lang="en-GB" dirty="0" smtClean="0"/>
              <a:t>Ethics: 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b="1" dirty="0" smtClean="0"/>
              <a:t>Collect data/Simulate/Experiment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4" t="61379" r="10003" b="6161"/>
          <a:stretch/>
        </p:blipFill>
        <p:spPr bwMode="auto">
          <a:xfrm>
            <a:off x="7977" y="1066800"/>
            <a:ext cx="911941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7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-8318"/>
            <a:ext cx="8991600" cy="914400"/>
          </a:xfrm>
        </p:spPr>
        <p:txBody>
          <a:bodyPr/>
          <a:lstStyle/>
          <a:p>
            <a:r>
              <a:rPr lang="en-GB" b="1" dirty="0" smtClean="0"/>
              <a:t>Ethics : </a:t>
            </a:r>
            <a:r>
              <a:rPr lang="en-GB" b="1" dirty="0"/>
              <a:t>Collect data/Simulate/Experiment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1" t="11119" r="18892" b="57468"/>
          <a:stretch/>
        </p:blipFill>
        <p:spPr bwMode="auto">
          <a:xfrm>
            <a:off x="-29073" y="908720"/>
            <a:ext cx="7848744" cy="560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02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question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69" y="1259358"/>
            <a:ext cx="4920277" cy="492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7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Overview</a:t>
            </a:r>
          </a:p>
        </p:txBody>
      </p:sp>
      <p:sp>
        <p:nvSpPr>
          <p:cNvPr id="14339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Selecting a Topic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Hallmarks </a:t>
            </a:r>
            <a:r>
              <a:rPr lang="en-US" sz="2800" dirty="0"/>
              <a:t>of </a:t>
            </a:r>
            <a:r>
              <a:rPr lang="en-US" sz="2800" dirty="0" smtClean="0"/>
              <a:t>Scientific Research Methods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GB" altLang="en-US" sz="2800" dirty="0" smtClean="0"/>
              <a:t>Steps of the Scientific Method</a:t>
            </a:r>
            <a:r>
              <a:rPr lang="en-GB" altLang="en-US" sz="2800" dirty="0" smtClean="0"/>
              <a:t>.</a:t>
            </a:r>
            <a:endParaRPr lang="en-GB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873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smtClean="0"/>
              <a:t>1.1 </a:t>
            </a:r>
            <a:r>
              <a:rPr lang="en-US" sz="4000" dirty="0" smtClean="0"/>
              <a:t>Selecting </a:t>
            </a:r>
            <a:r>
              <a:rPr lang="en-US" sz="4000" dirty="0"/>
              <a:t>a Topic </a:t>
            </a:r>
          </a:p>
        </p:txBody>
      </p:sp>
      <p:sp>
        <p:nvSpPr>
          <p:cNvPr id="14339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4000" dirty="0" smtClean="0"/>
              <a:t>Choosing </a:t>
            </a:r>
            <a:r>
              <a:rPr lang="en-US" altLang="en-US" sz="4000" dirty="0"/>
              <a:t>the Title</a:t>
            </a:r>
          </a:p>
          <a:p>
            <a:pPr marL="1253162" lvl="2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4000" dirty="0"/>
              <a:t>There is no real formula for identifying a meaningful title</a:t>
            </a:r>
            <a:r>
              <a:rPr lang="en-US" altLang="en-US" sz="4000" dirty="0" smtClean="0"/>
              <a:t>.</a:t>
            </a:r>
          </a:p>
          <a:p>
            <a:pPr marL="1253162" lvl="2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4000" dirty="0" smtClean="0"/>
              <a:t> </a:t>
            </a:r>
            <a:r>
              <a:rPr lang="en-US" altLang="en-US" sz="4000" dirty="0"/>
              <a:t>The title describes </a:t>
            </a:r>
            <a:r>
              <a:rPr lang="en-US" altLang="en-US" sz="4000" dirty="0" smtClean="0"/>
              <a:t>the scope </a:t>
            </a:r>
            <a:r>
              <a:rPr lang="en-US" altLang="en-US" sz="4000" dirty="0"/>
              <a:t>of the research. </a:t>
            </a:r>
            <a:endParaRPr lang="en-US" altLang="en-US" sz="4000" dirty="0" smtClean="0"/>
          </a:p>
          <a:p>
            <a:pPr marL="1253162" lvl="2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4000" dirty="0" smtClean="0"/>
              <a:t>Choose </a:t>
            </a:r>
            <a:r>
              <a:rPr lang="en-US" altLang="en-US" sz="4000" dirty="0"/>
              <a:t>a title that captures the essence of your </a:t>
            </a:r>
            <a:r>
              <a:rPr lang="en-US" altLang="en-US" sz="4000" dirty="0" smtClean="0"/>
              <a:t>proposed project</a:t>
            </a:r>
            <a:r>
              <a:rPr lang="en-US" altLang="en-US" sz="4000" dirty="0"/>
              <a:t>.</a:t>
            </a:r>
            <a:endParaRPr lang="en-GB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55038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smtClean="0"/>
              <a:t>1.2. Selecting </a:t>
            </a:r>
            <a:r>
              <a:rPr lang="en-US" sz="4000" dirty="0"/>
              <a:t>a Topic </a:t>
            </a:r>
          </a:p>
        </p:txBody>
      </p:sp>
      <p:sp>
        <p:nvSpPr>
          <p:cNvPr id="14339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The title should </a:t>
            </a:r>
            <a:endParaRPr lang="en-US" altLang="en-US" sz="2800" dirty="0" smtClean="0"/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 smtClean="0"/>
              <a:t>Accurately describe the exact nature of the main element of  </a:t>
            </a:r>
            <a:r>
              <a:rPr lang="en-US" altLang="en-US" sz="2800" dirty="0" smtClean="0"/>
              <a:t>the study.</a:t>
            </a: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 smtClean="0"/>
              <a:t>Must be </a:t>
            </a:r>
            <a:r>
              <a:rPr lang="en-US" altLang="en-US" sz="2800" dirty="0" smtClean="0">
                <a:solidFill>
                  <a:srgbClr val="0070C0"/>
                </a:solidFill>
              </a:rPr>
              <a:t>informative and relevant </a:t>
            </a:r>
            <a:r>
              <a:rPr lang="en-US" altLang="en-US" sz="2800" dirty="0" smtClean="0"/>
              <a:t>and should capture the attention of the reader.</a:t>
            </a: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 smtClean="0"/>
              <a:t>Should not be too long (normally not more than </a:t>
            </a:r>
            <a:r>
              <a:rPr lang="en-US" altLang="en-US" sz="2800" dirty="0" smtClean="0">
                <a:solidFill>
                  <a:srgbClr val="0070C0"/>
                </a:solidFill>
              </a:rPr>
              <a:t>10 words</a:t>
            </a:r>
            <a:r>
              <a:rPr lang="en-US" altLang="en-US" sz="2800" dirty="0" smtClean="0"/>
              <a:t>) but should  provide as much information about the study as possible.</a:t>
            </a: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 smtClean="0"/>
              <a:t>Should preferably not be in a question form; it must define the research clearly, and must be clear and precise.</a:t>
            </a: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 smtClean="0"/>
              <a:t>Should not contain technical terms, or jargon. The use of acronyms should be limited.</a:t>
            </a:r>
            <a:endParaRPr lang="en-GB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5150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smtClean="0"/>
              <a:t>1.3. Selecting </a:t>
            </a:r>
            <a:r>
              <a:rPr lang="en-US" sz="4000" dirty="0"/>
              <a:t>a Topic 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Exercise 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4339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 smtClean="0"/>
              <a:t>Watch the video and come up with at least 4 characteristics of a good gaming program</a:t>
            </a: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………………………………………..</a:t>
            </a:r>
            <a:r>
              <a:rPr lang="en-US" altLang="en-US" sz="3200" b="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32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………………………………………...</a:t>
            </a:r>
            <a:endParaRPr lang="en-US" altLang="en-US" sz="32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…………………………………………</a:t>
            </a: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…………………………………………</a:t>
            </a:r>
            <a:endParaRPr lang="en-US" altLang="en-US" sz="32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endParaRPr lang="en-US" altLang="en-US" sz="3200" b="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0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smtClean="0"/>
              <a:t>1.3. Selecting </a:t>
            </a:r>
            <a:r>
              <a:rPr lang="en-US" sz="4000" dirty="0"/>
              <a:t>a Topic 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Exercise 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4339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 smtClean="0"/>
              <a:t>Watch the video and come up with at least 4 characteristics of a good gaming program</a:t>
            </a: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Urgent Ophism</a:t>
            </a: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Fabric</a:t>
            </a:r>
            <a:endParaRPr lang="en-US" altLang="en-US" sz="3200" b="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32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Blissful Productivity</a:t>
            </a:r>
            <a:endParaRPr lang="en-US" altLang="en-US" sz="32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Epic Meaning</a:t>
            </a: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endParaRPr lang="en-US" altLang="en-US" sz="3200" b="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9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smtClean="0"/>
              <a:t>1.3. Selecting </a:t>
            </a:r>
            <a:r>
              <a:rPr lang="en-US" sz="4000" dirty="0"/>
              <a:t>a Topic 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Exercise 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4339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 smtClean="0"/>
              <a:t>Watch the video and come up with at least three Research  topics </a:t>
            </a:r>
            <a:endParaRPr lang="en-US" altLang="en-US" sz="2800" dirty="0" smtClean="0"/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………………………………………..</a:t>
            </a:r>
            <a:r>
              <a:rPr lang="en-US" altLang="en-US" sz="3200" b="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32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………………………………………...</a:t>
            </a:r>
            <a:endParaRPr lang="en-US" altLang="en-US" sz="32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…………………………………………</a:t>
            </a:r>
            <a:endParaRPr lang="en-US" altLang="en-US" sz="3200" b="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9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smtClean="0"/>
              <a:t>1.3. Selecting </a:t>
            </a:r>
            <a:r>
              <a:rPr lang="en-US" sz="4000" dirty="0"/>
              <a:t>a Topic </a:t>
            </a:r>
          </a:p>
        </p:txBody>
      </p:sp>
      <p:sp>
        <p:nvSpPr>
          <p:cNvPr id="14339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The </a:t>
            </a:r>
            <a:r>
              <a:rPr lang="en-US" altLang="en-US" sz="2800" dirty="0" smtClean="0"/>
              <a:t>example  topics from the video</a:t>
            </a: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investigate </a:t>
            </a:r>
            <a:r>
              <a:rPr lang="en-US" alt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influence </a:t>
            </a:r>
            <a:r>
              <a:rPr lang="en-US" alt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addictive power of gaming to solve </a:t>
            </a:r>
            <a:r>
              <a:rPr lang="en-US" altLang="en-US" sz="3200" b="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problems.</a:t>
            </a: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32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investigate </a:t>
            </a:r>
            <a:r>
              <a:rPr lang="en-US" alt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influence </a:t>
            </a:r>
            <a:r>
              <a:rPr lang="en-US" alt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addictive </a:t>
            </a:r>
            <a:r>
              <a:rPr lang="en-US" alt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of gaming to solve </a:t>
            </a:r>
            <a:r>
              <a:rPr lang="en-US" altLang="en-US" sz="3200" b="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</a:t>
            </a:r>
            <a:r>
              <a:rPr lang="en-US" altLang="en-US" sz="3200" b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problems.</a:t>
            </a: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investigate  </a:t>
            </a:r>
            <a:r>
              <a:rPr lang="en-US" alt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influence  </a:t>
            </a:r>
            <a:r>
              <a:rPr lang="en-US" alt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addictive power of gaming to solve </a:t>
            </a:r>
            <a:r>
              <a:rPr lang="en-US" altLang="en-US" sz="3200" b="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 </a:t>
            </a:r>
            <a:r>
              <a:rPr lang="en-US" altLang="en-US" sz="3200" b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US" altLang="en-US" sz="3200" b="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0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 txBox="1">
            <a:spLocks noGrp="1" noChangeArrowheads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18E171-7214-4884-B803-3A506E2BA89C}" type="slidenum">
              <a:rPr lang="ar-SA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1.2 What </a:t>
            </a:r>
            <a:r>
              <a:rPr lang="en-US" altLang="en-US" sz="4000" dirty="0"/>
              <a:t>is Meant by a Scientific Research?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 b="1" dirty="0"/>
              <a:t>Scientific  research</a:t>
            </a:r>
            <a:r>
              <a:rPr lang="en-US" altLang="en-US" sz="2800" dirty="0"/>
              <a:t> focuses on </a:t>
            </a:r>
            <a:r>
              <a:rPr lang="en-US" altLang="en-US" sz="2800" dirty="0">
                <a:solidFill>
                  <a:srgbClr val="0066CC"/>
                </a:solidFill>
              </a:rPr>
              <a:t>solving problems</a:t>
            </a:r>
            <a:r>
              <a:rPr lang="en-US" altLang="en-US" sz="2800" dirty="0"/>
              <a:t> and pursues </a:t>
            </a:r>
            <a:r>
              <a:rPr lang="en-US" altLang="en-US" sz="2800" dirty="0" smtClean="0"/>
              <a:t>a</a:t>
            </a:r>
          </a:p>
          <a:p>
            <a:pPr lvl="1"/>
            <a:r>
              <a:rPr lang="en-US" altLang="en-US" sz="2246" dirty="0" smtClean="0"/>
              <a:t> </a:t>
            </a:r>
            <a:r>
              <a:rPr lang="en-US" altLang="en-US" sz="2246" dirty="0"/>
              <a:t>step-by-step </a:t>
            </a:r>
            <a:r>
              <a:rPr lang="en-US" altLang="en-US" sz="2246" dirty="0">
                <a:solidFill>
                  <a:srgbClr val="0066CC"/>
                </a:solidFill>
              </a:rPr>
              <a:t>logical</a:t>
            </a:r>
            <a:r>
              <a:rPr lang="en-US" altLang="en-US" sz="2246" dirty="0"/>
              <a:t>, </a:t>
            </a:r>
            <a:r>
              <a:rPr lang="en-US" altLang="en-US" sz="2246" dirty="0">
                <a:solidFill>
                  <a:srgbClr val="0066CC"/>
                </a:solidFill>
              </a:rPr>
              <a:t>organized</a:t>
            </a:r>
            <a:r>
              <a:rPr lang="en-US" altLang="en-US" sz="2246" dirty="0"/>
              <a:t>, and </a:t>
            </a:r>
            <a:r>
              <a:rPr lang="en-US" altLang="en-US" sz="2246" dirty="0">
                <a:solidFill>
                  <a:srgbClr val="0066CC"/>
                </a:solidFill>
              </a:rPr>
              <a:t>rigorous method</a:t>
            </a:r>
            <a:r>
              <a:rPr lang="en-US" altLang="en-US" sz="2246" dirty="0"/>
              <a:t> to </a:t>
            </a:r>
            <a:r>
              <a:rPr lang="en-US" altLang="en-US" sz="2246" dirty="0">
                <a:solidFill>
                  <a:srgbClr val="CC0000"/>
                </a:solidFill>
              </a:rPr>
              <a:t>identify the problems, gather  data, analyze them, and draw valid conclusions  </a:t>
            </a:r>
            <a:r>
              <a:rPr lang="en-US" altLang="en-US" sz="2246" dirty="0"/>
              <a:t>therefrom.</a:t>
            </a:r>
          </a:p>
          <a:p>
            <a:pPr algn="l" eaLnBrk="1" hangingPunct="1"/>
            <a:r>
              <a:rPr lang="en-US" altLang="en-US" sz="2800" dirty="0" smtClean="0">
                <a:solidFill>
                  <a:schemeClr val="hlink"/>
                </a:solidFill>
              </a:rPr>
              <a:t>problems</a:t>
            </a:r>
            <a:r>
              <a:rPr lang="en-US" altLang="en-US" sz="2800" dirty="0">
                <a:solidFill>
                  <a:schemeClr val="hlink"/>
                </a:solidFill>
              </a:rPr>
              <a:t>, </a:t>
            </a:r>
            <a:endParaRPr lang="en-US" altLang="en-US" sz="2800" dirty="0" smtClean="0">
              <a:solidFill>
                <a:schemeClr val="hlink"/>
              </a:solidFill>
            </a:endParaRPr>
          </a:p>
          <a:p>
            <a:pPr algn="l" eaLnBrk="1" hangingPunct="1"/>
            <a:r>
              <a:rPr lang="en-US" altLang="en-US" sz="2800" dirty="0" smtClean="0"/>
              <a:t>Thus</a:t>
            </a:r>
            <a:r>
              <a:rPr lang="en-US" altLang="en-US" sz="2800" dirty="0"/>
              <a:t>, scientific research </a:t>
            </a:r>
            <a:endParaRPr lang="en-US" altLang="en-US" sz="2800" dirty="0" smtClean="0"/>
          </a:p>
          <a:p>
            <a:pPr lvl="1"/>
            <a:r>
              <a:rPr lang="en-US" altLang="en-US" sz="2246" dirty="0" smtClean="0"/>
              <a:t>is </a:t>
            </a:r>
            <a:r>
              <a:rPr lang="en-US" altLang="en-US" sz="2246" dirty="0">
                <a:solidFill>
                  <a:srgbClr val="000099"/>
                </a:solidFill>
              </a:rPr>
              <a:t>not based on hunches, experience, and intuition</a:t>
            </a:r>
            <a:r>
              <a:rPr lang="en-US" altLang="en-US" sz="2246" dirty="0"/>
              <a:t> (though these may play a part in final decision making), but a purposive and  rigorous. </a:t>
            </a:r>
          </a:p>
        </p:txBody>
      </p:sp>
    </p:spTree>
    <p:extLst>
      <p:ext uri="{BB962C8B-B14F-4D97-AF65-F5344CB8AC3E}">
        <p14:creationId xmlns:p14="http://schemas.microsoft.com/office/powerpoint/2010/main" val="1829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9781111138219_PPT_ch01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IST 6220 WK02-The scientific approach and alternative approaches to investigation .potx" id="{9C1706A3-9C59-47BF-A931-329DF84F2848}" vid="{26F6B8F0-F561-41F6-8628-D415D8F242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3154</TotalTime>
  <Words>590</Words>
  <Application>Microsoft Office PowerPoint</Application>
  <PresentationFormat>On-screen Show (4:3)</PresentationFormat>
  <Paragraphs>85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Adobe Gothic Std B</vt:lpstr>
      <vt:lpstr>Arial</vt:lpstr>
      <vt:lpstr>Arial Black</vt:lpstr>
      <vt:lpstr>Calibri</vt:lpstr>
      <vt:lpstr>Tahoma</vt:lpstr>
      <vt:lpstr>Times New Roman</vt:lpstr>
      <vt:lpstr>Wingdings</vt:lpstr>
      <vt:lpstr>ヒラギノ角ゴ Pro W3</vt:lpstr>
      <vt:lpstr>2_9781111138219_PPT_ch01</vt:lpstr>
      <vt:lpstr>Week  02 Selecting a topic &amp; Scientific Investigation   </vt:lpstr>
      <vt:lpstr>Overview</vt:lpstr>
      <vt:lpstr>1.1 Selecting a Topic </vt:lpstr>
      <vt:lpstr>1.2. Selecting a Topic </vt:lpstr>
      <vt:lpstr>1.3. Selecting a Topic  Exercise  </vt:lpstr>
      <vt:lpstr>1.3. Selecting a Topic  Exercise  </vt:lpstr>
      <vt:lpstr>1.3. Selecting a Topic  Exercise  </vt:lpstr>
      <vt:lpstr>1.3. Selecting a Topic </vt:lpstr>
      <vt:lpstr>1.2 What is Meant by a Scientific Research?</vt:lpstr>
      <vt:lpstr>1.3  Overview of Research Methods :  Classical Phases </vt:lpstr>
      <vt:lpstr>2.4 Overview of Research Methods :  Other Variants</vt:lpstr>
      <vt:lpstr>3.0 The Hallmarks of Scientific Research</vt:lpstr>
      <vt:lpstr>PowerPoint Presentation</vt:lpstr>
      <vt:lpstr>PowerPoint Presentation</vt:lpstr>
      <vt:lpstr>Ethics: eg Collect data/Simulate/Experiment</vt:lpstr>
      <vt:lpstr>Ethics : Collect data/Simulate/Experiment</vt:lpstr>
      <vt:lpstr>PowerPoint Presentation</vt:lpstr>
    </vt:vector>
  </TitlesOfParts>
  <Company>John Wiley and Sons,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Wilson, Ellie - Chichester</dc:creator>
  <cp:lastModifiedBy>Jmacharia</cp:lastModifiedBy>
  <cp:revision>73</cp:revision>
  <dcterms:created xsi:type="dcterms:W3CDTF">2012-09-28T11:44:13Z</dcterms:created>
  <dcterms:modified xsi:type="dcterms:W3CDTF">2016-05-20T14:47:42Z</dcterms:modified>
</cp:coreProperties>
</file>