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35"/>
  </p:notesMasterIdLst>
  <p:handoutMasterIdLst>
    <p:handoutMasterId r:id="rId36"/>
  </p:handoutMasterIdLst>
  <p:sldIdLst>
    <p:sldId id="268" r:id="rId2"/>
    <p:sldId id="260" r:id="rId3"/>
    <p:sldId id="270" r:id="rId4"/>
    <p:sldId id="304" r:id="rId5"/>
    <p:sldId id="305" r:id="rId6"/>
    <p:sldId id="306" r:id="rId7"/>
    <p:sldId id="269" r:id="rId8"/>
    <p:sldId id="271" r:id="rId9"/>
    <p:sldId id="272" r:id="rId10"/>
    <p:sldId id="273" r:id="rId11"/>
    <p:sldId id="274" r:id="rId12"/>
    <p:sldId id="275" r:id="rId13"/>
    <p:sldId id="276" r:id="rId14"/>
    <p:sldId id="261" r:id="rId15"/>
    <p:sldId id="262" r:id="rId16"/>
    <p:sldId id="263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94" r:id="rId27"/>
    <p:sldId id="295" r:id="rId28"/>
    <p:sldId id="296" r:id="rId29"/>
    <p:sldId id="297" r:id="rId30"/>
    <p:sldId id="300" r:id="rId31"/>
    <p:sldId id="301" r:id="rId32"/>
    <p:sldId id="265" r:id="rId33"/>
    <p:sldId id="307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20" autoAdjust="0"/>
  </p:normalViewPr>
  <p:slideViewPr>
    <p:cSldViewPr>
      <p:cViewPr varScale="1">
        <p:scale>
          <a:sx n="67" d="100"/>
          <a:sy n="67" d="100"/>
        </p:scale>
        <p:origin x="139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www.wiley.com/college/sekaran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03931-2F32-44F8-B58D-E3B96EBDD940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0D29A-35D1-4CA9-AD68-C9F3DCF455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7632524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4-12-23T04:45:08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7670 6491 0,'24'0'47,"-1"0"-32,22 0-15,1 0 16,22 0-16,2 0 16,-2 0-16,46 0 15,24 0-15,0 0 16,68 0-16,-1 0 15,47-46-15,-23 23 16,-91 23-16,23 0 16,22-22-16,69 22 15,-70 0-15,94 0 16,-70 0-16,-115 0 16,70 0-16,68 0 15,46 91-15,-92-22 16,-23-23-16,0-46 15,24 23-15,-25-1 16,-44 24-16,-46-46 16,-24 46-1,48 23-15,44-46 16,0 68-16,-45-68 16,45 92-16,1-69 15,-1-24-15,24 24 16,-24 0-16,23 0 15,-22-23-15,-47 45 16,-22-45-16,-23-23 16,0 23-16,-1 0 15,-22 0 32,0 0-47,23 0 16,-46 0-16,23 23 15,0-1-15,-23-22 16,0 0-16,0 22 16,0 25-16,23-2 15,-23-45-15,23 0 16,0 46-16,-23-46 16,0 0-1,0 0-15,22 22 16,-22-22 15,0 0-15,0 0-1,0 0 1,0-1-16,0 2 16,0-1-1,0 0-15,0 0 16,-22-1-1,-1-22-15,23 23 16,-69 0-16,46 0 16,0 0-16,0-1 15,0 2-15,0-1 16,1 0-16,-24-23 16,46 23-16,-69-1 15,23 1-15,-22 0 16,22 0-16,-46 0 15,-45-1-15,45 25 16,23-24-16,-45 0 16,-1-1-16,-22 1 15,45-23-15,-22 69 16,-1-46 0,1-1-16,45 71 15,0-93-15,-45 22 16,45 1-16,-45 0 15,-24 0-15,1-23 16,22 0-16,24 0 16,44 23-16,-67 22 15,46 25-15,-24-48 16,-45 1-16,-1-23 16,24 0-16,-24 23 15,47 0-15,-70-23 16,70 0-16,-1 0 15,-69 0-15,47 0 16,-69 0-16,22 0 16,47 0-16,-24 0 15,2 0-15,-2 0 16,-46 0-16,25 0 16,-70 0-16,-23 0 15,68-23-15,24 0 16,-47 0-16,1-22 15,0 22-15,69-24 16,-1-21-16,-45 22 16,23 1-1,68 22-15,-22-1 0,22 1 16,1-22 0,-1 45-16,0-23 15,24 0-15,-1-23 16,23 24-16,-23-1 15,24 0-15,22-1 16,0 24-16,23-23 16,0 1-16,-23-1 15,1-46-15,-2 1 16,24 21-16,-23-21 16,0 0-1,0-1-15,-22-23 16,45 1-16,0 45 15,0 0-15,0-23 16,0 1-16,0 22 16,0-23-16,22 0 15,-22 1-15,69-24 16,-22 46-16,21-91 16,0 45-16,25 1 15,-48 22-15,46-23 16,-45 24-1,46 22-15,-23-23 16,-24 46-16,25-23 16,-25 23-16,-22-22 15,0-1-15,0 46 16,-23-23-16,45 23 16,-22-23-16,0 23 15,23 0-15,0-23 16,23 0-16,-1 23 15,24 0-15,45 0 16,-68 0-16,23-23 16,-24 23-16,-21-23 15,-2 23-15,-22 0 16,0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14-12-24T05:44:52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4341 6772 0,'25'24'78,"25"-24"-78,-26 0 15,1-24 1,0 24 0,0 0-16,0 0 47,-1-25-47,1 25 31,0-25-16,0 25 1,-25-25-16,25 0 16,-1 25-1,1 0-15,50 0 16,-26 0-16,26 0 16,-26-24-16,1 24 15,0-25-15,-26 25 16,26 0 62,-25 0-62,24 0-1,-24 0-15,0 0 16,25 0-16,-1 0 15,-24 0-15,0 0 16,0 0-16,-1 0 16,1 0-1,0 0 1,0 0-16,0 0 16,-1 0-1,1 0-15,25 0 16,24 0-1,-24 0-15,24 0 16,-24 0-16,-1 0 16,26 0-16,-26 25 15,1-25-15,0 0 16,-25 0-16,-1 0 16,1 0-16,0 0 15,0 24 1,0-24-1,24 25-15,-24-25 16,0 0 0,24 25-16,-24-25 31,0 0-31,0 0 16,24 0-16,51 50 15,-76-26-15,1 1 16,0-25 46,25 0-46,-26 0 0,1 25-16,0-25 15,0 0 1,0 25-16,-1-25 0,1 0 31,0 0-31,0 0 16,0 25-1,-1-25-15,1 0 16,0 25 15,25-1-15,-25 1-1,-1 0 1,1-25 0,-25 25-16,25 0 15,0-1-15,24-24 16,-24 25 0,0 25 46,0-1-31,-25-24-31,0 0 32,0 0-32,0 0 15,25-1-15,-1 1 16,-24 0 31,0 0 15,0 0-46,0-1-1,0 1 17,0 0-17,0 0 1,0 0 31,0-1 0,0 1 0,0 0-32,0 0 1,-24 0 15,24-1 0,0 1-31,-25 0 32,0 0-17,0-25 16,0 25-31,1-1 16,-1-24 0,25 25 31,-25-25-32,25 50-15,-25-50 16,0 0-16,25 25 15,-24-25-15,-1 0 16,0 0 0,0 0-16,25 24 15,-50-24-15,26 0 16,-1 25-16,0-25 31,0 0-31,0 0 16,-24 0-1,-1 25 17,25-25-17,-24 0 17,24 25-17,0-25 1,0 0-16,1 0 31,-26 0-15,25 0-1,0 0 17,1 0-32,-1 0 15,0 0 1,0 0-16,0 0 15,1 0-15,-26 25 16,0-25 0,26 0-1,-76 0 1,51 0-16,24 0 16,0 0-1,0 0 1,0 0-16,1 0 15,-26 0-15,-24 0 16,24 0-16,25 0 31,-49 0-15,49 0 0,-25 0-1,26 0 1,-51-25-16,1 25 15,49 0-15,-49 0 16,49 0 0,-50 0-1,51 0 1,-1 0 0,0 0-16,-25 0 15,26 0 1,-51 0-1,50 0 1,1 0-16,-1 0 16,0 0 93,0 0-109,0 0 16,0 0-1,-24 0-15,24 0 16,-25 0 0,26 0-16,-1 0 15,0 0-15,0 0 16,-24 0 78,24 0-79,0 0 266,0 0-281,-49 0 16,24 0-16,-49 0 16,74 0-16,0 0 15,-24 0 204,24-25-188,0 0-15,25 0 0,0 1 15,0-1-16,0 0 1,0 0 31,0 0-31,0 1-1,0-1 16,0 0 1,0 0-32,0 0 62,0 1 126,0-1-157,0 0-15,0 0-1,0 0 1,0 1-16,0-1 15,0 0 1,0-25 15,0 26 1,0-26 14,0 25-14,0-24 15,0 24 46,0 0-77,0 0 0,0 0-16,0 1 15,0-1 1,0 0-1,0 0-15,0 0 16,0-24 0,0 24-1,0 0 63,0 0-46,0 1-17,0-1 1,25-25 218,-25 25-218,25 25 31,0-25 172,-1 1-188,1-1 0</inkml:trace>
  <inkml:trace contextRef="#ctx0" brushRef="#br0" timeOffset="23707.975">6127 6821 0,'0'25'125,"25"-25"-78,0 0-32,0 0 1,-1-25 0,26 25-1,0-25 1,-26 1-16,1 24 15,-25-25 1,25 25 0,25 0-1,-1 0-15,1 0 16,-25-25 0,24 25-16,1-25 15,-1 0-15,1 25 16,0-24-16,-1-1 0,-24 25 15,0 0-15,24 0 16,-49-25-16,25 0 16,25 25-1,-25 0 1,-1 0-16,26 0 16,25-49-16,-1 24 15,0 0-15,1 0 16,-50 25-16,49-25 15,0 1-15,-49 24 16,25-25-16,-1 0 16,1 25-1,-25 0-15,24-25 0,-24 25 16,0 0-16,0 0 16,24-25-16,1 25 15,0 0 1,-26 0-1,26 0 64,-25 0-64,0 0 1,0 0-1,-1 0 1,26 0 0</inkml:trace>
  <inkml:trace contextRef="#ctx0" brushRef="#br0" timeOffset="27091.9521">6797 6325 0,'-25'0'204,"25"25"-173,-25 0-31,0 0 15,1-25-15,-1 24 16,0 1 0,25 0-16,-50 0 15,26 0 1,-1-25 0,0 0-16,0 24 15,25 1 1,-49-25-1,24 0-15,-25 0 32,50 25-17,-25-25 17,25 25 77,-24 0-93,-26-1-1,25 1 1,0-25-16,1 0 15,-1 25 1,0-25-16,0 25 16,25 0-16,-25-1 203,0-24-78,25 25 109,25-25 172,-25 25-124,25 0-267,-25 0 1,0 0 31,0-1 47,0 1 202,0-50-264</inkml:trace>
  <inkml:trace contextRef="#ctx0" brushRef="#br0" timeOffset="28829.0297">6226 6896 0,'25'0'281,"0"0"-218,0 0-48,0 25 1,-1-25 0,1 0-16,0 0 15,0 0-15,0 0 16,-1 0-1,26 24 157,-25-24-109,49 25-48,-74 0-15</inkml:trace>
  <inkml:trace contextRef="#ctx0" brushRef="#br0" timeOffset="37692.9484">8682 6127 0,'0'25'125,"0"-1"-78,0 1-31,0 0-1,0 0-15,0 0 16,0-1 15,0 1 1,0 0-17,0 0 1,0 0-1,0-1 1,-25 1-16,25 0 16,0 0-1,0 24-15,-25 1 16,1-50 0,-1 50-16,25-26 0,-25 1 109,25 0-78,-25 25-31,0-50 141,25-25-126,0 0 1,0 0 0,25-49-16,-25 24 15,25 50-15,-25-25 16,25 1-16,-25-1 16,0 0-16,25-25 15,-25 26 16,0-26 188,24 25 31,-24-24-187,25 49-48,-25-25 17,0-25 108,0 25-30,0-24 249,25 49-343,-25-25-1,0-25 1</inkml:trace>
  <inkml:trace contextRef="#ctx0" brushRef="#br0" timeOffset="39932.0049">8682 6127 0,'25'25'78,"24"-25"-31,-49 24-32,25 26 17,0-50-17,-25 50 1,25-26-1,0-24 1,-25 50 0,0-25-16,24 0 15,26-1 17,-25 1-17,0-25-15,-1 25 16,1 25-1,-25-26 1,25 1 0,-25 0-1,25 25 1,0-50 390,-1 0-390,-24-25-1,0-25-15,0 25 16,0 1 0,25-1-16,-25 0 31,0 0-15,0 0-16,25 25 15,0-24 1,-25-26-1,0 25 1,0 0 0,0 1-16,0-1 15,0-25-15,25 50 16,-25-25-16,0 1 16,0-1-1,24 0 1,1 0 15,-25 0 125,0 1-15,0-1 171</inkml:trace>
  <inkml:trace contextRef="#ctx0" brushRef="#br0" timeOffset="42763.889">9575 6300 0,'0'-24'157,"0"-1"-142,0 0 1,25 25 46,0 0-15,-1 0-31,26 0 0,-25 0-16,24 0 15,-24 0-15,0 0 16,-25 25 15,25 49-15,0-74-16,-25 25 15,24-25 1,1 25-16,0 0 16,0-1-1,0 1 16,-25 0-15,24 0-16,-24 0 47,0-1-31,0 1 15,0 0-16,-24 0 1,24 0 0,-25-1-1,25 1 1,-25-25 0,0 0-1,0 0 1,25 25-16,-74-25 15,0 0 17,49 0-32,0 0 15,-25 0 1,26 0 0,-1 0-16,0 0 46,0 0 1,0 0-15,1 0-32,-26-25 15,-24 25 1,74-25-1,0 1 32,0-1-31,0 0 0,0 0-1,0-24 16,0 24 1,24 0 15,1 0-32,0 25 16,-25-25-31,50 25 141,-26-24-125,-24-1 109,50 0-110,-50 0 1,25 0-16</inkml:trace>
  <inkml:trace contextRef="#ctx0" brushRef="#br0" timeOffset="45267.9526">10592 5953 0,'0'25'94,"0"0"-78,0 0-1,0-1-15,0 1 16,-25 0 0,25 0-1,0 0 17,0-1-32,0 1 15,-25-25 1,25 25-1,-24 0 1,24 0-16,0-1 16,-25-24-16,0 25 15,25 25 1,-50-50-16,50 49 31,0-24-15,0 0-1,0 0-15,-24 74 16,-1-49-16,0-50 16,25 24 46,0 1-46,0 0 15,0 25 141,0-26-125,25-24 0,0 0 0,-1 0-32,1 0 1,25 0 312,-25 0-328,-1-24 94,-24-1 187</inkml:trace>
  <inkml:trace contextRef="#ctx0" brushRef="#br0" timeOffset="47092.6585">10319 6474 0,'-25'0'125,"0"0"-109,25 25-1,25-25 48,0 0-63,25 0 15,-1 0 95,-24 0-63,0 0 46,25 0-77,-26 0 0,1 25-1,25-25 1,-25 0 156,-1 0 203</inkml:trace>
  <inkml:trace contextRef="#ctx0" brushRef="#br0" timeOffset="52611.9425">11807 6052 0</inkml:trace>
  <inkml:trace contextRef="#ctx0" brushRef="#br0" timeOffset="53707.5384">11807 6052 0,'0'-49'140,"-24"49"-77,-1 0-48,-25 0 1,25 0 0,25 25-1,-74-25-15,49 24 31,0 1 1,1 0-17,-1-25 1,0 25 0,25 0-1,0-1-15,-25 1 16,25 0-1,-25 0 1,1 0-16,24-1 16,-25 1-1,0-25-15,0 25 16,25 0-16,-50 0 16,26-1-1,24 1 1,0 0-1,0 25 17,-25-26-17,25 26 17,-25-25-17,25 24 1,-25 1-16,0-25 15,25 0-15,0-1 16,0 26 0,-49 0-1,24-25 1,25-1 0,0 1-1,0 0 110</inkml:trace>
  <inkml:trace contextRef="#ctx0" brushRef="#br0" timeOffset="54943.9145">11063 6548 0,'0'-24'109,"25"24"-62,0 0-16,0 0 16,24 0-31,1 0-1,-1 0 1,26 24 0,-25-24-16,-1 0 15,-24 0-15,0 25 16,0-25 124</inkml:trace>
  <inkml:trace contextRef="#ctx0" brushRef="#br0" timeOffset="57707.9126">11832 6499 0,'0'-25'141,"0"0"-126,25 0 1,0 25 0,24 0-1,-24 0 1,0 0-16,0 0 15,74 0 1,-49 0-16,24 0 16,-24 0-1,-26 0 1,1 0 15,0 50 0,-25 0-15,25-50-16,-25 24 16,0 1-1,0 0 17,0 25-32,-25-50 15,-25 24 1,26 1-16,-1 0 15,0-25 1,25 25-16,-99-25 16,49 25-1,25-25 32,-24 0 0,24 0 16,-49 0-63,49 0 15,-74 0 1,49-25-16,25 25 15,-49-25 1,49 25 0,-25 0-1,26-25 32,-26 0-16,25 1-15,25-1 93,0 0-93,25 0-16,0 0 16,0 1-16,24 24 15,-24-25 1,0 0-16,24 25 141,1 0 109,-25 0-141,0 0-93,-1 0-1,1 0-15,0 0 16,0-25-16</inkml:trace>
  <inkml:trace contextRef="#ctx0" brushRef="#br0" timeOffset="60828.0915">12353 6325 0,'25'0'78,"0"0"-31,-1 25-32,1 0 1,0 0 0,0-1-16,0 1 15,0-25 32,-25 25-47,24 0 16,1 0-1,-25-1 1,0 1 93,0 0-93,0 0 0,0 0 15,0-1-15,0 1 15,0 0 250,0 0-265,0 0 171,0-50-156,0 0-15,25 25-16,-25-25 31,25-24 1,0 24 14,-25 0-14,0 0-17,49 0 1,-49 1 0,25 24-1,-25-25 1,0 0 15,50 0 16,-26 0 78</inkml:trace>
  <inkml:trace contextRef="#ctx0" brushRef="#br0" timeOffset="68284.0505">13841 6276 0,'0'-25'219,"0"50"671,0 24-858,0-24-17,0 25 1,0-26-1,0 26 1,-24 0-16,-1-26 16,25 1-1,0 0 1,0 0-16,0 0 16,-25-1-1,25 26-15,0-25 31,0 0 48,0-1-79,-25-24 140,25-24-109,0-1-15,0 0-16,0-25 16,0 26-16,25-51 15,-25 50 1,0 1 0,0-1-16,25 0 15,0 0-15,-25 0 31,0-24-15,24 24 31,-24 0 109,25 25-140,0 0-1,-25 25 64,25 0-48,-25 0-16,25 24 1,-1-24-16,-24 0 16,25-25 15,0-25 313,0 25-344,-25-25 15,0-24 1,25 49 0,-25-25-16,24-25 125,1 50-110,0 0 251,-25 25-251,0 25 1,25-1 0,0-24-1,-25 0-15,0 0 0,0-1 16,24 51 0,-24-50-16,0-1 31,0 1-31,0 0 62,0 0-30,0 0-1,0-1-31,0 1 15,0 0 204</inkml:trace>
  <inkml:trace contextRef="#ctx0" brushRef="#br0" timeOffset="69699.9633">14610 6400 0,'0'-25'47,"-24"25"0,24 25-47,0-1 31,0 26-31,-25-50 16,0 50-1,0-50-15,25 24 16,0 1 0,-25-25-16,25 50 15,-25-25 1,1 24 15,-1-24 0,25 0-15,-25 0 0,25-1-16,-50-24 15,26 25 266</inkml:trace>
  <inkml:trace contextRef="#ctx0" brushRef="#br0" timeOffset="71137.0024">14635 6400 0,'0'24'125,"0"1"-109,25 0 31,-25 0-32,25 24 1,-25-24-1,25 25 1,-25-25-16,24 49 31,1-49-31,0 0 16,-25-1 15,0 1-31,25 25 110,0-50-110,-25-25 250</inkml:trace>
  <inkml:trace contextRef="#ctx0" brushRef="#br0" timeOffset="72891.6713">14461 6648 0,'50'0'188,"-25"24"-157,0-24-15,24 0-16,-24 0 78,0 0-63,25 0 501,-26 0-438,1 0-62</inkml:trace>
  <inkml:trace contextRef="#ctx0" brushRef="#br0" timeOffset="75340.9468">15379 6474 0,'-25'0'141,"1"0"-126,-1 0 1,0 0 15,-25 0 1,26 0-1,-26 0-31,25 0 94,0 25-94,1 0 31,24-1 0,-25 1 0,25 25 47,0-25-62,0-1-16,0 26 94,25-50-47,-1 25-32,26-25 1,-25 0 0,0 0 30,-1 25 64,1-1-79,0-24-15,-25 25 46,0 25 16,-25-50-62,25 25 15,-25-25-15,1 0 62,-26 0-62,0 0-1,26 0 282,24-50-266</inkml:trace>
  <inkml:trace contextRef="#ctx0" brushRef="#br0" timeOffset="76435.9629">15578 6623 0,'0'-25'109,"0"0"-93,24 25 31,26 0-47,0 0 16,-1 0-16,-24 0 15,25 0-15,-1 0 16,-24 0-16,0 0 15</inkml:trace>
  <inkml:trace contextRef="#ctx0" brushRef="#br0" timeOffset="77419.9403">15727 6598 0,'-25'25'78,"25"0"-62,0-1-16,-50-24 16,50 50 15,0-25-15,0 24-1,-25 1 1,25-25-16,0 0 15,-25 0 17,25-1 140,-24-24-16</inkml:trace>
  <inkml:trace contextRef="#ctx0" brushRef="#br0" timeOffset="78035.9936">16297 6598 0</inkml:trace>
  <inkml:trace contextRef="#ctx0" brushRef="#br0" timeOffset="79091.0536">16297 6598 0,'0'-25'0,"-25"25"79,0 25-64,1-25 1,24 50-16,-25-26 15,-25 51 1,25-50 15,25-1-31,0 1 16,-24-25 31,-1 50 0,25-25-16,-25 24-31,0-24 16,25 0-1,0 0-15,-49 24 16,73-49 187,26 0-172,-25 0-31,0 0 16,-25-49-16,24 49 47,1 0 0,0 0-32,0 0-15,0 0 16,-1 0-16,26 0 15,0 0 1,-26 0 125,1 0-16</inkml:trace>
  <inkml:trace contextRef="#ctx0" brushRef="#br0" timeOffset="80116.9617">16247 6648 0,'25'0'94,"0"0"-32,0 0-62,0 0 16,24 0-16,-24 0 15,25 0-15,-26 0 16,51 0-16,-50 0 16</inkml:trace>
  <inkml:trace contextRef="#ctx0" brushRef="#br0" timeOffset="81915.7582">16173 6896 0,'-25'0'31,"25"49"-15,25-49-1,0 0 1,0 0 0,-1 0-16,26 0 15,-25 0 79,24 0-63,-24 0 172,25-24 219,-50-1-406,25 25 406</inkml:trace>
  <inkml:trace contextRef="#ctx0" brushRef="#br0" timeOffset="83234.988">16917 6598 0,'0'-25'15,"0"50"63,0 0-62,-25 24-16,1-24 16,24 0-1,0 0 1,0 0-16,0-1 16,-25 1-1,25 25 1,0-25-1,-25 0-15,0-1 32,25 1 77,0 25-93,0-25-1,-49-25 204,24 0-219,25-25 31</inkml:trace>
  <inkml:trace contextRef="#ctx0" brushRef="#br0" timeOffset="85235.9866">16917 6623 0,'0'-25'109,"50"0"-93,-50-24 0,25 49 46,-1 24-46,1-24-1,0 0 1,25 50 0,-26-25-16,26-25 15,-25 25 17,-25 24-1,0-24-31,0 0 31,0 0 0,0-1 1,-50 1-32,25-25 15,1 0 1,-1 0-16,-25 0 15,-49 25-15,74 0 16,0-25 0,-24 0-16,49 25 15,-25-25 1,0 25 140,50-25-62,25 24-63,-26-24-31,-24 25 16,75 0-16,-26 0 15,-24-25-15,0 25 16,25-25-16,-26 24 328</inkml:trace>
  <inkml:trace contextRef="#ctx0" brushRef="#br0" timeOffset="87795.9607">17835 6548 0,'-25'0'109,"0"0"-62,-24 0-47,24 0 31,-25 0-15,25 0-16,1 0 16,-1 0-16,0 0 125,25 25-110,25 25 1,0-25 15,-25-1-15,24-24 46,-24 25-46,0 0 46,50 25 48,-50-26-63,0 1-32,0 0 1,0 0 15,0 0-15,0 0 62,-25-1-47,0-24-31,-24 25 16,24-25-16,0 0 15,0 0-15,-24 0 78,24 0-46,0 0-32,0 0 15,1 0 1,-1 0-16,0 0 16,-25 25-16,50-50 281</inkml:trace>
  <inkml:trace contextRef="#ctx0" brushRef="#br0" timeOffset="89891.9476">19026 6251 0,'0'25'109,"-25"-1"-109,-50 76 16,51-76-1,-1 26-15,0-50 16,-25 99-16,50-74 16,0 0-16,-74 24 15,74-24-15,0 0 16,-25 25 0,0-26-1,25 1 1,-25-25-16,25 25 15,0 25-15,-24-50 16,24 49 203,24-49-204,26 0 1,-25 0 0,0 0-1,-1 0 17,1 0 77,0-24 235,25 24-329</inkml:trace>
  <inkml:trace contextRef="#ctx0" brushRef="#br0" timeOffset="91442.9654">19174 6573 0,'0'25'109,"0"0"-109,0 0 16,0-1-1,0 1 1,-24 25-16,-1-25 15,0 24-15,25-24 16,-25 25-16,25-25 31,-25-1-15,25 1 140,25-25-125,0 0-31,0 0 16,24 0 0,-24 0 77,0 25-93,0-25 16</inkml:trace>
  <inkml:trace contextRef="#ctx0" brushRef="#br0" timeOffset="92531.9774">19224 6648 0,'-25'0'15,"50"0"142,0 0-142,24 0 1,1 0-16,-25 0 15,24 0-15,-24 0 94,0 0-78</inkml:trace>
  <inkml:trace contextRef="#ctx0" brushRef="#br0" timeOffset="93530.8395">19174 6921 0,'50'0'109,"-25"0"-93,24 0 0,-24 0 46,25 0-62,24 0 16,-24 0-1,-25 0-15,-1 0 16</inkml:trace>
  <inkml:trace contextRef="#ctx0" brushRef="#br0" timeOffset="97019.9607">19546 6623 0,'0'-25'31,"25"25"32,0 0-63,-25 25 16,0 0-1,25-1-15,-25 26 16,49-25-1,-49 0-15,25-1 16,0 1-16,-25 0 16,25 0-16,-25 0 15,25 24 17,-1-24-1,-24 0 203,0 0-218,25-25-16,0-25 15,-25 0 1,0 0 0,25-24-1,-25-1-15,25 0 16,-25 26 0,0-1-16,0 0 31,25 25 31,-25-25-15,24 25 63</inkml:trace>
  <inkml:trace contextRef="#ctx0" brushRef="#br0" timeOffset="98659.0113">20216 6697 0,'0'25'109,"0"0"-93,0 0-1,0-1-15,-25 26 16,25 0 0,0-25 62,0-1-63,-24 1 1,24 0-16,-25 25 16,0-26-1,25 1 235,25-25-219,0 0-15,24 0 0,-24 0-16,0 0 15,24 0-15,1 0 16,-50-25-16,25 25 16</inkml:trace>
  <inkml:trace contextRef="#ctx0" brushRef="#br0" timeOffset="99743.904">20216 6648 0,'50'24'125,"-25"-24"-110,-1 25-15,1 0 32,0-25-1,0 0-15,0 0-1,24 0 1</inkml:trace>
  <inkml:trace contextRef="#ctx0" brushRef="#br0" timeOffset="100862.9556">20241 6896 0,'50'0'187,"-26"0"-155,1 0-32,0 0 15,0 0 188</inkml:trace>
  <inkml:trace contextRef="#ctx0" brushRef="#br0" timeOffset="102507.9576">20836 6524 0,'-25'0'78,"25"49"-47,-24-24-15,24 25-16,-50 24 15,50-49-15,-25 24 16,25-24-1,-25 0-15,1 0 16,24 0 0,0 0 31,-25 24-16,25-24 0,-25-25-31,25 50 16,-25-26 15,50-24 172,0 0-187,0 0 31,-1 0-47,1 0 15,0 0 1,0 0-16,0 0 15,24 0-15,-24 0 188,0 0 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GB" smtClean="0"/>
              <a:t>www.wiley.com/college/sekaran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D46EA-7788-4FC9-B8A9-68DF97667B72}" type="datetimeFigureOut">
              <a:rPr lang="en-GB" smtClean="0"/>
              <a:t>26/05/2016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472326-02D0-4FD6-9BDB-B9B5EEB313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4946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E316623-A4DC-4DA9-B48D-85056D727E47}" type="slidenum">
              <a:rPr 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C" smtClean="0"/>
          </a:p>
        </p:txBody>
      </p:sp>
    </p:spTree>
    <p:extLst>
      <p:ext uri="{BB962C8B-B14F-4D97-AF65-F5344CB8AC3E}">
        <p14:creationId xmlns:p14="http://schemas.microsoft.com/office/powerpoint/2010/main" val="360394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 bwMode="auto">
          <a:xfrm>
            <a:off x="76201" y="6477000"/>
            <a:ext cx="9067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 bwMode="auto">
          <a:xfrm>
            <a:off x="0" y="-420688"/>
            <a:ext cx="9067800" cy="0"/>
          </a:xfrm>
          <a:prstGeom prst="line">
            <a:avLst/>
          </a:prstGeom>
          <a:ln w="76200">
            <a:headEnd type="none" w="med" len="med"/>
            <a:tailEnd type="none" w="med" len="med"/>
          </a:ln>
          <a:effectLst>
            <a:glow rad="228600">
              <a:schemeClr val="accent6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>
            <a:lvl1pPr>
              <a:defRPr>
                <a:latin typeface="Adobe Gothic Std B" pitchFamily="34" charset="-128"/>
                <a:ea typeface="Adobe Gothic Std B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800600"/>
          </a:xfrm>
        </p:spPr>
        <p:txBody>
          <a:bodyPr/>
          <a:lstStyle>
            <a:lvl1pPr marL="316634" indent="-316634">
              <a:buFont typeface="Wingdings" pitchFamily="2" charset="2"/>
              <a:buChar char="ü"/>
              <a:defRPr sz="2586">
                <a:latin typeface="Times New Roman" pitchFamily="18" charset="0"/>
                <a:cs typeface="Times New Roman" pitchFamily="18" charset="0"/>
              </a:defRPr>
            </a:lvl1pPr>
            <a:lvl2pPr marL="686040" indent="-263862">
              <a:buFont typeface="Wingdings" pitchFamily="2" charset="2"/>
              <a:buChar char="q"/>
              <a:defRPr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281793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124200"/>
            <a:ext cx="7772400" cy="838200"/>
          </a:xfrm>
        </p:spPr>
        <p:txBody>
          <a:bodyPr/>
          <a:lstStyle>
            <a:lvl1pPr>
              <a:defRPr sz="4063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91000"/>
            <a:ext cx="6248400" cy="990600"/>
          </a:xfrm>
        </p:spPr>
        <p:txBody>
          <a:bodyPr/>
          <a:lstStyle>
            <a:lvl1pPr marL="0" indent="0" algn="ctr">
              <a:buFontTx/>
              <a:buNone/>
              <a:defRPr sz="3971" b="1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5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152400"/>
            <a:ext cx="8991600" cy="914400"/>
          </a:xfrm>
        </p:spPr>
        <p:txBody>
          <a:bodyPr/>
          <a:lstStyle>
            <a:lvl1pPr>
              <a:defRPr>
                <a:latin typeface="Adobe Gothic Std B" pitchFamily="34" charset="-128"/>
                <a:ea typeface="Adobe Gothic Std B" pitchFamily="34" charset="-128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458200" cy="5181600"/>
          </a:xfrm>
        </p:spPr>
        <p:txBody>
          <a:bodyPr/>
          <a:lstStyle>
            <a:lvl1pPr marL="316634" indent="-316634">
              <a:buFont typeface="Wingdings" pitchFamily="2" charset="2"/>
              <a:buChar char="ü"/>
              <a:defRPr sz="3200">
                <a:latin typeface="Times New Roman" pitchFamily="18" charset="0"/>
                <a:cs typeface="Times New Roman" pitchFamily="18" charset="0"/>
              </a:defRPr>
            </a:lvl1pPr>
            <a:lvl2pPr marL="686040" indent="-263862">
              <a:buFont typeface="Wingdings" pitchFamily="2" charset="2"/>
              <a:buChar char="q"/>
              <a:defRPr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defRPr>
            </a:lvl2pPr>
            <a:lvl3pPr>
              <a:defRPr sz="2400">
                <a:latin typeface="Times New Roman" pitchFamily="18" charset="0"/>
                <a:cs typeface="Times New Roman" pitchFamily="18" charset="0"/>
              </a:defRPr>
            </a:lvl3pPr>
            <a:lvl4pP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54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7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758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FFF200"/>
            </a:gs>
            <a:gs pos="42000">
              <a:schemeClr val="bg1"/>
            </a:gs>
            <a:gs pos="70000">
              <a:schemeClr val="accent5">
                <a:lumMod val="95000"/>
              </a:schemeClr>
            </a:gs>
            <a:gs pos="100000">
              <a:schemeClr val="accent2">
                <a:lumMod val="20000"/>
                <a:lumOff val="8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7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1" y="1219202"/>
            <a:ext cx="8534400" cy="531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8100" y="1066800"/>
            <a:ext cx="9067800" cy="0"/>
          </a:xfrm>
          <a:prstGeom prst="line">
            <a:avLst/>
          </a:prstGeom>
          <a:ln w="76200"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 bwMode="auto">
          <a:xfrm>
            <a:off x="76201" y="6538913"/>
            <a:ext cx="906780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09700" y="6623865"/>
            <a:ext cx="8134300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84435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sz="1108" dirty="0" err="1" smtClean="0"/>
              <a:t>Copyright©Jimmy</a:t>
            </a:r>
            <a:r>
              <a:rPr lang="en-GB" sz="1108" dirty="0" smtClean="0"/>
              <a:t> Macharia, PhD.                                 </a:t>
            </a:r>
            <a:fld id="{BE706949-657C-4CCD-9C3C-26112609ECD2}" type="slidenum">
              <a:rPr lang="en-GB" sz="1108" b="0" smtClean="0">
                <a:latin typeface="Arial" panose="020B0604020202020204" pitchFamily="34" charset="0"/>
              </a:rPr>
              <a:pPr marL="0" marR="0" indent="0" algn="l" defTabSz="844357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GB" sz="1108" dirty="0" smtClean="0"/>
              <a:t>                    MIS 6220 </a:t>
            </a:r>
            <a:r>
              <a:rPr lang="en-GB" sz="1108" smtClean="0"/>
              <a:t>Research Methods</a:t>
            </a:r>
            <a:endParaRPr lang="en-GB" sz="1662" dirty="0"/>
          </a:p>
        </p:txBody>
      </p:sp>
    </p:spTree>
    <p:extLst>
      <p:ext uri="{BB962C8B-B14F-4D97-AF65-F5344CB8AC3E}">
        <p14:creationId xmlns:p14="http://schemas.microsoft.com/office/powerpoint/2010/main" val="207074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94">
          <a:solidFill>
            <a:schemeClr val="accent2"/>
          </a:solidFill>
          <a:latin typeface="Adobe Gothic Std B" pitchFamily="34" charset="-128"/>
          <a:ea typeface="Adobe Gothic Std B" pitchFamily="34" charset="-128"/>
        </a:defRPr>
      </a:lvl5pPr>
      <a:lvl6pPr marL="422178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6pPr>
      <a:lvl7pPr marL="844357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7pPr>
      <a:lvl8pPr marL="1266535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8pPr>
      <a:lvl9pPr marL="1688714" algn="ctr" rtl="0" eaLnBrk="1" fontAlgn="base" hangingPunct="1">
        <a:spcBef>
          <a:spcPct val="0"/>
        </a:spcBef>
        <a:spcAft>
          <a:spcPct val="0"/>
        </a:spcAft>
        <a:defRPr sz="3324">
          <a:solidFill>
            <a:srgbClr val="222222"/>
          </a:solidFill>
          <a:latin typeface="Arial" charset="0"/>
        </a:defRPr>
      </a:lvl9pPr>
    </p:titleStyle>
    <p:bodyStyle>
      <a:lvl1pPr marL="316634" indent="-316634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ü"/>
        <a:defRPr sz="2955" b="1">
          <a:solidFill>
            <a:srgbClr val="222222"/>
          </a:solidFill>
          <a:latin typeface="Times New Roman" pitchFamily="18" charset="0"/>
          <a:ea typeface="+mn-ea"/>
          <a:cs typeface="Times New Roman" pitchFamily="18" charset="0"/>
        </a:defRPr>
      </a:lvl1pPr>
      <a:lvl2pPr marL="686040" indent="-263862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401" b="1">
          <a:solidFill>
            <a:srgbClr val="FF0000"/>
          </a:solidFill>
          <a:latin typeface="Times New Roman" pitchFamily="18" charset="0"/>
          <a:cs typeface="Times New Roman" pitchFamily="18" charset="0"/>
        </a:defRPr>
      </a:lvl2pPr>
      <a:lvl3pPr marL="1055446" indent="-211089" algn="l" rtl="0" eaLnBrk="1" fontAlgn="base" hangingPunct="1">
        <a:spcBef>
          <a:spcPct val="20000"/>
        </a:spcBef>
        <a:spcAft>
          <a:spcPct val="0"/>
        </a:spcAft>
        <a:buChar char="•"/>
        <a:defRPr sz="2031">
          <a:solidFill>
            <a:srgbClr val="222222"/>
          </a:solidFill>
          <a:latin typeface="+mn-lt"/>
          <a:cs typeface="Times New Roman" pitchFamily="18" charset="0"/>
        </a:defRPr>
      </a:lvl3pPr>
      <a:lvl4pPr marL="1477625" indent="-211089" algn="l" rtl="0" eaLnBrk="1" fontAlgn="base" hangingPunct="1">
        <a:spcBef>
          <a:spcPct val="20000"/>
        </a:spcBef>
        <a:spcAft>
          <a:spcPct val="0"/>
        </a:spcAft>
        <a:buChar char="–"/>
        <a:defRPr sz="2031">
          <a:solidFill>
            <a:srgbClr val="222222"/>
          </a:solidFill>
          <a:latin typeface="+mn-lt"/>
          <a:cs typeface="Times New Roman" pitchFamily="18" charset="0"/>
        </a:defRPr>
      </a:lvl4pPr>
      <a:lvl5pPr marL="1899803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  <a:cs typeface="Times New Roman" pitchFamily="18" charset="0"/>
        </a:defRPr>
      </a:lvl5pPr>
      <a:lvl6pPr marL="2321982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6pPr>
      <a:lvl7pPr marL="2744160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7pPr>
      <a:lvl8pPr marL="3166339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8pPr>
      <a:lvl9pPr marL="3588517" indent="-211089" algn="l" rtl="0" eaLnBrk="1" fontAlgn="base" hangingPunct="1">
        <a:spcBef>
          <a:spcPct val="20000"/>
        </a:spcBef>
        <a:spcAft>
          <a:spcPct val="0"/>
        </a:spcAft>
        <a:buChar char="»"/>
        <a:defRPr sz="1847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178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357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535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714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892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3071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5249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7428" algn="l" defTabSz="844357" rtl="0" eaLnBrk="1" latinLnBrk="0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3" y="3056353"/>
            <a:ext cx="8784976" cy="1094706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/>
          <a:lstStyle/>
          <a:p>
            <a:pPr>
              <a:defRPr/>
            </a:pPr>
            <a:r>
              <a:rPr lang="en-US" dirty="0" smtClean="0"/>
              <a:t>Week  03</a:t>
            </a:r>
            <a:br>
              <a:rPr lang="en-US" dirty="0" smtClean="0"/>
            </a:br>
            <a:r>
              <a:rPr lang="en-US" sz="2400" dirty="0"/>
              <a:t>The Research Process </a:t>
            </a:r>
            <a:r>
              <a:rPr lang="en-US" sz="2400" b="1" dirty="0"/>
              <a:t>- </a:t>
            </a:r>
            <a:r>
              <a:rPr lang="en-US" sz="2400" i="1" dirty="0"/>
              <a:t>The Broad Problem Area and Defining the Problem Statement</a:t>
            </a:r>
            <a:r>
              <a:rPr lang="en-US" sz="2400" dirty="0"/>
              <a:t> </a:t>
            </a:r>
            <a:r>
              <a:rPr lang="en-US" sz="4400" dirty="0"/>
              <a:t/>
            </a:r>
            <a:br>
              <a:rPr lang="en-US" sz="4400" dirty="0"/>
            </a:br>
            <a:r>
              <a:rPr lang="en-US" dirty="0"/>
              <a:t/>
            </a:r>
            <a:br>
              <a:rPr lang="en-US" dirty="0"/>
            </a:b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915038" y="1613629"/>
            <a:ext cx="7467600" cy="54707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ü"/>
              <a:defRPr sz="3200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sz="2955" dirty="0">
                <a:solidFill>
                  <a:schemeClr val="bg1"/>
                </a:solidFill>
                <a:latin typeface="Arial Black" panose="020B0A04020102020204" pitchFamily="34" charset="0"/>
                <a:ea typeface="ヒラギノ角ゴ Pro W3"/>
                <a:cs typeface="ヒラギノ角ゴ Pro W3"/>
              </a:rPr>
              <a:t>MIS   6220      </a:t>
            </a:r>
            <a:r>
              <a:rPr lang="en-GB" sz="2955" dirty="0">
                <a:solidFill>
                  <a:schemeClr val="bg1"/>
                </a:solidFill>
              </a:rPr>
              <a:t>RESEARCH METHODS </a:t>
            </a:r>
            <a:endParaRPr lang="en-US" sz="2955" dirty="0">
              <a:solidFill>
                <a:schemeClr val="bg1"/>
              </a:solidFill>
              <a:latin typeface="Arial Black" panose="020B0A04020102020204" pitchFamily="34" charset="0"/>
              <a:ea typeface="ヒラギノ角ゴ Pro W3"/>
              <a:cs typeface="ヒラギノ角ゴ Pro W3"/>
            </a:endParaRPr>
          </a:p>
        </p:txBody>
      </p:sp>
      <p:pic>
        <p:nvPicPr>
          <p:cNvPr id="8197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650" y="2228850"/>
            <a:ext cx="1657350" cy="1520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 Box 45"/>
          <p:cNvSpPr txBox="1">
            <a:spLocks noChangeArrowheads="1"/>
          </p:cNvSpPr>
          <p:nvPr/>
        </p:nvSpPr>
        <p:spPr bwMode="auto">
          <a:xfrm>
            <a:off x="1" y="3899791"/>
            <a:ext cx="9144000" cy="2565511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anose="05000000000000000000" pitchFamily="2" charset="2"/>
              <a:buChar char="ü"/>
              <a:defRPr sz="3200" b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q"/>
              <a:defRPr sz="2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rgbClr val="222222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6094" baseline="-25000" dirty="0">
                <a:solidFill>
                  <a:schemeClr val="folHlink"/>
                </a:solidFill>
              </a:rPr>
              <a:t>                                BY</a:t>
            </a: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Prof. Jimmy </a:t>
            </a:r>
            <a:r>
              <a:rPr lang="en-US" sz="2586" dirty="0" err="1">
                <a:solidFill>
                  <a:schemeClr val="bg1"/>
                </a:solidFill>
              </a:rPr>
              <a:t>K.N.Macharia</a:t>
            </a:r>
            <a:r>
              <a:rPr lang="en-US" sz="2586" dirty="0">
                <a:solidFill>
                  <a:schemeClr val="bg1"/>
                </a:solidFill>
              </a:rPr>
              <a:t>,</a:t>
            </a:r>
            <a:endParaRPr lang="en-GB" sz="2586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Associate Professor of Information Systems &amp;Technology, and</a:t>
            </a:r>
            <a:endParaRPr lang="en-GB" sz="2586" dirty="0">
              <a:solidFill>
                <a:schemeClr val="bg1"/>
              </a:solidFill>
            </a:endParaRPr>
          </a:p>
          <a:p>
            <a:pPr algn="ctr">
              <a:buNone/>
            </a:pPr>
            <a:r>
              <a:rPr lang="en-US" sz="2586" dirty="0">
                <a:solidFill>
                  <a:schemeClr val="bg1"/>
                </a:solidFill>
              </a:rPr>
              <a:t>Dean, School of Science &amp; Technology,</a:t>
            </a:r>
            <a:endParaRPr lang="en-GB" sz="2586" dirty="0">
              <a:solidFill>
                <a:schemeClr val="bg1"/>
              </a:solidFill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sz="2700" baseline="-25000" dirty="0">
                <a:solidFill>
                  <a:schemeClr val="folHlink"/>
                </a:solidFill>
              </a:rPr>
              <a:t>kmacharia@usiu.ac.ke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782057" y="396822"/>
            <a:ext cx="7361521" cy="92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4433" tIns="42217" rIns="84433" bIns="42217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dobe Gothic Std B" pitchFamily="34" charset="-128"/>
                <a:ea typeface="Adobe Gothic Std B" pitchFamily="34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Arial" charset="0"/>
              </a:defRPr>
            </a:lvl9pPr>
          </a:lstStyle>
          <a:p>
            <a:r>
              <a:rPr lang="en-GB" sz="4063" kern="0"/>
              <a:t>Masters of Information Systems &amp; Technology </a:t>
            </a:r>
            <a:endParaRPr lang="en-GB" sz="4063" kern="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3259843" y="2289524"/>
              <a:ext cx="3083807" cy="1047437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0483" y="2280162"/>
                <a:ext cx="3102527" cy="10661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167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6388"/>
            <a:ext cx="7772400" cy="609600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latin typeface="Arial" panose="020B0604020202020204" pitchFamily="34" charset="0"/>
              </a:rPr>
              <a:t>1.5              The Critical Review (2)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990600"/>
            <a:ext cx="7772400" cy="53340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GB" altLang="en-US" sz="2800" b="1" dirty="0" smtClean="0">
                <a:latin typeface="Arial" panose="020B0604020202020204" pitchFamily="34" charset="0"/>
              </a:rPr>
              <a:t>Key purposes</a:t>
            </a:r>
          </a:p>
          <a:p>
            <a:pPr eaLnBrk="1" hangingPunct="1"/>
            <a:r>
              <a:rPr lang="en-GB" altLang="en-US" sz="2400" dirty="0" smtClean="0">
                <a:latin typeface="Arial" panose="020B0604020202020204" pitchFamily="34" charset="0"/>
              </a:rPr>
              <a:t>To further </a:t>
            </a:r>
            <a:r>
              <a:rPr lang="en-GB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refine research questions </a:t>
            </a:r>
            <a:r>
              <a:rPr lang="en-GB" altLang="en-US" sz="2400" dirty="0" smtClean="0">
                <a:latin typeface="Arial" panose="020B0604020202020204" pitchFamily="34" charset="0"/>
              </a:rPr>
              <a:t>and objectives</a:t>
            </a:r>
          </a:p>
          <a:p>
            <a:pPr eaLnBrk="1" hangingPunct="1"/>
            <a:r>
              <a:rPr lang="en-GB" altLang="en-US" sz="2400" dirty="0" smtClean="0">
                <a:latin typeface="Arial" panose="020B0604020202020204" pitchFamily="34" charset="0"/>
              </a:rPr>
              <a:t>To </a:t>
            </a:r>
            <a:r>
              <a:rPr lang="en-GB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discover recommendations for further research</a:t>
            </a:r>
          </a:p>
          <a:p>
            <a:pPr eaLnBrk="1" hangingPunct="1"/>
            <a:r>
              <a:rPr lang="en-GB" altLang="en-US" sz="2400" dirty="0" smtClean="0">
                <a:latin typeface="Arial" panose="020B0604020202020204" pitchFamily="34" charset="0"/>
              </a:rPr>
              <a:t>To </a:t>
            </a:r>
            <a:r>
              <a:rPr lang="en-GB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avoid repeating work already undertaken</a:t>
            </a:r>
          </a:p>
          <a:p>
            <a:pPr eaLnBrk="1" hangingPunct="1"/>
            <a:r>
              <a:rPr lang="en-GB" altLang="en-US" sz="2400" dirty="0" smtClean="0">
                <a:latin typeface="Arial" panose="020B0604020202020204" pitchFamily="34" charset="0"/>
              </a:rPr>
              <a:t>To provide insights into strategies and </a:t>
            </a:r>
            <a:r>
              <a:rPr lang="en-GB" altLang="en-US" sz="2400" dirty="0" smtClean="0">
                <a:solidFill>
                  <a:srgbClr val="FF0000"/>
                </a:solidFill>
                <a:latin typeface="Arial" panose="020B0604020202020204" pitchFamily="34" charset="0"/>
              </a:rPr>
              <a:t>techniques </a:t>
            </a:r>
            <a:r>
              <a:rPr lang="en-GB" altLang="en-US" sz="2400" dirty="0" smtClean="0">
                <a:latin typeface="Arial" panose="020B0604020202020204" pitchFamily="34" charset="0"/>
              </a:rPr>
              <a:t>appropriate to your research objectives </a:t>
            </a:r>
          </a:p>
          <a:p>
            <a:pPr eaLnBrk="1" hangingPunct="1">
              <a:buFontTx/>
              <a:buNone/>
            </a:pPr>
            <a:endParaRPr lang="en-GB" altLang="en-US" sz="2400" dirty="0" smtClean="0">
              <a:latin typeface="Arial" panose="020B0604020202020204" pitchFamily="34" charset="0"/>
            </a:endParaRPr>
          </a:p>
          <a:p>
            <a:pPr algn="r" eaLnBrk="1" hangingPunct="1">
              <a:buFontTx/>
              <a:buNone/>
            </a:pPr>
            <a:r>
              <a:rPr lang="en-GB" altLang="en-US" sz="2000" dirty="0" smtClean="0">
                <a:latin typeface="Arial" panose="020B0604020202020204" pitchFamily="34" charset="0"/>
              </a:rPr>
              <a:t>Based on Gall </a:t>
            </a:r>
            <a:r>
              <a:rPr lang="en-GB" altLang="en-US" sz="2000" i="1" dirty="0" smtClean="0">
                <a:latin typeface="Arial" panose="020B0604020202020204" pitchFamily="34" charset="0"/>
              </a:rPr>
              <a:t>et al</a:t>
            </a:r>
            <a:r>
              <a:rPr lang="en-GB" altLang="en-US" sz="2000" dirty="0" smtClean="0">
                <a:latin typeface="Arial" panose="020B0604020202020204" pitchFamily="34" charset="0"/>
              </a:rPr>
              <a:t>. (2006)</a:t>
            </a:r>
          </a:p>
        </p:txBody>
      </p:sp>
    </p:spTree>
    <p:extLst>
      <p:ext uri="{BB962C8B-B14F-4D97-AF65-F5344CB8AC3E}">
        <p14:creationId xmlns:p14="http://schemas.microsoft.com/office/powerpoint/2010/main" val="3929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latin typeface="Arial" panose="020B0604020202020204" pitchFamily="34" charset="0"/>
              </a:rPr>
              <a:t>1.6    Adopting a critical perspective (1)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219200"/>
            <a:ext cx="7772400" cy="5257800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GB" altLang="en-US" sz="2800" b="1" dirty="0" smtClean="0">
                <a:latin typeface="Arial" panose="020B0604020202020204" pitchFamily="34" charset="0"/>
              </a:rPr>
              <a:t>Skills for effective reading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>
                <a:solidFill>
                  <a:schemeClr val="accent6"/>
                </a:solidFill>
                <a:latin typeface="Arial" panose="020B0604020202020204" pitchFamily="34" charset="0"/>
              </a:rPr>
              <a:t>Previewing</a:t>
            </a:r>
            <a:r>
              <a:rPr lang="ar-SA" altLang="en-US" sz="2000" dirty="0" smtClean="0">
                <a:solidFill>
                  <a:schemeClr val="accent6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000" dirty="0" smtClean="0">
                <a:solidFill>
                  <a:schemeClr val="accent6"/>
                </a:solidFill>
                <a:latin typeface="Arial" panose="020B0604020202020204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1815" dirty="0" smtClean="0">
                <a:latin typeface="Arial" panose="020B0604020202020204" pitchFamily="34" charset="0"/>
              </a:rPr>
              <a:t>which is looking around the text before you start reading in order to establish precisely its purpose and how it may inform you literature search  </a:t>
            </a:r>
            <a:endParaRPr lang="en-GB" altLang="en-US" sz="1815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>
                <a:solidFill>
                  <a:schemeClr val="accent6"/>
                </a:solidFill>
                <a:latin typeface="Arial" panose="020B0604020202020204" pitchFamily="34" charset="0"/>
              </a:rPr>
              <a:t> Annotating </a:t>
            </a:r>
          </a:p>
          <a:p>
            <a:pPr lvl="1">
              <a:lnSpc>
                <a:spcPct val="90000"/>
              </a:lnSpc>
            </a:pPr>
            <a:r>
              <a:rPr lang="en-GB" altLang="en-US" sz="1815" dirty="0" smtClean="0">
                <a:latin typeface="Arial" panose="020B0604020202020204" pitchFamily="34" charset="0"/>
              </a:rPr>
              <a:t>that is conducting a dialogue with yourself, the author and the issues and the ideas at stake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2000" dirty="0" smtClean="0">
                <a:solidFill>
                  <a:schemeClr val="accent6"/>
                </a:solidFill>
                <a:latin typeface="Arial" panose="020B0604020202020204" pitchFamily="34" charset="0"/>
              </a:rPr>
              <a:t>Summarising</a:t>
            </a:r>
          </a:p>
          <a:p>
            <a:pPr lvl="1">
              <a:lnSpc>
                <a:spcPct val="90000"/>
              </a:lnSpc>
            </a:pPr>
            <a:r>
              <a:rPr lang="en-GB" altLang="en-US" sz="1815" dirty="0" smtClean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GB" altLang="en-US" sz="1815" dirty="0" smtClean="0">
                <a:latin typeface="Arial" panose="020B0604020202020204" pitchFamily="34" charset="0"/>
              </a:rPr>
              <a:t>the best way to determine that you’ve really got the point is to be able to state it in your words. Outlining the argument of text is a version of annotating, and can be done quite informally in the margins of the text 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000" dirty="0" smtClean="0">
                <a:solidFill>
                  <a:schemeClr val="accent6"/>
                </a:solidFill>
                <a:latin typeface="Arial" panose="020B0604020202020204" pitchFamily="34" charset="0"/>
              </a:rPr>
              <a:t> Comparing and contrasting:</a:t>
            </a:r>
          </a:p>
          <a:p>
            <a:pPr lvl="1">
              <a:lnSpc>
                <a:spcPct val="90000"/>
              </a:lnSpc>
            </a:pPr>
            <a:r>
              <a:rPr lang="en-GB" altLang="en-US" sz="1815" dirty="0" smtClean="0">
                <a:latin typeface="Arial" panose="020B0604020202020204" pitchFamily="34" charset="0"/>
              </a:rPr>
              <a:t> ask your self how your thinking has been altered by this reading or how has it affected your response to the issue and themes your research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2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</a:pPr>
            <a:endParaRPr lang="en-GB" altLang="en-US" sz="22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Arial" panose="020B0604020202020204" pitchFamily="34" charset="0"/>
              </a:rPr>
              <a:t>Harvard College Library (2006)</a:t>
            </a:r>
          </a:p>
        </p:txBody>
      </p:sp>
    </p:spTree>
    <p:extLst>
      <p:ext uri="{BB962C8B-B14F-4D97-AF65-F5344CB8AC3E}">
        <p14:creationId xmlns:p14="http://schemas.microsoft.com/office/powerpoint/2010/main" val="37459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73050"/>
            <a:ext cx="7772400" cy="685800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latin typeface="Arial" panose="020B0604020202020204" pitchFamily="34" charset="0"/>
              </a:rPr>
              <a:t>1.7  Adopting a critical perspective (2)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219200"/>
            <a:ext cx="7772400" cy="4762500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GB" altLang="en-US" sz="2800" b="1" dirty="0" smtClean="0">
                <a:latin typeface="Arial" panose="020B0604020202020204" pitchFamily="34" charset="0"/>
              </a:rPr>
              <a:t>The most important skills are</a:t>
            </a:r>
          </a:p>
          <a:p>
            <a:pPr eaLnBrk="1" hangingPunct="1">
              <a:buFontTx/>
              <a:buNone/>
            </a:pPr>
            <a:endParaRPr lang="en-GB" altLang="en-US" sz="2800" b="1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GB" altLang="en-US" sz="2800" dirty="0" smtClean="0">
                <a:latin typeface="Arial" panose="020B0604020202020204" pitchFamily="34" charset="0"/>
              </a:rPr>
              <a:t>The capacity to </a:t>
            </a:r>
            <a:r>
              <a:rPr lang="en-GB" altLang="en-US" sz="2800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evaluate </a:t>
            </a:r>
            <a:r>
              <a:rPr lang="en-GB" altLang="en-US" sz="2800" dirty="0" smtClean="0">
                <a:solidFill>
                  <a:srgbClr val="CC0000"/>
                </a:solidFill>
                <a:latin typeface="Arial" panose="020B0604020202020204" pitchFamily="34" charset="0"/>
              </a:rPr>
              <a:t>what you read</a:t>
            </a:r>
          </a:p>
          <a:p>
            <a:pPr eaLnBrk="1" hangingPunct="1"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eaLnBrk="1" hangingPunct="1"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eaLnBrk="1" hangingPunct="1"/>
            <a:r>
              <a:rPr lang="en-GB" altLang="en-US" sz="2800" dirty="0" smtClean="0">
                <a:latin typeface="Arial" panose="020B0604020202020204" pitchFamily="34" charset="0"/>
              </a:rPr>
              <a:t>The capacity to </a:t>
            </a:r>
            <a:r>
              <a:rPr lang="en-GB" altLang="en-US" sz="2800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relate</a:t>
            </a:r>
            <a:r>
              <a:rPr lang="en-GB" altLang="en-US" sz="2800" dirty="0" smtClean="0">
                <a:solidFill>
                  <a:srgbClr val="CC0000"/>
                </a:solidFill>
                <a:latin typeface="Arial" panose="020B0604020202020204" pitchFamily="34" charset="0"/>
              </a:rPr>
              <a:t> what you read </a:t>
            </a:r>
            <a:r>
              <a:rPr lang="en-GB" altLang="en-US" sz="2800" dirty="0" smtClean="0">
                <a:latin typeface="Arial" panose="020B0604020202020204" pitchFamily="34" charset="0"/>
              </a:rPr>
              <a:t>to other information</a:t>
            </a:r>
          </a:p>
          <a:p>
            <a:pPr eaLnBrk="1" hangingPunct="1"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algn="r" eaLnBrk="1" hangingPunct="1">
              <a:buFontTx/>
              <a:buNone/>
            </a:pPr>
            <a:r>
              <a:rPr lang="en-GB" altLang="en-US" sz="2000" dirty="0" smtClean="0">
                <a:latin typeface="Arial" panose="020B0604020202020204" pitchFamily="34" charset="0"/>
              </a:rPr>
              <a:t>Wallace and Wray (2006)</a:t>
            </a:r>
          </a:p>
          <a:p>
            <a:pPr algn="r" eaLnBrk="1" hangingPunct="1">
              <a:buFontTx/>
              <a:buNone/>
            </a:pPr>
            <a:endParaRPr lang="en-GB" altLang="en-US" sz="20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338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329512" y="-64491"/>
            <a:ext cx="85114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l" eaLnBrk="1" hangingPunct="1"/>
            <a:r>
              <a:rPr lang="en-US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2. Remember:  The big Picture-The Journey ..</a:t>
            </a:r>
          </a:p>
          <a:p>
            <a:pPr algn="l" eaLnBrk="1" hangingPunct="1"/>
            <a:r>
              <a:rPr lang="en-US" altLang="en-US" dirty="0" smtClean="0">
                <a:latin typeface="Times New Roman" panose="02020603050405020304" pitchFamily="18" charset="0"/>
              </a:rPr>
              <a:t>Stages  in the Research  Process (Researchers  Perspective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729948" y="2511737"/>
            <a:ext cx="3581400" cy="5334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6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solidFill>
                  <a:schemeClr val="bg1"/>
                </a:solidFill>
                <a:latin typeface="Times New Roman" pitchFamily="18" charset="0"/>
              </a:rPr>
              <a:t>Determine Research Design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729948" y="4911967"/>
            <a:ext cx="3581400" cy="5334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6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solidFill>
                  <a:schemeClr val="bg1"/>
                </a:solidFill>
                <a:latin typeface="Times New Roman" pitchFamily="18" charset="0"/>
              </a:rPr>
              <a:t>Analyze and Interpret the Data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2729948" y="4090678"/>
            <a:ext cx="3581400" cy="5334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6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solidFill>
                  <a:schemeClr val="bg1"/>
                </a:solidFill>
                <a:latin typeface="Times New Roman" pitchFamily="18" charset="0"/>
              </a:rPr>
              <a:t>Design Sample and Collect Data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728360" y="1620874"/>
            <a:ext cx="3581400" cy="5334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6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solidFill>
                  <a:schemeClr val="bg1"/>
                </a:solidFill>
                <a:latin typeface="Times New Roman" pitchFamily="18" charset="0"/>
              </a:rPr>
              <a:t>Formulate Problem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>
            <a:off x="4519060" y="3142872"/>
            <a:ext cx="1588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4585252" y="3915535"/>
            <a:ext cx="1588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4519060" y="2258773"/>
            <a:ext cx="1588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4585252" y="4661660"/>
            <a:ext cx="1588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4585252" y="5520531"/>
            <a:ext cx="1588" cy="212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2743200" y="3324399"/>
            <a:ext cx="3581400" cy="5334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6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Design Data Collection </a:t>
            </a:r>
          </a:p>
          <a:p>
            <a:pPr algn="ctr" eaLnBrk="1" hangingPunct="1">
              <a:defRPr/>
            </a:pPr>
            <a:r>
              <a:rPr lang="en-US" sz="2000" dirty="0">
                <a:solidFill>
                  <a:schemeClr val="bg1"/>
                </a:solidFill>
                <a:latin typeface="Times New Roman" pitchFamily="18" charset="0"/>
              </a:rPr>
              <a:t>Method and Forms</a:t>
            </a:r>
          </a:p>
        </p:txBody>
      </p:sp>
      <p:sp>
        <p:nvSpPr>
          <p:cNvPr id="15373" name="Rectangle 13"/>
          <p:cNvSpPr>
            <a:spLocks noChangeArrowheads="1"/>
          </p:cNvSpPr>
          <p:nvPr/>
        </p:nvSpPr>
        <p:spPr bwMode="auto">
          <a:xfrm>
            <a:off x="2729948" y="5733256"/>
            <a:ext cx="3581400" cy="5334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60000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sz="2000">
                <a:solidFill>
                  <a:schemeClr val="bg1"/>
                </a:solidFill>
                <a:latin typeface="Times New Roman" pitchFamily="18" charset="0"/>
              </a:rPr>
              <a:t>Prepare the Research Report</a:t>
            </a:r>
          </a:p>
        </p:txBody>
      </p:sp>
    </p:spTree>
    <p:extLst>
      <p:ext uri="{BB962C8B-B14F-4D97-AF65-F5344CB8AC3E}">
        <p14:creationId xmlns:p14="http://schemas.microsoft.com/office/powerpoint/2010/main" val="44402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nimBg="1" autoUpdateAnimBg="0"/>
      <p:bldP spid="15364" grpId="0" animBg="1" autoUpdateAnimBg="0"/>
      <p:bldP spid="15365" grpId="0" animBg="1" autoUpdateAnimBg="0"/>
      <p:bldP spid="15366" grpId="0" animBg="1" autoUpdateAnimBg="0"/>
      <p:bldP spid="15367" grpId="0" animBg="1"/>
      <p:bldP spid="15368" grpId="0" animBg="1"/>
      <p:bldP spid="15369" grpId="0" animBg="1"/>
      <p:bldP spid="15370" grpId="0" animBg="1"/>
      <p:bldP spid="15371" grpId="0" animBg="1"/>
      <p:bldP spid="15372" grpId="0" animBg="1" autoUpdateAnimBg="0"/>
      <p:bldP spid="1537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2.1 A good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 smtClean="0"/>
              <a:t>Research </a:t>
            </a:r>
            <a:r>
              <a:rPr lang="en-US" u="sng" dirty="0" smtClean="0"/>
              <a:t>objective</a:t>
            </a:r>
            <a:r>
              <a:rPr lang="en-US" dirty="0" smtClean="0"/>
              <a:t>: </a:t>
            </a:r>
            <a:r>
              <a:rPr lang="en-US" i="1" dirty="0" smtClean="0">
                <a:solidFill>
                  <a:srgbClr val="0070C0"/>
                </a:solidFill>
              </a:rPr>
              <a:t>why</a:t>
            </a:r>
            <a:r>
              <a:rPr lang="en-US" dirty="0" smtClean="0"/>
              <a:t> of the research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Research objective </a:t>
            </a:r>
            <a:r>
              <a:rPr lang="en-US" dirty="0" smtClean="0">
                <a:solidFill>
                  <a:srgbClr val="0070C0"/>
                </a:solidFill>
              </a:rPr>
              <a:t>applied research</a:t>
            </a:r>
            <a:r>
              <a:rPr lang="en-US" dirty="0" smtClean="0"/>
              <a:t>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 smtClean="0"/>
              <a:t>to solve a specific problem in a work setting;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dirty="0" smtClean="0"/>
              <a:t>to change something.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Example: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3200" i="1" dirty="0" smtClean="0"/>
              <a:t>To determine </a:t>
            </a:r>
            <a:r>
              <a:rPr lang="en-US" sz="3200" i="1" dirty="0" smtClean="0">
                <a:solidFill>
                  <a:srgbClr val="0070C0"/>
                </a:solidFill>
              </a:rPr>
              <a:t>factors that increase employee commitment </a:t>
            </a:r>
            <a:r>
              <a:rPr lang="en-US" sz="3200" i="1" dirty="0" smtClean="0"/>
              <a:t>to the organization</a:t>
            </a:r>
            <a:r>
              <a:rPr lang="en-US" sz="3200" dirty="0" smtClean="0"/>
              <a:t>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smtClean="0"/>
              <a:t>Allows </a:t>
            </a:r>
            <a:r>
              <a:rPr lang="en-US" dirty="0" smtClean="0">
                <a:solidFill>
                  <a:srgbClr val="0070C0"/>
                </a:solidFill>
              </a:rPr>
              <a:t>manager to increase commitment </a:t>
            </a:r>
            <a:r>
              <a:rPr lang="en-US" dirty="0" smtClean="0"/>
              <a:t>and hence to decrease turnover, absenteeism and increase performance levels.</a:t>
            </a:r>
          </a:p>
        </p:txBody>
      </p:sp>
    </p:spTree>
    <p:extLst>
      <p:ext uri="{BB962C8B-B14F-4D97-AF65-F5344CB8AC3E}">
        <p14:creationId xmlns:p14="http://schemas.microsoft.com/office/powerpoint/2010/main" val="184439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2.2 Problem Statement: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568" y="1556792"/>
            <a:ext cx="8229600" cy="4525963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</a:pPr>
            <a:r>
              <a:rPr lang="en-GB" dirty="0" smtClean="0"/>
              <a:t>The </a:t>
            </a:r>
            <a:r>
              <a:rPr lang="en-GB" dirty="0" smtClean="0">
                <a:solidFill>
                  <a:srgbClr val="0070C0"/>
                </a:solidFill>
              </a:rPr>
              <a:t>purpose of this study </a:t>
            </a:r>
            <a:r>
              <a:rPr lang="en-GB" dirty="0" smtClean="0"/>
              <a:t>is twofold: </a:t>
            </a:r>
            <a:br>
              <a:rPr lang="en-GB" dirty="0" smtClean="0"/>
            </a:br>
            <a:endParaRPr lang="en-GB" dirty="0" smtClean="0"/>
          </a:p>
          <a:p>
            <a:pPr marL="0" indent="0" eaLnBrk="1" hangingPunct="1">
              <a:buFont typeface="Helvetica" charset="0"/>
              <a:buAutoNum type="arabicPeriod"/>
            </a:pPr>
            <a:r>
              <a:rPr lang="en-GB" dirty="0" smtClean="0"/>
              <a:t> To </a:t>
            </a:r>
            <a:r>
              <a:rPr lang="en-GB" dirty="0" smtClean="0">
                <a:solidFill>
                  <a:srgbClr val="0070C0"/>
                </a:solidFill>
              </a:rPr>
              <a:t>identify</a:t>
            </a:r>
            <a:r>
              <a:rPr lang="en-GB" dirty="0" smtClean="0"/>
              <a:t> the factors that influence the passenger’s waiting experience and</a:t>
            </a:r>
            <a:br>
              <a:rPr lang="en-GB" dirty="0" smtClean="0"/>
            </a:br>
            <a:r>
              <a:rPr lang="en-GB" dirty="0" smtClean="0"/>
              <a:t> </a:t>
            </a:r>
          </a:p>
          <a:p>
            <a:pPr marL="0" indent="0" eaLnBrk="1" hangingPunct="1">
              <a:buFont typeface="Helvetica" charset="0"/>
              <a:buAutoNum type="arabicPeriod"/>
            </a:pPr>
            <a:r>
              <a:rPr lang="en-GB" dirty="0" smtClean="0"/>
              <a:t>To </a:t>
            </a:r>
            <a:r>
              <a:rPr lang="en-GB" dirty="0" smtClean="0">
                <a:solidFill>
                  <a:srgbClr val="0070C0"/>
                </a:solidFill>
              </a:rPr>
              <a:t>investigate </a:t>
            </a:r>
            <a:r>
              <a:rPr lang="en-GB" dirty="0" smtClean="0"/>
              <a:t>the possible impact of waiting on customer satisfaction and service evaluations. </a:t>
            </a:r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797768" y="2420888"/>
              <a:ext cx="6001200" cy="7506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8408" y="2411528"/>
                <a:ext cx="6019920" cy="76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9275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9916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2.3 A good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764704"/>
            <a:ext cx="8229600" cy="5791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Research </a:t>
            </a:r>
            <a:r>
              <a:rPr lang="en-US" sz="2400" u="sng" dirty="0" smtClean="0"/>
              <a:t>questions</a:t>
            </a:r>
            <a:r>
              <a:rPr lang="en-US" sz="2400" dirty="0" smtClean="0"/>
              <a:t>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what of the research (what do you want to learn?)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Translates problem into a specific need  for information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Research questions: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Are related to the objective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If objective is unclear we will not be able to formulate research questions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Example: Research Questions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What are the factors that affect the perceived waiting experience of airline passengers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To what extent do these factors affect the perception of waiting times?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What are the affective consequences of waiting 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How does affect mediate the relationship between waiting and service evaluations?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400" dirty="0" smtClean="0"/>
              <a:t>How do situational variables </a:t>
            </a:r>
            <a:r>
              <a:rPr lang="en-US" sz="1700" dirty="0" smtClean="0"/>
              <a:t>(such as filled time) influence customer reactions to the waiting experience?</a:t>
            </a:r>
          </a:p>
        </p:txBody>
      </p:sp>
    </p:spTree>
    <p:extLst>
      <p:ext uri="{BB962C8B-B14F-4D97-AF65-F5344CB8AC3E}">
        <p14:creationId xmlns:p14="http://schemas.microsoft.com/office/powerpoint/2010/main" val="222936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2400" dirty="0" smtClean="0"/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 smtClean="0"/>
              <a:t>A </a:t>
            </a:r>
            <a:r>
              <a:rPr lang="en-US" sz="2800" dirty="0"/>
              <a:t>well-defined study begins with a clearly defined </a:t>
            </a:r>
            <a:r>
              <a:rPr lang="en-US" sz="2800" dirty="0" smtClean="0"/>
              <a:t>problem</a:t>
            </a:r>
            <a:endParaRPr lang="en-US" sz="2800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400" i="1" dirty="0" smtClean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sz="2400" i="1" dirty="0"/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i="1" dirty="0" smtClean="0"/>
              <a:t>“</a:t>
            </a:r>
            <a:r>
              <a:rPr lang="en-US" sz="2400" i="1" dirty="0"/>
              <a:t>The formulation of a problem is often more essential than its solution” </a:t>
            </a:r>
            <a:r>
              <a:rPr lang="en-US" sz="2000" i="1" dirty="0"/>
              <a:t>- Albert Einstein</a:t>
            </a: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2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 Formulation</a:t>
            </a:r>
          </a:p>
        </p:txBody>
      </p:sp>
      <p:sp>
        <p:nvSpPr>
          <p:cNvPr id="6147" name="Rectangle 14"/>
          <p:cNvSpPr>
            <a:spLocks noGrp="1" noChangeArrowheads="1"/>
          </p:cNvSpPr>
          <p:nvPr>
            <p:ph type="body" idx="1"/>
          </p:nvPr>
        </p:nvSpPr>
        <p:spPr>
          <a:xfrm>
            <a:off x="534988" y="1435100"/>
            <a:ext cx="6594475" cy="46609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Slight variations in research questions can lead to substantial differences in later stages the research process (so be careful)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smtClean="0"/>
              <a:t>Problem formulation drives decisions related to….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Research design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/>
              <a:t>Is exploratory research needed?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/>
              <a:t>Survey or experiment?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Measurement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/>
              <a:t>Study measures flow directly out of problem statement and research objectives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smtClean="0"/>
              <a:t>Sampling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sz="1800" smtClean="0"/>
              <a:t>Can we obtain the sample necessary to answer the research questions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en-US" sz="1400" smtClean="0"/>
              <a:t>Availability? Cost? </a:t>
            </a:r>
          </a:p>
        </p:txBody>
      </p:sp>
    </p:spTree>
    <p:extLst>
      <p:ext uri="{BB962C8B-B14F-4D97-AF65-F5344CB8AC3E}">
        <p14:creationId xmlns:p14="http://schemas.microsoft.com/office/powerpoint/2010/main" val="344268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Formulation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This “first step” in the research process includes</a:t>
            </a:r>
          </a:p>
          <a:p>
            <a:pPr lvl="1"/>
            <a:r>
              <a:rPr lang="en-US" altLang="en-US" sz="2400" dirty="0" smtClean="0"/>
              <a:t>Defining the problem</a:t>
            </a:r>
          </a:p>
          <a:p>
            <a:pPr lvl="1"/>
            <a:r>
              <a:rPr lang="en-US" altLang="en-US" sz="2400" dirty="0" smtClean="0"/>
              <a:t>Developing research objectives</a:t>
            </a:r>
          </a:p>
          <a:p>
            <a:pPr lvl="1"/>
            <a:r>
              <a:rPr lang="en-US" altLang="en-US" sz="2400" dirty="0" smtClean="0"/>
              <a:t>Developing hypotheses</a:t>
            </a:r>
          </a:p>
          <a:p>
            <a:endParaRPr lang="en-US" altLang="en-US" sz="2400" dirty="0" smtClean="0"/>
          </a:p>
          <a:p>
            <a:r>
              <a:rPr lang="en-US" altLang="en-US" sz="2800" dirty="0" smtClean="0"/>
              <a:t>Most important part of the research process</a:t>
            </a:r>
          </a:p>
          <a:p>
            <a:pPr lvl="1"/>
            <a:r>
              <a:rPr lang="en-US" altLang="en-US" sz="2400" dirty="0" smtClean="0"/>
              <a:t>But also one of the most difficult </a:t>
            </a:r>
          </a:p>
          <a:p>
            <a:pPr lvl="2"/>
            <a:r>
              <a:rPr lang="en-US" altLang="en-US" sz="2000" dirty="0" smtClean="0"/>
              <a:t>Problem is rarely “clear cut”</a:t>
            </a:r>
          </a:p>
          <a:p>
            <a:pPr lvl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1408332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Overview</a:t>
            </a:r>
          </a:p>
        </p:txBody>
      </p:sp>
      <p:sp>
        <p:nvSpPr>
          <p:cNvPr id="25603" name="Rectangle 3"/>
          <p:cNvSpPr>
            <a:spLocks noGrp="1" noChangeAspect="1" noChangeArrowheads="1"/>
          </p:cNvSpPr>
          <p:nvPr>
            <p:ph idx="1"/>
          </p:nvPr>
        </p:nvSpPr>
        <p:spPr>
          <a:xfrm>
            <a:off x="467544" y="1066800"/>
            <a:ext cx="8458200" cy="51816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/>
              <a:t>First Review of the </a:t>
            </a:r>
            <a:r>
              <a:rPr lang="en-US" dirty="0" smtClean="0"/>
              <a:t>Literature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GB" altLang="en-US" sz="2400" dirty="0"/>
              <a:t>Reasons for reviewing the literature</a:t>
            </a:r>
            <a:endParaRPr lang="en-US" sz="2400" dirty="0" smtClean="0"/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 smtClean="0"/>
              <a:t>Preliminary </a:t>
            </a:r>
            <a:r>
              <a:rPr lang="en-US" altLang="en-US" sz="2400" dirty="0"/>
              <a:t>Information </a:t>
            </a:r>
            <a:r>
              <a:rPr lang="en-US" altLang="en-US" sz="2400" dirty="0" smtClean="0"/>
              <a:t>Gathering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400" dirty="0" smtClean="0"/>
              <a:t>Data Sources </a:t>
            </a:r>
          </a:p>
          <a:p>
            <a:pPr marL="883756" lvl="1" indent="-514350">
              <a:lnSpc>
                <a:spcPct val="90000"/>
              </a:lnSpc>
              <a:buFont typeface="+mj-lt"/>
              <a:buAutoNum type="arabicPeriod"/>
            </a:pPr>
            <a:r>
              <a:rPr lang="en-GB" altLang="en-US" sz="2400" dirty="0"/>
              <a:t>The literature review process</a:t>
            </a:r>
            <a:endParaRPr lang="en-US" sz="2400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Problem statement formulation: 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good problem </a:t>
            </a:r>
            <a:r>
              <a:rPr lang="en-US" dirty="0" smtClean="0"/>
              <a:t>statement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dirty="0" smtClean="0"/>
              <a:t>Research </a:t>
            </a:r>
            <a:r>
              <a:rPr lang="en-US" dirty="0"/>
              <a:t>Proposal </a:t>
            </a:r>
            <a:r>
              <a:rPr lang="en-US" dirty="0" smtClean="0"/>
              <a:t>contains</a:t>
            </a:r>
          </a:p>
        </p:txBody>
      </p:sp>
    </p:spTree>
    <p:extLst>
      <p:ext uri="{BB962C8B-B14F-4D97-AF65-F5344CB8AC3E}">
        <p14:creationId xmlns:p14="http://schemas.microsoft.com/office/powerpoint/2010/main" val="323303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Problem Formulation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smtClean="0"/>
              <a:t>Differentiate between a decision problem and a research problem</a:t>
            </a:r>
          </a:p>
          <a:p>
            <a:pPr eaLnBrk="1" hangingPunct="1"/>
            <a:r>
              <a:rPr lang="en-US" altLang="en-US" sz="2800" smtClean="0"/>
              <a:t>Try to get beyond an “info request”</a:t>
            </a:r>
          </a:p>
        </p:txBody>
      </p:sp>
      <p:graphicFrame>
        <p:nvGraphicFramePr>
          <p:cNvPr id="4" name="Group 74"/>
          <p:cNvGraphicFramePr>
            <a:graphicFrameLocks/>
          </p:cNvGraphicFramePr>
          <p:nvPr/>
        </p:nvGraphicFramePr>
        <p:xfrm>
          <a:off x="609600" y="3048000"/>
          <a:ext cx="6475413" cy="2895604"/>
        </p:xfrm>
        <a:graphic>
          <a:graphicData uri="http://schemas.openxmlformats.org/drawingml/2006/table">
            <a:tbl>
              <a:tblPr/>
              <a:tblGrid>
                <a:gridCol w="3240088"/>
                <a:gridCol w="3235325"/>
              </a:tblGrid>
              <a:tr h="3808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Decision Problems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Research Problems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4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Develop package for a new product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Evaluate alternative package designs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088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Increase store traffic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Measure current image of the store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4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Increase market penetration through the opening of new stores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Evaluate prospective locations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9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Decide which merchandise will be available for purchase over the Internet</a:t>
                      </a:r>
                    </a:p>
                  </a:txBody>
                  <a:tcPr marT="45706" marB="4570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</a:rPr>
                        <a:t>Determine consumers’ confidence in purchasing different categories of products unseen</a:t>
                      </a:r>
                    </a:p>
                  </a:txBody>
                  <a:tcPr marT="45706" marB="4570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117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Problem Formulation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179512" y="908720"/>
            <a:ext cx="8458200" cy="5181600"/>
          </a:xfrm>
        </p:spPr>
        <p:txBody>
          <a:bodyPr/>
          <a:lstStyle/>
          <a:p>
            <a:r>
              <a:rPr lang="en-US" altLang="en-US" sz="2400" dirty="0" smtClean="0"/>
              <a:t>First step is to invest in understanding the decision context</a:t>
            </a:r>
          </a:p>
          <a:p>
            <a:pPr lvl="1"/>
            <a:r>
              <a:rPr lang="en-US" altLang="en-US" sz="2400" dirty="0" smtClean="0"/>
              <a:t>Time investment is significant if the research topic is outside the researchers area of expertise</a:t>
            </a:r>
          </a:p>
          <a:p>
            <a:pPr lvl="2"/>
            <a:r>
              <a:rPr lang="en-US" altLang="en-US" dirty="0" err="1" smtClean="0"/>
              <a:t>Eg</a:t>
            </a:r>
            <a:r>
              <a:rPr lang="en-US" altLang="en-US" dirty="0" smtClean="0"/>
              <a:t>, nontraditional conjoint study on the impact of social media on investment manager decisions</a:t>
            </a:r>
          </a:p>
          <a:p>
            <a:r>
              <a:rPr lang="en-US" altLang="en-US" sz="2400" dirty="0" smtClean="0"/>
              <a:t>Understand what is known and what is not</a:t>
            </a:r>
          </a:p>
          <a:p>
            <a:pPr lvl="1"/>
            <a:r>
              <a:rPr lang="en-US" altLang="en-US" sz="2400" dirty="0" smtClean="0"/>
              <a:t>In depth discussions with decision makers</a:t>
            </a:r>
          </a:p>
          <a:p>
            <a:pPr lvl="1"/>
            <a:r>
              <a:rPr lang="en-US" altLang="en-US" sz="2400" dirty="0" smtClean="0"/>
              <a:t>Exploratory research</a:t>
            </a:r>
          </a:p>
          <a:p>
            <a:pPr lvl="2"/>
            <a:r>
              <a:rPr lang="en-US" altLang="en-US" dirty="0" smtClean="0"/>
              <a:t>Lit reviews</a:t>
            </a:r>
          </a:p>
          <a:p>
            <a:pPr lvl="2"/>
            <a:r>
              <a:rPr lang="en-US" altLang="en-US" dirty="0" smtClean="0"/>
              <a:t>IDIs, focus groups, etc. with experts in the field</a:t>
            </a:r>
          </a:p>
          <a:p>
            <a:r>
              <a:rPr lang="en-US" altLang="en-US" sz="2400" dirty="0" smtClean="0"/>
              <a:t>It is imperative to know what has been studied in order to advance knowledge in the area</a:t>
            </a:r>
          </a:p>
          <a:p>
            <a:r>
              <a:rPr lang="en-US" altLang="en-US" sz="2400" dirty="0" smtClean="0"/>
              <a:t>Find a “gap” in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4371097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Research Problem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smtClean="0"/>
              <a:t>Try to develop a concise “statement” that clearly states the problem to be addressed by the research</a:t>
            </a:r>
          </a:p>
          <a:p>
            <a:r>
              <a:rPr lang="en-US" altLang="en-US" sz="2400" smtClean="0"/>
              <a:t>“Justification” for the research</a:t>
            </a:r>
          </a:p>
          <a:p>
            <a:endParaRPr lang="en-US" altLang="en-US" sz="2000" smtClean="0"/>
          </a:p>
          <a:p>
            <a:r>
              <a:rPr lang="en-US" altLang="en-US" sz="2400" smtClean="0"/>
              <a:t>This should be the specific research problem that the research will address</a:t>
            </a:r>
          </a:p>
          <a:p>
            <a:pPr lvl="1"/>
            <a:r>
              <a:rPr lang="en-US" altLang="en-US" sz="2000" smtClean="0"/>
              <a:t>Not a “problematic situation” or broader problem area (eg, customer retention, decreasing market share)</a:t>
            </a:r>
          </a:p>
          <a:p>
            <a:pPr lvl="1"/>
            <a:endParaRPr lang="en-US" altLang="en-US" sz="2000" smtClean="0"/>
          </a:p>
          <a:p>
            <a:r>
              <a:rPr lang="en-US" altLang="en-US" sz="2400" smtClean="0"/>
              <a:t>Usually an iterative process with the client or decision maker</a:t>
            </a:r>
          </a:p>
        </p:txBody>
      </p:sp>
    </p:spTree>
    <p:extLst>
      <p:ext uri="{BB962C8B-B14F-4D97-AF65-F5344CB8AC3E}">
        <p14:creationId xmlns:p14="http://schemas.microsoft.com/office/powerpoint/2010/main" val="33795411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Research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 smtClean="0"/>
              <a:t>If possible, include…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00B050"/>
                </a:solidFill>
              </a:rPr>
              <a:t>What knowledge is needed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0070C0"/>
                </a:solidFill>
              </a:rPr>
              <a:t>Who needs it</a:t>
            </a:r>
          </a:p>
          <a:p>
            <a:pPr lvl="1">
              <a:defRPr/>
            </a:pPr>
            <a:r>
              <a:rPr lang="en-US" sz="2000" dirty="0" smtClean="0">
                <a:solidFill>
                  <a:srgbClr val="7030A0"/>
                </a:solidFill>
              </a:rPr>
              <a:t>How it will be useful to make a decision</a:t>
            </a:r>
          </a:p>
          <a:p>
            <a:pPr marL="57150" indent="0">
              <a:buFontTx/>
              <a:buNone/>
              <a:defRPr/>
            </a:pPr>
            <a:endParaRPr lang="en-US" sz="1800" dirty="0" smtClean="0"/>
          </a:p>
          <a:p>
            <a:pPr marL="57150" indent="0">
              <a:buFontTx/>
              <a:buNone/>
              <a:defRPr/>
            </a:pPr>
            <a:r>
              <a:rPr lang="en-US" sz="1800" i="1" dirty="0" smtClean="0">
                <a:solidFill>
                  <a:srgbClr val="00B050"/>
                </a:solidFill>
              </a:rPr>
              <a:t>Veterinarians</a:t>
            </a:r>
            <a:r>
              <a:rPr lang="en-US" sz="1800" i="1" dirty="0">
                <a:solidFill>
                  <a:srgbClr val="00B050"/>
                </a:solidFill>
              </a:rPr>
              <a:t>’ disposition toward the state of the profession </a:t>
            </a:r>
            <a:r>
              <a:rPr lang="en-US" sz="1800" i="1" dirty="0"/>
              <a:t>is not well understood. Furthermore, while significant efforts are underway by the profession (</a:t>
            </a:r>
            <a:r>
              <a:rPr lang="en-US" sz="1800" i="1" dirty="0" err="1"/>
              <a:t>ie</a:t>
            </a:r>
            <a:r>
              <a:rPr lang="en-US" sz="1800" i="1" dirty="0"/>
              <a:t>, AVMA, AAHA) to support the industry, it is unclear </a:t>
            </a:r>
            <a:r>
              <a:rPr lang="en-US" sz="1800" i="1" dirty="0">
                <a:solidFill>
                  <a:srgbClr val="00B050"/>
                </a:solidFill>
              </a:rPr>
              <a:t>how veterinarians are responding to these efforts</a:t>
            </a:r>
            <a:r>
              <a:rPr lang="en-US" sz="1800" i="1" dirty="0"/>
              <a:t>. An understanding of </a:t>
            </a:r>
            <a:r>
              <a:rPr lang="en-US" sz="1800" i="1" dirty="0">
                <a:solidFill>
                  <a:srgbClr val="00B050"/>
                </a:solidFill>
              </a:rPr>
              <a:t>how veterinarians view industry trends and the potential solutions</a:t>
            </a:r>
            <a:r>
              <a:rPr lang="en-US" sz="1800" i="1" dirty="0"/>
              <a:t> (at both the profession and individual veterinarian levels) </a:t>
            </a:r>
            <a:r>
              <a:rPr lang="en-US" sz="1800" i="1" dirty="0">
                <a:solidFill>
                  <a:srgbClr val="00B050"/>
                </a:solidFill>
              </a:rPr>
              <a:t>to adverse industry trends </a:t>
            </a:r>
            <a:r>
              <a:rPr lang="en-US" sz="1800" i="1" dirty="0"/>
              <a:t>will help the </a:t>
            </a:r>
            <a:r>
              <a:rPr lang="en-US" sz="1800" i="1" dirty="0">
                <a:solidFill>
                  <a:srgbClr val="0070C0"/>
                </a:solidFill>
              </a:rPr>
              <a:t>PHP board</a:t>
            </a:r>
            <a:r>
              <a:rPr lang="en-US" sz="1800" i="1" dirty="0"/>
              <a:t> </a:t>
            </a:r>
            <a:r>
              <a:rPr lang="en-US" sz="1800" i="1" dirty="0">
                <a:solidFill>
                  <a:srgbClr val="7030A0"/>
                </a:solidFill>
              </a:rPr>
              <a:t>develop initiatives to ensure the long term sustainability of the profession</a:t>
            </a:r>
            <a:r>
              <a:rPr lang="en-US" sz="1800" i="1" dirty="0"/>
              <a:t>. </a:t>
            </a:r>
          </a:p>
          <a:p>
            <a:pPr lvl="1">
              <a:defRPr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7479324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Research Objectives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-108520" y="1219200"/>
            <a:ext cx="9176320" cy="5181600"/>
          </a:xfrm>
        </p:spPr>
        <p:txBody>
          <a:bodyPr/>
          <a:lstStyle/>
          <a:p>
            <a:r>
              <a:rPr lang="en-US" altLang="en-US" sz="2800" dirty="0" smtClean="0"/>
              <a:t>Once you understand what is known and what is not known, determine what can be answered through primary research</a:t>
            </a:r>
          </a:p>
          <a:p>
            <a:pPr lvl="1"/>
            <a:r>
              <a:rPr lang="en-US" altLang="en-US" dirty="0" smtClean="0"/>
              <a:t>Avoid trying to answer too many questions in one study</a:t>
            </a:r>
          </a:p>
          <a:p>
            <a:pPr lvl="1"/>
            <a:r>
              <a:rPr lang="en-US" altLang="en-US" dirty="0" smtClean="0"/>
              <a:t>Lots of questions require multiple studies or complex designs </a:t>
            </a:r>
          </a:p>
          <a:p>
            <a:r>
              <a:rPr lang="en-US" altLang="en-US" sz="2800" dirty="0" smtClean="0"/>
              <a:t>Prioritize questions as “primary” and “secondary”</a:t>
            </a:r>
          </a:p>
          <a:p>
            <a:pPr lvl="1"/>
            <a:r>
              <a:rPr lang="en-US" altLang="en-US" dirty="0" smtClean="0"/>
              <a:t>Try to stick to 1-2 primary questions and never compromise the primary questions</a:t>
            </a:r>
          </a:p>
          <a:p>
            <a:pPr lvl="1"/>
            <a:endParaRPr lang="en-US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87935847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problem </a:t>
            </a:r>
            <a:r>
              <a:rPr lang="en-US" dirty="0" smtClean="0"/>
              <a:t>statement: </a:t>
            </a:r>
            <a:r>
              <a:rPr lang="en-US" altLang="en-US" dirty="0" smtClean="0"/>
              <a:t>FINER Criteria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42900" y="1039663"/>
            <a:ext cx="8458200" cy="5181600"/>
          </a:xfrm>
        </p:spPr>
        <p:txBody>
          <a:bodyPr/>
          <a:lstStyle/>
          <a:p>
            <a:r>
              <a:rPr lang="en-US" altLang="en-US" sz="2000" dirty="0" smtClean="0"/>
              <a:t>Feasibility</a:t>
            </a:r>
          </a:p>
          <a:p>
            <a:pPr lvl="1"/>
            <a:r>
              <a:rPr lang="en-US" altLang="en-US" sz="2000" dirty="0" smtClean="0"/>
              <a:t>Do you have the capability (skills/funds) to answer the question?</a:t>
            </a:r>
          </a:p>
          <a:p>
            <a:pPr lvl="1"/>
            <a:r>
              <a:rPr lang="en-US" altLang="en-US" sz="2000" dirty="0" smtClean="0"/>
              <a:t>Is the proposed sample of interest accessible?</a:t>
            </a:r>
          </a:p>
          <a:p>
            <a:pPr lvl="1"/>
            <a:r>
              <a:rPr lang="en-US" altLang="en-US" sz="2000" dirty="0" smtClean="0"/>
              <a:t>Can the research be conducted in a reasonable timeframe?</a:t>
            </a:r>
          </a:p>
          <a:p>
            <a:r>
              <a:rPr lang="en-US" altLang="en-US" sz="2000" dirty="0" smtClean="0"/>
              <a:t>Interesting</a:t>
            </a:r>
          </a:p>
          <a:p>
            <a:pPr lvl="1"/>
            <a:r>
              <a:rPr lang="en-US" altLang="en-US" sz="2000" dirty="0" smtClean="0"/>
              <a:t>Are the results going to excite the decision maker?</a:t>
            </a:r>
          </a:p>
          <a:p>
            <a:r>
              <a:rPr lang="en-US" altLang="en-US" sz="2000" dirty="0" smtClean="0"/>
              <a:t>Novel</a:t>
            </a:r>
          </a:p>
          <a:p>
            <a:pPr lvl="1"/>
            <a:r>
              <a:rPr lang="en-US" altLang="en-US" sz="2000" dirty="0" smtClean="0"/>
              <a:t>Will the results tell the decision maker something new?</a:t>
            </a:r>
          </a:p>
          <a:p>
            <a:r>
              <a:rPr lang="en-US" altLang="en-US" sz="2000" dirty="0" smtClean="0"/>
              <a:t>Ethical</a:t>
            </a:r>
          </a:p>
          <a:p>
            <a:pPr lvl="1"/>
            <a:r>
              <a:rPr lang="en-US" altLang="en-US" sz="2000" dirty="0" smtClean="0"/>
              <a:t>Institutional review board</a:t>
            </a:r>
          </a:p>
          <a:p>
            <a:pPr lvl="1"/>
            <a:r>
              <a:rPr lang="en-US" altLang="en-US" sz="2000" dirty="0" smtClean="0"/>
              <a:t>Not as relevant for social science studies</a:t>
            </a:r>
          </a:p>
          <a:p>
            <a:r>
              <a:rPr lang="en-US" altLang="en-US" sz="2000" dirty="0" smtClean="0"/>
              <a:t>Relevant</a:t>
            </a:r>
          </a:p>
          <a:p>
            <a:pPr lvl="1"/>
            <a:r>
              <a:rPr lang="en-US" altLang="en-US" sz="2000" dirty="0" smtClean="0"/>
              <a:t>Be sure to note the expected outcomes of the research</a:t>
            </a:r>
          </a:p>
          <a:p>
            <a:pPr lvl="1"/>
            <a:r>
              <a:rPr lang="en-US" altLang="en-US" sz="2000" dirty="0" smtClean="0"/>
              <a:t>Will results lead to a decision</a:t>
            </a:r>
          </a:p>
          <a:p>
            <a:pPr lvl="1"/>
            <a:r>
              <a:rPr lang="en-US" altLang="en-US" sz="2000" dirty="0" smtClean="0"/>
              <a:t>Strive for “actionable” research</a:t>
            </a:r>
          </a:p>
        </p:txBody>
      </p:sp>
    </p:spTree>
    <p:extLst>
      <p:ext uri="{BB962C8B-B14F-4D97-AF65-F5344CB8AC3E}">
        <p14:creationId xmlns:p14="http://schemas.microsoft.com/office/powerpoint/2010/main" val="373872739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Problem Formulation Exercise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800" smtClean="0"/>
          </a:p>
          <a:p>
            <a:r>
              <a:rPr lang="en-US" altLang="en-US" sz="2800" smtClean="0"/>
              <a:t>Form research teams of 3-4</a:t>
            </a:r>
          </a:p>
          <a:p>
            <a:r>
              <a:rPr lang="en-US" altLang="en-US" sz="2800" smtClean="0"/>
              <a:t>I am your client and will present you with a proposal</a:t>
            </a:r>
          </a:p>
          <a:p>
            <a:r>
              <a:rPr lang="en-US" altLang="en-US" sz="2800" smtClean="0"/>
              <a:t>Your task is to….</a:t>
            </a:r>
          </a:p>
          <a:p>
            <a:pPr marL="971550" lvl="1" indent="-514350">
              <a:buFontTx/>
              <a:buAutoNum type="arabicPeriod"/>
            </a:pPr>
            <a:r>
              <a:rPr lang="en-US" altLang="en-US" sz="2400" smtClean="0"/>
              <a:t>Formulate a research problem</a:t>
            </a:r>
          </a:p>
          <a:p>
            <a:pPr marL="971550" lvl="1" indent="-514350">
              <a:buFontTx/>
              <a:buAutoNum type="arabicPeriod"/>
            </a:pPr>
            <a:r>
              <a:rPr lang="en-US" altLang="en-US" sz="2400" smtClean="0"/>
              <a:t>Formulate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49440049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“Issue”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My organization represents 80%+ of the food manufacturers in the US</a:t>
            </a:r>
          </a:p>
          <a:p>
            <a:r>
              <a:rPr lang="en-US" altLang="en-US" sz="2800" smtClean="0"/>
              <a:t>We are worried that the FDA is going to regulate Front-of-Package nutrition information disclosures</a:t>
            </a:r>
          </a:p>
          <a:p>
            <a:r>
              <a:rPr lang="en-US" altLang="en-US" sz="2800" smtClean="0"/>
              <a:t>We have developed our own FOP initiative that we will roll out over the next 12 months</a:t>
            </a:r>
          </a:p>
        </p:txBody>
      </p:sp>
    </p:spTree>
    <p:extLst>
      <p:ext uri="{BB962C8B-B14F-4D97-AF65-F5344CB8AC3E}">
        <p14:creationId xmlns:p14="http://schemas.microsoft.com/office/powerpoint/2010/main" val="220298165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“Issue”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We need some “ammunition” to use to demonstrate our FOP initiative is the best</a:t>
            </a:r>
          </a:p>
          <a:p>
            <a:pPr lvl="1"/>
            <a:r>
              <a:rPr lang="en-US" altLang="en-US" sz="2400" smtClean="0"/>
              <a:t>We expect FDA to be skeptical of this industry-sponsored initiative</a:t>
            </a:r>
          </a:p>
          <a:p>
            <a:pPr lvl="1"/>
            <a:r>
              <a:rPr lang="en-US" altLang="en-US" sz="2400" smtClean="0"/>
              <a:t>We expect public health special interest groups to scrutinize our approach</a:t>
            </a:r>
          </a:p>
          <a:p>
            <a:r>
              <a:rPr lang="en-US" altLang="en-US" sz="2800" smtClean="0"/>
              <a:t>We need solid research to support our initiative</a:t>
            </a:r>
          </a:p>
        </p:txBody>
      </p:sp>
    </p:spTree>
    <p:extLst>
      <p:ext uri="{BB962C8B-B14F-4D97-AF65-F5344CB8AC3E}">
        <p14:creationId xmlns:p14="http://schemas.microsoft.com/office/powerpoint/2010/main" val="3098778769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smtClean="0"/>
              <a:t>Problem Formulation Exercise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smtClean="0"/>
              <a:t>Take 5 minutes to discuss and generate any clarification or probing questions for the client (ie, me)</a:t>
            </a:r>
          </a:p>
          <a:p>
            <a:r>
              <a:rPr lang="en-US" altLang="en-US" sz="2800" smtClean="0"/>
              <a:t>We’ll have a 10 minute general Q&amp;A session</a:t>
            </a:r>
          </a:p>
          <a:p>
            <a:r>
              <a:rPr lang="en-US" altLang="en-US" sz="2800" smtClean="0"/>
              <a:t>Then, generate a your research problem statement and specific research objectives</a:t>
            </a:r>
          </a:p>
        </p:txBody>
      </p:sp>
    </p:spTree>
    <p:extLst>
      <p:ext uri="{BB962C8B-B14F-4D97-AF65-F5344CB8AC3E}">
        <p14:creationId xmlns:p14="http://schemas.microsoft.com/office/powerpoint/2010/main" val="407856127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15913"/>
            <a:ext cx="8382000" cy="533400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latin typeface="Arial" panose="020B0604020202020204" pitchFamily="34" charset="0"/>
              </a:rPr>
              <a:t>1.1 Reasons for reviewing the literature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238" y="1295400"/>
            <a:ext cx="8461375" cy="4724400"/>
          </a:xfrm>
        </p:spPr>
        <p:txBody>
          <a:bodyPr/>
          <a:lstStyle/>
          <a:p>
            <a:pPr marL="387350" indent="-387350" eaLnBrk="1" hangingPunct="1">
              <a:lnSpc>
                <a:spcPct val="90000"/>
              </a:lnSpc>
            </a:pPr>
            <a:r>
              <a:rPr lang="en-GB" altLang="en-US" sz="3600" dirty="0" smtClean="0">
                <a:latin typeface="Arial" panose="020B0604020202020204" pitchFamily="34" charset="0"/>
              </a:rPr>
              <a:t>To </a:t>
            </a:r>
            <a:r>
              <a:rPr lang="en-GB" altLang="en-US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conduct a ‘preliminary’ search of existing material</a:t>
            </a:r>
          </a:p>
          <a:p>
            <a:pPr marL="387350" indent="-387350" eaLnBrk="1" hangingPunct="1">
              <a:lnSpc>
                <a:spcPct val="90000"/>
              </a:lnSpc>
            </a:pPr>
            <a:r>
              <a:rPr lang="en-GB" altLang="en-US" sz="3600" dirty="0" smtClean="0">
                <a:latin typeface="Arial" panose="020B0604020202020204" pitchFamily="34" charset="0"/>
              </a:rPr>
              <a:t>To </a:t>
            </a:r>
            <a:r>
              <a:rPr lang="en-GB" altLang="en-US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organise valuable ideas and findings </a:t>
            </a:r>
          </a:p>
          <a:p>
            <a:pPr marL="387350" indent="-387350" eaLnBrk="1" hangingPunct="1">
              <a:lnSpc>
                <a:spcPct val="90000"/>
              </a:lnSpc>
            </a:pPr>
            <a:r>
              <a:rPr lang="en-GB" altLang="en-US" sz="3600" dirty="0" smtClean="0">
                <a:latin typeface="Arial" panose="020B0604020202020204" pitchFamily="34" charset="0"/>
              </a:rPr>
              <a:t>To </a:t>
            </a:r>
            <a:r>
              <a:rPr lang="en-GB" altLang="en-US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identify other research </a:t>
            </a:r>
            <a:r>
              <a:rPr lang="en-GB" altLang="en-US" sz="3600" dirty="0" smtClean="0">
                <a:latin typeface="Arial" panose="020B0604020202020204" pitchFamily="34" charset="0"/>
              </a:rPr>
              <a:t>that may be in progress</a:t>
            </a:r>
          </a:p>
          <a:p>
            <a:pPr marL="387350" indent="-387350" eaLnBrk="1" hangingPunct="1">
              <a:lnSpc>
                <a:spcPct val="90000"/>
              </a:lnSpc>
            </a:pPr>
            <a:r>
              <a:rPr lang="en-GB" altLang="en-US" sz="3600" dirty="0" smtClean="0">
                <a:latin typeface="Arial" panose="020B0604020202020204" pitchFamily="34" charset="0"/>
              </a:rPr>
              <a:t>To generate </a:t>
            </a:r>
            <a:r>
              <a:rPr lang="en-GB" altLang="en-US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research ideas</a:t>
            </a:r>
          </a:p>
          <a:p>
            <a:pPr marL="387350" indent="-387350" eaLnBrk="1" hangingPunct="1">
              <a:lnSpc>
                <a:spcPct val="90000"/>
              </a:lnSpc>
            </a:pPr>
            <a:r>
              <a:rPr lang="en-GB" altLang="en-US" sz="3600" dirty="0" smtClean="0">
                <a:latin typeface="Arial" panose="020B0604020202020204" pitchFamily="34" charset="0"/>
              </a:rPr>
              <a:t>To develop a </a:t>
            </a:r>
            <a:r>
              <a:rPr lang="en-GB" altLang="en-US" sz="3600" dirty="0" smtClean="0">
                <a:solidFill>
                  <a:srgbClr val="FF0000"/>
                </a:solidFill>
                <a:latin typeface="Arial" panose="020B0604020202020204" pitchFamily="34" charset="0"/>
              </a:rPr>
              <a:t>critical perspective</a:t>
            </a:r>
          </a:p>
        </p:txBody>
      </p:sp>
    </p:spTree>
    <p:extLst>
      <p:ext uri="{BB962C8B-B14F-4D97-AF65-F5344CB8AC3E}">
        <p14:creationId xmlns:p14="http://schemas.microsoft.com/office/powerpoint/2010/main" val="17731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100" smtClean="0"/>
              <a:t>TEAM ASSIGNMENT #1</a:t>
            </a:r>
          </a:p>
        </p:txBody>
      </p:sp>
      <p:sp>
        <p:nvSpPr>
          <p:cNvPr id="27651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altLang="en-US" sz="2800" smtClean="0"/>
              <a:t>Discuss some issues that you deal with at your workplace that can be answered with </a:t>
            </a:r>
            <a:r>
              <a:rPr lang="en-US" altLang="en-US" sz="2800" i="1" smtClean="0"/>
              <a:t>primary </a:t>
            </a:r>
            <a:r>
              <a:rPr lang="en-US" altLang="en-US" sz="2800" smtClean="0"/>
              <a:t>research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400" smtClean="0"/>
              <a:t>Discuss the issue broadly (i.e., provide some context)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400" smtClean="0"/>
              <a:t>Develop a problem statement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400" smtClean="0"/>
              <a:t>Develop several clear, concise research questions</a:t>
            </a:r>
          </a:p>
          <a:p>
            <a:pPr marL="914400" lvl="1" indent="-514350">
              <a:buFontTx/>
              <a:buAutoNum type="arabicPeriod"/>
            </a:pPr>
            <a:r>
              <a:rPr lang="en-US" altLang="en-US" sz="2400" smtClean="0"/>
              <a:t>Discuss the decisions that would be made depending on the different outcomes of the research</a:t>
            </a:r>
          </a:p>
          <a:p>
            <a:pPr marL="914400" lvl="1" indent="-514350">
              <a:buFontTx/>
              <a:buAutoNum type="arabicPeriod"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0412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Hints….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Try to acutely identify the problem at hand (and avoid “nice to know” questions)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What information is </a:t>
            </a:r>
            <a:r>
              <a:rPr lang="en-US" altLang="en-US" sz="2000" i="1" smtClean="0"/>
              <a:t>necessary</a:t>
            </a:r>
            <a:r>
              <a:rPr lang="en-US" altLang="en-US" sz="2000" smtClean="0"/>
              <a:t> in order to make a decision?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Think about what course(s) of action will result from your findings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If we find A, what will you do?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What about if we find B?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Make all alternative courses of action explicit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smtClean="0"/>
              <a:t>Refer to Beal (Chapter 2)</a:t>
            </a:r>
          </a:p>
        </p:txBody>
      </p:sp>
    </p:spTree>
    <p:extLst>
      <p:ext uri="{BB962C8B-B14F-4D97-AF65-F5344CB8AC3E}">
        <p14:creationId xmlns:p14="http://schemas.microsoft.com/office/powerpoint/2010/main" val="18798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4.0   The research proposal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Get the MIST Research Guide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6065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questionma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469" y="1259358"/>
            <a:ext cx="4920277" cy="4920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738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Literature Review</a:t>
            </a:r>
          </a:p>
        </p:txBody>
      </p:sp>
      <p:sp>
        <p:nvSpPr>
          <p:cNvPr id="8195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A good literature survey: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Ensures that </a:t>
            </a:r>
            <a:r>
              <a:rPr lang="en-US" altLang="en-US" dirty="0" smtClean="0">
                <a:solidFill>
                  <a:srgbClr val="002060"/>
                </a:solidFill>
              </a:rPr>
              <a:t>important variables </a:t>
            </a:r>
            <a:r>
              <a:rPr lang="en-US" altLang="en-US" dirty="0" smtClean="0"/>
              <a:t>are not left out of the study.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Helps the development of the </a:t>
            </a:r>
            <a:r>
              <a:rPr lang="en-US" altLang="en-US" dirty="0" smtClean="0">
                <a:solidFill>
                  <a:srgbClr val="002060"/>
                </a:solidFill>
              </a:rPr>
              <a:t>theoretical framework</a:t>
            </a:r>
            <a:r>
              <a:rPr lang="en-US" altLang="en-US" dirty="0" smtClean="0"/>
              <a:t> and hypotheses for testing.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Ensures that the </a:t>
            </a:r>
            <a:r>
              <a:rPr lang="en-US" altLang="en-US" dirty="0" smtClean="0">
                <a:solidFill>
                  <a:srgbClr val="002060"/>
                </a:solidFill>
              </a:rPr>
              <a:t>problem statement </a:t>
            </a:r>
            <a:r>
              <a:rPr lang="en-US" altLang="en-US" dirty="0" smtClean="0"/>
              <a:t>is precise and clear.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Enhances </a:t>
            </a:r>
            <a:r>
              <a:rPr lang="en-US" altLang="en-US" dirty="0" smtClean="0">
                <a:solidFill>
                  <a:srgbClr val="002060"/>
                </a:solidFill>
              </a:rPr>
              <a:t>testability and replicability </a:t>
            </a:r>
            <a:r>
              <a:rPr lang="en-US" altLang="en-US" dirty="0" smtClean="0"/>
              <a:t>of the findings.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>
                <a:solidFill>
                  <a:srgbClr val="002060"/>
                </a:solidFill>
              </a:rPr>
              <a:t>Reduces the risk </a:t>
            </a:r>
            <a:r>
              <a:rPr lang="en-US" altLang="en-US" dirty="0" smtClean="0"/>
              <a:t>of “reinventing the wheel”. </a:t>
            </a:r>
          </a:p>
          <a:p>
            <a:pPr lvl="1">
              <a:lnSpc>
                <a:spcPct val="90000"/>
              </a:lnSpc>
            </a:pPr>
            <a:r>
              <a:rPr lang="en-US" altLang="en-US" dirty="0" smtClean="0"/>
              <a:t>Confirms that the problem is perceived as relevant and significant.</a:t>
            </a:r>
          </a:p>
        </p:txBody>
      </p:sp>
    </p:spTree>
    <p:extLst>
      <p:ext uri="{BB962C8B-B14F-4D97-AF65-F5344CB8AC3E}">
        <p14:creationId xmlns:p14="http://schemas.microsoft.com/office/powerpoint/2010/main" val="4157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sources</a:t>
            </a:r>
          </a:p>
        </p:txBody>
      </p:sp>
      <p:sp>
        <p:nvSpPr>
          <p:cNvPr id="9219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Textbooks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Academic and professional journals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Theses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Conference proceedings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Unpublished manuscripts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Reports of go</a:t>
            </a:r>
            <a:r>
              <a:rPr lang="en-GB" altLang="en-US" dirty="0" err="1" smtClean="0"/>
              <a:t>vernment</a:t>
            </a:r>
            <a:r>
              <a:rPr lang="en-GB" altLang="en-US" dirty="0" smtClean="0"/>
              <a:t> departments and corporations</a:t>
            </a:r>
            <a:endParaRPr lang="en-US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Newspapers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dirty="0" smtClean="0"/>
              <a:t>The Internet </a:t>
            </a:r>
          </a:p>
        </p:txBody>
      </p:sp>
    </p:spTree>
    <p:extLst>
      <p:ext uri="{BB962C8B-B14F-4D97-AF65-F5344CB8AC3E}">
        <p14:creationId xmlns:p14="http://schemas.microsoft.com/office/powerpoint/2010/main" val="2757119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Searching for Literature</a:t>
            </a:r>
          </a:p>
        </p:txBody>
      </p:sp>
      <p:sp>
        <p:nvSpPr>
          <p:cNvPr id="10243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/>
            <a:r>
              <a:rPr lang="en-US" altLang="en-US" dirty="0"/>
              <a:t>Nature of information to be gathered: </a:t>
            </a:r>
          </a:p>
          <a:p>
            <a:pPr marL="914400" lvl="1" indent="-457200"/>
            <a:r>
              <a:rPr lang="en-US" altLang="en-US" dirty="0"/>
              <a:t>Background information of the organization. </a:t>
            </a:r>
          </a:p>
          <a:p>
            <a:pPr marL="914400" lvl="1" indent="-457200"/>
            <a:r>
              <a:rPr lang="en-US" altLang="en-US" dirty="0"/>
              <a:t>Prevailing knowledge on the topic. </a:t>
            </a:r>
          </a:p>
          <a:p>
            <a:r>
              <a:rPr lang="en-US" altLang="en-US" dirty="0" smtClean="0"/>
              <a:t>Most libraries have the following electronic resources at their disposal:</a:t>
            </a:r>
          </a:p>
          <a:p>
            <a:pPr lvl="1"/>
            <a:r>
              <a:rPr lang="en-US" altLang="en-US" dirty="0" smtClean="0"/>
              <a:t>Electronic journals</a:t>
            </a:r>
          </a:p>
          <a:p>
            <a:pPr lvl="1"/>
            <a:r>
              <a:rPr lang="en-US" altLang="en-US" dirty="0" smtClean="0"/>
              <a:t>Full-text databases</a:t>
            </a:r>
          </a:p>
          <a:p>
            <a:pPr lvl="1"/>
            <a:r>
              <a:rPr lang="en-US" altLang="en-US" dirty="0" smtClean="0"/>
              <a:t>Bibliographic databases</a:t>
            </a:r>
          </a:p>
          <a:p>
            <a:pPr lvl="1"/>
            <a:r>
              <a:rPr lang="en-US" altLang="en-US" dirty="0" smtClean="0"/>
              <a:t>Abstract databases</a:t>
            </a:r>
          </a:p>
        </p:txBody>
      </p:sp>
    </p:spTree>
    <p:extLst>
      <p:ext uri="{BB962C8B-B14F-4D97-AF65-F5344CB8AC3E}">
        <p14:creationId xmlns:p14="http://schemas.microsoft.com/office/powerpoint/2010/main" val="212060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1.2  First Review of the Literature</a:t>
            </a:r>
          </a:p>
        </p:txBody>
      </p:sp>
      <p:sp>
        <p:nvSpPr>
          <p:cNvPr id="25603" name="Rectangle 3"/>
          <p:cNvSpPr>
            <a:spLocks noGrp="1" noChangeAspect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Helps the researcher to: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Structure research on work already done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Develop problem statement with precision and clarity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Is beneficial in both basic and applied research projects</a:t>
            </a:r>
          </a:p>
        </p:txBody>
      </p:sp>
    </p:spTree>
    <p:extLst>
      <p:ext uri="{BB962C8B-B14F-4D97-AF65-F5344CB8AC3E}">
        <p14:creationId xmlns:p14="http://schemas.microsoft.com/office/powerpoint/2010/main" val="799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75481" y="-39687"/>
            <a:ext cx="7772400" cy="609600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latin typeface="Arial" panose="020B0604020202020204" pitchFamily="34" charset="0"/>
              </a:rPr>
              <a:t>1.3 The literature review process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1530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GB" altLang="en-US" sz="28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GB" altLang="en-US" sz="16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GB" altLang="en-US" sz="16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GB" altLang="en-US" sz="16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GB" altLang="en-US" sz="16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GB" altLang="en-US" sz="18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GB" altLang="en-US" sz="18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endParaRPr lang="en-GB" altLang="en-US" sz="1800" dirty="0" smtClean="0">
              <a:latin typeface="Arial" panose="020B0604020202020204" pitchFamily="34" charset="0"/>
            </a:endParaRPr>
          </a:p>
          <a:p>
            <a:pPr algn="r" eaLnBrk="1" hangingPunct="1">
              <a:lnSpc>
                <a:spcPct val="90000"/>
              </a:lnSpc>
              <a:buFontTx/>
              <a:buNone/>
            </a:pPr>
            <a:r>
              <a:rPr lang="en-GB" altLang="en-US" sz="1800" dirty="0" smtClean="0">
                <a:latin typeface="Arial" panose="020B0604020202020204" pitchFamily="34" charset="0"/>
              </a:rPr>
              <a:t>Source: Saunders </a:t>
            </a:r>
            <a:r>
              <a:rPr lang="en-GB" altLang="en-US" sz="1800" i="1" dirty="0" smtClean="0">
                <a:latin typeface="Arial" panose="020B0604020202020204" pitchFamily="34" charset="0"/>
              </a:rPr>
              <a:t>et al</a:t>
            </a:r>
            <a:r>
              <a:rPr lang="en-GB" altLang="en-US" sz="1800" dirty="0" smtClean="0">
                <a:latin typeface="Arial" panose="020B0604020202020204" pitchFamily="34" charset="0"/>
              </a:rPr>
              <a:t>. (2003)</a:t>
            </a:r>
          </a:p>
        </p:txBody>
      </p:sp>
      <p:pic>
        <p:nvPicPr>
          <p:cNvPr id="6148" name="Picture 4" descr="M03NF0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51"/>
            <a:ext cx="4832498" cy="681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519113" y="6126163"/>
            <a:ext cx="80851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bg1"/>
                </a:solidFill>
                <a:latin typeface="Arial" panose="020B0604020202020204" pitchFamily="34" charset="0"/>
              </a:rPr>
              <a:t>Figure 3.1  The literature review process</a:t>
            </a:r>
          </a:p>
        </p:txBody>
      </p:sp>
    </p:spTree>
    <p:extLst>
      <p:ext uri="{BB962C8B-B14F-4D97-AF65-F5344CB8AC3E}">
        <p14:creationId xmlns:p14="http://schemas.microsoft.com/office/powerpoint/2010/main" val="675412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pPr eaLnBrk="1" hangingPunct="1"/>
            <a:r>
              <a:rPr lang="en-GB" altLang="en-US" sz="3200" dirty="0" smtClean="0">
                <a:latin typeface="Arial" panose="020B0604020202020204" pitchFamily="34" charset="0"/>
              </a:rPr>
              <a:t>1.4 The Critical Review (1)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413" y="1219200"/>
            <a:ext cx="7772400" cy="4800600"/>
          </a:xfrm>
        </p:spPr>
        <p:txBody>
          <a:bodyPr/>
          <a:lstStyle/>
          <a:p>
            <a:pPr marL="0" indent="0" algn="ctr" eaLnBrk="1" hangingPunct="1">
              <a:buFontTx/>
              <a:buNone/>
            </a:pPr>
            <a:r>
              <a:rPr lang="en-GB" altLang="en-US" sz="2800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Approaches used</a:t>
            </a:r>
          </a:p>
          <a:p>
            <a:pPr marL="0" indent="0" algn="ctr" eaLnBrk="1" hangingPunct="1">
              <a:buFontTx/>
              <a:buNone/>
            </a:pPr>
            <a:endParaRPr lang="en-GB" altLang="en-US" sz="2800" b="1" dirty="0" smtClean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GB" altLang="en-US" sz="2600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Deductive –</a:t>
            </a:r>
            <a:r>
              <a:rPr lang="en-GB" altLang="en-US" sz="2600" b="1" dirty="0" smtClean="0">
                <a:latin typeface="Arial" panose="020B0604020202020204" pitchFamily="34" charset="0"/>
              </a:rPr>
              <a:t/>
            </a:r>
            <a:br>
              <a:rPr lang="en-GB" altLang="en-US" sz="2600" b="1" dirty="0" smtClean="0">
                <a:latin typeface="Arial" panose="020B0604020202020204" pitchFamily="34" charset="0"/>
              </a:rPr>
            </a:br>
            <a:r>
              <a:rPr lang="en-GB" altLang="en-US" sz="2600" dirty="0" smtClean="0">
                <a:latin typeface="Arial" panose="020B0604020202020204" pitchFamily="34" charset="0"/>
              </a:rPr>
              <a:t>Develops a </a:t>
            </a:r>
            <a:r>
              <a:rPr lang="en-GB" altLang="en-US" sz="2600" dirty="0" smtClean="0">
                <a:solidFill>
                  <a:srgbClr val="FF0000"/>
                </a:solidFill>
                <a:latin typeface="Arial" panose="020B0604020202020204" pitchFamily="34" charset="0"/>
              </a:rPr>
              <a:t>conceptual framework </a:t>
            </a:r>
            <a:r>
              <a:rPr lang="en-GB" altLang="en-US" sz="2600" dirty="0" smtClean="0">
                <a:latin typeface="Arial" panose="020B0604020202020204" pitchFamily="34" charset="0"/>
              </a:rPr>
              <a:t>from the literature which is then tested using the data</a:t>
            </a:r>
          </a:p>
          <a:p>
            <a:pPr marL="0" indent="0" eaLnBrk="1" hangingPunct="1">
              <a:buFontTx/>
              <a:buNone/>
            </a:pPr>
            <a:endParaRPr lang="en-GB" altLang="en-US" sz="2600" dirty="0" smtClean="0">
              <a:latin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GB" altLang="en-US" sz="2600" b="1" dirty="0" smtClean="0">
                <a:solidFill>
                  <a:srgbClr val="CC0000"/>
                </a:solidFill>
                <a:latin typeface="Arial" panose="020B0604020202020204" pitchFamily="34" charset="0"/>
              </a:rPr>
              <a:t>Inductive - </a:t>
            </a:r>
            <a:endParaRPr lang="en-GB" altLang="en-US" sz="2600" dirty="0" smtClean="0">
              <a:solidFill>
                <a:srgbClr val="CC0000"/>
              </a:solidFill>
              <a:latin typeface="Arial" panose="020B0604020202020204" pitchFamily="34" charset="0"/>
            </a:endParaRPr>
          </a:p>
          <a:p>
            <a:pPr marL="0" indent="0" eaLnBrk="1" hangingPunct="1">
              <a:buFontTx/>
              <a:buNone/>
            </a:pPr>
            <a:r>
              <a:rPr lang="en-GB" altLang="en-US" sz="2600" dirty="0" smtClean="0">
                <a:latin typeface="Arial" panose="020B0604020202020204" pitchFamily="34" charset="0"/>
              </a:rPr>
              <a:t>Explores the data to develop theories which are then tested against the literature</a:t>
            </a:r>
            <a:endParaRPr lang="en-GB" altLang="en-US" sz="2600" b="1" dirty="0" smtClean="0">
              <a:latin typeface="Arial" panose="020B0604020202020204" pitchFamily="34" charset="0"/>
            </a:endParaRPr>
          </a:p>
          <a:p>
            <a:pPr marL="0" indent="0" eaLnBrk="1" hangingPunct="1"/>
            <a:endParaRPr lang="en-GB" altLang="en-US" sz="2600" b="1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4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9781111138219_PPT_ch01">
  <a:themeElements>
    <a:clrScheme name="Default Design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FFFFFF"/>
      </a:accent5>
      <a:accent6>
        <a:srgbClr val="2D2DB9"/>
      </a:accent6>
      <a:hlink>
        <a:srgbClr val="FFFF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rgbClr val="FFFFFF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2D2DB9"/>
        </a:accent6>
        <a:hlink>
          <a:srgbClr val="FFFF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net4030  template.ppt [Compatibility Mode]" id="{DD7CB28A-1A4F-4474-AD71-223B20B8F814}" vid="{C91BC846-C3D7-4FCA-A470-82289AD780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1731</Words>
  <Application>Microsoft Office PowerPoint</Application>
  <PresentationFormat>On-screen Show (4:3)</PresentationFormat>
  <Paragraphs>265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Adobe Gothic Std B</vt:lpstr>
      <vt:lpstr>Arial</vt:lpstr>
      <vt:lpstr>Arial Black</vt:lpstr>
      <vt:lpstr>Calibri</vt:lpstr>
      <vt:lpstr>Helvetica</vt:lpstr>
      <vt:lpstr>Times</vt:lpstr>
      <vt:lpstr>Times New Roman</vt:lpstr>
      <vt:lpstr>Wingdings</vt:lpstr>
      <vt:lpstr>ヒラギノ角ゴ Pro W3</vt:lpstr>
      <vt:lpstr>2_9781111138219_PPT_ch01</vt:lpstr>
      <vt:lpstr>Week  03 The Research Process - The Broad Problem Area and Defining the Problem Statement   </vt:lpstr>
      <vt:lpstr>Overview</vt:lpstr>
      <vt:lpstr>1.1 Reasons for reviewing the literature </vt:lpstr>
      <vt:lpstr>Literature Review</vt:lpstr>
      <vt:lpstr>Data sources</vt:lpstr>
      <vt:lpstr>Searching for Literature</vt:lpstr>
      <vt:lpstr>1.2  First Review of the Literature</vt:lpstr>
      <vt:lpstr>1.3 The literature review process</vt:lpstr>
      <vt:lpstr>1.4 The Critical Review (1)</vt:lpstr>
      <vt:lpstr>1.5              The Critical Review (2)</vt:lpstr>
      <vt:lpstr>1.6    Adopting a critical perspective (1)</vt:lpstr>
      <vt:lpstr>1.7  Adopting a critical perspective (2)</vt:lpstr>
      <vt:lpstr>PowerPoint Presentation</vt:lpstr>
      <vt:lpstr>2.1 A good problem statement</vt:lpstr>
      <vt:lpstr>2.2 Problem Statement: Example</vt:lpstr>
      <vt:lpstr>2.3 A good problem statement</vt:lpstr>
      <vt:lpstr>Problem Formulation</vt:lpstr>
      <vt:lpstr>Problem Formulation</vt:lpstr>
      <vt:lpstr>Problem Formulation</vt:lpstr>
      <vt:lpstr>Problem Formulation</vt:lpstr>
      <vt:lpstr>Problem Formulation</vt:lpstr>
      <vt:lpstr>The Research Problem</vt:lpstr>
      <vt:lpstr>The Research Problem</vt:lpstr>
      <vt:lpstr>Research Objectives</vt:lpstr>
      <vt:lpstr>Good problem statement: FINER Criteria</vt:lpstr>
      <vt:lpstr>Problem Formulation Exercise</vt:lpstr>
      <vt:lpstr>The “Issue”</vt:lpstr>
      <vt:lpstr>The “Issue”</vt:lpstr>
      <vt:lpstr>Problem Formulation Exercise</vt:lpstr>
      <vt:lpstr>TEAM ASSIGNMENT #1</vt:lpstr>
      <vt:lpstr>Hints….</vt:lpstr>
      <vt:lpstr>4.0   The research proposal</vt:lpstr>
      <vt:lpstr>PowerPoint Presentation</vt:lpstr>
    </vt:vector>
  </TitlesOfParts>
  <Company>John Wiley and Sons,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Wilson, Ellie - Chichester</dc:creator>
  <cp:lastModifiedBy>Jmacharia</cp:lastModifiedBy>
  <cp:revision>40</cp:revision>
  <dcterms:created xsi:type="dcterms:W3CDTF">2012-09-28T11:44:13Z</dcterms:created>
  <dcterms:modified xsi:type="dcterms:W3CDTF">2016-05-27T15:07:02Z</dcterms:modified>
</cp:coreProperties>
</file>