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41"/>
  </p:notesMasterIdLst>
  <p:handoutMasterIdLst>
    <p:handoutMasterId r:id="rId42"/>
  </p:handoutMasterIdLst>
  <p:sldIdLst>
    <p:sldId id="266" r:id="rId2"/>
    <p:sldId id="289" r:id="rId3"/>
    <p:sldId id="267" r:id="rId4"/>
    <p:sldId id="260" r:id="rId5"/>
    <p:sldId id="284" r:id="rId6"/>
    <p:sldId id="285" r:id="rId7"/>
    <p:sldId id="286" r:id="rId8"/>
    <p:sldId id="287" r:id="rId9"/>
    <p:sldId id="288" r:id="rId10"/>
    <p:sldId id="268" r:id="rId11"/>
    <p:sldId id="290" r:id="rId12"/>
    <p:sldId id="291" r:id="rId13"/>
    <p:sldId id="292" r:id="rId14"/>
    <p:sldId id="293" r:id="rId15"/>
    <p:sldId id="298" r:id="rId16"/>
    <p:sldId id="294" r:id="rId17"/>
    <p:sldId id="295" r:id="rId18"/>
    <p:sldId id="296" r:id="rId19"/>
    <p:sldId id="297"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61" r:id="rId36"/>
    <p:sldId id="262" r:id="rId37"/>
    <p:sldId id="263" r:id="rId38"/>
    <p:sldId id="264" r:id="rId39"/>
    <p:sldId id="299"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4620" autoAdjust="0"/>
  </p:normalViewPr>
  <p:slideViewPr>
    <p:cSldViewPr>
      <p:cViewPr varScale="1">
        <p:scale>
          <a:sx n="68" d="100"/>
          <a:sy n="68" d="100"/>
        </p:scale>
        <p:origin x="1362"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6" d="100"/>
          <a:sy n="86" d="100"/>
        </p:scale>
        <p:origin x="-312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smtClean="0"/>
              <a:t>www.wiley.com/college/sekaran</a:t>
            </a:r>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6003931-2F32-44F8-B58D-E3B96EBDD940}" type="datetimeFigureOut">
              <a:rPr lang="en-GB" smtClean="0"/>
              <a:t>08/01/2015</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70D29A-35D1-4CA9-AD68-C9F3DCF45509}" type="slidenum">
              <a:rPr lang="en-GB" smtClean="0"/>
              <a:t>‹#›</a:t>
            </a:fld>
            <a:endParaRPr lang="en-GB"/>
          </a:p>
        </p:txBody>
      </p:sp>
    </p:spTree>
    <p:extLst>
      <p:ext uri="{BB962C8B-B14F-4D97-AF65-F5344CB8AC3E}">
        <p14:creationId xmlns:p14="http://schemas.microsoft.com/office/powerpoint/2010/main" val="3767632524"/>
      </p:ext>
    </p:extLst>
  </p:cSld>
  <p:clrMap bg1="lt1" tx1="dk1" bg2="lt2" tx2="dk2" accent1="accent1" accent2="accent2" accent3="accent3" accent4="accent4" accent5="accent5" accent6="accent6" hlink="hlink" folHlink="folHlink"/>
  <p:hf dt="0"/>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4-12-23T04:45:08.252"/>
    </inkml:context>
    <inkml:brush xml:id="br0">
      <inkml:brushProperty name="width" value="0.05292" units="cm"/>
      <inkml:brushProperty name="height" value="0.05292" units="cm"/>
      <inkml:brushProperty name="color" value="#FF0000"/>
    </inkml:brush>
  </inkml:definitions>
  <inkml:trace contextRef="#ctx0" brushRef="#br0">7670 6491 0,'24'0'47,"-1"0"-32,22 0-15,1 0 16,22 0-16,2 0 16,-2 0-16,46 0 15,24 0-15,0 0 16,68 0-16,-1 0 15,47-46-15,-23 23 16,-91 23-16,23 0 16,22-22-16,69 22 15,-70 0-15,94 0 16,-70 0-16,-115 0 16,70 0-16,68 0 15,46 91-15,-92-22 16,-23-23-16,0-46 15,24 23-15,-25-1 16,-44 24-16,-46-46 16,-24 47-1,48 21-15,44-45 16,0 68-16,-45-68 16,45 92-16,1-69 15,-1-24-15,24 25 16,-24-1-16,23-1 15,-22-22-15,-47 45 16,-22-45-16,-23-23 16,0 24-16,-1-1 15,-22 0 32,0-1-47,23 1 16,-46 0-16,23 23 15,0 0-15,-23-23 16,0 0-16,0 22 16,0 24-16,23 0 15,-23-46-15,23 0 16,0 45-16,-23-45 16,0 0-1,0 0-15,22 23 16,-22-23 15,0 0-15,0 0-1,0 0 1,0-1-16,0 1 16,0 0-1,0 0-15,0 0 16,-22 0-1,-1-23-15,23 23 16,-69 0-16,46 0 16,0 0-16,0-1 15,0 1-15,0 0 16,1 0-16,-24-23 16,46 23-16,-69 0 15,23 0-15,-22 0 16,22 0-16,-46 0 15,-45-1-15,45 24 16,23-23-16,-45 0 16,-1 0-16,-22 0 15,45-23-15,-22 69 16,-1-46 0,1-1-16,45 71 15,0-93-15,-45 22 16,45 1-16,-45 0 15,-24 0-15,1-23 16,22 0-16,24 0 16,44 23-16,-67 22 15,46 25-15,-24-48 16,-45 1-16,-1-23 16,24 0-16,-24 23 15,47 0-15,-70-23 16,70 0-16,-1 0 15,-69 0-15,47 0 16,-69 0-16,22 0 16,47 0-16,-24 0 15,2 0-15,-2 0 16,-46 0-16,25 0 16,-70 0-16,-23 0 15,68-23-15,24 0 16,-47 0-16,1-22 15,0 21-15,69-22 16,-1-22-16,-45 22 16,23 1-1,68 21-15,-22 1 0,22 0 16,1-22 0,-1 45-16,0-23 15,24 0-15,-1-23 16,23 23-16,-23 0 15,24 0-15,22 0 16,0 23-16,23-23 16,0 1-16,-23-1 15,1-46-15,-2 0 16,24 23-16,-23-22 16,0-1-1,0 0-15,-22-22 16,45-1-16,0 46 15,0 1-15,0-24 16,0 0-16,0 23 16,0-22-16,22-1 15,-22 0-15,69-22 16,-22 45-16,21-92 16,0 47-16,25-1 15,-48 23-15,46-23 16,-45 24-1,46 22-15,-23-22 16,-24 44-16,25-22 16,-25 23-16,-22-22 15,0-1-15,0 46 16,-23-23-16,45 23 16,-22-22-16,0 22 15,23 0-15,0-24 16,23 1-16,-1 23 15,24 0-15,45 0 16,-68 0-16,23-23 16,-24 23-16,-21-23 15,-2 23-15,-22 0 16,0 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smtClean="0"/>
              <a:t>www.wiley.com/college/sekaran</a:t>
            </a: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3D46EA-7788-4FC9-B8A9-68DF97667B72}" type="datetimeFigureOut">
              <a:rPr lang="en-GB" smtClean="0"/>
              <a:t>08/01/2015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472326-02D0-4FD6-9BDB-B9B5EEB31385}" type="slidenum">
              <a:rPr lang="en-GB" smtClean="0"/>
              <a:t>‹#›</a:t>
            </a:fld>
            <a:endParaRPr lang="en-GB"/>
          </a:p>
        </p:txBody>
      </p:sp>
    </p:spTree>
    <p:extLst>
      <p:ext uri="{BB962C8B-B14F-4D97-AF65-F5344CB8AC3E}">
        <p14:creationId xmlns:p14="http://schemas.microsoft.com/office/powerpoint/2010/main" val="2460749467"/>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E316623-A4DC-4DA9-B48D-85056D727E47}" type="slidenum">
              <a:rPr lang="en-US">
                <a:latin typeface="Arial" panose="020B0604020202020204" pitchFamily="34" charset="0"/>
              </a:rPr>
              <a:pPr>
                <a:spcBef>
                  <a:spcPct val="0"/>
                </a:spcBef>
              </a:pPr>
              <a:t>1</a:t>
            </a:fld>
            <a:endParaRPr lang="en-US">
              <a:latin typeface="Arial" panose="020B0604020202020204" pitchFamily="34"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C" smtClean="0"/>
          </a:p>
        </p:txBody>
      </p:sp>
    </p:spTree>
    <p:extLst>
      <p:ext uri="{BB962C8B-B14F-4D97-AF65-F5344CB8AC3E}">
        <p14:creationId xmlns:p14="http://schemas.microsoft.com/office/powerpoint/2010/main" val="2743743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cxnSp>
        <p:nvCxnSpPr>
          <p:cNvPr id="4" name="Straight Connector 3"/>
          <p:cNvCxnSpPr/>
          <p:nvPr/>
        </p:nvCxnSpPr>
        <p:spPr bwMode="auto">
          <a:xfrm>
            <a:off x="76201" y="6477000"/>
            <a:ext cx="9067800" cy="0"/>
          </a:xfrm>
          <a:prstGeom prst="line">
            <a:avLst/>
          </a:prstGeom>
          <a:ln>
            <a:solidFill>
              <a:srgbClr val="FF0000"/>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5" name="Straight Connector 4"/>
          <p:cNvCxnSpPr/>
          <p:nvPr/>
        </p:nvCxnSpPr>
        <p:spPr bwMode="auto">
          <a:xfrm>
            <a:off x="0" y="-420688"/>
            <a:ext cx="9067800" cy="0"/>
          </a:xfrm>
          <a:prstGeom prst="line">
            <a:avLst/>
          </a:prstGeom>
          <a:ln w="76200">
            <a:headEnd type="none" w="med" len="med"/>
            <a:tailEnd type="none" w="med" len="med"/>
          </a:ln>
          <a:effectLst>
            <a:glow rad="2286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a:xfrm>
            <a:off x="76200" y="152400"/>
            <a:ext cx="8991600" cy="914400"/>
          </a:xfrm>
        </p:spPr>
        <p:txBody>
          <a:bodyPr/>
          <a:lstStyle>
            <a:lvl1pPr>
              <a:defRPr>
                <a:latin typeface="Adobe Gothic Std B" pitchFamily="34" charset="-128"/>
                <a:ea typeface="Adobe Gothic Std B" pitchFamily="34" charset="-128"/>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524000"/>
            <a:ext cx="8458200" cy="4800600"/>
          </a:xfrm>
        </p:spPr>
        <p:txBody>
          <a:bodyPr/>
          <a:lstStyle>
            <a:lvl1pPr marL="316634" indent="-316634">
              <a:buFont typeface="Wingdings" pitchFamily="2" charset="2"/>
              <a:buChar char="ü"/>
              <a:defRPr sz="2586">
                <a:latin typeface="Times New Roman" pitchFamily="18" charset="0"/>
                <a:cs typeface="Times New Roman" pitchFamily="18" charset="0"/>
              </a:defRPr>
            </a:lvl1pPr>
            <a:lvl2pPr marL="686040" indent="-263862">
              <a:buFont typeface="Wingdings" pitchFamily="2" charset="2"/>
              <a:buChar char="q"/>
              <a:defRPr b="1">
                <a:solidFill>
                  <a:srgbClr val="FF0000"/>
                </a:solidFill>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01812246"/>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3124200"/>
            <a:ext cx="7772400" cy="838200"/>
          </a:xfrm>
        </p:spPr>
        <p:txBody>
          <a:bodyPr/>
          <a:lstStyle>
            <a:lvl1pPr>
              <a:defRPr sz="4063"/>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1371600" y="4191000"/>
            <a:ext cx="6248400" cy="990600"/>
          </a:xfrm>
        </p:spPr>
        <p:txBody>
          <a:bodyPr/>
          <a:lstStyle>
            <a:lvl1pPr marL="0" indent="0" algn="ctr">
              <a:buFontTx/>
              <a:buNone/>
              <a:defRPr sz="3971" b="1"/>
            </a:lvl1pPr>
          </a:lstStyle>
          <a:p>
            <a:r>
              <a:rPr lang="en-US" smtClean="0"/>
              <a:t>Click to edit Master subtitle style</a:t>
            </a:r>
            <a:endParaRPr lang="en-US"/>
          </a:p>
        </p:txBody>
      </p:sp>
    </p:spTree>
    <p:extLst>
      <p:ext uri="{BB962C8B-B14F-4D97-AF65-F5344CB8AC3E}">
        <p14:creationId xmlns:p14="http://schemas.microsoft.com/office/powerpoint/2010/main" val="2326477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91600" cy="914400"/>
          </a:xfrm>
        </p:spPr>
        <p:txBody>
          <a:bodyPr/>
          <a:lstStyle>
            <a:lvl1pPr>
              <a:defRPr>
                <a:latin typeface="Adobe Gothic Std B" pitchFamily="34" charset="-128"/>
                <a:ea typeface="Adobe Gothic Std B" pitchFamily="34" charset="-128"/>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219200"/>
            <a:ext cx="8458200" cy="5181600"/>
          </a:xfrm>
        </p:spPr>
        <p:txBody>
          <a:bodyPr/>
          <a:lstStyle>
            <a:lvl1pPr marL="316634" indent="-316634">
              <a:buFont typeface="Wingdings" pitchFamily="2" charset="2"/>
              <a:buChar char="ü"/>
              <a:defRPr sz="2586">
                <a:latin typeface="Times New Roman" pitchFamily="18" charset="0"/>
                <a:cs typeface="Times New Roman" pitchFamily="18" charset="0"/>
              </a:defRPr>
            </a:lvl1pPr>
            <a:lvl2pPr marL="686040" indent="-263862">
              <a:buFont typeface="Wingdings" pitchFamily="2" charset="2"/>
              <a:buChar char="q"/>
              <a:defRPr b="1">
                <a:solidFill>
                  <a:srgbClr val="FF0000"/>
                </a:solidFill>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2" descr="USIU-AFRICA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72400" y="6178442"/>
            <a:ext cx="971600" cy="679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8521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7239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026" name="Picture 2" descr="USIU-AFRICA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72400" y="6178442"/>
            <a:ext cx="971600" cy="679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3564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44450"/>
            <a:ext cx="7793037" cy="1143000"/>
          </a:xfrm>
        </p:spPr>
        <p:txBody>
          <a:bodyPr/>
          <a:lstStyle/>
          <a:p>
            <a:r>
              <a:rPr lang="en-US"/>
              <a:t>Click to edit Master title style</a:t>
            </a:r>
            <a:endParaRPr lang="en-GB"/>
          </a:p>
        </p:txBody>
      </p:sp>
      <p:sp>
        <p:nvSpPr>
          <p:cNvPr id="3" name="Table Placeholder 2"/>
          <p:cNvSpPr>
            <a:spLocks noGrp="1"/>
          </p:cNvSpPr>
          <p:nvPr>
            <p:ph type="tbl" idx="1"/>
          </p:nvPr>
        </p:nvSpPr>
        <p:spPr>
          <a:xfrm>
            <a:off x="1182688" y="1444625"/>
            <a:ext cx="7772400" cy="4114800"/>
          </a:xfrm>
        </p:spPr>
        <p:txBody>
          <a:bodyPr/>
          <a:lstStyle/>
          <a:p>
            <a:endParaRPr lang="en-GB"/>
          </a:p>
        </p:txBody>
      </p:sp>
      <p:sp>
        <p:nvSpPr>
          <p:cNvPr id="4" name="Slide Number Placeholder 3"/>
          <p:cNvSpPr>
            <a:spLocks noGrp="1"/>
          </p:cNvSpPr>
          <p:nvPr>
            <p:ph type="sldNum" sz="quarter" idx="10"/>
          </p:nvPr>
        </p:nvSpPr>
        <p:spPr>
          <a:xfrm>
            <a:off x="7204075" y="6356350"/>
            <a:ext cx="1905000" cy="457200"/>
          </a:xfrm>
          <a:prstGeom prst="rect">
            <a:avLst/>
          </a:prstGeom>
        </p:spPr>
        <p:txBody>
          <a:bodyPr/>
          <a:lstStyle>
            <a:lvl1pPr>
              <a:defRPr/>
            </a:lvl1pPr>
          </a:lstStyle>
          <a:p>
            <a:fld id="{9AEAB653-DAE5-4703-9C22-BAEC1580D262}" type="slidenum">
              <a:rPr lang="ar-SA" altLang="en-US"/>
              <a:pPr/>
              <a:t>‹#›</a:t>
            </a:fld>
            <a:endParaRPr lang="en-US" altLang="en-US"/>
          </a:p>
        </p:txBody>
      </p:sp>
    </p:spTree>
    <p:extLst>
      <p:ext uri="{BB962C8B-B14F-4D97-AF65-F5344CB8AC3E}">
        <p14:creationId xmlns:p14="http://schemas.microsoft.com/office/powerpoint/2010/main" val="30864150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FFF200"/>
            </a:gs>
            <a:gs pos="42000">
              <a:schemeClr val="bg1"/>
            </a:gs>
            <a:gs pos="70000">
              <a:schemeClr val="accent5">
                <a:lumMod val="95000"/>
              </a:schemeClr>
            </a:gs>
            <a:gs pos="100000">
              <a:schemeClr val="accent2">
                <a:lumMod val="20000"/>
                <a:lumOff val="80000"/>
              </a:schemeClr>
            </a:gs>
          </a:gsLst>
          <a:lin ang="5400000" scaled="0"/>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152400"/>
            <a:ext cx="8077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81001" y="1219202"/>
            <a:ext cx="8534400" cy="531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6" name="Straight Connector 5"/>
          <p:cNvCxnSpPr/>
          <p:nvPr/>
        </p:nvCxnSpPr>
        <p:spPr bwMode="auto">
          <a:xfrm>
            <a:off x="38100" y="1066800"/>
            <a:ext cx="9067800" cy="0"/>
          </a:xfrm>
          <a:prstGeom prst="line">
            <a:avLst/>
          </a:prstGeom>
          <a:ln w="76200">
            <a:solidFill>
              <a:srgbClr val="92D050"/>
            </a:solidFill>
            <a:headEnd type="none" w="med" len="med"/>
            <a:tailEnd type="none" w="med" len="med"/>
          </a:ln>
          <a:effectLst>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cxnSp>
        <p:nvCxnSpPr>
          <p:cNvPr id="7" name="Straight Connector 6"/>
          <p:cNvCxnSpPr/>
          <p:nvPr/>
        </p:nvCxnSpPr>
        <p:spPr bwMode="auto">
          <a:xfrm>
            <a:off x="76201" y="6538913"/>
            <a:ext cx="9067800" cy="0"/>
          </a:xfrm>
          <a:prstGeom prst="line">
            <a:avLst/>
          </a:prstGeom>
          <a:ln>
            <a:solidFill>
              <a:srgbClr val="FF0000"/>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 name="TextBox 1"/>
          <p:cNvSpPr txBox="1"/>
          <p:nvPr/>
        </p:nvSpPr>
        <p:spPr>
          <a:xfrm>
            <a:off x="1009700" y="6623865"/>
            <a:ext cx="8134300" cy="262829"/>
          </a:xfrm>
          <a:prstGeom prst="rect">
            <a:avLst/>
          </a:prstGeom>
          <a:noFill/>
        </p:spPr>
        <p:txBody>
          <a:bodyPr wrap="square" rtlCol="0">
            <a:spAutoFit/>
          </a:bodyPr>
          <a:lstStyle/>
          <a:p>
            <a:pPr marL="0" marR="0" indent="0" algn="l" defTabSz="844357" rtl="0" eaLnBrk="0" fontAlgn="base" latinLnBrk="0" hangingPunct="0">
              <a:lnSpc>
                <a:spcPct val="100000"/>
              </a:lnSpc>
              <a:spcBef>
                <a:spcPct val="0"/>
              </a:spcBef>
              <a:spcAft>
                <a:spcPct val="0"/>
              </a:spcAft>
              <a:buClrTx/>
              <a:buSzTx/>
              <a:buFontTx/>
              <a:buNone/>
              <a:tabLst/>
              <a:defRPr/>
            </a:pPr>
            <a:r>
              <a:rPr lang="en-GB" sz="1108" dirty="0" err="1" smtClean="0"/>
              <a:t>Copyright©Jimmy</a:t>
            </a:r>
            <a:r>
              <a:rPr lang="en-GB" sz="1108" dirty="0" smtClean="0"/>
              <a:t> Macharia, PhD.                                 </a:t>
            </a:r>
            <a:fld id="{BE706949-657C-4CCD-9C3C-26112609ECD2}" type="slidenum">
              <a:rPr lang="en-GB" sz="1108" b="0" smtClean="0">
                <a:latin typeface="Arial" panose="020B0604020202020204" pitchFamily="34" charset="0"/>
              </a:rPr>
              <a:pPr marL="0" marR="0" indent="0" algn="l" defTabSz="844357" rtl="0" eaLnBrk="0" fontAlgn="base" latinLnBrk="0" hangingPunct="0">
                <a:lnSpc>
                  <a:spcPct val="100000"/>
                </a:lnSpc>
                <a:spcBef>
                  <a:spcPct val="0"/>
                </a:spcBef>
                <a:spcAft>
                  <a:spcPct val="0"/>
                </a:spcAft>
                <a:buClrTx/>
                <a:buSzTx/>
                <a:buFontTx/>
                <a:buNone/>
                <a:tabLst/>
                <a:defRPr/>
              </a:pPr>
              <a:t>‹#›</a:t>
            </a:fld>
            <a:r>
              <a:rPr lang="en-GB" sz="1108" dirty="0" smtClean="0"/>
              <a:t>                    MIS 6220 </a:t>
            </a:r>
            <a:r>
              <a:rPr lang="en-GB" sz="1108" smtClean="0"/>
              <a:t>Research Methods</a:t>
            </a:r>
            <a:endParaRPr lang="en-GB" sz="1662" dirty="0"/>
          </a:p>
        </p:txBody>
      </p:sp>
    </p:spTree>
    <p:extLst>
      <p:ext uri="{BB962C8B-B14F-4D97-AF65-F5344CB8AC3E}">
        <p14:creationId xmlns:p14="http://schemas.microsoft.com/office/powerpoint/2010/main" val="1162902839"/>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Lst>
  <p:timing>
    <p:tnLst>
      <p:par>
        <p:cTn id="1" dur="indefinite" restart="never" nodeType="tmRoot"/>
      </p:par>
    </p:tnLst>
  </p:timing>
  <p:hf hdr="0" dt="0"/>
  <p:txStyles>
    <p:titleStyle>
      <a:lvl1pPr algn="ctr" rtl="0" eaLnBrk="1" fontAlgn="base" hangingPunct="1">
        <a:spcBef>
          <a:spcPct val="0"/>
        </a:spcBef>
        <a:spcAft>
          <a:spcPct val="0"/>
        </a:spcAft>
        <a:defRPr sz="3694">
          <a:solidFill>
            <a:schemeClr val="accent2"/>
          </a:solidFill>
          <a:latin typeface="Adobe Gothic Std B" pitchFamily="34" charset="-128"/>
          <a:ea typeface="Adobe Gothic Std B" pitchFamily="34" charset="-128"/>
          <a:cs typeface="+mj-cs"/>
        </a:defRPr>
      </a:lvl1pPr>
      <a:lvl2pPr algn="ctr" rtl="0" eaLnBrk="1" fontAlgn="base" hangingPunct="1">
        <a:spcBef>
          <a:spcPct val="0"/>
        </a:spcBef>
        <a:spcAft>
          <a:spcPct val="0"/>
        </a:spcAft>
        <a:defRPr sz="3694">
          <a:solidFill>
            <a:schemeClr val="accent2"/>
          </a:solidFill>
          <a:latin typeface="Adobe Gothic Std B" pitchFamily="34" charset="-128"/>
          <a:ea typeface="Adobe Gothic Std B" pitchFamily="34" charset="-128"/>
        </a:defRPr>
      </a:lvl2pPr>
      <a:lvl3pPr algn="ctr" rtl="0" eaLnBrk="1" fontAlgn="base" hangingPunct="1">
        <a:spcBef>
          <a:spcPct val="0"/>
        </a:spcBef>
        <a:spcAft>
          <a:spcPct val="0"/>
        </a:spcAft>
        <a:defRPr sz="3694">
          <a:solidFill>
            <a:schemeClr val="accent2"/>
          </a:solidFill>
          <a:latin typeface="Adobe Gothic Std B" pitchFamily="34" charset="-128"/>
          <a:ea typeface="Adobe Gothic Std B" pitchFamily="34" charset="-128"/>
        </a:defRPr>
      </a:lvl3pPr>
      <a:lvl4pPr algn="ctr" rtl="0" eaLnBrk="1" fontAlgn="base" hangingPunct="1">
        <a:spcBef>
          <a:spcPct val="0"/>
        </a:spcBef>
        <a:spcAft>
          <a:spcPct val="0"/>
        </a:spcAft>
        <a:defRPr sz="3694">
          <a:solidFill>
            <a:schemeClr val="accent2"/>
          </a:solidFill>
          <a:latin typeface="Adobe Gothic Std B" pitchFamily="34" charset="-128"/>
          <a:ea typeface="Adobe Gothic Std B" pitchFamily="34" charset="-128"/>
        </a:defRPr>
      </a:lvl4pPr>
      <a:lvl5pPr algn="ctr" rtl="0" eaLnBrk="1" fontAlgn="base" hangingPunct="1">
        <a:spcBef>
          <a:spcPct val="0"/>
        </a:spcBef>
        <a:spcAft>
          <a:spcPct val="0"/>
        </a:spcAft>
        <a:defRPr sz="3694">
          <a:solidFill>
            <a:schemeClr val="accent2"/>
          </a:solidFill>
          <a:latin typeface="Adobe Gothic Std B" pitchFamily="34" charset="-128"/>
          <a:ea typeface="Adobe Gothic Std B" pitchFamily="34" charset="-128"/>
        </a:defRPr>
      </a:lvl5pPr>
      <a:lvl6pPr marL="422178" algn="ctr" rtl="0" eaLnBrk="1" fontAlgn="base" hangingPunct="1">
        <a:spcBef>
          <a:spcPct val="0"/>
        </a:spcBef>
        <a:spcAft>
          <a:spcPct val="0"/>
        </a:spcAft>
        <a:defRPr sz="3324">
          <a:solidFill>
            <a:srgbClr val="222222"/>
          </a:solidFill>
          <a:latin typeface="Arial" charset="0"/>
        </a:defRPr>
      </a:lvl6pPr>
      <a:lvl7pPr marL="844357" algn="ctr" rtl="0" eaLnBrk="1" fontAlgn="base" hangingPunct="1">
        <a:spcBef>
          <a:spcPct val="0"/>
        </a:spcBef>
        <a:spcAft>
          <a:spcPct val="0"/>
        </a:spcAft>
        <a:defRPr sz="3324">
          <a:solidFill>
            <a:srgbClr val="222222"/>
          </a:solidFill>
          <a:latin typeface="Arial" charset="0"/>
        </a:defRPr>
      </a:lvl7pPr>
      <a:lvl8pPr marL="1266535" algn="ctr" rtl="0" eaLnBrk="1" fontAlgn="base" hangingPunct="1">
        <a:spcBef>
          <a:spcPct val="0"/>
        </a:spcBef>
        <a:spcAft>
          <a:spcPct val="0"/>
        </a:spcAft>
        <a:defRPr sz="3324">
          <a:solidFill>
            <a:srgbClr val="222222"/>
          </a:solidFill>
          <a:latin typeface="Arial" charset="0"/>
        </a:defRPr>
      </a:lvl8pPr>
      <a:lvl9pPr marL="1688714" algn="ctr" rtl="0" eaLnBrk="1" fontAlgn="base" hangingPunct="1">
        <a:spcBef>
          <a:spcPct val="0"/>
        </a:spcBef>
        <a:spcAft>
          <a:spcPct val="0"/>
        </a:spcAft>
        <a:defRPr sz="3324">
          <a:solidFill>
            <a:srgbClr val="222222"/>
          </a:solidFill>
          <a:latin typeface="Arial" charset="0"/>
        </a:defRPr>
      </a:lvl9pPr>
    </p:titleStyle>
    <p:bodyStyle>
      <a:lvl1pPr marL="316634" indent="-316634" algn="l" rtl="0" eaLnBrk="1" fontAlgn="base" hangingPunct="1">
        <a:spcBef>
          <a:spcPct val="20000"/>
        </a:spcBef>
        <a:spcAft>
          <a:spcPct val="0"/>
        </a:spcAft>
        <a:buFont typeface="Wingdings" panose="05000000000000000000" pitchFamily="2" charset="2"/>
        <a:buChar char="ü"/>
        <a:defRPr sz="2955" b="1">
          <a:solidFill>
            <a:srgbClr val="222222"/>
          </a:solidFill>
          <a:latin typeface="Times New Roman" pitchFamily="18" charset="0"/>
          <a:ea typeface="+mn-ea"/>
          <a:cs typeface="Times New Roman" pitchFamily="18" charset="0"/>
        </a:defRPr>
      </a:lvl1pPr>
      <a:lvl2pPr marL="686040" indent="-263862" algn="l" rtl="0" eaLnBrk="1" fontAlgn="base" hangingPunct="1">
        <a:spcBef>
          <a:spcPct val="20000"/>
        </a:spcBef>
        <a:spcAft>
          <a:spcPct val="0"/>
        </a:spcAft>
        <a:buFont typeface="Wingdings" panose="05000000000000000000" pitchFamily="2" charset="2"/>
        <a:buChar char="q"/>
        <a:defRPr sz="2401" b="1">
          <a:solidFill>
            <a:srgbClr val="FF0000"/>
          </a:solidFill>
          <a:latin typeface="Times New Roman" pitchFamily="18" charset="0"/>
          <a:cs typeface="Times New Roman" pitchFamily="18" charset="0"/>
        </a:defRPr>
      </a:lvl2pPr>
      <a:lvl3pPr marL="1055446" indent="-211089" algn="l" rtl="0" eaLnBrk="1" fontAlgn="base" hangingPunct="1">
        <a:spcBef>
          <a:spcPct val="20000"/>
        </a:spcBef>
        <a:spcAft>
          <a:spcPct val="0"/>
        </a:spcAft>
        <a:buChar char="•"/>
        <a:defRPr sz="2031">
          <a:solidFill>
            <a:srgbClr val="222222"/>
          </a:solidFill>
          <a:latin typeface="+mn-lt"/>
          <a:cs typeface="Times New Roman" pitchFamily="18" charset="0"/>
        </a:defRPr>
      </a:lvl3pPr>
      <a:lvl4pPr marL="1477625" indent="-211089" algn="l" rtl="0" eaLnBrk="1" fontAlgn="base" hangingPunct="1">
        <a:spcBef>
          <a:spcPct val="20000"/>
        </a:spcBef>
        <a:spcAft>
          <a:spcPct val="0"/>
        </a:spcAft>
        <a:buChar char="–"/>
        <a:defRPr sz="2031">
          <a:solidFill>
            <a:srgbClr val="222222"/>
          </a:solidFill>
          <a:latin typeface="+mn-lt"/>
          <a:cs typeface="Times New Roman" pitchFamily="18" charset="0"/>
        </a:defRPr>
      </a:lvl4pPr>
      <a:lvl5pPr marL="1899803" indent="-211089" algn="l" rtl="0" eaLnBrk="1" fontAlgn="base" hangingPunct="1">
        <a:spcBef>
          <a:spcPct val="20000"/>
        </a:spcBef>
        <a:spcAft>
          <a:spcPct val="0"/>
        </a:spcAft>
        <a:buChar char="»"/>
        <a:defRPr sz="1847">
          <a:solidFill>
            <a:schemeClr val="tx1"/>
          </a:solidFill>
          <a:latin typeface="Times New Roman" pitchFamily="18" charset="0"/>
          <a:cs typeface="Times New Roman" pitchFamily="18" charset="0"/>
        </a:defRPr>
      </a:lvl5pPr>
      <a:lvl6pPr marL="2321982" indent="-211089" algn="l" rtl="0" eaLnBrk="1" fontAlgn="base" hangingPunct="1">
        <a:spcBef>
          <a:spcPct val="20000"/>
        </a:spcBef>
        <a:spcAft>
          <a:spcPct val="0"/>
        </a:spcAft>
        <a:buChar char="»"/>
        <a:defRPr sz="1847">
          <a:solidFill>
            <a:schemeClr val="tx1"/>
          </a:solidFill>
          <a:latin typeface="Times New Roman" pitchFamily="18" charset="0"/>
        </a:defRPr>
      </a:lvl6pPr>
      <a:lvl7pPr marL="2744160" indent="-211089" algn="l" rtl="0" eaLnBrk="1" fontAlgn="base" hangingPunct="1">
        <a:spcBef>
          <a:spcPct val="20000"/>
        </a:spcBef>
        <a:spcAft>
          <a:spcPct val="0"/>
        </a:spcAft>
        <a:buChar char="»"/>
        <a:defRPr sz="1847">
          <a:solidFill>
            <a:schemeClr val="tx1"/>
          </a:solidFill>
          <a:latin typeface="Times New Roman" pitchFamily="18" charset="0"/>
        </a:defRPr>
      </a:lvl7pPr>
      <a:lvl8pPr marL="3166339" indent="-211089" algn="l" rtl="0" eaLnBrk="1" fontAlgn="base" hangingPunct="1">
        <a:spcBef>
          <a:spcPct val="20000"/>
        </a:spcBef>
        <a:spcAft>
          <a:spcPct val="0"/>
        </a:spcAft>
        <a:buChar char="»"/>
        <a:defRPr sz="1847">
          <a:solidFill>
            <a:schemeClr val="tx1"/>
          </a:solidFill>
          <a:latin typeface="Times New Roman" pitchFamily="18" charset="0"/>
        </a:defRPr>
      </a:lvl8pPr>
      <a:lvl9pPr marL="3588517" indent="-211089" algn="l" rtl="0" eaLnBrk="1" fontAlgn="base" hangingPunct="1">
        <a:spcBef>
          <a:spcPct val="20000"/>
        </a:spcBef>
        <a:spcAft>
          <a:spcPct val="0"/>
        </a:spcAft>
        <a:buChar char="»"/>
        <a:defRPr sz="1847">
          <a:solidFill>
            <a:schemeClr val="tx1"/>
          </a:solidFill>
          <a:latin typeface="Times New Roman" pitchFamily="18" charset="0"/>
        </a:defRPr>
      </a:lvl9pPr>
    </p:bodyStyle>
    <p:otherStyle>
      <a:defPPr>
        <a:defRPr lang="en-US"/>
      </a:defPPr>
      <a:lvl1pPr marL="0" algn="l" defTabSz="844357" rtl="0" eaLnBrk="1" latinLnBrk="0" hangingPunct="1">
        <a:defRPr sz="1662" kern="1200">
          <a:solidFill>
            <a:schemeClr val="tx1"/>
          </a:solidFill>
          <a:latin typeface="+mn-lt"/>
          <a:ea typeface="+mn-ea"/>
          <a:cs typeface="+mn-cs"/>
        </a:defRPr>
      </a:lvl1pPr>
      <a:lvl2pPr marL="422178" algn="l" defTabSz="844357" rtl="0" eaLnBrk="1" latinLnBrk="0" hangingPunct="1">
        <a:defRPr sz="1662" kern="1200">
          <a:solidFill>
            <a:schemeClr val="tx1"/>
          </a:solidFill>
          <a:latin typeface="+mn-lt"/>
          <a:ea typeface="+mn-ea"/>
          <a:cs typeface="+mn-cs"/>
        </a:defRPr>
      </a:lvl2pPr>
      <a:lvl3pPr marL="844357" algn="l" defTabSz="844357" rtl="0" eaLnBrk="1" latinLnBrk="0" hangingPunct="1">
        <a:defRPr sz="1662" kern="1200">
          <a:solidFill>
            <a:schemeClr val="tx1"/>
          </a:solidFill>
          <a:latin typeface="+mn-lt"/>
          <a:ea typeface="+mn-ea"/>
          <a:cs typeface="+mn-cs"/>
        </a:defRPr>
      </a:lvl3pPr>
      <a:lvl4pPr marL="1266535" algn="l" defTabSz="844357" rtl="0" eaLnBrk="1" latinLnBrk="0" hangingPunct="1">
        <a:defRPr sz="1662" kern="1200">
          <a:solidFill>
            <a:schemeClr val="tx1"/>
          </a:solidFill>
          <a:latin typeface="+mn-lt"/>
          <a:ea typeface="+mn-ea"/>
          <a:cs typeface="+mn-cs"/>
        </a:defRPr>
      </a:lvl4pPr>
      <a:lvl5pPr marL="1688714" algn="l" defTabSz="844357" rtl="0" eaLnBrk="1" latinLnBrk="0" hangingPunct="1">
        <a:defRPr sz="1662" kern="1200">
          <a:solidFill>
            <a:schemeClr val="tx1"/>
          </a:solidFill>
          <a:latin typeface="+mn-lt"/>
          <a:ea typeface="+mn-ea"/>
          <a:cs typeface="+mn-cs"/>
        </a:defRPr>
      </a:lvl5pPr>
      <a:lvl6pPr marL="2110892" algn="l" defTabSz="844357" rtl="0" eaLnBrk="1" latinLnBrk="0" hangingPunct="1">
        <a:defRPr sz="1662" kern="1200">
          <a:solidFill>
            <a:schemeClr val="tx1"/>
          </a:solidFill>
          <a:latin typeface="+mn-lt"/>
          <a:ea typeface="+mn-ea"/>
          <a:cs typeface="+mn-cs"/>
        </a:defRPr>
      </a:lvl6pPr>
      <a:lvl7pPr marL="2533071" algn="l" defTabSz="844357" rtl="0" eaLnBrk="1" latinLnBrk="0" hangingPunct="1">
        <a:defRPr sz="1662" kern="1200">
          <a:solidFill>
            <a:schemeClr val="tx1"/>
          </a:solidFill>
          <a:latin typeface="+mn-lt"/>
          <a:ea typeface="+mn-ea"/>
          <a:cs typeface="+mn-cs"/>
        </a:defRPr>
      </a:lvl7pPr>
      <a:lvl8pPr marL="2955249" algn="l" defTabSz="844357" rtl="0" eaLnBrk="1" latinLnBrk="0" hangingPunct="1">
        <a:defRPr sz="1662" kern="1200">
          <a:solidFill>
            <a:schemeClr val="tx1"/>
          </a:solidFill>
          <a:latin typeface="+mn-lt"/>
          <a:ea typeface="+mn-ea"/>
          <a:cs typeface="+mn-cs"/>
        </a:defRPr>
      </a:lvl8pPr>
      <a:lvl9pPr marL="3377428" algn="l" defTabSz="844357"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2749902"/>
            <a:ext cx="8000999" cy="1094706"/>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txBody>
          <a:bodyPr/>
          <a:lstStyle/>
          <a:p>
            <a:pPr>
              <a:defRPr/>
            </a:pPr>
            <a:r>
              <a:rPr lang="en-US" dirty="0" smtClean="0"/>
              <a:t>Week  04</a:t>
            </a:r>
            <a:r>
              <a:rPr lang="en-US" dirty="0"/>
              <a:t/>
            </a:r>
            <a:br>
              <a:rPr lang="en-US" dirty="0"/>
            </a:br>
            <a:r>
              <a:rPr lang="en-US" dirty="0"/>
              <a:t>The Critical literature review</a:t>
            </a:r>
            <a:br>
              <a:rPr lang="en-US" dirty="0"/>
            </a:br>
            <a:r>
              <a:rPr lang="en-US" dirty="0"/>
              <a:t/>
            </a:r>
            <a:br>
              <a:rPr lang="en-US" dirty="0"/>
            </a:br>
            <a:endParaRPr lang="en-GB" dirty="0">
              <a:solidFill>
                <a:srgbClr val="FF0000"/>
              </a:solidFill>
            </a:endParaRPr>
          </a:p>
        </p:txBody>
      </p:sp>
      <p:sp>
        <p:nvSpPr>
          <p:cNvPr id="7" name="Text Box 4"/>
          <p:cNvSpPr txBox="1">
            <a:spLocks noChangeArrowheads="1"/>
          </p:cNvSpPr>
          <p:nvPr/>
        </p:nvSpPr>
        <p:spPr bwMode="auto">
          <a:xfrm>
            <a:off x="915038" y="1613629"/>
            <a:ext cx="7467600" cy="54707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Font typeface="Wingdings" panose="05000000000000000000" pitchFamily="2" charset="2"/>
              <a:buChar char="ü"/>
              <a:defRPr sz="3200" b="1">
                <a:solidFill>
                  <a:srgbClr val="222222"/>
                </a:solidFill>
                <a:latin typeface="Times New Roman" panose="02020603050405020304" pitchFamily="18" charset="0"/>
                <a:cs typeface="Times New Roman" panose="02020603050405020304" pitchFamily="18" charset="0"/>
              </a:defRPr>
            </a:lvl1pPr>
            <a:lvl2pPr marL="742950" indent="-285750">
              <a:spcBef>
                <a:spcPct val="20000"/>
              </a:spcBef>
              <a:buFont typeface="Wingdings" panose="05000000000000000000" pitchFamily="2" charset="2"/>
              <a:buChar char="q"/>
              <a:defRPr sz="2600" b="1">
                <a:solidFill>
                  <a:srgbClr val="FF000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200">
                <a:solidFill>
                  <a:srgbClr val="222222"/>
                </a:solidFill>
                <a:latin typeface="Arial" panose="020B0604020202020204" pitchFamily="34" charset="0"/>
                <a:cs typeface="Times New Roman" panose="02020603050405020304" pitchFamily="18" charset="0"/>
              </a:defRPr>
            </a:lvl3pPr>
            <a:lvl4pPr marL="1600200" indent="-228600">
              <a:spcBef>
                <a:spcPct val="20000"/>
              </a:spcBef>
              <a:buChar char="–"/>
              <a:defRPr sz="2200">
                <a:solidFill>
                  <a:srgbClr val="222222"/>
                </a:solidFill>
                <a:latin typeface="Arial" panose="020B0604020202020204" pitchFamily="34"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None/>
            </a:pPr>
            <a:r>
              <a:rPr lang="en-US" sz="2955" dirty="0">
                <a:solidFill>
                  <a:schemeClr val="bg1"/>
                </a:solidFill>
                <a:latin typeface="Arial Black" panose="020B0A04020102020204" pitchFamily="34" charset="0"/>
                <a:ea typeface="ヒラギノ角ゴ Pro W3"/>
                <a:cs typeface="ヒラギノ角ゴ Pro W3"/>
              </a:rPr>
              <a:t>MIS   6220      </a:t>
            </a:r>
            <a:r>
              <a:rPr lang="en-GB" sz="2955" dirty="0">
                <a:solidFill>
                  <a:schemeClr val="bg1"/>
                </a:solidFill>
              </a:rPr>
              <a:t>RESEARCH METHODS </a:t>
            </a:r>
            <a:endParaRPr lang="en-US" sz="2955" dirty="0">
              <a:solidFill>
                <a:schemeClr val="bg1"/>
              </a:solidFill>
              <a:latin typeface="Arial Black" panose="020B0A04020102020204" pitchFamily="34" charset="0"/>
              <a:ea typeface="ヒラギノ角ゴ Pro W3"/>
              <a:cs typeface="ヒラギノ角ゴ Pro W3"/>
            </a:endParaRPr>
          </a:p>
        </p:txBody>
      </p:sp>
      <p:pic>
        <p:nvPicPr>
          <p:cNvPr id="8197"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2325" y="2296138"/>
            <a:ext cx="1657350" cy="1520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Text Box 45"/>
          <p:cNvSpPr txBox="1">
            <a:spLocks noChangeArrowheads="1"/>
          </p:cNvSpPr>
          <p:nvPr/>
        </p:nvSpPr>
        <p:spPr bwMode="auto">
          <a:xfrm>
            <a:off x="1" y="3899791"/>
            <a:ext cx="9144000" cy="2565511"/>
          </a:xfrm>
          <a:prstGeom prst="rect">
            <a:avLst/>
          </a:prstGeom>
          <a:solidFill>
            <a:schemeClr val="tx2"/>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Font typeface="Wingdings" panose="05000000000000000000" pitchFamily="2" charset="2"/>
              <a:buChar char="ü"/>
              <a:defRPr sz="3200" b="1">
                <a:solidFill>
                  <a:srgbClr val="222222"/>
                </a:solidFill>
                <a:latin typeface="Times New Roman" panose="02020603050405020304" pitchFamily="18" charset="0"/>
                <a:cs typeface="Times New Roman" panose="02020603050405020304" pitchFamily="18" charset="0"/>
              </a:defRPr>
            </a:lvl1pPr>
            <a:lvl2pPr marL="742950" indent="-285750">
              <a:spcBef>
                <a:spcPct val="20000"/>
              </a:spcBef>
              <a:buFont typeface="Wingdings" panose="05000000000000000000" pitchFamily="2" charset="2"/>
              <a:buChar char="q"/>
              <a:defRPr sz="2600" b="1">
                <a:solidFill>
                  <a:srgbClr val="FF000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200">
                <a:solidFill>
                  <a:srgbClr val="222222"/>
                </a:solidFill>
                <a:latin typeface="Arial" panose="020B0604020202020204" pitchFamily="34" charset="0"/>
                <a:cs typeface="Times New Roman" panose="02020603050405020304" pitchFamily="18" charset="0"/>
              </a:defRPr>
            </a:lvl3pPr>
            <a:lvl4pPr marL="1600200" indent="-228600">
              <a:spcBef>
                <a:spcPct val="20000"/>
              </a:spcBef>
              <a:buChar char="–"/>
              <a:defRPr sz="2200">
                <a:solidFill>
                  <a:srgbClr val="222222"/>
                </a:solidFill>
                <a:latin typeface="Arial" panose="020B0604020202020204" pitchFamily="34"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US" sz="6094" baseline="-25000" dirty="0">
                <a:solidFill>
                  <a:schemeClr val="folHlink"/>
                </a:solidFill>
              </a:rPr>
              <a:t>                                BY</a:t>
            </a:r>
          </a:p>
          <a:p>
            <a:pPr algn="ctr">
              <a:buNone/>
            </a:pPr>
            <a:r>
              <a:rPr lang="en-US" sz="2586" dirty="0">
                <a:solidFill>
                  <a:schemeClr val="bg1"/>
                </a:solidFill>
              </a:rPr>
              <a:t>Prof. Jimmy </a:t>
            </a:r>
            <a:r>
              <a:rPr lang="en-US" sz="2586" dirty="0" err="1">
                <a:solidFill>
                  <a:schemeClr val="bg1"/>
                </a:solidFill>
              </a:rPr>
              <a:t>K.N.Macharia</a:t>
            </a:r>
            <a:r>
              <a:rPr lang="en-US" sz="2586" dirty="0">
                <a:solidFill>
                  <a:schemeClr val="bg1"/>
                </a:solidFill>
              </a:rPr>
              <a:t>,</a:t>
            </a:r>
            <a:endParaRPr lang="en-GB" sz="2586" dirty="0">
              <a:solidFill>
                <a:schemeClr val="bg1"/>
              </a:solidFill>
            </a:endParaRPr>
          </a:p>
          <a:p>
            <a:pPr algn="ctr">
              <a:buNone/>
            </a:pPr>
            <a:r>
              <a:rPr lang="en-US" sz="2586" dirty="0">
                <a:solidFill>
                  <a:schemeClr val="bg1"/>
                </a:solidFill>
              </a:rPr>
              <a:t>Associate Professor of Information Systems &amp;Technology, and</a:t>
            </a:r>
            <a:endParaRPr lang="en-GB" sz="2586" dirty="0">
              <a:solidFill>
                <a:schemeClr val="bg1"/>
              </a:solidFill>
            </a:endParaRPr>
          </a:p>
          <a:p>
            <a:pPr algn="ctr">
              <a:buNone/>
            </a:pPr>
            <a:r>
              <a:rPr lang="en-US" sz="2586" dirty="0">
                <a:solidFill>
                  <a:schemeClr val="bg1"/>
                </a:solidFill>
              </a:rPr>
              <a:t>Dean, School of Science &amp; Technology,</a:t>
            </a:r>
            <a:endParaRPr lang="en-GB" sz="2586" dirty="0">
              <a:solidFill>
                <a:schemeClr val="bg1"/>
              </a:solidFill>
            </a:endParaRPr>
          </a:p>
          <a:p>
            <a:pPr algn="ctr" eaLnBrk="1" hangingPunct="1">
              <a:spcBef>
                <a:spcPct val="50000"/>
              </a:spcBef>
              <a:buFontTx/>
              <a:buNone/>
            </a:pPr>
            <a:r>
              <a:rPr lang="en-US" sz="2700" baseline="-25000" dirty="0">
                <a:solidFill>
                  <a:schemeClr val="folHlink"/>
                </a:solidFill>
              </a:rPr>
              <a:t>kmacharia@usiu.ac.ke</a:t>
            </a:r>
          </a:p>
        </p:txBody>
      </p:sp>
      <p:sp>
        <p:nvSpPr>
          <p:cNvPr id="6" name="Title 1"/>
          <p:cNvSpPr txBox="1">
            <a:spLocks/>
          </p:cNvSpPr>
          <p:nvPr/>
        </p:nvSpPr>
        <p:spPr bwMode="auto">
          <a:xfrm>
            <a:off x="782057" y="396822"/>
            <a:ext cx="7361521" cy="92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4433" tIns="42217" rIns="84433" bIns="42217" numCol="1" anchor="ctr" anchorCtr="0" compatLnSpc="1">
            <a:prstTxWarp prst="textNoShape">
              <a:avLst/>
            </a:prstTxWarp>
          </a:bodyPr>
          <a:lstStyle>
            <a:lvl1pPr algn="ctr" rtl="0" eaLnBrk="1" fontAlgn="base" hangingPunct="1">
              <a:spcBef>
                <a:spcPct val="0"/>
              </a:spcBef>
              <a:spcAft>
                <a:spcPct val="0"/>
              </a:spcAft>
              <a:defRPr sz="4400">
                <a:solidFill>
                  <a:schemeClr val="accent2"/>
                </a:solidFill>
                <a:latin typeface="Adobe Gothic Std B" pitchFamily="34" charset="-128"/>
                <a:ea typeface="Adobe Gothic Std B" pitchFamily="34" charset="-128"/>
                <a:cs typeface="+mj-cs"/>
              </a:defRPr>
            </a:lvl1pPr>
            <a:lvl2pPr algn="ctr" rtl="0" eaLnBrk="1" fontAlgn="base" hangingPunct="1">
              <a:spcBef>
                <a:spcPct val="0"/>
              </a:spcBef>
              <a:spcAft>
                <a:spcPct val="0"/>
              </a:spcAft>
              <a:defRPr sz="4000">
                <a:solidFill>
                  <a:schemeClr val="accent2"/>
                </a:solidFill>
                <a:latin typeface="Adobe Gothic Std B" pitchFamily="34" charset="-128"/>
                <a:ea typeface="Adobe Gothic Std B" pitchFamily="34" charset="-128"/>
              </a:defRPr>
            </a:lvl2pPr>
            <a:lvl3pPr algn="ctr" rtl="0" eaLnBrk="1" fontAlgn="base" hangingPunct="1">
              <a:spcBef>
                <a:spcPct val="0"/>
              </a:spcBef>
              <a:spcAft>
                <a:spcPct val="0"/>
              </a:spcAft>
              <a:defRPr sz="4000">
                <a:solidFill>
                  <a:schemeClr val="accent2"/>
                </a:solidFill>
                <a:latin typeface="Adobe Gothic Std B" pitchFamily="34" charset="-128"/>
                <a:ea typeface="Adobe Gothic Std B" pitchFamily="34" charset="-128"/>
              </a:defRPr>
            </a:lvl3pPr>
            <a:lvl4pPr algn="ctr" rtl="0" eaLnBrk="1" fontAlgn="base" hangingPunct="1">
              <a:spcBef>
                <a:spcPct val="0"/>
              </a:spcBef>
              <a:spcAft>
                <a:spcPct val="0"/>
              </a:spcAft>
              <a:defRPr sz="4000">
                <a:solidFill>
                  <a:schemeClr val="accent2"/>
                </a:solidFill>
                <a:latin typeface="Adobe Gothic Std B" pitchFamily="34" charset="-128"/>
                <a:ea typeface="Adobe Gothic Std B" pitchFamily="34" charset="-128"/>
              </a:defRPr>
            </a:lvl4pPr>
            <a:lvl5pPr algn="ctr" rtl="0" eaLnBrk="1" fontAlgn="base" hangingPunct="1">
              <a:spcBef>
                <a:spcPct val="0"/>
              </a:spcBef>
              <a:spcAft>
                <a:spcPct val="0"/>
              </a:spcAft>
              <a:defRPr sz="4000">
                <a:solidFill>
                  <a:schemeClr val="accent2"/>
                </a:solidFill>
                <a:latin typeface="Adobe Gothic Std B" pitchFamily="34" charset="-128"/>
                <a:ea typeface="Adobe Gothic Std B" pitchFamily="34" charset="-128"/>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a:lstStyle>
          <a:p>
            <a:r>
              <a:rPr lang="en-GB" sz="4063" kern="0"/>
              <a:t>Masters of Information Systems &amp; Technology </a:t>
            </a:r>
            <a:endParaRPr lang="en-GB" sz="4063" kern="0" dirty="0"/>
          </a:p>
        </p:txBody>
      </p:sp>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978862" y="2390206"/>
              <a:ext cx="3083807" cy="1047437"/>
            </p14:xfrm>
          </p:contentPart>
        </mc:Choice>
        <mc:Fallback xmlns="">
          <p:pic>
            <p:nvPicPr>
              <p:cNvPr id="3" name="Ink 2"/>
              <p:cNvPicPr/>
              <p:nvPr/>
            </p:nvPicPr>
            <p:blipFill>
              <a:blip r:embed="rId5"/>
              <a:stretch>
                <a:fillRect/>
              </a:stretch>
            </p:blipFill>
            <p:spPr>
              <a:xfrm>
                <a:off x="1969502" y="2380847"/>
                <a:ext cx="3102527" cy="1066154"/>
              </a:xfrm>
              <a:prstGeom prst="rect">
                <a:avLst/>
              </a:prstGeom>
            </p:spPr>
          </p:pic>
        </mc:Fallback>
      </mc:AlternateContent>
    </p:spTree>
    <p:extLst>
      <p:ext uri="{BB962C8B-B14F-4D97-AF65-F5344CB8AC3E}">
        <p14:creationId xmlns:p14="http://schemas.microsoft.com/office/powerpoint/2010/main" val="12726930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p:cNvSpPr>
            <a:spLocks noGrp="1"/>
          </p:cNvSpPr>
          <p:nvPr>
            <p:ph type="sldNum" sz="quarter" idx="4294967295"/>
          </p:nvPr>
        </p:nvSpPr>
        <p:spPr>
          <a:xfrm>
            <a:off x="7204075" y="6356350"/>
            <a:ext cx="1905000" cy="457200"/>
          </a:xfrm>
          <a:prstGeom prst="rect">
            <a:avLst/>
          </a:prstGeom>
        </p:spPr>
        <p:txBody>
          <a:bodyPr/>
          <a:lstStyle/>
          <a:p>
            <a:fld id="{ED454B2F-F842-43AE-960B-BA79BBCD2DE2}" type="slidenum">
              <a:rPr lang="ar-SA" altLang="en-US"/>
              <a:pPr/>
              <a:t>10</a:t>
            </a:fld>
            <a:endParaRPr lang="en-US" altLang="en-US"/>
          </a:p>
        </p:txBody>
      </p:sp>
      <p:sp>
        <p:nvSpPr>
          <p:cNvPr id="125954" name="Rectangle 2"/>
          <p:cNvSpPr>
            <a:spLocks noGrp="1" noChangeArrowheads="1"/>
          </p:cNvSpPr>
          <p:nvPr>
            <p:ph type="title"/>
          </p:nvPr>
        </p:nvSpPr>
        <p:spPr>
          <a:xfrm>
            <a:off x="189768" y="50233"/>
            <a:ext cx="8764463" cy="1143000"/>
          </a:xfrm>
        </p:spPr>
        <p:txBody>
          <a:bodyPr/>
          <a:lstStyle/>
          <a:p>
            <a:pPr algn="ctr"/>
            <a:r>
              <a:rPr lang="en-US" altLang="en-US" sz="4000" b="1" dirty="0">
                <a:solidFill>
                  <a:schemeClr val="accent2">
                    <a:lumMod val="75000"/>
                  </a:schemeClr>
                </a:solidFill>
                <a:latin typeface="Monotype Corsiva" panose="03010101010201010101" pitchFamily="66" charset="0"/>
              </a:rPr>
              <a:t>Relationship Of Review Of Literature To Theory, Research, </a:t>
            </a:r>
            <a:r>
              <a:rPr lang="en-US" altLang="en-US" sz="4000" b="1" dirty="0" smtClean="0">
                <a:solidFill>
                  <a:schemeClr val="accent2">
                    <a:lumMod val="75000"/>
                  </a:schemeClr>
                </a:solidFill>
                <a:latin typeface="Monotype Corsiva" panose="03010101010201010101" pitchFamily="66" charset="0"/>
              </a:rPr>
              <a:t>IT </a:t>
            </a:r>
            <a:r>
              <a:rPr lang="en-US" altLang="en-US" sz="4000" b="1" dirty="0">
                <a:solidFill>
                  <a:schemeClr val="accent2">
                    <a:lumMod val="75000"/>
                  </a:schemeClr>
                </a:solidFill>
                <a:latin typeface="Monotype Corsiva" panose="03010101010201010101" pitchFamily="66" charset="0"/>
              </a:rPr>
              <a:t>And Practice</a:t>
            </a:r>
          </a:p>
        </p:txBody>
      </p:sp>
      <p:sp>
        <p:nvSpPr>
          <p:cNvPr id="125956" name="Oval 4"/>
          <p:cNvSpPr>
            <a:spLocks noChangeArrowheads="1"/>
          </p:cNvSpPr>
          <p:nvPr/>
        </p:nvSpPr>
        <p:spPr bwMode="auto">
          <a:xfrm>
            <a:off x="2914650" y="1341438"/>
            <a:ext cx="3241675" cy="3095625"/>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25957" name="Oval 5"/>
          <p:cNvSpPr>
            <a:spLocks noChangeArrowheads="1"/>
          </p:cNvSpPr>
          <p:nvPr/>
        </p:nvSpPr>
        <p:spPr bwMode="auto">
          <a:xfrm>
            <a:off x="4932363" y="3068638"/>
            <a:ext cx="3240087" cy="273685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25958" name="Oval 6"/>
          <p:cNvSpPr>
            <a:spLocks noChangeArrowheads="1"/>
          </p:cNvSpPr>
          <p:nvPr/>
        </p:nvSpPr>
        <p:spPr bwMode="auto">
          <a:xfrm>
            <a:off x="3203575" y="2565400"/>
            <a:ext cx="3024188" cy="3527425"/>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25959" name="Oval 7"/>
          <p:cNvSpPr>
            <a:spLocks noChangeArrowheads="1"/>
          </p:cNvSpPr>
          <p:nvPr/>
        </p:nvSpPr>
        <p:spPr bwMode="auto">
          <a:xfrm>
            <a:off x="1258888" y="3141663"/>
            <a:ext cx="2808287" cy="3024187"/>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25960" name="Text Box 8"/>
          <p:cNvSpPr txBox="1">
            <a:spLocks noChangeArrowheads="1"/>
          </p:cNvSpPr>
          <p:nvPr/>
        </p:nvSpPr>
        <p:spPr bwMode="auto">
          <a:xfrm>
            <a:off x="3132138" y="1557338"/>
            <a:ext cx="2736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a:t>Research</a:t>
            </a:r>
          </a:p>
        </p:txBody>
      </p:sp>
      <p:sp>
        <p:nvSpPr>
          <p:cNvPr id="125961" name="Text Box 9"/>
          <p:cNvSpPr txBox="1">
            <a:spLocks noChangeArrowheads="1"/>
          </p:cNvSpPr>
          <p:nvPr/>
        </p:nvSpPr>
        <p:spPr bwMode="auto">
          <a:xfrm>
            <a:off x="6227763" y="4076700"/>
            <a:ext cx="1584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a:t>Practice</a:t>
            </a:r>
          </a:p>
        </p:txBody>
      </p:sp>
      <p:sp>
        <p:nvSpPr>
          <p:cNvPr id="125962" name="Text Box 10"/>
          <p:cNvSpPr txBox="1">
            <a:spLocks noChangeArrowheads="1"/>
          </p:cNvSpPr>
          <p:nvPr/>
        </p:nvSpPr>
        <p:spPr bwMode="auto">
          <a:xfrm>
            <a:off x="1296193" y="3948539"/>
            <a:ext cx="19446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2400" b="1" dirty="0" smtClean="0"/>
              <a:t>Information Technology</a:t>
            </a:r>
            <a:endParaRPr lang="en-US" altLang="en-US" sz="2400" b="1" dirty="0"/>
          </a:p>
        </p:txBody>
      </p:sp>
      <p:sp>
        <p:nvSpPr>
          <p:cNvPr id="125963" name="Text Box 11"/>
          <p:cNvSpPr txBox="1">
            <a:spLocks noChangeArrowheads="1"/>
          </p:cNvSpPr>
          <p:nvPr/>
        </p:nvSpPr>
        <p:spPr bwMode="auto">
          <a:xfrm>
            <a:off x="3779838" y="5276850"/>
            <a:ext cx="1655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a:t>Theory</a:t>
            </a:r>
          </a:p>
        </p:txBody>
      </p:sp>
      <p:sp>
        <p:nvSpPr>
          <p:cNvPr id="125964" name="Text Box 12"/>
          <p:cNvSpPr txBox="1">
            <a:spLocks noChangeArrowheads="1"/>
          </p:cNvSpPr>
          <p:nvPr/>
        </p:nvSpPr>
        <p:spPr bwMode="auto">
          <a:xfrm>
            <a:off x="3492500" y="2781300"/>
            <a:ext cx="23034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a:solidFill>
                  <a:srgbClr val="FF99FF"/>
                </a:solidFill>
              </a:rPr>
              <a:t>Review of Literature</a:t>
            </a:r>
          </a:p>
        </p:txBody>
      </p:sp>
      <p:sp>
        <p:nvSpPr>
          <p:cNvPr id="125965" name="Line 13"/>
          <p:cNvSpPr>
            <a:spLocks noChangeShapeType="1"/>
          </p:cNvSpPr>
          <p:nvPr/>
        </p:nvSpPr>
        <p:spPr bwMode="auto">
          <a:xfrm>
            <a:off x="5219700" y="2420938"/>
            <a:ext cx="1512888" cy="1584325"/>
          </a:xfrm>
          <a:prstGeom prst="line">
            <a:avLst/>
          </a:prstGeom>
          <a:noFill/>
          <a:ln w="57150">
            <a:solidFill>
              <a:srgbClr val="FFFF00"/>
            </a:solidFill>
            <a:prstDash val="sysDot"/>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125967" name="Line 15"/>
          <p:cNvSpPr>
            <a:spLocks noChangeShapeType="1"/>
          </p:cNvSpPr>
          <p:nvPr/>
        </p:nvSpPr>
        <p:spPr bwMode="auto">
          <a:xfrm flipH="1">
            <a:off x="2411413" y="2420938"/>
            <a:ext cx="1223962" cy="1584325"/>
          </a:xfrm>
          <a:prstGeom prst="line">
            <a:avLst/>
          </a:prstGeom>
          <a:noFill/>
          <a:ln w="57150">
            <a:solidFill>
              <a:srgbClr val="FFFF00"/>
            </a:solidFill>
            <a:prstDash val="sysDot"/>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125968" name="Line 16"/>
          <p:cNvSpPr>
            <a:spLocks noChangeShapeType="1"/>
          </p:cNvSpPr>
          <p:nvPr/>
        </p:nvSpPr>
        <p:spPr bwMode="auto">
          <a:xfrm>
            <a:off x="2339975" y="4724400"/>
            <a:ext cx="1944688" cy="504825"/>
          </a:xfrm>
          <a:prstGeom prst="line">
            <a:avLst/>
          </a:prstGeom>
          <a:noFill/>
          <a:ln w="57150">
            <a:solidFill>
              <a:srgbClr val="FFFF00"/>
            </a:solidFill>
            <a:prstDash val="sysDot"/>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125969" name="Line 17"/>
          <p:cNvSpPr>
            <a:spLocks noChangeShapeType="1"/>
          </p:cNvSpPr>
          <p:nvPr/>
        </p:nvSpPr>
        <p:spPr bwMode="auto">
          <a:xfrm flipH="1">
            <a:off x="4859338" y="4652963"/>
            <a:ext cx="1873250" cy="576262"/>
          </a:xfrm>
          <a:prstGeom prst="line">
            <a:avLst/>
          </a:prstGeom>
          <a:noFill/>
          <a:ln w="57150">
            <a:solidFill>
              <a:srgbClr val="FFFF00"/>
            </a:solidFill>
            <a:prstDash val="sysDot"/>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125970" name="Line 18"/>
          <p:cNvSpPr>
            <a:spLocks noChangeShapeType="1"/>
          </p:cNvSpPr>
          <p:nvPr/>
        </p:nvSpPr>
        <p:spPr bwMode="auto">
          <a:xfrm>
            <a:off x="4572000" y="4005263"/>
            <a:ext cx="0" cy="936625"/>
          </a:xfrm>
          <a:prstGeom prst="line">
            <a:avLst/>
          </a:prstGeom>
          <a:noFill/>
          <a:ln w="57150">
            <a:solidFill>
              <a:srgbClr val="FFFF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125971" name="Line 19"/>
          <p:cNvSpPr>
            <a:spLocks noChangeShapeType="1"/>
          </p:cNvSpPr>
          <p:nvPr/>
        </p:nvSpPr>
        <p:spPr bwMode="auto">
          <a:xfrm flipV="1">
            <a:off x="4500563" y="1989138"/>
            <a:ext cx="0" cy="720725"/>
          </a:xfrm>
          <a:prstGeom prst="line">
            <a:avLst/>
          </a:prstGeom>
          <a:noFill/>
          <a:ln w="57150">
            <a:solidFill>
              <a:srgbClr val="FFFF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Tree>
    <p:extLst>
      <p:ext uri="{BB962C8B-B14F-4D97-AF65-F5344CB8AC3E}">
        <p14:creationId xmlns:p14="http://schemas.microsoft.com/office/powerpoint/2010/main" val="2616702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4294967295"/>
          </p:nvPr>
        </p:nvSpPr>
        <p:spPr>
          <a:xfrm>
            <a:off x="6096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Dr. Lili Ann</a:t>
            </a:r>
          </a:p>
        </p:txBody>
      </p:sp>
      <p:sp>
        <p:nvSpPr>
          <p:cNvPr id="12291" name="Footer Placeholder 4"/>
          <p:cNvSpPr>
            <a:spLocks noGrp="1"/>
          </p:cNvSpPr>
          <p:nvPr>
            <p:ph type="ftr" sz="quarter" idx="4294967295"/>
          </p:nvPr>
        </p:nvSpPr>
        <p:spPr>
          <a:xfrm>
            <a:off x="3124200" y="6245225"/>
            <a:ext cx="2895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SMM4999 - Literature Review</a:t>
            </a:r>
          </a:p>
        </p:txBody>
      </p:sp>
      <p:sp>
        <p:nvSpPr>
          <p:cNvPr id="12292" name="Slide Number Placeholder 5"/>
          <p:cNvSpPr>
            <a:spLocks noGrp="1"/>
          </p:cNvSpPr>
          <p:nvPr>
            <p:ph type="sldNum" sz="quarter" idx="4294967295"/>
          </p:nvPr>
        </p:nvSpPr>
        <p:spPr>
          <a:xfrm>
            <a:off x="65532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EEAB6949-65D2-4BE5-859C-D2BABDAAA60A}" type="slidenum">
              <a:rPr lang="en-US" altLang="en-US"/>
              <a:pPr/>
              <a:t>11</a:t>
            </a:fld>
            <a:endParaRPr lang="en-US" altLang="en-US"/>
          </a:p>
        </p:txBody>
      </p:sp>
      <p:sp>
        <p:nvSpPr>
          <p:cNvPr id="12293" name="Rectangle 2"/>
          <p:cNvSpPr>
            <a:spLocks noGrp="1" noChangeArrowheads="1"/>
          </p:cNvSpPr>
          <p:nvPr>
            <p:ph type="title"/>
          </p:nvPr>
        </p:nvSpPr>
        <p:spPr/>
        <p:txBody>
          <a:bodyPr/>
          <a:lstStyle/>
          <a:p>
            <a:pPr eaLnBrk="1" hangingPunct="1"/>
            <a:r>
              <a:rPr lang="en-US" altLang="en-US" smtClean="0"/>
              <a:t>Why write LR?</a:t>
            </a:r>
          </a:p>
        </p:txBody>
      </p:sp>
      <p:sp>
        <p:nvSpPr>
          <p:cNvPr id="12294" name="Rectangle 3"/>
          <p:cNvSpPr>
            <a:spLocks noGrp="1" noChangeArrowheads="1"/>
          </p:cNvSpPr>
          <p:nvPr>
            <p:ph type="body" idx="1"/>
          </p:nvPr>
        </p:nvSpPr>
        <p:spPr/>
        <p:txBody>
          <a:bodyPr/>
          <a:lstStyle/>
          <a:p>
            <a:pPr eaLnBrk="1" hangingPunct="1">
              <a:buFont typeface="Wingdings 2" panose="05020102010507070707" pitchFamily="18" charset="2"/>
              <a:buChar char="N"/>
            </a:pPr>
            <a:r>
              <a:rPr lang="en-US" altLang="en-US" sz="2600" dirty="0" smtClean="0"/>
              <a:t>Literature reviews </a:t>
            </a:r>
          </a:p>
          <a:p>
            <a:pPr lvl="1">
              <a:buFont typeface="Wingdings 2" panose="05020102010507070707" pitchFamily="18" charset="2"/>
              <a:buChar char="N"/>
            </a:pPr>
            <a:r>
              <a:rPr lang="en-US" altLang="en-US" sz="2415" dirty="0" smtClean="0"/>
              <a:t>provide you with a handy guide to a particular topic. If you have limited time to conduct research, literature reviews can give you an overview or act as a stepping stone. </a:t>
            </a:r>
          </a:p>
          <a:p>
            <a:pPr eaLnBrk="1" hangingPunct="1">
              <a:buFont typeface="Wingdings 2" panose="05020102010507070707" pitchFamily="18" charset="2"/>
              <a:buChar char="N"/>
            </a:pPr>
            <a:r>
              <a:rPr lang="en-US" altLang="en-US" sz="2600" dirty="0" smtClean="0"/>
              <a:t>Literature reviews </a:t>
            </a:r>
          </a:p>
          <a:p>
            <a:pPr lvl="1">
              <a:buFont typeface="Wingdings 2" panose="05020102010507070707" pitchFamily="18" charset="2"/>
              <a:buChar char="N"/>
            </a:pPr>
            <a:r>
              <a:rPr lang="en-US" altLang="en-US" sz="2415" dirty="0" smtClean="0"/>
              <a:t>also provide a solid background for a research paper's investigation. Comprehensive knowledge of the literature of the field is essential to most research papers. </a:t>
            </a:r>
          </a:p>
        </p:txBody>
      </p:sp>
    </p:spTree>
    <p:extLst>
      <p:ext uri="{BB962C8B-B14F-4D97-AF65-F5344CB8AC3E}">
        <p14:creationId xmlns:p14="http://schemas.microsoft.com/office/powerpoint/2010/main" val="3828359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4294967295"/>
          </p:nvPr>
        </p:nvSpPr>
        <p:spPr>
          <a:xfrm>
            <a:off x="6096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Dr. Lili Ann</a:t>
            </a:r>
          </a:p>
        </p:txBody>
      </p:sp>
      <p:sp>
        <p:nvSpPr>
          <p:cNvPr id="13315" name="Footer Placeholder 4"/>
          <p:cNvSpPr>
            <a:spLocks noGrp="1"/>
          </p:cNvSpPr>
          <p:nvPr>
            <p:ph type="ftr" sz="quarter" idx="4294967295"/>
          </p:nvPr>
        </p:nvSpPr>
        <p:spPr>
          <a:xfrm>
            <a:off x="3124200" y="6245225"/>
            <a:ext cx="2895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SMM4999 - Literature Review</a:t>
            </a:r>
          </a:p>
        </p:txBody>
      </p:sp>
      <p:sp>
        <p:nvSpPr>
          <p:cNvPr id="13316" name="Slide Number Placeholder 5"/>
          <p:cNvSpPr>
            <a:spLocks noGrp="1"/>
          </p:cNvSpPr>
          <p:nvPr>
            <p:ph type="sldNum" sz="quarter" idx="4294967295"/>
          </p:nvPr>
        </p:nvSpPr>
        <p:spPr>
          <a:xfrm>
            <a:off x="65532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6272BC3D-FEDA-4AD0-910A-9076F38E4F5F}" type="slidenum">
              <a:rPr lang="en-US" altLang="en-US"/>
              <a:pPr/>
              <a:t>12</a:t>
            </a:fld>
            <a:endParaRPr lang="en-US" altLang="en-US"/>
          </a:p>
        </p:txBody>
      </p:sp>
      <p:sp>
        <p:nvSpPr>
          <p:cNvPr id="13317" name="Rectangle 2"/>
          <p:cNvSpPr>
            <a:spLocks noGrp="1" noChangeArrowheads="1"/>
          </p:cNvSpPr>
          <p:nvPr>
            <p:ph type="title"/>
          </p:nvPr>
        </p:nvSpPr>
        <p:spPr/>
        <p:txBody>
          <a:bodyPr/>
          <a:lstStyle/>
          <a:p>
            <a:pPr eaLnBrk="1" hangingPunct="1"/>
            <a:r>
              <a:rPr lang="en-US" altLang="en-US" smtClean="0"/>
              <a:t>Why write LR?</a:t>
            </a:r>
          </a:p>
        </p:txBody>
      </p:sp>
      <p:sp>
        <p:nvSpPr>
          <p:cNvPr id="13318" name="Rectangle 3"/>
          <p:cNvSpPr>
            <a:spLocks noGrp="1" noChangeArrowheads="1"/>
          </p:cNvSpPr>
          <p:nvPr>
            <p:ph type="body" idx="1"/>
          </p:nvPr>
        </p:nvSpPr>
        <p:spPr/>
        <p:txBody>
          <a:bodyPr/>
          <a:lstStyle/>
          <a:p>
            <a:pPr eaLnBrk="1" hangingPunct="1">
              <a:buFont typeface="Wingdings 2" panose="05020102010507070707" pitchFamily="18" charset="2"/>
              <a:buChar char="N"/>
            </a:pPr>
            <a:r>
              <a:rPr lang="en-US" altLang="en-US" dirty="0" smtClean="0"/>
              <a:t>For professionals,</a:t>
            </a:r>
          </a:p>
          <a:p>
            <a:pPr lvl="1">
              <a:buFont typeface="Wingdings 2" panose="05020102010507070707" pitchFamily="18" charset="2"/>
              <a:buChar char="N"/>
            </a:pPr>
            <a:r>
              <a:rPr lang="en-US" altLang="en-US" dirty="0" smtClean="0"/>
              <a:t> they are useful reports that keep them up to date with what is current in the field. </a:t>
            </a:r>
          </a:p>
          <a:p>
            <a:pPr eaLnBrk="1" hangingPunct="1">
              <a:buFont typeface="Wingdings 2" panose="05020102010507070707" pitchFamily="18" charset="2"/>
              <a:buChar char="N"/>
            </a:pPr>
            <a:r>
              <a:rPr lang="en-US" altLang="en-US" dirty="0" smtClean="0"/>
              <a:t>For scholars, </a:t>
            </a:r>
          </a:p>
          <a:p>
            <a:pPr lvl="1">
              <a:buFont typeface="Wingdings 2" panose="05020102010507070707" pitchFamily="18" charset="2"/>
              <a:buChar char="N"/>
            </a:pPr>
            <a:r>
              <a:rPr lang="en-US" altLang="en-US" dirty="0" smtClean="0"/>
              <a:t>the depth and breadth of the literature review emphasizes the credibility of the writer in his or her field </a:t>
            </a:r>
          </a:p>
        </p:txBody>
      </p:sp>
    </p:spTree>
    <p:extLst>
      <p:ext uri="{BB962C8B-B14F-4D97-AF65-F5344CB8AC3E}">
        <p14:creationId xmlns:p14="http://schemas.microsoft.com/office/powerpoint/2010/main" val="1652108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4294967295"/>
          </p:nvPr>
        </p:nvSpPr>
        <p:spPr>
          <a:xfrm>
            <a:off x="6096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Dr. Lili Ann</a:t>
            </a:r>
          </a:p>
        </p:txBody>
      </p:sp>
      <p:sp>
        <p:nvSpPr>
          <p:cNvPr id="14339" name="Footer Placeholder 4"/>
          <p:cNvSpPr>
            <a:spLocks noGrp="1"/>
          </p:cNvSpPr>
          <p:nvPr>
            <p:ph type="ftr" sz="quarter" idx="4294967295"/>
          </p:nvPr>
        </p:nvSpPr>
        <p:spPr>
          <a:xfrm>
            <a:off x="3124200" y="6245225"/>
            <a:ext cx="2895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SMM4999 - Literature Review</a:t>
            </a:r>
          </a:p>
        </p:txBody>
      </p:sp>
      <p:sp>
        <p:nvSpPr>
          <p:cNvPr id="14340" name="Slide Number Placeholder 5"/>
          <p:cNvSpPr>
            <a:spLocks noGrp="1"/>
          </p:cNvSpPr>
          <p:nvPr>
            <p:ph type="sldNum" sz="quarter" idx="4294967295"/>
          </p:nvPr>
        </p:nvSpPr>
        <p:spPr>
          <a:xfrm>
            <a:off x="65532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A15AE218-12D7-41A6-90F6-FD7D8DE65D29}" type="slidenum">
              <a:rPr lang="en-US" altLang="en-US"/>
              <a:pPr/>
              <a:t>13</a:t>
            </a:fld>
            <a:endParaRPr lang="en-US" altLang="en-US"/>
          </a:p>
        </p:txBody>
      </p:sp>
      <p:sp>
        <p:nvSpPr>
          <p:cNvPr id="14341" name="Rectangle 2"/>
          <p:cNvSpPr>
            <a:spLocks noGrp="1" noChangeArrowheads="1"/>
          </p:cNvSpPr>
          <p:nvPr>
            <p:ph type="title"/>
          </p:nvPr>
        </p:nvSpPr>
        <p:spPr/>
        <p:txBody>
          <a:bodyPr/>
          <a:lstStyle/>
          <a:p>
            <a:pPr eaLnBrk="1" hangingPunct="1"/>
            <a:r>
              <a:rPr lang="en-US" altLang="en-US" smtClean="0"/>
              <a:t>Why write LR?</a:t>
            </a:r>
          </a:p>
        </p:txBody>
      </p:sp>
      <p:sp>
        <p:nvSpPr>
          <p:cNvPr id="14342" name="Rectangle 3"/>
          <p:cNvSpPr>
            <a:spLocks noGrp="1" noChangeArrowheads="1"/>
          </p:cNvSpPr>
          <p:nvPr>
            <p:ph type="body" idx="1"/>
          </p:nvPr>
        </p:nvSpPr>
        <p:spPr/>
        <p:txBody>
          <a:bodyPr/>
          <a:lstStyle/>
          <a:p>
            <a:pPr eaLnBrk="1" hangingPunct="1">
              <a:lnSpc>
                <a:spcPct val="90000"/>
              </a:lnSpc>
              <a:buFont typeface="Wingdings 2" panose="05020102010507070707" pitchFamily="18" charset="2"/>
              <a:buChar char="N"/>
            </a:pPr>
            <a:r>
              <a:rPr lang="en-US" altLang="en-US" sz="2600" dirty="0" smtClean="0"/>
              <a:t>The purpose of a literature review </a:t>
            </a:r>
          </a:p>
          <a:p>
            <a:pPr lvl="1">
              <a:lnSpc>
                <a:spcPct val="90000"/>
              </a:lnSpc>
              <a:buFont typeface="Wingdings 2" panose="05020102010507070707" pitchFamily="18" charset="2"/>
              <a:buChar char="N"/>
            </a:pPr>
            <a:r>
              <a:rPr lang="en-US" altLang="en-US" sz="2415" dirty="0" smtClean="0"/>
              <a:t>is for you to take a critical look at the literature (facts and views) that already exists in the area you are researching. </a:t>
            </a:r>
          </a:p>
          <a:p>
            <a:pPr eaLnBrk="1" hangingPunct="1">
              <a:lnSpc>
                <a:spcPct val="90000"/>
              </a:lnSpc>
              <a:buFont typeface="Wingdings 2" panose="05020102010507070707" pitchFamily="18" charset="2"/>
              <a:buChar char="N"/>
            </a:pPr>
            <a:r>
              <a:rPr lang="en-US" altLang="en-US" sz="2600" dirty="0" smtClean="0"/>
              <a:t>A literature review is not a shopping list of everything that exists,</a:t>
            </a:r>
          </a:p>
          <a:p>
            <a:pPr lvl="1">
              <a:lnSpc>
                <a:spcPct val="90000"/>
              </a:lnSpc>
              <a:buFont typeface="Wingdings 2" panose="05020102010507070707" pitchFamily="18" charset="2"/>
              <a:buChar char="N"/>
            </a:pPr>
            <a:r>
              <a:rPr lang="en-US" altLang="en-US" sz="2415" dirty="0" smtClean="0"/>
              <a:t> but a critical analysis that shows an evaluation of the existing literature and a relationship between the different works. </a:t>
            </a:r>
          </a:p>
          <a:p>
            <a:pPr eaLnBrk="1" hangingPunct="1">
              <a:lnSpc>
                <a:spcPct val="90000"/>
              </a:lnSpc>
              <a:buFont typeface="Wingdings 2" panose="05020102010507070707" pitchFamily="18" charset="2"/>
              <a:buChar char="N"/>
            </a:pPr>
            <a:r>
              <a:rPr lang="en-US" altLang="en-US" sz="2600" dirty="0" smtClean="0"/>
              <a:t>It demonstrates the relevance of the research.</a:t>
            </a:r>
          </a:p>
        </p:txBody>
      </p:sp>
    </p:spTree>
    <p:extLst>
      <p:ext uri="{BB962C8B-B14F-4D97-AF65-F5344CB8AC3E}">
        <p14:creationId xmlns:p14="http://schemas.microsoft.com/office/powerpoint/2010/main" val="3872736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Slide Number Placeholder 5"/>
          <p:cNvSpPr>
            <a:spLocks noGrp="1"/>
          </p:cNvSpPr>
          <p:nvPr>
            <p:ph type="sldNum" sz="quarter" idx="4294967295"/>
          </p:nvPr>
        </p:nvSpPr>
        <p:spPr>
          <a:xfrm>
            <a:off x="65532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303B0361-AAA2-477E-BF1E-90244CF03126}" type="slidenum">
              <a:rPr lang="en-US" altLang="en-US"/>
              <a:pPr/>
              <a:t>14</a:t>
            </a:fld>
            <a:endParaRPr lang="en-US" altLang="en-US"/>
          </a:p>
        </p:txBody>
      </p:sp>
      <p:sp>
        <p:nvSpPr>
          <p:cNvPr id="15365" name="Rectangle 2"/>
          <p:cNvSpPr>
            <a:spLocks noGrp="1" noChangeArrowheads="1"/>
          </p:cNvSpPr>
          <p:nvPr>
            <p:ph type="title"/>
          </p:nvPr>
        </p:nvSpPr>
        <p:spPr/>
        <p:txBody>
          <a:bodyPr/>
          <a:lstStyle/>
          <a:p>
            <a:pPr eaLnBrk="1" hangingPunct="1"/>
            <a:r>
              <a:rPr lang="en-US" altLang="en-US" smtClean="0"/>
              <a:t>Why write LR?</a:t>
            </a:r>
          </a:p>
        </p:txBody>
      </p:sp>
      <p:sp>
        <p:nvSpPr>
          <p:cNvPr id="15366" name="Rectangle 3"/>
          <p:cNvSpPr>
            <a:spLocks noGrp="1" noChangeArrowheads="1"/>
          </p:cNvSpPr>
          <p:nvPr>
            <p:ph type="body" idx="1"/>
          </p:nvPr>
        </p:nvSpPr>
        <p:spPr/>
        <p:txBody>
          <a:bodyPr/>
          <a:lstStyle/>
          <a:p>
            <a:pPr eaLnBrk="1" hangingPunct="1">
              <a:lnSpc>
                <a:spcPct val="80000"/>
              </a:lnSpc>
              <a:buFont typeface="Wingdings 2" panose="05020102010507070707" pitchFamily="18" charset="2"/>
              <a:buChar char="N"/>
            </a:pPr>
            <a:r>
              <a:rPr lang="en-US" altLang="en-US" sz="2600" dirty="0" smtClean="0"/>
              <a:t>Literature can include </a:t>
            </a:r>
          </a:p>
          <a:p>
            <a:pPr lvl="1">
              <a:lnSpc>
                <a:spcPct val="80000"/>
              </a:lnSpc>
              <a:buFont typeface="Wingdings 2" panose="05020102010507070707" pitchFamily="18" charset="2"/>
              <a:buChar char="N"/>
            </a:pPr>
            <a:r>
              <a:rPr lang="en-US" altLang="en-US" sz="2415" dirty="0" smtClean="0"/>
              <a:t>books,</a:t>
            </a:r>
          </a:p>
          <a:p>
            <a:pPr lvl="1">
              <a:lnSpc>
                <a:spcPct val="80000"/>
              </a:lnSpc>
              <a:buFont typeface="Wingdings 2" panose="05020102010507070707" pitchFamily="18" charset="2"/>
              <a:buChar char="N"/>
            </a:pPr>
            <a:r>
              <a:rPr lang="en-US" altLang="en-US" sz="2415" dirty="0" smtClean="0"/>
              <a:t> journal articles,</a:t>
            </a:r>
          </a:p>
          <a:p>
            <a:pPr lvl="1">
              <a:lnSpc>
                <a:spcPct val="80000"/>
              </a:lnSpc>
              <a:buFont typeface="Wingdings 2" panose="05020102010507070707" pitchFamily="18" charset="2"/>
              <a:buChar char="N"/>
            </a:pPr>
            <a:r>
              <a:rPr lang="en-US" altLang="en-US" sz="2415" dirty="0" smtClean="0"/>
              <a:t> internet (electronic journals),</a:t>
            </a:r>
          </a:p>
          <a:p>
            <a:pPr lvl="1">
              <a:lnSpc>
                <a:spcPct val="80000"/>
              </a:lnSpc>
              <a:buFont typeface="Wingdings 2" panose="05020102010507070707" pitchFamily="18" charset="2"/>
              <a:buChar char="N"/>
            </a:pPr>
            <a:r>
              <a:rPr lang="en-US" altLang="en-US" sz="2415" dirty="0" smtClean="0"/>
              <a:t> newspapers, </a:t>
            </a:r>
          </a:p>
          <a:p>
            <a:pPr lvl="1">
              <a:lnSpc>
                <a:spcPct val="80000"/>
              </a:lnSpc>
              <a:buFont typeface="Wingdings 2" panose="05020102010507070707" pitchFamily="18" charset="2"/>
              <a:buChar char="N"/>
            </a:pPr>
            <a:r>
              <a:rPr lang="en-US" altLang="en-US" sz="2415" dirty="0" smtClean="0"/>
              <a:t>magazines,</a:t>
            </a:r>
          </a:p>
          <a:p>
            <a:pPr lvl="1">
              <a:lnSpc>
                <a:spcPct val="80000"/>
              </a:lnSpc>
              <a:buFont typeface="Wingdings 2" panose="05020102010507070707" pitchFamily="18" charset="2"/>
              <a:buChar char="N"/>
            </a:pPr>
            <a:r>
              <a:rPr lang="en-US" altLang="en-US" sz="2415" dirty="0" smtClean="0"/>
              <a:t> theses and dissertations, </a:t>
            </a:r>
          </a:p>
          <a:p>
            <a:pPr lvl="1">
              <a:lnSpc>
                <a:spcPct val="80000"/>
              </a:lnSpc>
              <a:buFont typeface="Wingdings 2" panose="05020102010507070707" pitchFamily="18" charset="2"/>
              <a:buChar char="N"/>
            </a:pPr>
            <a:r>
              <a:rPr lang="en-US" altLang="en-US" sz="2415" dirty="0" smtClean="0"/>
              <a:t>conference proceedings, </a:t>
            </a:r>
          </a:p>
          <a:p>
            <a:pPr lvl="1">
              <a:lnSpc>
                <a:spcPct val="80000"/>
              </a:lnSpc>
              <a:buFont typeface="Wingdings 2" panose="05020102010507070707" pitchFamily="18" charset="2"/>
              <a:buChar char="N"/>
            </a:pPr>
            <a:r>
              <a:rPr lang="en-US" altLang="en-US" sz="2415" dirty="0" smtClean="0"/>
              <a:t>reports, and</a:t>
            </a:r>
          </a:p>
          <a:p>
            <a:pPr lvl="1">
              <a:lnSpc>
                <a:spcPct val="80000"/>
              </a:lnSpc>
              <a:buFont typeface="Wingdings 2" panose="05020102010507070707" pitchFamily="18" charset="2"/>
              <a:buChar char="N"/>
            </a:pPr>
            <a:r>
              <a:rPr lang="en-US" altLang="en-US" sz="2415" dirty="0" smtClean="0"/>
              <a:t> documentaries.</a:t>
            </a:r>
          </a:p>
        </p:txBody>
      </p:sp>
    </p:spTree>
    <p:extLst>
      <p:ext uri="{BB962C8B-B14F-4D97-AF65-F5344CB8AC3E}">
        <p14:creationId xmlns:p14="http://schemas.microsoft.com/office/powerpoint/2010/main" val="416080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4294967295"/>
          </p:nvPr>
        </p:nvSpPr>
        <p:spPr>
          <a:xfrm>
            <a:off x="6096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Dr. Lili Ann</a:t>
            </a:r>
          </a:p>
        </p:txBody>
      </p:sp>
      <p:sp>
        <p:nvSpPr>
          <p:cNvPr id="15363" name="Footer Placeholder 4"/>
          <p:cNvSpPr>
            <a:spLocks noGrp="1"/>
          </p:cNvSpPr>
          <p:nvPr>
            <p:ph type="ftr" sz="quarter" idx="4294967295"/>
          </p:nvPr>
        </p:nvSpPr>
        <p:spPr>
          <a:xfrm>
            <a:off x="3124200" y="6245225"/>
            <a:ext cx="2895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SMM4999 - Literature Review</a:t>
            </a:r>
          </a:p>
        </p:txBody>
      </p:sp>
      <p:sp>
        <p:nvSpPr>
          <p:cNvPr id="15364" name="Slide Number Placeholder 5"/>
          <p:cNvSpPr>
            <a:spLocks noGrp="1"/>
          </p:cNvSpPr>
          <p:nvPr>
            <p:ph type="sldNum" sz="quarter" idx="4294967295"/>
          </p:nvPr>
        </p:nvSpPr>
        <p:spPr>
          <a:xfrm>
            <a:off x="65532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303B0361-AAA2-477E-BF1E-90244CF03126}" type="slidenum">
              <a:rPr lang="en-US" altLang="en-US"/>
              <a:pPr/>
              <a:t>15</a:t>
            </a:fld>
            <a:endParaRPr lang="en-US" altLang="en-US"/>
          </a:p>
        </p:txBody>
      </p:sp>
      <p:sp>
        <p:nvSpPr>
          <p:cNvPr id="15365" name="Rectangle 2"/>
          <p:cNvSpPr>
            <a:spLocks noGrp="1" noChangeArrowheads="1"/>
          </p:cNvSpPr>
          <p:nvPr>
            <p:ph type="title"/>
          </p:nvPr>
        </p:nvSpPr>
        <p:spPr/>
        <p:txBody>
          <a:bodyPr/>
          <a:lstStyle/>
          <a:p>
            <a:pPr eaLnBrk="1" hangingPunct="1"/>
            <a:r>
              <a:rPr lang="en-US" altLang="en-US" smtClean="0"/>
              <a:t>Why write LR?</a:t>
            </a:r>
          </a:p>
        </p:txBody>
      </p:sp>
      <p:sp>
        <p:nvSpPr>
          <p:cNvPr id="15366" name="Rectangle 3"/>
          <p:cNvSpPr>
            <a:spLocks noGrp="1" noChangeArrowheads="1"/>
          </p:cNvSpPr>
          <p:nvPr>
            <p:ph type="body" idx="1"/>
          </p:nvPr>
        </p:nvSpPr>
        <p:spPr/>
        <p:txBody>
          <a:bodyPr/>
          <a:lstStyle/>
          <a:p>
            <a:pPr eaLnBrk="1" hangingPunct="1">
              <a:lnSpc>
                <a:spcPct val="80000"/>
              </a:lnSpc>
              <a:buFont typeface="Wingdings 2" panose="05020102010507070707" pitchFamily="18" charset="2"/>
              <a:buChar char="N"/>
            </a:pPr>
            <a:r>
              <a:rPr lang="en-US" altLang="en-US" sz="2600" dirty="0" smtClean="0"/>
              <a:t>Literature reviews </a:t>
            </a:r>
          </a:p>
          <a:p>
            <a:pPr lvl="1">
              <a:lnSpc>
                <a:spcPct val="80000"/>
              </a:lnSpc>
              <a:buFont typeface="Wingdings 2" panose="05020102010507070707" pitchFamily="18" charset="2"/>
              <a:buChar char="N"/>
            </a:pPr>
            <a:r>
              <a:rPr lang="en-US" altLang="en-US" sz="2415" dirty="0" smtClean="0"/>
              <a:t>are written occasionally in the humanities, </a:t>
            </a:r>
          </a:p>
          <a:p>
            <a:pPr lvl="1">
              <a:lnSpc>
                <a:spcPct val="80000"/>
              </a:lnSpc>
              <a:buFont typeface="Wingdings 2" panose="05020102010507070707" pitchFamily="18" charset="2"/>
              <a:buChar char="N"/>
            </a:pPr>
            <a:r>
              <a:rPr lang="en-US" altLang="en-US" sz="2415" dirty="0" smtClean="0"/>
              <a:t>but mostly in the  and social sciences; </a:t>
            </a:r>
          </a:p>
          <a:p>
            <a:pPr lvl="1">
              <a:lnSpc>
                <a:spcPct val="80000"/>
              </a:lnSpc>
              <a:buFont typeface="Wingdings 2" panose="05020102010507070707" pitchFamily="18" charset="2"/>
              <a:buChar char="N"/>
            </a:pPr>
            <a:r>
              <a:rPr lang="en-US" altLang="en-US" sz="2415" dirty="0" smtClean="0"/>
              <a:t>in experiment and lab reports, </a:t>
            </a:r>
          </a:p>
          <a:p>
            <a:pPr lvl="1">
              <a:lnSpc>
                <a:spcPct val="80000"/>
              </a:lnSpc>
              <a:buFont typeface="Wingdings 2" panose="05020102010507070707" pitchFamily="18" charset="2"/>
              <a:buChar char="N"/>
            </a:pPr>
            <a:r>
              <a:rPr lang="en-US" altLang="en-US" sz="2415" dirty="0" smtClean="0"/>
              <a:t>they constitute a section of the paper. </a:t>
            </a:r>
          </a:p>
          <a:p>
            <a:pPr eaLnBrk="1" hangingPunct="1">
              <a:lnSpc>
                <a:spcPct val="80000"/>
              </a:lnSpc>
              <a:buFont typeface="Wingdings 2" panose="05020102010507070707" pitchFamily="18" charset="2"/>
              <a:buChar char="N"/>
            </a:pPr>
            <a:r>
              <a:rPr lang="en-US" altLang="en-US" sz="2600" dirty="0" smtClean="0"/>
              <a:t>Sometimes a literature review is written as a paper in itself. </a:t>
            </a:r>
          </a:p>
        </p:txBody>
      </p:sp>
    </p:spTree>
    <p:extLst>
      <p:ext uri="{BB962C8B-B14F-4D97-AF65-F5344CB8AC3E}">
        <p14:creationId xmlns:p14="http://schemas.microsoft.com/office/powerpoint/2010/main" val="2441119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4294967295"/>
          </p:nvPr>
        </p:nvSpPr>
        <p:spPr>
          <a:xfrm>
            <a:off x="6096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Dr. Lili Ann</a:t>
            </a:r>
          </a:p>
        </p:txBody>
      </p:sp>
      <p:sp>
        <p:nvSpPr>
          <p:cNvPr id="16387" name="Footer Placeholder 4"/>
          <p:cNvSpPr>
            <a:spLocks noGrp="1"/>
          </p:cNvSpPr>
          <p:nvPr>
            <p:ph type="ftr" sz="quarter" idx="4294967295"/>
          </p:nvPr>
        </p:nvSpPr>
        <p:spPr>
          <a:xfrm>
            <a:off x="3124200" y="6245225"/>
            <a:ext cx="2895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SMM4999 - Literature Review</a:t>
            </a:r>
          </a:p>
        </p:txBody>
      </p:sp>
      <p:sp>
        <p:nvSpPr>
          <p:cNvPr id="16388" name="Slide Number Placeholder 5"/>
          <p:cNvSpPr>
            <a:spLocks noGrp="1"/>
          </p:cNvSpPr>
          <p:nvPr>
            <p:ph type="sldNum" sz="quarter" idx="4294967295"/>
          </p:nvPr>
        </p:nvSpPr>
        <p:spPr>
          <a:xfrm>
            <a:off x="65532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A940CA79-8E3B-43EC-A88F-F980CFDB54F0}" type="slidenum">
              <a:rPr lang="en-US" altLang="en-US"/>
              <a:pPr/>
              <a:t>16</a:t>
            </a:fld>
            <a:endParaRPr lang="en-US" altLang="en-US"/>
          </a:p>
        </p:txBody>
      </p:sp>
      <p:sp>
        <p:nvSpPr>
          <p:cNvPr id="16389" name="Rectangle 2"/>
          <p:cNvSpPr>
            <a:spLocks noGrp="1" noChangeArrowheads="1"/>
          </p:cNvSpPr>
          <p:nvPr>
            <p:ph type="title"/>
          </p:nvPr>
        </p:nvSpPr>
        <p:spPr/>
        <p:txBody>
          <a:bodyPr/>
          <a:lstStyle/>
          <a:p>
            <a:pPr eaLnBrk="1" hangingPunct="1"/>
            <a:r>
              <a:rPr lang="en-US" altLang="en-US" smtClean="0"/>
              <a:t>Why write LR?</a:t>
            </a:r>
          </a:p>
        </p:txBody>
      </p:sp>
      <p:sp>
        <p:nvSpPr>
          <p:cNvPr id="16390" name="Rectangle 3"/>
          <p:cNvSpPr>
            <a:spLocks noGrp="1" noChangeArrowheads="1"/>
          </p:cNvSpPr>
          <p:nvPr>
            <p:ph type="body" idx="1"/>
          </p:nvPr>
        </p:nvSpPr>
        <p:spPr/>
        <p:txBody>
          <a:bodyPr/>
          <a:lstStyle/>
          <a:p>
            <a:pPr eaLnBrk="1" hangingPunct="1">
              <a:lnSpc>
                <a:spcPct val="90000"/>
              </a:lnSpc>
              <a:buFont typeface="Wingdings 2" panose="05020102010507070707" pitchFamily="18" charset="2"/>
              <a:buChar char="N"/>
            </a:pPr>
            <a:r>
              <a:rPr lang="en-US" altLang="en-US" sz="2600" smtClean="0"/>
              <a:t>In the context of a research paper on a thesis, the literature review provides a background to the study being proposed. </a:t>
            </a:r>
          </a:p>
          <a:p>
            <a:pPr eaLnBrk="1" hangingPunct="1">
              <a:lnSpc>
                <a:spcPct val="90000"/>
              </a:lnSpc>
              <a:buFont typeface="Wingdings 2" panose="05020102010507070707" pitchFamily="18" charset="2"/>
              <a:buChar char="N"/>
            </a:pPr>
            <a:r>
              <a:rPr lang="en-US" altLang="en-US" sz="2600" smtClean="0"/>
              <a:t>The background may consider one or more of the following aspects depending on the research question being posed: </a:t>
            </a:r>
          </a:p>
          <a:p>
            <a:pPr lvl="1" eaLnBrk="1" hangingPunct="1">
              <a:lnSpc>
                <a:spcPct val="90000"/>
              </a:lnSpc>
              <a:buFont typeface="Wingdings 2" panose="05020102010507070707" pitchFamily="18" charset="2"/>
              <a:buChar char="N"/>
            </a:pPr>
            <a:r>
              <a:rPr lang="en-US" altLang="en-US" sz="2200" smtClean="0"/>
              <a:t>Theoretical background – past, present or future </a:t>
            </a:r>
          </a:p>
          <a:p>
            <a:pPr lvl="1" eaLnBrk="1" hangingPunct="1">
              <a:lnSpc>
                <a:spcPct val="90000"/>
              </a:lnSpc>
              <a:buFont typeface="Wingdings 2" panose="05020102010507070707" pitchFamily="18" charset="2"/>
              <a:buChar char="N"/>
            </a:pPr>
            <a:r>
              <a:rPr lang="en-US" altLang="en-US" sz="2200" smtClean="0"/>
              <a:t>Clinical practice – previous or contemporary </a:t>
            </a:r>
          </a:p>
          <a:p>
            <a:pPr lvl="1" eaLnBrk="1" hangingPunct="1">
              <a:lnSpc>
                <a:spcPct val="90000"/>
              </a:lnSpc>
              <a:buFont typeface="Wingdings 2" panose="05020102010507070707" pitchFamily="18" charset="2"/>
              <a:buChar char="N"/>
            </a:pPr>
            <a:r>
              <a:rPr lang="en-US" altLang="en-US" sz="2200" smtClean="0"/>
              <a:t>Methodology and/or research methods </a:t>
            </a:r>
          </a:p>
          <a:p>
            <a:pPr lvl="1" eaLnBrk="1" hangingPunct="1">
              <a:lnSpc>
                <a:spcPct val="90000"/>
              </a:lnSpc>
              <a:buFont typeface="Wingdings 2" panose="05020102010507070707" pitchFamily="18" charset="2"/>
              <a:buChar char="N"/>
            </a:pPr>
            <a:r>
              <a:rPr lang="en-US" altLang="en-US" sz="2200" smtClean="0"/>
              <a:t>Previous findings </a:t>
            </a:r>
          </a:p>
          <a:p>
            <a:pPr lvl="1" eaLnBrk="1" hangingPunct="1">
              <a:lnSpc>
                <a:spcPct val="90000"/>
              </a:lnSpc>
              <a:buFont typeface="Wingdings 2" panose="05020102010507070707" pitchFamily="18" charset="2"/>
              <a:buChar char="N"/>
            </a:pPr>
            <a:r>
              <a:rPr lang="en-US" altLang="en-US" sz="2200" smtClean="0"/>
              <a:t>Rationale and/or relevance of the current study </a:t>
            </a:r>
          </a:p>
          <a:p>
            <a:pPr eaLnBrk="1" hangingPunct="1">
              <a:lnSpc>
                <a:spcPct val="90000"/>
              </a:lnSpc>
            </a:pPr>
            <a:endParaRPr lang="en-US" altLang="en-US" sz="2600" smtClean="0"/>
          </a:p>
        </p:txBody>
      </p:sp>
    </p:spTree>
    <p:extLst>
      <p:ext uri="{BB962C8B-B14F-4D97-AF65-F5344CB8AC3E}">
        <p14:creationId xmlns:p14="http://schemas.microsoft.com/office/powerpoint/2010/main" val="2631409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4294967295"/>
          </p:nvPr>
        </p:nvSpPr>
        <p:spPr>
          <a:xfrm>
            <a:off x="6096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Dr. Lili Ann</a:t>
            </a:r>
          </a:p>
        </p:txBody>
      </p:sp>
      <p:sp>
        <p:nvSpPr>
          <p:cNvPr id="17411" name="Footer Placeholder 4"/>
          <p:cNvSpPr>
            <a:spLocks noGrp="1"/>
          </p:cNvSpPr>
          <p:nvPr>
            <p:ph type="ftr" sz="quarter" idx="4294967295"/>
          </p:nvPr>
        </p:nvSpPr>
        <p:spPr>
          <a:xfrm>
            <a:off x="3124200" y="6245225"/>
            <a:ext cx="2895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SMM4999 - Literature Review</a:t>
            </a:r>
          </a:p>
        </p:txBody>
      </p:sp>
      <p:sp>
        <p:nvSpPr>
          <p:cNvPr id="17412" name="Slide Number Placeholder 5"/>
          <p:cNvSpPr>
            <a:spLocks noGrp="1"/>
          </p:cNvSpPr>
          <p:nvPr>
            <p:ph type="sldNum" sz="quarter" idx="4294967295"/>
          </p:nvPr>
        </p:nvSpPr>
        <p:spPr>
          <a:xfrm>
            <a:off x="65532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2FEB5BA-D828-4BE0-9563-7647505459A7}" type="slidenum">
              <a:rPr lang="en-US" altLang="en-US"/>
              <a:pPr/>
              <a:t>17</a:t>
            </a:fld>
            <a:endParaRPr lang="en-US" altLang="en-US"/>
          </a:p>
        </p:txBody>
      </p:sp>
      <p:sp>
        <p:nvSpPr>
          <p:cNvPr id="17413" name="Rectangle 2"/>
          <p:cNvSpPr>
            <a:spLocks noGrp="1" noChangeArrowheads="1"/>
          </p:cNvSpPr>
          <p:nvPr>
            <p:ph type="title"/>
          </p:nvPr>
        </p:nvSpPr>
        <p:spPr/>
        <p:txBody>
          <a:bodyPr/>
          <a:lstStyle/>
          <a:p>
            <a:pPr eaLnBrk="1" hangingPunct="1"/>
            <a:r>
              <a:rPr lang="en-US" altLang="en-US" smtClean="0"/>
              <a:t>Why write LR?</a:t>
            </a:r>
          </a:p>
        </p:txBody>
      </p:sp>
      <p:sp>
        <p:nvSpPr>
          <p:cNvPr id="17414" name="Rectangle 3"/>
          <p:cNvSpPr>
            <a:spLocks noGrp="1" noChangeArrowheads="1"/>
          </p:cNvSpPr>
          <p:nvPr>
            <p:ph type="body" idx="1"/>
          </p:nvPr>
        </p:nvSpPr>
        <p:spPr/>
        <p:txBody>
          <a:bodyPr/>
          <a:lstStyle/>
          <a:p>
            <a:pPr eaLnBrk="1" hangingPunct="1">
              <a:buFont typeface="Wingdings 2" panose="05020102010507070707" pitchFamily="18" charset="2"/>
              <a:buChar char="N"/>
            </a:pPr>
            <a:r>
              <a:rPr lang="en-US" altLang="en-US" sz="2600" smtClean="0"/>
              <a:t>In a broader context  Hart (1998) lists the following purposes of a review: </a:t>
            </a:r>
          </a:p>
          <a:p>
            <a:pPr lvl="1" eaLnBrk="1" hangingPunct="1">
              <a:buFont typeface="Wingdings 2" panose="05020102010507070707" pitchFamily="18" charset="2"/>
              <a:buChar char="N"/>
            </a:pPr>
            <a:r>
              <a:rPr lang="en-US" altLang="en-US" sz="2200" smtClean="0"/>
              <a:t>Distinguishing what has been done from what needs to be done; </a:t>
            </a:r>
          </a:p>
          <a:p>
            <a:pPr lvl="1" eaLnBrk="1" hangingPunct="1">
              <a:buFont typeface="Wingdings 2" panose="05020102010507070707" pitchFamily="18" charset="2"/>
              <a:buChar char="N"/>
            </a:pPr>
            <a:r>
              <a:rPr lang="en-US" altLang="en-US" sz="2200" smtClean="0"/>
              <a:t>Discovering important variables relevant to the topic; </a:t>
            </a:r>
          </a:p>
          <a:p>
            <a:pPr lvl="1" eaLnBrk="1" hangingPunct="1">
              <a:buFont typeface="Wingdings 2" panose="05020102010507070707" pitchFamily="18" charset="2"/>
              <a:buChar char="N"/>
            </a:pPr>
            <a:r>
              <a:rPr lang="en-US" altLang="en-US" sz="2200" smtClean="0"/>
              <a:t>Synthesising and gaining a new perspective; </a:t>
            </a:r>
          </a:p>
          <a:p>
            <a:pPr lvl="1" eaLnBrk="1" hangingPunct="1">
              <a:buFont typeface="Wingdings 2" panose="05020102010507070707" pitchFamily="18" charset="2"/>
              <a:buChar char="N"/>
            </a:pPr>
            <a:r>
              <a:rPr lang="en-US" altLang="en-US" sz="2200" smtClean="0"/>
              <a:t>Identifying relationships between ideas and practice; </a:t>
            </a:r>
          </a:p>
          <a:p>
            <a:pPr lvl="1" eaLnBrk="1" hangingPunct="1">
              <a:buFont typeface="Wingdings 2" panose="05020102010507070707" pitchFamily="18" charset="2"/>
              <a:buChar char="N"/>
            </a:pPr>
            <a:r>
              <a:rPr lang="en-US" altLang="en-US" sz="2200" smtClean="0"/>
              <a:t>Establishing the context of the topic or problem; </a:t>
            </a:r>
          </a:p>
          <a:p>
            <a:pPr eaLnBrk="1" hangingPunct="1"/>
            <a:endParaRPr lang="en-US" altLang="en-US" sz="2600" smtClean="0"/>
          </a:p>
        </p:txBody>
      </p:sp>
    </p:spTree>
    <p:extLst>
      <p:ext uri="{BB962C8B-B14F-4D97-AF65-F5344CB8AC3E}">
        <p14:creationId xmlns:p14="http://schemas.microsoft.com/office/powerpoint/2010/main" val="3178559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4294967295"/>
          </p:nvPr>
        </p:nvSpPr>
        <p:spPr>
          <a:xfrm>
            <a:off x="6096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Dr. Lili Ann</a:t>
            </a:r>
          </a:p>
        </p:txBody>
      </p:sp>
      <p:sp>
        <p:nvSpPr>
          <p:cNvPr id="18435" name="Footer Placeholder 4"/>
          <p:cNvSpPr>
            <a:spLocks noGrp="1"/>
          </p:cNvSpPr>
          <p:nvPr>
            <p:ph type="ftr" sz="quarter" idx="4294967295"/>
          </p:nvPr>
        </p:nvSpPr>
        <p:spPr>
          <a:xfrm>
            <a:off x="3124200" y="6245225"/>
            <a:ext cx="2895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SMM4999 - Literature Review</a:t>
            </a:r>
          </a:p>
        </p:txBody>
      </p:sp>
      <p:sp>
        <p:nvSpPr>
          <p:cNvPr id="18436" name="Slide Number Placeholder 5"/>
          <p:cNvSpPr>
            <a:spLocks noGrp="1"/>
          </p:cNvSpPr>
          <p:nvPr>
            <p:ph type="sldNum" sz="quarter" idx="4294967295"/>
          </p:nvPr>
        </p:nvSpPr>
        <p:spPr>
          <a:xfrm>
            <a:off x="65532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6935D3A9-BB90-4036-AA88-B99C61374FA6}" type="slidenum">
              <a:rPr lang="en-US" altLang="en-US"/>
              <a:pPr/>
              <a:t>18</a:t>
            </a:fld>
            <a:endParaRPr lang="en-US" altLang="en-US"/>
          </a:p>
        </p:txBody>
      </p:sp>
      <p:sp>
        <p:nvSpPr>
          <p:cNvPr id="18437" name="Rectangle 2"/>
          <p:cNvSpPr>
            <a:spLocks noGrp="1" noChangeArrowheads="1"/>
          </p:cNvSpPr>
          <p:nvPr>
            <p:ph type="title"/>
          </p:nvPr>
        </p:nvSpPr>
        <p:spPr/>
        <p:txBody>
          <a:bodyPr/>
          <a:lstStyle/>
          <a:p>
            <a:pPr eaLnBrk="1" hangingPunct="1"/>
            <a:r>
              <a:rPr lang="en-US" altLang="en-US" smtClean="0"/>
              <a:t>Why write LR?</a:t>
            </a:r>
          </a:p>
        </p:txBody>
      </p:sp>
      <p:sp>
        <p:nvSpPr>
          <p:cNvPr id="18438" name="Rectangle 3"/>
          <p:cNvSpPr>
            <a:spLocks noGrp="1" noChangeArrowheads="1"/>
          </p:cNvSpPr>
          <p:nvPr>
            <p:ph type="body" idx="1"/>
          </p:nvPr>
        </p:nvSpPr>
        <p:spPr/>
        <p:txBody>
          <a:bodyPr/>
          <a:lstStyle/>
          <a:p>
            <a:pPr lvl="1" eaLnBrk="1" hangingPunct="1">
              <a:buFont typeface="Wingdings 2" panose="05020102010507070707" pitchFamily="18" charset="2"/>
              <a:buChar char="N"/>
            </a:pPr>
            <a:r>
              <a:rPr lang="en-US" altLang="en-US" sz="2400" smtClean="0"/>
              <a:t>Rationalising the significance of the problem; </a:t>
            </a:r>
          </a:p>
          <a:p>
            <a:pPr lvl="1" eaLnBrk="1" hangingPunct="1">
              <a:buFont typeface="Wingdings 2" panose="05020102010507070707" pitchFamily="18" charset="2"/>
              <a:buChar char="N"/>
            </a:pPr>
            <a:r>
              <a:rPr lang="en-US" altLang="en-US" sz="2400" smtClean="0"/>
              <a:t>Enhancing and acquiring the subject vocabulary; </a:t>
            </a:r>
          </a:p>
          <a:p>
            <a:pPr lvl="1" eaLnBrk="1" hangingPunct="1">
              <a:buFont typeface="Wingdings 2" panose="05020102010507070707" pitchFamily="18" charset="2"/>
              <a:buChar char="N"/>
            </a:pPr>
            <a:r>
              <a:rPr lang="en-US" altLang="en-US" sz="2400" smtClean="0"/>
              <a:t>Understanding the structure of the subject; </a:t>
            </a:r>
          </a:p>
          <a:p>
            <a:pPr lvl="1" eaLnBrk="1" hangingPunct="1">
              <a:buFont typeface="Wingdings 2" panose="05020102010507070707" pitchFamily="18" charset="2"/>
              <a:buChar char="N"/>
            </a:pPr>
            <a:r>
              <a:rPr lang="en-US" altLang="en-US" sz="2400" smtClean="0"/>
              <a:t>Relating ideas and theory to applications; </a:t>
            </a:r>
          </a:p>
          <a:p>
            <a:pPr lvl="1" eaLnBrk="1" hangingPunct="1">
              <a:buFont typeface="Wingdings 2" panose="05020102010507070707" pitchFamily="18" charset="2"/>
              <a:buChar char="N"/>
            </a:pPr>
            <a:r>
              <a:rPr lang="en-US" altLang="en-US" sz="2400" smtClean="0"/>
              <a:t>Identifying methodologies and techniques that have been used; </a:t>
            </a:r>
          </a:p>
          <a:p>
            <a:pPr lvl="1" eaLnBrk="1" hangingPunct="1">
              <a:buFont typeface="Wingdings 2" panose="05020102010507070707" pitchFamily="18" charset="2"/>
              <a:buChar char="N"/>
            </a:pPr>
            <a:r>
              <a:rPr lang="en-US" altLang="en-US" sz="2400" smtClean="0"/>
              <a:t>Placing the research in a historical context to show familiarity with state-of-the-art developments. </a:t>
            </a:r>
          </a:p>
        </p:txBody>
      </p:sp>
    </p:spTree>
    <p:extLst>
      <p:ext uri="{BB962C8B-B14F-4D97-AF65-F5344CB8AC3E}">
        <p14:creationId xmlns:p14="http://schemas.microsoft.com/office/powerpoint/2010/main" val="1756534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Slide Number Placeholder 5"/>
          <p:cNvSpPr>
            <a:spLocks noGrp="1"/>
          </p:cNvSpPr>
          <p:nvPr>
            <p:ph type="sldNum" sz="quarter" idx="4294967295"/>
          </p:nvPr>
        </p:nvSpPr>
        <p:spPr>
          <a:xfrm>
            <a:off x="65532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F0573E3-BA67-4716-8596-5D605622502F}" type="slidenum">
              <a:rPr lang="en-US" altLang="en-US"/>
              <a:pPr/>
              <a:t>19</a:t>
            </a:fld>
            <a:endParaRPr lang="en-US" altLang="en-US"/>
          </a:p>
        </p:txBody>
      </p:sp>
      <p:sp>
        <p:nvSpPr>
          <p:cNvPr id="19461" name="Rectangle 2"/>
          <p:cNvSpPr>
            <a:spLocks noGrp="1" noChangeArrowheads="1"/>
          </p:cNvSpPr>
          <p:nvPr>
            <p:ph type="title"/>
          </p:nvPr>
        </p:nvSpPr>
        <p:spPr/>
        <p:txBody>
          <a:bodyPr/>
          <a:lstStyle/>
          <a:p>
            <a:pPr eaLnBrk="1" hangingPunct="1"/>
            <a:r>
              <a:rPr lang="en-US" altLang="en-US" smtClean="0"/>
              <a:t>Why write LR?</a:t>
            </a:r>
          </a:p>
        </p:txBody>
      </p:sp>
      <p:sp>
        <p:nvSpPr>
          <p:cNvPr id="19462" name="Rectangle 3"/>
          <p:cNvSpPr>
            <a:spLocks noGrp="1" noChangeArrowheads="1"/>
          </p:cNvSpPr>
          <p:nvPr>
            <p:ph type="body" idx="1"/>
          </p:nvPr>
        </p:nvSpPr>
        <p:spPr>
          <a:xfrm>
            <a:off x="566738" y="1752600"/>
            <a:ext cx="8272462" cy="4267200"/>
          </a:xfrm>
        </p:spPr>
        <p:txBody>
          <a:bodyPr/>
          <a:lstStyle/>
          <a:p>
            <a:pPr eaLnBrk="1" hangingPunct="1">
              <a:lnSpc>
                <a:spcPct val="80000"/>
              </a:lnSpc>
              <a:buFont typeface="Wingdings 2" panose="05020102010507070707" pitchFamily="18" charset="2"/>
              <a:buChar char="N"/>
            </a:pPr>
            <a:r>
              <a:rPr lang="en-US" altLang="en-US" sz="2200" smtClean="0"/>
              <a:t>Its purpose is to:</a:t>
            </a:r>
          </a:p>
          <a:p>
            <a:pPr lvl="1" eaLnBrk="1" hangingPunct="1">
              <a:lnSpc>
                <a:spcPct val="80000"/>
              </a:lnSpc>
              <a:buFont typeface="Wingdings 2" panose="05020102010507070707" pitchFamily="18" charset="2"/>
              <a:buChar char="N"/>
            </a:pPr>
            <a:r>
              <a:rPr lang="en-US" altLang="en-US" sz="2200" smtClean="0"/>
              <a:t>Place each work in the context of its contribution to the understanding of the subject under review </a:t>
            </a:r>
          </a:p>
          <a:p>
            <a:pPr lvl="1" eaLnBrk="1" hangingPunct="1">
              <a:lnSpc>
                <a:spcPct val="80000"/>
              </a:lnSpc>
              <a:buFont typeface="Wingdings 2" panose="05020102010507070707" pitchFamily="18" charset="2"/>
              <a:buChar char="N"/>
            </a:pPr>
            <a:r>
              <a:rPr lang="en-US" altLang="en-US" sz="2200" smtClean="0"/>
              <a:t>Describe the relationship of each work to the others under consideration </a:t>
            </a:r>
          </a:p>
          <a:p>
            <a:pPr lvl="1" eaLnBrk="1" hangingPunct="1">
              <a:lnSpc>
                <a:spcPct val="80000"/>
              </a:lnSpc>
              <a:buFont typeface="Wingdings 2" panose="05020102010507070707" pitchFamily="18" charset="2"/>
              <a:buChar char="N"/>
            </a:pPr>
            <a:r>
              <a:rPr lang="en-US" altLang="en-US" sz="2200" smtClean="0"/>
              <a:t>Identify new ways to interpret, and shed light on any gaps in, previous research </a:t>
            </a:r>
          </a:p>
          <a:p>
            <a:pPr lvl="1" eaLnBrk="1" hangingPunct="1">
              <a:lnSpc>
                <a:spcPct val="80000"/>
              </a:lnSpc>
              <a:buFont typeface="Wingdings 2" panose="05020102010507070707" pitchFamily="18" charset="2"/>
              <a:buChar char="N"/>
            </a:pPr>
            <a:r>
              <a:rPr lang="en-US" altLang="en-US" sz="2200" smtClean="0"/>
              <a:t>Resolve conflicts amongst seemingly contradictory previous studies </a:t>
            </a:r>
          </a:p>
          <a:p>
            <a:pPr lvl="1" eaLnBrk="1" hangingPunct="1">
              <a:lnSpc>
                <a:spcPct val="80000"/>
              </a:lnSpc>
              <a:buFont typeface="Wingdings 2" panose="05020102010507070707" pitchFamily="18" charset="2"/>
              <a:buChar char="N"/>
            </a:pPr>
            <a:r>
              <a:rPr lang="en-US" altLang="en-US" sz="2200" smtClean="0"/>
              <a:t>Identify areas of prior scholarship to prevent duplication of effort </a:t>
            </a:r>
          </a:p>
          <a:p>
            <a:pPr lvl="1" eaLnBrk="1" hangingPunct="1">
              <a:lnSpc>
                <a:spcPct val="80000"/>
              </a:lnSpc>
              <a:buFont typeface="Wingdings 2" panose="05020102010507070707" pitchFamily="18" charset="2"/>
              <a:buChar char="N"/>
            </a:pPr>
            <a:r>
              <a:rPr lang="en-US" altLang="en-US" sz="2200" smtClean="0"/>
              <a:t>Point the way forward for further research </a:t>
            </a:r>
          </a:p>
          <a:p>
            <a:pPr lvl="1" eaLnBrk="1" hangingPunct="1">
              <a:lnSpc>
                <a:spcPct val="80000"/>
              </a:lnSpc>
              <a:buFont typeface="Wingdings 2" panose="05020102010507070707" pitchFamily="18" charset="2"/>
              <a:buChar char="N"/>
            </a:pPr>
            <a:r>
              <a:rPr lang="en-US" altLang="en-US" sz="2200" smtClean="0"/>
              <a:t>Place one's original work (in the case of theses or dissertations) in the context of existing literature </a:t>
            </a:r>
            <a:endParaRPr lang="en-US" altLang="en-US" sz="2000" smtClean="0"/>
          </a:p>
        </p:txBody>
      </p:sp>
    </p:spTree>
    <p:extLst>
      <p:ext uri="{BB962C8B-B14F-4D97-AF65-F5344CB8AC3E}">
        <p14:creationId xmlns:p14="http://schemas.microsoft.com/office/powerpoint/2010/main" val="344088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a:r>
              <a:rPr lang="en-US" altLang="en-US" sz="3200">
                <a:latin typeface="Comic Sans MS" panose="030F0702030302020204" pitchFamily="66" charset="0"/>
              </a:rPr>
              <a:t>Objectives of this session:</a:t>
            </a:r>
            <a:endParaRPr lang="bg-BG" altLang="en-US" sz="3200">
              <a:latin typeface="Comic Sans MS" panose="030F0702030302020204" pitchFamily="66" charset="0"/>
            </a:endParaRPr>
          </a:p>
        </p:txBody>
      </p:sp>
      <p:sp>
        <p:nvSpPr>
          <p:cNvPr id="7171" name="Rectangle 3"/>
          <p:cNvSpPr>
            <a:spLocks noGrp="1" noChangeArrowheads="1"/>
          </p:cNvSpPr>
          <p:nvPr>
            <p:ph type="body" idx="1"/>
          </p:nvPr>
        </p:nvSpPr>
        <p:spPr/>
        <p:txBody>
          <a:bodyPr/>
          <a:lstStyle/>
          <a:p>
            <a:r>
              <a:rPr lang="en-US" altLang="en-US" sz="2800"/>
              <a:t>Understand the importance and purpose of critical literature review to the research project</a:t>
            </a:r>
          </a:p>
          <a:p>
            <a:r>
              <a:rPr lang="en-US" altLang="en-US" sz="2800"/>
              <a:t>Know what you need to include when writing  your critical review</a:t>
            </a:r>
          </a:p>
          <a:p>
            <a:r>
              <a:rPr lang="en-US" altLang="en-US" sz="2800"/>
              <a:t>Be aware of the range of primary, secondary and tertiary literature sources available</a:t>
            </a:r>
          </a:p>
          <a:p>
            <a:r>
              <a:rPr lang="en-US" altLang="en-US" sz="2800"/>
              <a:t>To generate ideas that will help you in the choice of a research topic</a:t>
            </a:r>
          </a:p>
          <a:p>
            <a:endParaRPr lang="en-US" altLang="en-US" sz="2800"/>
          </a:p>
          <a:p>
            <a:endParaRPr lang="en-US" altLang="en-US" sz="2800"/>
          </a:p>
          <a:p>
            <a:endParaRPr lang="bg-BG" altLang="en-US" sz="2800"/>
          </a:p>
        </p:txBody>
      </p:sp>
    </p:spTree>
    <p:extLst>
      <p:ext uri="{BB962C8B-B14F-4D97-AF65-F5344CB8AC3E}">
        <p14:creationId xmlns:p14="http://schemas.microsoft.com/office/powerpoint/2010/main" val="1459198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7204075" y="6356350"/>
            <a:ext cx="1905000" cy="457200"/>
          </a:xfrm>
          <a:prstGeom prst="rect">
            <a:avLst/>
          </a:prstGeom>
        </p:spPr>
        <p:txBody>
          <a:bodyPr/>
          <a:lstStyle/>
          <a:p>
            <a:fld id="{773FBFDE-0C0A-4A5E-9C47-40AADE641922}" type="slidenum">
              <a:rPr lang="ar-SA" altLang="en-US"/>
              <a:pPr/>
              <a:t>20</a:t>
            </a:fld>
            <a:endParaRPr lang="en-US" altLang="en-US"/>
          </a:p>
        </p:txBody>
      </p:sp>
      <p:sp>
        <p:nvSpPr>
          <p:cNvPr id="126978" name="Rectangle 2"/>
          <p:cNvSpPr>
            <a:spLocks noGrp="1" noChangeArrowheads="1"/>
          </p:cNvSpPr>
          <p:nvPr>
            <p:ph type="title"/>
          </p:nvPr>
        </p:nvSpPr>
        <p:spPr/>
        <p:txBody>
          <a:bodyPr/>
          <a:lstStyle/>
          <a:p>
            <a:r>
              <a:rPr lang="en-US" altLang="en-US" sz="5400" b="1" dirty="0">
                <a:solidFill>
                  <a:schemeClr val="accent2">
                    <a:lumMod val="75000"/>
                  </a:schemeClr>
                </a:solidFill>
                <a:latin typeface="Monotype Corsiva" panose="03010101010201010101" pitchFamily="66" charset="0"/>
              </a:rPr>
              <a:t>Purposes of Literature Review</a:t>
            </a:r>
          </a:p>
        </p:txBody>
      </p:sp>
      <p:sp>
        <p:nvSpPr>
          <p:cNvPr id="126979" name="Rectangle 3"/>
          <p:cNvSpPr>
            <a:spLocks noGrp="1" noChangeArrowheads="1"/>
          </p:cNvSpPr>
          <p:nvPr>
            <p:ph type="body" idx="1"/>
          </p:nvPr>
        </p:nvSpPr>
        <p:spPr>
          <a:xfrm>
            <a:off x="323850" y="1444625"/>
            <a:ext cx="8631238" cy="5153025"/>
          </a:xfrm>
        </p:spPr>
        <p:txBody>
          <a:bodyPr/>
          <a:lstStyle/>
          <a:p>
            <a:pPr marL="609600" indent="-609600">
              <a:lnSpc>
                <a:spcPct val="90000"/>
              </a:lnSpc>
              <a:buFont typeface="Wingdings" panose="05000000000000000000" pitchFamily="2" charset="2"/>
              <a:buNone/>
            </a:pPr>
            <a:r>
              <a:rPr lang="en-US" altLang="en-US" dirty="0"/>
              <a:t>The overall purpose of literature review is to discover </a:t>
            </a:r>
            <a:r>
              <a:rPr lang="en-US" altLang="en-US" b="1" i="1" dirty="0">
                <a:solidFill>
                  <a:srgbClr val="FF0000"/>
                </a:solidFill>
              </a:rPr>
              <a:t>knowledge</a:t>
            </a:r>
          </a:p>
          <a:p>
            <a:pPr marL="609600" indent="-609600">
              <a:lnSpc>
                <a:spcPct val="90000"/>
              </a:lnSpc>
              <a:buFont typeface="Wingdings" panose="05000000000000000000" pitchFamily="2" charset="2"/>
              <a:buNone/>
            </a:pPr>
            <a:r>
              <a:rPr lang="en-US" altLang="en-US" b="1" i="1" u="sng" dirty="0">
                <a:solidFill>
                  <a:srgbClr val="00B0F0"/>
                </a:solidFill>
              </a:rPr>
              <a:t>Research purposes of literature review:</a:t>
            </a:r>
          </a:p>
          <a:p>
            <a:pPr marL="514350" indent="-514350">
              <a:lnSpc>
                <a:spcPct val="90000"/>
              </a:lnSpc>
              <a:buClr>
                <a:schemeClr val="accent2">
                  <a:lumMod val="50000"/>
                </a:schemeClr>
              </a:buClr>
              <a:buSzTx/>
              <a:buFont typeface="+mj-lt"/>
              <a:buAutoNum type="arabicPeriod"/>
            </a:pPr>
            <a:r>
              <a:rPr lang="en-US" altLang="en-US" dirty="0"/>
              <a:t>Determines </a:t>
            </a:r>
            <a:endParaRPr lang="en-US" altLang="en-US" dirty="0" smtClean="0"/>
          </a:p>
          <a:p>
            <a:pPr marL="883756" lvl="1" indent="-514350">
              <a:lnSpc>
                <a:spcPct val="90000"/>
              </a:lnSpc>
              <a:buClr>
                <a:schemeClr val="accent2">
                  <a:lumMod val="50000"/>
                </a:schemeClr>
              </a:buClr>
            </a:pPr>
            <a:r>
              <a:rPr lang="en-US" altLang="en-US" dirty="0" smtClean="0"/>
              <a:t>an </a:t>
            </a:r>
            <a:r>
              <a:rPr lang="en-US" altLang="en-US" dirty="0"/>
              <a:t>appropriate research design/method (instruments, data collection and analysis methods) for answering the research question</a:t>
            </a:r>
          </a:p>
          <a:p>
            <a:pPr marL="514350" indent="-514350">
              <a:lnSpc>
                <a:spcPct val="90000"/>
              </a:lnSpc>
              <a:buClr>
                <a:schemeClr val="accent2">
                  <a:lumMod val="50000"/>
                </a:schemeClr>
              </a:buClr>
              <a:buSzTx/>
              <a:buFont typeface="+mj-lt"/>
              <a:buAutoNum type="arabicPeriod"/>
            </a:pPr>
            <a:r>
              <a:rPr lang="en-US" altLang="en-US" dirty="0"/>
              <a:t>Determines </a:t>
            </a:r>
            <a:endParaRPr lang="en-US" altLang="en-US" dirty="0" smtClean="0"/>
          </a:p>
          <a:p>
            <a:pPr marL="883756" lvl="1" indent="-514350">
              <a:lnSpc>
                <a:spcPct val="90000"/>
              </a:lnSpc>
              <a:buClr>
                <a:schemeClr val="accent2">
                  <a:lumMod val="50000"/>
                </a:schemeClr>
              </a:buClr>
            </a:pPr>
            <a:r>
              <a:rPr lang="en-US" altLang="en-US" dirty="0" smtClean="0"/>
              <a:t>the </a:t>
            </a:r>
            <a:r>
              <a:rPr lang="en-US" altLang="en-US" dirty="0"/>
              <a:t>need for replication of a well designed study or refinement of a study</a:t>
            </a:r>
          </a:p>
        </p:txBody>
      </p:sp>
    </p:spTree>
    <p:extLst>
      <p:ext uri="{BB962C8B-B14F-4D97-AF65-F5344CB8AC3E}">
        <p14:creationId xmlns:p14="http://schemas.microsoft.com/office/powerpoint/2010/main" val="1522355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7204075" y="6356350"/>
            <a:ext cx="1905000" cy="457200"/>
          </a:xfrm>
          <a:prstGeom prst="rect">
            <a:avLst/>
          </a:prstGeom>
        </p:spPr>
        <p:txBody>
          <a:bodyPr/>
          <a:lstStyle/>
          <a:p>
            <a:fld id="{A7975C1F-A4D2-4DF2-80B6-BAC00C0742EF}" type="slidenum">
              <a:rPr lang="ar-SA" altLang="en-US"/>
              <a:pPr/>
              <a:t>21</a:t>
            </a:fld>
            <a:endParaRPr lang="en-US" altLang="en-US"/>
          </a:p>
        </p:txBody>
      </p:sp>
      <p:sp>
        <p:nvSpPr>
          <p:cNvPr id="128002" name="Rectangle 2"/>
          <p:cNvSpPr>
            <a:spLocks noGrp="1" noChangeArrowheads="1"/>
          </p:cNvSpPr>
          <p:nvPr>
            <p:ph type="title"/>
          </p:nvPr>
        </p:nvSpPr>
        <p:spPr/>
        <p:txBody>
          <a:bodyPr/>
          <a:lstStyle/>
          <a:p>
            <a:r>
              <a:rPr lang="en-US" altLang="en-US" sz="5400" b="1" dirty="0">
                <a:solidFill>
                  <a:schemeClr val="accent2">
                    <a:lumMod val="75000"/>
                  </a:schemeClr>
                </a:solidFill>
                <a:latin typeface="Monotype Corsiva" panose="03010101010201010101" pitchFamily="66" charset="0"/>
              </a:rPr>
              <a:t>Purposes of Literature Review</a:t>
            </a:r>
          </a:p>
        </p:txBody>
      </p:sp>
      <p:sp>
        <p:nvSpPr>
          <p:cNvPr id="128003" name="Rectangle 3"/>
          <p:cNvSpPr>
            <a:spLocks noGrp="1" noChangeArrowheads="1"/>
          </p:cNvSpPr>
          <p:nvPr>
            <p:ph type="body" idx="1"/>
          </p:nvPr>
        </p:nvSpPr>
        <p:spPr>
          <a:xfrm>
            <a:off x="250825" y="1196975"/>
            <a:ext cx="8704263" cy="6048375"/>
          </a:xfrm>
        </p:spPr>
        <p:txBody>
          <a:bodyPr/>
          <a:lstStyle/>
          <a:p>
            <a:pPr marL="609600" indent="-609600">
              <a:buFont typeface="Wingdings" panose="05000000000000000000" pitchFamily="2" charset="2"/>
              <a:buNone/>
            </a:pPr>
            <a:r>
              <a:rPr lang="en-US" altLang="en-US" sz="2800" b="1" i="1" u="sng" dirty="0">
                <a:solidFill>
                  <a:srgbClr val="CC0000"/>
                </a:solidFill>
              </a:rPr>
              <a:t>Non Research purposes of literature review:</a:t>
            </a:r>
          </a:p>
          <a:p>
            <a:pPr>
              <a:buClr>
                <a:srgbClr val="FFFF00"/>
              </a:buClr>
            </a:pPr>
            <a:r>
              <a:rPr lang="en-US" altLang="en-US" dirty="0"/>
              <a:t>Determines </a:t>
            </a:r>
            <a:r>
              <a:rPr lang="en-US" altLang="en-US" dirty="0" smtClean="0"/>
              <a:t>:</a:t>
            </a:r>
          </a:p>
          <a:p>
            <a:pPr marL="979006" lvl="1" indent="-609600">
              <a:buClr>
                <a:schemeClr val="accent2">
                  <a:lumMod val="75000"/>
                </a:schemeClr>
              </a:buClr>
              <a:buFont typeface="+mj-lt"/>
              <a:buAutoNum type="arabicPeriod"/>
            </a:pPr>
            <a:r>
              <a:rPr lang="en-US" altLang="en-US" dirty="0" smtClean="0">
                <a:solidFill>
                  <a:srgbClr val="00B0F0"/>
                </a:solidFill>
              </a:rPr>
              <a:t>What is known </a:t>
            </a:r>
            <a:r>
              <a:rPr lang="en-US" altLang="en-US" dirty="0" smtClean="0"/>
              <a:t>about a subject, concept or problem</a:t>
            </a:r>
          </a:p>
          <a:p>
            <a:pPr marL="979006" lvl="1" indent="-609600">
              <a:buClr>
                <a:schemeClr val="accent2">
                  <a:lumMod val="75000"/>
                </a:schemeClr>
              </a:buClr>
              <a:buFont typeface="+mj-lt"/>
              <a:buAutoNum type="arabicPeriod"/>
            </a:pPr>
            <a:r>
              <a:rPr lang="en-US" altLang="en-US" dirty="0" smtClean="0">
                <a:solidFill>
                  <a:srgbClr val="00B0F0"/>
                </a:solidFill>
              </a:rPr>
              <a:t>Gaps, consistencies &amp; inconsistencies </a:t>
            </a:r>
            <a:r>
              <a:rPr lang="en-US" altLang="en-US" dirty="0" smtClean="0"/>
              <a:t>about a subject, concept or problem</a:t>
            </a:r>
          </a:p>
          <a:p>
            <a:pPr marL="979006" lvl="1" indent="-609600">
              <a:buClr>
                <a:schemeClr val="accent2">
                  <a:lumMod val="75000"/>
                </a:schemeClr>
              </a:buClr>
              <a:buFont typeface="+mj-lt"/>
              <a:buAutoNum type="arabicPeriod"/>
            </a:pPr>
            <a:r>
              <a:rPr lang="en-US" altLang="en-US" dirty="0" smtClean="0">
                <a:solidFill>
                  <a:srgbClr val="00B0F0"/>
                </a:solidFill>
              </a:rPr>
              <a:t>Unanswered questions</a:t>
            </a:r>
            <a:r>
              <a:rPr lang="en-US" altLang="en-US" dirty="0" smtClean="0"/>
              <a:t> about a subject, concept or problem</a:t>
            </a:r>
          </a:p>
          <a:p>
            <a:pPr marL="979006" lvl="1" indent="-609600">
              <a:buClr>
                <a:schemeClr val="accent2">
                  <a:lumMod val="75000"/>
                </a:schemeClr>
              </a:buClr>
              <a:buFont typeface="+mj-lt"/>
              <a:buAutoNum type="arabicPeriod"/>
            </a:pPr>
            <a:r>
              <a:rPr lang="en-US" altLang="en-US" dirty="0" smtClean="0">
                <a:solidFill>
                  <a:srgbClr val="00B0F0"/>
                </a:solidFill>
              </a:rPr>
              <a:t>Strengths &amp; weaknesses </a:t>
            </a:r>
            <a:r>
              <a:rPr lang="en-US" altLang="en-US" dirty="0" smtClean="0"/>
              <a:t>of</a:t>
            </a:r>
          </a:p>
          <a:p>
            <a:pPr marL="1348412" lvl="2" indent="-609600">
              <a:buClr>
                <a:schemeClr val="accent2">
                  <a:lumMod val="75000"/>
                </a:schemeClr>
              </a:buClr>
              <a:buFont typeface="+mj-lt"/>
              <a:buAutoNum type="arabicPeriod"/>
            </a:pPr>
            <a:r>
              <a:rPr lang="en-US" altLang="en-US" dirty="0" smtClean="0"/>
              <a:t> </a:t>
            </a:r>
            <a:r>
              <a:rPr lang="en-US" altLang="en-US" dirty="0"/>
              <a:t>designs, </a:t>
            </a:r>
            <a:endParaRPr lang="en-US" altLang="en-US" dirty="0" smtClean="0"/>
          </a:p>
          <a:p>
            <a:pPr marL="1348412" lvl="2" indent="-609600">
              <a:buClr>
                <a:schemeClr val="accent2">
                  <a:lumMod val="75000"/>
                </a:schemeClr>
              </a:buClr>
              <a:buFont typeface="+mj-lt"/>
              <a:buAutoNum type="arabicPeriod"/>
            </a:pPr>
            <a:r>
              <a:rPr lang="en-US" altLang="en-US" dirty="0" smtClean="0"/>
              <a:t>methods </a:t>
            </a:r>
            <a:r>
              <a:rPr lang="en-US" altLang="en-US" dirty="0"/>
              <a:t>of inquiry and </a:t>
            </a:r>
            <a:endParaRPr lang="en-US" altLang="en-US" dirty="0" smtClean="0"/>
          </a:p>
          <a:p>
            <a:pPr marL="1348412" lvl="2" indent="-609600">
              <a:buClr>
                <a:schemeClr val="accent2">
                  <a:lumMod val="75000"/>
                </a:schemeClr>
              </a:buClr>
              <a:buFont typeface="+mj-lt"/>
              <a:buAutoNum type="arabicPeriod"/>
            </a:pPr>
            <a:r>
              <a:rPr lang="en-US" altLang="en-US" dirty="0" smtClean="0"/>
              <a:t>instruments </a:t>
            </a:r>
            <a:r>
              <a:rPr lang="en-US" altLang="en-US" dirty="0"/>
              <a:t>used in earlier works</a:t>
            </a:r>
          </a:p>
          <a:p>
            <a:pPr marL="609600" indent="-609600">
              <a:buFont typeface="+mj-lt"/>
              <a:buAutoNum type="arabicPeriod"/>
            </a:pPr>
            <a:endParaRPr lang="en-US" altLang="en-US" dirty="0"/>
          </a:p>
        </p:txBody>
      </p:sp>
    </p:spTree>
    <p:extLst>
      <p:ext uri="{BB962C8B-B14F-4D97-AF65-F5344CB8AC3E}">
        <p14:creationId xmlns:p14="http://schemas.microsoft.com/office/powerpoint/2010/main" val="2913604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7204075" y="6356350"/>
            <a:ext cx="1905000" cy="457200"/>
          </a:xfrm>
          <a:prstGeom prst="rect">
            <a:avLst/>
          </a:prstGeom>
        </p:spPr>
        <p:txBody>
          <a:bodyPr/>
          <a:lstStyle/>
          <a:p>
            <a:fld id="{CFE180F4-D697-4D10-829C-87E0A3ABCE36}" type="slidenum">
              <a:rPr lang="ar-SA" altLang="en-US"/>
              <a:pPr/>
              <a:t>22</a:t>
            </a:fld>
            <a:endParaRPr lang="en-US" altLang="en-US"/>
          </a:p>
        </p:txBody>
      </p:sp>
      <p:sp>
        <p:nvSpPr>
          <p:cNvPr id="146434" name="Rectangle 2"/>
          <p:cNvSpPr>
            <a:spLocks noGrp="1" noChangeArrowheads="1"/>
          </p:cNvSpPr>
          <p:nvPr>
            <p:ph type="title"/>
          </p:nvPr>
        </p:nvSpPr>
        <p:spPr/>
        <p:txBody>
          <a:bodyPr/>
          <a:lstStyle/>
          <a:p>
            <a:r>
              <a:rPr lang="en-US" altLang="en-US" sz="5400" b="1" dirty="0">
                <a:solidFill>
                  <a:schemeClr val="accent2">
                    <a:lumMod val="75000"/>
                  </a:schemeClr>
                </a:solidFill>
                <a:latin typeface="Monotype Corsiva" panose="03010101010201010101" pitchFamily="66" charset="0"/>
              </a:rPr>
              <a:t>Purposes of Literature Review</a:t>
            </a:r>
          </a:p>
        </p:txBody>
      </p:sp>
      <p:sp>
        <p:nvSpPr>
          <p:cNvPr id="146435" name="Rectangle 3"/>
          <p:cNvSpPr>
            <a:spLocks noGrp="1" noChangeArrowheads="1"/>
          </p:cNvSpPr>
          <p:nvPr>
            <p:ph type="body" idx="1"/>
          </p:nvPr>
        </p:nvSpPr>
        <p:spPr>
          <a:xfrm>
            <a:off x="250825" y="1444625"/>
            <a:ext cx="8704263" cy="5413375"/>
          </a:xfrm>
        </p:spPr>
        <p:txBody>
          <a:bodyPr/>
          <a:lstStyle/>
          <a:p>
            <a:pPr marL="609600" indent="-609600">
              <a:buFont typeface="Wingdings" panose="05000000000000000000" pitchFamily="2" charset="2"/>
              <a:buNone/>
            </a:pPr>
            <a:r>
              <a:rPr lang="en-US" altLang="en-US" sz="2800" b="1" i="1" u="sng" dirty="0">
                <a:solidFill>
                  <a:srgbClr val="CC0000"/>
                </a:solidFill>
              </a:rPr>
              <a:t>Non Research purposes of literature review:</a:t>
            </a:r>
          </a:p>
          <a:p>
            <a:pPr marL="609600" indent="-609600">
              <a:buClr>
                <a:schemeClr val="accent2">
                  <a:lumMod val="50000"/>
                </a:schemeClr>
              </a:buClr>
              <a:buSzTx/>
              <a:buFont typeface="Wingdings" panose="05000000000000000000" pitchFamily="2" charset="2"/>
              <a:buAutoNum type="arabicPeriod" startAt="5"/>
            </a:pPr>
            <a:r>
              <a:rPr lang="en-US" altLang="en-US" dirty="0">
                <a:solidFill>
                  <a:srgbClr val="00B0F0"/>
                </a:solidFill>
              </a:rPr>
              <a:t>Discovers</a:t>
            </a:r>
            <a:r>
              <a:rPr lang="en-US" altLang="en-US" dirty="0"/>
              <a:t> conceptual traditions used to examine problems</a:t>
            </a:r>
          </a:p>
          <a:p>
            <a:pPr marL="609600" indent="-609600">
              <a:buClr>
                <a:schemeClr val="accent2">
                  <a:lumMod val="50000"/>
                </a:schemeClr>
              </a:buClr>
              <a:buSzTx/>
              <a:buFont typeface="Wingdings" panose="05000000000000000000" pitchFamily="2" charset="2"/>
              <a:buAutoNum type="arabicPeriod" startAt="5"/>
            </a:pPr>
            <a:r>
              <a:rPr lang="en-US" altLang="en-US" dirty="0">
                <a:solidFill>
                  <a:srgbClr val="00B0F0"/>
                </a:solidFill>
              </a:rPr>
              <a:t>Generates</a:t>
            </a:r>
            <a:r>
              <a:rPr lang="en-US" altLang="en-US" dirty="0"/>
              <a:t> useful research questions or projects/activities for the discipline </a:t>
            </a:r>
          </a:p>
          <a:p>
            <a:pPr marL="609600" indent="-609600">
              <a:buClr>
                <a:schemeClr val="accent2">
                  <a:lumMod val="50000"/>
                </a:schemeClr>
              </a:buClr>
              <a:buSzTx/>
              <a:buFont typeface="Wingdings" panose="05000000000000000000" pitchFamily="2" charset="2"/>
              <a:buAutoNum type="arabicPeriod" startAt="5"/>
            </a:pPr>
            <a:r>
              <a:rPr lang="en-US" altLang="en-US" dirty="0">
                <a:solidFill>
                  <a:srgbClr val="00B0F0"/>
                </a:solidFill>
              </a:rPr>
              <a:t>Promotes</a:t>
            </a:r>
            <a:r>
              <a:rPr lang="en-US" altLang="en-US" dirty="0"/>
              <a:t> development of protocols &amp; policies related to nursing practice</a:t>
            </a:r>
          </a:p>
          <a:p>
            <a:pPr marL="609600" indent="-609600">
              <a:buClr>
                <a:schemeClr val="accent2">
                  <a:lumMod val="50000"/>
                </a:schemeClr>
              </a:buClr>
              <a:buSzTx/>
              <a:buFont typeface="Wingdings" panose="05000000000000000000" pitchFamily="2" charset="2"/>
              <a:buAutoNum type="arabicPeriod" startAt="5"/>
            </a:pPr>
            <a:r>
              <a:rPr lang="en-US" altLang="en-US" dirty="0">
                <a:solidFill>
                  <a:srgbClr val="00B0F0"/>
                </a:solidFill>
              </a:rPr>
              <a:t>Uncovers</a:t>
            </a:r>
            <a:r>
              <a:rPr lang="en-US" altLang="en-US" dirty="0"/>
              <a:t> a new practice intervention, or gains support for changing a practice intervention   </a:t>
            </a:r>
          </a:p>
          <a:p>
            <a:pPr marL="609600" indent="-609600"/>
            <a:endParaRPr lang="en-US" altLang="en-US" dirty="0"/>
          </a:p>
        </p:txBody>
      </p:sp>
    </p:spTree>
    <p:extLst>
      <p:ext uri="{BB962C8B-B14F-4D97-AF65-F5344CB8AC3E}">
        <p14:creationId xmlns:p14="http://schemas.microsoft.com/office/powerpoint/2010/main" val="478595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7204075" y="6356350"/>
            <a:ext cx="1905000" cy="457200"/>
          </a:xfrm>
          <a:prstGeom prst="rect">
            <a:avLst/>
          </a:prstGeom>
        </p:spPr>
        <p:txBody>
          <a:bodyPr/>
          <a:lstStyle/>
          <a:p>
            <a:fld id="{C849ABB2-3DD8-460E-A964-B6C074B34427}" type="slidenum">
              <a:rPr lang="ar-SA" altLang="en-US"/>
              <a:pPr/>
              <a:t>23</a:t>
            </a:fld>
            <a:endParaRPr lang="en-US" altLang="en-US"/>
          </a:p>
        </p:txBody>
      </p:sp>
      <p:sp>
        <p:nvSpPr>
          <p:cNvPr id="129026" name="Rectangle 2"/>
          <p:cNvSpPr>
            <a:spLocks noGrp="1" noChangeArrowheads="1"/>
          </p:cNvSpPr>
          <p:nvPr>
            <p:ph type="title"/>
          </p:nvPr>
        </p:nvSpPr>
        <p:spPr>
          <a:xfrm>
            <a:off x="827088" y="341313"/>
            <a:ext cx="8116887" cy="1143000"/>
          </a:xfrm>
        </p:spPr>
        <p:txBody>
          <a:bodyPr/>
          <a:lstStyle/>
          <a:p>
            <a:pPr algn="ctr"/>
            <a:r>
              <a:rPr lang="en-US" altLang="en-US" sz="4800" b="1" dirty="0">
                <a:solidFill>
                  <a:schemeClr val="accent2">
                    <a:lumMod val="75000"/>
                  </a:schemeClr>
                </a:solidFill>
                <a:latin typeface="Monotype Corsiva" panose="03010101010201010101" pitchFamily="66" charset="0"/>
              </a:rPr>
              <a:t>Differences of Research &amp; Non Research Purposes</a:t>
            </a:r>
          </a:p>
        </p:txBody>
      </p:sp>
      <p:sp>
        <p:nvSpPr>
          <p:cNvPr id="129027" name="Rectangle 3"/>
          <p:cNvSpPr>
            <a:spLocks noGrp="1" noChangeArrowheads="1"/>
          </p:cNvSpPr>
          <p:nvPr>
            <p:ph type="body" idx="1"/>
          </p:nvPr>
        </p:nvSpPr>
        <p:spPr>
          <a:xfrm>
            <a:off x="250825" y="1444625"/>
            <a:ext cx="8704263" cy="5413375"/>
          </a:xfrm>
        </p:spPr>
        <p:txBody>
          <a:bodyPr/>
          <a:lstStyle/>
          <a:p>
            <a:r>
              <a:rPr lang="en-US" altLang="en-US" sz="4000" dirty="0">
                <a:solidFill>
                  <a:schemeClr val="tx1">
                    <a:lumMod val="95000"/>
                    <a:lumOff val="5000"/>
                  </a:schemeClr>
                </a:solidFill>
              </a:rPr>
              <a:t>Whether a nurse is developing a research study, a curriculum, or a patient protocol, s/he should base that project on a critical review of the literature</a:t>
            </a:r>
          </a:p>
          <a:p>
            <a:r>
              <a:rPr lang="en-US" altLang="en-US" sz="4000" b="1" i="1" dirty="0" smtClean="0"/>
              <a:t>The </a:t>
            </a:r>
            <a:r>
              <a:rPr lang="en-US" altLang="en-US" sz="4000" b="1" i="1" dirty="0"/>
              <a:t>difference lies in the type of outcome produced</a:t>
            </a:r>
          </a:p>
        </p:txBody>
      </p:sp>
    </p:spTree>
    <p:extLst>
      <p:ext uri="{BB962C8B-B14F-4D97-AF65-F5344CB8AC3E}">
        <p14:creationId xmlns:p14="http://schemas.microsoft.com/office/powerpoint/2010/main" val="2259307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7204075" y="6356350"/>
            <a:ext cx="1905000" cy="457200"/>
          </a:xfrm>
          <a:prstGeom prst="rect">
            <a:avLst/>
          </a:prstGeom>
        </p:spPr>
        <p:txBody>
          <a:bodyPr/>
          <a:lstStyle/>
          <a:p>
            <a:fld id="{E066D6E9-4C5B-4B84-9C6B-6EF308598C9D}" type="slidenum">
              <a:rPr lang="ar-SA" altLang="en-US"/>
              <a:pPr/>
              <a:t>24</a:t>
            </a:fld>
            <a:endParaRPr lang="en-US" altLang="en-US"/>
          </a:p>
        </p:txBody>
      </p:sp>
      <p:sp>
        <p:nvSpPr>
          <p:cNvPr id="131074" name="Rectangle 2"/>
          <p:cNvSpPr>
            <a:spLocks noGrp="1" noChangeArrowheads="1"/>
          </p:cNvSpPr>
          <p:nvPr>
            <p:ph type="title"/>
          </p:nvPr>
        </p:nvSpPr>
        <p:spPr>
          <a:xfrm>
            <a:off x="827088" y="341313"/>
            <a:ext cx="8116887" cy="1143000"/>
          </a:xfrm>
        </p:spPr>
        <p:txBody>
          <a:bodyPr/>
          <a:lstStyle/>
          <a:p>
            <a:pPr algn="ctr"/>
            <a:r>
              <a:rPr lang="en-US" altLang="en-US" sz="4800" b="1" dirty="0">
                <a:solidFill>
                  <a:schemeClr val="accent2">
                    <a:lumMod val="75000"/>
                  </a:schemeClr>
                </a:solidFill>
                <a:latin typeface="Monotype Corsiva" panose="03010101010201010101" pitchFamily="66" charset="0"/>
              </a:rPr>
              <a:t>The Use of Literature Review in Quantitative Research</a:t>
            </a:r>
          </a:p>
        </p:txBody>
      </p:sp>
      <p:sp>
        <p:nvSpPr>
          <p:cNvPr id="131075" name="Rectangle 3"/>
          <p:cNvSpPr>
            <a:spLocks noGrp="1" noChangeArrowheads="1"/>
          </p:cNvSpPr>
          <p:nvPr>
            <p:ph type="body" idx="1"/>
          </p:nvPr>
        </p:nvSpPr>
        <p:spPr>
          <a:xfrm>
            <a:off x="250825" y="1444625"/>
            <a:ext cx="8704263" cy="5413375"/>
          </a:xfrm>
        </p:spPr>
        <p:txBody>
          <a:bodyPr/>
          <a:lstStyle/>
          <a:p>
            <a:pPr marL="609600" indent="-609600">
              <a:lnSpc>
                <a:spcPct val="90000"/>
              </a:lnSpc>
            </a:pPr>
            <a:r>
              <a:rPr lang="en-US" altLang="en-US" sz="2800" b="1" dirty="0">
                <a:solidFill>
                  <a:srgbClr val="00B0F0"/>
                </a:solidFill>
              </a:rPr>
              <a:t>Theoretical framework</a:t>
            </a:r>
          </a:p>
          <a:p>
            <a:pPr marL="609600" indent="-609600">
              <a:lnSpc>
                <a:spcPct val="90000"/>
              </a:lnSpc>
              <a:buFont typeface="Wingdings" panose="05000000000000000000" pitchFamily="2" charset="2"/>
              <a:buNone/>
            </a:pPr>
            <a:r>
              <a:rPr lang="en-US" altLang="en-US" sz="2800" dirty="0"/>
              <a:t>The literature defines concepts and terms in relation to the study</a:t>
            </a:r>
          </a:p>
          <a:p>
            <a:pPr marL="609600" indent="-609600">
              <a:lnSpc>
                <a:spcPct val="90000"/>
              </a:lnSpc>
            </a:pPr>
            <a:r>
              <a:rPr lang="en-US" altLang="en-US" sz="2800" b="1" dirty="0">
                <a:solidFill>
                  <a:srgbClr val="00B0F0"/>
                </a:solidFill>
              </a:rPr>
              <a:t>Problem statement and hypotheses</a:t>
            </a:r>
          </a:p>
          <a:p>
            <a:pPr marL="609600" indent="-609600">
              <a:lnSpc>
                <a:spcPct val="90000"/>
              </a:lnSpc>
              <a:buFont typeface="Wingdings" panose="05000000000000000000" pitchFamily="2" charset="2"/>
              <a:buNone/>
            </a:pPr>
            <a:r>
              <a:rPr lang="en-US" altLang="en-US" sz="2800" dirty="0"/>
              <a:t>The literature review helps to determine what is known and not known; to uncover gaps, consistencies, or inconsistencies, and/or to reveal unanswered questions about a subject, concept or problem</a:t>
            </a:r>
          </a:p>
          <a:p>
            <a:pPr marL="609600" indent="-609600" algn="ctr">
              <a:lnSpc>
                <a:spcPct val="90000"/>
              </a:lnSpc>
              <a:buFont typeface="Wingdings" panose="05000000000000000000" pitchFamily="2" charset="2"/>
              <a:buNone/>
            </a:pPr>
            <a:r>
              <a:rPr lang="en-US" altLang="en-US" sz="2800" b="1" i="1" dirty="0">
                <a:solidFill>
                  <a:srgbClr val="FF0000"/>
                </a:solidFill>
              </a:rPr>
              <a:t>The literature review allows for refinement of research problems and questions and/or hypotheses</a:t>
            </a:r>
          </a:p>
        </p:txBody>
      </p:sp>
    </p:spTree>
    <p:extLst>
      <p:ext uri="{BB962C8B-B14F-4D97-AF65-F5344CB8AC3E}">
        <p14:creationId xmlns:p14="http://schemas.microsoft.com/office/powerpoint/2010/main" val="2037855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7204075" y="6356350"/>
            <a:ext cx="1905000" cy="457200"/>
          </a:xfrm>
          <a:prstGeom prst="rect">
            <a:avLst/>
          </a:prstGeom>
        </p:spPr>
        <p:txBody>
          <a:bodyPr/>
          <a:lstStyle/>
          <a:p>
            <a:fld id="{3B964D1A-BFCA-436F-A611-BD21E4D4138C}" type="slidenum">
              <a:rPr lang="ar-SA" altLang="en-US"/>
              <a:pPr/>
              <a:t>25</a:t>
            </a:fld>
            <a:endParaRPr lang="en-US" altLang="en-US"/>
          </a:p>
        </p:txBody>
      </p:sp>
      <p:sp>
        <p:nvSpPr>
          <p:cNvPr id="132098" name="Rectangle 2"/>
          <p:cNvSpPr>
            <a:spLocks noGrp="1" noChangeArrowheads="1"/>
          </p:cNvSpPr>
          <p:nvPr>
            <p:ph type="title"/>
          </p:nvPr>
        </p:nvSpPr>
        <p:spPr>
          <a:xfrm>
            <a:off x="827088" y="341313"/>
            <a:ext cx="8116887" cy="1143000"/>
          </a:xfrm>
        </p:spPr>
        <p:txBody>
          <a:bodyPr/>
          <a:lstStyle/>
          <a:p>
            <a:pPr algn="ctr"/>
            <a:r>
              <a:rPr lang="en-US" altLang="en-US" sz="4800" b="1" dirty="0">
                <a:solidFill>
                  <a:schemeClr val="accent2">
                    <a:lumMod val="75000"/>
                  </a:schemeClr>
                </a:solidFill>
                <a:latin typeface="Monotype Corsiva" panose="03010101010201010101" pitchFamily="66" charset="0"/>
              </a:rPr>
              <a:t>The Use of Literature Review in Quantitative Research</a:t>
            </a:r>
          </a:p>
        </p:txBody>
      </p:sp>
      <p:sp>
        <p:nvSpPr>
          <p:cNvPr id="132099" name="Rectangle 3"/>
          <p:cNvSpPr>
            <a:spLocks noGrp="1" noChangeArrowheads="1"/>
          </p:cNvSpPr>
          <p:nvPr>
            <p:ph type="body" idx="1"/>
          </p:nvPr>
        </p:nvSpPr>
        <p:spPr>
          <a:xfrm>
            <a:off x="250825" y="1444625"/>
            <a:ext cx="8704263" cy="5413375"/>
          </a:xfrm>
        </p:spPr>
        <p:txBody>
          <a:bodyPr/>
          <a:lstStyle/>
          <a:p>
            <a:pPr marL="609600" indent="-609600">
              <a:lnSpc>
                <a:spcPct val="90000"/>
              </a:lnSpc>
            </a:pPr>
            <a:r>
              <a:rPr lang="en-US" altLang="en-US" sz="2800" b="1" dirty="0">
                <a:solidFill>
                  <a:srgbClr val="00B0F0"/>
                </a:solidFill>
              </a:rPr>
              <a:t>Design and method</a:t>
            </a:r>
          </a:p>
          <a:p>
            <a:pPr marL="609600" indent="-609600">
              <a:lnSpc>
                <a:spcPct val="90000"/>
              </a:lnSpc>
              <a:buFont typeface="Wingdings" panose="05000000000000000000" pitchFamily="2" charset="2"/>
              <a:buNone/>
            </a:pPr>
            <a:r>
              <a:rPr lang="en-US" altLang="en-US" dirty="0"/>
              <a:t>The literature review reveals strengths and weaknesses of designs and methods of previous research studies</a:t>
            </a:r>
          </a:p>
          <a:p>
            <a:pPr marL="609600" indent="-609600">
              <a:lnSpc>
                <a:spcPct val="90000"/>
              </a:lnSpc>
            </a:pPr>
            <a:r>
              <a:rPr lang="en-US" altLang="en-US" sz="2800" b="1" dirty="0">
                <a:solidFill>
                  <a:srgbClr val="00B0F0"/>
                </a:solidFill>
              </a:rPr>
              <a:t>Outcome of the analysis (findings, implications, and recommendations)</a:t>
            </a:r>
          </a:p>
          <a:p>
            <a:pPr marL="609600" indent="-609600">
              <a:lnSpc>
                <a:spcPct val="90000"/>
              </a:lnSpc>
              <a:buFont typeface="Wingdings" panose="05000000000000000000" pitchFamily="2" charset="2"/>
              <a:buNone/>
            </a:pPr>
            <a:r>
              <a:rPr lang="en-US" altLang="en-US" dirty="0"/>
              <a:t>The literature review is used to discuss the results or findings of a study. The discussion relates the study</a:t>
            </a:r>
            <a:r>
              <a:rPr lang="en-US" altLang="en-US" dirty="0">
                <a:latin typeface="Times New Roman" panose="02020603050405020304" pitchFamily="18" charset="0"/>
              </a:rPr>
              <a:t>’</a:t>
            </a:r>
            <a:r>
              <a:rPr lang="en-US" altLang="en-US" dirty="0"/>
              <a:t>s findings to what was or was not found in the review of literature</a:t>
            </a:r>
          </a:p>
        </p:txBody>
      </p:sp>
    </p:spTree>
    <p:extLst>
      <p:ext uri="{BB962C8B-B14F-4D97-AF65-F5344CB8AC3E}">
        <p14:creationId xmlns:p14="http://schemas.microsoft.com/office/powerpoint/2010/main" val="2881450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7204075" y="6356350"/>
            <a:ext cx="1905000" cy="457200"/>
          </a:xfrm>
          <a:prstGeom prst="rect">
            <a:avLst/>
          </a:prstGeom>
        </p:spPr>
        <p:txBody>
          <a:bodyPr/>
          <a:lstStyle/>
          <a:p>
            <a:fld id="{45DCF418-5439-4785-BE3E-3FDF5BDC9620}" type="slidenum">
              <a:rPr lang="ar-SA" altLang="en-US"/>
              <a:pPr/>
              <a:t>26</a:t>
            </a:fld>
            <a:endParaRPr lang="en-US" altLang="en-US"/>
          </a:p>
        </p:txBody>
      </p:sp>
      <p:sp>
        <p:nvSpPr>
          <p:cNvPr id="133122" name="Rectangle 2"/>
          <p:cNvSpPr>
            <a:spLocks noGrp="1" noChangeArrowheads="1"/>
          </p:cNvSpPr>
          <p:nvPr>
            <p:ph type="title"/>
          </p:nvPr>
        </p:nvSpPr>
        <p:spPr>
          <a:xfrm>
            <a:off x="395288" y="0"/>
            <a:ext cx="8748712" cy="1143000"/>
          </a:xfrm>
        </p:spPr>
        <p:txBody>
          <a:bodyPr/>
          <a:lstStyle/>
          <a:p>
            <a:pPr algn="ctr"/>
            <a:r>
              <a:rPr lang="en-US" altLang="en-US" sz="3600" b="1" dirty="0">
                <a:solidFill>
                  <a:schemeClr val="accent2">
                    <a:lumMod val="75000"/>
                  </a:schemeClr>
                </a:solidFill>
                <a:latin typeface="Monotype Corsiva" panose="03010101010201010101" pitchFamily="66" charset="0"/>
              </a:rPr>
              <a:t>The Literature Review and Consumers of Research</a:t>
            </a:r>
          </a:p>
        </p:txBody>
      </p:sp>
      <p:sp>
        <p:nvSpPr>
          <p:cNvPr id="133123" name="Rectangle 3"/>
          <p:cNvSpPr>
            <a:spLocks noGrp="1" noChangeArrowheads="1"/>
          </p:cNvSpPr>
          <p:nvPr>
            <p:ph type="body" idx="1"/>
          </p:nvPr>
        </p:nvSpPr>
        <p:spPr>
          <a:xfrm>
            <a:off x="439738" y="1125538"/>
            <a:ext cx="8704262" cy="5905500"/>
          </a:xfrm>
        </p:spPr>
        <p:txBody>
          <a:bodyPr/>
          <a:lstStyle/>
          <a:p>
            <a:pPr marL="609600" indent="-609600">
              <a:buFont typeface="Wingdings" panose="05000000000000000000" pitchFamily="2" charset="2"/>
              <a:buNone/>
            </a:pPr>
            <a:r>
              <a:rPr lang="en-US" altLang="en-US" b="1" u="sng" dirty="0">
                <a:solidFill>
                  <a:srgbClr val="FF0000"/>
                </a:solidFill>
              </a:rPr>
              <a:t>Literature review helps </a:t>
            </a:r>
            <a:r>
              <a:rPr lang="en-US" altLang="en-US" sz="4000" b="1" i="1" u="sng" dirty="0">
                <a:solidFill>
                  <a:srgbClr val="00B0F0"/>
                </a:solidFill>
              </a:rPr>
              <a:t>consumers</a:t>
            </a:r>
            <a:r>
              <a:rPr lang="en-US" altLang="en-US" b="1" u="sng" dirty="0">
                <a:solidFill>
                  <a:srgbClr val="FF0000"/>
                </a:solidFill>
              </a:rPr>
              <a:t>               of research e.g. students to:</a:t>
            </a:r>
          </a:p>
          <a:p>
            <a:pPr marL="609600" indent="-609600">
              <a:buSzTx/>
              <a:buFont typeface="Wingdings" panose="05000000000000000000" pitchFamily="2" charset="2"/>
              <a:buAutoNum type="arabicPeriod"/>
            </a:pPr>
            <a:r>
              <a:rPr lang="en-US" altLang="en-US" dirty="0"/>
              <a:t>Efficiently retrieve an adequate amount of scholarly literature using computer and print resources</a:t>
            </a:r>
          </a:p>
          <a:p>
            <a:pPr marL="609600" indent="-609600">
              <a:buSzTx/>
              <a:buFont typeface="Wingdings" panose="05000000000000000000" pitchFamily="2" charset="2"/>
              <a:buAutoNum type="arabicPeriod"/>
            </a:pPr>
            <a:r>
              <a:rPr lang="en-US" altLang="en-US" dirty="0"/>
              <a:t>Critically evaluate data based and conceptual material </a:t>
            </a:r>
          </a:p>
          <a:p>
            <a:pPr marL="609600" indent="-609600">
              <a:buSzTx/>
              <a:buFont typeface="Wingdings" panose="05000000000000000000" pitchFamily="2" charset="2"/>
              <a:buAutoNum type="arabicPeriod"/>
            </a:pPr>
            <a:r>
              <a:rPr lang="en-US" altLang="en-US" dirty="0"/>
              <a:t>Critically evaluate a review of the literature (the entire compilation of conceptual and data based literature) based on accepted reviewing criteria</a:t>
            </a:r>
          </a:p>
        </p:txBody>
      </p:sp>
    </p:spTree>
    <p:extLst>
      <p:ext uri="{BB962C8B-B14F-4D97-AF65-F5344CB8AC3E}">
        <p14:creationId xmlns:p14="http://schemas.microsoft.com/office/powerpoint/2010/main" val="498966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p:cNvSpPr>
            <a:spLocks noGrp="1"/>
          </p:cNvSpPr>
          <p:nvPr>
            <p:ph type="sldNum" sz="quarter" idx="10"/>
          </p:nvPr>
        </p:nvSpPr>
        <p:spPr/>
        <p:txBody>
          <a:bodyPr/>
          <a:lstStyle/>
          <a:p>
            <a:fld id="{4A35D011-840D-4389-BE15-7D72E56A515A}" type="slidenum">
              <a:rPr lang="ar-SA" altLang="en-US"/>
              <a:pPr/>
              <a:t>27</a:t>
            </a:fld>
            <a:endParaRPr lang="en-US" altLang="en-US"/>
          </a:p>
        </p:txBody>
      </p:sp>
      <p:sp>
        <p:nvSpPr>
          <p:cNvPr id="134146" name="Rectangle 2"/>
          <p:cNvSpPr>
            <a:spLocks noGrp="1" noChangeArrowheads="1"/>
          </p:cNvSpPr>
          <p:nvPr>
            <p:ph type="title"/>
          </p:nvPr>
        </p:nvSpPr>
        <p:spPr/>
        <p:txBody>
          <a:bodyPr/>
          <a:lstStyle/>
          <a:p>
            <a:pPr algn="ctr"/>
            <a:r>
              <a:rPr lang="en-US" altLang="en-US" sz="4800" b="1" dirty="0">
                <a:solidFill>
                  <a:schemeClr val="accent2">
                    <a:lumMod val="75000"/>
                  </a:schemeClr>
                </a:solidFill>
                <a:latin typeface="Monotype Corsiva" panose="03010101010201010101" pitchFamily="66" charset="0"/>
              </a:rPr>
              <a:t> Literature Review Synonymous</a:t>
            </a:r>
          </a:p>
        </p:txBody>
      </p:sp>
      <p:graphicFrame>
        <p:nvGraphicFramePr>
          <p:cNvPr id="134188" name="Group 44"/>
          <p:cNvGraphicFramePr>
            <a:graphicFrameLocks noGrp="1"/>
          </p:cNvGraphicFramePr>
          <p:nvPr>
            <p:ph idx="1"/>
            <p:extLst>
              <p:ext uri="{D42A27DB-BD31-4B8C-83A1-F6EECF244321}">
                <p14:modId xmlns:p14="http://schemas.microsoft.com/office/powerpoint/2010/main" val="3110418518"/>
              </p:ext>
            </p:extLst>
          </p:nvPr>
        </p:nvGraphicFramePr>
        <p:xfrm>
          <a:off x="180975" y="1444625"/>
          <a:ext cx="9144000" cy="5413375"/>
        </p:xfrm>
        <a:graphic>
          <a:graphicData uri="http://schemas.openxmlformats.org/drawingml/2006/table">
            <a:tbl>
              <a:tblPr/>
              <a:tblGrid>
                <a:gridCol w="5076825"/>
                <a:gridCol w="4067175"/>
              </a:tblGrid>
              <a:tr h="6000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cs typeface="Times New Roman" panose="02020603050405020304" pitchFamily="18"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cs typeface="Times New Roman" panose="02020603050405020304" pitchFamily="18"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cs typeface="Times New Roman" panose="02020603050405020304" pitchFamily="18"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800" b="1" i="0" u="none" strike="noStrike" cap="none" normalizeH="0" baseline="0" dirty="0" smtClean="0">
                          <a:ln>
                            <a:noFill/>
                          </a:ln>
                          <a:solidFill>
                            <a:srgbClr val="00B0F0"/>
                          </a:solidFill>
                          <a:effectLst/>
                          <a:latin typeface="Tahoma" panose="020B0604030504040204" pitchFamily="34" charset="0"/>
                          <a:cs typeface="Times New Roman" panose="02020603050405020304" pitchFamily="18" charset="0"/>
                        </a:rPr>
                        <a:t>Conceptual literature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cs typeface="Times New Roman" panose="02020603050405020304" pitchFamily="18"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cs typeface="Times New Roman" panose="02020603050405020304" pitchFamily="18"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cs typeface="Times New Roman" panose="02020603050405020304" pitchFamily="18"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800" b="1" i="0" u="none" strike="noStrike" cap="none" normalizeH="0" baseline="0" dirty="0" smtClean="0">
                          <a:ln>
                            <a:noFill/>
                          </a:ln>
                          <a:solidFill>
                            <a:srgbClr val="00B0F0"/>
                          </a:solidFill>
                          <a:effectLst/>
                          <a:latin typeface="Tahoma" panose="020B0604030504040204" pitchFamily="34" charset="0"/>
                          <a:cs typeface="Times New Roman" panose="02020603050405020304" pitchFamily="18" charset="0"/>
                        </a:rPr>
                        <a:t>Data based literature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133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cs typeface="Times New Roman" panose="02020603050405020304" pitchFamily="18"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cs typeface="Times New Roman" panose="02020603050405020304" pitchFamily="18"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cs typeface="Times New Roman" panose="02020603050405020304" pitchFamily="18"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imes New Roman" panose="02020603050405020304" pitchFamily="18" charset="0"/>
                        </a:defRPr>
                      </a:lvl9pPr>
                    </a:lstStyle>
                    <a:p>
                      <a:pPr marL="457200" marR="0" lvl="0" indent="-4572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q"/>
                        <a:tabLst/>
                      </a:pPr>
                      <a:r>
                        <a:rPr kumimoji="0" lang="en-US" altLang="en-US" sz="28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Theoretical literature</a:t>
                      </a:r>
                    </a:p>
                    <a:p>
                      <a:pPr marL="457200" marR="0" lvl="0" indent="-4572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q"/>
                        <a:tabLst/>
                      </a:pPr>
                      <a:r>
                        <a:rPr kumimoji="0" lang="en-US" altLang="en-US" sz="28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Scholarly non research literature</a:t>
                      </a:r>
                      <a:endParaRPr kumimoji="0" lang="ar-EG" altLang="en-US" sz="28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endParaRPr>
                    </a:p>
                    <a:p>
                      <a:pPr marL="457200" marR="0" lvl="0" indent="-4572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q"/>
                        <a:tabLst/>
                      </a:pPr>
                      <a:r>
                        <a:rPr kumimoji="0" lang="en-US" altLang="en-US" sz="28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Scholarly work</a:t>
                      </a:r>
                    </a:p>
                    <a:p>
                      <a:pPr marL="457200" marR="0" lvl="0" indent="-4572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q"/>
                        <a:tabLst/>
                      </a:pPr>
                      <a:r>
                        <a:rPr kumimoji="0" lang="en-US" altLang="en-US" sz="28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Soft versus hard science literature</a:t>
                      </a:r>
                    </a:p>
                    <a:p>
                      <a:pPr marL="457200" marR="0" lvl="0" indent="-4572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q"/>
                        <a:tabLst/>
                      </a:pPr>
                      <a:r>
                        <a:rPr kumimoji="0" lang="en-US" altLang="en-US" sz="28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Review of the literature article</a:t>
                      </a:r>
                    </a:p>
                    <a:p>
                      <a:pPr marL="457200" marR="0" lvl="0" indent="-4572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q"/>
                        <a:tabLst/>
                      </a:pPr>
                      <a:r>
                        <a:rPr kumimoji="0" lang="en-US" altLang="en-US" sz="28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Concept analysis article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cs typeface="Times New Roman" panose="02020603050405020304" pitchFamily="18"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cs typeface="Times New Roman" panose="02020603050405020304" pitchFamily="18"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cs typeface="Times New Roman" panose="02020603050405020304" pitchFamily="18"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imes New Roman" panose="02020603050405020304" pitchFamily="18" charset="0"/>
                        </a:defRPr>
                      </a:lvl9pPr>
                    </a:lstStyle>
                    <a:p>
                      <a:pPr marL="457200" marR="0" lvl="0" indent="-4572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q"/>
                        <a:tabLst/>
                      </a:pPr>
                      <a:r>
                        <a:rPr kumimoji="0" lang="en-US" altLang="en-US" sz="28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Empirical literature</a:t>
                      </a:r>
                    </a:p>
                    <a:p>
                      <a:pPr marL="457200" marR="0" lvl="0" indent="-4572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q"/>
                        <a:tabLst/>
                      </a:pPr>
                      <a:r>
                        <a:rPr kumimoji="0" lang="en-US" altLang="en-US" sz="28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Scientific literature</a:t>
                      </a:r>
                    </a:p>
                    <a:p>
                      <a:pPr marL="457200" marR="0" lvl="0" indent="-4572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q"/>
                        <a:tabLst/>
                      </a:pPr>
                      <a:r>
                        <a:rPr kumimoji="0" lang="en-US" altLang="en-US" sz="28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Research literature</a:t>
                      </a:r>
                    </a:p>
                    <a:p>
                      <a:pPr marL="457200" marR="0" lvl="0" indent="-4572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q"/>
                        <a:tabLst/>
                      </a:pPr>
                      <a:r>
                        <a:rPr kumimoji="0" lang="en-US" altLang="en-US" sz="28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Scholarly research literature</a:t>
                      </a:r>
                    </a:p>
                    <a:p>
                      <a:pPr marL="457200" marR="0" lvl="0" indent="-4572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q"/>
                        <a:tabLst/>
                      </a:pPr>
                      <a:r>
                        <a:rPr kumimoji="0" lang="en-US" altLang="en-US" sz="28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Research study</a:t>
                      </a:r>
                    </a:p>
                    <a:p>
                      <a:pPr marL="457200" marR="0" lvl="0" indent="-4572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q"/>
                        <a:tabLst/>
                      </a:pPr>
                      <a:r>
                        <a:rPr kumimoji="0" lang="en-US" altLang="en-US" sz="28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study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7119947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0" y="-315913"/>
            <a:ext cx="9144000" cy="1143001"/>
          </a:xfrm>
        </p:spPr>
        <p:txBody>
          <a:bodyPr/>
          <a:lstStyle/>
          <a:p>
            <a:pPr algn="ctr"/>
            <a:r>
              <a:rPr lang="en-US" altLang="en-US" sz="5400" b="1" u="sng" dirty="0">
                <a:solidFill>
                  <a:schemeClr val="accent2">
                    <a:lumMod val="75000"/>
                  </a:schemeClr>
                </a:solidFill>
                <a:latin typeface="Monotype Corsiva" panose="03010101010201010101" pitchFamily="66" charset="0"/>
              </a:rPr>
              <a:t>Steps of Searching the Literature</a:t>
            </a:r>
          </a:p>
        </p:txBody>
      </p:sp>
      <p:sp>
        <p:nvSpPr>
          <p:cNvPr id="137221" name="Text Box 5"/>
          <p:cNvSpPr txBox="1">
            <a:spLocks noChangeArrowheads="1"/>
          </p:cNvSpPr>
          <p:nvPr/>
        </p:nvSpPr>
        <p:spPr bwMode="auto">
          <a:xfrm>
            <a:off x="1187450" y="981075"/>
            <a:ext cx="7056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Determine concept/issue/topic/problem</a:t>
            </a:r>
          </a:p>
        </p:txBody>
      </p:sp>
      <p:sp>
        <p:nvSpPr>
          <p:cNvPr id="137224" name="Text Box 8"/>
          <p:cNvSpPr txBox="1">
            <a:spLocks noChangeArrowheads="1"/>
          </p:cNvSpPr>
          <p:nvPr/>
        </p:nvSpPr>
        <p:spPr bwMode="auto">
          <a:xfrm>
            <a:off x="1116013" y="1773238"/>
            <a:ext cx="7127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Conduct computer (and/or hand) search</a:t>
            </a:r>
          </a:p>
        </p:txBody>
      </p:sp>
      <p:sp>
        <p:nvSpPr>
          <p:cNvPr id="137230" name="Text Box 14"/>
          <p:cNvSpPr txBox="1">
            <a:spLocks noChangeArrowheads="1"/>
          </p:cNvSpPr>
          <p:nvPr/>
        </p:nvSpPr>
        <p:spPr bwMode="auto">
          <a:xfrm>
            <a:off x="971550" y="2468563"/>
            <a:ext cx="7272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Weed out irrelevant sources before printing</a:t>
            </a:r>
          </a:p>
        </p:txBody>
      </p:sp>
      <p:sp>
        <p:nvSpPr>
          <p:cNvPr id="137231" name="Text Box 15"/>
          <p:cNvSpPr txBox="1">
            <a:spLocks noChangeArrowheads="1"/>
          </p:cNvSpPr>
          <p:nvPr/>
        </p:nvSpPr>
        <p:spPr bwMode="auto">
          <a:xfrm>
            <a:off x="1042988" y="3141663"/>
            <a:ext cx="7056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Organize sources from printout for retrieval</a:t>
            </a:r>
          </a:p>
        </p:txBody>
      </p:sp>
      <p:sp>
        <p:nvSpPr>
          <p:cNvPr id="137232" name="Text Box 16"/>
          <p:cNvSpPr txBox="1">
            <a:spLocks noChangeArrowheads="1"/>
          </p:cNvSpPr>
          <p:nvPr/>
        </p:nvSpPr>
        <p:spPr bwMode="auto">
          <a:xfrm>
            <a:off x="2413000" y="3860800"/>
            <a:ext cx="6551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Retrieve relevant sources</a:t>
            </a:r>
          </a:p>
        </p:txBody>
      </p:sp>
      <p:sp>
        <p:nvSpPr>
          <p:cNvPr id="137233" name="Text Box 17"/>
          <p:cNvSpPr txBox="1">
            <a:spLocks noChangeArrowheads="1"/>
          </p:cNvSpPr>
          <p:nvPr/>
        </p:nvSpPr>
        <p:spPr bwMode="auto">
          <a:xfrm>
            <a:off x="647700" y="4652963"/>
            <a:ext cx="9396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Conduct preliminary reading and weed out irrelevant sources</a:t>
            </a:r>
          </a:p>
        </p:txBody>
      </p:sp>
      <p:sp>
        <p:nvSpPr>
          <p:cNvPr id="137234" name="Text Box 18"/>
          <p:cNvSpPr txBox="1">
            <a:spLocks noChangeArrowheads="1"/>
          </p:cNvSpPr>
          <p:nvPr/>
        </p:nvSpPr>
        <p:spPr bwMode="auto">
          <a:xfrm>
            <a:off x="250825" y="5445125"/>
            <a:ext cx="8893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Critically read each source (summarize &amp; critique each source)</a:t>
            </a:r>
          </a:p>
        </p:txBody>
      </p:sp>
      <p:sp>
        <p:nvSpPr>
          <p:cNvPr id="137235" name="Text Box 19"/>
          <p:cNvSpPr txBox="1">
            <a:spLocks noChangeArrowheads="1"/>
          </p:cNvSpPr>
          <p:nvPr/>
        </p:nvSpPr>
        <p:spPr bwMode="auto">
          <a:xfrm>
            <a:off x="1619250" y="6140450"/>
            <a:ext cx="6551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Synthesize critical summaries</a:t>
            </a:r>
          </a:p>
        </p:txBody>
      </p:sp>
      <p:sp>
        <p:nvSpPr>
          <p:cNvPr id="137236" name="Line 20"/>
          <p:cNvSpPr>
            <a:spLocks noChangeShapeType="1"/>
          </p:cNvSpPr>
          <p:nvPr/>
        </p:nvSpPr>
        <p:spPr bwMode="auto">
          <a:xfrm>
            <a:off x="4140200" y="1412875"/>
            <a:ext cx="0" cy="360363"/>
          </a:xfrm>
          <a:prstGeom prst="line">
            <a:avLst/>
          </a:prstGeom>
          <a:noFill/>
          <a:ln w="57150">
            <a:solidFill>
              <a:srgbClr val="FF99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137237" name="Line 21"/>
          <p:cNvSpPr>
            <a:spLocks noChangeShapeType="1"/>
          </p:cNvSpPr>
          <p:nvPr/>
        </p:nvSpPr>
        <p:spPr bwMode="auto">
          <a:xfrm>
            <a:off x="4140200" y="2205038"/>
            <a:ext cx="0" cy="360362"/>
          </a:xfrm>
          <a:prstGeom prst="line">
            <a:avLst/>
          </a:prstGeom>
          <a:noFill/>
          <a:ln w="57150">
            <a:solidFill>
              <a:srgbClr val="FF99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137238" name="Line 22"/>
          <p:cNvSpPr>
            <a:spLocks noChangeShapeType="1"/>
          </p:cNvSpPr>
          <p:nvPr/>
        </p:nvSpPr>
        <p:spPr bwMode="auto">
          <a:xfrm>
            <a:off x="4140200" y="2925763"/>
            <a:ext cx="0" cy="360362"/>
          </a:xfrm>
          <a:prstGeom prst="line">
            <a:avLst/>
          </a:prstGeom>
          <a:noFill/>
          <a:ln w="57150">
            <a:solidFill>
              <a:srgbClr val="FF99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137239" name="Line 23"/>
          <p:cNvSpPr>
            <a:spLocks noChangeShapeType="1"/>
          </p:cNvSpPr>
          <p:nvPr/>
        </p:nvSpPr>
        <p:spPr bwMode="auto">
          <a:xfrm>
            <a:off x="4140200" y="3502025"/>
            <a:ext cx="0" cy="360363"/>
          </a:xfrm>
          <a:prstGeom prst="line">
            <a:avLst/>
          </a:prstGeom>
          <a:noFill/>
          <a:ln w="57150">
            <a:solidFill>
              <a:srgbClr val="FF99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137240" name="Line 24"/>
          <p:cNvSpPr>
            <a:spLocks noChangeShapeType="1"/>
          </p:cNvSpPr>
          <p:nvPr/>
        </p:nvSpPr>
        <p:spPr bwMode="auto">
          <a:xfrm>
            <a:off x="4140200" y="4292600"/>
            <a:ext cx="0" cy="360363"/>
          </a:xfrm>
          <a:prstGeom prst="line">
            <a:avLst/>
          </a:prstGeom>
          <a:noFill/>
          <a:ln w="57150">
            <a:solidFill>
              <a:srgbClr val="FF99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137241" name="Line 25"/>
          <p:cNvSpPr>
            <a:spLocks noChangeShapeType="1"/>
          </p:cNvSpPr>
          <p:nvPr/>
        </p:nvSpPr>
        <p:spPr bwMode="auto">
          <a:xfrm>
            <a:off x="4140200" y="5084763"/>
            <a:ext cx="0" cy="360362"/>
          </a:xfrm>
          <a:prstGeom prst="line">
            <a:avLst/>
          </a:prstGeom>
          <a:noFill/>
          <a:ln w="57150">
            <a:solidFill>
              <a:srgbClr val="FF99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137242" name="Line 26"/>
          <p:cNvSpPr>
            <a:spLocks noChangeShapeType="1"/>
          </p:cNvSpPr>
          <p:nvPr/>
        </p:nvSpPr>
        <p:spPr bwMode="auto">
          <a:xfrm>
            <a:off x="4140200" y="5876925"/>
            <a:ext cx="0" cy="360363"/>
          </a:xfrm>
          <a:prstGeom prst="line">
            <a:avLst/>
          </a:prstGeom>
          <a:noFill/>
          <a:ln w="57150">
            <a:solidFill>
              <a:srgbClr val="FF99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Tree>
    <p:extLst>
      <p:ext uri="{BB962C8B-B14F-4D97-AF65-F5344CB8AC3E}">
        <p14:creationId xmlns:p14="http://schemas.microsoft.com/office/powerpoint/2010/main" val="3682376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7204075" y="6356350"/>
            <a:ext cx="1905000" cy="457200"/>
          </a:xfrm>
          <a:prstGeom prst="rect">
            <a:avLst/>
          </a:prstGeom>
        </p:spPr>
        <p:txBody>
          <a:bodyPr/>
          <a:lstStyle/>
          <a:p>
            <a:fld id="{523B8DCF-9490-4E80-B226-CC8D93171116}" type="slidenum">
              <a:rPr lang="ar-SA" altLang="en-US"/>
              <a:pPr/>
              <a:t>29</a:t>
            </a:fld>
            <a:endParaRPr lang="en-US" altLang="en-US"/>
          </a:p>
        </p:txBody>
      </p:sp>
      <p:sp>
        <p:nvSpPr>
          <p:cNvPr id="138242" name="Rectangle 2"/>
          <p:cNvSpPr>
            <a:spLocks noGrp="1" noChangeArrowheads="1"/>
          </p:cNvSpPr>
          <p:nvPr>
            <p:ph type="title"/>
          </p:nvPr>
        </p:nvSpPr>
        <p:spPr>
          <a:xfrm>
            <a:off x="1027113" y="0"/>
            <a:ext cx="8116887" cy="1143000"/>
          </a:xfrm>
        </p:spPr>
        <p:txBody>
          <a:bodyPr/>
          <a:lstStyle/>
          <a:p>
            <a:pPr algn="ctr"/>
            <a:r>
              <a:rPr lang="en-US" altLang="en-US" sz="4800" b="1" dirty="0">
                <a:solidFill>
                  <a:schemeClr val="accent2">
                    <a:lumMod val="75000"/>
                  </a:schemeClr>
                </a:solidFill>
                <a:latin typeface="Monotype Corsiva" panose="03010101010201010101" pitchFamily="66" charset="0"/>
              </a:rPr>
              <a:t>Primary and Secondary Sources</a:t>
            </a:r>
          </a:p>
        </p:txBody>
      </p:sp>
      <p:sp>
        <p:nvSpPr>
          <p:cNvPr id="138243" name="Rectangle 3"/>
          <p:cNvSpPr>
            <a:spLocks noGrp="1" noChangeArrowheads="1"/>
          </p:cNvSpPr>
          <p:nvPr>
            <p:ph type="body" idx="1"/>
          </p:nvPr>
        </p:nvSpPr>
        <p:spPr>
          <a:xfrm>
            <a:off x="250825" y="1444625"/>
            <a:ext cx="8704263" cy="5413375"/>
          </a:xfrm>
        </p:spPr>
        <p:txBody>
          <a:bodyPr/>
          <a:lstStyle/>
          <a:p>
            <a:pPr marL="609600" indent="-609600">
              <a:buFont typeface="Wingdings" panose="05000000000000000000" pitchFamily="2" charset="2"/>
              <a:buNone/>
            </a:pPr>
            <a:r>
              <a:rPr lang="en-US" altLang="en-US">
                <a:solidFill>
                  <a:srgbClr val="00FFFF"/>
                </a:solidFill>
              </a:rPr>
              <a:t>Primary source:</a:t>
            </a:r>
            <a:r>
              <a:rPr lang="en-US" altLang="en-US"/>
              <a:t> is written by a person(s) who developed the theory or conducted the research</a:t>
            </a:r>
          </a:p>
          <a:p>
            <a:pPr marL="609600" indent="-609600">
              <a:buFont typeface="Wingdings" panose="05000000000000000000" pitchFamily="2" charset="2"/>
              <a:buNone/>
            </a:pPr>
            <a:endParaRPr lang="en-US" altLang="en-US"/>
          </a:p>
          <a:p>
            <a:pPr marL="609600" indent="-609600">
              <a:buFont typeface="Wingdings" panose="05000000000000000000" pitchFamily="2" charset="2"/>
              <a:buNone/>
            </a:pPr>
            <a:r>
              <a:rPr lang="en-US" altLang="en-US">
                <a:solidFill>
                  <a:srgbClr val="00FFFF"/>
                </a:solidFill>
              </a:rPr>
              <a:t>Secondary source:</a:t>
            </a:r>
            <a:r>
              <a:rPr lang="en-US" altLang="en-US"/>
              <a:t> is written by a person(s) </a:t>
            </a:r>
            <a:r>
              <a:rPr lang="en-US" altLang="en-US" i="1">
                <a:solidFill>
                  <a:srgbClr val="FF99FF"/>
                </a:solidFill>
              </a:rPr>
              <a:t>other than</a:t>
            </a:r>
            <a:r>
              <a:rPr lang="en-US" altLang="en-US"/>
              <a:t> the individual who developed the theory or conducted the research</a:t>
            </a:r>
          </a:p>
          <a:p>
            <a:pPr marL="609600" indent="-609600">
              <a:buFont typeface="Wingdings" panose="05000000000000000000" pitchFamily="2" charset="2"/>
              <a:buNone/>
            </a:pPr>
            <a:endParaRPr lang="en-US" altLang="en-US"/>
          </a:p>
        </p:txBody>
      </p:sp>
    </p:spTree>
    <p:extLst>
      <p:ext uri="{BB962C8B-B14F-4D97-AF65-F5344CB8AC3E}">
        <p14:creationId xmlns:p14="http://schemas.microsoft.com/office/powerpoint/2010/main" val="1700863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GB" dirty="0"/>
          </a:p>
        </p:txBody>
      </p:sp>
      <p:sp>
        <p:nvSpPr>
          <p:cNvPr id="3" name="Content Placeholder 2"/>
          <p:cNvSpPr>
            <a:spLocks noGrp="1"/>
          </p:cNvSpPr>
          <p:nvPr>
            <p:ph idx="1"/>
          </p:nvPr>
        </p:nvSpPr>
        <p:spPr>
          <a:xfrm>
            <a:off x="342900" y="980728"/>
            <a:ext cx="8458200" cy="5181600"/>
          </a:xfrm>
        </p:spPr>
        <p:txBody>
          <a:bodyPr/>
          <a:lstStyle/>
          <a:p>
            <a:pPr marL="514350" indent="-514350">
              <a:buFont typeface="+mj-lt"/>
              <a:buAutoNum type="arabicPeriod"/>
            </a:pPr>
            <a:r>
              <a:rPr lang="en-US" i="1" dirty="0" smtClean="0"/>
              <a:t>Describe what is Critical </a:t>
            </a:r>
            <a:r>
              <a:rPr lang="en-US" i="1" dirty="0"/>
              <a:t>Literature </a:t>
            </a:r>
            <a:r>
              <a:rPr lang="en-US" i="1" dirty="0" smtClean="0"/>
              <a:t>Review</a:t>
            </a:r>
          </a:p>
          <a:p>
            <a:pPr marL="514350" indent="-514350">
              <a:spcBef>
                <a:spcPts val="0"/>
              </a:spcBef>
              <a:buFont typeface="+mj-lt"/>
              <a:buAutoNum type="arabicPeriod"/>
            </a:pPr>
            <a:r>
              <a:rPr lang="en-US" dirty="0" smtClean="0"/>
              <a:t>Context or </a:t>
            </a:r>
            <a:r>
              <a:rPr lang="en-US" altLang="en-US" sz="2800" dirty="0">
                <a:solidFill>
                  <a:schemeClr val="accent2">
                    <a:lumMod val="75000"/>
                  </a:schemeClr>
                </a:solidFill>
              </a:rPr>
              <a:t>Relationship Of Review Of Literature To Theory, Research, IT And </a:t>
            </a:r>
            <a:r>
              <a:rPr lang="en-US" altLang="en-US" sz="2800" dirty="0" smtClean="0">
                <a:solidFill>
                  <a:schemeClr val="accent2">
                    <a:lumMod val="75000"/>
                  </a:schemeClr>
                </a:solidFill>
              </a:rPr>
              <a:t>Practice</a:t>
            </a:r>
          </a:p>
          <a:p>
            <a:pPr marL="514350" indent="-514350">
              <a:spcBef>
                <a:spcPts val="0"/>
              </a:spcBef>
              <a:buFont typeface="+mj-lt"/>
              <a:buAutoNum type="arabicPeriod"/>
            </a:pPr>
            <a:r>
              <a:rPr lang="en-US" altLang="en-US" sz="2800" dirty="0">
                <a:solidFill>
                  <a:schemeClr val="accent2">
                    <a:lumMod val="75000"/>
                  </a:schemeClr>
                </a:solidFill>
              </a:rPr>
              <a:t>Purposes of Literature </a:t>
            </a:r>
            <a:r>
              <a:rPr lang="en-US" altLang="en-US" sz="2800" dirty="0" smtClean="0">
                <a:solidFill>
                  <a:schemeClr val="accent2">
                    <a:lumMod val="75000"/>
                  </a:schemeClr>
                </a:solidFill>
              </a:rPr>
              <a:t>Review</a:t>
            </a:r>
          </a:p>
          <a:p>
            <a:pPr marL="514350" indent="-514350">
              <a:spcBef>
                <a:spcPts val="0"/>
              </a:spcBef>
              <a:buFont typeface="+mj-lt"/>
              <a:buAutoNum type="arabicPeriod"/>
            </a:pPr>
            <a:r>
              <a:rPr lang="en-US" altLang="en-US" sz="2800" dirty="0">
                <a:solidFill>
                  <a:schemeClr val="accent2">
                    <a:lumMod val="75000"/>
                  </a:schemeClr>
                </a:solidFill>
              </a:rPr>
              <a:t>Differences of Research &amp; Non Research </a:t>
            </a:r>
            <a:r>
              <a:rPr lang="en-US" altLang="en-US" sz="2800" dirty="0" smtClean="0">
                <a:solidFill>
                  <a:schemeClr val="accent2">
                    <a:lumMod val="75000"/>
                  </a:schemeClr>
                </a:solidFill>
              </a:rPr>
              <a:t>Purposes</a:t>
            </a:r>
          </a:p>
          <a:p>
            <a:pPr marL="514350" indent="-514350">
              <a:spcBef>
                <a:spcPts val="0"/>
              </a:spcBef>
              <a:buFont typeface="+mj-lt"/>
              <a:buAutoNum type="arabicPeriod"/>
            </a:pPr>
            <a:r>
              <a:rPr lang="en-US" altLang="en-US" sz="2800" dirty="0">
                <a:solidFill>
                  <a:schemeClr val="accent2">
                    <a:lumMod val="75000"/>
                  </a:schemeClr>
                </a:solidFill>
              </a:rPr>
              <a:t>The Use of Literature Review in Quantitative </a:t>
            </a:r>
            <a:r>
              <a:rPr lang="en-US" altLang="en-US" sz="2800" dirty="0" smtClean="0">
                <a:solidFill>
                  <a:schemeClr val="accent2">
                    <a:lumMod val="75000"/>
                  </a:schemeClr>
                </a:solidFill>
              </a:rPr>
              <a:t>Research</a:t>
            </a:r>
          </a:p>
          <a:p>
            <a:pPr marL="514350" indent="-514350">
              <a:spcBef>
                <a:spcPts val="0"/>
              </a:spcBef>
              <a:buFont typeface="+mj-lt"/>
              <a:buAutoNum type="arabicPeriod"/>
            </a:pPr>
            <a:r>
              <a:rPr lang="en-US" altLang="en-US" sz="2800" dirty="0">
                <a:solidFill>
                  <a:schemeClr val="accent2">
                    <a:lumMod val="75000"/>
                  </a:schemeClr>
                </a:solidFill>
              </a:rPr>
              <a:t>Primary and Secondary </a:t>
            </a:r>
            <a:r>
              <a:rPr lang="en-US" altLang="en-US" sz="2800" dirty="0" smtClean="0">
                <a:solidFill>
                  <a:schemeClr val="accent2">
                    <a:lumMod val="75000"/>
                  </a:schemeClr>
                </a:solidFill>
              </a:rPr>
              <a:t>Sources</a:t>
            </a:r>
          </a:p>
          <a:p>
            <a:pPr marL="514350" indent="-514350">
              <a:spcBef>
                <a:spcPts val="0"/>
              </a:spcBef>
              <a:buFont typeface="+mj-lt"/>
              <a:buAutoNum type="arabicPeriod"/>
            </a:pPr>
            <a:r>
              <a:rPr lang="en-US" altLang="en-US" sz="2800" dirty="0">
                <a:solidFill>
                  <a:schemeClr val="accent2">
                    <a:lumMod val="75000"/>
                  </a:schemeClr>
                </a:solidFill>
              </a:rPr>
              <a:t>The Role of Secondary </a:t>
            </a:r>
            <a:r>
              <a:rPr lang="en-US" altLang="en-US" sz="2800" dirty="0" smtClean="0">
                <a:solidFill>
                  <a:schemeClr val="accent2">
                    <a:lumMod val="75000"/>
                  </a:schemeClr>
                </a:solidFill>
              </a:rPr>
              <a:t>Sources</a:t>
            </a:r>
          </a:p>
          <a:p>
            <a:pPr marL="514350" indent="-514350">
              <a:spcBef>
                <a:spcPts val="0"/>
              </a:spcBef>
              <a:buFont typeface="+mj-lt"/>
              <a:buAutoNum type="arabicPeriod"/>
            </a:pPr>
            <a:r>
              <a:rPr lang="en-US" altLang="en-US" sz="2800" dirty="0">
                <a:solidFill>
                  <a:schemeClr val="accent2">
                    <a:lumMod val="75000"/>
                  </a:schemeClr>
                </a:solidFill>
              </a:rPr>
              <a:t>Pitfalls of Secondary </a:t>
            </a:r>
            <a:r>
              <a:rPr lang="en-US" altLang="en-US" sz="2800" dirty="0" smtClean="0">
                <a:solidFill>
                  <a:schemeClr val="accent2">
                    <a:lumMod val="75000"/>
                  </a:schemeClr>
                </a:solidFill>
              </a:rPr>
              <a:t>Sources</a:t>
            </a:r>
          </a:p>
          <a:p>
            <a:pPr marL="514350" indent="-514350">
              <a:spcBef>
                <a:spcPts val="0"/>
              </a:spcBef>
              <a:buFont typeface="+mj-lt"/>
              <a:buAutoNum type="arabicPeriod"/>
            </a:pPr>
            <a:r>
              <a:rPr lang="en-US" altLang="en-US" sz="2800" dirty="0">
                <a:solidFill>
                  <a:schemeClr val="accent2">
                    <a:lumMod val="75000"/>
                  </a:schemeClr>
                </a:solidFill>
              </a:rPr>
              <a:t>Critiquing Criteria for a Review of the </a:t>
            </a:r>
            <a:r>
              <a:rPr lang="en-US" altLang="en-US" sz="2800" dirty="0" smtClean="0">
                <a:solidFill>
                  <a:schemeClr val="accent2">
                    <a:lumMod val="75000"/>
                  </a:schemeClr>
                </a:solidFill>
              </a:rPr>
              <a:t>Literature</a:t>
            </a:r>
          </a:p>
          <a:p>
            <a:pPr marL="514350" indent="-514350">
              <a:spcBef>
                <a:spcPts val="0"/>
              </a:spcBef>
              <a:buFont typeface="+mj-lt"/>
              <a:buAutoNum type="arabicPeriod"/>
            </a:pPr>
            <a:r>
              <a:rPr lang="en-US" dirty="0" smtClean="0"/>
              <a:t> </a:t>
            </a:r>
            <a:r>
              <a:rPr lang="en-US" altLang="en-US" sz="2800" u="sng" dirty="0">
                <a:solidFill>
                  <a:schemeClr val="accent2">
                    <a:lumMod val="75000"/>
                  </a:schemeClr>
                </a:solidFill>
              </a:rPr>
              <a:t>Steps of Searching the Literature</a:t>
            </a:r>
            <a:endParaRPr lang="en-GB" dirty="0"/>
          </a:p>
        </p:txBody>
      </p:sp>
    </p:spTree>
    <p:extLst>
      <p:ext uri="{BB962C8B-B14F-4D97-AF65-F5344CB8AC3E}">
        <p14:creationId xmlns:p14="http://schemas.microsoft.com/office/powerpoint/2010/main" val="3992814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7204075" y="6356350"/>
            <a:ext cx="1905000" cy="457200"/>
          </a:xfrm>
          <a:prstGeom prst="rect">
            <a:avLst/>
          </a:prstGeom>
        </p:spPr>
        <p:txBody>
          <a:bodyPr/>
          <a:lstStyle/>
          <a:p>
            <a:fld id="{EFFAB810-F814-46FD-81DD-7FB38FDB9787}" type="slidenum">
              <a:rPr lang="ar-SA" altLang="en-US"/>
              <a:pPr/>
              <a:t>30</a:t>
            </a:fld>
            <a:endParaRPr lang="en-US" altLang="en-US"/>
          </a:p>
        </p:txBody>
      </p:sp>
      <p:sp>
        <p:nvSpPr>
          <p:cNvPr id="139266" name="Rectangle 2"/>
          <p:cNvSpPr>
            <a:spLocks noGrp="1" noChangeArrowheads="1"/>
          </p:cNvSpPr>
          <p:nvPr>
            <p:ph type="title"/>
          </p:nvPr>
        </p:nvSpPr>
        <p:spPr>
          <a:xfrm>
            <a:off x="827088" y="115888"/>
            <a:ext cx="8116887" cy="1143000"/>
          </a:xfrm>
        </p:spPr>
        <p:txBody>
          <a:bodyPr/>
          <a:lstStyle/>
          <a:p>
            <a:pPr algn="ctr"/>
            <a:r>
              <a:rPr lang="en-US" altLang="en-US" sz="4800" b="1" dirty="0">
                <a:solidFill>
                  <a:schemeClr val="accent2">
                    <a:lumMod val="75000"/>
                  </a:schemeClr>
                </a:solidFill>
                <a:latin typeface="Monotype Corsiva" panose="03010101010201010101" pitchFamily="66" charset="0"/>
              </a:rPr>
              <a:t>The Role of Secondary Sources</a:t>
            </a:r>
          </a:p>
        </p:txBody>
      </p:sp>
      <p:sp>
        <p:nvSpPr>
          <p:cNvPr id="139267" name="Rectangle 3"/>
          <p:cNvSpPr>
            <a:spLocks noGrp="1" noChangeArrowheads="1"/>
          </p:cNvSpPr>
          <p:nvPr>
            <p:ph type="body" idx="1"/>
          </p:nvPr>
        </p:nvSpPr>
        <p:spPr>
          <a:xfrm>
            <a:off x="250825" y="1444625"/>
            <a:ext cx="8704263" cy="5413375"/>
          </a:xfrm>
        </p:spPr>
        <p:txBody>
          <a:bodyPr/>
          <a:lstStyle/>
          <a:p>
            <a:pPr marL="609600" indent="-609600">
              <a:buFont typeface="Wingdings" panose="05000000000000000000" pitchFamily="2" charset="2"/>
              <a:buNone/>
            </a:pPr>
            <a:r>
              <a:rPr lang="en-US" altLang="en-US" b="1" i="1" u="sng" dirty="0">
                <a:solidFill>
                  <a:srgbClr val="00B0F0"/>
                </a:solidFill>
              </a:rPr>
              <a:t>Two general reasons for using secondary sources:</a:t>
            </a:r>
          </a:p>
          <a:p>
            <a:pPr marL="609600" indent="-609600">
              <a:buSzTx/>
              <a:buFont typeface="Wingdings" panose="05000000000000000000" pitchFamily="2" charset="2"/>
              <a:buAutoNum type="arabicPeriod"/>
            </a:pPr>
            <a:r>
              <a:rPr lang="en-US" altLang="en-US" dirty="0"/>
              <a:t>A primary sources is literally unavailable</a:t>
            </a:r>
          </a:p>
          <a:p>
            <a:pPr marL="609600" indent="-609600">
              <a:buSzTx/>
              <a:buFont typeface="Wingdings" panose="05000000000000000000" pitchFamily="2" charset="2"/>
              <a:buAutoNum type="arabicPeriod"/>
            </a:pPr>
            <a:r>
              <a:rPr lang="en-US" altLang="en-US" dirty="0"/>
              <a:t>A secondary source can provide different ways of looking at an issue or problem</a:t>
            </a:r>
          </a:p>
          <a:p>
            <a:pPr marL="609600" indent="-609600">
              <a:buSzTx/>
              <a:buFont typeface="Wingdings" panose="05000000000000000000" pitchFamily="2" charset="2"/>
              <a:buAutoNum type="arabicPeriod"/>
            </a:pPr>
            <a:endParaRPr lang="en-US" altLang="en-US" dirty="0"/>
          </a:p>
          <a:p>
            <a:pPr marL="609600" indent="-609600" algn="ctr">
              <a:buSzTx/>
              <a:buFont typeface="Wingdings" panose="05000000000000000000" pitchFamily="2" charset="2"/>
              <a:buNone/>
            </a:pPr>
            <a:r>
              <a:rPr lang="en-US" altLang="en-US" b="1" i="1" dirty="0">
                <a:solidFill>
                  <a:srgbClr val="00B0F0"/>
                </a:solidFill>
              </a:rPr>
              <a:t>Secondary sources should not be overused</a:t>
            </a:r>
          </a:p>
        </p:txBody>
      </p:sp>
    </p:spTree>
    <p:extLst>
      <p:ext uri="{BB962C8B-B14F-4D97-AF65-F5344CB8AC3E}">
        <p14:creationId xmlns:p14="http://schemas.microsoft.com/office/powerpoint/2010/main" val="23330879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7204075" y="6356350"/>
            <a:ext cx="1905000" cy="457200"/>
          </a:xfrm>
          <a:prstGeom prst="rect">
            <a:avLst/>
          </a:prstGeom>
        </p:spPr>
        <p:txBody>
          <a:bodyPr/>
          <a:lstStyle/>
          <a:p>
            <a:fld id="{D25B16DE-0673-4195-8514-649A2BC2E5D6}" type="slidenum">
              <a:rPr lang="ar-SA" altLang="en-US"/>
              <a:pPr/>
              <a:t>31</a:t>
            </a:fld>
            <a:endParaRPr lang="en-US" altLang="en-US"/>
          </a:p>
        </p:txBody>
      </p:sp>
      <p:sp>
        <p:nvSpPr>
          <p:cNvPr id="140290" name="Rectangle 2"/>
          <p:cNvSpPr>
            <a:spLocks noGrp="1" noChangeArrowheads="1"/>
          </p:cNvSpPr>
          <p:nvPr>
            <p:ph type="title"/>
          </p:nvPr>
        </p:nvSpPr>
        <p:spPr>
          <a:xfrm>
            <a:off x="827088" y="115888"/>
            <a:ext cx="8116887" cy="1143000"/>
          </a:xfrm>
        </p:spPr>
        <p:txBody>
          <a:bodyPr/>
          <a:lstStyle/>
          <a:p>
            <a:pPr algn="ctr"/>
            <a:r>
              <a:rPr lang="en-US" altLang="en-US" sz="4800" b="1" dirty="0">
                <a:solidFill>
                  <a:schemeClr val="accent2">
                    <a:lumMod val="75000"/>
                  </a:schemeClr>
                </a:solidFill>
                <a:latin typeface="Monotype Corsiva" panose="03010101010201010101" pitchFamily="66" charset="0"/>
              </a:rPr>
              <a:t>Pitfalls of Secondary Sources</a:t>
            </a:r>
          </a:p>
        </p:txBody>
      </p:sp>
      <p:sp>
        <p:nvSpPr>
          <p:cNvPr id="140291" name="Rectangle 3"/>
          <p:cNvSpPr>
            <a:spLocks noGrp="1" noChangeArrowheads="1"/>
          </p:cNvSpPr>
          <p:nvPr>
            <p:ph type="body" idx="1"/>
          </p:nvPr>
        </p:nvSpPr>
        <p:spPr>
          <a:xfrm>
            <a:off x="250825" y="1444625"/>
            <a:ext cx="8704263" cy="5413375"/>
          </a:xfrm>
        </p:spPr>
        <p:txBody>
          <a:bodyPr/>
          <a:lstStyle/>
          <a:p>
            <a:pPr marL="609600" indent="-609600">
              <a:lnSpc>
                <a:spcPct val="90000"/>
              </a:lnSpc>
            </a:pPr>
            <a:r>
              <a:rPr lang="en-US" altLang="en-US"/>
              <a:t>All of the theory</a:t>
            </a:r>
            <a:r>
              <a:rPr lang="en-US" altLang="en-US">
                <a:latin typeface="Times New Roman" panose="02020603050405020304" pitchFamily="18" charset="0"/>
              </a:rPr>
              <a:t>’</a:t>
            </a:r>
            <a:r>
              <a:rPr lang="en-US" altLang="en-US"/>
              <a:t>s concepts or aspects of the study and/or definitions may not be fully presented</a:t>
            </a:r>
          </a:p>
          <a:p>
            <a:pPr marL="609600" indent="-609600">
              <a:lnSpc>
                <a:spcPct val="90000"/>
              </a:lnSpc>
            </a:pPr>
            <a:r>
              <a:rPr lang="en-US" altLang="en-US"/>
              <a:t>If all concepts or aspects are included, the definitions may be collapsed or paraphrased to such a degree that it no longer represents the theorist</a:t>
            </a:r>
            <a:r>
              <a:rPr lang="en-US" altLang="en-US">
                <a:latin typeface="Times New Roman" panose="02020603050405020304" pitchFamily="18" charset="0"/>
              </a:rPr>
              <a:t>’</a:t>
            </a:r>
            <a:r>
              <a:rPr lang="en-US" altLang="en-US"/>
              <a:t>s actual work</a:t>
            </a:r>
          </a:p>
          <a:p>
            <a:pPr marL="609600" indent="-609600">
              <a:lnSpc>
                <a:spcPct val="90000"/>
              </a:lnSpc>
            </a:pPr>
            <a:r>
              <a:rPr lang="en-US" altLang="en-US"/>
              <a:t>The critique (whether positive or negative) is based on the presentation of incomplete or interpreted data and therefore less useful to the consumer</a:t>
            </a:r>
          </a:p>
        </p:txBody>
      </p:sp>
    </p:spTree>
    <p:extLst>
      <p:ext uri="{BB962C8B-B14F-4D97-AF65-F5344CB8AC3E}">
        <p14:creationId xmlns:p14="http://schemas.microsoft.com/office/powerpoint/2010/main" val="31297043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7204075" y="6356350"/>
            <a:ext cx="1905000" cy="457200"/>
          </a:xfrm>
          <a:prstGeom prst="rect">
            <a:avLst/>
          </a:prstGeom>
        </p:spPr>
        <p:txBody>
          <a:bodyPr/>
          <a:lstStyle/>
          <a:p>
            <a:fld id="{552D855E-1496-4793-9E99-7207A99ADB47}" type="slidenum">
              <a:rPr lang="ar-SA" altLang="en-US"/>
              <a:pPr/>
              <a:t>32</a:t>
            </a:fld>
            <a:endParaRPr lang="en-US" altLang="en-US"/>
          </a:p>
        </p:txBody>
      </p:sp>
      <p:sp>
        <p:nvSpPr>
          <p:cNvPr id="141314" name="Rectangle 2"/>
          <p:cNvSpPr>
            <a:spLocks noGrp="1" noChangeArrowheads="1"/>
          </p:cNvSpPr>
          <p:nvPr>
            <p:ph type="title"/>
          </p:nvPr>
        </p:nvSpPr>
        <p:spPr>
          <a:xfrm>
            <a:off x="827088" y="115888"/>
            <a:ext cx="8116887" cy="1143000"/>
          </a:xfrm>
        </p:spPr>
        <p:txBody>
          <a:bodyPr/>
          <a:lstStyle/>
          <a:p>
            <a:pPr algn="ctr"/>
            <a:r>
              <a:rPr lang="en-US" altLang="en-US" sz="3600" b="1" dirty="0">
                <a:solidFill>
                  <a:schemeClr val="accent2">
                    <a:lumMod val="75000"/>
                  </a:schemeClr>
                </a:solidFill>
                <a:latin typeface="Monotype Corsiva" panose="03010101010201010101" pitchFamily="66" charset="0"/>
              </a:rPr>
              <a:t>Critiquing Criteria for a Review of the Literature</a:t>
            </a:r>
            <a:r>
              <a:rPr lang="en-US" altLang="en-US" sz="4800" b="1" dirty="0">
                <a:solidFill>
                  <a:schemeClr val="accent2">
                    <a:lumMod val="75000"/>
                  </a:schemeClr>
                </a:solidFill>
                <a:latin typeface="Monotype Corsiva" panose="03010101010201010101" pitchFamily="66" charset="0"/>
              </a:rPr>
              <a:t> </a:t>
            </a:r>
          </a:p>
        </p:txBody>
      </p:sp>
      <p:sp>
        <p:nvSpPr>
          <p:cNvPr id="141315" name="Rectangle 3"/>
          <p:cNvSpPr>
            <a:spLocks noGrp="1" noChangeArrowheads="1"/>
          </p:cNvSpPr>
          <p:nvPr>
            <p:ph type="body" idx="1"/>
          </p:nvPr>
        </p:nvSpPr>
        <p:spPr>
          <a:xfrm>
            <a:off x="34925" y="1444625"/>
            <a:ext cx="9109075" cy="5945188"/>
          </a:xfrm>
        </p:spPr>
        <p:txBody>
          <a:bodyPr/>
          <a:lstStyle/>
          <a:p>
            <a:pPr marL="609600" indent="-609600">
              <a:buSzTx/>
              <a:buFont typeface="Wingdings" panose="05000000000000000000" pitchFamily="2" charset="2"/>
              <a:buAutoNum type="arabicPeriod"/>
            </a:pPr>
            <a:r>
              <a:rPr lang="en-US" altLang="en-US"/>
              <a:t>Does the literature review uncover gaps or inconsistencies in knowledge? </a:t>
            </a:r>
          </a:p>
          <a:p>
            <a:pPr marL="609600" indent="-609600">
              <a:buSzTx/>
              <a:buFont typeface="Wingdings" panose="05000000000000000000" pitchFamily="2" charset="2"/>
              <a:buAutoNum type="arabicPeriod"/>
            </a:pPr>
            <a:r>
              <a:rPr lang="en-US" altLang="en-US"/>
              <a:t>How does the review reflect critical thinking?</a:t>
            </a:r>
          </a:p>
          <a:p>
            <a:pPr marL="609600" indent="-609600">
              <a:buSzTx/>
              <a:buFont typeface="Wingdings" panose="05000000000000000000" pitchFamily="2" charset="2"/>
              <a:buAutoNum type="arabicPeriod"/>
            </a:pPr>
            <a:r>
              <a:rPr lang="en-US" altLang="en-US"/>
              <a:t>Are all the relevant concepts and variables included in the review?</a:t>
            </a:r>
          </a:p>
          <a:p>
            <a:pPr marL="609600" indent="-609600">
              <a:buSzTx/>
              <a:buFont typeface="Wingdings" panose="05000000000000000000" pitchFamily="2" charset="2"/>
              <a:buAutoNum type="arabicPeriod"/>
            </a:pPr>
            <a:r>
              <a:rPr lang="en-US" altLang="en-US"/>
              <a:t>Dose the summary of each reviewed study reflect the essential components of the study design?</a:t>
            </a:r>
          </a:p>
          <a:p>
            <a:pPr marL="609600" indent="-609600">
              <a:buSzTx/>
              <a:buFont typeface="Wingdings" panose="05000000000000000000" pitchFamily="2" charset="2"/>
              <a:buAutoNum type="arabicPeriod"/>
            </a:pPr>
            <a:endParaRPr lang="en-US" altLang="en-US"/>
          </a:p>
          <a:p>
            <a:pPr marL="609600" indent="-609600">
              <a:buSzTx/>
            </a:pPr>
            <a:endParaRPr lang="en-US" altLang="en-US"/>
          </a:p>
        </p:txBody>
      </p:sp>
    </p:spTree>
    <p:extLst>
      <p:ext uri="{BB962C8B-B14F-4D97-AF65-F5344CB8AC3E}">
        <p14:creationId xmlns:p14="http://schemas.microsoft.com/office/powerpoint/2010/main" val="37287401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7204075" y="6356350"/>
            <a:ext cx="1905000" cy="457200"/>
          </a:xfrm>
          <a:prstGeom prst="rect">
            <a:avLst/>
          </a:prstGeom>
        </p:spPr>
        <p:txBody>
          <a:bodyPr/>
          <a:lstStyle/>
          <a:p>
            <a:fld id="{B97ED2E1-3E66-448A-8737-6BE850A0DB51}" type="slidenum">
              <a:rPr lang="ar-SA" altLang="en-US"/>
              <a:pPr/>
              <a:t>33</a:t>
            </a:fld>
            <a:endParaRPr lang="en-US" altLang="en-US"/>
          </a:p>
        </p:txBody>
      </p:sp>
      <p:sp>
        <p:nvSpPr>
          <p:cNvPr id="142338" name="Rectangle 2"/>
          <p:cNvSpPr>
            <a:spLocks noGrp="1" noChangeArrowheads="1"/>
          </p:cNvSpPr>
          <p:nvPr>
            <p:ph type="title"/>
          </p:nvPr>
        </p:nvSpPr>
        <p:spPr/>
        <p:txBody>
          <a:bodyPr/>
          <a:lstStyle/>
          <a:p>
            <a:r>
              <a:rPr lang="en-US" altLang="en-US" sz="3200" b="1" dirty="0">
                <a:solidFill>
                  <a:schemeClr val="accent2">
                    <a:lumMod val="75000"/>
                  </a:schemeClr>
                </a:solidFill>
                <a:latin typeface="Monotype Corsiva" panose="03010101010201010101" pitchFamily="66" charset="0"/>
              </a:rPr>
              <a:t>Critiquing Criteria for a Review of the Literature</a:t>
            </a:r>
          </a:p>
        </p:txBody>
      </p:sp>
      <p:sp>
        <p:nvSpPr>
          <p:cNvPr id="142339" name="Rectangle 3"/>
          <p:cNvSpPr>
            <a:spLocks noGrp="1" noChangeArrowheads="1"/>
          </p:cNvSpPr>
          <p:nvPr>
            <p:ph type="body" idx="1"/>
          </p:nvPr>
        </p:nvSpPr>
        <p:spPr>
          <a:xfrm>
            <a:off x="0" y="1444625"/>
            <a:ext cx="8955088" cy="5413375"/>
          </a:xfrm>
        </p:spPr>
        <p:txBody>
          <a:bodyPr/>
          <a:lstStyle/>
          <a:p>
            <a:pPr marL="609600" indent="-609600">
              <a:buSzTx/>
              <a:buFont typeface="Wingdings" panose="05000000000000000000" pitchFamily="2" charset="2"/>
              <a:buAutoNum type="arabicPeriod" startAt="5"/>
            </a:pPr>
            <a:r>
              <a:rPr lang="en-US" altLang="en-US"/>
              <a:t>Dose the critique of each reviewed study include strengths, weaknesses, or limitations of the design; conflicts; and gaps or inconsistencies in information in relation to the area of interest?</a:t>
            </a:r>
          </a:p>
          <a:p>
            <a:pPr marL="609600" indent="-609600">
              <a:buSzTx/>
              <a:buFont typeface="Wingdings" panose="05000000000000000000" pitchFamily="2" charset="2"/>
              <a:buAutoNum type="arabicPeriod" startAt="5"/>
            </a:pPr>
            <a:r>
              <a:rPr lang="en-US" altLang="en-US"/>
              <a:t>Were both conceptual and data based literature included?</a:t>
            </a:r>
          </a:p>
          <a:p>
            <a:pPr marL="609600" indent="-609600">
              <a:buSzTx/>
              <a:buFont typeface="Wingdings" panose="05000000000000000000" pitchFamily="2" charset="2"/>
              <a:buAutoNum type="arabicPeriod" startAt="5"/>
            </a:pPr>
            <a:r>
              <a:rPr lang="en-US" altLang="en-US"/>
              <a:t>Were primary sources mainly included?</a:t>
            </a:r>
          </a:p>
          <a:p>
            <a:pPr marL="609600" indent="-609600">
              <a:buSzTx/>
              <a:buFont typeface="Wingdings" panose="05000000000000000000" pitchFamily="2" charset="2"/>
              <a:buAutoNum type="arabicPeriod" startAt="5"/>
            </a:pPr>
            <a:r>
              <a:rPr lang="en-US" altLang="en-US"/>
              <a:t>Is there a written summary synthesis of the reviewed scholarly literature?</a:t>
            </a:r>
          </a:p>
        </p:txBody>
      </p:sp>
    </p:spTree>
    <p:extLst>
      <p:ext uri="{BB962C8B-B14F-4D97-AF65-F5344CB8AC3E}">
        <p14:creationId xmlns:p14="http://schemas.microsoft.com/office/powerpoint/2010/main" val="6056526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7204075" y="6356350"/>
            <a:ext cx="1905000" cy="457200"/>
          </a:xfrm>
          <a:prstGeom prst="rect">
            <a:avLst/>
          </a:prstGeom>
        </p:spPr>
        <p:txBody>
          <a:bodyPr/>
          <a:lstStyle/>
          <a:p>
            <a:fld id="{EAAF9933-D02D-4FD5-8DE0-071B4B968AFF}" type="slidenum">
              <a:rPr lang="ar-SA" altLang="en-US"/>
              <a:pPr/>
              <a:t>34</a:t>
            </a:fld>
            <a:endParaRPr lang="en-US" altLang="en-US"/>
          </a:p>
        </p:txBody>
      </p:sp>
      <p:sp>
        <p:nvSpPr>
          <p:cNvPr id="143362" name="Rectangle 2"/>
          <p:cNvSpPr>
            <a:spLocks noGrp="1" noChangeArrowheads="1"/>
          </p:cNvSpPr>
          <p:nvPr>
            <p:ph type="title"/>
          </p:nvPr>
        </p:nvSpPr>
        <p:spPr/>
        <p:txBody>
          <a:bodyPr/>
          <a:lstStyle/>
          <a:p>
            <a:pPr algn="ctr"/>
            <a:r>
              <a:rPr lang="en-US" altLang="en-US" sz="3200" b="1" dirty="0">
                <a:solidFill>
                  <a:schemeClr val="accent2">
                    <a:lumMod val="75000"/>
                  </a:schemeClr>
                </a:solidFill>
                <a:latin typeface="Monotype Corsiva" panose="03010101010201010101" pitchFamily="66" charset="0"/>
              </a:rPr>
              <a:t>Critiquing Criteria for a Review of the Literature</a:t>
            </a:r>
          </a:p>
        </p:txBody>
      </p:sp>
      <p:sp>
        <p:nvSpPr>
          <p:cNvPr id="143363" name="Rectangle 3"/>
          <p:cNvSpPr>
            <a:spLocks noGrp="1" noChangeArrowheads="1"/>
          </p:cNvSpPr>
          <p:nvPr>
            <p:ph type="body" idx="1"/>
          </p:nvPr>
        </p:nvSpPr>
        <p:spPr>
          <a:xfrm>
            <a:off x="0" y="1444625"/>
            <a:ext cx="8955088" cy="5413375"/>
          </a:xfrm>
        </p:spPr>
        <p:txBody>
          <a:bodyPr/>
          <a:lstStyle/>
          <a:p>
            <a:pPr marL="609600" indent="-609600">
              <a:buSzTx/>
              <a:buFont typeface="Wingdings" panose="05000000000000000000" pitchFamily="2" charset="2"/>
              <a:buAutoNum type="arabicPeriod" startAt="9"/>
            </a:pPr>
            <a:r>
              <a:rPr lang="en-US" altLang="en-US" sz="2800" dirty="0"/>
              <a:t>Does the synthesis summary follow a logical sequence that leads the reader to why there is the need for the particular research or non research project?</a:t>
            </a:r>
          </a:p>
          <a:p>
            <a:pPr marL="609600" indent="-609600">
              <a:buSzTx/>
              <a:buFont typeface="Wingdings" panose="05000000000000000000" pitchFamily="2" charset="2"/>
              <a:buAutoNum type="arabicPeriod" startAt="9"/>
            </a:pPr>
            <a:r>
              <a:rPr lang="en-US" altLang="en-US" sz="2800" dirty="0"/>
              <a:t>Did the organization of the reviewed studies (i.e. chronologically, or according to concepts/variables, or type/design of study) follow logically, enhancing the ability of the reader to evaluate the need for the particular research or non research project?</a:t>
            </a:r>
            <a:endParaRPr lang="ar-EG" altLang="en-US" sz="2800" dirty="0"/>
          </a:p>
          <a:p>
            <a:pPr marL="609600" indent="-609600">
              <a:buSzTx/>
              <a:buFont typeface="Wingdings" panose="05000000000000000000" pitchFamily="2" charset="2"/>
              <a:buAutoNum type="arabicPeriod" startAt="9"/>
            </a:pPr>
            <a:r>
              <a:rPr lang="en-US" altLang="en-US" sz="2800" dirty="0"/>
              <a:t>Does the literature review follow the purpose(s) of the study or non research project?</a:t>
            </a:r>
          </a:p>
        </p:txBody>
      </p:sp>
    </p:spTree>
    <p:extLst>
      <p:ext uri="{BB962C8B-B14F-4D97-AF65-F5344CB8AC3E}">
        <p14:creationId xmlns:p14="http://schemas.microsoft.com/office/powerpoint/2010/main" val="39686572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smtClean="0"/>
              <a:t>Functions Literature Review </a:t>
            </a:r>
          </a:p>
        </p:txBody>
      </p:sp>
      <p:sp>
        <p:nvSpPr>
          <p:cNvPr id="36867" name="Content Placeholder 2"/>
          <p:cNvSpPr>
            <a:spLocks noGrp="1"/>
          </p:cNvSpPr>
          <p:nvPr>
            <p:ph idx="1"/>
          </p:nvPr>
        </p:nvSpPr>
        <p:spPr/>
        <p:txBody>
          <a:bodyPr>
            <a:normAutofit/>
          </a:bodyPr>
          <a:lstStyle/>
          <a:p>
            <a:pPr eaLnBrk="1" hangingPunct="1"/>
            <a:r>
              <a:rPr lang="en-US" dirty="0" smtClean="0"/>
              <a:t>Research builds on existing knowledge</a:t>
            </a:r>
          </a:p>
          <a:p>
            <a:pPr eaLnBrk="1" hangingPunct="1"/>
            <a:r>
              <a:rPr lang="en-US" dirty="0" smtClean="0"/>
              <a:t>One does “reinvent the wheel”</a:t>
            </a:r>
          </a:p>
          <a:p>
            <a:pPr eaLnBrk="1" hangingPunct="1"/>
            <a:r>
              <a:rPr lang="en-US" dirty="0" smtClean="0"/>
              <a:t>Look at a problem from a specific angle</a:t>
            </a:r>
          </a:p>
          <a:p>
            <a:pPr eaLnBrk="1" hangingPunct="1"/>
            <a:r>
              <a:rPr lang="en-US" dirty="0" smtClean="0"/>
              <a:t>Find out what variables are important to consider</a:t>
            </a:r>
          </a:p>
          <a:p>
            <a:pPr eaLnBrk="1" hangingPunct="1"/>
            <a:r>
              <a:rPr lang="en-US" dirty="0" smtClean="0"/>
              <a:t>Introduce relevant terminology/provide definitions</a:t>
            </a:r>
          </a:p>
          <a:p>
            <a:pPr eaLnBrk="1" hangingPunct="1"/>
            <a:r>
              <a:rPr lang="en-US" dirty="0" smtClean="0"/>
              <a:t>Provide arguments for the relationships variables </a:t>
            </a:r>
          </a:p>
          <a:p>
            <a:pPr eaLnBrk="1" hangingPunct="1"/>
            <a:r>
              <a:rPr lang="en-US" dirty="0" smtClean="0"/>
              <a:t>Testability and replicability are enhanced.</a:t>
            </a:r>
          </a:p>
          <a:p>
            <a:pPr eaLnBrk="1" hangingPunct="1"/>
            <a:r>
              <a:rPr lang="en-US" dirty="0" smtClean="0"/>
              <a:t>Research findings are related to findings of others. </a:t>
            </a:r>
          </a:p>
          <a:p>
            <a:pPr eaLnBrk="1" hangingPunct="1"/>
            <a:endParaRPr lang="en-US" dirty="0" smtClean="0"/>
          </a:p>
        </p:txBody>
      </p:sp>
    </p:spTree>
    <p:extLst>
      <p:ext uri="{BB962C8B-B14F-4D97-AF65-F5344CB8AC3E}">
        <p14:creationId xmlns:p14="http://schemas.microsoft.com/office/powerpoint/2010/main" val="4082070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Data sources</a:t>
            </a:r>
          </a:p>
        </p:txBody>
      </p:sp>
      <p:sp>
        <p:nvSpPr>
          <p:cNvPr id="37891" name="Rectangle 3"/>
          <p:cNvSpPr>
            <a:spLocks noGrp="1" noChangeAspect="1" noChangeArrowheads="1"/>
          </p:cNvSpPr>
          <p:nvPr>
            <p:ph idx="1"/>
          </p:nvPr>
        </p:nvSpPr>
        <p:spPr/>
        <p:txBody>
          <a:bodyPr>
            <a:normAutofit/>
          </a:bodyPr>
          <a:lstStyle/>
          <a:p>
            <a:pPr marL="514350" indent="-514350" eaLnBrk="1" hangingPunct="1">
              <a:buFont typeface="+mj-lt"/>
              <a:buAutoNum type="arabicPeriod"/>
            </a:pPr>
            <a:r>
              <a:rPr lang="en-US" dirty="0" smtClean="0"/>
              <a:t>Textbooks</a:t>
            </a:r>
          </a:p>
          <a:p>
            <a:pPr marL="514350" indent="-514350" eaLnBrk="1" hangingPunct="1">
              <a:buFont typeface="+mj-lt"/>
              <a:buAutoNum type="arabicPeriod"/>
            </a:pPr>
            <a:r>
              <a:rPr lang="en-US" dirty="0" smtClean="0"/>
              <a:t>Academic and professional journals</a:t>
            </a:r>
          </a:p>
          <a:p>
            <a:pPr marL="514350" indent="-514350" eaLnBrk="1" hangingPunct="1">
              <a:buFont typeface="+mj-lt"/>
              <a:buAutoNum type="arabicPeriod"/>
            </a:pPr>
            <a:r>
              <a:rPr lang="en-US" dirty="0" smtClean="0"/>
              <a:t>Theses</a:t>
            </a:r>
          </a:p>
          <a:p>
            <a:pPr marL="514350" indent="-514350" eaLnBrk="1" hangingPunct="1">
              <a:buFont typeface="+mj-lt"/>
              <a:buAutoNum type="arabicPeriod"/>
            </a:pPr>
            <a:r>
              <a:rPr lang="en-US" dirty="0" smtClean="0"/>
              <a:t>Conference proceedings </a:t>
            </a:r>
          </a:p>
          <a:p>
            <a:pPr marL="514350" indent="-514350" eaLnBrk="1" hangingPunct="1">
              <a:buFont typeface="+mj-lt"/>
              <a:buAutoNum type="arabicPeriod"/>
            </a:pPr>
            <a:r>
              <a:rPr lang="en-US" dirty="0" smtClean="0"/>
              <a:t>Unpublished manuscripts</a:t>
            </a:r>
          </a:p>
          <a:p>
            <a:pPr marL="514350" indent="-514350" eaLnBrk="1" hangingPunct="1">
              <a:buFont typeface="+mj-lt"/>
              <a:buAutoNum type="arabicPeriod"/>
            </a:pPr>
            <a:r>
              <a:rPr lang="en-US" dirty="0" smtClean="0"/>
              <a:t>Reports of g</a:t>
            </a:r>
            <a:r>
              <a:rPr lang="en-GB" dirty="0" err="1" smtClean="0"/>
              <a:t>overnment</a:t>
            </a:r>
            <a:r>
              <a:rPr lang="en-GB" dirty="0" smtClean="0"/>
              <a:t> departments and corporations</a:t>
            </a:r>
            <a:endParaRPr lang="en-US" dirty="0" smtClean="0"/>
          </a:p>
          <a:p>
            <a:pPr marL="514350" indent="-514350" eaLnBrk="1" hangingPunct="1">
              <a:buFont typeface="+mj-lt"/>
              <a:buAutoNum type="arabicPeriod"/>
            </a:pPr>
            <a:r>
              <a:rPr lang="en-US" dirty="0" smtClean="0"/>
              <a:t>Newspapers </a:t>
            </a:r>
          </a:p>
          <a:p>
            <a:pPr marL="514350" indent="-514350" eaLnBrk="1" hangingPunct="1">
              <a:buFont typeface="+mj-lt"/>
              <a:buAutoNum type="arabicPeriod"/>
            </a:pPr>
            <a:r>
              <a:rPr lang="en-US" dirty="0" smtClean="0"/>
              <a:t>The Internet </a:t>
            </a:r>
          </a:p>
        </p:txBody>
      </p:sp>
    </p:spTree>
    <p:extLst>
      <p:ext uri="{BB962C8B-B14F-4D97-AF65-F5344CB8AC3E}">
        <p14:creationId xmlns:p14="http://schemas.microsoft.com/office/powerpoint/2010/main" val="2320394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Searching for literature</a:t>
            </a:r>
          </a:p>
        </p:txBody>
      </p:sp>
      <p:sp>
        <p:nvSpPr>
          <p:cNvPr id="38915" name="Rectangle 3"/>
          <p:cNvSpPr>
            <a:spLocks noGrp="1" noChangeAspect="1" noChangeArrowheads="1"/>
          </p:cNvSpPr>
          <p:nvPr>
            <p:ph idx="1"/>
          </p:nvPr>
        </p:nvSpPr>
        <p:spPr/>
        <p:txBody>
          <a:bodyPr/>
          <a:lstStyle/>
          <a:p>
            <a:pPr eaLnBrk="1" hangingPunct="1"/>
            <a:r>
              <a:rPr lang="en-US" dirty="0" smtClean="0"/>
              <a:t>Most libraries have the following electronic resources at their disposal:</a:t>
            </a:r>
          </a:p>
          <a:p>
            <a:pPr lvl="1" eaLnBrk="1" hangingPunct="1"/>
            <a:r>
              <a:rPr lang="en-US" dirty="0" smtClean="0"/>
              <a:t>Electronic journals</a:t>
            </a:r>
          </a:p>
          <a:p>
            <a:pPr lvl="1" eaLnBrk="1" hangingPunct="1"/>
            <a:r>
              <a:rPr lang="en-US" dirty="0" smtClean="0"/>
              <a:t>Full-text databases</a:t>
            </a:r>
          </a:p>
          <a:p>
            <a:pPr lvl="1" eaLnBrk="1" hangingPunct="1"/>
            <a:r>
              <a:rPr lang="en-US" dirty="0" smtClean="0"/>
              <a:t>Bibliographic databases</a:t>
            </a:r>
          </a:p>
          <a:p>
            <a:pPr lvl="1" eaLnBrk="1" hangingPunct="1"/>
            <a:r>
              <a:rPr lang="en-US" dirty="0" smtClean="0"/>
              <a:t>Abstract </a:t>
            </a:r>
            <a:r>
              <a:rPr lang="en-US" dirty="0" smtClean="0"/>
              <a:t>databases</a:t>
            </a:r>
          </a:p>
          <a:p>
            <a:pPr lvl="1" eaLnBrk="1" hangingPunct="1"/>
            <a:r>
              <a:rPr lang="en-US" dirty="0" smtClean="0"/>
              <a:t>Google scholar</a:t>
            </a:r>
          </a:p>
          <a:p>
            <a:pPr lvl="1" eaLnBrk="1" hangingPunct="1"/>
            <a:r>
              <a:rPr lang="en-US" dirty="0" err="1" smtClean="0"/>
              <a:t>etc</a:t>
            </a:r>
            <a:endParaRPr lang="en-US" dirty="0" smtClean="0"/>
          </a:p>
        </p:txBody>
      </p:sp>
    </p:spTree>
    <p:extLst>
      <p:ext uri="{BB962C8B-B14F-4D97-AF65-F5344CB8AC3E}">
        <p14:creationId xmlns:p14="http://schemas.microsoft.com/office/powerpoint/2010/main" val="163825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dirty="0" smtClean="0"/>
              <a:t>Evaluating &amp; documenting  </a:t>
            </a:r>
            <a:r>
              <a:rPr lang="en-US" dirty="0" smtClean="0"/>
              <a:t>the literature</a:t>
            </a:r>
          </a:p>
        </p:txBody>
      </p:sp>
      <p:sp>
        <p:nvSpPr>
          <p:cNvPr id="39939" name="Content Placeholder 2"/>
          <p:cNvSpPr>
            <a:spLocks noGrp="1"/>
          </p:cNvSpPr>
          <p:nvPr>
            <p:ph idx="1"/>
          </p:nvPr>
        </p:nvSpPr>
        <p:spPr/>
        <p:txBody>
          <a:bodyPr/>
          <a:lstStyle/>
          <a:p>
            <a:r>
              <a:rPr lang="en-US" dirty="0"/>
              <a:t>Evaluating the </a:t>
            </a:r>
            <a:r>
              <a:rPr lang="en-US" dirty="0" smtClean="0"/>
              <a:t>literature</a:t>
            </a:r>
          </a:p>
          <a:p>
            <a:pPr lvl="1"/>
            <a:r>
              <a:rPr lang="en-US" dirty="0" smtClean="0"/>
              <a:t>Titles</a:t>
            </a:r>
            <a:endParaRPr lang="en-US" dirty="0" smtClean="0"/>
          </a:p>
          <a:p>
            <a:pPr lvl="1"/>
            <a:r>
              <a:rPr lang="en-US" dirty="0" smtClean="0"/>
              <a:t>Abstract</a:t>
            </a:r>
          </a:p>
          <a:p>
            <a:pPr lvl="1"/>
            <a:r>
              <a:rPr lang="en-US" dirty="0" smtClean="0"/>
              <a:t>Table of contents/first chapter book</a:t>
            </a:r>
          </a:p>
          <a:p>
            <a:pPr lvl="1"/>
            <a:r>
              <a:rPr lang="en-US" dirty="0" smtClean="0"/>
              <a:t>Number of </a:t>
            </a:r>
            <a:r>
              <a:rPr lang="en-US" dirty="0" smtClean="0"/>
              <a:t>citations</a:t>
            </a:r>
          </a:p>
          <a:p>
            <a:r>
              <a:rPr lang="en-US" dirty="0" smtClean="0"/>
              <a:t>Documentation: Literature </a:t>
            </a:r>
            <a:r>
              <a:rPr lang="en-US" dirty="0"/>
              <a:t>review introduces</a:t>
            </a:r>
          </a:p>
          <a:p>
            <a:pPr lvl="1"/>
            <a:r>
              <a:rPr lang="en-US" dirty="0"/>
              <a:t>Subject study</a:t>
            </a:r>
          </a:p>
          <a:p>
            <a:pPr lvl="1"/>
            <a:r>
              <a:rPr lang="en-US" dirty="0"/>
              <a:t>Highlights the problem</a:t>
            </a:r>
          </a:p>
          <a:p>
            <a:pPr lvl="1"/>
            <a:r>
              <a:rPr lang="en-US" dirty="0"/>
              <a:t>Summarizes work done so far</a:t>
            </a:r>
          </a:p>
          <a:p>
            <a:endParaRPr lang="en-US" dirty="0" smtClean="0"/>
          </a:p>
          <a:p>
            <a:pPr eaLnBrk="1" hangingPunct="1"/>
            <a:endParaRPr lang="en-US" dirty="0" smtClean="0"/>
          </a:p>
        </p:txBody>
      </p:sp>
    </p:spTree>
    <p:extLst>
      <p:ext uri="{BB962C8B-B14F-4D97-AF65-F5344CB8AC3E}">
        <p14:creationId xmlns:p14="http://schemas.microsoft.com/office/powerpoint/2010/main" val="1180966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questionm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0469" y="1259358"/>
            <a:ext cx="4920277" cy="4920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64121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t>1. What is Critical Literature Review</a:t>
            </a:r>
          </a:p>
        </p:txBody>
      </p:sp>
      <p:sp>
        <p:nvSpPr>
          <p:cNvPr id="35843" name="Content Placeholder 2"/>
          <p:cNvSpPr>
            <a:spLocks noGrp="1"/>
          </p:cNvSpPr>
          <p:nvPr>
            <p:ph idx="1"/>
          </p:nvPr>
        </p:nvSpPr>
        <p:spPr/>
        <p:txBody>
          <a:bodyPr>
            <a:normAutofit/>
          </a:bodyPr>
          <a:lstStyle/>
          <a:p>
            <a:pPr eaLnBrk="1" hangingPunct="1"/>
            <a:r>
              <a:rPr lang="en-US" dirty="0" smtClean="0"/>
              <a:t>A literature review is </a:t>
            </a:r>
          </a:p>
          <a:p>
            <a:pPr lvl="1"/>
            <a:r>
              <a:rPr lang="en-US" dirty="0" smtClean="0"/>
              <a:t>“the selection of available documents (both published and unpublished) on the topic, which contain information, ideas, data and evidence written from a particular standpoint to fulfill certain aims or express certain views on the nature of the topic and how it is to be investigated, and the effective evaluation of these documents in relation to the research being proposed” (Hart, 1998, p. 13).</a:t>
            </a:r>
          </a:p>
        </p:txBody>
      </p:sp>
    </p:spTree>
    <p:extLst>
      <p:ext uri="{BB962C8B-B14F-4D97-AF65-F5344CB8AC3E}">
        <p14:creationId xmlns:p14="http://schemas.microsoft.com/office/powerpoint/2010/main" val="2956671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Slide Number Placeholder 5"/>
          <p:cNvSpPr>
            <a:spLocks noGrp="1"/>
          </p:cNvSpPr>
          <p:nvPr>
            <p:ph type="sldNum" sz="quarter" idx="4294967295"/>
          </p:nvPr>
        </p:nvSpPr>
        <p:spPr>
          <a:xfrm>
            <a:off x="65532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993059D7-D56C-4446-8C95-2919AD9AE9CC}" type="slidenum">
              <a:rPr lang="en-US" altLang="en-US"/>
              <a:pPr/>
              <a:t>5</a:t>
            </a:fld>
            <a:endParaRPr lang="en-US" altLang="en-US"/>
          </a:p>
        </p:txBody>
      </p:sp>
      <p:sp>
        <p:nvSpPr>
          <p:cNvPr id="8197" name="Rectangle 2"/>
          <p:cNvSpPr>
            <a:spLocks noGrp="1" noChangeArrowheads="1"/>
          </p:cNvSpPr>
          <p:nvPr>
            <p:ph type="title"/>
          </p:nvPr>
        </p:nvSpPr>
        <p:spPr/>
        <p:txBody>
          <a:bodyPr/>
          <a:lstStyle/>
          <a:p>
            <a:pPr eaLnBrk="1" hangingPunct="1"/>
            <a:r>
              <a:rPr lang="en-US" altLang="en-US" smtClean="0"/>
              <a:t>What is LR?</a:t>
            </a:r>
          </a:p>
        </p:txBody>
      </p:sp>
      <p:sp>
        <p:nvSpPr>
          <p:cNvPr id="8198" name="Rectangle 3"/>
          <p:cNvSpPr>
            <a:spLocks noGrp="1" noChangeArrowheads="1"/>
          </p:cNvSpPr>
          <p:nvPr>
            <p:ph type="body" idx="1"/>
          </p:nvPr>
        </p:nvSpPr>
        <p:spPr/>
        <p:txBody>
          <a:bodyPr/>
          <a:lstStyle/>
          <a:p>
            <a:pPr eaLnBrk="1" hangingPunct="1">
              <a:lnSpc>
                <a:spcPct val="90000"/>
              </a:lnSpc>
              <a:buFont typeface="Wingdings 2" panose="05020102010507070707" pitchFamily="18" charset="2"/>
              <a:buChar char="N"/>
            </a:pPr>
            <a:r>
              <a:rPr lang="en-US" altLang="en-US" sz="2800" dirty="0" smtClean="0"/>
              <a:t>A literature review </a:t>
            </a:r>
          </a:p>
          <a:p>
            <a:pPr lvl="1">
              <a:lnSpc>
                <a:spcPct val="90000"/>
              </a:lnSpc>
              <a:buFont typeface="Wingdings 2" panose="05020102010507070707" pitchFamily="18" charset="2"/>
              <a:buChar char="N"/>
            </a:pPr>
            <a:r>
              <a:rPr lang="en-US" altLang="en-US" sz="2615" dirty="0" smtClean="0"/>
              <a:t>discusses published information in a particular subject area, and sometimes information in a particular subject area within a certain time period. </a:t>
            </a:r>
          </a:p>
          <a:p>
            <a:pPr eaLnBrk="1" hangingPunct="1">
              <a:lnSpc>
                <a:spcPct val="90000"/>
              </a:lnSpc>
              <a:buFont typeface="Wingdings 2" panose="05020102010507070707" pitchFamily="18" charset="2"/>
              <a:buChar char="N"/>
            </a:pPr>
            <a:r>
              <a:rPr lang="en-US" altLang="en-US" sz="2800" dirty="0" smtClean="0"/>
              <a:t>A literature review </a:t>
            </a:r>
          </a:p>
          <a:p>
            <a:pPr lvl="1">
              <a:lnSpc>
                <a:spcPct val="90000"/>
              </a:lnSpc>
              <a:buFont typeface="Wingdings 2" panose="05020102010507070707" pitchFamily="18" charset="2"/>
              <a:buChar char="N"/>
            </a:pPr>
            <a:r>
              <a:rPr lang="en-US" altLang="en-US" sz="2615" dirty="0" smtClean="0"/>
              <a:t>can be just a simple summary of the sources, but it usually has an organizational pattern and combines both</a:t>
            </a:r>
            <a:r>
              <a:rPr lang="en-US" altLang="en-US" dirty="0" smtClean="0"/>
              <a:t> summary and synthesis. </a:t>
            </a:r>
          </a:p>
        </p:txBody>
      </p:sp>
    </p:spTree>
    <p:extLst>
      <p:ext uri="{BB962C8B-B14F-4D97-AF65-F5344CB8AC3E}">
        <p14:creationId xmlns:p14="http://schemas.microsoft.com/office/powerpoint/2010/main" val="1413063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5"/>
          <p:cNvSpPr>
            <a:spLocks noGrp="1"/>
          </p:cNvSpPr>
          <p:nvPr>
            <p:ph type="sldNum" sz="quarter" idx="4294967295"/>
          </p:nvPr>
        </p:nvSpPr>
        <p:spPr>
          <a:xfrm>
            <a:off x="65532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5E9BAC26-6F44-48E8-88EC-C2A8E2DA13FC}" type="slidenum">
              <a:rPr lang="en-US" altLang="en-US"/>
              <a:pPr/>
              <a:t>6</a:t>
            </a:fld>
            <a:endParaRPr lang="en-US" altLang="en-US"/>
          </a:p>
        </p:txBody>
      </p:sp>
      <p:sp>
        <p:nvSpPr>
          <p:cNvPr id="9221" name="Rectangle 2"/>
          <p:cNvSpPr>
            <a:spLocks noGrp="1" noChangeArrowheads="1"/>
          </p:cNvSpPr>
          <p:nvPr>
            <p:ph type="title"/>
          </p:nvPr>
        </p:nvSpPr>
        <p:spPr/>
        <p:txBody>
          <a:bodyPr/>
          <a:lstStyle/>
          <a:p>
            <a:pPr eaLnBrk="1" hangingPunct="1"/>
            <a:r>
              <a:rPr lang="en-US" altLang="en-US" smtClean="0"/>
              <a:t>What is LR?</a:t>
            </a:r>
          </a:p>
        </p:txBody>
      </p:sp>
      <p:sp>
        <p:nvSpPr>
          <p:cNvPr id="9222" name="Rectangle 3"/>
          <p:cNvSpPr>
            <a:spLocks noGrp="1" noChangeArrowheads="1"/>
          </p:cNvSpPr>
          <p:nvPr>
            <p:ph type="body" idx="1"/>
          </p:nvPr>
        </p:nvSpPr>
        <p:spPr/>
        <p:txBody>
          <a:bodyPr/>
          <a:lstStyle/>
          <a:p>
            <a:pPr eaLnBrk="1" hangingPunct="1">
              <a:lnSpc>
                <a:spcPct val="90000"/>
              </a:lnSpc>
              <a:buFont typeface="Wingdings 2" panose="05020102010507070707" pitchFamily="18" charset="2"/>
              <a:buChar char="N"/>
            </a:pPr>
            <a:r>
              <a:rPr lang="en-US" altLang="en-US" sz="2400" dirty="0" smtClean="0"/>
              <a:t>A </a:t>
            </a:r>
            <a:r>
              <a:rPr lang="en-US" altLang="en-US" sz="2400" i="1" dirty="0" smtClean="0"/>
              <a:t>summary</a:t>
            </a:r>
            <a:r>
              <a:rPr lang="en-US" altLang="en-US" sz="2400" dirty="0" smtClean="0"/>
              <a:t> </a:t>
            </a:r>
          </a:p>
          <a:p>
            <a:pPr lvl="1">
              <a:lnSpc>
                <a:spcPct val="90000"/>
              </a:lnSpc>
              <a:buFont typeface="Wingdings 2" panose="05020102010507070707" pitchFamily="18" charset="2"/>
              <a:buChar char="N"/>
            </a:pPr>
            <a:r>
              <a:rPr lang="en-US" altLang="en-US" sz="2215" dirty="0" smtClean="0"/>
              <a:t>is a recap of the important information of the source, but a </a:t>
            </a:r>
            <a:r>
              <a:rPr lang="en-US" altLang="en-US" sz="2215" i="1" dirty="0" smtClean="0"/>
              <a:t>synthesis</a:t>
            </a:r>
            <a:r>
              <a:rPr lang="en-US" altLang="en-US" sz="2215" dirty="0" smtClean="0"/>
              <a:t> is a re-organization, or a reshuffling, of that information. </a:t>
            </a:r>
          </a:p>
          <a:p>
            <a:pPr eaLnBrk="1" hangingPunct="1">
              <a:lnSpc>
                <a:spcPct val="90000"/>
              </a:lnSpc>
              <a:buFont typeface="Wingdings 2" panose="05020102010507070707" pitchFamily="18" charset="2"/>
              <a:buChar char="N"/>
            </a:pPr>
            <a:r>
              <a:rPr lang="en-US" altLang="en-US" sz="2400" dirty="0" smtClean="0"/>
              <a:t>It might </a:t>
            </a:r>
          </a:p>
          <a:p>
            <a:pPr lvl="1">
              <a:lnSpc>
                <a:spcPct val="90000"/>
              </a:lnSpc>
              <a:buFont typeface="Wingdings 2" panose="05020102010507070707" pitchFamily="18" charset="2"/>
              <a:buChar char="N"/>
            </a:pPr>
            <a:r>
              <a:rPr lang="en-US" altLang="en-US" sz="2215" dirty="0" smtClean="0"/>
              <a:t>give a new interpretation of old material or combine new with old interpretations. </a:t>
            </a:r>
          </a:p>
          <a:p>
            <a:pPr eaLnBrk="1" hangingPunct="1">
              <a:lnSpc>
                <a:spcPct val="90000"/>
              </a:lnSpc>
              <a:buFont typeface="Wingdings 2" panose="05020102010507070707" pitchFamily="18" charset="2"/>
              <a:buChar char="N"/>
            </a:pPr>
            <a:r>
              <a:rPr lang="en-US" altLang="en-US" sz="2400" dirty="0" smtClean="0"/>
              <a:t>Or it might </a:t>
            </a:r>
          </a:p>
          <a:p>
            <a:pPr lvl="1">
              <a:lnSpc>
                <a:spcPct val="90000"/>
              </a:lnSpc>
              <a:buFont typeface="Wingdings 2" panose="05020102010507070707" pitchFamily="18" charset="2"/>
              <a:buChar char="N"/>
            </a:pPr>
            <a:r>
              <a:rPr lang="en-US" altLang="en-US" sz="2215" dirty="0" smtClean="0"/>
              <a:t>trace the intellectual progression of the field, including major debates. </a:t>
            </a:r>
          </a:p>
          <a:p>
            <a:pPr eaLnBrk="1" hangingPunct="1">
              <a:lnSpc>
                <a:spcPct val="90000"/>
              </a:lnSpc>
              <a:buFont typeface="Wingdings 2" panose="05020102010507070707" pitchFamily="18" charset="2"/>
              <a:buChar char="N"/>
            </a:pPr>
            <a:r>
              <a:rPr lang="en-US" altLang="en-US" sz="2400" dirty="0" smtClean="0"/>
              <a:t>And depending on the situation, </a:t>
            </a:r>
          </a:p>
          <a:p>
            <a:pPr lvl="1">
              <a:lnSpc>
                <a:spcPct val="90000"/>
              </a:lnSpc>
              <a:buFont typeface="Wingdings 2" panose="05020102010507070707" pitchFamily="18" charset="2"/>
              <a:buChar char="N"/>
            </a:pPr>
            <a:r>
              <a:rPr lang="en-US" altLang="en-US" sz="2215" dirty="0" smtClean="0"/>
              <a:t>the literature review may evaluate the sources and advise the reader on the most pertinent or relevant.</a:t>
            </a:r>
          </a:p>
        </p:txBody>
      </p:sp>
    </p:spTree>
    <p:extLst>
      <p:ext uri="{BB962C8B-B14F-4D97-AF65-F5344CB8AC3E}">
        <p14:creationId xmlns:p14="http://schemas.microsoft.com/office/powerpoint/2010/main" val="2298977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4294967295"/>
          </p:nvPr>
        </p:nvSpPr>
        <p:spPr>
          <a:xfrm>
            <a:off x="6096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Dr. Lili Ann</a:t>
            </a:r>
          </a:p>
        </p:txBody>
      </p:sp>
      <p:sp>
        <p:nvSpPr>
          <p:cNvPr id="10243" name="Footer Placeholder 4"/>
          <p:cNvSpPr>
            <a:spLocks noGrp="1"/>
          </p:cNvSpPr>
          <p:nvPr>
            <p:ph type="ftr" sz="quarter" idx="4294967295"/>
          </p:nvPr>
        </p:nvSpPr>
        <p:spPr>
          <a:xfrm>
            <a:off x="3124200" y="6245225"/>
            <a:ext cx="2895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SMM4999 - Literature Review</a:t>
            </a:r>
          </a:p>
        </p:txBody>
      </p:sp>
      <p:sp>
        <p:nvSpPr>
          <p:cNvPr id="10244" name="Slide Number Placeholder 5"/>
          <p:cNvSpPr>
            <a:spLocks noGrp="1"/>
          </p:cNvSpPr>
          <p:nvPr>
            <p:ph type="sldNum" sz="quarter" idx="4294967295"/>
          </p:nvPr>
        </p:nvSpPr>
        <p:spPr>
          <a:xfrm>
            <a:off x="65532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4DAA4A0-B081-4C27-BD7D-3605ADA2DE15}" type="slidenum">
              <a:rPr lang="en-US" altLang="en-US"/>
              <a:pPr/>
              <a:t>7</a:t>
            </a:fld>
            <a:endParaRPr lang="en-US" altLang="en-US"/>
          </a:p>
        </p:txBody>
      </p:sp>
      <p:sp>
        <p:nvSpPr>
          <p:cNvPr id="10245" name="Rectangle 2"/>
          <p:cNvSpPr>
            <a:spLocks noGrp="1" noChangeArrowheads="1"/>
          </p:cNvSpPr>
          <p:nvPr>
            <p:ph type="title"/>
          </p:nvPr>
        </p:nvSpPr>
        <p:spPr/>
        <p:txBody>
          <a:bodyPr/>
          <a:lstStyle/>
          <a:p>
            <a:pPr eaLnBrk="1" hangingPunct="1"/>
            <a:r>
              <a:rPr lang="en-US" altLang="en-US" smtClean="0"/>
              <a:t>What is LR?</a:t>
            </a:r>
          </a:p>
        </p:txBody>
      </p:sp>
      <p:sp>
        <p:nvSpPr>
          <p:cNvPr id="10246" name="Rectangle 3"/>
          <p:cNvSpPr>
            <a:spLocks noGrp="1" noChangeArrowheads="1"/>
          </p:cNvSpPr>
          <p:nvPr>
            <p:ph type="body" idx="1"/>
          </p:nvPr>
        </p:nvSpPr>
        <p:spPr>
          <a:xfrm>
            <a:off x="566738" y="1752600"/>
            <a:ext cx="8196262" cy="4267200"/>
          </a:xfrm>
        </p:spPr>
        <p:txBody>
          <a:bodyPr/>
          <a:lstStyle/>
          <a:p>
            <a:pPr eaLnBrk="1" hangingPunct="1">
              <a:lnSpc>
                <a:spcPct val="80000"/>
              </a:lnSpc>
              <a:buFont typeface="Wingdings 2" panose="05020102010507070707" pitchFamily="18" charset="2"/>
              <a:buChar char="N"/>
            </a:pPr>
            <a:r>
              <a:rPr lang="en-US" altLang="en-US" sz="2400" dirty="0" smtClean="0"/>
              <a:t>The format of a review of literature </a:t>
            </a:r>
          </a:p>
          <a:p>
            <a:pPr lvl="1">
              <a:lnSpc>
                <a:spcPct val="80000"/>
              </a:lnSpc>
              <a:buFont typeface="Wingdings 2" panose="05020102010507070707" pitchFamily="18" charset="2"/>
              <a:buChar char="N"/>
            </a:pPr>
            <a:r>
              <a:rPr lang="en-US" altLang="en-US" sz="2215" dirty="0" smtClean="0"/>
              <a:t>may vary from discipline to discipline and from assignment to assignment.</a:t>
            </a:r>
          </a:p>
          <a:p>
            <a:pPr eaLnBrk="1" hangingPunct="1">
              <a:lnSpc>
                <a:spcPct val="80000"/>
              </a:lnSpc>
              <a:buFont typeface="Wingdings 2" panose="05020102010507070707" pitchFamily="18" charset="2"/>
              <a:buChar char="N"/>
            </a:pPr>
            <a:r>
              <a:rPr lang="en-US" altLang="en-US" sz="2400" dirty="0" smtClean="0"/>
              <a:t>A review </a:t>
            </a:r>
          </a:p>
          <a:p>
            <a:pPr lvl="1">
              <a:lnSpc>
                <a:spcPct val="80000"/>
              </a:lnSpc>
              <a:buFont typeface="Wingdings 2" panose="05020102010507070707" pitchFamily="18" charset="2"/>
              <a:buChar char="N"/>
            </a:pPr>
            <a:r>
              <a:rPr lang="en-US" altLang="en-US" sz="2215" dirty="0" smtClean="0"/>
              <a:t>may be a self-contained unit -- an end in itself -- or a preface to and rationale for engaging in primary research. A review is a required part of grant and research proposals and often a chapter in theses and dissertations.</a:t>
            </a:r>
          </a:p>
          <a:p>
            <a:pPr eaLnBrk="1" hangingPunct="1">
              <a:lnSpc>
                <a:spcPct val="80000"/>
              </a:lnSpc>
              <a:buFont typeface="Wingdings 2" panose="05020102010507070707" pitchFamily="18" charset="2"/>
              <a:buChar char="N"/>
            </a:pPr>
            <a:r>
              <a:rPr lang="en-US" altLang="en-US" sz="2400" dirty="0" smtClean="0"/>
              <a:t>Generally,</a:t>
            </a:r>
          </a:p>
          <a:p>
            <a:pPr lvl="1">
              <a:lnSpc>
                <a:spcPct val="80000"/>
              </a:lnSpc>
              <a:buFont typeface="Wingdings 2" panose="05020102010507070707" pitchFamily="18" charset="2"/>
              <a:buChar char="N"/>
            </a:pPr>
            <a:r>
              <a:rPr lang="en-US" altLang="en-US" sz="2215" dirty="0" smtClean="0"/>
              <a:t> the purpose of a review is to analyze critically a segment of a published body of knowledge through summary, classification, and comparison of prior research studies, reviews of literature, and theoretical articles.</a:t>
            </a:r>
          </a:p>
        </p:txBody>
      </p:sp>
    </p:spTree>
    <p:extLst>
      <p:ext uri="{BB962C8B-B14F-4D97-AF65-F5344CB8AC3E}">
        <p14:creationId xmlns:p14="http://schemas.microsoft.com/office/powerpoint/2010/main" val="4291061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5"/>
          <p:cNvSpPr>
            <a:spLocks noGrp="1"/>
          </p:cNvSpPr>
          <p:nvPr>
            <p:ph type="sldNum" sz="quarter" idx="4294967295"/>
          </p:nvPr>
        </p:nvSpPr>
        <p:spPr>
          <a:xfrm>
            <a:off x="65532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67BC9226-4895-4A5B-84A8-6400C72C49DC}" type="slidenum">
              <a:rPr lang="en-US" altLang="en-US"/>
              <a:pPr/>
              <a:t>8</a:t>
            </a:fld>
            <a:endParaRPr lang="en-US" altLang="en-US"/>
          </a:p>
        </p:txBody>
      </p:sp>
      <p:sp>
        <p:nvSpPr>
          <p:cNvPr id="11269" name="Rectangle 2"/>
          <p:cNvSpPr>
            <a:spLocks noGrp="1" noChangeArrowheads="1"/>
          </p:cNvSpPr>
          <p:nvPr>
            <p:ph type="title"/>
          </p:nvPr>
        </p:nvSpPr>
        <p:spPr/>
        <p:txBody>
          <a:bodyPr/>
          <a:lstStyle/>
          <a:p>
            <a:pPr eaLnBrk="1" hangingPunct="1"/>
            <a:r>
              <a:rPr lang="en-US" altLang="en-US" smtClean="0"/>
              <a:t>What is LR?</a:t>
            </a:r>
          </a:p>
        </p:txBody>
      </p:sp>
      <p:sp>
        <p:nvSpPr>
          <p:cNvPr id="11270" name="Rectangle 3"/>
          <p:cNvSpPr>
            <a:spLocks noGrp="1" noChangeArrowheads="1"/>
          </p:cNvSpPr>
          <p:nvPr>
            <p:ph type="body" idx="1"/>
          </p:nvPr>
        </p:nvSpPr>
        <p:spPr/>
        <p:txBody>
          <a:bodyPr/>
          <a:lstStyle/>
          <a:p>
            <a:pPr eaLnBrk="1" hangingPunct="1">
              <a:lnSpc>
                <a:spcPct val="90000"/>
              </a:lnSpc>
              <a:buFont typeface="Wingdings 2" panose="05020102010507070707" pitchFamily="18" charset="2"/>
              <a:buChar char="N"/>
            </a:pPr>
            <a:r>
              <a:rPr lang="en-US" altLang="en-US" sz="2600" dirty="0" smtClean="0"/>
              <a:t>A literature review </a:t>
            </a:r>
          </a:p>
          <a:p>
            <a:pPr lvl="1">
              <a:lnSpc>
                <a:spcPct val="90000"/>
              </a:lnSpc>
              <a:buFont typeface="Wingdings 2" panose="05020102010507070707" pitchFamily="18" charset="2"/>
              <a:buChar char="N"/>
            </a:pPr>
            <a:r>
              <a:rPr lang="en-US" altLang="en-US" sz="2415" dirty="0" smtClean="0"/>
              <a:t>is the effective evaluation of selected documents on a research topic. </a:t>
            </a:r>
          </a:p>
          <a:p>
            <a:pPr eaLnBrk="1" hangingPunct="1">
              <a:lnSpc>
                <a:spcPct val="90000"/>
              </a:lnSpc>
              <a:buFont typeface="Wingdings 2" panose="05020102010507070707" pitchFamily="18" charset="2"/>
              <a:buChar char="N"/>
            </a:pPr>
            <a:r>
              <a:rPr lang="en-US" altLang="en-US" sz="2600" dirty="0" smtClean="0"/>
              <a:t>A review </a:t>
            </a:r>
          </a:p>
          <a:p>
            <a:pPr lvl="1">
              <a:lnSpc>
                <a:spcPct val="90000"/>
              </a:lnSpc>
              <a:buFont typeface="Wingdings 2" panose="05020102010507070707" pitchFamily="18" charset="2"/>
              <a:buChar char="N"/>
            </a:pPr>
            <a:r>
              <a:rPr lang="en-US" altLang="en-US" sz="2415" dirty="0" smtClean="0"/>
              <a:t>may form an essential part of the research process or may constitute a research project in itself.</a:t>
            </a:r>
          </a:p>
          <a:p>
            <a:pPr eaLnBrk="1" hangingPunct="1">
              <a:lnSpc>
                <a:spcPct val="90000"/>
              </a:lnSpc>
              <a:buFont typeface="Wingdings 2" panose="05020102010507070707" pitchFamily="18" charset="2"/>
              <a:buChar char="N"/>
            </a:pPr>
            <a:r>
              <a:rPr lang="en-US" altLang="en-US" sz="2600" dirty="0" smtClean="0"/>
              <a:t>In the context of a research paper or thesis </a:t>
            </a:r>
          </a:p>
          <a:p>
            <a:pPr lvl="1">
              <a:lnSpc>
                <a:spcPct val="90000"/>
              </a:lnSpc>
              <a:buFont typeface="Wingdings 2" panose="05020102010507070707" pitchFamily="18" charset="2"/>
              <a:buChar char="N"/>
            </a:pPr>
            <a:r>
              <a:rPr lang="en-US" altLang="en-US" sz="2415" dirty="0" smtClean="0"/>
              <a:t>the literature review is a critical synthesis of previous research. </a:t>
            </a:r>
          </a:p>
          <a:p>
            <a:pPr eaLnBrk="1" hangingPunct="1">
              <a:lnSpc>
                <a:spcPct val="90000"/>
              </a:lnSpc>
              <a:buFont typeface="Wingdings 2" panose="05020102010507070707" pitchFamily="18" charset="2"/>
              <a:buChar char="N"/>
            </a:pPr>
            <a:r>
              <a:rPr lang="en-US" altLang="en-US" sz="2600" dirty="0" smtClean="0"/>
              <a:t>The evaluation of the literature leads logically to the research question.</a:t>
            </a:r>
          </a:p>
        </p:txBody>
      </p:sp>
    </p:spTree>
    <p:extLst>
      <p:ext uri="{BB962C8B-B14F-4D97-AF65-F5344CB8AC3E}">
        <p14:creationId xmlns:p14="http://schemas.microsoft.com/office/powerpoint/2010/main" val="337155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Slide Number Placeholder 5"/>
          <p:cNvSpPr>
            <a:spLocks noGrp="1"/>
          </p:cNvSpPr>
          <p:nvPr>
            <p:ph type="sldNum" sz="quarter" idx="4294967295"/>
          </p:nvPr>
        </p:nvSpPr>
        <p:spPr>
          <a:xfrm>
            <a:off x="65532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A27BD99-3CE0-409C-89B0-B9E88127EFB2}" type="slidenum">
              <a:rPr lang="en-US" altLang="en-US"/>
              <a:pPr/>
              <a:t>9</a:t>
            </a:fld>
            <a:endParaRPr lang="en-US" altLang="en-US"/>
          </a:p>
        </p:txBody>
      </p:sp>
      <p:sp>
        <p:nvSpPr>
          <p:cNvPr id="1030" name="Rectangle 4"/>
          <p:cNvSpPr>
            <a:spLocks noGrp="1" noChangeArrowheads="1"/>
          </p:cNvSpPr>
          <p:nvPr>
            <p:ph type="title"/>
          </p:nvPr>
        </p:nvSpPr>
        <p:spPr/>
        <p:txBody>
          <a:bodyPr/>
          <a:lstStyle/>
          <a:p>
            <a:pPr eaLnBrk="1" hangingPunct="1"/>
            <a:r>
              <a:rPr lang="en-US" altLang="en-US" smtClean="0"/>
              <a:t>What is LR?</a:t>
            </a:r>
          </a:p>
        </p:txBody>
      </p:sp>
      <p:graphicFrame>
        <p:nvGraphicFramePr>
          <p:cNvPr id="1026" name="Object 3"/>
          <p:cNvGraphicFramePr>
            <a:graphicFrameLocks noGrp="1" noChangeAspect="1"/>
          </p:cNvGraphicFramePr>
          <p:nvPr>
            <p:ph idx="1"/>
            <p:extLst>
              <p:ext uri="{D42A27DB-BD31-4B8C-83A1-F6EECF244321}">
                <p14:modId xmlns:p14="http://schemas.microsoft.com/office/powerpoint/2010/main" val="3439193458"/>
              </p:ext>
            </p:extLst>
          </p:nvPr>
        </p:nvGraphicFramePr>
        <p:xfrm>
          <a:off x="685800" y="1196752"/>
          <a:ext cx="7848600" cy="4419600"/>
        </p:xfrm>
        <a:graphic>
          <a:graphicData uri="http://schemas.openxmlformats.org/presentationml/2006/ole">
            <mc:AlternateContent xmlns:mc="http://schemas.openxmlformats.org/markup-compatibility/2006">
              <mc:Choice xmlns:v="urn:schemas-microsoft-com:vml" Requires="v">
                <p:oleObj spid="_x0000_s2054" name="Document" r:id="rId3" imgW="5649353" imgH="1717216" progId="Word.Document.8">
                  <p:embed/>
                </p:oleObj>
              </mc:Choice>
              <mc:Fallback>
                <p:oleObj name="Document" r:id="rId3" imgW="5649353" imgH="1717216"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196752"/>
                        <a:ext cx="78486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17237861"/>
      </p:ext>
    </p:extLst>
  </p:cSld>
  <p:clrMapOvr>
    <a:masterClrMapping/>
  </p:clrMapOvr>
</p:sld>
</file>

<file path=ppt/theme/theme1.xml><?xml version="1.0" encoding="utf-8"?>
<a:theme xmlns:a="http://schemas.openxmlformats.org/drawingml/2006/main" name="2_9781111138219_PPT_ch01">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SIT TEMPLATE .pptx" id="{964B1C7B-AA77-4F02-AAAD-E28D89C14A7B}" vid="{65742FC8-F53F-405C-966E-B3D34CC221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374</TotalTime>
  <Words>2219</Words>
  <Application>Microsoft Office PowerPoint</Application>
  <PresentationFormat>On-screen Show (4:3)</PresentationFormat>
  <Paragraphs>305</Paragraphs>
  <Slides>39</Slides>
  <Notes>1</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53" baseType="lpstr">
      <vt:lpstr>Adobe Gothic Std B</vt:lpstr>
      <vt:lpstr>Arial</vt:lpstr>
      <vt:lpstr>Arial Black</vt:lpstr>
      <vt:lpstr>Calibri</vt:lpstr>
      <vt:lpstr>Comic Sans MS</vt:lpstr>
      <vt:lpstr>Monotype Corsiva</vt:lpstr>
      <vt:lpstr>Tahoma</vt:lpstr>
      <vt:lpstr>Times New Roman</vt:lpstr>
      <vt:lpstr>Verdana</vt:lpstr>
      <vt:lpstr>Wingdings</vt:lpstr>
      <vt:lpstr>Wingdings 2</vt:lpstr>
      <vt:lpstr>ヒラギノ角ゴ Pro W3</vt:lpstr>
      <vt:lpstr>2_9781111138219_PPT_ch01</vt:lpstr>
      <vt:lpstr>Document</vt:lpstr>
      <vt:lpstr>Week  04 The Critical literature review  </vt:lpstr>
      <vt:lpstr>Objectives of this session:</vt:lpstr>
      <vt:lpstr>OVERVIEW</vt:lpstr>
      <vt:lpstr>1. What is Critical Literature Review</vt:lpstr>
      <vt:lpstr>What is LR?</vt:lpstr>
      <vt:lpstr>What is LR?</vt:lpstr>
      <vt:lpstr>What is LR?</vt:lpstr>
      <vt:lpstr>What is LR?</vt:lpstr>
      <vt:lpstr>What is LR?</vt:lpstr>
      <vt:lpstr>Relationship Of Review Of Literature To Theory, Research, IT And Practice</vt:lpstr>
      <vt:lpstr>Why write LR?</vt:lpstr>
      <vt:lpstr>Why write LR?</vt:lpstr>
      <vt:lpstr>Why write LR?</vt:lpstr>
      <vt:lpstr>Why write LR?</vt:lpstr>
      <vt:lpstr>Why write LR?</vt:lpstr>
      <vt:lpstr>Why write LR?</vt:lpstr>
      <vt:lpstr>Why write LR?</vt:lpstr>
      <vt:lpstr>Why write LR?</vt:lpstr>
      <vt:lpstr>Why write LR?</vt:lpstr>
      <vt:lpstr>Purposes of Literature Review</vt:lpstr>
      <vt:lpstr>Purposes of Literature Review</vt:lpstr>
      <vt:lpstr>Purposes of Literature Review</vt:lpstr>
      <vt:lpstr>Differences of Research &amp; Non Research Purposes</vt:lpstr>
      <vt:lpstr>The Use of Literature Review in Quantitative Research</vt:lpstr>
      <vt:lpstr>The Use of Literature Review in Quantitative Research</vt:lpstr>
      <vt:lpstr>The Literature Review and Consumers of Research</vt:lpstr>
      <vt:lpstr> Literature Review Synonymous</vt:lpstr>
      <vt:lpstr>Steps of Searching the Literature</vt:lpstr>
      <vt:lpstr>Primary and Secondary Sources</vt:lpstr>
      <vt:lpstr>The Role of Secondary Sources</vt:lpstr>
      <vt:lpstr>Pitfalls of Secondary Sources</vt:lpstr>
      <vt:lpstr>Critiquing Criteria for a Review of the Literature </vt:lpstr>
      <vt:lpstr>Critiquing Criteria for a Review of the Literature</vt:lpstr>
      <vt:lpstr>Critiquing Criteria for a Review of the Literature</vt:lpstr>
      <vt:lpstr>Functions Literature Review </vt:lpstr>
      <vt:lpstr>Data sources</vt:lpstr>
      <vt:lpstr>Searching for literature</vt:lpstr>
      <vt:lpstr>Evaluating &amp; documenting  the literature</vt:lpstr>
      <vt:lpstr>PowerPoint Presentation</vt:lpstr>
    </vt:vector>
  </TitlesOfParts>
  <Company>John Wiley and Sons,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Wilson, Ellie - Chichester</dc:creator>
  <cp:lastModifiedBy>kmacharia</cp:lastModifiedBy>
  <cp:revision>26</cp:revision>
  <dcterms:created xsi:type="dcterms:W3CDTF">2012-09-28T11:44:13Z</dcterms:created>
  <dcterms:modified xsi:type="dcterms:W3CDTF">2015-01-08T19:49:21Z</dcterms:modified>
</cp:coreProperties>
</file>