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9" r:id="rId1"/>
  </p:sldMasterIdLst>
  <p:notesMasterIdLst>
    <p:notesMasterId r:id="rId112"/>
  </p:notesMasterIdLst>
  <p:sldIdLst>
    <p:sldId id="256" r:id="rId2"/>
    <p:sldId id="257" r:id="rId3"/>
    <p:sldId id="258" r:id="rId4"/>
    <p:sldId id="259" r:id="rId5"/>
    <p:sldId id="379" r:id="rId6"/>
    <p:sldId id="378" r:id="rId7"/>
    <p:sldId id="380" r:id="rId8"/>
    <p:sldId id="381" r:id="rId9"/>
    <p:sldId id="262" r:id="rId10"/>
    <p:sldId id="263" r:id="rId11"/>
    <p:sldId id="264" r:id="rId12"/>
    <p:sldId id="265" r:id="rId13"/>
    <p:sldId id="266" r:id="rId14"/>
    <p:sldId id="267" r:id="rId15"/>
    <p:sldId id="268" r:id="rId16"/>
    <p:sldId id="382" r:id="rId17"/>
    <p:sldId id="270" r:id="rId18"/>
    <p:sldId id="271" r:id="rId19"/>
    <p:sldId id="272" r:id="rId20"/>
    <p:sldId id="273" r:id="rId21"/>
    <p:sldId id="274" r:id="rId22"/>
    <p:sldId id="275" r:id="rId23"/>
    <p:sldId id="276" r:id="rId24"/>
    <p:sldId id="385" r:id="rId25"/>
    <p:sldId id="277" r:id="rId26"/>
    <p:sldId id="278" r:id="rId27"/>
    <p:sldId id="279" r:id="rId28"/>
    <p:sldId id="280" r:id="rId29"/>
    <p:sldId id="281" r:id="rId30"/>
    <p:sldId id="282" r:id="rId31"/>
    <p:sldId id="283" r:id="rId32"/>
    <p:sldId id="284" r:id="rId33"/>
    <p:sldId id="285" r:id="rId34"/>
    <p:sldId id="286" r:id="rId35"/>
    <p:sldId id="374" r:id="rId36"/>
    <p:sldId id="287" r:id="rId37"/>
    <p:sldId id="288" r:id="rId38"/>
    <p:sldId id="289" r:id="rId39"/>
    <p:sldId id="290" r:id="rId40"/>
    <p:sldId id="291" r:id="rId41"/>
    <p:sldId id="297" r:id="rId42"/>
    <p:sldId id="298" r:id="rId43"/>
    <p:sldId id="300" r:id="rId44"/>
    <p:sldId id="301" r:id="rId45"/>
    <p:sldId id="305" r:id="rId46"/>
    <p:sldId id="306" r:id="rId47"/>
    <p:sldId id="307" r:id="rId48"/>
    <p:sldId id="308" r:id="rId49"/>
    <p:sldId id="309" r:id="rId50"/>
    <p:sldId id="310" r:id="rId51"/>
    <p:sldId id="311" r:id="rId52"/>
    <p:sldId id="292" r:id="rId53"/>
    <p:sldId id="312" r:id="rId54"/>
    <p:sldId id="293" r:id="rId55"/>
    <p:sldId id="313" r:id="rId56"/>
    <p:sldId id="294" r:id="rId57"/>
    <p:sldId id="315" r:id="rId58"/>
    <p:sldId id="316" r:id="rId59"/>
    <p:sldId id="317" r:id="rId60"/>
    <p:sldId id="318" r:id="rId61"/>
    <p:sldId id="319" r:id="rId62"/>
    <p:sldId id="295" r:id="rId63"/>
    <p:sldId id="386" r:id="rId64"/>
    <p:sldId id="296"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88" r:id="rId80"/>
    <p:sldId id="390"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7" r:id="rId103"/>
    <p:sldId id="358" r:id="rId104"/>
    <p:sldId id="359" r:id="rId105"/>
    <p:sldId id="360" r:id="rId106"/>
    <p:sldId id="361" r:id="rId107"/>
    <p:sldId id="362" r:id="rId108"/>
    <p:sldId id="363" r:id="rId109"/>
    <p:sldId id="364" r:id="rId110"/>
    <p:sldId id="365" r:id="rId111"/>
  </p:sldIdLst>
  <p:sldSz cx="9144000" cy="6858000" type="screen4x3"/>
  <p:notesSz cx="6858000" cy="9144000"/>
  <p:defaultTextStyle>
    <a:defPPr>
      <a:defRPr lang="ar-JO"/>
    </a:defPPr>
    <a:lvl1pPr algn="r" rtl="1" fontAlgn="base">
      <a:spcBef>
        <a:spcPct val="0"/>
      </a:spcBef>
      <a:spcAft>
        <a:spcPct val="0"/>
      </a:spcAft>
      <a:defRPr b="1" kern="1200">
        <a:solidFill>
          <a:schemeClr val="tx1"/>
        </a:solidFill>
        <a:latin typeface="Tahoma" panose="020B0604030504040204" pitchFamily="34" charset="0"/>
        <a:ea typeface="+mn-ea"/>
        <a:cs typeface="Arial" panose="020B0604020202020204" pitchFamily="34" charset="0"/>
      </a:defRPr>
    </a:lvl1pPr>
    <a:lvl2pPr marL="457200" algn="r" rtl="1" fontAlgn="base">
      <a:spcBef>
        <a:spcPct val="0"/>
      </a:spcBef>
      <a:spcAft>
        <a:spcPct val="0"/>
      </a:spcAft>
      <a:defRPr b="1" kern="1200">
        <a:solidFill>
          <a:schemeClr val="tx1"/>
        </a:solidFill>
        <a:latin typeface="Tahoma" panose="020B0604030504040204" pitchFamily="34" charset="0"/>
        <a:ea typeface="+mn-ea"/>
        <a:cs typeface="Arial" panose="020B0604020202020204" pitchFamily="34" charset="0"/>
      </a:defRPr>
    </a:lvl2pPr>
    <a:lvl3pPr marL="914400" algn="r" rtl="1" fontAlgn="base">
      <a:spcBef>
        <a:spcPct val="0"/>
      </a:spcBef>
      <a:spcAft>
        <a:spcPct val="0"/>
      </a:spcAft>
      <a:defRPr b="1" kern="1200">
        <a:solidFill>
          <a:schemeClr val="tx1"/>
        </a:solidFill>
        <a:latin typeface="Tahoma" panose="020B0604030504040204" pitchFamily="34" charset="0"/>
        <a:ea typeface="+mn-ea"/>
        <a:cs typeface="Arial" panose="020B0604020202020204" pitchFamily="34" charset="0"/>
      </a:defRPr>
    </a:lvl3pPr>
    <a:lvl4pPr marL="1371600" algn="r" rtl="1" fontAlgn="base">
      <a:spcBef>
        <a:spcPct val="0"/>
      </a:spcBef>
      <a:spcAft>
        <a:spcPct val="0"/>
      </a:spcAft>
      <a:defRPr b="1" kern="1200">
        <a:solidFill>
          <a:schemeClr val="tx1"/>
        </a:solidFill>
        <a:latin typeface="Tahoma" panose="020B0604030504040204" pitchFamily="34" charset="0"/>
        <a:ea typeface="+mn-ea"/>
        <a:cs typeface="Arial" panose="020B0604020202020204" pitchFamily="34" charset="0"/>
      </a:defRPr>
    </a:lvl4pPr>
    <a:lvl5pPr marL="1828800" algn="r" rtl="1" fontAlgn="base">
      <a:spcBef>
        <a:spcPct val="0"/>
      </a:spcBef>
      <a:spcAft>
        <a:spcPct val="0"/>
      </a:spcAft>
      <a:defRPr b="1"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b="1"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b="1"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b="1"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b="1"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FF00FF"/>
    <a:srgbClr val="0080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84380"/>
    <p:restoredTop sz="94660"/>
  </p:normalViewPr>
  <p:slideViewPr>
    <p:cSldViewPr>
      <p:cViewPr varScale="1">
        <p:scale>
          <a:sx n="76" d="100"/>
          <a:sy n="76" d="100"/>
        </p:scale>
        <p:origin x="175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cs typeface="Arial" charset="0"/>
              </a:defRPr>
            </a:lvl1pPr>
          </a:lstStyle>
          <a:p>
            <a:pPr>
              <a:defRPr/>
            </a:pPr>
            <a:endParaRPr lang="en-US"/>
          </a:p>
        </p:txBody>
      </p:sp>
      <p:sp>
        <p:nvSpPr>
          <p:cNvPr id="29699" name="Rectangle 3"/>
          <p:cNvSpPr>
            <a:spLocks noGrp="1" noChangeArrowheads="1"/>
          </p:cNvSpPr>
          <p:nvPr>
            <p:ph type="dt" idx="1"/>
          </p:nvPr>
        </p:nvSpPr>
        <p:spPr bwMode="auto">
          <a:xfrm>
            <a:off x="1588"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Arial" charset="0"/>
                <a:cs typeface="Arial" charset="0"/>
              </a:defRPr>
            </a:lvl1pPr>
          </a:lstStyle>
          <a:p>
            <a:pPr>
              <a:defRPr/>
            </a:pPr>
            <a:endParaRPr lang="en-US"/>
          </a:p>
        </p:txBody>
      </p:sp>
      <p:sp>
        <p:nvSpPr>
          <p:cNvPr id="11571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9702" name="Rectangle 6"/>
          <p:cNvSpPr>
            <a:spLocks noGrp="1" noChangeArrowheads="1"/>
          </p:cNvSpPr>
          <p:nvPr>
            <p:ph type="ftr" sz="quarter" idx="4"/>
          </p:nvPr>
        </p:nvSpPr>
        <p:spPr bwMode="auto">
          <a:xfrm>
            <a:off x="388620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cs typeface="Arial" charset="0"/>
              </a:defRPr>
            </a:lvl1pPr>
          </a:lstStyle>
          <a:p>
            <a:pPr>
              <a:defRPr/>
            </a:pPr>
            <a:endParaRPr lang="en-US"/>
          </a:p>
        </p:txBody>
      </p:sp>
      <p:sp>
        <p:nvSpPr>
          <p:cNvPr id="29703" name="Rectangle 7"/>
          <p:cNvSpPr>
            <a:spLocks noGrp="1" noChangeArrowheads="1"/>
          </p:cNvSpPr>
          <p:nvPr>
            <p:ph type="sldNum" sz="quarter" idx="5"/>
          </p:nvPr>
        </p:nvSpPr>
        <p:spPr bwMode="auto">
          <a:xfrm>
            <a:off x="1588"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Arial" panose="020B0604020202020204" pitchFamily="34" charset="0"/>
              </a:defRPr>
            </a:lvl1pPr>
          </a:lstStyle>
          <a:p>
            <a:fld id="{057A3EC7-F47E-48CB-82C1-46DF3419F0F5}" type="slidenum">
              <a:rPr lang="ar-SA" altLang="en-US"/>
              <a:pPr/>
              <a:t>‹#›</a:t>
            </a:fld>
            <a:endParaRPr lang="en-US" altLang="en-US"/>
          </a:p>
        </p:txBody>
      </p:sp>
    </p:spTree>
    <p:extLst>
      <p:ext uri="{BB962C8B-B14F-4D97-AF65-F5344CB8AC3E}">
        <p14:creationId xmlns:p14="http://schemas.microsoft.com/office/powerpoint/2010/main" val="365398241"/>
      </p:ext>
    </p:extLst>
  </p:cSld>
  <p:clrMap bg1="lt1" tx1="dk1" bg2="lt2" tx2="dk2" accent1="accent1" accent2="accent2" accent3="accent3" accent4="accent4" accent5="accent5" accent6="accent6" hlink="hlink" folHlink="folHlink"/>
  <p:notesStyle>
    <a:lvl1pPr algn="r" rtl="1" eaLnBrk="0" fontAlgn="base" hangingPunct="0">
      <a:spcBef>
        <a:spcPct val="30000"/>
      </a:spcBef>
      <a:spcAft>
        <a:spcPct val="0"/>
      </a:spcAft>
      <a:defRPr sz="1200" kern="1200">
        <a:solidFill>
          <a:schemeClr val="tx1"/>
        </a:solidFill>
        <a:latin typeface="Arial" charset="0"/>
        <a:ea typeface="+mn-ea"/>
        <a:cs typeface="Arial" charset="0"/>
      </a:defRPr>
    </a:lvl1pPr>
    <a:lvl2pPr marL="457200" algn="r" rtl="1" eaLnBrk="0" fontAlgn="base" hangingPunct="0">
      <a:spcBef>
        <a:spcPct val="30000"/>
      </a:spcBef>
      <a:spcAft>
        <a:spcPct val="0"/>
      </a:spcAft>
      <a:defRPr sz="1200" kern="1200">
        <a:solidFill>
          <a:schemeClr val="tx1"/>
        </a:solidFill>
        <a:latin typeface="Arial" charset="0"/>
        <a:ea typeface="+mn-ea"/>
        <a:cs typeface="Arial" charset="0"/>
      </a:defRPr>
    </a:lvl2pPr>
    <a:lvl3pPr marL="914400" algn="r" rtl="1" eaLnBrk="0" fontAlgn="base" hangingPunct="0">
      <a:spcBef>
        <a:spcPct val="30000"/>
      </a:spcBef>
      <a:spcAft>
        <a:spcPct val="0"/>
      </a:spcAft>
      <a:defRPr sz="1200" kern="1200">
        <a:solidFill>
          <a:schemeClr val="tx1"/>
        </a:solidFill>
        <a:latin typeface="Arial" charset="0"/>
        <a:ea typeface="+mn-ea"/>
        <a:cs typeface="Arial" charset="0"/>
      </a:defRPr>
    </a:lvl3pPr>
    <a:lvl4pPr marL="1371600" algn="r" rtl="1" eaLnBrk="0" fontAlgn="base" hangingPunct="0">
      <a:spcBef>
        <a:spcPct val="30000"/>
      </a:spcBef>
      <a:spcAft>
        <a:spcPct val="0"/>
      </a:spcAft>
      <a:defRPr sz="1200" kern="1200">
        <a:solidFill>
          <a:schemeClr val="tx1"/>
        </a:solidFill>
        <a:latin typeface="Arial" charset="0"/>
        <a:ea typeface="+mn-ea"/>
        <a:cs typeface="Arial" charset="0"/>
      </a:defRPr>
    </a:lvl4pPr>
    <a:lvl5pPr marL="1828800" algn="r" rtl="1"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ar-JO">
                  <a:cs typeface="Arial"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ar-JO">
                  <a:cs typeface="Arial" charset="0"/>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ar-JO">
                  <a:cs typeface="Arial" charset="0"/>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ar-JO">
                  <a:cs typeface="Arial"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ar-JO">
                <a:cs typeface="Arial" charset="0"/>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ar-JO">
                <a:cs typeface="Arial"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ar-JO">
                <a:cs typeface="Arial" charset="0"/>
              </a:endParaRPr>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FE926A1F-D024-44F1-BD2D-6DED42998873}" type="slidenum">
              <a:rPr lang="ar-SA" altLang="en-US"/>
              <a:pPr/>
              <a:t>‹#›</a:t>
            </a:fld>
            <a:endParaRPr lang="en-US" altLang="en-US"/>
          </a:p>
        </p:txBody>
      </p:sp>
    </p:spTree>
    <p:extLst>
      <p:ext uri="{BB962C8B-B14F-4D97-AF65-F5344CB8AC3E}">
        <p14:creationId xmlns:p14="http://schemas.microsoft.com/office/powerpoint/2010/main" val="2065531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JO"/>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JO"/>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fld id="{826E96C2-84E3-43F2-8B0A-EAAEFEC97A2D}" type="slidenum">
              <a:rPr lang="ar-SA" altLang="en-US"/>
              <a:pPr/>
              <a:t>‹#›</a:t>
            </a:fld>
            <a:endParaRPr lang="en-US" altLang="en-US"/>
          </a:p>
        </p:txBody>
      </p:sp>
    </p:spTree>
    <p:extLst>
      <p:ext uri="{BB962C8B-B14F-4D97-AF65-F5344CB8AC3E}">
        <p14:creationId xmlns:p14="http://schemas.microsoft.com/office/powerpoint/2010/main" val="1558200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ar-JO"/>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JO"/>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fld id="{8C274C06-DC2B-4C5C-AA11-EBDDAAFFBB64}" type="slidenum">
              <a:rPr lang="ar-SA" altLang="en-US"/>
              <a:pPr/>
              <a:t>‹#›</a:t>
            </a:fld>
            <a:endParaRPr lang="en-US" altLang="en-US"/>
          </a:p>
        </p:txBody>
      </p:sp>
    </p:spTree>
    <p:extLst>
      <p:ext uri="{BB962C8B-B14F-4D97-AF65-F5344CB8AC3E}">
        <p14:creationId xmlns:p14="http://schemas.microsoft.com/office/powerpoint/2010/main" val="1375066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JO"/>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JO"/>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fld id="{8B35E3BF-2A02-4D99-B2D3-DE7F6A1EE70D}" type="slidenum">
              <a:rPr lang="ar-SA" altLang="en-US"/>
              <a:pPr/>
              <a:t>‹#›</a:t>
            </a:fld>
            <a:endParaRPr lang="en-US" altLang="en-US"/>
          </a:p>
        </p:txBody>
      </p:sp>
    </p:spTree>
    <p:extLst>
      <p:ext uri="{BB962C8B-B14F-4D97-AF65-F5344CB8AC3E}">
        <p14:creationId xmlns:p14="http://schemas.microsoft.com/office/powerpoint/2010/main" val="666641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ar-JO"/>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fld id="{0AB46B84-CDFC-46F2-831F-D105CC67F03E}" type="slidenum">
              <a:rPr lang="ar-SA" altLang="en-US"/>
              <a:pPr/>
              <a:t>‹#›</a:t>
            </a:fld>
            <a:endParaRPr lang="en-US" altLang="en-US"/>
          </a:p>
        </p:txBody>
      </p:sp>
    </p:spTree>
    <p:extLst>
      <p:ext uri="{BB962C8B-B14F-4D97-AF65-F5344CB8AC3E}">
        <p14:creationId xmlns:p14="http://schemas.microsoft.com/office/powerpoint/2010/main" val="28000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JO"/>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JO"/>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JO"/>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fld id="{EDF9DF77-7E01-4C8D-B06C-B48B591F6EBA}" type="slidenum">
              <a:rPr lang="ar-SA" altLang="en-US"/>
              <a:pPr/>
              <a:t>‹#›</a:t>
            </a:fld>
            <a:endParaRPr lang="en-US" altLang="en-US"/>
          </a:p>
        </p:txBody>
      </p:sp>
    </p:spTree>
    <p:extLst>
      <p:ext uri="{BB962C8B-B14F-4D97-AF65-F5344CB8AC3E}">
        <p14:creationId xmlns:p14="http://schemas.microsoft.com/office/powerpoint/2010/main" val="2588186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ar-JO"/>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JO"/>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JO"/>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fld id="{59C41129-BFA3-4796-9CA2-D1408ABADB1D}" type="slidenum">
              <a:rPr lang="ar-SA" altLang="en-US"/>
              <a:pPr/>
              <a:t>‹#›</a:t>
            </a:fld>
            <a:endParaRPr lang="en-US" altLang="en-US"/>
          </a:p>
        </p:txBody>
      </p:sp>
    </p:spTree>
    <p:extLst>
      <p:ext uri="{BB962C8B-B14F-4D97-AF65-F5344CB8AC3E}">
        <p14:creationId xmlns:p14="http://schemas.microsoft.com/office/powerpoint/2010/main" val="376948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JO"/>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fld id="{C9084477-92A8-4266-A18E-657A8E9D4EF2}" type="slidenum">
              <a:rPr lang="ar-SA" altLang="en-US"/>
              <a:pPr/>
              <a:t>‹#›</a:t>
            </a:fld>
            <a:endParaRPr lang="en-US" altLang="en-US"/>
          </a:p>
        </p:txBody>
      </p:sp>
    </p:spTree>
    <p:extLst>
      <p:ext uri="{BB962C8B-B14F-4D97-AF65-F5344CB8AC3E}">
        <p14:creationId xmlns:p14="http://schemas.microsoft.com/office/powerpoint/2010/main" val="2856987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fld id="{CEF8DAC7-7205-4312-8ABB-12EE481882C1}" type="slidenum">
              <a:rPr lang="ar-SA" altLang="en-US"/>
              <a:pPr/>
              <a:t>‹#›</a:t>
            </a:fld>
            <a:endParaRPr lang="en-US" altLang="en-US"/>
          </a:p>
        </p:txBody>
      </p:sp>
    </p:spTree>
    <p:extLst>
      <p:ext uri="{BB962C8B-B14F-4D97-AF65-F5344CB8AC3E}">
        <p14:creationId xmlns:p14="http://schemas.microsoft.com/office/powerpoint/2010/main" val="118685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ar-JO"/>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JO"/>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fld id="{5D3C7E43-3C7E-4BB7-BB48-ECEE5329C96E}" type="slidenum">
              <a:rPr lang="ar-SA" altLang="en-US"/>
              <a:pPr/>
              <a:t>‹#›</a:t>
            </a:fld>
            <a:endParaRPr lang="en-US" altLang="en-US"/>
          </a:p>
        </p:txBody>
      </p:sp>
    </p:spTree>
    <p:extLst>
      <p:ext uri="{BB962C8B-B14F-4D97-AF65-F5344CB8AC3E}">
        <p14:creationId xmlns:p14="http://schemas.microsoft.com/office/powerpoint/2010/main" val="764789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ar-JO"/>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ar-JO"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fld id="{FAABD67A-0296-44FB-B14E-21E69EF6B1C2}" type="slidenum">
              <a:rPr lang="ar-SA" altLang="en-US"/>
              <a:pPr/>
              <a:t>‹#›</a:t>
            </a:fld>
            <a:endParaRPr lang="en-US" altLang="en-US"/>
          </a:p>
        </p:txBody>
      </p:sp>
    </p:spTree>
    <p:extLst>
      <p:ext uri="{BB962C8B-B14F-4D97-AF65-F5344CB8AC3E}">
        <p14:creationId xmlns:p14="http://schemas.microsoft.com/office/powerpoint/2010/main" val="2128451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rtl="0">
              <a:defRPr/>
            </a:pPr>
            <a:endParaRPr kumimoji="1" lang="en-US" sz="2400" b="0">
              <a:cs typeface="Arial" charset="0"/>
            </a:endParaRPr>
          </a:p>
        </p:txBody>
      </p:sp>
      <p:sp>
        <p:nvSpPr>
          <p:cNvPr id="409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rtl="0">
              <a:defRPr/>
            </a:pPr>
            <a:endParaRPr kumimoji="1" lang="en-US" sz="2400" b="0">
              <a:cs typeface="Arial" charset="0"/>
            </a:endParaRPr>
          </a:p>
        </p:txBody>
      </p:sp>
      <p:sp>
        <p:nvSpPr>
          <p:cNvPr id="4100"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rtl="0">
              <a:defRPr/>
            </a:pPr>
            <a:endParaRPr kumimoji="1" lang="en-US" sz="2400" b="0">
              <a:cs typeface="Arial" charset="0"/>
            </a:endParaRPr>
          </a:p>
        </p:txBody>
      </p:sp>
      <p:sp>
        <p:nvSpPr>
          <p:cNvPr id="410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rtl="0">
              <a:defRPr/>
            </a:pPr>
            <a:endParaRPr kumimoji="1" lang="en-US" sz="2400" b="0">
              <a:cs typeface="Arial" charset="0"/>
            </a:endParaRPr>
          </a:p>
        </p:txBody>
      </p:sp>
      <p:sp>
        <p:nvSpPr>
          <p:cNvPr id="410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rtl="0">
              <a:defRPr/>
            </a:pPr>
            <a:endParaRPr kumimoji="1" lang="en-US" sz="2400" b="0">
              <a:cs typeface="Arial" charset="0"/>
            </a:endParaRPr>
          </a:p>
        </p:txBody>
      </p:sp>
      <p:sp>
        <p:nvSpPr>
          <p:cNvPr id="4103"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rtl="0">
              <a:defRPr/>
            </a:pPr>
            <a:endParaRPr kumimoji="1" lang="en-US" sz="2400" b="0">
              <a:cs typeface="Arial" charset="0"/>
            </a:endParaRPr>
          </a:p>
        </p:txBody>
      </p:sp>
      <p:sp>
        <p:nvSpPr>
          <p:cNvPr id="410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rtl="0">
              <a:defRPr/>
            </a:pPr>
            <a:endParaRPr kumimoji="1" lang="en-US" sz="2400" b="0">
              <a:cs typeface="Arial" charset="0"/>
            </a:endParaRPr>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rtl="0">
              <a:defRPr sz="1400" b="0">
                <a:cs typeface="Arial" charset="0"/>
              </a:defRPr>
            </a:lvl1pPr>
          </a:lstStyle>
          <a:p>
            <a:pPr>
              <a:defRPr/>
            </a:pPr>
            <a:endParaRPr lang="en-US"/>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rtl="0">
              <a:defRPr sz="1400" b="0">
                <a:cs typeface="Arial" charset="0"/>
              </a:defRPr>
            </a:lvl1pPr>
          </a:lstStyle>
          <a:p>
            <a:pPr>
              <a:defRPr/>
            </a:pPr>
            <a:endParaRPr lang="en-US"/>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rtl="0">
              <a:defRPr sz="1400" b="0"/>
            </a:lvl1pPr>
          </a:lstStyle>
          <a:p>
            <a:fld id="{D79CE0D6-61F4-4C0C-B514-7DA91CE09722}" type="slidenum">
              <a:rPr lang="ar-SA"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92"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rtl="1" eaLnBrk="0" fontAlgn="base" hangingPunct="0">
        <a:spcBef>
          <a:spcPct val="0"/>
        </a:spcBef>
        <a:spcAft>
          <a:spcPct val="0"/>
        </a:spcAft>
        <a:defRPr sz="4400">
          <a:solidFill>
            <a:schemeClr val="tx2"/>
          </a:solidFill>
          <a:latin typeface="+mj-lt"/>
          <a:ea typeface="+mj-ea"/>
          <a:cs typeface="+mj-cs"/>
        </a:defRPr>
      </a:lvl1pPr>
      <a:lvl2pPr algn="l" rtl="1" eaLnBrk="0" fontAlgn="base" hangingPunct="0">
        <a:spcBef>
          <a:spcPct val="0"/>
        </a:spcBef>
        <a:spcAft>
          <a:spcPct val="0"/>
        </a:spcAft>
        <a:defRPr sz="4400">
          <a:solidFill>
            <a:schemeClr val="tx2"/>
          </a:solidFill>
          <a:latin typeface="Tahoma" pitchFamily="34" charset="0"/>
          <a:cs typeface="Arial" charset="0"/>
        </a:defRPr>
      </a:lvl2pPr>
      <a:lvl3pPr algn="l" rtl="1" eaLnBrk="0" fontAlgn="base" hangingPunct="0">
        <a:spcBef>
          <a:spcPct val="0"/>
        </a:spcBef>
        <a:spcAft>
          <a:spcPct val="0"/>
        </a:spcAft>
        <a:defRPr sz="4400">
          <a:solidFill>
            <a:schemeClr val="tx2"/>
          </a:solidFill>
          <a:latin typeface="Tahoma" pitchFamily="34" charset="0"/>
          <a:cs typeface="Arial" charset="0"/>
        </a:defRPr>
      </a:lvl3pPr>
      <a:lvl4pPr algn="l" rtl="1" eaLnBrk="0" fontAlgn="base" hangingPunct="0">
        <a:spcBef>
          <a:spcPct val="0"/>
        </a:spcBef>
        <a:spcAft>
          <a:spcPct val="0"/>
        </a:spcAft>
        <a:defRPr sz="4400">
          <a:solidFill>
            <a:schemeClr val="tx2"/>
          </a:solidFill>
          <a:latin typeface="Tahoma" pitchFamily="34" charset="0"/>
          <a:cs typeface="Arial" charset="0"/>
        </a:defRPr>
      </a:lvl4pPr>
      <a:lvl5pPr algn="l" rtl="1" eaLnBrk="0" fontAlgn="base" hangingPunct="0">
        <a:spcBef>
          <a:spcPct val="0"/>
        </a:spcBef>
        <a:spcAft>
          <a:spcPct val="0"/>
        </a:spcAft>
        <a:defRPr sz="4400">
          <a:solidFill>
            <a:schemeClr val="tx2"/>
          </a:solidFill>
          <a:latin typeface="Tahoma" pitchFamily="34" charset="0"/>
          <a:cs typeface="Arial" charset="0"/>
        </a:defRPr>
      </a:lvl5pPr>
      <a:lvl6pPr marL="457200" algn="l" rtl="1" fontAlgn="base">
        <a:spcBef>
          <a:spcPct val="0"/>
        </a:spcBef>
        <a:spcAft>
          <a:spcPct val="0"/>
        </a:spcAft>
        <a:defRPr sz="4400">
          <a:solidFill>
            <a:schemeClr val="tx2"/>
          </a:solidFill>
          <a:latin typeface="Tahoma" pitchFamily="34" charset="0"/>
          <a:cs typeface="Arial" charset="0"/>
        </a:defRPr>
      </a:lvl6pPr>
      <a:lvl7pPr marL="914400" algn="l" rtl="1" fontAlgn="base">
        <a:spcBef>
          <a:spcPct val="0"/>
        </a:spcBef>
        <a:spcAft>
          <a:spcPct val="0"/>
        </a:spcAft>
        <a:defRPr sz="4400">
          <a:solidFill>
            <a:schemeClr val="tx2"/>
          </a:solidFill>
          <a:latin typeface="Tahoma" pitchFamily="34" charset="0"/>
          <a:cs typeface="Arial" charset="0"/>
        </a:defRPr>
      </a:lvl7pPr>
      <a:lvl8pPr marL="1371600" algn="l" rtl="1" fontAlgn="base">
        <a:spcBef>
          <a:spcPct val="0"/>
        </a:spcBef>
        <a:spcAft>
          <a:spcPct val="0"/>
        </a:spcAft>
        <a:defRPr sz="4400">
          <a:solidFill>
            <a:schemeClr val="tx2"/>
          </a:solidFill>
          <a:latin typeface="Tahoma" pitchFamily="34" charset="0"/>
          <a:cs typeface="Arial" charset="0"/>
        </a:defRPr>
      </a:lvl8pPr>
      <a:lvl9pPr marL="1828800" algn="l" rtl="1" fontAlgn="base">
        <a:spcBef>
          <a:spcPct val="0"/>
        </a:spcBef>
        <a:spcAft>
          <a:spcPct val="0"/>
        </a:spcAft>
        <a:defRPr sz="4400">
          <a:solidFill>
            <a:schemeClr val="tx2"/>
          </a:solidFill>
          <a:latin typeface="Tahoma" pitchFamily="34" charset="0"/>
          <a:cs typeface="Arial" charset="0"/>
        </a:defRPr>
      </a:lvl9pPr>
    </p:titleStyle>
    <p:bodyStyle>
      <a:lvl1pPr marL="342900" indent="-342900" algn="r" rtl="1"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r" rtl="1"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cs typeface="+mn-cs"/>
        </a:defRPr>
      </a:lvl2pPr>
      <a:lvl3pPr marL="1143000" indent="-228600" algn="r" rtl="1"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cs typeface="+mn-cs"/>
        </a:defRPr>
      </a:lvl3pPr>
      <a:lvl4pPr marL="1600200" indent="-228600" algn="r" rtl="1"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r" rtl="1"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cs typeface="+mn-cs"/>
        </a:defRPr>
      </a:lvl5pPr>
      <a:lvl6pPr marL="2514600" indent="-228600" algn="r" rtl="1"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6pPr>
      <a:lvl7pPr marL="2971800" indent="-228600" algn="r" rtl="1"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7pPr>
      <a:lvl8pPr marL="3429000" indent="-228600" algn="r" rtl="1"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8pPr>
      <a:lvl9pPr marL="3886200" indent="-228600" algn="r" rtl="1"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AA6861E7-290D-405C-B69E-F7C797F35ECA}" type="slidenum">
              <a:rPr lang="ar-SA" altLang="en-US" b="0">
                <a:solidFill>
                  <a:schemeClr val="bg2"/>
                </a:solidFill>
              </a:rPr>
              <a:pPr eaLnBrk="1" hangingPunct="1"/>
              <a:t>1</a:t>
            </a:fld>
            <a:endParaRPr lang="en-US" altLang="en-US" b="0">
              <a:solidFill>
                <a:schemeClr val="bg2"/>
              </a:solidFill>
            </a:endParaRPr>
          </a:p>
        </p:txBody>
      </p:sp>
      <p:sp>
        <p:nvSpPr>
          <p:cNvPr id="3075" name="Rectangle 2"/>
          <p:cNvSpPr>
            <a:spLocks noGrp="1" noChangeArrowheads="1"/>
          </p:cNvSpPr>
          <p:nvPr>
            <p:ph type="ctrTitle"/>
          </p:nvPr>
        </p:nvSpPr>
        <p:spPr/>
        <p:txBody>
          <a:bodyPr/>
          <a:lstStyle/>
          <a:p>
            <a:pPr algn="ctr" eaLnBrk="1" hangingPunct="1"/>
            <a:r>
              <a:rPr lang="en-US" altLang="en-US" smtClean="0"/>
              <a:t>The research process: theoretical framework and hypothesis development</a:t>
            </a:r>
            <a:br>
              <a:rPr lang="en-US" altLang="en-US" smtClean="0"/>
            </a:br>
            <a:endParaRPr lang="en-US" altLang="en-US" smtClean="0"/>
          </a:p>
        </p:txBody>
      </p:sp>
      <p:sp>
        <p:nvSpPr>
          <p:cNvPr id="3076" name="Rectangle 3"/>
          <p:cNvSpPr>
            <a:spLocks noGrp="1" noChangeArrowheads="1"/>
          </p:cNvSpPr>
          <p:nvPr>
            <p:ph type="subTitle" idx="1"/>
          </p:nvPr>
        </p:nvSpPr>
        <p:spPr/>
        <p:txBody>
          <a:bodyPr/>
          <a:lstStyle/>
          <a:p>
            <a:pPr algn="r" eaLnBrk="1" hangingPunct="1"/>
            <a:r>
              <a:rPr lang="en-US" altLang="en-US" smtClean="0"/>
              <a:t>		CHAPTER 4</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94B1752F-5FA7-4A93-ADD9-D34A749CA47A}" type="slidenum">
              <a:rPr lang="ar-SA" altLang="en-US" b="0"/>
              <a:pPr eaLnBrk="1" hangingPunct="1"/>
              <a:t>10</a:t>
            </a:fld>
            <a:endParaRPr lang="en-US" altLang="en-US" b="0"/>
          </a:p>
        </p:txBody>
      </p:sp>
      <p:sp>
        <p:nvSpPr>
          <p:cNvPr id="12291" name="Rectangle 2"/>
          <p:cNvSpPr>
            <a:spLocks noGrp="1" noChangeArrowheads="1"/>
          </p:cNvSpPr>
          <p:nvPr>
            <p:ph type="title"/>
          </p:nvPr>
        </p:nvSpPr>
        <p:spPr/>
        <p:txBody>
          <a:bodyPr/>
          <a:lstStyle/>
          <a:p>
            <a:pPr eaLnBrk="1" hangingPunct="1"/>
            <a:r>
              <a:rPr lang="en-US" altLang="en-US" sz="3600" b="1" smtClean="0"/>
              <a:t>Answer to Example 1</a:t>
            </a:r>
          </a:p>
        </p:txBody>
      </p:sp>
      <p:sp>
        <p:nvSpPr>
          <p:cNvPr id="12292" name="Rectangle 3"/>
          <p:cNvSpPr>
            <a:spLocks noGrp="1" noChangeArrowheads="1"/>
          </p:cNvSpPr>
          <p:nvPr>
            <p:ph type="body" idx="1"/>
          </p:nvPr>
        </p:nvSpPr>
        <p:spPr/>
        <p:txBody>
          <a:bodyPr/>
          <a:lstStyle/>
          <a:p>
            <a:pPr algn="l" rtl="0" eaLnBrk="1" hangingPunct="1"/>
            <a:r>
              <a:rPr lang="en-US" altLang="en-US" smtClean="0"/>
              <a:t>The </a:t>
            </a:r>
            <a:r>
              <a:rPr lang="en-US" altLang="en-US" b="1" smtClean="0">
                <a:solidFill>
                  <a:srgbClr val="008000"/>
                </a:solidFill>
              </a:rPr>
              <a:t>dependent variable</a:t>
            </a:r>
            <a:r>
              <a:rPr lang="en-US" altLang="en-US" smtClean="0"/>
              <a:t> is </a:t>
            </a:r>
            <a:r>
              <a:rPr lang="en-US" altLang="en-US" b="1" smtClean="0"/>
              <a:t>organizational performance</a:t>
            </a:r>
            <a:r>
              <a:rPr lang="en-US" altLang="en-US" smtClean="0"/>
              <a:t> because it is the primary variable of interest to the applied researcher, who wants to increase the commitment of the members in the bank.</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D4354E7E-09BF-4676-AF83-776B9EF0B993}" type="slidenum">
              <a:rPr lang="ar-SA" altLang="en-US" b="0"/>
              <a:pPr eaLnBrk="1" hangingPunct="1"/>
              <a:t>100</a:t>
            </a:fld>
            <a:endParaRPr lang="en-US" altLang="en-US" b="0"/>
          </a:p>
        </p:txBody>
      </p:sp>
      <p:sp>
        <p:nvSpPr>
          <p:cNvPr id="104451" name="Rectangle 2"/>
          <p:cNvSpPr>
            <a:spLocks noGrp="1" noChangeArrowheads="1"/>
          </p:cNvSpPr>
          <p:nvPr>
            <p:ph type="title"/>
          </p:nvPr>
        </p:nvSpPr>
        <p:spPr/>
        <p:txBody>
          <a:bodyPr/>
          <a:lstStyle/>
          <a:p>
            <a:pPr eaLnBrk="1" hangingPunct="1"/>
            <a:r>
              <a:rPr lang="en-US" altLang="en-US" b="1" smtClean="0"/>
              <a:t>Hypothesis:</a:t>
            </a:r>
          </a:p>
        </p:txBody>
      </p:sp>
      <p:sp>
        <p:nvSpPr>
          <p:cNvPr id="104452" name="Rectangle 3"/>
          <p:cNvSpPr>
            <a:spLocks noGrp="1" noChangeArrowheads="1"/>
          </p:cNvSpPr>
          <p:nvPr>
            <p:ph type="body" idx="1"/>
          </p:nvPr>
        </p:nvSpPr>
        <p:spPr/>
        <p:txBody>
          <a:bodyPr/>
          <a:lstStyle/>
          <a:p>
            <a:pPr algn="l" rtl="0" eaLnBrk="1" hangingPunct="1"/>
            <a:r>
              <a:rPr lang="en-US" altLang="en-US" smtClean="0"/>
              <a:t>H</a:t>
            </a:r>
            <a:r>
              <a:rPr lang="en-US" altLang="en-US" sz="2000" smtClean="0"/>
              <a:t>01</a:t>
            </a:r>
            <a:r>
              <a:rPr lang="en-US" altLang="en-US" smtClean="0"/>
              <a:t>: Dedication to teaching will not alter the relationship between the independent variables of pay and classroom environment and the dependent variable of teachers</a:t>
            </a:r>
            <a:r>
              <a:rPr lang="en-US" altLang="en-US" smtClean="0">
                <a:latin typeface="Arial" panose="020B0604020202020204" pitchFamily="34" charset="0"/>
              </a:rPr>
              <a:t>’</a:t>
            </a:r>
            <a:r>
              <a:rPr lang="en-US" altLang="en-US" smtClean="0"/>
              <a:t> decision to go on strike.</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E8C8F7E7-6DEA-4DED-959E-95766034B71D}" type="slidenum">
              <a:rPr lang="ar-SA" altLang="en-US" b="0"/>
              <a:pPr eaLnBrk="1" hangingPunct="1"/>
              <a:t>101</a:t>
            </a:fld>
            <a:endParaRPr lang="en-US" altLang="en-US" b="0"/>
          </a:p>
        </p:txBody>
      </p:sp>
      <p:sp>
        <p:nvSpPr>
          <p:cNvPr id="105475" name="Rectangle 2"/>
          <p:cNvSpPr>
            <a:spLocks noGrp="1" noChangeArrowheads="1"/>
          </p:cNvSpPr>
          <p:nvPr>
            <p:ph type="title"/>
          </p:nvPr>
        </p:nvSpPr>
        <p:spPr/>
        <p:txBody>
          <a:bodyPr/>
          <a:lstStyle/>
          <a:p>
            <a:pPr eaLnBrk="1" hangingPunct="1"/>
            <a:r>
              <a:rPr lang="en-US" altLang="en-US" b="1" smtClean="0"/>
              <a:t>Hypothesis:</a:t>
            </a:r>
          </a:p>
        </p:txBody>
      </p:sp>
      <p:sp>
        <p:nvSpPr>
          <p:cNvPr id="105476" name="Rectangle 3"/>
          <p:cNvSpPr>
            <a:spLocks noGrp="1" noChangeArrowheads="1"/>
          </p:cNvSpPr>
          <p:nvPr>
            <p:ph type="body" idx="1"/>
          </p:nvPr>
        </p:nvSpPr>
        <p:spPr/>
        <p:txBody>
          <a:bodyPr/>
          <a:lstStyle/>
          <a:p>
            <a:pPr algn="l" rtl="0" eaLnBrk="1" hangingPunct="1"/>
            <a:r>
              <a:rPr lang="en-US" altLang="en-US" smtClean="0"/>
              <a:t>H</a:t>
            </a:r>
            <a:r>
              <a:rPr lang="en-US" altLang="en-US" sz="2000" smtClean="0"/>
              <a:t>A1</a:t>
            </a:r>
            <a:r>
              <a:rPr lang="en-US" altLang="en-US" smtClean="0"/>
              <a:t>: only for those teachers who are not truly dedicated to teaching, will pay considerations and classroom environment be factors that would influence their decision to go on strike.</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7F81080A-3BAB-4368-B4D2-6C4CC3CE1326}" type="slidenum">
              <a:rPr lang="ar-SA" altLang="en-US" b="0"/>
              <a:pPr eaLnBrk="1" hangingPunct="1"/>
              <a:t>102</a:t>
            </a:fld>
            <a:endParaRPr lang="en-US" altLang="en-US" b="0"/>
          </a:p>
        </p:txBody>
      </p:sp>
      <p:sp>
        <p:nvSpPr>
          <p:cNvPr id="106499" name="Rectangle 2"/>
          <p:cNvSpPr>
            <a:spLocks noGrp="1" noChangeArrowheads="1"/>
          </p:cNvSpPr>
          <p:nvPr>
            <p:ph type="title"/>
          </p:nvPr>
        </p:nvSpPr>
        <p:spPr/>
        <p:txBody>
          <a:bodyPr/>
          <a:lstStyle/>
          <a:p>
            <a:pPr eaLnBrk="1" hangingPunct="1"/>
            <a:r>
              <a:rPr lang="en-US" altLang="en-US" smtClean="0"/>
              <a:t>Exercise</a:t>
            </a:r>
          </a:p>
        </p:txBody>
      </p:sp>
      <p:sp>
        <p:nvSpPr>
          <p:cNvPr id="106500" name="Rectangle 3"/>
          <p:cNvSpPr>
            <a:spLocks noGrp="1" noChangeArrowheads="1"/>
          </p:cNvSpPr>
          <p:nvPr>
            <p:ph type="body" idx="1"/>
          </p:nvPr>
        </p:nvSpPr>
        <p:spPr/>
        <p:txBody>
          <a:bodyPr/>
          <a:lstStyle/>
          <a:p>
            <a:pPr algn="l" rtl="0" eaLnBrk="1" hangingPunct="1">
              <a:lnSpc>
                <a:spcPct val="90000"/>
              </a:lnSpc>
            </a:pPr>
            <a:r>
              <a:rPr lang="en-US" altLang="en-US" sz="2400" b="1" smtClean="0"/>
              <a:t>Here are eight variables</a:t>
            </a:r>
            <a:r>
              <a:rPr lang="en-US" altLang="en-US" sz="2400" smtClean="0"/>
              <a:t>:</a:t>
            </a:r>
          </a:p>
          <a:p>
            <a:pPr algn="l" rtl="0" eaLnBrk="1" hangingPunct="1">
              <a:lnSpc>
                <a:spcPct val="90000"/>
              </a:lnSpc>
              <a:buFont typeface="Wingdings" panose="05000000000000000000" pitchFamily="2" charset="2"/>
              <a:buNone/>
            </a:pPr>
            <a:r>
              <a:rPr lang="en-US" altLang="en-US" sz="2400" smtClean="0"/>
              <a:t>  1) Understanding student needs (by teacher);</a:t>
            </a:r>
          </a:p>
          <a:p>
            <a:pPr algn="l" rtl="0" eaLnBrk="1" hangingPunct="1">
              <a:lnSpc>
                <a:spcPct val="90000"/>
              </a:lnSpc>
              <a:buFont typeface="Wingdings" panose="05000000000000000000" pitchFamily="2" charset="2"/>
              <a:buNone/>
            </a:pPr>
            <a:r>
              <a:rPr lang="en-US" altLang="en-US" sz="2400" smtClean="0"/>
              <a:t>  2) Developing appropriate teaching strategies (by teacher);</a:t>
            </a:r>
          </a:p>
          <a:p>
            <a:pPr algn="l" rtl="0" eaLnBrk="1" hangingPunct="1">
              <a:lnSpc>
                <a:spcPct val="90000"/>
              </a:lnSpc>
              <a:buFont typeface="Wingdings" panose="05000000000000000000" pitchFamily="2" charset="2"/>
              <a:buNone/>
            </a:pPr>
            <a:r>
              <a:rPr lang="en-US" altLang="en-US" sz="2400" smtClean="0"/>
              <a:t>  3) In-class examples and exercises;</a:t>
            </a:r>
          </a:p>
          <a:p>
            <a:pPr algn="l" rtl="0" eaLnBrk="1" hangingPunct="1">
              <a:lnSpc>
                <a:spcPct val="90000"/>
              </a:lnSpc>
              <a:buFont typeface="Wingdings" panose="05000000000000000000" pitchFamily="2" charset="2"/>
              <a:buNone/>
            </a:pPr>
            <a:r>
              <a:rPr lang="en-US" altLang="en-US" sz="2400" smtClean="0"/>
              <a:t>  4) Student entry level skills;</a:t>
            </a:r>
          </a:p>
          <a:p>
            <a:pPr algn="l" rtl="0" eaLnBrk="1" hangingPunct="1">
              <a:lnSpc>
                <a:spcPct val="90000"/>
              </a:lnSpc>
              <a:buFont typeface="Wingdings" panose="05000000000000000000" pitchFamily="2" charset="2"/>
              <a:buNone/>
            </a:pPr>
            <a:r>
              <a:rPr lang="en-US" altLang="en-US" sz="2400" smtClean="0"/>
              <a:t>  5) Student understanding;</a:t>
            </a:r>
          </a:p>
          <a:p>
            <a:pPr algn="l" rtl="0" eaLnBrk="1" hangingPunct="1">
              <a:lnSpc>
                <a:spcPct val="90000"/>
              </a:lnSpc>
              <a:buFont typeface="Wingdings" panose="05000000000000000000" pitchFamily="2" charset="2"/>
              <a:buNone/>
            </a:pPr>
            <a:r>
              <a:rPr lang="en-US" altLang="en-US" sz="2400" smtClean="0"/>
              <a:t>  6) Student exam performance;</a:t>
            </a:r>
          </a:p>
          <a:p>
            <a:pPr algn="l" rtl="0" eaLnBrk="1" hangingPunct="1">
              <a:lnSpc>
                <a:spcPct val="90000"/>
              </a:lnSpc>
              <a:buFont typeface="Wingdings" panose="05000000000000000000" pitchFamily="2" charset="2"/>
              <a:buNone/>
            </a:pPr>
            <a:r>
              <a:rPr lang="en-US" altLang="en-US" sz="2400" smtClean="0"/>
              <a:t>  7) Difficulty of exam;</a:t>
            </a:r>
          </a:p>
          <a:p>
            <a:pPr algn="l" rtl="0" eaLnBrk="1" hangingPunct="1">
              <a:lnSpc>
                <a:spcPct val="90000"/>
              </a:lnSpc>
              <a:buFont typeface="Wingdings" panose="05000000000000000000" pitchFamily="2" charset="2"/>
              <a:buNone/>
            </a:pPr>
            <a:r>
              <a:rPr lang="en-US" altLang="en-US" sz="2400" smtClean="0"/>
              <a:t>  8) Stress.</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FBB4AD4D-0C98-4080-BB9B-A7C7BC6D58AF}" type="slidenum">
              <a:rPr lang="ar-SA" altLang="en-US" b="0"/>
              <a:pPr eaLnBrk="1" hangingPunct="1"/>
              <a:t>103</a:t>
            </a:fld>
            <a:endParaRPr lang="en-US" altLang="en-US" b="0"/>
          </a:p>
        </p:txBody>
      </p:sp>
      <p:sp>
        <p:nvSpPr>
          <p:cNvPr id="107523" name="Rectangle 2"/>
          <p:cNvSpPr>
            <a:spLocks noGrp="1" noChangeArrowheads="1"/>
          </p:cNvSpPr>
          <p:nvPr>
            <p:ph type="title"/>
          </p:nvPr>
        </p:nvSpPr>
        <p:spPr/>
        <p:txBody>
          <a:bodyPr/>
          <a:lstStyle/>
          <a:p>
            <a:pPr eaLnBrk="1" hangingPunct="1"/>
            <a:r>
              <a:rPr lang="en-US" altLang="en-US" smtClean="0"/>
              <a:t>Exercise</a:t>
            </a:r>
          </a:p>
        </p:txBody>
      </p:sp>
      <p:sp>
        <p:nvSpPr>
          <p:cNvPr id="107524" name="Rectangle 3"/>
          <p:cNvSpPr>
            <a:spLocks noGrp="1" noChangeArrowheads="1"/>
          </p:cNvSpPr>
          <p:nvPr>
            <p:ph type="body" idx="1"/>
          </p:nvPr>
        </p:nvSpPr>
        <p:spPr/>
        <p:txBody>
          <a:bodyPr/>
          <a:lstStyle/>
          <a:p>
            <a:pPr algn="l" rtl="0" eaLnBrk="1" hangingPunct="1">
              <a:buFont typeface="Wingdings" panose="05000000000000000000" pitchFamily="2" charset="2"/>
              <a:buNone/>
            </a:pPr>
            <a:r>
              <a:rPr lang="en-US" altLang="en-US" smtClean="0"/>
              <a:t>a. With these eight variables, develop a  theoretical framework, treating #4 (Student entry level skills) as a moderator, and variable #5 (Student understanding) as an intervening variable.</a:t>
            </a:r>
          </a:p>
          <a:p>
            <a:pPr algn="l" rtl="0" eaLnBrk="1" hangingPunct="1">
              <a:buFont typeface="Wingdings" panose="05000000000000000000" pitchFamily="2" charset="2"/>
              <a:buNone/>
            </a:pPr>
            <a:r>
              <a:rPr lang="en-US" altLang="en-US" smtClean="0"/>
              <a:t>b. Develop four hypotheses.</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F006C69F-74C8-4025-84A0-E4C8C1A46DF3}" type="slidenum">
              <a:rPr lang="ar-SA" altLang="en-US" b="0"/>
              <a:pPr eaLnBrk="1" hangingPunct="1"/>
              <a:t>104</a:t>
            </a:fld>
            <a:endParaRPr lang="en-US" altLang="en-US" b="0"/>
          </a:p>
        </p:txBody>
      </p:sp>
      <p:sp>
        <p:nvSpPr>
          <p:cNvPr id="108547" name="Rectangle 2"/>
          <p:cNvSpPr>
            <a:spLocks noGrp="1" noChangeArrowheads="1"/>
          </p:cNvSpPr>
          <p:nvPr>
            <p:ph type="title"/>
          </p:nvPr>
        </p:nvSpPr>
        <p:spPr/>
        <p:txBody>
          <a:bodyPr/>
          <a:lstStyle/>
          <a:p>
            <a:pPr eaLnBrk="1" hangingPunct="1"/>
            <a:r>
              <a:rPr lang="en-US" altLang="en-US" b="1" smtClean="0"/>
              <a:t>ANSWERS</a:t>
            </a:r>
          </a:p>
        </p:txBody>
      </p:sp>
      <p:sp>
        <p:nvSpPr>
          <p:cNvPr id="108548" name="Rectangle 3"/>
          <p:cNvSpPr>
            <a:spLocks noGrp="1" noChangeArrowheads="1"/>
          </p:cNvSpPr>
          <p:nvPr>
            <p:ph type="body" idx="1"/>
          </p:nvPr>
        </p:nvSpPr>
        <p:spPr/>
        <p:txBody>
          <a:bodyPr/>
          <a:lstStyle/>
          <a:p>
            <a:pPr eaLnBrk="1" hangingPunct="1">
              <a:buFont typeface="Wingdings" panose="05000000000000000000" pitchFamily="2" charset="2"/>
              <a:buNone/>
            </a:pPr>
            <a:endParaRPr lang="en-US" altLang="en-US" sz="2800" b="1" smtClean="0"/>
          </a:p>
          <a:p>
            <a:pPr algn="l" rtl="0" eaLnBrk="1" hangingPunct="1">
              <a:buFont typeface="Wingdings" panose="05000000000000000000" pitchFamily="2" charset="2"/>
              <a:buNone/>
            </a:pPr>
            <a:r>
              <a:rPr lang="en-US" altLang="en-US" sz="2800" smtClean="0"/>
              <a:t>  a. The variance in the performance of students in the exam can be accounted for by the four independent variables </a:t>
            </a:r>
            <a:r>
              <a:rPr lang="en-US" altLang="en-US" sz="2800" smtClean="0">
                <a:latin typeface="Arial" panose="020B0604020202020204" pitchFamily="34" charset="0"/>
              </a:rPr>
              <a:t>–</a:t>
            </a:r>
            <a:r>
              <a:rPr lang="en-US" altLang="en-US" sz="2800" smtClean="0"/>
              <a:t> teacher</a:t>
            </a:r>
            <a:r>
              <a:rPr lang="en-US" altLang="en-US" sz="2800" smtClean="0">
                <a:latin typeface="Arial" panose="020B0604020202020204" pitchFamily="34" charset="0"/>
              </a:rPr>
              <a:t>’</a:t>
            </a:r>
            <a:r>
              <a:rPr lang="en-US" altLang="en-US" sz="2800" smtClean="0"/>
              <a:t>s understanding of the needs of the students, the different teaching strategies developed by the teacher, the number of in-class examples and exercises that the teacher gives, and how difficult the  exam itself happens to be. </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BEF96C99-A553-43F7-9A11-456CCA4862C2}" type="slidenum">
              <a:rPr lang="ar-SA" altLang="en-US" b="0"/>
              <a:pPr eaLnBrk="1" hangingPunct="1"/>
              <a:t>105</a:t>
            </a:fld>
            <a:endParaRPr lang="en-US" altLang="en-US" b="0"/>
          </a:p>
        </p:txBody>
      </p:sp>
      <p:sp>
        <p:nvSpPr>
          <p:cNvPr id="109571" name="Rectangle 2"/>
          <p:cNvSpPr>
            <a:spLocks noGrp="1" noChangeArrowheads="1"/>
          </p:cNvSpPr>
          <p:nvPr>
            <p:ph type="title"/>
          </p:nvPr>
        </p:nvSpPr>
        <p:spPr/>
        <p:txBody>
          <a:bodyPr/>
          <a:lstStyle/>
          <a:p>
            <a:pPr eaLnBrk="1" hangingPunct="1"/>
            <a:r>
              <a:rPr lang="en-US" altLang="en-US" sz="4000" b="1" smtClean="0"/>
              <a:t>ANSWERS (Cont.)</a:t>
            </a:r>
          </a:p>
        </p:txBody>
      </p:sp>
      <p:sp>
        <p:nvSpPr>
          <p:cNvPr id="109572" name="Rectangle 3"/>
          <p:cNvSpPr>
            <a:spLocks noGrp="1" noChangeArrowheads="1"/>
          </p:cNvSpPr>
          <p:nvPr>
            <p:ph type="body" idx="1"/>
          </p:nvPr>
        </p:nvSpPr>
        <p:spPr/>
        <p:txBody>
          <a:bodyPr/>
          <a:lstStyle/>
          <a:p>
            <a:pPr algn="l" rtl="0" eaLnBrk="1" hangingPunct="1">
              <a:buFont typeface="Wingdings" panose="05000000000000000000" pitchFamily="2" charset="2"/>
              <a:buNone/>
            </a:pPr>
            <a:r>
              <a:rPr lang="en-US" altLang="en-US" smtClean="0"/>
              <a:t>  When the teacher understands students</a:t>
            </a:r>
            <a:r>
              <a:rPr lang="en-US" altLang="en-US" smtClean="0">
                <a:latin typeface="Arial" panose="020B0604020202020204" pitchFamily="34" charset="0"/>
              </a:rPr>
              <a:t>’</a:t>
            </a:r>
            <a:r>
              <a:rPr lang="en-US" altLang="en-US" smtClean="0"/>
              <a:t> difficulties and needs, he tries to develop appropriate teaching strategies in order to meet the needs of the students to understand what is being taught, students understanding will increase. </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BBD647E2-F01D-4EB2-9BAD-4FD212A71C2C}" type="slidenum">
              <a:rPr lang="ar-SA" altLang="en-US" b="0"/>
              <a:pPr eaLnBrk="1" hangingPunct="1"/>
              <a:t>106</a:t>
            </a:fld>
            <a:endParaRPr lang="en-US" altLang="en-US" b="0"/>
          </a:p>
        </p:txBody>
      </p:sp>
      <p:sp>
        <p:nvSpPr>
          <p:cNvPr id="110595" name="Rectangle 2"/>
          <p:cNvSpPr>
            <a:spLocks noGrp="1" noChangeArrowheads="1"/>
          </p:cNvSpPr>
          <p:nvPr>
            <p:ph type="title"/>
          </p:nvPr>
        </p:nvSpPr>
        <p:spPr/>
        <p:txBody>
          <a:bodyPr/>
          <a:lstStyle/>
          <a:p>
            <a:pPr eaLnBrk="1" hangingPunct="1"/>
            <a:r>
              <a:rPr lang="en-US" altLang="en-US" sz="4000" b="1" smtClean="0"/>
              <a:t>ANSWERS (Cont.)</a:t>
            </a:r>
          </a:p>
        </p:txBody>
      </p:sp>
      <p:sp>
        <p:nvSpPr>
          <p:cNvPr id="110596" name="Rectangle 3"/>
          <p:cNvSpPr>
            <a:spLocks noGrp="1" noChangeArrowheads="1"/>
          </p:cNvSpPr>
          <p:nvPr>
            <p:ph type="body" idx="1"/>
          </p:nvPr>
        </p:nvSpPr>
        <p:spPr/>
        <p:txBody>
          <a:bodyPr/>
          <a:lstStyle/>
          <a:p>
            <a:pPr algn="l" rtl="0" eaLnBrk="1" hangingPunct="1">
              <a:lnSpc>
                <a:spcPct val="90000"/>
              </a:lnSpc>
              <a:buFont typeface="Wingdings" panose="05000000000000000000" pitchFamily="2" charset="2"/>
              <a:buNone/>
            </a:pPr>
            <a:r>
              <a:rPr lang="en-US" altLang="en-US" sz="2400" smtClean="0"/>
              <a:t>   In addition, if the teacher uses several examples to put across the points and gives exercises in class to test the extent to which students have understood , then, the students</a:t>
            </a:r>
            <a:r>
              <a:rPr lang="en-US" altLang="en-US" sz="2400" smtClean="0">
                <a:latin typeface="Arial" panose="020B0604020202020204" pitchFamily="34" charset="0"/>
              </a:rPr>
              <a:t>’</a:t>
            </a:r>
            <a:r>
              <a:rPr lang="en-US" altLang="en-US" sz="2400" smtClean="0"/>
              <a:t> level of understanding of what is being taught will increase. However, the entry- level skills of the students should be sufficiently adequate to enable them to understand what is being taught.  If the student entry level skills and comprehension are very low, then  the teachers</a:t>
            </a:r>
            <a:r>
              <a:rPr lang="en-US" altLang="en-US" sz="2400" smtClean="0">
                <a:latin typeface="Arial" panose="020B0604020202020204" pitchFamily="34" charset="0"/>
              </a:rPr>
              <a:t>’</a:t>
            </a:r>
            <a:r>
              <a:rPr lang="en-US" altLang="en-US" sz="2400" smtClean="0"/>
              <a:t> efforts will not work. </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CEB771B7-C1FF-40D2-A3DB-D411D0B45C0A}" type="slidenum">
              <a:rPr lang="ar-SA" altLang="en-US" b="0"/>
              <a:pPr eaLnBrk="1" hangingPunct="1"/>
              <a:t>107</a:t>
            </a:fld>
            <a:endParaRPr lang="en-US" altLang="en-US" b="0"/>
          </a:p>
        </p:txBody>
      </p:sp>
      <p:sp>
        <p:nvSpPr>
          <p:cNvPr id="111619" name="Rectangle 2"/>
          <p:cNvSpPr>
            <a:spLocks noGrp="1" noChangeArrowheads="1"/>
          </p:cNvSpPr>
          <p:nvPr>
            <p:ph type="title"/>
          </p:nvPr>
        </p:nvSpPr>
        <p:spPr/>
        <p:txBody>
          <a:bodyPr/>
          <a:lstStyle/>
          <a:p>
            <a:pPr eaLnBrk="1" hangingPunct="1"/>
            <a:r>
              <a:rPr lang="en-US" altLang="en-US" sz="4000" b="1" smtClean="0"/>
              <a:t>ANSWERS (Cont.)</a:t>
            </a:r>
          </a:p>
        </p:txBody>
      </p:sp>
      <p:sp>
        <p:nvSpPr>
          <p:cNvPr id="111620" name="Rectangle 3"/>
          <p:cNvSpPr>
            <a:spLocks noGrp="1" noChangeArrowheads="1"/>
          </p:cNvSpPr>
          <p:nvPr>
            <p:ph type="body" idx="1"/>
          </p:nvPr>
        </p:nvSpPr>
        <p:spPr/>
        <p:txBody>
          <a:bodyPr/>
          <a:lstStyle/>
          <a:p>
            <a:pPr algn="l" rtl="0" eaLnBrk="1" hangingPunct="1"/>
            <a:r>
              <a:rPr lang="en-US" altLang="en-US" sz="2800" smtClean="0"/>
              <a:t>The level of difficulty of the exam is also another factor that would account for the variance in student performance. The more difficult the exam, the more stressed the students will feel while answering the exam, and the lower will be their performance level in the exam. Thus, stress is the intervening variable here.</a:t>
            </a:r>
          </a:p>
          <a:p>
            <a:pPr algn="l" rtl="0" eaLnBrk="1" hangingPunct="1">
              <a:buFont typeface="Wingdings" panose="05000000000000000000" pitchFamily="2" charset="2"/>
              <a:buNone/>
            </a:pPr>
            <a:r>
              <a:rPr lang="en-US" altLang="en-US" sz="2800" smtClean="0"/>
              <a:t>   ( see next Figure). </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8C4D14F4-58D2-4EAB-9106-4D80AC161FC8}" type="slidenum">
              <a:rPr lang="ar-SA" altLang="en-US" b="0"/>
              <a:pPr eaLnBrk="1" hangingPunct="1"/>
              <a:t>108</a:t>
            </a:fld>
            <a:endParaRPr lang="en-US" altLang="en-US" b="0"/>
          </a:p>
        </p:txBody>
      </p:sp>
      <p:sp>
        <p:nvSpPr>
          <p:cNvPr id="112643" name="Rectangle 2"/>
          <p:cNvSpPr>
            <a:spLocks noGrp="1" noChangeArrowheads="1"/>
          </p:cNvSpPr>
          <p:nvPr>
            <p:ph type="title"/>
          </p:nvPr>
        </p:nvSpPr>
        <p:spPr/>
        <p:txBody>
          <a:bodyPr/>
          <a:lstStyle/>
          <a:p>
            <a:pPr eaLnBrk="1" hangingPunct="1"/>
            <a:r>
              <a:rPr lang="en-US" altLang="en-US" sz="4000" smtClean="0"/>
              <a:t>Figure: Schematic Diagram on student performance</a:t>
            </a:r>
          </a:p>
        </p:txBody>
      </p:sp>
      <p:pic>
        <p:nvPicPr>
          <p:cNvPr id="112644" name="Picture 4"/>
          <p:cNvPicPr>
            <a:picLocks noChangeAspect="1" noChangeArrowheads="1"/>
          </p:cNvPicPr>
          <p:nvPr>
            <p:ph type="body" idx="1"/>
          </p:nvPr>
        </p:nvPicPr>
        <p:blipFill>
          <a:blip r:embed="rId2" cstate="print">
            <a:extLst>
              <a:ext uri="{28A0092B-C50C-407E-A947-70E740481C1C}">
                <a14:useLocalDpi xmlns:a14="http://schemas.microsoft.com/office/drawing/2010/main" val="0"/>
              </a:ext>
            </a:extLst>
          </a:blip>
          <a:srcRect/>
          <a:stretch>
            <a:fillRect/>
          </a:stretch>
        </p:blipFill>
        <p:spPr>
          <a:xfrm>
            <a:off x="0" y="1773238"/>
            <a:ext cx="9144000" cy="5084762"/>
          </a:xfrm>
          <a:noFill/>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61441418-8E9F-495D-8DAB-C8D4DF582BF0}" type="slidenum">
              <a:rPr lang="ar-SA" altLang="en-US" b="0"/>
              <a:pPr eaLnBrk="1" hangingPunct="1"/>
              <a:t>109</a:t>
            </a:fld>
            <a:endParaRPr lang="en-US" altLang="en-US" b="0"/>
          </a:p>
        </p:txBody>
      </p:sp>
      <p:sp>
        <p:nvSpPr>
          <p:cNvPr id="113667" name="Rectangle 2"/>
          <p:cNvSpPr>
            <a:spLocks noGrp="1" noChangeArrowheads="1"/>
          </p:cNvSpPr>
          <p:nvPr>
            <p:ph type="title"/>
          </p:nvPr>
        </p:nvSpPr>
        <p:spPr/>
        <p:txBody>
          <a:bodyPr/>
          <a:lstStyle/>
          <a:p>
            <a:pPr eaLnBrk="1" hangingPunct="1"/>
            <a:r>
              <a:rPr lang="en-US" altLang="en-US" smtClean="0"/>
              <a:t>Hypotheses</a:t>
            </a:r>
          </a:p>
        </p:txBody>
      </p:sp>
      <p:sp>
        <p:nvSpPr>
          <p:cNvPr id="113668" name="Rectangle 3"/>
          <p:cNvSpPr>
            <a:spLocks noGrp="1" noChangeArrowheads="1"/>
          </p:cNvSpPr>
          <p:nvPr>
            <p:ph type="body" idx="1"/>
          </p:nvPr>
        </p:nvSpPr>
        <p:spPr>
          <a:xfrm>
            <a:off x="1187450" y="1989138"/>
            <a:ext cx="7772400" cy="4114800"/>
          </a:xfrm>
        </p:spPr>
        <p:txBody>
          <a:bodyPr/>
          <a:lstStyle/>
          <a:p>
            <a:pPr eaLnBrk="1" hangingPunct="1"/>
            <a:endParaRPr lang="en-US" altLang="en-US" sz="2800" b="1" smtClean="0"/>
          </a:p>
          <a:p>
            <a:pPr algn="l" rtl="0" eaLnBrk="1" hangingPunct="1"/>
            <a:r>
              <a:rPr lang="en-US" altLang="en-US" sz="2800" smtClean="0"/>
              <a:t>H</a:t>
            </a:r>
            <a:r>
              <a:rPr lang="en-US" altLang="en-US" sz="1800" smtClean="0"/>
              <a:t>A1</a:t>
            </a:r>
            <a:r>
              <a:rPr lang="en-US" altLang="en-US" sz="2800" smtClean="0"/>
              <a:t>: Only for those who have the requisite entry level skills, will more in-class exercises and examples help increase the students</a:t>
            </a:r>
            <a:r>
              <a:rPr lang="en-US" altLang="en-US" sz="2800" smtClean="0">
                <a:latin typeface="Arial" panose="020B0604020202020204" pitchFamily="34" charset="0"/>
              </a:rPr>
              <a:t>’</a:t>
            </a:r>
            <a:r>
              <a:rPr lang="en-US" altLang="en-US" sz="2800" smtClean="0"/>
              <a:t> level of understanding of the subject taught.</a:t>
            </a:r>
          </a:p>
          <a:p>
            <a:pPr algn="l" rtl="0" eaLnBrk="1" hangingPunct="1"/>
            <a:r>
              <a:rPr lang="en-US" altLang="en-US" sz="2800" smtClean="0"/>
              <a:t>H</a:t>
            </a:r>
            <a:r>
              <a:rPr lang="en-US" altLang="en-US" sz="1800" smtClean="0"/>
              <a:t>A2</a:t>
            </a:r>
            <a:r>
              <a:rPr lang="en-US" altLang="en-US" sz="2800" smtClean="0"/>
              <a:t>: The more difficult the exams, the greater the stress experienced by the students.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E3D78F51-7DE4-4844-A777-5B513B02159A}" type="slidenum">
              <a:rPr lang="ar-SA" altLang="en-US" b="0"/>
              <a:pPr eaLnBrk="1" hangingPunct="1"/>
              <a:t>11</a:t>
            </a:fld>
            <a:endParaRPr lang="en-US" altLang="en-US" b="0"/>
          </a:p>
        </p:txBody>
      </p:sp>
      <p:sp>
        <p:nvSpPr>
          <p:cNvPr id="13315" name="Rectangle 2"/>
          <p:cNvSpPr>
            <a:spLocks noGrp="1" noChangeArrowheads="1"/>
          </p:cNvSpPr>
          <p:nvPr>
            <p:ph type="title"/>
          </p:nvPr>
        </p:nvSpPr>
        <p:spPr/>
        <p:txBody>
          <a:bodyPr/>
          <a:lstStyle/>
          <a:p>
            <a:pPr eaLnBrk="1" hangingPunct="1"/>
            <a:r>
              <a:rPr lang="en-US" altLang="en-US" sz="3600" b="1" smtClean="0"/>
              <a:t>Example 2</a:t>
            </a:r>
          </a:p>
        </p:txBody>
      </p:sp>
      <p:sp>
        <p:nvSpPr>
          <p:cNvPr id="13316" name="Rectangle 3"/>
          <p:cNvSpPr>
            <a:spLocks noGrp="1" noChangeArrowheads="1"/>
          </p:cNvSpPr>
          <p:nvPr>
            <p:ph type="body" idx="1"/>
          </p:nvPr>
        </p:nvSpPr>
        <p:spPr/>
        <p:txBody>
          <a:bodyPr/>
          <a:lstStyle/>
          <a:p>
            <a:pPr algn="l" rtl="0" eaLnBrk="1" hangingPunct="1"/>
            <a:r>
              <a:rPr lang="en-US" altLang="en-US" sz="2800" smtClean="0"/>
              <a:t>A marketing manager wonders why the</a:t>
            </a:r>
            <a:r>
              <a:rPr lang="en-US" altLang="en-US" sz="2800" b="1" smtClean="0"/>
              <a:t> </a:t>
            </a:r>
            <a:r>
              <a:rPr lang="en-US" altLang="en-US" sz="2800" smtClean="0"/>
              <a:t>recent advertisement strategy does not work. </a:t>
            </a:r>
            <a:r>
              <a:rPr lang="en-US" altLang="en-US" sz="2800" smtClean="0">
                <a:solidFill>
                  <a:srgbClr val="000066"/>
                </a:solidFill>
              </a:rPr>
              <a:t>What would be the dependent variable here</a:t>
            </a:r>
            <a:r>
              <a:rPr lang="en-US" altLang="en-US" sz="2800" smtClean="0"/>
              <a:t>?</a:t>
            </a:r>
          </a:p>
          <a:p>
            <a:pPr algn="l" rtl="0" eaLnBrk="1" hangingPunct="1"/>
            <a:r>
              <a:rPr lang="en-US" altLang="en-US" sz="2800" smtClean="0"/>
              <a:t>Answer: The </a:t>
            </a:r>
            <a:r>
              <a:rPr lang="en-US" altLang="en-US" sz="2800" smtClean="0">
                <a:solidFill>
                  <a:srgbClr val="000066"/>
                </a:solidFill>
              </a:rPr>
              <a:t>dependent variable</a:t>
            </a:r>
            <a:r>
              <a:rPr lang="en-US" altLang="en-US" sz="2800" smtClean="0"/>
              <a:t> is </a:t>
            </a:r>
            <a:r>
              <a:rPr lang="en-US" altLang="en-US" b="1" smtClean="0"/>
              <a:t>advertisement strategy</a:t>
            </a:r>
            <a:r>
              <a:rPr lang="en-US" altLang="en-US" sz="2800" smtClean="0"/>
              <a:t> because the marketing manager is interested in knowing why the recent strategy does not work. </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81FD284E-44CC-4C47-8C9B-1546B4AEC7F7}" type="slidenum">
              <a:rPr lang="ar-SA" altLang="en-US" b="0"/>
              <a:pPr eaLnBrk="1" hangingPunct="1"/>
              <a:t>110</a:t>
            </a:fld>
            <a:endParaRPr lang="en-US" altLang="en-US" b="0"/>
          </a:p>
        </p:txBody>
      </p:sp>
      <p:sp>
        <p:nvSpPr>
          <p:cNvPr id="114691" name="Rectangle 2"/>
          <p:cNvSpPr>
            <a:spLocks noGrp="1" noChangeArrowheads="1"/>
          </p:cNvSpPr>
          <p:nvPr>
            <p:ph type="title"/>
          </p:nvPr>
        </p:nvSpPr>
        <p:spPr/>
        <p:txBody>
          <a:bodyPr/>
          <a:lstStyle/>
          <a:p>
            <a:pPr eaLnBrk="1" hangingPunct="1"/>
            <a:r>
              <a:rPr lang="en-US" altLang="en-US" smtClean="0"/>
              <a:t>Hypotheses</a:t>
            </a:r>
          </a:p>
        </p:txBody>
      </p:sp>
      <p:sp>
        <p:nvSpPr>
          <p:cNvPr id="114692" name="Rectangle 3"/>
          <p:cNvSpPr>
            <a:spLocks noGrp="1" noChangeArrowheads="1"/>
          </p:cNvSpPr>
          <p:nvPr>
            <p:ph type="body" idx="1"/>
          </p:nvPr>
        </p:nvSpPr>
        <p:spPr/>
        <p:txBody>
          <a:bodyPr/>
          <a:lstStyle/>
          <a:p>
            <a:pPr algn="l" rtl="0" eaLnBrk="1" hangingPunct="1"/>
            <a:r>
              <a:rPr lang="en-US" altLang="en-US" smtClean="0"/>
              <a:t>H</a:t>
            </a:r>
            <a:r>
              <a:rPr lang="en-US" altLang="en-US" sz="2000" smtClean="0"/>
              <a:t>A3</a:t>
            </a:r>
            <a:r>
              <a:rPr lang="en-US" altLang="en-US" smtClean="0"/>
              <a:t>: The higher the level of stress experienced by the students, the lower their level of performance in the exam.</a:t>
            </a:r>
          </a:p>
          <a:p>
            <a:pPr algn="l" rtl="0" eaLnBrk="1" hangingPunct="1"/>
            <a:r>
              <a:rPr lang="en-US" altLang="en-US" smtClean="0"/>
              <a:t>H</a:t>
            </a:r>
            <a:r>
              <a:rPr lang="en-US" altLang="en-US" sz="2000" smtClean="0"/>
              <a:t>A4</a:t>
            </a:r>
            <a:r>
              <a:rPr lang="en-US" altLang="en-US" smtClean="0"/>
              <a:t>: When students understand the subject better, they will perform better in the exam.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090F59FA-7F22-4016-8839-510BE543CD19}" type="slidenum">
              <a:rPr lang="ar-SA" altLang="en-US" b="0"/>
              <a:pPr eaLnBrk="1" hangingPunct="1"/>
              <a:t>12</a:t>
            </a:fld>
            <a:endParaRPr lang="en-US" altLang="en-US" b="0"/>
          </a:p>
        </p:txBody>
      </p:sp>
      <p:sp>
        <p:nvSpPr>
          <p:cNvPr id="14339" name="Rectangle 2"/>
          <p:cNvSpPr>
            <a:spLocks noGrp="1" noChangeArrowheads="1"/>
          </p:cNvSpPr>
          <p:nvPr>
            <p:ph type="title"/>
          </p:nvPr>
        </p:nvSpPr>
        <p:spPr/>
        <p:txBody>
          <a:bodyPr/>
          <a:lstStyle/>
          <a:p>
            <a:pPr eaLnBrk="1" hangingPunct="1"/>
            <a:r>
              <a:rPr lang="en-US" altLang="en-US" sz="3600" b="1" smtClean="0"/>
              <a:t> Example 3</a:t>
            </a:r>
            <a:endParaRPr lang="en-US" altLang="en-US" smtClean="0"/>
          </a:p>
        </p:txBody>
      </p:sp>
      <p:sp>
        <p:nvSpPr>
          <p:cNvPr id="14340" name="Rectangle 3"/>
          <p:cNvSpPr>
            <a:spLocks noGrp="1" noChangeArrowheads="1"/>
          </p:cNvSpPr>
          <p:nvPr>
            <p:ph type="body" idx="1"/>
          </p:nvPr>
        </p:nvSpPr>
        <p:spPr/>
        <p:txBody>
          <a:bodyPr/>
          <a:lstStyle/>
          <a:p>
            <a:pPr algn="l" rtl="0" eaLnBrk="1" hangingPunct="1"/>
            <a:r>
              <a:rPr lang="en-US" altLang="en-US" smtClean="0"/>
              <a:t>Research studies indicate that successful new product development has an influence on the stock market price of the company. That is, the more successful the new product turns out to be, the higher will be the stock market price of the firm.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FA68D76D-0C56-4A8A-88DC-840786F0935A}" type="slidenum">
              <a:rPr lang="ar-SA" altLang="en-US" b="0"/>
              <a:pPr eaLnBrk="1" hangingPunct="1"/>
              <a:t>13</a:t>
            </a:fld>
            <a:endParaRPr lang="en-US" altLang="en-US" b="0"/>
          </a:p>
        </p:txBody>
      </p:sp>
      <p:sp>
        <p:nvSpPr>
          <p:cNvPr id="15363" name="Rectangle 2"/>
          <p:cNvSpPr>
            <a:spLocks noGrp="1" noChangeArrowheads="1"/>
          </p:cNvSpPr>
          <p:nvPr>
            <p:ph type="title"/>
          </p:nvPr>
        </p:nvSpPr>
        <p:spPr/>
        <p:txBody>
          <a:bodyPr/>
          <a:lstStyle/>
          <a:p>
            <a:pPr eaLnBrk="1" hangingPunct="1"/>
            <a:r>
              <a:rPr lang="en-US" altLang="en-US" sz="3600" b="1" smtClean="0"/>
              <a:t>Answer</a:t>
            </a:r>
            <a:r>
              <a:rPr lang="en-US" altLang="en-US" sz="3600" smtClean="0"/>
              <a:t> to the </a:t>
            </a:r>
            <a:r>
              <a:rPr lang="en-US" altLang="en-US" sz="3600" b="1" smtClean="0"/>
              <a:t>Example 3</a:t>
            </a:r>
            <a:endParaRPr lang="en-US" altLang="en-US" sz="3600" smtClean="0"/>
          </a:p>
        </p:txBody>
      </p:sp>
      <p:sp>
        <p:nvSpPr>
          <p:cNvPr id="15364" name="Rectangle 3"/>
          <p:cNvSpPr>
            <a:spLocks noGrp="1" noChangeArrowheads="1"/>
          </p:cNvSpPr>
          <p:nvPr>
            <p:ph type="body" idx="1"/>
          </p:nvPr>
        </p:nvSpPr>
        <p:spPr/>
        <p:txBody>
          <a:bodyPr/>
          <a:lstStyle/>
          <a:p>
            <a:pPr algn="l" rtl="0" eaLnBrk="1" hangingPunct="1"/>
            <a:r>
              <a:rPr lang="en-US" altLang="en-US" smtClean="0">
                <a:solidFill>
                  <a:srgbClr val="000066"/>
                </a:solidFill>
              </a:rPr>
              <a:t>Independent Variable</a:t>
            </a:r>
            <a:r>
              <a:rPr lang="en-US" altLang="en-US" smtClean="0"/>
              <a:t> is the success of the new product.</a:t>
            </a:r>
          </a:p>
          <a:p>
            <a:pPr algn="l" rtl="0" eaLnBrk="1" hangingPunct="1"/>
            <a:r>
              <a:rPr lang="en-US" altLang="en-US" smtClean="0">
                <a:solidFill>
                  <a:srgbClr val="000066"/>
                </a:solidFill>
              </a:rPr>
              <a:t>Dependent Variable</a:t>
            </a:r>
            <a:r>
              <a:rPr lang="en-US" altLang="en-US" smtClean="0"/>
              <a:t> is the stock market price.</a:t>
            </a:r>
          </a:p>
          <a:p>
            <a:pPr algn="l" rtl="0" eaLnBrk="1" hangingPunct="1">
              <a:buFont typeface="Wingdings" panose="05000000000000000000" pitchFamily="2" charset="2"/>
              <a:buNone/>
            </a:pPr>
            <a:r>
              <a:rPr lang="en-US" altLang="en-US" smtClean="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A1DA0FB0-2C75-4B81-8364-E0494096951E}" type="slidenum">
              <a:rPr lang="ar-SA" altLang="en-US" b="0"/>
              <a:pPr eaLnBrk="1" hangingPunct="1"/>
              <a:t>14</a:t>
            </a:fld>
            <a:endParaRPr lang="en-US" altLang="en-US" b="0"/>
          </a:p>
        </p:txBody>
      </p:sp>
      <p:sp>
        <p:nvSpPr>
          <p:cNvPr id="16387" name="Rectangle 2"/>
          <p:cNvSpPr>
            <a:spLocks noGrp="1" noChangeArrowheads="1"/>
          </p:cNvSpPr>
          <p:nvPr>
            <p:ph type="title"/>
          </p:nvPr>
        </p:nvSpPr>
        <p:spPr/>
        <p:txBody>
          <a:bodyPr/>
          <a:lstStyle/>
          <a:p>
            <a:pPr eaLnBrk="1" hangingPunct="1"/>
            <a:endParaRPr lang="en-US" altLang="en-US" sz="3600" smtClean="0"/>
          </a:p>
        </p:txBody>
      </p:sp>
      <p:pic>
        <p:nvPicPr>
          <p:cNvPr id="16388" name="Picture 4"/>
          <p:cNvPicPr preferRelativeResize="0">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68313" y="1844675"/>
            <a:ext cx="8351837" cy="4752975"/>
          </a:xfr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2B35A877-F066-4C84-AFF9-6B1EDCFDA1D1}" type="slidenum">
              <a:rPr lang="ar-SA" altLang="en-US" b="0"/>
              <a:pPr eaLnBrk="1" hangingPunct="1"/>
              <a:t>15</a:t>
            </a:fld>
            <a:endParaRPr lang="en-US" altLang="en-US" b="0"/>
          </a:p>
        </p:txBody>
      </p:sp>
      <p:sp>
        <p:nvSpPr>
          <p:cNvPr id="17411" name="Rectangle 2"/>
          <p:cNvSpPr>
            <a:spLocks noGrp="1" noChangeArrowheads="1"/>
          </p:cNvSpPr>
          <p:nvPr>
            <p:ph type="title"/>
          </p:nvPr>
        </p:nvSpPr>
        <p:spPr/>
        <p:txBody>
          <a:bodyPr/>
          <a:lstStyle/>
          <a:p>
            <a:pPr eaLnBrk="1" hangingPunct="1"/>
            <a:r>
              <a:rPr lang="en-US" altLang="en-US" sz="3600" b="1" smtClean="0"/>
              <a:t>Example 4</a:t>
            </a:r>
            <a:endParaRPr lang="en-US" altLang="en-US" smtClean="0"/>
          </a:p>
        </p:txBody>
      </p:sp>
      <p:sp>
        <p:nvSpPr>
          <p:cNvPr id="17412" name="Rectangle 3"/>
          <p:cNvSpPr>
            <a:spLocks noGrp="1" noChangeArrowheads="1"/>
          </p:cNvSpPr>
          <p:nvPr>
            <p:ph type="body" idx="1"/>
          </p:nvPr>
        </p:nvSpPr>
        <p:spPr/>
        <p:txBody>
          <a:bodyPr/>
          <a:lstStyle/>
          <a:p>
            <a:pPr algn="l" rtl="0" eaLnBrk="1" hangingPunct="1"/>
            <a:r>
              <a:rPr lang="en-US" altLang="en-US" smtClean="0"/>
              <a:t>Cross-cultural research indicates that managerial values govern the power distance between superiors and subordinates.</a:t>
            </a:r>
          </a:p>
          <a:p>
            <a:pPr algn="l" rtl="0" eaLnBrk="1" hangingPunct="1">
              <a:buFont typeface="Wingdings" panose="05000000000000000000" pitchFamily="2" charset="2"/>
              <a:buNone/>
            </a:pPr>
            <a:r>
              <a:rPr lang="en-US" altLang="en-US" smtClean="0">
                <a:solidFill>
                  <a:srgbClr val="FF00FF"/>
                </a:solidFill>
              </a:rPr>
              <a:t>   </a:t>
            </a:r>
            <a:r>
              <a:rPr lang="en-US" altLang="en-US" smtClean="0">
                <a:solidFill>
                  <a:srgbClr val="000066"/>
                </a:solidFill>
              </a:rPr>
              <a:t>Dependent V.</a:t>
            </a:r>
            <a:r>
              <a:rPr lang="en-US" altLang="en-US" smtClean="0"/>
              <a:t> : the power distance.</a:t>
            </a:r>
          </a:p>
          <a:p>
            <a:pPr algn="l" rtl="0" eaLnBrk="1" hangingPunct="1">
              <a:buFont typeface="Wingdings" panose="05000000000000000000" pitchFamily="2" charset="2"/>
              <a:buNone/>
            </a:pPr>
            <a:r>
              <a:rPr lang="en-US" altLang="en-US" smtClean="0">
                <a:solidFill>
                  <a:srgbClr val="FF00FF"/>
                </a:solidFill>
              </a:rPr>
              <a:t>   </a:t>
            </a:r>
            <a:r>
              <a:rPr lang="en-US" altLang="en-US" smtClean="0">
                <a:solidFill>
                  <a:srgbClr val="000066"/>
                </a:solidFill>
              </a:rPr>
              <a:t>Independent V.</a:t>
            </a:r>
            <a:r>
              <a:rPr lang="en-US" altLang="en-US" smtClean="0"/>
              <a:t> : Managerial values.</a:t>
            </a:r>
          </a:p>
          <a:p>
            <a:pPr algn="l" rtl="0" eaLnBrk="1" hangingPunct="1">
              <a:buFont typeface="Wingdings" panose="05000000000000000000" pitchFamily="2" charset="2"/>
              <a:buNone/>
            </a:pPr>
            <a:r>
              <a:rPr lang="en-US" altLang="en-US" smtClean="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endParaRPr lang="ar-SA" altLang="en-US" smtClean="0"/>
          </a:p>
        </p:txBody>
      </p:sp>
      <p:sp>
        <p:nvSpPr>
          <p:cNvPr id="184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D0A2A787-83A1-47A3-8093-721FC3C14047}" type="slidenum">
              <a:rPr lang="ar-SA" altLang="en-US" b="0"/>
              <a:pPr eaLnBrk="1" hangingPunct="1"/>
              <a:t>16</a:t>
            </a:fld>
            <a:endParaRPr lang="en-US" altLang="en-US" b="0"/>
          </a:p>
        </p:txBody>
      </p:sp>
      <p:pic>
        <p:nvPicPr>
          <p:cNvPr id="18436"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71550" y="2276475"/>
            <a:ext cx="7859713" cy="3097213"/>
          </a:xfr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93EC6921-97DC-4364-8E39-896FE473FCFA}" type="slidenum">
              <a:rPr lang="ar-SA" altLang="en-US" b="0"/>
              <a:pPr eaLnBrk="1" hangingPunct="1"/>
              <a:t>17</a:t>
            </a:fld>
            <a:endParaRPr lang="en-US" altLang="en-US" b="0"/>
          </a:p>
        </p:txBody>
      </p:sp>
      <p:sp>
        <p:nvSpPr>
          <p:cNvPr id="19459" name="Rectangle 2"/>
          <p:cNvSpPr>
            <a:spLocks noGrp="1" noChangeArrowheads="1"/>
          </p:cNvSpPr>
          <p:nvPr>
            <p:ph type="title"/>
          </p:nvPr>
        </p:nvSpPr>
        <p:spPr/>
        <p:txBody>
          <a:bodyPr/>
          <a:lstStyle/>
          <a:p>
            <a:pPr eaLnBrk="1" hangingPunct="1"/>
            <a:r>
              <a:rPr lang="en-US" altLang="en-US" sz="3600" b="1" smtClean="0"/>
              <a:t>Example 5</a:t>
            </a:r>
          </a:p>
        </p:txBody>
      </p:sp>
      <p:sp>
        <p:nvSpPr>
          <p:cNvPr id="19460" name="Rectangle 3"/>
          <p:cNvSpPr>
            <a:spLocks noGrp="1" noChangeArrowheads="1"/>
          </p:cNvSpPr>
          <p:nvPr>
            <p:ph type="body" idx="1"/>
          </p:nvPr>
        </p:nvSpPr>
        <p:spPr/>
        <p:txBody>
          <a:bodyPr/>
          <a:lstStyle/>
          <a:p>
            <a:pPr algn="l" rtl="0" eaLnBrk="1" hangingPunct="1">
              <a:lnSpc>
                <a:spcPct val="90000"/>
              </a:lnSpc>
            </a:pPr>
            <a:r>
              <a:rPr lang="en-US" altLang="en-US" sz="2800" i="1" smtClean="0"/>
              <a:t>A</a:t>
            </a:r>
            <a:r>
              <a:rPr lang="en-US" altLang="en-US" sz="2800" smtClean="0"/>
              <a:t> manager believes that good supervision and training would increase the production level of the workers.</a:t>
            </a:r>
          </a:p>
          <a:p>
            <a:pPr algn="l" rtl="0" eaLnBrk="1" hangingPunct="1">
              <a:lnSpc>
                <a:spcPct val="90000"/>
              </a:lnSpc>
            </a:pPr>
            <a:r>
              <a:rPr lang="en-US" altLang="en-US" sz="2800" u="sng" smtClean="0"/>
              <a:t>Answer</a:t>
            </a:r>
          </a:p>
          <a:p>
            <a:pPr algn="l" rtl="0" eaLnBrk="1" hangingPunct="1">
              <a:lnSpc>
                <a:spcPct val="90000"/>
              </a:lnSpc>
              <a:buFont typeface="Wingdings" panose="05000000000000000000" pitchFamily="2" charset="2"/>
              <a:buNone/>
            </a:pPr>
            <a:r>
              <a:rPr lang="en-US" altLang="en-US" sz="2800" smtClean="0">
                <a:solidFill>
                  <a:srgbClr val="FF00FF"/>
                </a:solidFill>
              </a:rPr>
              <a:t>  </a:t>
            </a:r>
            <a:r>
              <a:rPr lang="en-US" altLang="en-US" sz="2800" smtClean="0">
                <a:solidFill>
                  <a:srgbClr val="000066"/>
                </a:solidFill>
              </a:rPr>
              <a:t>Dependent V</a:t>
            </a:r>
            <a:r>
              <a:rPr lang="en-US" altLang="en-US" sz="2800" smtClean="0"/>
              <a:t>.: </a:t>
            </a:r>
            <a:r>
              <a:rPr lang="en-US" altLang="en-US" b="1" smtClean="0"/>
              <a:t>Production</a:t>
            </a:r>
            <a:r>
              <a:rPr lang="en-US" altLang="en-US" sz="2800" smtClean="0"/>
              <a:t> ( Main variable of interest)</a:t>
            </a:r>
          </a:p>
          <a:p>
            <a:pPr algn="l" rtl="0" eaLnBrk="1" hangingPunct="1">
              <a:lnSpc>
                <a:spcPct val="90000"/>
              </a:lnSpc>
              <a:buFont typeface="Wingdings" panose="05000000000000000000" pitchFamily="2" charset="2"/>
              <a:buNone/>
            </a:pPr>
            <a:r>
              <a:rPr lang="en-US" altLang="en-US" sz="2800" smtClean="0">
                <a:solidFill>
                  <a:srgbClr val="FF00FF"/>
                </a:solidFill>
              </a:rPr>
              <a:t>  </a:t>
            </a:r>
            <a:r>
              <a:rPr lang="en-US" altLang="en-US" sz="2800" smtClean="0">
                <a:solidFill>
                  <a:srgbClr val="000066"/>
                </a:solidFill>
              </a:rPr>
              <a:t>Independent V</a:t>
            </a:r>
            <a:r>
              <a:rPr lang="en-US" altLang="en-US" sz="2800" smtClean="0"/>
              <a:t>.: </a:t>
            </a:r>
            <a:r>
              <a:rPr lang="en-US" altLang="en-US" b="1" smtClean="0"/>
              <a:t>Supervision and Training</a:t>
            </a:r>
            <a:r>
              <a:rPr lang="en-US" altLang="en-US" sz="2800" smtClean="0"/>
              <a:t> ( Help to explain the variance in production)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555D09D0-3ECD-41EE-B47D-F8123345BBDF}" type="slidenum">
              <a:rPr lang="ar-SA" altLang="en-US" b="0"/>
              <a:pPr eaLnBrk="1" hangingPunct="1"/>
              <a:t>18</a:t>
            </a:fld>
            <a:endParaRPr lang="en-US" altLang="en-US" b="0"/>
          </a:p>
        </p:txBody>
      </p:sp>
      <p:sp>
        <p:nvSpPr>
          <p:cNvPr id="20483" name="Rectangle 2"/>
          <p:cNvSpPr>
            <a:spLocks noGrp="1" noChangeArrowheads="1"/>
          </p:cNvSpPr>
          <p:nvPr>
            <p:ph type="title"/>
          </p:nvPr>
        </p:nvSpPr>
        <p:spPr/>
        <p:txBody>
          <a:bodyPr/>
          <a:lstStyle/>
          <a:p>
            <a:pPr eaLnBrk="1" hangingPunct="1"/>
            <a:r>
              <a:rPr lang="en-US" altLang="en-US" sz="3600" b="1" smtClean="0"/>
              <a:t>Example 6</a:t>
            </a:r>
          </a:p>
        </p:txBody>
      </p:sp>
      <p:sp>
        <p:nvSpPr>
          <p:cNvPr id="20484" name="Rectangle 3"/>
          <p:cNvSpPr>
            <a:spLocks noGrp="1" noChangeArrowheads="1"/>
          </p:cNvSpPr>
          <p:nvPr>
            <p:ph type="body" idx="1"/>
          </p:nvPr>
        </p:nvSpPr>
        <p:spPr/>
        <p:txBody>
          <a:bodyPr/>
          <a:lstStyle/>
          <a:p>
            <a:pPr algn="l" rtl="0" eaLnBrk="1" hangingPunct="1">
              <a:lnSpc>
                <a:spcPct val="80000"/>
              </a:lnSpc>
            </a:pPr>
            <a:r>
              <a:rPr lang="en-US" altLang="en-US" sz="2800" smtClean="0"/>
              <a:t>A consultant is of the opinion that much benefit would accrue by buying and selling at the appropriate times in a financial environment where the stocks are volatile</a:t>
            </a:r>
            <a:r>
              <a:rPr lang="en-US" altLang="en-US" sz="2800" i="1" smtClean="0"/>
              <a:t>.</a:t>
            </a:r>
            <a:endParaRPr lang="en-US" altLang="en-US" sz="2800" u="sng" smtClean="0"/>
          </a:p>
          <a:p>
            <a:pPr algn="l" rtl="0" eaLnBrk="1" hangingPunct="1">
              <a:lnSpc>
                <a:spcPct val="80000"/>
              </a:lnSpc>
            </a:pPr>
            <a:r>
              <a:rPr lang="en-US" altLang="en-US" b="1" u="sng" smtClean="0"/>
              <a:t>Answer</a:t>
            </a:r>
            <a:endParaRPr lang="en-US" altLang="en-US" b="1" smtClean="0"/>
          </a:p>
          <a:p>
            <a:pPr algn="l" rtl="0" eaLnBrk="1" hangingPunct="1">
              <a:lnSpc>
                <a:spcPct val="80000"/>
              </a:lnSpc>
              <a:buFont typeface="Wingdings" panose="05000000000000000000" pitchFamily="2" charset="2"/>
              <a:buNone/>
            </a:pPr>
            <a:r>
              <a:rPr lang="en-US" altLang="en-US" sz="2800" smtClean="0"/>
              <a:t>   </a:t>
            </a:r>
            <a:r>
              <a:rPr lang="en-US" altLang="en-US" sz="2800" smtClean="0">
                <a:solidFill>
                  <a:srgbClr val="000066"/>
                </a:solidFill>
              </a:rPr>
              <a:t>Dependent V</a:t>
            </a:r>
            <a:r>
              <a:rPr lang="en-US" altLang="en-US" sz="2800" smtClean="0"/>
              <a:t>.: </a:t>
            </a:r>
            <a:r>
              <a:rPr lang="en-US" altLang="en-US" sz="2800" b="1" smtClean="0"/>
              <a:t>Gains</a:t>
            </a:r>
            <a:r>
              <a:rPr lang="en-US" altLang="en-US" sz="2800" smtClean="0"/>
              <a:t> (variable of primary interest).</a:t>
            </a:r>
          </a:p>
          <a:p>
            <a:pPr algn="l" rtl="0" eaLnBrk="1" hangingPunct="1">
              <a:lnSpc>
                <a:spcPct val="80000"/>
              </a:lnSpc>
              <a:buFont typeface="Wingdings" panose="05000000000000000000" pitchFamily="2" charset="2"/>
              <a:buNone/>
            </a:pPr>
            <a:r>
              <a:rPr lang="en-US" altLang="en-US" sz="2800" smtClean="0"/>
              <a:t>   </a:t>
            </a:r>
            <a:r>
              <a:rPr lang="en-US" altLang="en-US" sz="2800" smtClean="0">
                <a:solidFill>
                  <a:srgbClr val="000066"/>
                </a:solidFill>
              </a:rPr>
              <a:t>Independent V</a:t>
            </a:r>
            <a:r>
              <a:rPr lang="en-US" altLang="en-US" sz="2800" smtClean="0"/>
              <a:t>.: </a:t>
            </a:r>
            <a:r>
              <a:rPr lang="en-US" altLang="en-US" sz="2800" b="1" smtClean="0"/>
              <a:t>Buying at right time and Selling at right time</a:t>
            </a:r>
            <a:r>
              <a:rPr lang="en-US" altLang="en-US" sz="2800" smtClean="0"/>
              <a:t> (Explain the variance in gains or benefit).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AD48C764-823B-4636-BBF2-01ED2D3B40EF}" type="slidenum">
              <a:rPr lang="ar-SA" altLang="en-US" b="0"/>
              <a:pPr eaLnBrk="1" hangingPunct="1"/>
              <a:t>19</a:t>
            </a:fld>
            <a:endParaRPr lang="en-US" altLang="en-US" b="0"/>
          </a:p>
        </p:txBody>
      </p:sp>
      <p:sp>
        <p:nvSpPr>
          <p:cNvPr id="21507" name="Rectangle 2"/>
          <p:cNvSpPr>
            <a:spLocks noGrp="1" noChangeArrowheads="1"/>
          </p:cNvSpPr>
          <p:nvPr>
            <p:ph type="title"/>
          </p:nvPr>
        </p:nvSpPr>
        <p:spPr/>
        <p:txBody>
          <a:bodyPr/>
          <a:lstStyle/>
          <a:p>
            <a:pPr eaLnBrk="1" hangingPunct="1"/>
            <a:r>
              <a:rPr lang="en-US" altLang="en-US" sz="3600" b="1" smtClean="0"/>
              <a:t>Example 7</a:t>
            </a:r>
          </a:p>
        </p:txBody>
      </p:sp>
      <p:sp>
        <p:nvSpPr>
          <p:cNvPr id="21508" name="Rectangle 3"/>
          <p:cNvSpPr>
            <a:spLocks noGrp="1" noChangeArrowheads="1"/>
          </p:cNvSpPr>
          <p:nvPr>
            <p:ph type="body" idx="1"/>
          </p:nvPr>
        </p:nvSpPr>
        <p:spPr/>
        <p:txBody>
          <a:bodyPr/>
          <a:lstStyle/>
          <a:p>
            <a:pPr algn="l" rtl="0" eaLnBrk="1" hangingPunct="1">
              <a:lnSpc>
                <a:spcPct val="90000"/>
              </a:lnSpc>
            </a:pPr>
            <a:r>
              <a:rPr lang="en-US" altLang="en-US" smtClean="0"/>
              <a:t>It has been found that there is a relationship between the availability of </a:t>
            </a:r>
            <a:r>
              <a:rPr lang="en-US" altLang="en-US" b="1" smtClean="0"/>
              <a:t>Reference Manuals</a:t>
            </a:r>
            <a:r>
              <a:rPr lang="en-US" altLang="en-US" smtClean="0"/>
              <a:t> that manufacturing employees have access to, and the </a:t>
            </a:r>
            <a:r>
              <a:rPr lang="en-US" altLang="en-US" b="1" smtClean="0"/>
              <a:t>product rejects</a:t>
            </a:r>
            <a:r>
              <a:rPr lang="en-US" altLang="en-US" smtClean="0"/>
              <a:t>. That is, when workers follow the procedures laid down in the manual, they are able to manufacture products that are flawless.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8CA5B4D2-723E-452E-ABD9-9B3F46614729}" type="slidenum">
              <a:rPr lang="ar-SA" altLang="en-US" b="0"/>
              <a:pPr eaLnBrk="1" hangingPunct="1"/>
              <a:t>2</a:t>
            </a:fld>
            <a:endParaRPr lang="en-US" altLang="en-US" b="0"/>
          </a:p>
        </p:txBody>
      </p:sp>
      <p:sp>
        <p:nvSpPr>
          <p:cNvPr id="4099" name="Rectangle 2"/>
          <p:cNvSpPr>
            <a:spLocks noGrp="1" noChangeArrowheads="1"/>
          </p:cNvSpPr>
          <p:nvPr>
            <p:ph type="title"/>
          </p:nvPr>
        </p:nvSpPr>
        <p:spPr/>
        <p:txBody>
          <a:bodyPr/>
          <a:lstStyle/>
          <a:p>
            <a:pPr eaLnBrk="1" hangingPunct="1"/>
            <a:r>
              <a:rPr lang="en-US" altLang="en-US" smtClean="0"/>
              <a:t>Chapter Objectives</a:t>
            </a:r>
          </a:p>
        </p:txBody>
      </p:sp>
      <p:sp>
        <p:nvSpPr>
          <p:cNvPr id="4100" name="Rectangle 3"/>
          <p:cNvSpPr>
            <a:spLocks noGrp="1" noChangeArrowheads="1"/>
          </p:cNvSpPr>
          <p:nvPr>
            <p:ph type="body" idx="1"/>
          </p:nvPr>
        </p:nvSpPr>
        <p:spPr/>
        <p:txBody>
          <a:bodyPr/>
          <a:lstStyle/>
          <a:p>
            <a:pPr algn="l" rtl="0" eaLnBrk="1" hangingPunct="1"/>
            <a:r>
              <a:rPr lang="en-US" altLang="en-US" sz="2800" smtClean="0"/>
              <a:t>Identify and label variables associated with any given situation.</a:t>
            </a:r>
          </a:p>
          <a:p>
            <a:pPr algn="l" rtl="0" eaLnBrk="1" hangingPunct="1"/>
            <a:r>
              <a:rPr lang="en-US" altLang="en-US" sz="2800" smtClean="0"/>
              <a:t>Establish the links among the variables and evolve a theoretical framework.</a:t>
            </a:r>
          </a:p>
          <a:p>
            <a:pPr algn="l" rtl="0" eaLnBrk="1" hangingPunct="1"/>
            <a:r>
              <a:rPr lang="en-US" altLang="en-US" sz="2800" smtClean="0"/>
              <a:t>Develop a set of hypotheses to be tested and state them in the null and the alternate.</a:t>
            </a:r>
          </a:p>
          <a:p>
            <a:pPr algn="l" rtl="0" eaLnBrk="1" hangingPunct="1"/>
            <a:r>
              <a:rPr lang="en-US" altLang="en-US" sz="2800" smtClean="0"/>
              <a:t>Apply what has been learned to a research project.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6886A10B-CDC8-48B7-AB61-80A4EC5833AB}" type="slidenum">
              <a:rPr lang="ar-SA" altLang="en-US" b="0"/>
              <a:pPr eaLnBrk="1" hangingPunct="1"/>
              <a:t>20</a:t>
            </a:fld>
            <a:endParaRPr lang="en-US" altLang="en-US" b="0"/>
          </a:p>
        </p:txBody>
      </p:sp>
      <p:sp>
        <p:nvSpPr>
          <p:cNvPr id="22531" name="Rectangle 2"/>
          <p:cNvSpPr>
            <a:spLocks noGrp="1" noChangeArrowheads="1"/>
          </p:cNvSpPr>
          <p:nvPr>
            <p:ph type="title"/>
          </p:nvPr>
        </p:nvSpPr>
        <p:spPr/>
        <p:txBody>
          <a:bodyPr/>
          <a:lstStyle/>
          <a:p>
            <a:pPr eaLnBrk="1" hangingPunct="1"/>
            <a:r>
              <a:rPr lang="en-US" altLang="en-US" sz="3600" smtClean="0"/>
              <a:t>Answer to </a:t>
            </a:r>
            <a:r>
              <a:rPr lang="en-US" altLang="en-US" sz="3600" b="1" smtClean="0"/>
              <a:t>Example 7</a:t>
            </a:r>
            <a:endParaRPr lang="en-US" altLang="en-US" sz="4000" b="1" smtClean="0"/>
          </a:p>
        </p:txBody>
      </p:sp>
      <p:sp>
        <p:nvSpPr>
          <p:cNvPr id="22532" name="Rectangle 3"/>
          <p:cNvSpPr>
            <a:spLocks noGrp="1" noChangeArrowheads="1"/>
          </p:cNvSpPr>
          <p:nvPr>
            <p:ph type="body" idx="1"/>
          </p:nvPr>
        </p:nvSpPr>
        <p:spPr/>
        <p:txBody>
          <a:bodyPr/>
          <a:lstStyle/>
          <a:p>
            <a:pPr algn="l" rtl="0" eaLnBrk="1" hangingPunct="1"/>
            <a:r>
              <a:rPr lang="en-US" altLang="en-US" smtClean="0">
                <a:solidFill>
                  <a:srgbClr val="000066"/>
                </a:solidFill>
              </a:rPr>
              <a:t>Dependent Variable</a:t>
            </a:r>
            <a:r>
              <a:rPr lang="en-US" altLang="en-US" smtClean="0"/>
              <a:t>: number of Rejects.</a:t>
            </a:r>
          </a:p>
          <a:p>
            <a:pPr algn="l" rtl="0" eaLnBrk="1" hangingPunct="1"/>
            <a:r>
              <a:rPr lang="en-US" altLang="en-US" smtClean="0">
                <a:solidFill>
                  <a:srgbClr val="000066"/>
                </a:solidFill>
              </a:rPr>
              <a:t>Independent Variable</a:t>
            </a:r>
            <a:r>
              <a:rPr lang="en-US" altLang="en-US" smtClean="0"/>
              <a:t>: Availability of Reference Manuals.</a:t>
            </a:r>
          </a:p>
          <a:p>
            <a:pPr algn="l" rtl="0" eaLnBrk="1" hangingPunct="1">
              <a:buFont typeface="Wingdings" panose="05000000000000000000" pitchFamily="2" charset="2"/>
              <a:buNone/>
            </a:pPr>
            <a:r>
              <a:rPr lang="en-US" altLang="en-US" smtClean="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9B4FF133-FC82-4F21-A434-5FD6EC4F03F1}" type="slidenum">
              <a:rPr lang="ar-SA" altLang="en-US" b="0"/>
              <a:pPr eaLnBrk="1" hangingPunct="1"/>
              <a:t>21</a:t>
            </a:fld>
            <a:endParaRPr lang="en-US" altLang="en-US" b="0"/>
          </a:p>
        </p:txBody>
      </p:sp>
      <p:sp>
        <p:nvSpPr>
          <p:cNvPr id="23555" name="Rectangle 2"/>
          <p:cNvSpPr>
            <a:spLocks noGrp="1" noChangeArrowheads="1"/>
          </p:cNvSpPr>
          <p:nvPr>
            <p:ph type="title"/>
          </p:nvPr>
        </p:nvSpPr>
        <p:spPr/>
        <p:txBody>
          <a:bodyPr/>
          <a:lstStyle/>
          <a:p>
            <a:pPr eaLnBrk="1" hangingPunct="1"/>
            <a:r>
              <a:rPr lang="en-US" altLang="en-US" sz="3600" smtClean="0"/>
              <a:t>Figure 3a</a:t>
            </a:r>
          </a:p>
        </p:txBody>
      </p:sp>
      <p:pic>
        <p:nvPicPr>
          <p:cNvPr id="23556" name="Picture 4"/>
          <p:cNvPicPr>
            <a:picLocks noChangeAspect="1" noChangeArrowheads="1"/>
          </p:cNvPicPr>
          <p:nvPr>
            <p:ph type="body" idx="1"/>
          </p:nvPr>
        </p:nvPicPr>
        <p:blipFill>
          <a:blip r:embed="rId2" cstate="print">
            <a:extLst>
              <a:ext uri="{28A0092B-C50C-407E-A947-70E740481C1C}">
                <a14:useLocalDpi xmlns:a14="http://schemas.microsoft.com/office/drawing/2010/main" val="0"/>
              </a:ext>
            </a:extLst>
          </a:blip>
          <a:srcRect/>
          <a:stretch>
            <a:fillRect/>
          </a:stretch>
        </p:blipFill>
        <p:spPr>
          <a:xfrm>
            <a:off x="755650" y="1916113"/>
            <a:ext cx="8064500" cy="4752975"/>
          </a:xfr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57D3ED7D-6D4C-402E-A5B3-1C50A9C48D3D}" type="slidenum">
              <a:rPr lang="ar-SA" altLang="en-US" b="0"/>
              <a:pPr eaLnBrk="1" hangingPunct="1"/>
              <a:t>22</a:t>
            </a:fld>
            <a:endParaRPr lang="en-US" altLang="en-US" b="0"/>
          </a:p>
        </p:txBody>
      </p:sp>
      <p:sp>
        <p:nvSpPr>
          <p:cNvPr id="24579" name="Rectangle 2"/>
          <p:cNvSpPr>
            <a:spLocks noGrp="1" noChangeArrowheads="1"/>
          </p:cNvSpPr>
          <p:nvPr>
            <p:ph type="title"/>
          </p:nvPr>
        </p:nvSpPr>
        <p:spPr/>
        <p:txBody>
          <a:bodyPr/>
          <a:lstStyle/>
          <a:p>
            <a:pPr eaLnBrk="1" hangingPunct="1"/>
            <a:r>
              <a:rPr lang="en-US" altLang="en-US" sz="3600" b="1" smtClean="0"/>
              <a:t>Example 7 (Cont.)</a:t>
            </a:r>
          </a:p>
        </p:txBody>
      </p:sp>
      <p:sp>
        <p:nvSpPr>
          <p:cNvPr id="24580" name="Rectangle 3"/>
          <p:cNvSpPr>
            <a:spLocks noGrp="1" noChangeArrowheads="1"/>
          </p:cNvSpPr>
          <p:nvPr>
            <p:ph type="body" idx="1"/>
          </p:nvPr>
        </p:nvSpPr>
        <p:spPr/>
        <p:txBody>
          <a:bodyPr/>
          <a:lstStyle/>
          <a:p>
            <a:pPr algn="l" rtl="0" eaLnBrk="1" hangingPunct="1">
              <a:lnSpc>
                <a:spcPct val="90000"/>
              </a:lnSpc>
            </a:pPr>
            <a:r>
              <a:rPr lang="en-US" altLang="en-US" smtClean="0"/>
              <a:t>Although this relationship is true in general for all workers, but it </a:t>
            </a:r>
            <a:r>
              <a:rPr lang="en-US" altLang="en-US" smtClean="0">
                <a:solidFill>
                  <a:srgbClr val="000066"/>
                </a:solidFill>
              </a:rPr>
              <a:t>is </a:t>
            </a:r>
            <a:r>
              <a:rPr lang="en-US" altLang="en-US" b="1" smtClean="0">
                <a:solidFill>
                  <a:srgbClr val="000066"/>
                </a:solidFill>
              </a:rPr>
              <a:t>not true</a:t>
            </a:r>
            <a:r>
              <a:rPr lang="en-US" altLang="en-US" smtClean="0"/>
              <a:t> for workers who </a:t>
            </a:r>
            <a:r>
              <a:rPr lang="en-US" altLang="en-US" smtClean="0">
                <a:solidFill>
                  <a:srgbClr val="000066"/>
                </a:solidFill>
              </a:rPr>
              <a:t>are not using the manual every time they need it</a:t>
            </a:r>
            <a:r>
              <a:rPr lang="en-US" altLang="en-US" smtClean="0"/>
              <a:t>. </a:t>
            </a:r>
          </a:p>
          <a:p>
            <a:pPr algn="l" rtl="0" eaLnBrk="1" hangingPunct="1">
              <a:lnSpc>
                <a:spcPct val="90000"/>
              </a:lnSpc>
            </a:pPr>
            <a:r>
              <a:rPr lang="en-US" altLang="en-US" smtClean="0"/>
              <a:t>Thus, the </a:t>
            </a:r>
            <a:r>
              <a:rPr lang="en-US" altLang="en-US" b="1" smtClean="0">
                <a:solidFill>
                  <a:srgbClr val="000066"/>
                </a:solidFill>
              </a:rPr>
              <a:t>interest and inclination</a:t>
            </a:r>
            <a:r>
              <a:rPr lang="en-US" altLang="en-US" smtClean="0"/>
              <a:t> of the workers is a </a:t>
            </a:r>
            <a:r>
              <a:rPr lang="en-US" altLang="en-US" sz="3600" b="1" u="sng" smtClean="0">
                <a:solidFill>
                  <a:srgbClr val="008000"/>
                </a:solidFill>
              </a:rPr>
              <a:t>Moderating Variable</a:t>
            </a:r>
            <a:r>
              <a:rPr lang="en-US" altLang="en-US" u="sng" smtClean="0"/>
              <a:t>.</a:t>
            </a:r>
            <a:endParaRPr lang="en-US" altLang="en-US" smtClean="0"/>
          </a:p>
          <a:p>
            <a:pPr algn="l" rtl="0" eaLnBrk="1" hangingPunct="1">
              <a:lnSpc>
                <a:spcPct val="90000"/>
              </a:lnSpc>
              <a:buFont typeface="Wingdings" panose="05000000000000000000" pitchFamily="2" charset="2"/>
              <a:buNone/>
            </a:pPr>
            <a:r>
              <a:rPr lang="en-US" altLang="en-US" smtClean="0"/>
              <a:t>   ( See Figure 3B)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5FE254C3-44E0-414A-93C9-8CE75E9D5483}" type="slidenum">
              <a:rPr lang="ar-SA" altLang="en-US" b="0"/>
              <a:pPr eaLnBrk="1" hangingPunct="1"/>
              <a:t>23</a:t>
            </a:fld>
            <a:endParaRPr lang="en-US" altLang="en-US" b="0"/>
          </a:p>
        </p:txBody>
      </p:sp>
      <p:sp>
        <p:nvSpPr>
          <p:cNvPr id="25603" name="Rectangle 2"/>
          <p:cNvSpPr>
            <a:spLocks noGrp="1" noChangeArrowheads="1"/>
          </p:cNvSpPr>
          <p:nvPr>
            <p:ph type="title"/>
          </p:nvPr>
        </p:nvSpPr>
        <p:spPr/>
        <p:txBody>
          <a:bodyPr/>
          <a:lstStyle/>
          <a:p>
            <a:pPr eaLnBrk="1" hangingPunct="1"/>
            <a:r>
              <a:rPr lang="en-US" altLang="en-US" sz="3600" smtClean="0"/>
              <a:t>Figure 3B</a:t>
            </a:r>
          </a:p>
        </p:txBody>
      </p:sp>
      <p:pic>
        <p:nvPicPr>
          <p:cNvPr id="25604" name="Picture 4"/>
          <p:cNvPicPr>
            <a:picLocks noChangeAspect="1" noChangeArrowheads="1"/>
          </p:cNvPicPr>
          <p:nvPr>
            <p:ph type="body" idx="1"/>
          </p:nvPr>
        </p:nvPicPr>
        <p:blipFill>
          <a:blip r:embed="rId2" cstate="print">
            <a:extLst>
              <a:ext uri="{28A0092B-C50C-407E-A947-70E740481C1C}">
                <a14:useLocalDpi xmlns:a14="http://schemas.microsoft.com/office/drawing/2010/main" val="0"/>
              </a:ext>
            </a:extLst>
          </a:blip>
          <a:srcRect/>
          <a:stretch>
            <a:fillRect/>
          </a:stretch>
        </p:blipFill>
        <p:spPr>
          <a:xfrm>
            <a:off x="179388" y="1773238"/>
            <a:ext cx="8713787" cy="5084762"/>
          </a:xfr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25C85C17-F889-487F-AD90-C69E3D5B3F16}" type="slidenum">
              <a:rPr lang="ar-SA" altLang="en-US" b="0"/>
              <a:pPr eaLnBrk="1" hangingPunct="1"/>
              <a:t>24</a:t>
            </a:fld>
            <a:endParaRPr lang="en-US" altLang="en-US" b="0"/>
          </a:p>
        </p:txBody>
      </p:sp>
      <p:sp>
        <p:nvSpPr>
          <p:cNvPr id="3" name="Title 1"/>
          <p:cNvSpPr txBox="1">
            <a:spLocks/>
          </p:cNvSpPr>
          <p:nvPr/>
        </p:nvSpPr>
        <p:spPr>
          <a:xfrm>
            <a:off x="1150938" y="214313"/>
            <a:ext cx="7793037" cy="1462087"/>
          </a:xfrm>
          <a:prstGeom prst="rect">
            <a:avLst/>
          </a:prstGeom>
        </p:spPr>
        <p:txBody>
          <a:bodyPr/>
          <a:lstStyle/>
          <a:p>
            <a:pPr algn="ctr" eaLnBrk="0" hangingPunct="0">
              <a:defRPr/>
            </a:pPr>
            <a:r>
              <a:rPr lang="en-US" sz="4400" b="0" kern="0">
                <a:solidFill>
                  <a:srgbClr val="3333CC"/>
                </a:solidFill>
                <a:latin typeface="+mj-lt"/>
                <a:ea typeface="+mj-ea"/>
                <a:cs typeface="+mj-cs"/>
              </a:rPr>
              <a:t>Moderators</a:t>
            </a:r>
            <a:endParaRPr lang="ar-JO" sz="4400" b="0" kern="0" dirty="0">
              <a:solidFill>
                <a:schemeClr val="tx2"/>
              </a:solidFill>
              <a:latin typeface="+mj-lt"/>
              <a:ea typeface="+mj-ea"/>
              <a:cs typeface="+mj-cs"/>
            </a:endParaRPr>
          </a:p>
        </p:txBody>
      </p:sp>
      <p:sp>
        <p:nvSpPr>
          <p:cNvPr id="4" name="Content Placeholder 2"/>
          <p:cNvSpPr txBox="1">
            <a:spLocks/>
          </p:cNvSpPr>
          <p:nvPr/>
        </p:nvSpPr>
        <p:spPr>
          <a:xfrm>
            <a:off x="1182688" y="2017713"/>
            <a:ext cx="3810000" cy="4114800"/>
          </a:xfrm>
          <a:prstGeom prst="rect">
            <a:avLst/>
          </a:prstGeom>
        </p:spPr>
        <p:txBody>
          <a:bodyPr/>
          <a:lstStyle/>
          <a:p>
            <a:pPr marL="342900" indent="-342900" algn="l" rtl="0" eaLnBrk="0" hangingPunct="0">
              <a:spcBef>
                <a:spcPct val="20000"/>
              </a:spcBef>
              <a:buClr>
                <a:srgbClr val="3333CC"/>
              </a:buClr>
              <a:buSzPct val="60000"/>
              <a:buFont typeface="Wingdings" pitchFamily="2" charset="2"/>
              <a:buChar char="n"/>
              <a:defRPr/>
            </a:pPr>
            <a:r>
              <a:rPr lang="en-US" sz="3200" b="0" kern="0" dirty="0">
                <a:latin typeface="+mn-lt"/>
                <a:cs typeface="+mn-cs"/>
              </a:rPr>
              <a:t>Moderating </a:t>
            </a:r>
            <a:r>
              <a:rPr lang="en-US" sz="2400" b="0" kern="0" dirty="0">
                <a:latin typeface="+mn-lt"/>
                <a:cs typeface="+mn-cs"/>
              </a:rPr>
              <a:t>variable    </a:t>
            </a:r>
          </a:p>
          <a:p>
            <a:pPr marL="342900" indent="-342900" algn="l" rtl="0" eaLnBrk="0" hangingPunct="0">
              <a:spcBef>
                <a:spcPct val="20000"/>
              </a:spcBef>
              <a:buClr>
                <a:schemeClr val="folHlink"/>
              </a:buClr>
              <a:buSzPct val="60000"/>
              <a:buFont typeface="Arial" charset="0"/>
              <a:buNone/>
              <a:defRPr/>
            </a:pPr>
            <a:r>
              <a:rPr lang="en-US" sz="2400" b="0" kern="0" dirty="0">
                <a:latin typeface="+mn-lt"/>
                <a:cs typeface="+mn-cs"/>
              </a:rPr>
              <a:t>	Moderator is qualitative (e.g., gender, race, class) or quantitative (e.g., level of reward) variable that affects the direction and/or strength of relation between independent and dependent va</a:t>
            </a:r>
            <a:r>
              <a:rPr lang="en-US" sz="3200" b="0" kern="0" dirty="0">
                <a:latin typeface="+mn-lt"/>
                <a:cs typeface="+mn-cs"/>
              </a:rPr>
              <a:t>riable.</a:t>
            </a:r>
          </a:p>
          <a:p>
            <a:pPr marL="342900" indent="-342900" eaLnBrk="0" hangingPunct="0">
              <a:spcBef>
                <a:spcPct val="20000"/>
              </a:spcBef>
              <a:buClr>
                <a:schemeClr val="folHlink"/>
              </a:buClr>
              <a:buSzPct val="60000"/>
              <a:buFont typeface="Wingdings" pitchFamily="2" charset="2"/>
              <a:buChar char="n"/>
              <a:defRPr/>
            </a:pPr>
            <a:endParaRPr lang="ar-JO" sz="3200" b="0" kern="0" dirty="0">
              <a:latin typeface="+mn-lt"/>
              <a:cs typeface="+mn-cs"/>
            </a:endParaRPr>
          </a:p>
        </p:txBody>
      </p:sp>
      <p:sp>
        <p:nvSpPr>
          <p:cNvPr id="26629" name="Slide Number Placeholder 4"/>
          <p:cNvSpPr txBox="1">
            <a:spLocks/>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rtl="0" eaLnBrk="1" hangingPunct="1"/>
            <a:fld id="{0FCCE5A3-5CB5-45BC-8D16-DFD30FBFA493}" type="slidenum">
              <a:rPr lang="ar-SA" altLang="en-US" sz="1400" b="0"/>
              <a:pPr rtl="0" eaLnBrk="1" hangingPunct="1"/>
              <a:t>24</a:t>
            </a:fld>
            <a:endParaRPr lang="en-US" altLang="en-US" sz="1400" b="0"/>
          </a:p>
        </p:txBody>
      </p:sp>
      <p:pic>
        <p:nvPicPr>
          <p:cNvPr id="26630" name="Content Placeholder 6"/>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5145088" y="2354263"/>
            <a:ext cx="3810000"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A6A2F293-7D59-4294-975A-CEEDD5C39DD4}" type="slidenum">
              <a:rPr lang="ar-SA" altLang="en-US" b="0"/>
              <a:pPr eaLnBrk="1" hangingPunct="1"/>
              <a:t>25</a:t>
            </a:fld>
            <a:endParaRPr lang="en-US" altLang="en-US" b="0"/>
          </a:p>
        </p:txBody>
      </p:sp>
      <p:sp>
        <p:nvSpPr>
          <p:cNvPr id="27651" name="Rectangle 2"/>
          <p:cNvSpPr>
            <a:spLocks noGrp="1" noChangeArrowheads="1"/>
          </p:cNvSpPr>
          <p:nvPr>
            <p:ph type="title"/>
          </p:nvPr>
        </p:nvSpPr>
        <p:spPr/>
        <p:txBody>
          <a:bodyPr/>
          <a:lstStyle/>
          <a:p>
            <a:pPr eaLnBrk="1" hangingPunct="1"/>
            <a:r>
              <a:rPr lang="en-US" altLang="en-US" b="1" smtClean="0"/>
              <a:t>The Moderating Variable</a:t>
            </a:r>
          </a:p>
        </p:txBody>
      </p:sp>
      <p:sp>
        <p:nvSpPr>
          <p:cNvPr id="27652" name="Rectangle 3"/>
          <p:cNvSpPr>
            <a:spLocks noGrp="1" noChangeArrowheads="1"/>
          </p:cNvSpPr>
          <p:nvPr>
            <p:ph type="body" idx="1"/>
          </p:nvPr>
        </p:nvSpPr>
        <p:spPr/>
        <p:txBody>
          <a:bodyPr/>
          <a:lstStyle/>
          <a:p>
            <a:pPr algn="l" rtl="0" eaLnBrk="1" hangingPunct="1"/>
            <a:r>
              <a:rPr lang="en-US" altLang="en-US" smtClean="0"/>
              <a:t>Is one that has a </a:t>
            </a:r>
            <a:r>
              <a:rPr lang="en-US" altLang="en-US" b="1" smtClean="0"/>
              <a:t>strong contingent effect</a:t>
            </a:r>
            <a:r>
              <a:rPr lang="en-US" altLang="en-US" smtClean="0"/>
              <a:t> on the </a:t>
            </a:r>
            <a:r>
              <a:rPr lang="en-US" altLang="en-US" smtClean="0">
                <a:solidFill>
                  <a:srgbClr val="000066"/>
                </a:solidFill>
              </a:rPr>
              <a:t>independent variable-dependent variable relationship</a:t>
            </a:r>
            <a:r>
              <a:rPr lang="en-US" altLang="en-US" smtClean="0"/>
              <a:t>.</a:t>
            </a:r>
          </a:p>
          <a:p>
            <a:pPr algn="l" rtl="0" eaLnBrk="1" hangingPunct="1"/>
            <a:r>
              <a:rPr lang="en-US" altLang="en-US" smtClean="0"/>
              <a:t>The presence of the moderating variable </a:t>
            </a:r>
            <a:r>
              <a:rPr lang="en-US" altLang="en-US" b="1" smtClean="0"/>
              <a:t>modifies the original relationship</a:t>
            </a:r>
            <a:r>
              <a:rPr lang="en-US" altLang="en-US" smtClean="0"/>
              <a:t> between the independent and dependent variables.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2D4611AE-B017-4EF8-B489-E4F52B10AE29}" type="slidenum">
              <a:rPr lang="ar-SA" altLang="en-US" b="0"/>
              <a:pPr eaLnBrk="1" hangingPunct="1"/>
              <a:t>26</a:t>
            </a:fld>
            <a:endParaRPr lang="en-US" altLang="en-US" b="0"/>
          </a:p>
        </p:txBody>
      </p:sp>
      <p:sp>
        <p:nvSpPr>
          <p:cNvPr id="28675" name="Rectangle 2"/>
          <p:cNvSpPr>
            <a:spLocks noGrp="1" noChangeArrowheads="1"/>
          </p:cNvSpPr>
          <p:nvPr>
            <p:ph type="title"/>
          </p:nvPr>
        </p:nvSpPr>
        <p:spPr/>
        <p:txBody>
          <a:bodyPr/>
          <a:lstStyle/>
          <a:p>
            <a:pPr eaLnBrk="1" hangingPunct="1"/>
            <a:r>
              <a:rPr lang="en-US" altLang="en-US" sz="3600" b="1" smtClean="0"/>
              <a:t>Example 8</a:t>
            </a:r>
          </a:p>
        </p:txBody>
      </p:sp>
      <p:sp>
        <p:nvSpPr>
          <p:cNvPr id="28676" name="Rectangle 3"/>
          <p:cNvSpPr>
            <a:spLocks noGrp="1" noChangeArrowheads="1"/>
          </p:cNvSpPr>
          <p:nvPr>
            <p:ph type="body" idx="1"/>
          </p:nvPr>
        </p:nvSpPr>
        <p:spPr/>
        <p:txBody>
          <a:bodyPr/>
          <a:lstStyle/>
          <a:p>
            <a:pPr algn="l" rtl="0" eaLnBrk="1" hangingPunct="1">
              <a:lnSpc>
                <a:spcPct val="80000"/>
              </a:lnSpc>
            </a:pPr>
            <a:r>
              <a:rPr lang="en-US" altLang="en-US" sz="2800" smtClean="0"/>
              <a:t>A prevalent theory is that the </a:t>
            </a:r>
            <a:r>
              <a:rPr lang="en-US" altLang="en-US" sz="2800" b="1" smtClean="0">
                <a:solidFill>
                  <a:srgbClr val="000066"/>
                </a:solidFill>
              </a:rPr>
              <a:t>diversity of the workforce</a:t>
            </a:r>
            <a:r>
              <a:rPr lang="en-US" altLang="en-US" sz="2800" smtClean="0"/>
              <a:t> (according to different ethnic origins, races, and nationalities) contributes more to </a:t>
            </a:r>
            <a:r>
              <a:rPr lang="en-US" altLang="en-US" sz="2800" b="1" smtClean="0">
                <a:solidFill>
                  <a:srgbClr val="000066"/>
                </a:solidFill>
              </a:rPr>
              <a:t>organizational effectiveness</a:t>
            </a:r>
            <a:r>
              <a:rPr lang="en-US" altLang="en-US" sz="2800" smtClean="0"/>
              <a:t> because each group brings it own special expertise and skills to the workplace. This synergy can be exploited, however, only </a:t>
            </a:r>
            <a:r>
              <a:rPr lang="en-US" altLang="en-US" sz="2800" smtClean="0">
                <a:solidFill>
                  <a:schemeClr val="folHlink"/>
                </a:solidFill>
              </a:rPr>
              <a:t>if managers know how to harness the special talents of the diverse work group</a:t>
            </a:r>
            <a:r>
              <a:rPr lang="en-US" altLang="en-US" sz="2800" smtClean="0"/>
              <a:t>; otherwise, they will remain untapped.</a:t>
            </a:r>
          </a:p>
          <a:p>
            <a:pPr algn="l" rtl="0" eaLnBrk="1" hangingPunct="1">
              <a:lnSpc>
                <a:spcPct val="80000"/>
              </a:lnSpc>
              <a:buFont typeface="Wingdings" panose="05000000000000000000" pitchFamily="2" charset="2"/>
              <a:buNone/>
            </a:pPr>
            <a:r>
              <a:rPr lang="en-US" altLang="en-US" sz="2800" smtClean="0"/>
              <a:t>       (See Figure 4)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24D31623-A2A9-4603-8E67-A6651BFF9C0E}" type="slidenum">
              <a:rPr lang="ar-SA" altLang="en-US" b="0"/>
              <a:pPr eaLnBrk="1" hangingPunct="1"/>
              <a:t>27</a:t>
            </a:fld>
            <a:endParaRPr lang="en-US" altLang="en-US" b="0"/>
          </a:p>
        </p:txBody>
      </p:sp>
      <p:sp>
        <p:nvSpPr>
          <p:cNvPr id="29699" name="Rectangle 2"/>
          <p:cNvSpPr>
            <a:spLocks noGrp="1" noChangeArrowheads="1"/>
          </p:cNvSpPr>
          <p:nvPr>
            <p:ph type="title"/>
          </p:nvPr>
        </p:nvSpPr>
        <p:spPr/>
        <p:txBody>
          <a:bodyPr/>
          <a:lstStyle/>
          <a:p>
            <a:pPr eaLnBrk="1" hangingPunct="1"/>
            <a:r>
              <a:rPr lang="en-US" altLang="en-US" smtClean="0"/>
              <a:t>Figure 4</a:t>
            </a:r>
          </a:p>
        </p:txBody>
      </p:sp>
      <p:pic>
        <p:nvPicPr>
          <p:cNvPr id="29700" name="Picture 4"/>
          <p:cNvPicPr>
            <a:picLocks noChangeAspect="1" noChangeArrowheads="1"/>
          </p:cNvPicPr>
          <p:nvPr>
            <p:ph type="body" idx="1"/>
          </p:nvPr>
        </p:nvPicPr>
        <p:blipFill>
          <a:blip r:embed="rId2" cstate="print">
            <a:extLst>
              <a:ext uri="{28A0092B-C50C-407E-A947-70E740481C1C}">
                <a14:useLocalDpi xmlns:a14="http://schemas.microsoft.com/office/drawing/2010/main" val="0"/>
              </a:ext>
            </a:extLst>
          </a:blip>
          <a:srcRect/>
          <a:stretch>
            <a:fillRect/>
          </a:stretch>
        </p:blipFill>
        <p:spPr>
          <a:xfrm>
            <a:off x="179388" y="1628775"/>
            <a:ext cx="8785225" cy="5229225"/>
          </a:xfr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14D1A97E-F3D8-477D-9B16-8284DB2EF9F5}" type="slidenum">
              <a:rPr lang="ar-SA" altLang="en-US" b="0"/>
              <a:pPr eaLnBrk="1" hangingPunct="1"/>
              <a:t>28</a:t>
            </a:fld>
            <a:endParaRPr lang="en-US" altLang="en-US" b="0"/>
          </a:p>
        </p:txBody>
      </p:sp>
      <p:sp>
        <p:nvSpPr>
          <p:cNvPr id="30723" name="Rectangle 2"/>
          <p:cNvSpPr>
            <a:spLocks noGrp="1" noChangeArrowheads="1"/>
          </p:cNvSpPr>
          <p:nvPr>
            <p:ph type="title"/>
          </p:nvPr>
        </p:nvSpPr>
        <p:spPr/>
        <p:txBody>
          <a:bodyPr/>
          <a:lstStyle/>
          <a:p>
            <a:pPr eaLnBrk="1" hangingPunct="1"/>
            <a:r>
              <a:rPr lang="en-US" altLang="en-US" sz="4000" b="1" smtClean="0"/>
              <a:t>Distinction Between Variables</a:t>
            </a:r>
          </a:p>
        </p:txBody>
      </p:sp>
      <p:sp>
        <p:nvSpPr>
          <p:cNvPr id="30724" name="Rectangle 3"/>
          <p:cNvSpPr>
            <a:spLocks noGrp="1" noChangeArrowheads="1"/>
          </p:cNvSpPr>
          <p:nvPr>
            <p:ph type="body" idx="1"/>
          </p:nvPr>
        </p:nvSpPr>
        <p:spPr/>
        <p:txBody>
          <a:bodyPr/>
          <a:lstStyle/>
          <a:p>
            <a:pPr algn="l" rtl="0" eaLnBrk="1" hangingPunct="1">
              <a:lnSpc>
                <a:spcPct val="90000"/>
              </a:lnSpc>
            </a:pPr>
            <a:r>
              <a:rPr lang="en-US" altLang="en-US" sz="2800" b="1" u="sng" smtClean="0"/>
              <a:t>Situation 1:</a:t>
            </a:r>
            <a:endParaRPr lang="en-US" altLang="en-US" sz="2800" b="1" smtClean="0"/>
          </a:p>
          <a:p>
            <a:pPr algn="l" rtl="0" eaLnBrk="1" hangingPunct="1">
              <a:lnSpc>
                <a:spcPct val="90000"/>
              </a:lnSpc>
              <a:buFont typeface="Wingdings" panose="05000000000000000000" pitchFamily="2" charset="2"/>
              <a:buNone/>
            </a:pPr>
            <a:r>
              <a:rPr lang="en-US" altLang="en-US" sz="2800" b="1" smtClean="0"/>
              <a:t>      </a:t>
            </a:r>
            <a:r>
              <a:rPr lang="en-US" altLang="en-US" smtClean="0"/>
              <a:t>A research study indicates that </a:t>
            </a:r>
            <a:r>
              <a:rPr lang="en-US" altLang="en-US" b="1" smtClean="0">
                <a:solidFill>
                  <a:srgbClr val="000066"/>
                </a:solidFill>
              </a:rPr>
              <a:t>the better the quality of the training programs</a:t>
            </a:r>
            <a:r>
              <a:rPr lang="en-US" altLang="en-US" smtClean="0"/>
              <a:t> in an organization and the greater the growth needs of the employees ( where the need to develop and grow on the job is strong), </a:t>
            </a:r>
            <a:r>
              <a:rPr lang="en-US" altLang="en-US" b="1" smtClean="0">
                <a:solidFill>
                  <a:srgbClr val="000066"/>
                </a:solidFill>
              </a:rPr>
              <a:t>the greater is their willingness to learn</a:t>
            </a:r>
            <a:r>
              <a:rPr lang="en-US" altLang="en-US" smtClean="0"/>
              <a:t> new ways of doing things.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C9438AA5-D599-4268-A1F8-2D9F84DE6DBD}" type="slidenum">
              <a:rPr lang="ar-SA" altLang="en-US" b="0"/>
              <a:pPr eaLnBrk="1" hangingPunct="1"/>
              <a:t>29</a:t>
            </a:fld>
            <a:endParaRPr lang="en-US" altLang="en-US" b="0"/>
          </a:p>
        </p:txBody>
      </p:sp>
      <p:sp>
        <p:nvSpPr>
          <p:cNvPr id="31747" name="Rectangle 2"/>
          <p:cNvSpPr>
            <a:spLocks noGrp="1" noChangeArrowheads="1"/>
          </p:cNvSpPr>
          <p:nvPr>
            <p:ph type="title"/>
          </p:nvPr>
        </p:nvSpPr>
        <p:spPr/>
        <p:txBody>
          <a:bodyPr/>
          <a:lstStyle/>
          <a:p>
            <a:pPr eaLnBrk="1" hangingPunct="1"/>
            <a:endParaRPr lang="en-US" altLang="en-US" smtClean="0"/>
          </a:p>
        </p:txBody>
      </p:sp>
      <p:sp>
        <p:nvSpPr>
          <p:cNvPr id="31748" name="Rectangle 3"/>
          <p:cNvSpPr>
            <a:spLocks noGrp="1" noChangeArrowheads="1"/>
          </p:cNvSpPr>
          <p:nvPr>
            <p:ph type="body" idx="1"/>
          </p:nvPr>
        </p:nvSpPr>
        <p:spPr/>
        <p:txBody>
          <a:bodyPr/>
          <a:lstStyle/>
          <a:p>
            <a:pPr algn="l" rtl="0" eaLnBrk="1" hangingPunct="1"/>
            <a:r>
              <a:rPr lang="en-US" altLang="en-US" smtClean="0">
                <a:solidFill>
                  <a:srgbClr val="000066"/>
                </a:solidFill>
              </a:rPr>
              <a:t>The dependent variable</a:t>
            </a:r>
            <a:r>
              <a:rPr lang="en-US" altLang="en-US" smtClean="0"/>
              <a:t>: the employees willingness to learn.</a:t>
            </a:r>
          </a:p>
          <a:p>
            <a:pPr algn="l" rtl="0" eaLnBrk="1" hangingPunct="1"/>
            <a:r>
              <a:rPr lang="en-US" altLang="en-US" smtClean="0">
                <a:solidFill>
                  <a:srgbClr val="000066"/>
                </a:solidFill>
              </a:rPr>
              <a:t>The independent variables</a:t>
            </a:r>
            <a:r>
              <a:rPr lang="en-US" altLang="en-US" smtClean="0"/>
              <a:t>: the training programs and growth need strength.</a:t>
            </a:r>
          </a:p>
          <a:p>
            <a:pPr algn="l" rtl="0" eaLnBrk="1" hangingPunct="1">
              <a:buFont typeface="Wingdings" panose="05000000000000000000" pitchFamily="2" charset="2"/>
              <a:buNone/>
            </a:pPr>
            <a:r>
              <a:rPr lang="en-US" altLang="en-US" i="1" smtClean="0"/>
              <a:t>      ( See Figure 5A)</a:t>
            </a:r>
            <a:r>
              <a:rPr lang="en-US" altLang="en-US" smtClean="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61FF5D2E-C0F2-4EA8-812F-83A6FBDD88E8}" type="slidenum">
              <a:rPr lang="ar-SA" altLang="en-US" b="0"/>
              <a:pPr eaLnBrk="1" hangingPunct="1"/>
              <a:t>3</a:t>
            </a:fld>
            <a:endParaRPr lang="en-US" altLang="en-US" b="0"/>
          </a:p>
        </p:txBody>
      </p:sp>
      <p:sp>
        <p:nvSpPr>
          <p:cNvPr id="5123" name="Rectangle 2"/>
          <p:cNvSpPr>
            <a:spLocks noGrp="1" noChangeArrowheads="1"/>
          </p:cNvSpPr>
          <p:nvPr>
            <p:ph type="title"/>
          </p:nvPr>
        </p:nvSpPr>
        <p:spPr/>
        <p:txBody>
          <a:bodyPr/>
          <a:lstStyle/>
          <a:p>
            <a:pPr eaLnBrk="1" hangingPunct="1"/>
            <a:r>
              <a:rPr lang="en-US" altLang="en-US" smtClean="0"/>
              <a:t>Steps 4 and 5</a:t>
            </a:r>
          </a:p>
        </p:txBody>
      </p:sp>
      <p:sp>
        <p:nvSpPr>
          <p:cNvPr id="5124" name="Rectangle 3"/>
          <p:cNvSpPr>
            <a:spLocks noGrp="1" noChangeArrowheads="1"/>
          </p:cNvSpPr>
          <p:nvPr>
            <p:ph type="body" idx="1"/>
          </p:nvPr>
        </p:nvSpPr>
        <p:spPr/>
        <p:txBody>
          <a:bodyPr/>
          <a:lstStyle/>
          <a:p>
            <a:pPr algn="l" rtl="0" eaLnBrk="1" hangingPunct="1"/>
            <a:r>
              <a:rPr lang="en-US" altLang="en-US" smtClean="0"/>
              <a:t>Step 4: Theoretical Framework</a:t>
            </a:r>
          </a:p>
          <a:p>
            <a:pPr algn="l" rtl="0" eaLnBrk="1" hangingPunct="1"/>
            <a:r>
              <a:rPr lang="en-US" altLang="en-US" smtClean="0"/>
              <a:t>Step 5: Generation Hypothesis</a:t>
            </a:r>
          </a:p>
          <a:p>
            <a:pPr algn="l" rtl="0" eaLnBrk="1" hangingPunct="1">
              <a:buFont typeface="Wingdings" panose="05000000000000000000" pitchFamily="2" charset="2"/>
              <a:buNone/>
            </a:pPr>
            <a:r>
              <a:rPr lang="en-US" altLang="en-US" smtClean="0"/>
              <a:t>          (see the next Figure)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174A5E04-260D-4668-8D20-59AB450C9939}" type="slidenum">
              <a:rPr lang="ar-SA" altLang="en-US" b="0"/>
              <a:pPr eaLnBrk="1" hangingPunct="1"/>
              <a:t>30</a:t>
            </a:fld>
            <a:endParaRPr lang="en-US" altLang="en-US" b="0"/>
          </a:p>
        </p:txBody>
      </p:sp>
      <p:sp>
        <p:nvSpPr>
          <p:cNvPr id="32771" name="Rectangle 2"/>
          <p:cNvSpPr>
            <a:spLocks noGrp="1" noChangeArrowheads="1"/>
          </p:cNvSpPr>
          <p:nvPr>
            <p:ph type="title"/>
          </p:nvPr>
        </p:nvSpPr>
        <p:spPr/>
        <p:txBody>
          <a:bodyPr/>
          <a:lstStyle/>
          <a:p>
            <a:pPr eaLnBrk="1" hangingPunct="1"/>
            <a:r>
              <a:rPr lang="en-US" altLang="en-US" sz="3600" smtClean="0"/>
              <a:t>Figure 5A</a:t>
            </a:r>
          </a:p>
        </p:txBody>
      </p:sp>
      <p:pic>
        <p:nvPicPr>
          <p:cNvPr id="32772" name="Picture 4"/>
          <p:cNvPicPr>
            <a:picLocks noChangeAspect="1" noChangeArrowheads="1"/>
          </p:cNvPicPr>
          <p:nvPr>
            <p:ph type="body" idx="1"/>
          </p:nvPr>
        </p:nvPicPr>
        <p:blipFill>
          <a:blip r:embed="rId2" cstate="print">
            <a:extLst>
              <a:ext uri="{28A0092B-C50C-407E-A947-70E740481C1C}">
                <a14:useLocalDpi xmlns:a14="http://schemas.microsoft.com/office/drawing/2010/main" val="0"/>
              </a:ext>
            </a:extLst>
          </a:blip>
          <a:srcRect/>
          <a:stretch>
            <a:fillRect/>
          </a:stretch>
        </p:blipFill>
        <p:spPr>
          <a:xfrm>
            <a:off x="684213" y="1844675"/>
            <a:ext cx="8208962" cy="5013325"/>
          </a:xfr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D962B649-5723-4FAC-ACF9-E0CB57B6D6E4}" type="slidenum">
              <a:rPr lang="ar-SA" altLang="en-US" b="0"/>
              <a:pPr eaLnBrk="1" hangingPunct="1"/>
              <a:t>31</a:t>
            </a:fld>
            <a:endParaRPr lang="en-US" altLang="en-US" b="0"/>
          </a:p>
        </p:txBody>
      </p:sp>
      <p:sp>
        <p:nvSpPr>
          <p:cNvPr id="33795" name="Rectangle 2"/>
          <p:cNvSpPr>
            <a:spLocks noGrp="1" noChangeArrowheads="1"/>
          </p:cNvSpPr>
          <p:nvPr>
            <p:ph type="title"/>
          </p:nvPr>
        </p:nvSpPr>
        <p:spPr/>
        <p:txBody>
          <a:bodyPr/>
          <a:lstStyle/>
          <a:p>
            <a:pPr eaLnBrk="1" hangingPunct="1"/>
            <a:endParaRPr lang="en-US" altLang="en-US" smtClean="0"/>
          </a:p>
        </p:txBody>
      </p:sp>
      <p:sp>
        <p:nvSpPr>
          <p:cNvPr id="33796" name="Rectangle 3"/>
          <p:cNvSpPr>
            <a:spLocks noGrp="1" noChangeArrowheads="1"/>
          </p:cNvSpPr>
          <p:nvPr>
            <p:ph type="body" idx="1"/>
          </p:nvPr>
        </p:nvSpPr>
        <p:spPr/>
        <p:txBody>
          <a:bodyPr/>
          <a:lstStyle/>
          <a:p>
            <a:pPr algn="l" rtl="0" eaLnBrk="1" hangingPunct="1"/>
            <a:r>
              <a:rPr lang="en-US" altLang="en-US" sz="2800" b="1" u="sng" smtClean="0"/>
              <a:t>Situation 2</a:t>
            </a:r>
            <a:endParaRPr lang="en-US" altLang="en-US" sz="2800" b="1" smtClean="0"/>
          </a:p>
          <a:p>
            <a:pPr algn="l" rtl="0" eaLnBrk="1" hangingPunct="1">
              <a:buFont typeface="Wingdings" panose="05000000000000000000" pitchFamily="2" charset="2"/>
              <a:buNone/>
            </a:pPr>
            <a:r>
              <a:rPr lang="en-US" altLang="en-US" sz="2800" b="1" smtClean="0"/>
              <a:t>      </a:t>
            </a:r>
            <a:r>
              <a:rPr lang="en-US" altLang="en-US" sz="2800" smtClean="0"/>
              <a:t>Another research study indicates that </a:t>
            </a:r>
            <a:r>
              <a:rPr lang="en-US" altLang="en-US" sz="2800" smtClean="0">
                <a:solidFill>
                  <a:srgbClr val="000066"/>
                </a:solidFill>
              </a:rPr>
              <a:t>the willingness of the employees to learn</a:t>
            </a:r>
            <a:r>
              <a:rPr lang="en-US" altLang="en-US" sz="2800" smtClean="0"/>
              <a:t> new ways of doing things </a:t>
            </a:r>
            <a:r>
              <a:rPr lang="en-US" altLang="en-US" sz="2800" smtClean="0">
                <a:solidFill>
                  <a:srgbClr val="000066"/>
                </a:solidFill>
              </a:rPr>
              <a:t>is </a:t>
            </a:r>
            <a:r>
              <a:rPr lang="en-US" altLang="en-US" sz="2800" i="1" smtClean="0">
                <a:solidFill>
                  <a:srgbClr val="000066"/>
                </a:solidFill>
              </a:rPr>
              <a:t>not influenced</a:t>
            </a:r>
            <a:r>
              <a:rPr lang="en-US" altLang="en-US" sz="2800" smtClean="0"/>
              <a:t> by the quality of the training programs offered by the organizations </a:t>
            </a:r>
            <a:r>
              <a:rPr lang="en-US" altLang="en-US" sz="2800" b="1" smtClean="0">
                <a:solidFill>
                  <a:srgbClr val="000066"/>
                </a:solidFill>
              </a:rPr>
              <a:t>to </a:t>
            </a:r>
            <a:r>
              <a:rPr lang="en-US" altLang="en-US" sz="2800" b="1" i="1" smtClean="0">
                <a:solidFill>
                  <a:srgbClr val="000066"/>
                </a:solidFill>
              </a:rPr>
              <a:t>all people</a:t>
            </a:r>
            <a:r>
              <a:rPr lang="en-US" altLang="en-US" sz="2800" i="1" smtClean="0"/>
              <a:t> without any distinction</a:t>
            </a:r>
            <a:r>
              <a:rPr lang="en-US" altLang="en-US" sz="2800" smtClean="0"/>
              <a:t>. </a:t>
            </a:r>
            <a:r>
              <a:rPr lang="en-US" altLang="en-US" sz="2800" b="1" smtClean="0">
                <a:solidFill>
                  <a:srgbClr val="000066"/>
                </a:solidFill>
              </a:rPr>
              <a:t>Only those with high growth needs</a:t>
            </a:r>
            <a:r>
              <a:rPr lang="en-US" altLang="en-US" sz="2800" smtClean="0"/>
              <a:t> seem to have the yearning to learn to do new things through specialized training.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DD0C5A37-8ACB-4071-B432-551AF020E9FA}" type="slidenum">
              <a:rPr lang="ar-SA" altLang="en-US" b="0"/>
              <a:pPr eaLnBrk="1" hangingPunct="1"/>
              <a:t>32</a:t>
            </a:fld>
            <a:endParaRPr lang="en-US" altLang="en-US" b="0"/>
          </a:p>
        </p:txBody>
      </p:sp>
      <p:sp>
        <p:nvSpPr>
          <p:cNvPr id="34819" name="Rectangle 2"/>
          <p:cNvSpPr>
            <a:spLocks noGrp="1" noChangeArrowheads="1"/>
          </p:cNvSpPr>
          <p:nvPr>
            <p:ph type="title"/>
          </p:nvPr>
        </p:nvSpPr>
        <p:spPr/>
        <p:txBody>
          <a:bodyPr/>
          <a:lstStyle/>
          <a:p>
            <a:pPr eaLnBrk="1" hangingPunct="1"/>
            <a:endParaRPr lang="en-US" altLang="en-US" smtClean="0"/>
          </a:p>
        </p:txBody>
      </p:sp>
      <p:sp>
        <p:nvSpPr>
          <p:cNvPr id="34820" name="Rectangle 3"/>
          <p:cNvSpPr>
            <a:spLocks noGrp="1" noChangeArrowheads="1"/>
          </p:cNvSpPr>
          <p:nvPr>
            <p:ph type="body" idx="1"/>
          </p:nvPr>
        </p:nvSpPr>
        <p:spPr/>
        <p:txBody>
          <a:bodyPr/>
          <a:lstStyle/>
          <a:p>
            <a:pPr algn="l" rtl="0" eaLnBrk="1" hangingPunct="1">
              <a:lnSpc>
                <a:spcPct val="80000"/>
              </a:lnSpc>
            </a:pPr>
            <a:r>
              <a:rPr lang="en-US" altLang="en-US" sz="2800" smtClean="0"/>
              <a:t>The </a:t>
            </a:r>
            <a:r>
              <a:rPr lang="en-US" altLang="en-US" sz="2800" u="sng" smtClean="0">
                <a:solidFill>
                  <a:srgbClr val="000066"/>
                </a:solidFill>
              </a:rPr>
              <a:t>dependent variable</a:t>
            </a:r>
            <a:r>
              <a:rPr lang="en-US" altLang="en-US" sz="2800" smtClean="0"/>
              <a:t> in this case is the employees willingness to learn.</a:t>
            </a:r>
          </a:p>
          <a:p>
            <a:pPr algn="l" rtl="0" eaLnBrk="1" hangingPunct="1">
              <a:lnSpc>
                <a:spcPct val="80000"/>
              </a:lnSpc>
            </a:pPr>
            <a:r>
              <a:rPr lang="en-US" altLang="en-US" sz="2800" smtClean="0"/>
              <a:t>The </a:t>
            </a:r>
            <a:r>
              <a:rPr lang="en-US" altLang="en-US" sz="2800" u="sng" smtClean="0">
                <a:solidFill>
                  <a:srgbClr val="000066"/>
                </a:solidFill>
              </a:rPr>
              <a:t>independent variable</a:t>
            </a:r>
            <a:r>
              <a:rPr lang="en-US" altLang="en-US" sz="2800" smtClean="0"/>
              <a:t> is the quality of the training program.</a:t>
            </a:r>
          </a:p>
          <a:p>
            <a:pPr algn="l" rtl="0" eaLnBrk="1" hangingPunct="1">
              <a:lnSpc>
                <a:spcPct val="80000"/>
              </a:lnSpc>
            </a:pPr>
            <a:r>
              <a:rPr lang="en-US" altLang="en-US" sz="2800" smtClean="0"/>
              <a:t>The </a:t>
            </a:r>
            <a:r>
              <a:rPr lang="en-US" altLang="en-US" sz="2800" u="sng" smtClean="0">
                <a:solidFill>
                  <a:srgbClr val="000066"/>
                </a:solidFill>
              </a:rPr>
              <a:t>moderating variable</a:t>
            </a:r>
            <a:r>
              <a:rPr lang="en-US" altLang="en-US" sz="2800" smtClean="0"/>
              <a:t> is the growth need strength( only those with high growth needs show a greater willingness and adaptability to learn to do new things when the quality of the training programs is improved.</a:t>
            </a:r>
          </a:p>
          <a:p>
            <a:pPr algn="l" rtl="0" eaLnBrk="1" hangingPunct="1">
              <a:lnSpc>
                <a:spcPct val="80000"/>
              </a:lnSpc>
              <a:buFont typeface="Wingdings" panose="05000000000000000000" pitchFamily="2" charset="2"/>
              <a:buNone/>
            </a:pPr>
            <a:r>
              <a:rPr lang="en-US" altLang="en-US" sz="2800" smtClean="0"/>
              <a:t>           (See Figure 5B</a:t>
            </a:r>
            <a:r>
              <a:rPr lang="en-US" altLang="en-US" sz="2800" i="1" smtClean="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1978EDAA-1726-48C0-8D15-753A4FE51457}" type="slidenum">
              <a:rPr lang="ar-SA" altLang="en-US" b="0"/>
              <a:pPr eaLnBrk="1" hangingPunct="1"/>
              <a:t>33</a:t>
            </a:fld>
            <a:endParaRPr lang="en-US" altLang="en-US" b="0"/>
          </a:p>
        </p:txBody>
      </p:sp>
      <p:sp>
        <p:nvSpPr>
          <p:cNvPr id="35843" name="Rectangle 2"/>
          <p:cNvSpPr>
            <a:spLocks noGrp="1" noChangeArrowheads="1"/>
          </p:cNvSpPr>
          <p:nvPr>
            <p:ph type="title"/>
          </p:nvPr>
        </p:nvSpPr>
        <p:spPr/>
        <p:txBody>
          <a:bodyPr/>
          <a:lstStyle/>
          <a:p>
            <a:pPr eaLnBrk="1" hangingPunct="1"/>
            <a:r>
              <a:rPr lang="en-US" altLang="en-US" sz="3600" smtClean="0"/>
              <a:t>Figure 5B</a:t>
            </a:r>
          </a:p>
        </p:txBody>
      </p:sp>
      <p:pic>
        <p:nvPicPr>
          <p:cNvPr id="35844" name="Picture 4"/>
          <p:cNvPicPr>
            <a:picLocks noChangeAspect="1" noChangeArrowheads="1"/>
          </p:cNvPicPr>
          <p:nvPr>
            <p:ph type="body" idx="1"/>
          </p:nvPr>
        </p:nvPicPr>
        <p:blipFill>
          <a:blip r:embed="rId2" cstate="print">
            <a:extLst>
              <a:ext uri="{28A0092B-C50C-407E-A947-70E740481C1C}">
                <a14:useLocalDpi xmlns:a14="http://schemas.microsoft.com/office/drawing/2010/main" val="0"/>
              </a:ext>
            </a:extLst>
          </a:blip>
          <a:srcRect/>
          <a:stretch>
            <a:fillRect/>
          </a:stretch>
        </p:blipFill>
        <p:spPr>
          <a:xfrm>
            <a:off x="250825" y="1916113"/>
            <a:ext cx="8569325" cy="4681537"/>
          </a:xfr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33EC9E55-9CA6-425E-B6C0-533F0B67BE6C}" type="slidenum">
              <a:rPr lang="ar-SA" altLang="en-US" b="0"/>
              <a:pPr eaLnBrk="1" hangingPunct="1"/>
              <a:t>34</a:t>
            </a:fld>
            <a:endParaRPr lang="en-US" altLang="en-US" b="0"/>
          </a:p>
        </p:txBody>
      </p:sp>
      <p:sp>
        <p:nvSpPr>
          <p:cNvPr id="36867" name="Rectangle 2"/>
          <p:cNvSpPr>
            <a:spLocks noGrp="1" noChangeArrowheads="1"/>
          </p:cNvSpPr>
          <p:nvPr>
            <p:ph type="title"/>
          </p:nvPr>
        </p:nvSpPr>
        <p:spPr/>
        <p:txBody>
          <a:bodyPr/>
          <a:lstStyle/>
          <a:p>
            <a:pPr eaLnBrk="1" hangingPunct="1"/>
            <a:r>
              <a:rPr lang="en-US" altLang="en-US" b="1" smtClean="0"/>
              <a:t>The Intervening Variable</a:t>
            </a:r>
          </a:p>
        </p:txBody>
      </p:sp>
      <p:sp>
        <p:nvSpPr>
          <p:cNvPr id="36868" name="Rectangle 3"/>
          <p:cNvSpPr>
            <a:spLocks noGrp="1" noChangeArrowheads="1"/>
          </p:cNvSpPr>
          <p:nvPr>
            <p:ph type="body" idx="1"/>
          </p:nvPr>
        </p:nvSpPr>
        <p:spPr/>
        <p:txBody>
          <a:bodyPr/>
          <a:lstStyle/>
          <a:p>
            <a:pPr algn="l" rtl="0" eaLnBrk="1" hangingPunct="1"/>
            <a:r>
              <a:rPr lang="en-US" altLang="en-US" smtClean="0"/>
              <a:t>Is one that </a:t>
            </a:r>
            <a:r>
              <a:rPr lang="en-US" altLang="en-US" smtClean="0">
                <a:solidFill>
                  <a:srgbClr val="008000"/>
                </a:solidFill>
              </a:rPr>
              <a:t>surfaces between </a:t>
            </a:r>
            <a:r>
              <a:rPr lang="en-US" altLang="en-US" b="1" smtClean="0">
                <a:solidFill>
                  <a:srgbClr val="008000"/>
                </a:solidFill>
              </a:rPr>
              <a:t>the time</a:t>
            </a:r>
            <a:r>
              <a:rPr lang="en-US" altLang="en-US" smtClean="0"/>
              <a:t> the independent variables </a:t>
            </a:r>
            <a:r>
              <a:rPr lang="en-US" altLang="en-US" b="1" smtClean="0">
                <a:solidFill>
                  <a:srgbClr val="008000"/>
                </a:solidFill>
              </a:rPr>
              <a:t>start operating</a:t>
            </a:r>
            <a:r>
              <a:rPr lang="en-US" altLang="en-US" smtClean="0"/>
              <a:t> to influence the dependent variable </a:t>
            </a:r>
            <a:r>
              <a:rPr lang="en-US" altLang="en-US" smtClean="0">
                <a:solidFill>
                  <a:srgbClr val="008000"/>
                </a:solidFill>
              </a:rPr>
              <a:t>and </a:t>
            </a:r>
            <a:r>
              <a:rPr lang="en-US" altLang="en-US" b="1" smtClean="0">
                <a:solidFill>
                  <a:srgbClr val="008000"/>
                </a:solidFill>
              </a:rPr>
              <a:t>the time their impact is felt on it</a:t>
            </a:r>
            <a:r>
              <a:rPr lang="en-US" altLang="en-US" b="1" smtClean="0"/>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8CC5E4F9-E7B3-465C-B214-7DBD1846770A}" type="slidenum">
              <a:rPr lang="ar-SA" altLang="en-US" b="0"/>
              <a:pPr eaLnBrk="1" hangingPunct="1"/>
              <a:t>35</a:t>
            </a:fld>
            <a:endParaRPr lang="en-US" altLang="en-US" b="0"/>
          </a:p>
        </p:txBody>
      </p:sp>
      <p:sp>
        <p:nvSpPr>
          <p:cNvPr id="37891" name="Rectangle 2"/>
          <p:cNvSpPr>
            <a:spLocks noGrp="1" noChangeArrowheads="1"/>
          </p:cNvSpPr>
          <p:nvPr>
            <p:ph type="title"/>
          </p:nvPr>
        </p:nvSpPr>
        <p:spPr/>
        <p:txBody>
          <a:bodyPr/>
          <a:lstStyle/>
          <a:p>
            <a:pPr eaLnBrk="1" hangingPunct="1"/>
            <a:r>
              <a:rPr lang="en-US" altLang="en-US" sz="4000" b="1" smtClean="0"/>
              <a:t>Example 9</a:t>
            </a:r>
          </a:p>
        </p:txBody>
      </p:sp>
      <p:sp>
        <p:nvSpPr>
          <p:cNvPr id="37892" name="Rectangle 3"/>
          <p:cNvSpPr>
            <a:spLocks noGrp="1" noChangeArrowheads="1"/>
          </p:cNvSpPr>
          <p:nvPr>
            <p:ph type="body" idx="1"/>
          </p:nvPr>
        </p:nvSpPr>
        <p:spPr/>
        <p:txBody>
          <a:bodyPr/>
          <a:lstStyle/>
          <a:p>
            <a:pPr algn="l" rtl="0" eaLnBrk="1" hangingPunct="1">
              <a:lnSpc>
                <a:spcPct val="80000"/>
              </a:lnSpc>
            </a:pPr>
            <a:r>
              <a:rPr lang="en-US" altLang="en-US" sz="2800" smtClean="0"/>
              <a:t>In Example 8 where:</a:t>
            </a:r>
          </a:p>
          <a:p>
            <a:pPr algn="l" rtl="0" eaLnBrk="1" hangingPunct="1">
              <a:lnSpc>
                <a:spcPct val="80000"/>
              </a:lnSpc>
            </a:pPr>
            <a:r>
              <a:rPr lang="en-US" altLang="en-US" sz="2800" smtClean="0"/>
              <a:t>A prevalent theory is that the </a:t>
            </a:r>
            <a:r>
              <a:rPr lang="en-US" altLang="en-US" sz="2800" smtClean="0">
                <a:solidFill>
                  <a:srgbClr val="000066"/>
                </a:solidFill>
              </a:rPr>
              <a:t>diversity of the workforce</a:t>
            </a:r>
            <a:r>
              <a:rPr lang="en-US" altLang="en-US" sz="2800" smtClean="0"/>
              <a:t> (according to different ethnic origins, races, and nationalities) contributes more to </a:t>
            </a:r>
            <a:r>
              <a:rPr lang="en-US" altLang="en-US" sz="2800" smtClean="0">
                <a:solidFill>
                  <a:srgbClr val="000066"/>
                </a:solidFill>
              </a:rPr>
              <a:t>organizational effectiveness</a:t>
            </a:r>
            <a:r>
              <a:rPr lang="en-US" altLang="en-US" sz="2800" smtClean="0"/>
              <a:t> because each group brings it own special expertise and skills to the workplace. This synergy can be exploited, however, only </a:t>
            </a:r>
            <a:r>
              <a:rPr lang="en-US" altLang="en-US" sz="2800" smtClean="0">
                <a:solidFill>
                  <a:schemeClr val="folHlink"/>
                </a:solidFill>
              </a:rPr>
              <a:t>if managers know how to harness the special talents of the diverse work group</a:t>
            </a:r>
            <a:r>
              <a:rPr lang="en-US" altLang="en-US" sz="2800" smtClean="0"/>
              <a:t>; otherwise, they will remain untapped.</a:t>
            </a:r>
          </a:p>
          <a:p>
            <a:pPr eaLnBrk="1" hangingPunct="1">
              <a:lnSpc>
                <a:spcPct val="80000"/>
              </a:lnSpc>
            </a:pPr>
            <a:endParaRPr lang="en-US" altLang="en-US" sz="280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0081FE40-135D-4526-AFB4-061AAFDB9D2C}" type="slidenum">
              <a:rPr lang="ar-SA" altLang="en-US" b="0"/>
              <a:pPr eaLnBrk="1" hangingPunct="1"/>
              <a:t>36</a:t>
            </a:fld>
            <a:endParaRPr lang="en-US" altLang="en-US" b="0"/>
          </a:p>
        </p:txBody>
      </p:sp>
      <p:sp>
        <p:nvSpPr>
          <p:cNvPr id="38915" name="Rectangle 2"/>
          <p:cNvSpPr>
            <a:spLocks noGrp="1" noChangeArrowheads="1"/>
          </p:cNvSpPr>
          <p:nvPr>
            <p:ph type="title"/>
          </p:nvPr>
        </p:nvSpPr>
        <p:spPr/>
        <p:txBody>
          <a:bodyPr/>
          <a:lstStyle/>
          <a:p>
            <a:pPr eaLnBrk="1" hangingPunct="1"/>
            <a:r>
              <a:rPr lang="en-US" altLang="en-US" sz="3600" b="1" smtClean="0"/>
              <a:t>Example 9 </a:t>
            </a:r>
            <a:r>
              <a:rPr lang="en-US" altLang="en-US" sz="3200" b="1" smtClean="0"/>
              <a:t>Cont.</a:t>
            </a:r>
          </a:p>
        </p:txBody>
      </p:sp>
      <p:sp>
        <p:nvSpPr>
          <p:cNvPr id="38916" name="Rectangle 3"/>
          <p:cNvSpPr>
            <a:spLocks noGrp="1" noChangeArrowheads="1"/>
          </p:cNvSpPr>
          <p:nvPr>
            <p:ph type="body" idx="1"/>
          </p:nvPr>
        </p:nvSpPr>
        <p:spPr/>
        <p:txBody>
          <a:bodyPr/>
          <a:lstStyle/>
          <a:p>
            <a:pPr algn="l" rtl="0" eaLnBrk="1" hangingPunct="1"/>
            <a:r>
              <a:rPr lang="en-US" altLang="en-US" smtClean="0">
                <a:solidFill>
                  <a:srgbClr val="FF00FF"/>
                </a:solidFill>
              </a:rPr>
              <a:t>The dependent variable</a:t>
            </a:r>
            <a:r>
              <a:rPr lang="en-US" altLang="en-US" smtClean="0"/>
              <a:t>: the organizational effectiveness.</a:t>
            </a:r>
          </a:p>
          <a:p>
            <a:pPr algn="l" rtl="0" eaLnBrk="1" hangingPunct="1"/>
            <a:r>
              <a:rPr lang="en-US" altLang="en-US" smtClean="0">
                <a:solidFill>
                  <a:srgbClr val="FF00FF"/>
                </a:solidFill>
              </a:rPr>
              <a:t>The independent variable</a:t>
            </a:r>
            <a:r>
              <a:rPr lang="en-US" altLang="en-US" smtClean="0"/>
              <a:t>: the workforce diversity.</a:t>
            </a:r>
          </a:p>
          <a:p>
            <a:pPr algn="l" rtl="0" eaLnBrk="1" hangingPunct="1"/>
            <a:r>
              <a:rPr lang="en-US" altLang="en-US" smtClean="0">
                <a:solidFill>
                  <a:srgbClr val="FF00FF"/>
                </a:solidFill>
              </a:rPr>
              <a:t>The intervening variable</a:t>
            </a:r>
            <a:r>
              <a:rPr lang="en-US" altLang="en-US" smtClean="0"/>
              <a:t> that surfaces as a function of the diversity in the workforce is creative synergy.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D0C71D9D-2127-4EAC-B169-DF8A2911135B}" type="slidenum">
              <a:rPr lang="ar-SA" altLang="en-US" b="0"/>
              <a:pPr eaLnBrk="1" hangingPunct="1"/>
              <a:t>37</a:t>
            </a:fld>
            <a:endParaRPr lang="en-US" altLang="en-US" b="0"/>
          </a:p>
        </p:txBody>
      </p:sp>
      <p:sp>
        <p:nvSpPr>
          <p:cNvPr id="39939" name="Rectangle 2"/>
          <p:cNvSpPr>
            <a:spLocks noGrp="1" noChangeArrowheads="1"/>
          </p:cNvSpPr>
          <p:nvPr>
            <p:ph type="title"/>
          </p:nvPr>
        </p:nvSpPr>
        <p:spPr/>
        <p:txBody>
          <a:bodyPr/>
          <a:lstStyle/>
          <a:p>
            <a:pPr eaLnBrk="1" hangingPunct="1"/>
            <a:r>
              <a:rPr lang="en-US" altLang="en-US" b="1" smtClean="0"/>
              <a:t>The Intervening Variable</a:t>
            </a:r>
          </a:p>
        </p:txBody>
      </p:sp>
      <p:sp>
        <p:nvSpPr>
          <p:cNvPr id="39940" name="Rectangle 3"/>
          <p:cNvSpPr>
            <a:spLocks noGrp="1" noChangeArrowheads="1"/>
          </p:cNvSpPr>
          <p:nvPr>
            <p:ph type="body" idx="1"/>
          </p:nvPr>
        </p:nvSpPr>
        <p:spPr/>
        <p:txBody>
          <a:bodyPr/>
          <a:lstStyle/>
          <a:p>
            <a:pPr algn="l" rtl="0" eaLnBrk="1" hangingPunct="1">
              <a:lnSpc>
                <a:spcPct val="90000"/>
              </a:lnSpc>
            </a:pPr>
            <a:r>
              <a:rPr lang="en-US" altLang="en-US" sz="2800" smtClean="0"/>
              <a:t>This </a:t>
            </a:r>
            <a:r>
              <a:rPr lang="en-US" altLang="en-US" sz="2800" smtClean="0">
                <a:solidFill>
                  <a:srgbClr val="000066"/>
                </a:solidFill>
              </a:rPr>
              <a:t>creative synergy</a:t>
            </a:r>
            <a:r>
              <a:rPr lang="en-US" altLang="en-US" sz="2800" smtClean="0"/>
              <a:t> results from the </a:t>
            </a:r>
            <a:r>
              <a:rPr lang="en-US" altLang="en-US" sz="2800" smtClean="0">
                <a:solidFill>
                  <a:srgbClr val="008000"/>
                </a:solidFill>
              </a:rPr>
              <a:t>"diverse" workforce</a:t>
            </a:r>
            <a:r>
              <a:rPr lang="en-US" altLang="en-US" sz="2800" smtClean="0"/>
              <a:t> interacting and bringing together their expertise in problem solving.</a:t>
            </a:r>
          </a:p>
          <a:p>
            <a:pPr algn="l" rtl="0" eaLnBrk="1" hangingPunct="1">
              <a:lnSpc>
                <a:spcPct val="90000"/>
              </a:lnSpc>
            </a:pPr>
            <a:r>
              <a:rPr lang="en-US" altLang="en-US" sz="2800" smtClean="0"/>
              <a:t>Note  that </a:t>
            </a:r>
            <a:r>
              <a:rPr lang="en-US" altLang="en-US" sz="2800" b="1" smtClean="0">
                <a:solidFill>
                  <a:srgbClr val="000066"/>
                </a:solidFill>
              </a:rPr>
              <a:t>creative synergy</a:t>
            </a:r>
            <a:r>
              <a:rPr lang="en-US" altLang="en-US" sz="2800" smtClean="0"/>
              <a:t>, the </a:t>
            </a:r>
            <a:r>
              <a:rPr lang="en-US" altLang="en-US" b="1" smtClean="0"/>
              <a:t>intervening variable</a:t>
            </a:r>
            <a:r>
              <a:rPr lang="en-US" altLang="en-US" sz="2800" smtClean="0"/>
              <a:t>, surfaces at </a:t>
            </a:r>
            <a:r>
              <a:rPr lang="en-US" altLang="en-US" sz="2800" b="1" smtClean="0"/>
              <a:t>time t</a:t>
            </a:r>
            <a:r>
              <a:rPr lang="en-US" altLang="en-US" sz="1800" b="1" smtClean="0"/>
              <a:t>2</a:t>
            </a:r>
            <a:r>
              <a:rPr lang="en-US" altLang="en-US" sz="2800" smtClean="0"/>
              <a:t>, as a function of workforce diversity, which was in place at </a:t>
            </a:r>
            <a:r>
              <a:rPr lang="en-US" altLang="en-US" sz="2800" b="1" smtClean="0"/>
              <a:t>time t</a:t>
            </a:r>
            <a:r>
              <a:rPr lang="en-US" altLang="en-US" sz="1800" b="1" smtClean="0"/>
              <a:t>1</a:t>
            </a:r>
            <a:r>
              <a:rPr lang="en-US" altLang="en-US" sz="2800" smtClean="0"/>
              <a:t>, to bring about organizational effectiveness in </a:t>
            </a:r>
            <a:r>
              <a:rPr lang="en-US" altLang="en-US" sz="2800" b="1" smtClean="0"/>
              <a:t>time t</a:t>
            </a:r>
            <a:r>
              <a:rPr lang="en-US" altLang="en-US" sz="1800" b="1" smtClean="0"/>
              <a:t>3</a:t>
            </a:r>
            <a:r>
              <a:rPr lang="en-US" altLang="en-US" sz="2800" smtClean="0"/>
              <a:t>. The dynamics of these relationships are illustrated in </a:t>
            </a:r>
            <a:r>
              <a:rPr lang="en-US" altLang="en-US" sz="2800" b="1" smtClean="0"/>
              <a:t>Figures 6</a:t>
            </a:r>
            <a:r>
              <a:rPr lang="en-US" altLang="en-US" sz="2800" smtClean="0"/>
              <a:t> and </a:t>
            </a:r>
            <a:r>
              <a:rPr lang="en-US" altLang="en-US" sz="2800" b="1" smtClean="0"/>
              <a:t>7</a:t>
            </a:r>
            <a:r>
              <a:rPr lang="en-US" altLang="en-US" sz="2800" smtClean="0"/>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70C7CE47-D935-4202-8F87-03D77B03A93A}" type="slidenum">
              <a:rPr lang="ar-SA" altLang="en-US" b="0"/>
              <a:pPr eaLnBrk="1" hangingPunct="1"/>
              <a:t>38</a:t>
            </a:fld>
            <a:endParaRPr lang="en-US" altLang="en-US" b="0"/>
          </a:p>
        </p:txBody>
      </p:sp>
      <p:sp>
        <p:nvSpPr>
          <p:cNvPr id="40963" name="Rectangle 2"/>
          <p:cNvSpPr>
            <a:spLocks noGrp="1" noChangeArrowheads="1"/>
          </p:cNvSpPr>
          <p:nvPr>
            <p:ph type="title"/>
          </p:nvPr>
        </p:nvSpPr>
        <p:spPr/>
        <p:txBody>
          <a:bodyPr/>
          <a:lstStyle/>
          <a:p>
            <a:pPr eaLnBrk="1" hangingPunct="1"/>
            <a:r>
              <a:rPr lang="en-US" altLang="en-US" b="1" smtClean="0"/>
              <a:t>Figure 6</a:t>
            </a:r>
          </a:p>
        </p:txBody>
      </p:sp>
      <p:pic>
        <p:nvPicPr>
          <p:cNvPr id="40964" name="Picture 4"/>
          <p:cNvPicPr>
            <a:picLocks noChangeAspect="1" noChangeArrowheads="1"/>
          </p:cNvPicPr>
          <p:nvPr>
            <p:ph type="body" idx="1"/>
          </p:nvPr>
        </p:nvPicPr>
        <p:blipFill>
          <a:blip r:embed="rId2" cstate="print">
            <a:extLst>
              <a:ext uri="{28A0092B-C50C-407E-A947-70E740481C1C}">
                <a14:useLocalDpi xmlns:a14="http://schemas.microsoft.com/office/drawing/2010/main" val="0"/>
              </a:ext>
            </a:extLst>
          </a:blip>
          <a:srcRect/>
          <a:stretch>
            <a:fillRect/>
          </a:stretch>
        </p:blipFill>
        <p:spPr>
          <a:xfrm>
            <a:off x="179388" y="1989138"/>
            <a:ext cx="8785225" cy="4752975"/>
          </a:xfr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C43D8919-2345-4D5E-B152-2318CF227363}" type="slidenum">
              <a:rPr lang="ar-SA" altLang="en-US" b="0"/>
              <a:pPr eaLnBrk="1" hangingPunct="1"/>
              <a:t>39</a:t>
            </a:fld>
            <a:endParaRPr lang="en-US" altLang="en-US" b="0"/>
          </a:p>
        </p:txBody>
      </p:sp>
      <p:sp>
        <p:nvSpPr>
          <p:cNvPr id="41987" name="Rectangle 2"/>
          <p:cNvSpPr>
            <a:spLocks noGrp="1" noChangeArrowheads="1"/>
          </p:cNvSpPr>
          <p:nvPr>
            <p:ph type="title"/>
          </p:nvPr>
        </p:nvSpPr>
        <p:spPr/>
        <p:txBody>
          <a:bodyPr/>
          <a:lstStyle/>
          <a:p>
            <a:pPr eaLnBrk="1" hangingPunct="1"/>
            <a:r>
              <a:rPr lang="en-US" altLang="en-US" b="1" smtClean="0"/>
              <a:t>Figure 7</a:t>
            </a:r>
          </a:p>
        </p:txBody>
      </p:sp>
      <p:pic>
        <p:nvPicPr>
          <p:cNvPr id="41988" name="Picture 4"/>
          <p:cNvPicPr>
            <a:picLocks noChangeAspect="1" noChangeArrowheads="1"/>
          </p:cNvPicPr>
          <p:nvPr>
            <p:ph type="body" idx="1"/>
          </p:nvPr>
        </p:nvPicPr>
        <p:blipFill>
          <a:blip r:embed="rId2" cstate="print">
            <a:extLst>
              <a:ext uri="{28A0092B-C50C-407E-A947-70E740481C1C}">
                <a14:useLocalDpi xmlns:a14="http://schemas.microsoft.com/office/drawing/2010/main" val="0"/>
              </a:ext>
            </a:extLst>
          </a:blip>
          <a:srcRect/>
          <a:stretch>
            <a:fillRect/>
          </a:stretch>
        </p:blipFill>
        <p:spPr>
          <a:xfrm>
            <a:off x="179388" y="1844675"/>
            <a:ext cx="8964612" cy="5013325"/>
          </a:xfr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9007A6A8-2C00-4152-BDC1-F3844F415EB9}" type="slidenum">
              <a:rPr lang="ar-SA" altLang="en-US" b="0"/>
              <a:pPr eaLnBrk="1" hangingPunct="1"/>
              <a:t>4</a:t>
            </a:fld>
            <a:endParaRPr lang="en-US" altLang="en-US" b="0"/>
          </a:p>
        </p:txBody>
      </p:sp>
      <p:sp>
        <p:nvSpPr>
          <p:cNvPr id="6147" name="Rectangle 2"/>
          <p:cNvSpPr>
            <a:spLocks noGrp="1" noChangeArrowheads="1"/>
          </p:cNvSpPr>
          <p:nvPr>
            <p:ph type="title"/>
          </p:nvPr>
        </p:nvSpPr>
        <p:spPr/>
        <p:txBody>
          <a:bodyPr/>
          <a:lstStyle/>
          <a:p>
            <a:pPr eaLnBrk="1" hangingPunct="1"/>
            <a:r>
              <a:rPr lang="en-US" altLang="en-US" sz="3600" smtClean="0"/>
              <a:t>The Steps for Research process</a:t>
            </a:r>
          </a:p>
        </p:txBody>
      </p:sp>
      <p:pic>
        <p:nvPicPr>
          <p:cNvPr id="6148" name="Picture 4"/>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50825" y="1557338"/>
            <a:ext cx="8893175" cy="5300662"/>
          </a:xfr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B0BD23FA-6C70-4791-8DB2-2A73A06161A7}" type="slidenum">
              <a:rPr lang="ar-SA" altLang="en-US" b="0"/>
              <a:pPr eaLnBrk="1" hangingPunct="1"/>
              <a:t>40</a:t>
            </a:fld>
            <a:endParaRPr lang="en-US" altLang="en-US" b="0"/>
          </a:p>
        </p:txBody>
      </p:sp>
      <p:sp>
        <p:nvSpPr>
          <p:cNvPr id="43011" name="Rectangle 2"/>
          <p:cNvSpPr>
            <a:spLocks noGrp="1" noChangeArrowheads="1"/>
          </p:cNvSpPr>
          <p:nvPr>
            <p:ph type="title"/>
          </p:nvPr>
        </p:nvSpPr>
        <p:spPr/>
        <p:txBody>
          <a:bodyPr/>
          <a:lstStyle/>
          <a:p>
            <a:pPr eaLnBrk="1" hangingPunct="1"/>
            <a:r>
              <a:rPr lang="en-US" altLang="en-US" smtClean="0"/>
              <a:t>Theoretical Framework</a:t>
            </a:r>
          </a:p>
        </p:txBody>
      </p:sp>
      <p:sp>
        <p:nvSpPr>
          <p:cNvPr id="43012" name="Rectangle 3"/>
          <p:cNvSpPr>
            <a:spLocks noGrp="1" noChangeArrowheads="1"/>
          </p:cNvSpPr>
          <p:nvPr>
            <p:ph type="body" idx="1"/>
          </p:nvPr>
        </p:nvSpPr>
        <p:spPr/>
        <p:txBody>
          <a:bodyPr/>
          <a:lstStyle/>
          <a:p>
            <a:pPr algn="l" rtl="0" eaLnBrk="1" hangingPunct="1"/>
            <a:r>
              <a:rPr lang="en-US" altLang="en-US" smtClean="0"/>
              <a:t>Having examined the </a:t>
            </a:r>
            <a:r>
              <a:rPr lang="en-US" altLang="en-US" smtClean="0">
                <a:solidFill>
                  <a:schemeClr val="accent1"/>
                </a:solidFill>
              </a:rPr>
              <a:t>different kinds of variables</a:t>
            </a:r>
            <a:r>
              <a:rPr lang="en-US" altLang="en-US" smtClean="0"/>
              <a:t> that could operate in a situation and </a:t>
            </a:r>
            <a:r>
              <a:rPr lang="en-US" altLang="en-US" smtClean="0">
                <a:solidFill>
                  <a:schemeClr val="accent1"/>
                </a:solidFill>
              </a:rPr>
              <a:t>how the relationships among these can be established</a:t>
            </a:r>
            <a:r>
              <a:rPr lang="en-US" altLang="en-US" smtClean="0"/>
              <a:t>, it is </a:t>
            </a:r>
            <a:r>
              <a:rPr lang="en-US" altLang="en-US" b="1" smtClean="0"/>
              <a:t>now possible</a:t>
            </a:r>
            <a:r>
              <a:rPr lang="en-US" altLang="en-US" smtClean="0"/>
              <a:t> to see how we can </a:t>
            </a:r>
            <a:r>
              <a:rPr lang="en-US" altLang="en-US" smtClean="0">
                <a:solidFill>
                  <a:schemeClr val="folHlink"/>
                </a:solidFill>
              </a:rPr>
              <a:t>develop the conceptual model or the theoretical framework</a:t>
            </a:r>
            <a:r>
              <a:rPr lang="en-US" altLang="en-US" smtClean="0"/>
              <a:t> for our research.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824DAD1E-8988-45ED-842E-D9EA868F146C}" type="slidenum">
              <a:rPr lang="ar-SA" altLang="en-US" b="0"/>
              <a:pPr eaLnBrk="1" hangingPunct="1"/>
              <a:t>41</a:t>
            </a:fld>
            <a:endParaRPr lang="en-US" altLang="en-US" b="0"/>
          </a:p>
        </p:txBody>
      </p:sp>
      <p:sp>
        <p:nvSpPr>
          <p:cNvPr id="44035" name="Rectangle 2"/>
          <p:cNvSpPr>
            <a:spLocks noGrp="1" noChangeArrowheads="1"/>
          </p:cNvSpPr>
          <p:nvPr>
            <p:ph type="title"/>
          </p:nvPr>
        </p:nvSpPr>
        <p:spPr/>
        <p:txBody>
          <a:bodyPr/>
          <a:lstStyle/>
          <a:p>
            <a:pPr eaLnBrk="1" hangingPunct="1"/>
            <a:r>
              <a:rPr lang="en-US" altLang="en-US" smtClean="0"/>
              <a:t>Theoretical Framework</a:t>
            </a:r>
          </a:p>
        </p:txBody>
      </p:sp>
      <p:sp>
        <p:nvSpPr>
          <p:cNvPr id="44036" name="Rectangle 3"/>
          <p:cNvSpPr>
            <a:spLocks noGrp="1" noChangeArrowheads="1"/>
          </p:cNvSpPr>
          <p:nvPr>
            <p:ph type="body" idx="1"/>
          </p:nvPr>
        </p:nvSpPr>
        <p:spPr/>
        <p:txBody>
          <a:bodyPr/>
          <a:lstStyle/>
          <a:p>
            <a:pPr algn="l" rtl="0" eaLnBrk="1" hangingPunct="1"/>
            <a:r>
              <a:rPr lang="en-US" altLang="en-US" smtClean="0"/>
              <a:t>The </a:t>
            </a:r>
            <a:r>
              <a:rPr lang="en-US" altLang="en-US" smtClean="0">
                <a:solidFill>
                  <a:srgbClr val="008000"/>
                </a:solidFill>
              </a:rPr>
              <a:t>theoretical framework</a:t>
            </a:r>
            <a:r>
              <a:rPr lang="en-US" altLang="en-US" smtClean="0"/>
              <a:t> is the foundation on which the entire research project is based.</a:t>
            </a:r>
          </a:p>
          <a:p>
            <a:pPr algn="l" rtl="0" eaLnBrk="1" hangingPunct="1"/>
            <a:r>
              <a:rPr lang="en-US" altLang="en-US" smtClean="0"/>
              <a:t>It is a logically developed, described, and elaborated network of </a:t>
            </a:r>
            <a:r>
              <a:rPr lang="en-US" altLang="en-US" smtClean="0">
                <a:solidFill>
                  <a:srgbClr val="008000"/>
                </a:solidFill>
              </a:rPr>
              <a:t>associations among the variables</a:t>
            </a:r>
            <a:r>
              <a:rPr lang="en-US" altLang="en-US" smtClean="0"/>
              <a:t> deemed relevant to the problem situation.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3A34A57D-C3ED-4B0E-A2BD-E530C1B357EF}" type="slidenum">
              <a:rPr lang="ar-SA" altLang="en-US" b="0"/>
              <a:pPr eaLnBrk="1" hangingPunct="1"/>
              <a:t>42</a:t>
            </a:fld>
            <a:endParaRPr lang="en-US" altLang="en-US" b="0"/>
          </a:p>
        </p:txBody>
      </p:sp>
      <p:sp>
        <p:nvSpPr>
          <p:cNvPr id="45059" name="Rectangle 2"/>
          <p:cNvSpPr>
            <a:spLocks noGrp="1" noChangeArrowheads="1"/>
          </p:cNvSpPr>
          <p:nvPr>
            <p:ph type="title"/>
          </p:nvPr>
        </p:nvSpPr>
        <p:spPr/>
        <p:txBody>
          <a:bodyPr/>
          <a:lstStyle/>
          <a:p>
            <a:pPr eaLnBrk="1" hangingPunct="1"/>
            <a:r>
              <a:rPr lang="en-US" altLang="en-US" smtClean="0"/>
              <a:t>The components of the theoretical framework</a:t>
            </a:r>
          </a:p>
        </p:txBody>
      </p:sp>
      <p:sp>
        <p:nvSpPr>
          <p:cNvPr id="45060" name="Rectangle 3"/>
          <p:cNvSpPr>
            <a:spLocks noGrp="1" noChangeArrowheads="1"/>
          </p:cNvSpPr>
          <p:nvPr>
            <p:ph type="body" idx="1"/>
          </p:nvPr>
        </p:nvSpPr>
        <p:spPr/>
        <p:txBody>
          <a:bodyPr/>
          <a:lstStyle/>
          <a:p>
            <a:pPr marL="514350" indent="-514350" algn="l" rtl="0" eaLnBrk="1" hangingPunct="1">
              <a:buFont typeface="Tahoma" panose="020B0604030504040204" pitchFamily="34" charset="0"/>
              <a:buAutoNum type="arabicPeriod"/>
            </a:pPr>
            <a:r>
              <a:rPr lang="en-US" altLang="en-US" smtClean="0"/>
              <a:t>The </a:t>
            </a:r>
            <a:r>
              <a:rPr lang="en-US" altLang="en-US" b="1" smtClean="0"/>
              <a:t>variables</a:t>
            </a:r>
            <a:r>
              <a:rPr lang="en-US" altLang="en-US" smtClean="0"/>
              <a:t> considered relevant to the study should be clearly defined.</a:t>
            </a:r>
          </a:p>
          <a:p>
            <a:pPr marL="514350" indent="-514350" algn="l" rtl="0" eaLnBrk="1" hangingPunct="1">
              <a:buFont typeface="Tahoma" panose="020B0604030504040204" pitchFamily="34" charset="0"/>
              <a:buAutoNum type="arabicPeriod"/>
            </a:pPr>
            <a:r>
              <a:rPr lang="en-US" altLang="en-US" smtClean="0"/>
              <a:t>A </a:t>
            </a:r>
            <a:r>
              <a:rPr lang="en-US" altLang="en-US" b="1" smtClean="0"/>
              <a:t>conceptual model </a:t>
            </a:r>
            <a:r>
              <a:rPr lang="en-US" altLang="en-US" smtClean="0"/>
              <a:t>that describes the relationships between the variables in the model should be given.</a:t>
            </a:r>
          </a:p>
          <a:p>
            <a:pPr marL="514350" indent="-514350" algn="l" rtl="0" eaLnBrk="1" hangingPunct="1">
              <a:buFont typeface="Tahoma" panose="020B0604030504040204" pitchFamily="34" charset="0"/>
              <a:buAutoNum type="arabicPeriod"/>
            </a:pPr>
            <a:r>
              <a:rPr lang="en-US" altLang="en-US" smtClean="0"/>
              <a:t>A </a:t>
            </a:r>
            <a:r>
              <a:rPr lang="en-US" altLang="en-US" b="1" smtClean="0"/>
              <a:t>clear explanation </a:t>
            </a:r>
            <a:r>
              <a:rPr lang="en-US" altLang="en-US" smtClean="0"/>
              <a:t>of why we expect these relationships to exist.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662B62D9-F067-46B6-B1B7-1EE99ABE52F0}" type="slidenum">
              <a:rPr lang="ar-SA" altLang="en-US" b="0"/>
              <a:pPr eaLnBrk="1" hangingPunct="1"/>
              <a:t>43</a:t>
            </a:fld>
            <a:endParaRPr lang="en-US" altLang="en-US" b="0"/>
          </a:p>
        </p:txBody>
      </p:sp>
      <p:sp>
        <p:nvSpPr>
          <p:cNvPr id="46083" name="Rectangle 2"/>
          <p:cNvSpPr>
            <a:spLocks noGrp="1" noChangeArrowheads="1"/>
          </p:cNvSpPr>
          <p:nvPr>
            <p:ph type="title"/>
          </p:nvPr>
        </p:nvSpPr>
        <p:spPr/>
        <p:txBody>
          <a:bodyPr/>
          <a:lstStyle/>
          <a:p>
            <a:pPr eaLnBrk="1" hangingPunct="1"/>
            <a:r>
              <a:rPr lang="en-US" altLang="en-US" sz="3200" smtClean="0"/>
              <a:t>The Relationship Between the Literature Survey and the Theoretical Framework</a:t>
            </a:r>
          </a:p>
        </p:txBody>
      </p:sp>
      <p:sp>
        <p:nvSpPr>
          <p:cNvPr id="46084" name="Rectangle 3"/>
          <p:cNvSpPr>
            <a:spLocks noGrp="1" noChangeArrowheads="1"/>
          </p:cNvSpPr>
          <p:nvPr>
            <p:ph type="body" idx="1"/>
          </p:nvPr>
        </p:nvSpPr>
        <p:spPr/>
        <p:txBody>
          <a:bodyPr/>
          <a:lstStyle/>
          <a:p>
            <a:pPr algn="l" rtl="0" eaLnBrk="1" hangingPunct="1"/>
            <a:r>
              <a:rPr lang="en-US" altLang="en-US" smtClean="0"/>
              <a:t>The </a:t>
            </a:r>
            <a:r>
              <a:rPr lang="en-US" altLang="en-US" b="1" smtClean="0">
                <a:solidFill>
                  <a:srgbClr val="008000"/>
                </a:solidFill>
              </a:rPr>
              <a:t>literature survey</a:t>
            </a:r>
            <a:r>
              <a:rPr lang="en-US" altLang="en-US" smtClean="0"/>
              <a:t> provides a solid foundation for developing the theoretical framework.</a:t>
            </a:r>
          </a:p>
          <a:p>
            <a:pPr algn="l" rtl="0" eaLnBrk="1" hangingPunct="1"/>
            <a:r>
              <a:rPr lang="en-US" altLang="en-US" smtClean="0"/>
              <a:t>The </a:t>
            </a:r>
            <a:r>
              <a:rPr lang="en-US" altLang="en-US" b="1" smtClean="0">
                <a:solidFill>
                  <a:srgbClr val="008000"/>
                </a:solidFill>
              </a:rPr>
              <a:t>literature survey</a:t>
            </a:r>
            <a:r>
              <a:rPr lang="en-US" altLang="en-US" smtClean="0"/>
              <a:t> identifies the variables that might be important, as determined by previous research findings.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5D87127E-7A05-4F9F-8213-B73FAEE2226E}" type="slidenum">
              <a:rPr lang="ar-SA" altLang="en-US" b="0"/>
              <a:pPr eaLnBrk="1" hangingPunct="1"/>
              <a:t>44</a:t>
            </a:fld>
            <a:endParaRPr lang="en-US" altLang="en-US" b="0"/>
          </a:p>
        </p:txBody>
      </p:sp>
      <p:sp>
        <p:nvSpPr>
          <p:cNvPr id="47107" name="Rectangle 2"/>
          <p:cNvSpPr>
            <a:spLocks noGrp="1" noChangeArrowheads="1"/>
          </p:cNvSpPr>
          <p:nvPr>
            <p:ph type="title"/>
          </p:nvPr>
        </p:nvSpPr>
        <p:spPr/>
        <p:txBody>
          <a:bodyPr/>
          <a:lstStyle/>
          <a:p>
            <a:pPr eaLnBrk="1" hangingPunct="1"/>
            <a:r>
              <a:rPr lang="en-US" altLang="en-US" sz="3200" smtClean="0"/>
              <a:t>The Relationship Between the Literature Survey and the Theoretical Framework</a:t>
            </a:r>
          </a:p>
        </p:txBody>
      </p:sp>
      <p:sp>
        <p:nvSpPr>
          <p:cNvPr id="47108" name="Rectangle 3"/>
          <p:cNvSpPr>
            <a:spLocks noGrp="1" noChangeArrowheads="1"/>
          </p:cNvSpPr>
          <p:nvPr>
            <p:ph type="body" idx="1"/>
          </p:nvPr>
        </p:nvSpPr>
        <p:spPr/>
        <p:txBody>
          <a:bodyPr/>
          <a:lstStyle/>
          <a:p>
            <a:pPr algn="l" rtl="0" eaLnBrk="1" hangingPunct="1"/>
            <a:r>
              <a:rPr lang="en-US" altLang="en-US" sz="2800" smtClean="0"/>
              <a:t>The </a:t>
            </a:r>
            <a:r>
              <a:rPr lang="en-US" altLang="en-US" sz="2800" b="1" smtClean="0">
                <a:solidFill>
                  <a:srgbClr val="008000"/>
                </a:solidFill>
              </a:rPr>
              <a:t>theoretical framework</a:t>
            </a:r>
            <a:r>
              <a:rPr lang="en-US" altLang="en-US" sz="2800" smtClean="0"/>
              <a:t> elaborates the relationships among the variables, explains the theory underlying these relations, and describes the nature and direction of the relationships.</a:t>
            </a:r>
          </a:p>
          <a:p>
            <a:pPr algn="l" rtl="0" eaLnBrk="1" hangingPunct="1"/>
            <a:r>
              <a:rPr lang="en-US" altLang="en-US" sz="2800" smtClean="0"/>
              <a:t>The </a:t>
            </a:r>
            <a:r>
              <a:rPr lang="en-US" altLang="en-US" sz="2800" b="1" smtClean="0">
                <a:solidFill>
                  <a:srgbClr val="008000"/>
                </a:solidFill>
              </a:rPr>
              <a:t>theoretical framework</a:t>
            </a:r>
            <a:r>
              <a:rPr lang="en-US" altLang="en-US" sz="2800" smtClean="0"/>
              <a:t> provides the logical base for developing testable hypotheses.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96D4F303-F135-4C32-9EC9-E69D20FCB983}" type="slidenum">
              <a:rPr lang="ar-SA" altLang="en-US" b="0"/>
              <a:pPr eaLnBrk="1" hangingPunct="1"/>
              <a:t>45</a:t>
            </a:fld>
            <a:endParaRPr lang="en-US" altLang="en-US" b="0"/>
          </a:p>
        </p:txBody>
      </p:sp>
      <p:sp>
        <p:nvSpPr>
          <p:cNvPr id="48131" name="Rectangle 2"/>
          <p:cNvSpPr>
            <a:spLocks noGrp="1" noChangeArrowheads="1"/>
          </p:cNvSpPr>
          <p:nvPr>
            <p:ph type="title"/>
          </p:nvPr>
        </p:nvSpPr>
        <p:spPr/>
        <p:txBody>
          <a:bodyPr/>
          <a:lstStyle/>
          <a:p>
            <a:pPr eaLnBrk="1" hangingPunct="1"/>
            <a:r>
              <a:rPr lang="en-US" altLang="en-US" sz="3600" smtClean="0"/>
              <a:t>Example 10 </a:t>
            </a:r>
            <a:r>
              <a:rPr lang="en-US" altLang="en-US" sz="3600" b="1" smtClean="0"/>
              <a:t>Delta Airlines</a:t>
            </a:r>
          </a:p>
        </p:txBody>
      </p:sp>
      <p:sp>
        <p:nvSpPr>
          <p:cNvPr id="48132" name="Rectangle 3"/>
          <p:cNvSpPr>
            <a:spLocks noGrp="1" noChangeArrowheads="1"/>
          </p:cNvSpPr>
          <p:nvPr>
            <p:ph type="body" idx="1"/>
          </p:nvPr>
        </p:nvSpPr>
        <p:spPr/>
        <p:txBody>
          <a:bodyPr/>
          <a:lstStyle/>
          <a:p>
            <a:pPr algn="l" rtl="0" eaLnBrk="1" hangingPunct="1"/>
            <a:r>
              <a:rPr lang="en-US" altLang="en-US" smtClean="0"/>
              <a:t>According to the reports, Delta Airlines faced charges of </a:t>
            </a:r>
            <a:r>
              <a:rPr lang="en-US" altLang="en-US" b="1" smtClean="0">
                <a:solidFill>
                  <a:srgbClr val="000066"/>
                </a:solidFill>
              </a:rPr>
              <a:t>air-safety violations</a:t>
            </a:r>
            <a:r>
              <a:rPr lang="en-US" altLang="en-US" smtClean="0"/>
              <a:t> when there were several near collisions in midair, and one accident that resulted in 137 deaths in 1987.</a:t>
            </a:r>
          </a:p>
          <a:p>
            <a:pPr algn="l" rtl="0" eaLnBrk="1" hangingPunct="1"/>
            <a:r>
              <a:rPr lang="en-US" altLang="en-US" smtClean="0"/>
              <a:t>Four important factors that seem to have influenced these are: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A121EBF5-AEE9-49D4-8DC1-6EFF4C84DCD7}" type="slidenum">
              <a:rPr lang="ar-SA" altLang="en-US" b="0"/>
              <a:pPr eaLnBrk="1" hangingPunct="1"/>
              <a:t>46</a:t>
            </a:fld>
            <a:endParaRPr lang="en-US" altLang="en-US" b="0"/>
          </a:p>
        </p:txBody>
      </p:sp>
      <p:sp>
        <p:nvSpPr>
          <p:cNvPr id="49155" name="Rectangle 2"/>
          <p:cNvSpPr>
            <a:spLocks noGrp="1" noChangeArrowheads="1"/>
          </p:cNvSpPr>
          <p:nvPr>
            <p:ph type="title"/>
          </p:nvPr>
        </p:nvSpPr>
        <p:spPr/>
        <p:txBody>
          <a:bodyPr/>
          <a:lstStyle/>
          <a:p>
            <a:pPr eaLnBrk="1" hangingPunct="1"/>
            <a:r>
              <a:rPr lang="en-US" altLang="en-US" sz="3600" smtClean="0"/>
              <a:t>Example 10 </a:t>
            </a:r>
            <a:r>
              <a:rPr lang="en-US" altLang="en-US" sz="3600" b="1" smtClean="0"/>
              <a:t>Delta Airlines</a:t>
            </a:r>
          </a:p>
        </p:txBody>
      </p:sp>
      <p:sp>
        <p:nvSpPr>
          <p:cNvPr id="49156" name="Rectangle 3"/>
          <p:cNvSpPr>
            <a:spLocks noGrp="1" noChangeArrowheads="1"/>
          </p:cNvSpPr>
          <p:nvPr>
            <p:ph type="body" idx="1"/>
          </p:nvPr>
        </p:nvSpPr>
        <p:spPr/>
        <p:txBody>
          <a:bodyPr/>
          <a:lstStyle/>
          <a:p>
            <a:pPr marL="609600" indent="-609600" algn="l" rtl="0" eaLnBrk="1" hangingPunct="1">
              <a:lnSpc>
                <a:spcPct val="90000"/>
              </a:lnSpc>
              <a:buFont typeface="Wingdings" panose="05000000000000000000" pitchFamily="2" charset="2"/>
              <a:buAutoNum type="arabicPeriod"/>
            </a:pPr>
            <a:r>
              <a:rPr lang="en-US" altLang="en-US" sz="2800" smtClean="0"/>
              <a:t>Poor communication among the cockpit crew members.</a:t>
            </a:r>
          </a:p>
          <a:p>
            <a:pPr marL="609600" indent="-609600" algn="l" rtl="0" eaLnBrk="1" hangingPunct="1">
              <a:lnSpc>
                <a:spcPct val="90000"/>
              </a:lnSpc>
              <a:buFont typeface="Wingdings" panose="05000000000000000000" pitchFamily="2" charset="2"/>
              <a:buAutoNum type="arabicPeriod"/>
            </a:pPr>
            <a:r>
              <a:rPr lang="en-US" altLang="en-US" sz="2800" smtClean="0"/>
              <a:t>Poor coordination between ground staff and cockpit crew.</a:t>
            </a:r>
          </a:p>
          <a:p>
            <a:pPr marL="609600" indent="-609600" algn="l" rtl="0" eaLnBrk="1" hangingPunct="1">
              <a:lnSpc>
                <a:spcPct val="90000"/>
              </a:lnSpc>
              <a:buFont typeface="Wingdings" panose="05000000000000000000" pitchFamily="2" charset="2"/>
              <a:buAutoNum type="arabicPeriod"/>
            </a:pPr>
            <a:r>
              <a:rPr lang="en-US" altLang="en-US" sz="2800" smtClean="0"/>
              <a:t>Minimal training given to the cockpit crew.</a:t>
            </a:r>
          </a:p>
          <a:p>
            <a:pPr marL="609600" indent="-609600" algn="l" rtl="0" eaLnBrk="1" hangingPunct="1">
              <a:lnSpc>
                <a:spcPct val="90000"/>
              </a:lnSpc>
              <a:buFont typeface="Wingdings" panose="05000000000000000000" pitchFamily="2" charset="2"/>
              <a:buAutoNum type="arabicPeriod"/>
            </a:pPr>
            <a:r>
              <a:rPr lang="en-US" altLang="en-US" sz="2800" smtClean="0"/>
              <a:t>Management philosophy that encouraged a decentralized structure.</a:t>
            </a:r>
          </a:p>
          <a:p>
            <a:pPr marL="609600" indent="-609600" algn="l" rtl="0" eaLnBrk="1" hangingPunct="1">
              <a:lnSpc>
                <a:spcPct val="90000"/>
              </a:lnSpc>
              <a:buFont typeface="Wingdings" panose="05000000000000000000" pitchFamily="2" charset="2"/>
              <a:buNone/>
            </a:pPr>
            <a:r>
              <a:rPr lang="en-US" altLang="en-US" sz="2400" smtClean="0"/>
              <a:t>      </a:t>
            </a:r>
            <a:r>
              <a:rPr lang="en-US" altLang="en-US" sz="2400" b="1" smtClean="0">
                <a:solidFill>
                  <a:srgbClr val="000066"/>
                </a:solidFill>
              </a:rPr>
              <a:t>Did these factors indeed contribute to the safety violations?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9EC73BB9-5F7E-435A-B359-830B6E0EA01C}" type="slidenum">
              <a:rPr lang="ar-SA" altLang="en-US" b="0"/>
              <a:pPr eaLnBrk="1" hangingPunct="1"/>
              <a:t>47</a:t>
            </a:fld>
            <a:endParaRPr lang="en-US" altLang="en-US" b="0"/>
          </a:p>
        </p:txBody>
      </p:sp>
      <p:sp>
        <p:nvSpPr>
          <p:cNvPr id="50179" name="Rectangle 2"/>
          <p:cNvSpPr>
            <a:spLocks noGrp="1" noChangeArrowheads="1"/>
          </p:cNvSpPr>
          <p:nvPr>
            <p:ph type="title"/>
          </p:nvPr>
        </p:nvSpPr>
        <p:spPr/>
        <p:txBody>
          <a:bodyPr/>
          <a:lstStyle/>
          <a:p>
            <a:pPr eaLnBrk="1" hangingPunct="1"/>
            <a:r>
              <a:rPr lang="en-US" altLang="en-US" sz="3600" smtClean="0"/>
              <a:t>Theoretical Framework for Example 10</a:t>
            </a:r>
          </a:p>
        </p:txBody>
      </p:sp>
      <p:sp>
        <p:nvSpPr>
          <p:cNvPr id="50180" name="Rectangle 3"/>
          <p:cNvSpPr>
            <a:spLocks noGrp="1" noChangeArrowheads="1"/>
          </p:cNvSpPr>
          <p:nvPr>
            <p:ph type="body" idx="1"/>
          </p:nvPr>
        </p:nvSpPr>
        <p:spPr/>
        <p:txBody>
          <a:bodyPr/>
          <a:lstStyle/>
          <a:p>
            <a:pPr algn="l" rtl="0" eaLnBrk="1" hangingPunct="1"/>
            <a:r>
              <a:rPr lang="en-US" altLang="en-US" sz="2800" smtClean="0"/>
              <a:t>The </a:t>
            </a:r>
            <a:r>
              <a:rPr lang="en-US" altLang="en-US" sz="2800" b="1" smtClean="0">
                <a:solidFill>
                  <a:srgbClr val="000066"/>
                </a:solidFill>
              </a:rPr>
              <a:t>dependent variable</a:t>
            </a:r>
            <a:r>
              <a:rPr lang="en-US" altLang="en-US" sz="2800" smtClean="0"/>
              <a:t> is </a:t>
            </a:r>
            <a:r>
              <a:rPr lang="en-US" altLang="en-US" sz="2800" smtClean="0">
                <a:solidFill>
                  <a:srgbClr val="008000"/>
                </a:solidFill>
              </a:rPr>
              <a:t>safety violation</a:t>
            </a:r>
            <a:r>
              <a:rPr lang="en-US" altLang="en-US" sz="2800" smtClean="0"/>
              <a:t>, which is the variable of primary interest.</a:t>
            </a:r>
          </a:p>
          <a:p>
            <a:pPr algn="l" rtl="0" eaLnBrk="1" hangingPunct="1"/>
            <a:r>
              <a:rPr lang="en-US" altLang="en-US" sz="2800" smtClean="0"/>
              <a:t>The variance in the safety violation is attempted to be explained by </a:t>
            </a:r>
            <a:r>
              <a:rPr lang="en-US" altLang="en-US" sz="2800" smtClean="0">
                <a:solidFill>
                  <a:srgbClr val="000066"/>
                </a:solidFill>
              </a:rPr>
              <a:t>the four independent variables</a:t>
            </a:r>
            <a:r>
              <a:rPr lang="en-US" altLang="en-US" sz="2800" smtClean="0"/>
              <a:t> of (</a:t>
            </a:r>
            <a:r>
              <a:rPr lang="en-US" altLang="en-US" sz="2800" smtClean="0">
                <a:solidFill>
                  <a:srgbClr val="000066"/>
                </a:solidFill>
              </a:rPr>
              <a:t>1</a:t>
            </a:r>
            <a:r>
              <a:rPr lang="en-US" altLang="en-US" sz="2800" smtClean="0"/>
              <a:t>) communication among crew members, (</a:t>
            </a:r>
            <a:r>
              <a:rPr lang="en-US" altLang="en-US" sz="2800" smtClean="0">
                <a:solidFill>
                  <a:srgbClr val="000066"/>
                </a:solidFill>
              </a:rPr>
              <a:t>2</a:t>
            </a:r>
            <a:r>
              <a:rPr lang="en-US" altLang="en-US" sz="2800" smtClean="0"/>
              <a:t>) communication between ground control and the cockpit crew, (</a:t>
            </a:r>
            <a:r>
              <a:rPr lang="en-US" altLang="en-US" sz="2800" smtClean="0">
                <a:solidFill>
                  <a:srgbClr val="000066"/>
                </a:solidFill>
              </a:rPr>
              <a:t>3</a:t>
            </a:r>
            <a:r>
              <a:rPr lang="en-US" altLang="en-US" sz="2800" smtClean="0"/>
              <a:t>) training received by the cockpit crew, and (</a:t>
            </a:r>
            <a:r>
              <a:rPr lang="en-US" altLang="en-US" sz="2800" smtClean="0">
                <a:solidFill>
                  <a:srgbClr val="000066"/>
                </a:solidFill>
              </a:rPr>
              <a:t>4</a:t>
            </a:r>
            <a:r>
              <a:rPr lang="en-US" altLang="en-US" sz="2800" smtClean="0"/>
              <a:t>) decentralization.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095C66E2-F526-4AFE-B320-D91053356820}" type="slidenum">
              <a:rPr lang="ar-SA" altLang="en-US" b="0"/>
              <a:pPr eaLnBrk="1" hangingPunct="1"/>
              <a:t>48</a:t>
            </a:fld>
            <a:endParaRPr lang="en-US" altLang="en-US" b="0"/>
          </a:p>
        </p:txBody>
      </p:sp>
      <p:sp>
        <p:nvSpPr>
          <p:cNvPr id="51203" name="Rectangle 2"/>
          <p:cNvSpPr>
            <a:spLocks noGrp="1" noChangeArrowheads="1"/>
          </p:cNvSpPr>
          <p:nvPr>
            <p:ph type="title"/>
          </p:nvPr>
        </p:nvSpPr>
        <p:spPr/>
        <p:txBody>
          <a:bodyPr/>
          <a:lstStyle/>
          <a:p>
            <a:pPr eaLnBrk="1" hangingPunct="1"/>
            <a:r>
              <a:rPr lang="en-US" altLang="en-US" sz="4000" smtClean="0"/>
              <a:t>Theoretical Framework for Example 10</a:t>
            </a:r>
          </a:p>
        </p:txBody>
      </p:sp>
      <p:sp>
        <p:nvSpPr>
          <p:cNvPr id="51204" name="Rectangle 3"/>
          <p:cNvSpPr>
            <a:spLocks noGrp="1" noChangeArrowheads="1"/>
          </p:cNvSpPr>
          <p:nvPr>
            <p:ph type="body" idx="1"/>
          </p:nvPr>
        </p:nvSpPr>
        <p:spPr/>
        <p:txBody>
          <a:bodyPr/>
          <a:lstStyle/>
          <a:p>
            <a:pPr algn="l" rtl="0" eaLnBrk="1" hangingPunct="1"/>
            <a:r>
              <a:rPr lang="en-US" altLang="en-US" smtClean="0"/>
              <a:t>The </a:t>
            </a:r>
            <a:r>
              <a:rPr lang="en-US" altLang="en-US" b="1" smtClean="0">
                <a:solidFill>
                  <a:srgbClr val="000066"/>
                </a:solidFill>
              </a:rPr>
              <a:t>less the communication</a:t>
            </a:r>
            <a:r>
              <a:rPr lang="en-US" altLang="en-US" smtClean="0"/>
              <a:t> among the crew members themselves, </a:t>
            </a:r>
            <a:r>
              <a:rPr lang="en-US" altLang="en-US" b="1" smtClean="0">
                <a:solidFill>
                  <a:srgbClr val="000066"/>
                </a:solidFill>
              </a:rPr>
              <a:t>the greater is the probability of air-safety violations</a:t>
            </a:r>
            <a:r>
              <a:rPr lang="en-US" altLang="en-US" smtClean="0"/>
              <a:t> since very little information is shared among them.</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660FDDA9-0639-4034-AFB9-0A7680496C73}" type="slidenum">
              <a:rPr lang="ar-SA" altLang="en-US" b="0"/>
              <a:pPr eaLnBrk="1" hangingPunct="1"/>
              <a:t>49</a:t>
            </a:fld>
            <a:endParaRPr lang="en-US" altLang="en-US" b="0"/>
          </a:p>
        </p:txBody>
      </p:sp>
      <p:sp>
        <p:nvSpPr>
          <p:cNvPr id="52227" name="Rectangle 2"/>
          <p:cNvSpPr>
            <a:spLocks noGrp="1" noChangeArrowheads="1"/>
          </p:cNvSpPr>
          <p:nvPr>
            <p:ph type="title"/>
          </p:nvPr>
        </p:nvSpPr>
        <p:spPr/>
        <p:txBody>
          <a:bodyPr/>
          <a:lstStyle/>
          <a:p>
            <a:pPr eaLnBrk="1" hangingPunct="1"/>
            <a:r>
              <a:rPr lang="en-US" altLang="en-US" sz="4000" smtClean="0"/>
              <a:t>Theoretical Framework for Example 10</a:t>
            </a:r>
          </a:p>
        </p:txBody>
      </p:sp>
      <p:sp>
        <p:nvSpPr>
          <p:cNvPr id="52228" name="Rectangle 3"/>
          <p:cNvSpPr>
            <a:spLocks noGrp="1" noChangeArrowheads="1"/>
          </p:cNvSpPr>
          <p:nvPr>
            <p:ph type="body" idx="1"/>
          </p:nvPr>
        </p:nvSpPr>
        <p:spPr/>
        <p:txBody>
          <a:bodyPr/>
          <a:lstStyle/>
          <a:p>
            <a:pPr algn="l" rtl="0" eaLnBrk="1" hangingPunct="1"/>
            <a:r>
              <a:rPr lang="en-US" altLang="en-US" sz="2800" smtClean="0"/>
              <a:t>When </a:t>
            </a:r>
            <a:r>
              <a:rPr lang="en-US" altLang="en-US" sz="2800" smtClean="0">
                <a:solidFill>
                  <a:srgbClr val="000066"/>
                </a:solidFill>
              </a:rPr>
              <a:t>ground crew fail to give the right information</a:t>
            </a:r>
            <a:r>
              <a:rPr lang="en-US" altLang="en-US" sz="2800" smtClean="0"/>
              <a:t> at the right time, </a:t>
            </a:r>
            <a:r>
              <a:rPr lang="en-US" altLang="en-US" sz="2800" smtClean="0">
                <a:solidFill>
                  <a:srgbClr val="000066"/>
                </a:solidFill>
              </a:rPr>
              <a:t>misfortunes</a:t>
            </a:r>
            <a:r>
              <a:rPr lang="en-US" altLang="en-US" sz="2800" smtClean="0"/>
              <a:t> are bound to occur with aborted flights and collisions.</a:t>
            </a:r>
          </a:p>
          <a:p>
            <a:pPr algn="l" rtl="0" eaLnBrk="1" hangingPunct="1"/>
            <a:r>
              <a:rPr lang="en-US" altLang="en-US" sz="2800" smtClean="0"/>
              <a:t>Coordination between ground and cockpit crew is at the very heart of air safety. Thus, </a:t>
            </a:r>
            <a:r>
              <a:rPr lang="en-US" altLang="en-US" sz="2800" smtClean="0">
                <a:solidFill>
                  <a:schemeClr val="tx2"/>
                </a:solidFill>
              </a:rPr>
              <a:t>the less the coordination between ground control and cockpit crew, the greater the possibility of air-safety violations taking place</a:t>
            </a:r>
            <a:r>
              <a:rPr lang="en-US" altLang="en-US" sz="2800" smtClean="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mtClean="0"/>
              <a:t>Theoretical Framework</a:t>
            </a:r>
            <a:endParaRPr lang="ar-JO" altLang="en-US" smtClean="0"/>
          </a:p>
        </p:txBody>
      </p:sp>
      <p:sp>
        <p:nvSpPr>
          <p:cNvPr id="7171" name="Content Placeholder 2"/>
          <p:cNvSpPr>
            <a:spLocks noGrp="1"/>
          </p:cNvSpPr>
          <p:nvPr>
            <p:ph idx="1"/>
          </p:nvPr>
        </p:nvSpPr>
        <p:spPr/>
        <p:txBody>
          <a:bodyPr/>
          <a:lstStyle/>
          <a:p>
            <a:pPr algn="l" rtl="0"/>
            <a:r>
              <a:rPr lang="en-US" altLang="en-US" smtClean="0"/>
              <a:t>A theoretical framework represents your beliefs on </a:t>
            </a:r>
            <a:r>
              <a:rPr lang="en-US" altLang="en-US" i="1" smtClean="0"/>
              <a:t>how</a:t>
            </a:r>
            <a:r>
              <a:rPr lang="en-US" altLang="en-US" smtClean="0"/>
              <a:t> certain phenomena (or variables or concepts) are related to each other (a model) and an explanation on </a:t>
            </a:r>
            <a:r>
              <a:rPr lang="en-US" altLang="en-US" i="1" smtClean="0"/>
              <a:t>why</a:t>
            </a:r>
            <a:r>
              <a:rPr lang="en-US" altLang="en-US" smtClean="0"/>
              <a:t> you believe that these variables are associated to each other (a theory). </a:t>
            </a:r>
          </a:p>
          <a:p>
            <a:endParaRPr lang="ar-JO" altLang="en-US" smtClean="0"/>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9418EF7D-9CFA-450D-823C-D0EEDBA3C3C9}" type="slidenum">
              <a:rPr lang="ar-SA" altLang="en-US" b="0"/>
              <a:pPr eaLnBrk="1" hangingPunct="1"/>
              <a:t>5</a:t>
            </a:fld>
            <a:endParaRPr lang="en-US" altLang="en-US" b="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84BA6488-127A-4365-9D1F-1254F9E1819E}" type="slidenum">
              <a:rPr lang="ar-SA" altLang="en-US" b="0"/>
              <a:pPr eaLnBrk="1" hangingPunct="1"/>
              <a:t>50</a:t>
            </a:fld>
            <a:endParaRPr lang="en-US" altLang="en-US" b="0"/>
          </a:p>
        </p:txBody>
      </p:sp>
      <p:sp>
        <p:nvSpPr>
          <p:cNvPr id="53251" name="Rectangle 2"/>
          <p:cNvSpPr>
            <a:spLocks noGrp="1" noChangeArrowheads="1"/>
          </p:cNvSpPr>
          <p:nvPr>
            <p:ph type="title"/>
          </p:nvPr>
        </p:nvSpPr>
        <p:spPr/>
        <p:txBody>
          <a:bodyPr/>
          <a:lstStyle/>
          <a:p>
            <a:pPr eaLnBrk="1" hangingPunct="1"/>
            <a:r>
              <a:rPr lang="en-US" altLang="en-US" sz="4000" smtClean="0"/>
              <a:t>Theoretical Framework for Example 10</a:t>
            </a:r>
          </a:p>
        </p:txBody>
      </p:sp>
      <p:sp>
        <p:nvSpPr>
          <p:cNvPr id="53252" name="Rectangle 3"/>
          <p:cNvSpPr>
            <a:spLocks noGrp="1" noChangeArrowheads="1"/>
          </p:cNvSpPr>
          <p:nvPr>
            <p:ph type="body" idx="1"/>
          </p:nvPr>
        </p:nvSpPr>
        <p:spPr/>
        <p:txBody>
          <a:bodyPr/>
          <a:lstStyle/>
          <a:p>
            <a:pPr algn="l" rtl="0" eaLnBrk="1" hangingPunct="1">
              <a:lnSpc>
                <a:spcPct val="90000"/>
              </a:lnSpc>
            </a:pPr>
            <a:r>
              <a:rPr lang="en-US" altLang="en-US" sz="2400" smtClean="0"/>
              <a:t>Both of the above factors are exacerbated by the management philosophy of Delta Airlines, which emphasizes decentralization.</a:t>
            </a:r>
          </a:p>
          <a:p>
            <a:pPr algn="l" rtl="0" eaLnBrk="1" hangingPunct="1">
              <a:lnSpc>
                <a:spcPct val="90000"/>
              </a:lnSpc>
            </a:pPr>
            <a:r>
              <a:rPr lang="en-US" altLang="en-US" sz="2400" smtClean="0"/>
              <a:t>Centralized coordination and control  assume great importance when increased flights overall in midair, and with all airlines operating many more flights.</a:t>
            </a:r>
          </a:p>
          <a:p>
            <a:pPr algn="l" rtl="0" eaLnBrk="1" hangingPunct="1">
              <a:lnSpc>
                <a:spcPct val="90000"/>
              </a:lnSpc>
            </a:pPr>
            <a:r>
              <a:rPr lang="en-US" altLang="en-US" sz="2400" smtClean="0"/>
              <a:t>Thus, the </a:t>
            </a:r>
            <a:r>
              <a:rPr lang="en-US" altLang="en-US" sz="2400" smtClean="0">
                <a:solidFill>
                  <a:srgbClr val="008000"/>
                </a:solidFill>
              </a:rPr>
              <a:t>greater the degree of decentralization</a:t>
            </a:r>
            <a:r>
              <a:rPr lang="en-US" altLang="en-US" sz="2400" smtClean="0"/>
              <a:t>, </a:t>
            </a:r>
            <a:r>
              <a:rPr lang="en-US" altLang="en-US" sz="2400" smtClean="0">
                <a:solidFill>
                  <a:schemeClr val="tx2"/>
                </a:solidFill>
              </a:rPr>
              <a:t>the greater is the scope for lower levels of communication</a:t>
            </a:r>
            <a:r>
              <a:rPr lang="en-US" altLang="en-US" sz="2400" smtClean="0"/>
              <a:t> both among in-flight staff and between ground staff and cockpit crew, and the greater the scope for air-safety violations.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F34E91DF-B948-4B88-B341-90C327A1D51F}" type="slidenum">
              <a:rPr lang="ar-SA" altLang="en-US" b="0"/>
              <a:pPr eaLnBrk="1" hangingPunct="1"/>
              <a:t>51</a:t>
            </a:fld>
            <a:endParaRPr lang="en-US" altLang="en-US" b="0"/>
          </a:p>
        </p:txBody>
      </p:sp>
      <p:sp>
        <p:nvSpPr>
          <p:cNvPr id="54275" name="Rectangle 2"/>
          <p:cNvSpPr>
            <a:spLocks noGrp="1" noChangeArrowheads="1"/>
          </p:cNvSpPr>
          <p:nvPr>
            <p:ph type="title"/>
          </p:nvPr>
        </p:nvSpPr>
        <p:spPr/>
        <p:txBody>
          <a:bodyPr/>
          <a:lstStyle/>
          <a:p>
            <a:pPr eaLnBrk="1" hangingPunct="1"/>
            <a:r>
              <a:rPr lang="en-US" altLang="en-US" sz="4000" smtClean="0"/>
              <a:t>Theoretical Framework for Example 10</a:t>
            </a:r>
          </a:p>
        </p:txBody>
      </p:sp>
      <p:sp>
        <p:nvSpPr>
          <p:cNvPr id="54276" name="Rectangle 3"/>
          <p:cNvSpPr>
            <a:spLocks noGrp="1" noChangeArrowheads="1"/>
          </p:cNvSpPr>
          <p:nvPr>
            <p:ph type="body" idx="1"/>
          </p:nvPr>
        </p:nvSpPr>
        <p:spPr/>
        <p:txBody>
          <a:bodyPr/>
          <a:lstStyle/>
          <a:p>
            <a:pPr algn="l" rtl="0" eaLnBrk="1" hangingPunct="1"/>
            <a:r>
              <a:rPr lang="en-US" altLang="en-US" sz="2800" smtClean="0"/>
              <a:t>When cockpit crew members are not adequately trained, they may not have the requisite knowledge of safety standards or may suffer from an inability to handle emergency situations and avoid collisions.</a:t>
            </a:r>
          </a:p>
          <a:p>
            <a:pPr algn="l" rtl="0" eaLnBrk="1" hangingPunct="1"/>
            <a:r>
              <a:rPr lang="en-US" altLang="en-US" sz="2800" smtClean="0"/>
              <a:t>Thus, </a:t>
            </a:r>
            <a:r>
              <a:rPr lang="en-US" altLang="en-US" sz="2800" smtClean="0">
                <a:solidFill>
                  <a:srgbClr val="000066"/>
                </a:solidFill>
              </a:rPr>
              <a:t>poor training also adds to the probability of increased safety violations.</a:t>
            </a:r>
          </a:p>
          <a:p>
            <a:pPr algn="l" rtl="0" eaLnBrk="1" hangingPunct="1">
              <a:buFont typeface="Wingdings" panose="05000000000000000000" pitchFamily="2" charset="2"/>
              <a:buNone/>
            </a:pPr>
            <a:r>
              <a:rPr lang="en-US" altLang="en-US" sz="2800" smtClean="0"/>
              <a:t>   These relationships are diagrammed in </a:t>
            </a:r>
            <a:r>
              <a:rPr lang="en-US" altLang="en-US" sz="2800" b="1" smtClean="0"/>
              <a:t>Figure 8.</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4027996B-A90E-46E1-88B7-AF939482B1E4}" type="slidenum">
              <a:rPr lang="ar-SA" altLang="en-US" b="0"/>
              <a:pPr eaLnBrk="1" hangingPunct="1"/>
              <a:t>52</a:t>
            </a:fld>
            <a:endParaRPr lang="en-US" altLang="en-US" b="0"/>
          </a:p>
        </p:txBody>
      </p:sp>
      <p:sp>
        <p:nvSpPr>
          <p:cNvPr id="55299" name="Rectangle 2"/>
          <p:cNvSpPr>
            <a:spLocks noGrp="1" noChangeArrowheads="1"/>
          </p:cNvSpPr>
          <p:nvPr>
            <p:ph type="title"/>
          </p:nvPr>
        </p:nvSpPr>
        <p:spPr/>
        <p:txBody>
          <a:bodyPr/>
          <a:lstStyle/>
          <a:p>
            <a:pPr eaLnBrk="1" hangingPunct="1"/>
            <a:r>
              <a:rPr lang="en-US" altLang="en-US" sz="3600" smtClean="0"/>
              <a:t>Figure 8</a:t>
            </a:r>
          </a:p>
        </p:txBody>
      </p:sp>
      <p:pic>
        <p:nvPicPr>
          <p:cNvPr id="55300" name="Picture 4"/>
          <p:cNvPicPr>
            <a:picLocks noChangeAspect="1" noChangeArrowheads="1"/>
          </p:cNvPicPr>
          <p:nvPr>
            <p:ph type="body" idx="1"/>
          </p:nvPr>
        </p:nvPicPr>
        <p:blipFill>
          <a:blip r:embed="rId2" cstate="print">
            <a:extLst>
              <a:ext uri="{28A0092B-C50C-407E-A947-70E740481C1C}">
                <a14:useLocalDpi xmlns:a14="http://schemas.microsoft.com/office/drawing/2010/main" val="0"/>
              </a:ext>
            </a:extLst>
          </a:blip>
          <a:srcRect/>
          <a:stretch>
            <a:fillRect/>
          </a:stretch>
        </p:blipFill>
        <p:spPr>
          <a:xfrm>
            <a:off x="0" y="1773238"/>
            <a:ext cx="9324975" cy="5084762"/>
          </a:xfr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4ACC0B78-1FC7-4C6E-B581-4FA880882B19}" type="slidenum">
              <a:rPr lang="ar-SA" altLang="en-US" b="0"/>
              <a:pPr eaLnBrk="1" hangingPunct="1"/>
              <a:t>53</a:t>
            </a:fld>
            <a:endParaRPr lang="en-US" altLang="en-US" b="0"/>
          </a:p>
        </p:txBody>
      </p:sp>
      <p:sp>
        <p:nvSpPr>
          <p:cNvPr id="56323" name="Rectangle 2"/>
          <p:cNvSpPr>
            <a:spLocks noGrp="1" noChangeArrowheads="1"/>
          </p:cNvSpPr>
          <p:nvPr>
            <p:ph type="title"/>
          </p:nvPr>
        </p:nvSpPr>
        <p:spPr/>
        <p:txBody>
          <a:bodyPr/>
          <a:lstStyle/>
          <a:p>
            <a:pPr eaLnBrk="1" hangingPunct="1"/>
            <a:r>
              <a:rPr lang="en-US" altLang="en-US" sz="4000" smtClean="0"/>
              <a:t>Interjecting an </a:t>
            </a:r>
            <a:r>
              <a:rPr lang="en-US" altLang="en-US" sz="4000" b="1" smtClean="0"/>
              <a:t>Intervening variable</a:t>
            </a:r>
            <a:r>
              <a:rPr lang="en-US" altLang="en-US" sz="4000" smtClean="0"/>
              <a:t> to the model</a:t>
            </a:r>
          </a:p>
        </p:txBody>
      </p:sp>
      <p:sp>
        <p:nvSpPr>
          <p:cNvPr id="56324" name="Rectangle 3"/>
          <p:cNvSpPr>
            <a:spLocks noGrp="1" noChangeArrowheads="1"/>
          </p:cNvSpPr>
          <p:nvPr>
            <p:ph type="body" idx="1"/>
          </p:nvPr>
        </p:nvSpPr>
        <p:spPr/>
        <p:txBody>
          <a:bodyPr/>
          <a:lstStyle/>
          <a:p>
            <a:pPr algn="l" rtl="0" eaLnBrk="1" hangingPunct="1">
              <a:lnSpc>
                <a:spcPct val="80000"/>
              </a:lnSpc>
            </a:pPr>
            <a:r>
              <a:rPr lang="en-US" altLang="en-US" sz="2800" smtClean="0"/>
              <a:t>We may say that </a:t>
            </a:r>
            <a:r>
              <a:rPr lang="en-US" altLang="en-US" sz="2800" smtClean="0">
                <a:solidFill>
                  <a:schemeClr val="accent1"/>
                </a:solidFill>
              </a:rPr>
              <a:t>lack of adequate training makes the pilots nervous and diffident</a:t>
            </a:r>
            <a:r>
              <a:rPr lang="en-US" altLang="en-US" sz="2800" smtClean="0"/>
              <a:t>, and this in turn explains why they are not able to confidently handle situations in midair when  many aircraft share the skies.</a:t>
            </a:r>
          </a:p>
          <a:p>
            <a:pPr algn="l" rtl="0" eaLnBrk="1" hangingPunct="1">
              <a:lnSpc>
                <a:spcPct val="80000"/>
              </a:lnSpc>
            </a:pPr>
            <a:r>
              <a:rPr lang="en-US" altLang="en-US" sz="2800" b="1" smtClean="0">
                <a:solidFill>
                  <a:srgbClr val="000066"/>
                </a:solidFill>
              </a:rPr>
              <a:t>Nervousness</a:t>
            </a:r>
            <a:r>
              <a:rPr lang="en-US" altLang="en-US" sz="2800" smtClean="0"/>
              <a:t> and </a:t>
            </a:r>
            <a:r>
              <a:rPr lang="en-US" altLang="en-US" sz="2800" smtClean="0">
                <a:solidFill>
                  <a:srgbClr val="000066"/>
                </a:solidFill>
              </a:rPr>
              <a:t>diffidence</a:t>
            </a:r>
            <a:r>
              <a:rPr lang="en-US" altLang="en-US" sz="2800" smtClean="0"/>
              <a:t> are </a:t>
            </a:r>
            <a:r>
              <a:rPr lang="en-US" altLang="en-US" sz="2800" smtClean="0">
                <a:solidFill>
                  <a:schemeClr val="folHlink"/>
                </a:solidFill>
              </a:rPr>
              <a:t>a function of lack of training</a:t>
            </a:r>
            <a:r>
              <a:rPr lang="en-US" altLang="en-US" sz="2800" smtClean="0"/>
              <a:t>, and help to explain why inadequate training would result in air-safety hazard.</a:t>
            </a:r>
          </a:p>
          <a:p>
            <a:pPr algn="l" rtl="0" eaLnBrk="1" hangingPunct="1">
              <a:lnSpc>
                <a:spcPct val="80000"/>
              </a:lnSpc>
              <a:buFont typeface="Wingdings" panose="05000000000000000000" pitchFamily="2" charset="2"/>
              <a:buNone/>
            </a:pPr>
            <a:r>
              <a:rPr lang="en-US" altLang="en-US" sz="2800" smtClean="0"/>
              <a:t>   This scenario can be depicted as in </a:t>
            </a:r>
            <a:r>
              <a:rPr lang="en-US" altLang="en-US" sz="2800" b="1" smtClean="0"/>
              <a:t>Figure 9</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849C476A-27B7-4D4D-B304-3D57D0F33A91}" type="slidenum">
              <a:rPr lang="ar-SA" altLang="en-US" b="0"/>
              <a:pPr eaLnBrk="1" hangingPunct="1"/>
              <a:t>54</a:t>
            </a:fld>
            <a:endParaRPr lang="en-US" altLang="en-US" b="0"/>
          </a:p>
        </p:txBody>
      </p:sp>
      <p:sp>
        <p:nvSpPr>
          <p:cNvPr id="57347" name="Rectangle 2"/>
          <p:cNvSpPr>
            <a:spLocks noGrp="1" noChangeArrowheads="1"/>
          </p:cNvSpPr>
          <p:nvPr>
            <p:ph type="title"/>
          </p:nvPr>
        </p:nvSpPr>
        <p:spPr/>
        <p:txBody>
          <a:bodyPr/>
          <a:lstStyle/>
          <a:p>
            <a:pPr eaLnBrk="1" hangingPunct="1"/>
            <a:r>
              <a:rPr lang="en-US" altLang="en-US" sz="3600" smtClean="0"/>
              <a:t>Figure 9</a:t>
            </a:r>
          </a:p>
        </p:txBody>
      </p:sp>
      <p:pic>
        <p:nvPicPr>
          <p:cNvPr id="57348" name="Picture 4"/>
          <p:cNvPicPr>
            <a:picLocks noChangeAspect="1" noChangeArrowheads="1"/>
          </p:cNvPicPr>
          <p:nvPr>
            <p:ph type="body" idx="1"/>
          </p:nvPr>
        </p:nvPicPr>
        <p:blipFill>
          <a:blip r:embed="rId2" cstate="print">
            <a:extLst>
              <a:ext uri="{28A0092B-C50C-407E-A947-70E740481C1C}">
                <a14:useLocalDpi xmlns:a14="http://schemas.microsoft.com/office/drawing/2010/main" val="0"/>
              </a:ext>
            </a:extLst>
          </a:blip>
          <a:srcRect/>
          <a:stretch>
            <a:fillRect/>
          </a:stretch>
        </p:blipFill>
        <p:spPr>
          <a:xfrm>
            <a:off x="0" y="1773238"/>
            <a:ext cx="9144000" cy="5084762"/>
          </a:xfrm>
          <a:noFill/>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320AA082-2005-4864-8473-8A9953DD0C63}" type="slidenum">
              <a:rPr lang="ar-SA" altLang="en-US" b="0"/>
              <a:pPr eaLnBrk="1" hangingPunct="1"/>
              <a:t>55</a:t>
            </a:fld>
            <a:endParaRPr lang="en-US" altLang="en-US" b="0"/>
          </a:p>
        </p:txBody>
      </p:sp>
      <p:sp>
        <p:nvSpPr>
          <p:cNvPr id="58371" name="Rectangle 2"/>
          <p:cNvSpPr>
            <a:spLocks noGrp="1" noChangeArrowheads="1"/>
          </p:cNvSpPr>
          <p:nvPr>
            <p:ph type="title"/>
          </p:nvPr>
        </p:nvSpPr>
        <p:spPr/>
        <p:txBody>
          <a:bodyPr/>
          <a:lstStyle/>
          <a:p>
            <a:pPr eaLnBrk="1" hangingPunct="1"/>
            <a:r>
              <a:rPr lang="en-US" altLang="en-US" sz="4000" smtClean="0"/>
              <a:t>Poor Training as a </a:t>
            </a:r>
            <a:r>
              <a:rPr lang="en-US" altLang="en-US" sz="4000" b="1" smtClean="0"/>
              <a:t>Moderating Variable</a:t>
            </a:r>
          </a:p>
        </p:txBody>
      </p:sp>
      <p:sp>
        <p:nvSpPr>
          <p:cNvPr id="58372" name="Rectangle 3"/>
          <p:cNvSpPr>
            <a:spLocks noGrp="1" noChangeArrowheads="1"/>
          </p:cNvSpPr>
          <p:nvPr>
            <p:ph type="body" idx="1"/>
          </p:nvPr>
        </p:nvSpPr>
        <p:spPr/>
        <p:txBody>
          <a:bodyPr/>
          <a:lstStyle/>
          <a:p>
            <a:pPr algn="l" rtl="0" eaLnBrk="1" hangingPunct="1"/>
            <a:r>
              <a:rPr lang="en-US" altLang="en-US" sz="2800" smtClean="0"/>
              <a:t>We may change the model by using (poor) training as a </a:t>
            </a:r>
            <a:r>
              <a:rPr lang="en-US" altLang="en-US" sz="2800" b="1" smtClean="0">
                <a:solidFill>
                  <a:srgbClr val="000066"/>
                </a:solidFill>
              </a:rPr>
              <a:t>moderating variable</a:t>
            </a:r>
            <a:r>
              <a:rPr lang="en-US" altLang="en-US" sz="2800" smtClean="0">
                <a:solidFill>
                  <a:srgbClr val="008000"/>
                </a:solidFill>
              </a:rPr>
              <a:t>. </a:t>
            </a:r>
          </a:p>
          <a:p>
            <a:pPr algn="l" rtl="0" eaLnBrk="1" hangingPunct="1"/>
            <a:r>
              <a:rPr lang="en-US" altLang="en-US" sz="2800" smtClean="0"/>
              <a:t>We are theorizing that poor communication, poor coordination, and decentralization are likely to result in air-safety violations only in such cases where the pilot in charge has had inadequate training. </a:t>
            </a:r>
          </a:p>
          <a:p>
            <a:pPr algn="l" rtl="0" eaLnBrk="1" hangingPunct="1">
              <a:buFont typeface="Wingdings" panose="05000000000000000000" pitchFamily="2" charset="2"/>
              <a:buNone/>
            </a:pPr>
            <a:r>
              <a:rPr lang="en-US" altLang="en-US" sz="2800" smtClean="0"/>
              <a:t>     See </a:t>
            </a:r>
            <a:r>
              <a:rPr lang="en-US" altLang="en-US" sz="2800" b="1" smtClean="0"/>
              <a:t>Figure 10</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CB8CE148-BFB0-45E5-AD13-679168771314}" type="slidenum">
              <a:rPr lang="ar-SA" altLang="en-US" b="0"/>
              <a:pPr eaLnBrk="1" hangingPunct="1"/>
              <a:t>56</a:t>
            </a:fld>
            <a:endParaRPr lang="en-US" altLang="en-US" b="0"/>
          </a:p>
        </p:txBody>
      </p:sp>
      <p:sp>
        <p:nvSpPr>
          <p:cNvPr id="59395" name="Rectangle 2"/>
          <p:cNvSpPr>
            <a:spLocks noGrp="1" noChangeArrowheads="1"/>
          </p:cNvSpPr>
          <p:nvPr>
            <p:ph type="title"/>
          </p:nvPr>
        </p:nvSpPr>
        <p:spPr/>
        <p:txBody>
          <a:bodyPr/>
          <a:lstStyle/>
          <a:p>
            <a:pPr eaLnBrk="1" hangingPunct="1"/>
            <a:r>
              <a:rPr lang="en-US" altLang="en-US" sz="3600" smtClean="0"/>
              <a:t>Figure 10</a:t>
            </a:r>
          </a:p>
        </p:txBody>
      </p:sp>
      <p:pic>
        <p:nvPicPr>
          <p:cNvPr id="59396" name="Picture 4"/>
          <p:cNvPicPr>
            <a:picLocks noChangeAspect="1" noChangeArrowheads="1"/>
          </p:cNvPicPr>
          <p:nvPr>
            <p:ph type="body" idx="1"/>
          </p:nvPr>
        </p:nvPicPr>
        <p:blipFill>
          <a:blip r:embed="rId2" cstate="print">
            <a:extLst>
              <a:ext uri="{28A0092B-C50C-407E-A947-70E740481C1C}">
                <a14:useLocalDpi xmlns:a14="http://schemas.microsoft.com/office/drawing/2010/main" val="0"/>
              </a:ext>
            </a:extLst>
          </a:blip>
          <a:srcRect/>
          <a:stretch>
            <a:fillRect/>
          </a:stretch>
        </p:blipFill>
        <p:spPr>
          <a:xfrm>
            <a:off x="179388" y="1844675"/>
            <a:ext cx="8964612" cy="5013325"/>
          </a:xfrm>
          <a:noFill/>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4145549B-434E-45D0-A9C3-084F6F28AC50}" type="slidenum">
              <a:rPr lang="ar-SA" altLang="en-US" b="0"/>
              <a:pPr eaLnBrk="1" hangingPunct="1"/>
              <a:t>57</a:t>
            </a:fld>
            <a:endParaRPr lang="en-US" altLang="en-US" b="0"/>
          </a:p>
        </p:txBody>
      </p:sp>
      <p:sp>
        <p:nvSpPr>
          <p:cNvPr id="60419" name="Rectangle 2"/>
          <p:cNvSpPr>
            <a:spLocks noGrp="1" noChangeArrowheads="1"/>
          </p:cNvSpPr>
          <p:nvPr>
            <p:ph type="title"/>
          </p:nvPr>
        </p:nvSpPr>
        <p:spPr/>
        <p:txBody>
          <a:bodyPr/>
          <a:lstStyle/>
          <a:p>
            <a:pPr eaLnBrk="1" hangingPunct="1"/>
            <a:r>
              <a:rPr lang="en-US" altLang="en-US" sz="4000" smtClean="0"/>
              <a:t>Theoretical Framework for Example 10</a:t>
            </a:r>
          </a:p>
        </p:txBody>
      </p:sp>
      <p:sp>
        <p:nvSpPr>
          <p:cNvPr id="60420" name="Rectangle 3"/>
          <p:cNvSpPr>
            <a:spLocks noGrp="1" noChangeArrowheads="1"/>
          </p:cNvSpPr>
          <p:nvPr>
            <p:ph type="body" idx="1"/>
          </p:nvPr>
        </p:nvSpPr>
        <p:spPr/>
        <p:txBody>
          <a:bodyPr/>
          <a:lstStyle/>
          <a:p>
            <a:pPr algn="l" rtl="0" eaLnBrk="1" hangingPunct="1"/>
            <a:r>
              <a:rPr lang="en-US" altLang="en-US" smtClean="0"/>
              <a:t>These examples illustrate that </a:t>
            </a:r>
            <a:r>
              <a:rPr lang="en-US" altLang="en-US" smtClean="0">
                <a:solidFill>
                  <a:srgbClr val="008000"/>
                </a:solidFill>
              </a:rPr>
              <a:t>the  </a:t>
            </a:r>
            <a:r>
              <a:rPr lang="en-US" altLang="en-US" b="1" smtClean="0">
                <a:solidFill>
                  <a:srgbClr val="008000"/>
                </a:solidFill>
              </a:rPr>
              <a:t>same variable</a:t>
            </a:r>
            <a:r>
              <a:rPr lang="en-US" altLang="en-US" smtClean="0">
                <a:solidFill>
                  <a:srgbClr val="008000"/>
                </a:solidFill>
              </a:rPr>
              <a:t> could be independent, intervening, or moderation</a:t>
            </a:r>
            <a:r>
              <a:rPr lang="en-US" altLang="en-US" smtClean="0"/>
              <a:t>, depending on </a:t>
            </a:r>
            <a:r>
              <a:rPr lang="en-US" altLang="en-US" smtClean="0">
                <a:solidFill>
                  <a:srgbClr val="000066"/>
                </a:solidFill>
              </a:rPr>
              <a:t>how we conceptualize our </a:t>
            </a:r>
            <a:r>
              <a:rPr lang="en-US" altLang="en-US" b="1" smtClean="0">
                <a:solidFill>
                  <a:srgbClr val="000066"/>
                </a:solidFill>
              </a:rPr>
              <a:t>theoretical model.</a:t>
            </a:r>
          </a:p>
          <a:p>
            <a:pPr eaLnBrk="1" hangingPunct="1"/>
            <a:endParaRPr lang="en-US" altLang="en-US" b="1" smtClean="0">
              <a:solidFill>
                <a:srgbClr val="000066"/>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C9910FB3-9B5B-460D-9E13-A0680580805B}" type="slidenum">
              <a:rPr lang="ar-SA" altLang="en-US" b="0"/>
              <a:pPr eaLnBrk="1" hangingPunct="1"/>
              <a:t>58</a:t>
            </a:fld>
            <a:endParaRPr lang="en-US" altLang="en-US" b="0"/>
          </a:p>
        </p:txBody>
      </p:sp>
      <p:sp>
        <p:nvSpPr>
          <p:cNvPr id="61443" name="Rectangle 2"/>
          <p:cNvSpPr>
            <a:spLocks noGrp="1" noChangeArrowheads="1"/>
          </p:cNvSpPr>
          <p:nvPr>
            <p:ph type="title"/>
          </p:nvPr>
        </p:nvSpPr>
        <p:spPr/>
        <p:txBody>
          <a:bodyPr/>
          <a:lstStyle/>
          <a:p>
            <a:pPr eaLnBrk="1" hangingPunct="1"/>
            <a:r>
              <a:rPr lang="en-US" altLang="en-US" sz="3600" smtClean="0"/>
              <a:t>Example 11</a:t>
            </a:r>
          </a:p>
        </p:txBody>
      </p:sp>
      <p:sp>
        <p:nvSpPr>
          <p:cNvPr id="61444" name="Rectangle 3"/>
          <p:cNvSpPr>
            <a:spLocks noGrp="1" noChangeArrowheads="1"/>
          </p:cNvSpPr>
          <p:nvPr>
            <p:ph type="body" idx="1"/>
          </p:nvPr>
        </p:nvSpPr>
        <p:spPr/>
        <p:txBody>
          <a:bodyPr/>
          <a:lstStyle/>
          <a:p>
            <a:pPr algn="l" rtl="0" eaLnBrk="1" hangingPunct="1"/>
            <a:r>
              <a:rPr lang="en-US" altLang="en-US" b="1" smtClean="0"/>
              <a:t>Define the problem</a:t>
            </a:r>
            <a:r>
              <a:rPr lang="en-US" altLang="en-US" smtClean="0"/>
              <a:t> and </a:t>
            </a:r>
            <a:r>
              <a:rPr lang="en-US" altLang="en-US" b="1" smtClean="0"/>
              <a:t>develop the theoretical framework</a:t>
            </a:r>
            <a:r>
              <a:rPr lang="en-US" altLang="en-US" smtClean="0"/>
              <a:t> for the following situation.</a:t>
            </a:r>
          </a:p>
          <a:p>
            <a:pPr algn="l" rtl="0" eaLnBrk="1" hangingPunct="1">
              <a:buFont typeface="Wingdings" panose="05000000000000000000" pitchFamily="2" charset="2"/>
              <a:buNone/>
            </a:pPr>
            <a:r>
              <a:rPr lang="en-US" altLang="en-US" smtClean="0"/>
              <a:t>   The probability of cancer victims successfully recovering under treatment was studied by a medical researcher in a hospital. She found </a:t>
            </a:r>
            <a:r>
              <a:rPr lang="en-US" altLang="en-US" smtClean="0">
                <a:solidFill>
                  <a:srgbClr val="33CC33"/>
                </a:solidFill>
              </a:rPr>
              <a:t>three variables</a:t>
            </a:r>
            <a:r>
              <a:rPr lang="en-US" altLang="en-US" smtClean="0"/>
              <a:t> to be important for recovery:</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052ECFFC-E5FA-4417-9E16-6E0F311F46DB}" type="slidenum">
              <a:rPr lang="ar-SA" altLang="en-US" b="0"/>
              <a:pPr eaLnBrk="1" hangingPunct="1"/>
              <a:t>59</a:t>
            </a:fld>
            <a:endParaRPr lang="en-US" altLang="en-US" b="0"/>
          </a:p>
        </p:txBody>
      </p:sp>
      <p:sp>
        <p:nvSpPr>
          <p:cNvPr id="62467" name="Rectangle 2"/>
          <p:cNvSpPr>
            <a:spLocks noGrp="1" noChangeArrowheads="1"/>
          </p:cNvSpPr>
          <p:nvPr>
            <p:ph type="title"/>
          </p:nvPr>
        </p:nvSpPr>
        <p:spPr/>
        <p:txBody>
          <a:bodyPr/>
          <a:lstStyle/>
          <a:p>
            <a:pPr eaLnBrk="1" hangingPunct="1"/>
            <a:r>
              <a:rPr lang="en-US" altLang="en-US" sz="3600" smtClean="0"/>
              <a:t>Exercise</a:t>
            </a:r>
          </a:p>
        </p:txBody>
      </p:sp>
      <p:sp>
        <p:nvSpPr>
          <p:cNvPr id="62468" name="Rectangle 3"/>
          <p:cNvSpPr>
            <a:spLocks noGrp="1" noChangeArrowheads="1"/>
          </p:cNvSpPr>
          <p:nvPr>
            <p:ph type="body" idx="1"/>
          </p:nvPr>
        </p:nvSpPr>
        <p:spPr/>
        <p:txBody>
          <a:bodyPr/>
          <a:lstStyle/>
          <a:p>
            <a:pPr marL="609600" indent="-609600" algn="l" rtl="0" eaLnBrk="1" hangingPunct="1">
              <a:buFont typeface="Wingdings" panose="05000000000000000000" pitchFamily="2" charset="2"/>
              <a:buAutoNum type="arabicPeriod"/>
            </a:pPr>
            <a:r>
              <a:rPr lang="en-US" altLang="en-US" smtClean="0"/>
              <a:t>Early and correct diagnosis by the doctor.</a:t>
            </a:r>
          </a:p>
          <a:p>
            <a:pPr marL="609600" indent="-609600" algn="l" rtl="0" eaLnBrk="1" hangingPunct="1">
              <a:buFont typeface="Wingdings" panose="05000000000000000000" pitchFamily="2" charset="2"/>
              <a:buAutoNum type="arabicPeriod"/>
            </a:pPr>
            <a:r>
              <a:rPr lang="en-US" altLang="en-US" smtClean="0"/>
              <a:t>The nurse</a:t>
            </a:r>
            <a:r>
              <a:rPr lang="en-US" altLang="en-US" smtClean="0">
                <a:latin typeface="Arial" panose="020B0604020202020204" pitchFamily="34" charset="0"/>
              </a:rPr>
              <a:t>’</a:t>
            </a:r>
            <a:r>
              <a:rPr lang="en-US" altLang="en-US" smtClean="0"/>
              <a:t>s careful follow-up of the doctor</a:t>
            </a:r>
            <a:r>
              <a:rPr lang="en-US" altLang="en-US" smtClean="0">
                <a:latin typeface="Arial" panose="020B0604020202020204" pitchFamily="34" charset="0"/>
              </a:rPr>
              <a:t>’</a:t>
            </a:r>
            <a:r>
              <a:rPr lang="en-US" altLang="en-US" smtClean="0"/>
              <a:t>s instructions.</a:t>
            </a:r>
          </a:p>
          <a:p>
            <a:pPr marL="609600" indent="-609600" algn="l" rtl="0" eaLnBrk="1" hangingPunct="1">
              <a:buFont typeface="Wingdings" panose="05000000000000000000" pitchFamily="2" charset="2"/>
              <a:buAutoNum type="arabicPeriod"/>
            </a:pPr>
            <a:r>
              <a:rPr lang="en-US" altLang="en-US" smtClean="0"/>
              <a:t>Peace and quit in the vicinity.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smtClean="0"/>
              <a:t>Theoretical Framework</a:t>
            </a:r>
            <a:endParaRPr lang="ar-JO" altLang="en-US" smtClean="0"/>
          </a:p>
        </p:txBody>
      </p:sp>
      <p:sp>
        <p:nvSpPr>
          <p:cNvPr id="3" name="Content Placeholder 2"/>
          <p:cNvSpPr>
            <a:spLocks noGrp="1"/>
          </p:cNvSpPr>
          <p:nvPr>
            <p:ph idx="1"/>
          </p:nvPr>
        </p:nvSpPr>
        <p:spPr/>
        <p:txBody>
          <a:bodyPr/>
          <a:lstStyle/>
          <a:p>
            <a:pPr marL="609600" indent="-609600" algn="l" rtl="0">
              <a:defRPr/>
            </a:pPr>
            <a:r>
              <a:rPr lang="en-US" dirty="0" smtClean="0"/>
              <a:t>Basic steps:</a:t>
            </a:r>
          </a:p>
          <a:p>
            <a:pPr marL="1289050" lvl="1" indent="-533400" algn="l" rtl="0">
              <a:defRPr/>
            </a:pPr>
            <a:r>
              <a:rPr lang="en-US" i="1" dirty="0" smtClean="0"/>
              <a:t>Identify and label</a:t>
            </a:r>
            <a:r>
              <a:rPr lang="en-US" dirty="0" smtClean="0"/>
              <a:t> the variables correctly</a:t>
            </a:r>
          </a:p>
          <a:p>
            <a:pPr marL="1289050" lvl="1" indent="-533400" algn="l" rtl="0">
              <a:defRPr/>
            </a:pPr>
            <a:r>
              <a:rPr lang="en-US" dirty="0" smtClean="0"/>
              <a:t>State the </a:t>
            </a:r>
            <a:r>
              <a:rPr lang="en-US" i="1" dirty="0" smtClean="0"/>
              <a:t>relationships</a:t>
            </a:r>
            <a:r>
              <a:rPr lang="en-US" dirty="0" smtClean="0"/>
              <a:t> among the variables:  formulate </a:t>
            </a:r>
            <a:r>
              <a:rPr lang="en-US" i="1" dirty="0" smtClean="0"/>
              <a:t>hypotheses</a:t>
            </a:r>
          </a:p>
          <a:p>
            <a:pPr marL="1289050" lvl="1" indent="-533400" algn="l" rtl="0">
              <a:defRPr/>
            </a:pPr>
            <a:r>
              <a:rPr lang="en-US" dirty="0" smtClean="0"/>
              <a:t>Explain </a:t>
            </a:r>
            <a:r>
              <a:rPr lang="en-US" i="1" dirty="0" smtClean="0"/>
              <a:t>how or why</a:t>
            </a:r>
            <a:r>
              <a:rPr lang="en-US" dirty="0" smtClean="0"/>
              <a:t> you expect these relationships</a:t>
            </a:r>
            <a:endParaRPr lang="en-US" i="1" dirty="0" smtClean="0"/>
          </a:p>
          <a:p>
            <a:pPr algn="l" rtl="0">
              <a:defRPr/>
            </a:pPr>
            <a:endParaRPr lang="ar-JO" dirty="0"/>
          </a:p>
        </p:txBody>
      </p:sp>
      <p:sp>
        <p:nvSpPr>
          <p:cNvPr id="81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95EAC8F1-B076-49C6-8E44-578C63C09B6F}" type="slidenum">
              <a:rPr lang="ar-SA" altLang="en-US" b="0"/>
              <a:pPr eaLnBrk="1" hangingPunct="1"/>
              <a:t>6</a:t>
            </a:fld>
            <a:endParaRPr lang="en-US" altLang="en-US" b="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9140E289-2234-47EB-BC62-7B9F2572B9CD}" type="slidenum">
              <a:rPr lang="ar-SA" altLang="en-US" b="0"/>
              <a:pPr eaLnBrk="1" hangingPunct="1"/>
              <a:t>60</a:t>
            </a:fld>
            <a:endParaRPr lang="en-US" altLang="en-US" b="0"/>
          </a:p>
        </p:txBody>
      </p:sp>
      <p:sp>
        <p:nvSpPr>
          <p:cNvPr id="63491" name="Rectangle 2"/>
          <p:cNvSpPr>
            <a:spLocks noGrp="1" noChangeArrowheads="1"/>
          </p:cNvSpPr>
          <p:nvPr>
            <p:ph type="title"/>
          </p:nvPr>
        </p:nvSpPr>
        <p:spPr/>
        <p:txBody>
          <a:bodyPr/>
          <a:lstStyle/>
          <a:p>
            <a:pPr eaLnBrk="1" hangingPunct="1"/>
            <a:r>
              <a:rPr lang="en-US" altLang="en-US" sz="3600" smtClean="0"/>
              <a:t>Exercise (Cont.)</a:t>
            </a:r>
          </a:p>
        </p:txBody>
      </p:sp>
      <p:sp>
        <p:nvSpPr>
          <p:cNvPr id="63492" name="Rectangle 3"/>
          <p:cNvSpPr>
            <a:spLocks noGrp="1" noChangeArrowheads="1"/>
          </p:cNvSpPr>
          <p:nvPr>
            <p:ph type="body" idx="1"/>
          </p:nvPr>
        </p:nvSpPr>
        <p:spPr/>
        <p:txBody>
          <a:bodyPr/>
          <a:lstStyle/>
          <a:p>
            <a:pPr algn="l" rtl="0" eaLnBrk="1" hangingPunct="1">
              <a:lnSpc>
                <a:spcPct val="90000"/>
              </a:lnSpc>
            </a:pPr>
            <a:r>
              <a:rPr lang="en-US" altLang="en-US" smtClean="0"/>
              <a:t>In a quiet atmosphere, the patient rested well and recovered sooner. </a:t>
            </a:r>
            <a:r>
              <a:rPr lang="en-US" altLang="en-US" smtClean="0">
                <a:solidFill>
                  <a:srgbClr val="33CC33"/>
                </a:solidFill>
              </a:rPr>
              <a:t>Patients who were </a:t>
            </a:r>
            <a:r>
              <a:rPr lang="en-US" altLang="en-US" b="1" smtClean="0">
                <a:solidFill>
                  <a:srgbClr val="33CC33"/>
                </a:solidFill>
              </a:rPr>
              <a:t>admitted in advanced stages of cancer</a:t>
            </a:r>
            <a:r>
              <a:rPr lang="en-US" altLang="en-US" smtClean="0"/>
              <a:t> </a:t>
            </a:r>
            <a:r>
              <a:rPr lang="en-US" altLang="en-US" b="1" smtClean="0">
                <a:solidFill>
                  <a:srgbClr val="000066"/>
                </a:solidFill>
              </a:rPr>
              <a:t>did not respond to treatment</a:t>
            </a:r>
            <a:r>
              <a:rPr lang="en-US" altLang="en-US" smtClean="0"/>
              <a:t> even though the doctor</a:t>
            </a:r>
            <a:r>
              <a:rPr lang="en-US" altLang="en-US" smtClean="0">
                <a:latin typeface="Arial" panose="020B0604020202020204" pitchFamily="34" charset="0"/>
              </a:rPr>
              <a:t>’</a:t>
            </a:r>
            <a:r>
              <a:rPr lang="en-US" altLang="en-US" smtClean="0"/>
              <a:t>s diagnosis was performed immediately on arrival, the nurses did their best, and there was plenty of peace and quit in the area.</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D9B636CF-540E-4196-BE58-2BA7708A9A4F}" type="slidenum">
              <a:rPr lang="ar-SA" altLang="en-US" b="0"/>
              <a:pPr eaLnBrk="1" hangingPunct="1"/>
              <a:t>61</a:t>
            </a:fld>
            <a:endParaRPr lang="en-US" altLang="en-US" b="0"/>
          </a:p>
        </p:txBody>
      </p:sp>
      <p:sp>
        <p:nvSpPr>
          <p:cNvPr id="64515" name="Rectangle 2"/>
          <p:cNvSpPr>
            <a:spLocks noGrp="1" noChangeArrowheads="1"/>
          </p:cNvSpPr>
          <p:nvPr>
            <p:ph type="title"/>
          </p:nvPr>
        </p:nvSpPr>
        <p:spPr/>
        <p:txBody>
          <a:bodyPr/>
          <a:lstStyle/>
          <a:p>
            <a:pPr eaLnBrk="1" hangingPunct="1"/>
            <a:r>
              <a:rPr lang="en-US" altLang="en-US" sz="3600" smtClean="0"/>
              <a:t>Exercise (Cont.)</a:t>
            </a:r>
          </a:p>
        </p:txBody>
      </p:sp>
      <p:sp>
        <p:nvSpPr>
          <p:cNvPr id="64516" name="Rectangle 3"/>
          <p:cNvSpPr>
            <a:spLocks noGrp="1" noChangeArrowheads="1"/>
          </p:cNvSpPr>
          <p:nvPr>
            <p:ph type="body" idx="1"/>
          </p:nvPr>
        </p:nvSpPr>
        <p:spPr/>
        <p:txBody>
          <a:bodyPr/>
          <a:lstStyle/>
          <a:p>
            <a:pPr algn="l" rtl="0" eaLnBrk="1" hangingPunct="1"/>
            <a:r>
              <a:rPr lang="en-US" altLang="en-US" smtClean="0"/>
              <a:t>Thus, </a:t>
            </a:r>
            <a:r>
              <a:rPr lang="en-US" altLang="en-US" smtClean="0">
                <a:solidFill>
                  <a:srgbClr val="000066"/>
                </a:solidFill>
              </a:rPr>
              <a:t>stage of cancer</a:t>
            </a:r>
            <a:r>
              <a:rPr lang="en-US" altLang="en-US" smtClean="0"/>
              <a:t> is a </a:t>
            </a:r>
            <a:r>
              <a:rPr lang="en-US" altLang="en-US" b="1" smtClean="0">
                <a:solidFill>
                  <a:srgbClr val="008000"/>
                </a:solidFill>
              </a:rPr>
              <a:t>moderating variable.</a:t>
            </a:r>
          </a:p>
          <a:p>
            <a:pPr algn="l" rtl="0" eaLnBrk="1" hangingPunct="1"/>
            <a:r>
              <a:rPr lang="en-US" altLang="en-US" smtClean="0"/>
              <a:t>Also, we could use </a:t>
            </a:r>
            <a:r>
              <a:rPr lang="en-US" altLang="en-US" smtClean="0">
                <a:solidFill>
                  <a:srgbClr val="000066"/>
                </a:solidFill>
              </a:rPr>
              <a:t>the patient rest</a:t>
            </a:r>
            <a:r>
              <a:rPr lang="en-US" altLang="en-US" smtClean="0"/>
              <a:t> as an </a:t>
            </a:r>
            <a:r>
              <a:rPr lang="en-US" altLang="en-US" b="1" smtClean="0">
                <a:solidFill>
                  <a:srgbClr val="008000"/>
                </a:solidFill>
              </a:rPr>
              <a:t>intervening variable</a:t>
            </a:r>
            <a:r>
              <a:rPr lang="en-US" altLang="en-US" smtClean="0"/>
              <a:t> as shown in </a:t>
            </a:r>
            <a:r>
              <a:rPr lang="en-US" altLang="en-US" b="1" smtClean="0"/>
              <a:t>Figure 11</a:t>
            </a:r>
            <a:r>
              <a:rPr lang="en-US" altLang="en-US" smtClean="0"/>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C3DEA13B-3264-49E8-B3F3-5E2C3A01B53C}" type="slidenum">
              <a:rPr lang="ar-SA" altLang="en-US" b="0"/>
              <a:pPr eaLnBrk="1" hangingPunct="1"/>
              <a:t>62</a:t>
            </a:fld>
            <a:endParaRPr lang="en-US" altLang="en-US" b="0"/>
          </a:p>
        </p:txBody>
      </p:sp>
      <p:sp>
        <p:nvSpPr>
          <p:cNvPr id="65539" name="Rectangle 2"/>
          <p:cNvSpPr>
            <a:spLocks noGrp="1" noChangeArrowheads="1"/>
          </p:cNvSpPr>
          <p:nvPr>
            <p:ph type="title"/>
          </p:nvPr>
        </p:nvSpPr>
        <p:spPr/>
        <p:txBody>
          <a:bodyPr/>
          <a:lstStyle/>
          <a:p>
            <a:pPr eaLnBrk="1" hangingPunct="1"/>
            <a:r>
              <a:rPr lang="ar-JO" altLang="en-US" sz="3600" smtClean="0"/>
              <a:t>  </a:t>
            </a:r>
            <a:r>
              <a:rPr lang="en-US" altLang="en-US" sz="3600" smtClean="0"/>
              <a:t> Solution to the Exercise</a:t>
            </a:r>
          </a:p>
        </p:txBody>
      </p:sp>
      <p:pic>
        <p:nvPicPr>
          <p:cNvPr id="65540" name="Picture 4"/>
          <p:cNvPicPr>
            <a:picLocks noChangeAspect="1" noChangeArrowheads="1"/>
          </p:cNvPicPr>
          <p:nvPr>
            <p:ph type="body" idx="1"/>
          </p:nvPr>
        </p:nvPicPr>
        <p:blipFill>
          <a:blip r:embed="rId2" cstate="print">
            <a:extLst>
              <a:ext uri="{28A0092B-C50C-407E-A947-70E740481C1C}">
                <a14:useLocalDpi xmlns:a14="http://schemas.microsoft.com/office/drawing/2010/main" val="0"/>
              </a:ext>
            </a:extLst>
          </a:blip>
          <a:srcRect/>
          <a:stretch>
            <a:fillRect/>
          </a:stretch>
        </p:blipFill>
        <p:spPr>
          <a:xfrm>
            <a:off x="0" y="1844675"/>
            <a:ext cx="9144000" cy="5013325"/>
          </a:xfrm>
          <a:noFill/>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altLang="en-US" smtClean="0"/>
              <a:t>Hypothesis</a:t>
            </a:r>
            <a:endParaRPr lang="ar-JO" altLang="en-US" smtClean="0"/>
          </a:p>
        </p:txBody>
      </p:sp>
      <p:sp>
        <p:nvSpPr>
          <p:cNvPr id="66563" name="Content Placeholder 2"/>
          <p:cNvSpPr>
            <a:spLocks noGrp="1"/>
          </p:cNvSpPr>
          <p:nvPr>
            <p:ph idx="1"/>
          </p:nvPr>
        </p:nvSpPr>
        <p:spPr/>
        <p:txBody>
          <a:bodyPr/>
          <a:lstStyle/>
          <a:p>
            <a:pPr marL="609600" indent="-609600" algn="l" rtl="0">
              <a:lnSpc>
                <a:spcPct val="80000"/>
              </a:lnSpc>
            </a:pPr>
            <a:r>
              <a:rPr lang="en-US" altLang="en-US" smtClean="0"/>
              <a:t>A proposition </a:t>
            </a:r>
            <a:r>
              <a:rPr lang="en-US" altLang="en-US" sz="2400" smtClean="0"/>
              <a:t>that is empirically testable. It is an empirical statement concerned with the relationship among variables.</a:t>
            </a:r>
          </a:p>
          <a:p>
            <a:pPr marL="2209800" lvl="4" indent="-381000" algn="l" rtl="0">
              <a:lnSpc>
                <a:spcPct val="80000"/>
              </a:lnSpc>
            </a:pPr>
            <a:endParaRPr lang="en-US" altLang="en-US" sz="2400" smtClean="0"/>
          </a:p>
          <a:p>
            <a:pPr marL="609600" indent="-609600" algn="l" rtl="0">
              <a:lnSpc>
                <a:spcPct val="80000"/>
              </a:lnSpc>
            </a:pPr>
            <a:r>
              <a:rPr lang="en-US" altLang="en-US" sz="2400" smtClean="0"/>
              <a:t>Good hypothesis:</a:t>
            </a:r>
          </a:p>
          <a:p>
            <a:pPr marL="990600" lvl="1" indent="-533400" algn="l" rtl="0">
              <a:lnSpc>
                <a:spcPct val="80000"/>
              </a:lnSpc>
            </a:pPr>
            <a:r>
              <a:rPr lang="en-US" altLang="en-US" sz="2400" smtClean="0"/>
              <a:t>Must be adequate for its purpose</a:t>
            </a:r>
          </a:p>
          <a:p>
            <a:pPr marL="990600" lvl="1" indent="-533400" algn="l" rtl="0">
              <a:lnSpc>
                <a:spcPct val="80000"/>
              </a:lnSpc>
            </a:pPr>
            <a:r>
              <a:rPr lang="en-US" altLang="en-US" sz="2400" smtClean="0"/>
              <a:t>Must be testable</a:t>
            </a:r>
          </a:p>
          <a:p>
            <a:pPr marL="990600" lvl="1" indent="-533400" algn="l" rtl="0">
              <a:lnSpc>
                <a:spcPct val="80000"/>
              </a:lnSpc>
            </a:pPr>
            <a:r>
              <a:rPr lang="en-US" altLang="en-US" sz="2400" smtClean="0"/>
              <a:t>Must be better than its rivals</a:t>
            </a:r>
          </a:p>
          <a:p>
            <a:pPr marL="609600" indent="-609600" algn="l" rtl="0">
              <a:lnSpc>
                <a:spcPct val="80000"/>
              </a:lnSpc>
            </a:pPr>
            <a:r>
              <a:rPr lang="en-US" altLang="en-US" sz="2400" smtClean="0"/>
              <a:t>Can be:</a:t>
            </a:r>
          </a:p>
          <a:p>
            <a:pPr marL="990600" lvl="1" indent="-533400" algn="l" rtl="0">
              <a:lnSpc>
                <a:spcPct val="80000"/>
              </a:lnSpc>
            </a:pPr>
            <a:r>
              <a:rPr lang="en-US" altLang="en-US" sz="2400" smtClean="0"/>
              <a:t>Directional</a:t>
            </a:r>
          </a:p>
          <a:p>
            <a:pPr marL="990600" lvl="1" indent="-533400" algn="l" rtl="0">
              <a:lnSpc>
                <a:spcPct val="80000"/>
              </a:lnSpc>
            </a:pPr>
            <a:r>
              <a:rPr lang="en-US" altLang="en-US" sz="2400" smtClean="0"/>
              <a:t>Non-directional</a:t>
            </a:r>
            <a:endParaRPr lang="ar-JO" altLang="en-US" sz="2400" smtClean="0"/>
          </a:p>
        </p:txBody>
      </p:sp>
      <p:sp>
        <p:nvSpPr>
          <p:cNvPr id="6656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AFDFA99D-D8A5-408A-BEB9-09FE9A201B9C}" type="slidenum">
              <a:rPr lang="ar-SA" altLang="en-US" b="0"/>
              <a:pPr eaLnBrk="1" hangingPunct="1"/>
              <a:t>63</a:t>
            </a:fld>
            <a:endParaRPr lang="en-US" altLang="en-US" b="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36EB13D8-83A5-4799-8A27-95B0FEE2601A}" type="slidenum">
              <a:rPr lang="ar-SA" altLang="en-US" b="0"/>
              <a:pPr eaLnBrk="1" hangingPunct="1"/>
              <a:t>64</a:t>
            </a:fld>
            <a:endParaRPr lang="en-US" altLang="en-US" b="0"/>
          </a:p>
        </p:txBody>
      </p:sp>
      <p:sp>
        <p:nvSpPr>
          <p:cNvPr id="67587" name="Rectangle 2"/>
          <p:cNvSpPr>
            <a:spLocks noGrp="1" noChangeArrowheads="1"/>
          </p:cNvSpPr>
          <p:nvPr>
            <p:ph type="title"/>
          </p:nvPr>
        </p:nvSpPr>
        <p:spPr/>
        <p:txBody>
          <a:bodyPr/>
          <a:lstStyle/>
          <a:p>
            <a:pPr eaLnBrk="1" hangingPunct="1"/>
            <a:r>
              <a:rPr lang="en-US" altLang="en-US" b="1" smtClean="0"/>
              <a:t>Hypotheses Development</a:t>
            </a:r>
          </a:p>
        </p:txBody>
      </p:sp>
      <p:sp>
        <p:nvSpPr>
          <p:cNvPr id="67588" name="Rectangle 3"/>
          <p:cNvSpPr>
            <a:spLocks noGrp="1" noChangeArrowheads="1"/>
          </p:cNvSpPr>
          <p:nvPr>
            <p:ph type="body" idx="1"/>
          </p:nvPr>
        </p:nvSpPr>
        <p:spPr/>
        <p:txBody>
          <a:bodyPr/>
          <a:lstStyle/>
          <a:p>
            <a:pPr algn="l" rtl="0" eaLnBrk="1" hangingPunct="1"/>
            <a:r>
              <a:rPr lang="en-US" altLang="en-US" b="1" smtClean="0">
                <a:solidFill>
                  <a:schemeClr val="folHlink"/>
                </a:solidFill>
              </a:rPr>
              <a:t>Definition of Hypotheses</a:t>
            </a:r>
            <a:r>
              <a:rPr lang="en-US" altLang="en-US" smtClean="0"/>
              <a:t>: Is a logical relationship between two or more variables expressed in the form of a testable statement.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B43CA9B0-EDED-443B-BFE1-7870EDC7C3EB}" type="slidenum">
              <a:rPr lang="ar-SA" altLang="en-US" b="0"/>
              <a:pPr eaLnBrk="1" hangingPunct="1"/>
              <a:t>65</a:t>
            </a:fld>
            <a:endParaRPr lang="en-US" altLang="en-US" b="0"/>
          </a:p>
        </p:txBody>
      </p:sp>
      <p:sp>
        <p:nvSpPr>
          <p:cNvPr id="68611" name="Rectangle 2"/>
          <p:cNvSpPr>
            <a:spLocks noGrp="1" noChangeArrowheads="1"/>
          </p:cNvSpPr>
          <p:nvPr>
            <p:ph type="title"/>
          </p:nvPr>
        </p:nvSpPr>
        <p:spPr/>
        <p:txBody>
          <a:bodyPr/>
          <a:lstStyle/>
          <a:p>
            <a:pPr eaLnBrk="1" hangingPunct="1"/>
            <a:r>
              <a:rPr lang="en-US" altLang="en-US" sz="4000" b="1" smtClean="0"/>
              <a:t>Statement of Hypotheses: Formats</a:t>
            </a:r>
          </a:p>
        </p:txBody>
      </p:sp>
      <p:sp>
        <p:nvSpPr>
          <p:cNvPr id="68612" name="Rectangle 3"/>
          <p:cNvSpPr>
            <a:spLocks noGrp="1" noChangeArrowheads="1"/>
          </p:cNvSpPr>
          <p:nvPr>
            <p:ph type="body" idx="1"/>
          </p:nvPr>
        </p:nvSpPr>
        <p:spPr/>
        <p:txBody>
          <a:bodyPr/>
          <a:lstStyle/>
          <a:p>
            <a:pPr algn="l" rtl="0" eaLnBrk="1" hangingPunct="1"/>
            <a:r>
              <a:rPr lang="en-US" altLang="en-US" sz="2800" b="1" i="1" smtClean="0">
                <a:solidFill>
                  <a:schemeClr val="folHlink"/>
                </a:solidFill>
              </a:rPr>
              <a:t>If-Them Statements</a:t>
            </a:r>
            <a:endParaRPr lang="en-US" altLang="en-US" sz="2800" i="1" smtClean="0">
              <a:solidFill>
                <a:schemeClr val="folHlink"/>
              </a:solidFill>
            </a:endParaRPr>
          </a:p>
          <a:p>
            <a:pPr algn="l" rtl="0" eaLnBrk="1" hangingPunct="1">
              <a:buFont typeface="Wingdings" panose="05000000000000000000" pitchFamily="2" charset="2"/>
              <a:buNone/>
            </a:pPr>
            <a:r>
              <a:rPr lang="en-US" altLang="en-US" sz="2800" smtClean="0"/>
              <a:t>   Can be used to test whether there are differences between two groups. It takes two forms:</a:t>
            </a:r>
          </a:p>
          <a:p>
            <a:pPr algn="l" rtl="0" eaLnBrk="1" hangingPunct="1">
              <a:buClr>
                <a:srgbClr val="008000"/>
              </a:buClr>
              <a:buFont typeface="Wingdings" panose="05000000000000000000" pitchFamily="2" charset="2"/>
              <a:buChar char="Ø"/>
            </a:pPr>
            <a:r>
              <a:rPr lang="en-US" altLang="en-US" sz="2800" smtClean="0"/>
              <a:t>(1)  Employees who are more healthy will            take sick leave less frequently.</a:t>
            </a:r>
          </a:p>
          <a:p>
            <a:pPr algn="l" rtl="0" eaLnBrk="1" hangingPunct="1">
              <a:buClr>
                <a:srgbClr val="008000"/>
              </a:buClr>
              <a:buFont typeface="Wingdings" panose="05000000000000000000" pitchFamily="2" charset="2"/>
              <a:buChar char="Ø"/>
            </a:pPr>
            <a:r>
              <a:rPr lang="en-US" altLang="en-US" sz="2800" smtClean="0"/>
              <a:t>(2)   </a:t>
            </a:r>
            <a:r>
              <a:rPr lang="en-US" altLang="en-US" sz="2800" i="1" smtClean="0"/>
              <a:t>If</a:t>
            </a:r>
            <a:r>
              <a:rPr lang="en-US" altLang="en-US" sz="2800" smtClean="0"/>
              <a:t> employees are more healthy, </a:t>
            </a:r>
            <a:r>
              <a:rPr lang="en-US" altLang="en-US" sz="2800" i="1" smtClean="0"/>
              <a:t>them</a:t>
            </a:r>
            <a:r>
              <a:rPr lang="en-US" altLang="en-US" sz="2800" smtClean="0"/>
              <a:t> they  will take sick leave less frequently.</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1064D2D6-AC9E-4E30-8995-B8B672AC60E2}" type="slidenum">
              <a:rPr lang="ar-SA" altLang="en-US" b="0"/>
              <a:pPr eaLnBrk="1" hangingPunct="1"/>
              <a:t>66</a:t>
            </a:fld>
            <a:endParaRPr lang="en-US" altLang="en-US" b="0"/>
          </a:p>
        </p:txBody>
      </p:sp>
      <p:sp>
        <p:nvSpPr>
          <p:cNvPr id="69635" name="Rectangle 2"/>
          <p:cNvSpPr>
            <a:spLocks noGrp="1" noChangeArrowheads="1"/>
          </p:cNvSpPr>
          <p:nvPr>
            <p:ph type="title"/>
          </p:nvPr>
        </p:nvSpPr>
        <p:spPr/>
        <p:txBody>
          <a:bodyPr/>
          <a:lstStyle/>
          <a:p>
            <a:pPr eaLnBrk="1" hangingPunct="1"/>
            <a:r>
              <a:rPr lang="en-US" altLang="en-US" sz="3600" b="1" smtClean="0"/>
              <a:t>Directional and Nondirectional Hypotheses</a:t>
            </a:r>
          </a:p>
        </p:txBody>
      </p:sp>
      <p:sp>
        <p:nvSpPr>
          <p:cNvPr id="69636" name="Rectangle 3"/>
          <p:cNvSpPr>
            <a:spLocks noGrp="1" noChangeArrowheads="1"/>
          </p:cNvSpPr>
          <p:nvPr>
            <p:ph type="body" idx="1"/>
          </p:nvPr>
        </p:nvSpPr>
        <p:spPr/>
        <p:txBody>
          <a:bodyPr/>
          <a:lstStyle/>
          <a:p>
            <a:pPr algn="l" rtl="0" eaLnBrk="1" hangingPunct="1"/>
            <a:r>
              <a:rPr lang="en-US" altLang="en-US" u="sng" smtClean="0">
                <a:solidFill>
                  <a:schemeClr val="folHlink"/>
                </a:solidFill>
              </a:rPr>
              <a:t>Directional hypotheses</a:t>
            </a:r>
            <a:r>
              <a:rPr lang="en-US" altLang="en-US" smtClean="0"/>
              <a:t>:  the direction of the relationship between the variables (positive/negative) is indicated.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8075EC19-FE56-4B83-AE87-71A0A8AFA00C}" type="slidenum">
              <a:rPr lang="ar-SA" altLang="en-US" b="0"/>
              <a:pPr eaLnBrk="1" hangingPunct="1"/>
              <a:t>67</a:t>
            </a:fld>
            <a:endParaRPr lang="en-US" altLang="en-US" b="0"/>
          </a:p>
        </p:txBody>
      </p:sp>
      <p:sp>
        <p:nvSpPr>
          <p:cNvPr id="70659" name="Rectangle 2"/>
          <p:cNvSpPr>
            <a:spLocks noGrp="1" noChangeArrowheads="1"/>
          </p:cNvSpPr>
          <p:nvPr>
            <p:ph type="title"/>
          </p:nvPr>
        </p:nvSpPr>
        <p:spPr/>
        <p:txBody>
          <a:bodyPr/>
          <a:lstStyle/>
          <a:p>
            <a:pPr eaLnBrk="1" hangingPunct="1"/>
            <a:r>
              <a:rPr lang="en-US" altLang="en-US" smtClean="0"/>
              <a:t>Example 12</a:t>
            </a:r>
          </a:p>
        </p:txBody>
      </p:sp>
      <p:sp>
        <p:nvSpPr>
          <p:cNvPr id="70660" name="Rectangle 3"/>
          <p:cNvSpPr>
            <a:spLocks noGrp="1" noChangeArrowheads="1"/>
          </p:cNvSpPr>
          <p:nvPr>
            <p:ph type="body" idx="1"/>
          </p:nvPr>
        </p:nvSpPr>
        <p:spPr/>
        <p:txBody>
          <a:bodyPr/>
          <a:lstStyle/>
          <a:p>
            <a:pPr algn="l" rtl="0" eaLnBrk="1" hangingPunct="1"/>
            <a:r>
              <a:rPr lang="en-US" altLang="en-US" smtClean="0">
                <a:solidFill>
                  <a:schemeClr val="folHlink"/>
                </a:solidFill>
              </a:rPr>
              <a:t>The greater</a:t>
            </a:r>
            <a:r>
              <a:rPr lang="en-US" altLang="en-US" smtClean="0"/>
              <a:t> the stress experienced in the job, </a:t>
            </a:r>
            <a:r>
              <a:rPr lang="en-US" altLang="en-US" smtClean="0">
                <a:solidFill>
                  <a:schemeClr val="folHlink"/>
                </a:solidFill>
              </a:rPr>
              <a:t>the lower</a:t>
            </a:r>
            <a:r>
              <a:rPr lang="en-US" altLang="en-US" smtClean="0"/>
              <a:t> the job satisfaction of employees.</a:t>
            </a:r>
          </a:p>
          <a:p>
            <a:pPr algn="l" rtl="0" eaLnBrk="1" hangingPunct="1">
              <a:buFont typeface="Wingdings" panose="05000000000000000000" pitchFamily="2" charset="2"/>
              <a:buNone/>
            </a:pPr>
            <a:r>
              <a:rPr lang="en-US" altLang="en-US" smtClean="0"/>
              <a:t>        Or</a:t>
            </a:r>
          </a:p>
          <a:p>
            <a:pPr algn="l" rtl="0" eaLnBrk="1" hangingPunct="1"/>
            <a:r>
              <a:rPr lang="en-US" altLang="en-US" smtClean="0"/>
              <a:t> Women are </a:t>
            </a:r>
            <a:r>
              <a:rPr lang="en-US" altLang="en-US" i="1" smtClean="0">
                <a:solidFill>
                  <a:schemeClr val="folHlink"/>
                </a:solidFill>
              </a:rPr>
              <a:t>more</a:t>
            </a:r>
            <a:r>
              <a:rPr lang="en-US" altLang="en-US" smtClean="0"/>
              <a:t> motivated </a:t>
            </a:r>
            <a:r>
              <a:rPr lang="en-US" altLang="en-US" smtClean="0">
                <a:solidFill>
                  <a:schemeClr val="folHlink"/>
                </a:solidFill>
              </a:rPr>
              <a:t>than</a:t>
            </a:r>
            <a:r>
              <a:rPr lang="en-US" altLang="en-US" smtClean="0"/>
              <a:t> men are.</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CCF44A31-836F-471E-9E99-F82C1128FB6E}" type="slidenum">
              <a:rPr lang="ar-SA" altLang="en-US" b="0"/>
              <a:pPr eaLnBrk="1" hangingPunct="1"/>
              <a:t>68</a:t>
            </a:fld>
            <a:endParaRPr lang="en-US" altLang="en-US" b="0"/>
          </a:p>
        </p:txBody>
      </p:sp>
      <p:sp>
        <p:nvSpPr>
          <p:cNvPr id="71683" name="Rectangle 2"/>
          <p:cNvSpPr>
            <a:spLocks noGrp="1" noChangeArrowheads="1"/>
          </p:cNvSpPr>
          <p:nvPr>
            <p:ph type="title"/>
          </p:nvPr>
        </p:nvSpPr>
        <p:spPr/>
        <p:txBody>
          <a:bodyPr/>
          <a:lstStyle/>
          <a:p>
            <a:pPr eaLnBrk="1" hangingPunct="1"/>
            <a:r>
              <a:rPr lang="en-US" altLang="en-US" sz="4000" b="1" smtClean="0"/>
              <a:t>Nondirectional hypotheses</a:t>
            </a:r>
            <a:r>
              <a:rPr lang="en-US" altLang="en-US" smtClean="0"/>
              <a:t> </a:t>
            </a:r>
          </a:p>
        </p:txBody>
      </p:sp>
      <p:sp>
        <p:nvSpPr>
          <p:cNvPr id="71684" name="Rectangle 3"/>
          <p:cNvSpPr>
            <a:spLocks noGrp="1" noChangeArrowheads="1"/>
          </p:cNvSpPr>
          <p:nvPr>
            <p:ph type="body" idx="1"/>
          </p:nvPr>
        </p:nvSpPr>
        <p:spPr/>
        <p:txBody>
          <a:bodyPr/>
          <a:lstStyle/>
          <a:p>
            <a:pPr algn="l" rtl="0" eaLnBrk="1" hangingPunct="1"/>
            <a:r>
              <a:rPr lang="en-US" altLang="en-US" smtClean="0">
                <a:solidFill>
                  <a:schemeClr val="folHlink"/>
                </a:solidFill>
              </a:rPr>
              <a:t>Nondirectional hypotheses</a:t>
            </a:r>
            <a:r>
              <a:rPr lang="en-US" altLang="en-US" smtClean="0"/>
              <a:t>: there are </a:t>
            </a:r>
            <a:r>
              <a:rPr lang="en-US" altLang="en-US" smtClean="0">
                <a:solidFill>
                  <a:srgbClr val="008000"/>
                </a:solidFill>
              </a:rPr>
              <a:t>no indication of the direction</a:t>
            </a:r>
            <a:r>
              <a:rPr lang="en-US" altLang="en-US" smtClean="0"/>
              <a:t> of the relationships between variables.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782499A8-57AC-4496-87D6-7295BE8FB561}" type="slidenum">
              <a:rPr lang="ar-SA" altLang="en-US" b="0"/>
              <a:pPr eaLnBrk="1" hangingPunct="1"/>
              <a:t>69</a:t>
            </a:fld>
            <a:endParaRPr lang="en-US" altLang="en-US" b="0"/>
          </a:p>
        </p:txBody>
      </p:sp>
      <p:sp>
        <p:nvSpPr>
          <p:cNvPr id="72707" name="Rectangle 2"/>
          <p:cNvSpPr>
            <a:spLocks noGrp="1" noChangeArrowheads="1"/>
          </p:cNvSpPr>
          <p:nvPr>
            <p:ph type="title"/>
          </p:nvPr>
        </p:nvSpPr>
        <p:spPr/>
        <p:txBody>
          <a:bodyPr/>
          <a:lstStyle/>
          <a:p>
            <a:pPr eaLnBrk="1" hangingPunct="1"/>
            <a:r>
              <a:rPr lang="en-US" altLang="en-US" smtClean="0"/>
              <a:t>Example 13</a:t>
            </a:r>
          </a:p>
        </p:txBody>
      </p:sp>
      <p:sp>
        <p:nvSpPr>
          <p:cNvPr id="72708" name="Rectangle 3"/>
          <p:cNvSpPr>
            <a:spLocks noGrp="1" noChangeArrowheads="1"/>
          </p:cNvSpPr>
          <p:nvPr>
            <p:ph type="body" idx="1"/>
          </p:nvPr>
        </p:nvSpPr>
        <p:spPr/>
        <p:txBody>
          <a:bodyPr/>
          <a:lstStyle/>
          <a:p>
            <a:pPr algn="l" rtl="0" eaLnBrk="1" hangingPunct="1"/>
            <a:r>
              <a:rPr lang="en-US" altLang="en-US" smtClean="0"/>
              <a:t>There is </a:t>
            </a:r>
            <a:r>
              <a:rPr lang="en-US" altLang="en-US" smtClean="0">
                <a:solidFill>
                  <a:srgbClr val="000066"/>
                </a:solidFill>
              </a:rPr>
              <a:t>a relationship</a:t>
            </a:r>
            <a:r>
              <a:rPr lang="en-US" altLang="en-US" smtClean="0"/>
              <a:t> between age and Job satisfaction.</a:t>
            </a:r>
          </a:p>
          <a:p>
            <a:pPr algn="l" rtl="0" eaLnBrk="1" hangingPunct="1">
              <a:buFont typeface="Wingdings" panose="05000000000000000000" pitchFamily="2" charset="2"/>
              <a:buNone/>
            </a:pPr>
            <a:r>
              <a:rPr lang="en-US" altLang="en-US" smtClean="0"/>
              <a:t>       Or</a:t>
            </a:r>
          </a:p>
          <a:p>
            <a:pPr algn="l" rtl="0" eaLnBrk="1" hangingPunct="1"/>
            <a:r>
              <a:rPr lang="en-US" altLang="en-US" smtClean="0"/>
              <a:t>There is </a:t>
            </a:r>
            <a:r>
              <a:rPr lang="en-US" altLang="en-US" smtClean="0">
                <a:solidFill>
                  <a:srgbClr val="000066"/>
                </a:solidFill>
              </a:rPr>
              <a:t>a differences</a:t>
            </a:r>
            <a:r>
              <a:rPr lang="en-US" altLang="en-US" smtClean="0"/>
              <a:t> between the work ethic values of American and Arabian 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smtClean="0"/>
              <a:t>Variables</a:t>
            </a:r>
            <a:endParaRPr lang="ar-JO" altLang="en-US" smtClean="0"/>
          </a:p>
        </p:txBody>
      </p:sp>
      <p:sp>
        <p:nvSpPr>
          <p:cNvPr id="3" name="Content Placeholder 2"/>
          <p:cNvSpPr>
            <a:spLocks noGrp="1"/>
          </p:cNvSpPr>
          <p:nvPr>
            <p:ph idx="1"/>
          </p:nvPr>
        </p:nvSpPr>
        <p:spPr/>
        <p:txBody>
          <a:bodyPr/>
          <a:lstStyle/>
          <a:p>
            <a:pPr marL="609600" indent="-609600" algn="l" rtl="0">
              <a:defRPr/>
            </a:pPr>
            <a:r>
              <a:rPr lang="en-US" dirty="0" smtClean="0"/>
              <a:t>Any concept or construct that varies or changes in value</a:t>
            </a:r>
            <a:br>
              <a:rPr lang="en-US" dirty="0" smtClean="0"/>
            </a:br>
            <a:endParaRPr lang="en-US" dirty="0" smtClean="0"/>
          </a:p>
          <a:p>
            <a:pPr marL="609600" indent="-609600" algn="l" rtl="0">
              <a:defRPr/>
            </a:pPr>
            <a:r>
              <a:rPr lang="en-US" dirty="0" smtClean="0"/>
              <a:t>Main types of variables:</a:t>
            </a:r>
            <a:endParaRPr lang="en-US" u="sng" dirty="0" smtClean="0"/>
          </a:p>
          <a:p>
            <a:pPr marL="1289050" lvl="1" indent="-533400" algn="l" rtl="0">
              <a:defRPr/>
            </a:pPr>
            <a:r>
              <a:rPr lang="en-US" dirty="0" smtClean="0"/>
              <a:t>Dependent variable</a:t>
            </a:r>
          </a:p>
          <a:p>
            <a:pPr marL="1289050" lvl="1" indent="-533400" algn="l" rtl="0">
              <a:defRPr/>
            </a:pPr>
            <a:r>
              <a:rPr lang="en-US" dirty="0" smtClean="0"/>
              <a:t>Independent variable</a:t>
            </a:r>
          </a:p>
          <a:p>
            <a:pPr marL="1289050" lvl="1" indent="-533400" algn="l" rtl="0">
              <a:defRPr/>
            </a:pPr>
            <a:r>
              <a:rPr lang="en-US" dirty="0" smtClean="0"/>
              <a:t>Moderating variable </a:t>
            </a:r>
          </a:p>
          <a:p>
            <a:pPr marL="1289050" lvl="1" indent="-533400" algn="l" rtl="0">
              <a:defRPr/>
            </a:pPr>
            <a:r>
              <a:rPr lang="en-US" dirty="0" smtClean="0"/>
              <a:t>Mediating variable (or </a:t>
            </a:r>
            <a:r>
              <a:rPr lang="en-US" dirty="0" smtClean="0">
                <a:solidFill>
                  <a:srgbClr val="000066"/>
                </a:solidFill>
              </a:rPr>
              <a:t>intervening)</a:t>
            </a:r>
            <a:endParaRPr lang="en-US" dirty="0" smtClean="0"/>
          </a:p>
          <a:p>
            <a:pPr>
              <a:defRPr/>
            </a:pPr>
            <a:endParaRPr lang="ar-JO" dirty="0"/>
          </a:p>
        </p:txBody>
      </p:sp>
      <p:sp>
        <p:nvSpPr>
          <p:cNvPr id="922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AD1966D0-43E0-4191-B48E-F97632237BBA}" type="slidenum">
              <a:rPr lang="ar-SA" altLang="en-US" b="0"/>
              <a:pPr eaLnBrk="1" hangingPunct="1"/>
              <a:t>7</a:t>
            </a:fld>
            <a:endParaRPr lang="en-US" altLang="en-US" b="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A05A4CDE-41CB-4222-A8F1-95AAEDEB42DB}" type="slidenum">
              <a:rPr lang="ar-SA" altLang="en-US" b="0"/>
              <a:pPr eaLnBrk="1" hangingPunct="1"/>
              <a:t>70</a:t>
            </a:fld>
            <a:endParaRPr lang="en-US" altLang="en-US" b="0"/>
          </a:p>
        </p:txBody>
      </p:sp>
      <p:sp>
        <p:nvSpPr>
          <p:cNvPr id="73731" name="Rectangle 2"/>
          <p:cNvSpPr>
            <a:spLocks noGrp="1" noChangeArrowheads="1"/>
          </p:cNvSpPr>
          <p:nvPr>
            <p:ph type="title"/>
          </p:nvPr>
        </p:nvSpPr>
        <p:spPr/>
        <p:txBody>
          <a:bodyPr/>
          <a:lstStyle/>
          <a:p>
            <a:pPr eaLnBrk="1" hangingPunct="1"/>
            <a:r>
              <a:rPr lang="en-US" altLang="en-US" sz="3600" b="1" smtClean="0"/>
              <a:t>Null and Alternate Hypotheses</a:t>
            </a:r>
          </a:p>
        </p:txBody>
      </p:sp>
      <p:sp>
        <p:nvSpPr>
          <p:cNvPr id="73732" name="Rectangle 3"/>
          <p:cNvSpPr>
            <a:spLocks noGrp="1" noChangeArrowheads="1"/>
          </p:cNvSpPr>
          <p:nvPr>
            <p:ph type="body" idx="1"/>
          </p:nvPr>
        </p:nvSpPr>
        <p:spPr/>
        <p:txBody>
          <a:bodyPr/>
          <a:lstStyle/>
          <a:p>
            <a:pPr algn="l" rtl="0" eaLnBrk="1" hangingPunct="1"/>
            <a:r>
              <a:rPr lang="en-US" altLang="en-US" sz="2800" smtClean="0"/>
              <a:t> The </a:t>
            </a:r>
            <a:r>
              <a:rPr lang="en-US" altLang="en-US" sz="2800" b="1" smtClean="0">
                <a:solidFill>
                  <a:schemeClr val="folHlink"/>
                </a:solidFill>
              </a:rPr>
              <a:t>null hypotheses</a:t>
            </a:r>
            <a:r>
              <a:rPr lang="en-US" altLang="en-US" sz="2800" smtClean="0"/>
              <a:t> is a proposition that states a definitive, exact relationship between two variables.</a:t>
            </a:r>
          </a:p>
          <a:p>
            <a:pPr algn="l" rtl="0" eaLnBrk="1" hangingPunct="1"/>
            <a:r>
              <a:rPr lang="en-US" altLang="en-US" sz="2800" smtClean="0"/>
              <a:t>It states that the population correlation between two variables is equal to zero (or some definite number).</a:t>
            </a:r>
          </a:p>
          <a:p>
            <a:pPr algn="l" rtl="0" eaLnBrk="1" hangingPunct="1"/>
            <a:r>
              <a:rPr lang="en-US" altLang="en-US" sz="2800" b="1" smtClean="0"/>
              <a:t>In general</a:t>
            </a:r>
            <a:r>
              <a:rPr lang="en-US" altLang="en-US" sz="2800" smtClean="0"/>
              <a:t>, the </a:t>
            </a:r>
            <a:r>
              <a:rPr lang="en-US" altLang="en-US" sz="2800" smtClean="0">
                <a:solidFill>
                  <a:schemeClr val="folHlink"/>
                </a:solidFill>
              </a:rPr>
              <a:t>null statement</a:t>
            </a:r>
            <a:r>
              <a:rPr lang="en-US" altLang="en-US" sz="2800" smtClean="0"/>
              <a:t> is expressed as no (significant) difference between two groups.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23C9D60F-FA72-43B8-A725-47B0DB4DBCF6}" type="slidenum">
              <a:rPr lang="ar-SA" altLang="en-US" b="0"/>
              <a:pPr eaLnBrk="1" hangingPunct="1"/>
              <a:t>71</a:t>
            </a:fld>
            <a:endParaRPr lang="en-US" altLang="en-US" b="0"/>
          </a:p>
        </p:txBody>
      </p:sp>
      <p:sp>
        <p:nvSpPr>
          <p:cNvPr id="74755" name="Rectangle 2"/>
          <p:cNvSpPr>
            <a:spLocks noGrp="1" noChangeArrowheads="1"/>
          </p:cNvSpPr>
          <p:nvPr>
            <p:ph type="title"/>
          </p:nvPr>
        </p:nvSpPr>
        <p:spPr/>
        <p:txBody>
          <a:bodyPr/>
          <a:lstStyle/>
          <a:p>
            <a:pPr eaLnBrk="1" hangingPunct="1"/>
            <a:r>
              <a:rPr lang="en-US" altLang="en-US" sz="4000" b="1" smtClean="0"/>
              <a:t>The Alternate Hypotheses</a:t>
            </a:r>
          </a:p>
        </p:txBody>
      </p:sp>
      <p:sp>
        <p:nvSpPr>
          <p:cNvPr id="74756" name="Rectangle 3"/>
          <p:cNvSpPr>
            <a:spLocks noGrp="1" noChangeArrowheads="1"/>
          </p:cNvSpPr>
          <p:nvPr>
            <p:ph type="body" idx="1"/>
          </p:nvPr>
        </p:nvSpPr>
        <p:spPr/>
        <p:txBody>
          <a:bodyPr/>
          <a:lstStyle/>
          <a:p>
            <a:pPr algn="l" rtl="0" eaLnBrk="1" hangingPunct="1"/>
            <a:r>
              <a:rPr lang="en-US" altLang="en-US" smtClean="0"/>
              <a:t>The </a:t>
            </a:r>
            <a:r>
              <a:rPr lang="en-US" altLang="en-US" smtClean="0">
                <a:solidFill>
                  <a:schemeClr val="folHlink"/>
                </a:solidFill>
              </a:rPr>
              <a:t>alternate hypotheses</a:t>
            </a:r>
            <a:r>
              <a:rPr lang="en-US" altLang="en-US" smtClean="0"/>
              <a:t> is the </a:t>
            </a:r>
            <a:r>
              <a:rPr lang="en-US" altLang="en-US" b="1" smtClean="0">
                <a:solidFill>
                  <a:srgbClr val="000066"/>
                </a:solidFill>
              </a:rPr>
              <a:t>opposite</a:t>
            </a:r>
            <a:r>
              <a:rPr lang="en-US" altLang="en-US" smtClean="0"/>
              <a:t> of the </a:t>
            </a:r>
            <a:r>
              <a:rPr lang="en-US" altLang="en-US" b="1" smtClean="0"/>
              <a:t>null hypotheses</a:t>
            </a:r>
            <a:r>
              <a:rPr lang="en-US" altLang="en-US" smtClean="0"/>
              <a:t>, is a statement expressing a relationship between two variables or indicating differences between groups.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7DDE8932-04A9-49AC-9D82-85E6957EFF16}" type="slidenum">
              <a:rPr lang="ar-SA" altLang="en-US" b="0"/>
              <a:pPr eaLnBrk="1" hangingPunct="1"/>
              <a:t>72</a:t>
            </a:fld>
            <a:endParaRPr lang="en-US" altLang="en-US" b="0"/>
          </a:p>
        </p:txBody>
      </p:sp>
      <p:sp>
        <p:nvSpPr>
          <p:cNvPr id="75779" name="Rectangle 2"/>
          <p:cNvSpPr>
            <a:spLocks noGrp="1" noChangeArrowheads="1"/>
          </p:cNvSpPr>
          <p:nvPr>
            <p:ph type="title"/>
          </p:nvPr>
        </p:nvSpPr>
        <p:spPr/>
        <p:txBody>
          <a:bodyPr/>
          <a:lstStyle/>
          <a:p>
            <a:pPr eaLnBrk="1" hangingPunct="1"/>
            <a:r>
              <a:rPr lang="en-US" altLang="en-US" sz="4000" b="1" smtClean="0"/>
              <a:t>Examples for the Directional Relationships</a:t>
            </a:r>
            <a:endParaRPr lang="en-US" altLang="en-US" b="1" smtClean="0"/>
          </a:p>
        </p:txBody>
      </p:sp>
      <p:sp>
        <p:nvSpPr>
          <p:cNvPr id="75780" name="Rectangle 3"/>
          <p:cNvSpPr>
            <a:spLocks noGrp="1" noChangeArrowheads="1"/>
          </p:cNvSpPr>
          <p:nvPr>
            <p:ph type="body" idx="1"/>
          </p:nvPr>
        </p:nvSpPr>
        <p:spPr/>
        <p:txBody>
          <a:bodyPr/>
          <a:lstStyle/>
          <a:p>
            <a:pPr algn="l" rtl="0" eaLnBrk="1" hangingPunct="1">
              <a:lnSpc>
                <a:spcPct val="90000"/>
              </a:lnSpc>
            </a:pPr>
            <a:r>
              <a:rPr lang="en-US" altLang="en-US" sz="2400" smtClean="0"/>
              <a:t>The </a:t>
            </a:r>
            <a:r>
              <a:rPr lang="en-US" altLang="en-US" sz="2400" b="1" smtClean="0">
                <a:solidFill>
                  <a:schemeClr val="folHlink"/>
                </a:solidFill>
              </a:rPr>
              <a:t>null hypotheses</a:t>
            </a:r>
            <a:r>
              <a:rPr lang="en-US" altLang="en-US" sz="2400" smtClean="0"/>
              <a:t>: In past example were we state that: </a:t>
            </a:r>
            <a:r>
              <a:rPr lang="en-US" altLang="en-US" sz="2400" b="1" smtClean="0">
                <a:solidFill>
                  <a:srgbClr val="000066"/>
                </a:solidFill>
              </a:rPr>
              <a:t>Women are more motivated than men are</a:t>
            </a:r>
            <a:r>
              <a:rPr lang="en-US" altLang="en-US" sz="2400" smtClean="0"/>
              <a:t>. Then,</a:t>
            </a:r>
          </a:p>
          <a:p>
            <a:pPr algn="l" rtl="0" eaLnBrk="1" hangingPunct="1">
              <a:lnSpc>
                <a:spcPct val="90000"/>
              </a:lnSpc>
            </a:pPr>
            <a:r>
              <a:rPr lang="en-US" altLang="en-US" sz="2400" smtClean="0"/>
              <a:t>       H</a:t>
            </a:r>
            <a:r>
              <a:rPr lang="en-US" altLang="en-US" sz="1600" b="1" smtClean="0"/>
              <a:t>0</a:t>
            </a:r>
            <a:r>
              <a:rPr lang="en-US" altLang="en-US" sz="2400" smtClean="0"/>
              <a:t>:  </a:t>
            </a:r>
            <a:r>
              <a:rPr lang="en-US" altLang="en-US" sz="2400" smtClean="0">
                <a:latin typeface="Arial" panose="020B0604020202020204" pitchFamily="34" charset="0"/>
              </a:rPr>
              <a:t>µ</a:t>
            </a:r>
            <a:r>
              <a:rPr lang="en-US" altLang="en-US" sz="1600" b="1" smtClean="0"/>
              <a:t>M</a:t>
            </a:r>
            <a:r>
              <a:rPr lang="en-US" altLang="en-US" sz="2400" smtClean="0"/>
              <a:t> =  </a:t>
            </a:r>
            <a:r>
              <a:rPr lang="en-US" altLang="en-US" sz="2400" smtClean="0">
                <a:latin typeface="Arial" panose="020B0604020202020204" pitchFamily="34" charset="0"/>
              </a:rPr>
              <a:t>µ</a:t>
            </a:r>
            <a:r>
              <a:rPr lang="en-US" altLang="en-US" sz="1800" b="1" smtClean="0"/>
              <a:t>w</a:t>
            </a:r>
          </a:p>
          <a:p>
            <a:pPr algn="l" rtl="0" eaLnBrk="1" hangingPunct="1">
              <a:lnSpc>
                <a:spcPct val="90000"/>
              </a:lnSpc>
              <a:buFont typeface="Wingdings" panose="05000000000000000000" pitchFamily="2" charset="2"/>
              <a:buNone/>
            </a:pPr>
            <a:r>
              <a:rPr lang="en-US" altLang="en-US" sz="2400" smtClean="0"/>
              <a:t>          Or</a:t>
            </a:r>
          </a:p>
          <a:p>
            <a:pPr algn="l" rtl="0" eaLnBrk="1" hangingPunct="1">
              <a:lnSpc>
                <a:spcPct val="90000"/>
              </a:lnSpc>
            </a:pPr>
            <a:r>
              <a:rPr lang="en-US" altLang="en-US" sz="2400" smtClean="0"/>
              <a:t>       H</a:t>
            </a:r>
            <a:r>
              <a:rPr lang="en-US" altLang="en-US" sz="1800" smtClean="0"/>
              <a:t>0</a:t>
            </a:r>
            <a:r>
              <a:rPr lang="en-US" altLang="en-US" sz="2400" smtClean="0"/>
              <a:t>:  </a:t>
            </a:r>
            <a:r>
              <a:rPr lang="en-US" altLang="en-US" sz="2400" smtClean="0">
                <a:latin typeface="Arial" panose="020B0604020202020204" pitchFamily="34" charset="0"/>
              </a:rPr>
              <a:t>µ</a:t>
            </a:r>
            <a:r>
              <a:rPr lang="en-US" altLang="en-US" sz="1600" b="1" smtClean="0"/>
              <a:t>M</a:t>
            </a:r>
            <a:r>
              <a:rPr lang="en-US" altLang="en-US" sz="2400" smtClean="0"/>
              <a:t> -  </a:t>
            </a:r>
            <a:r>
              <a:rPr lang="en-US" altLang="en-US" sz="2400" smtClean="0">
                <a:latin typeface="Arial" panose="020B0604020202020204" pitchFamily="34" charset="0"/>
              </a:rPr>
              <a:t>µ</a:t>
            </a:r>
            <a:r>
              <a:rPr lang="en-US" altLang="en-US" sz="1600" b="1" smtClean="0"/>
              <a:t>w</a:t>
            </a:r>
            <a:r>
              <a:rPr lang="en-US" altLang="en-US" sz="2400" smtClean="0"/>
              <a:t> = 0</a:t>
            </a:r>
          </a:p>
          <a:p>
            <a:pPr algn="l" rtl="0" eaLnBrk="1" hangingPunct="1">
              <a:lnSpc>
                <a:spcPct val="90000"/>
              </a:lnSpc>
              <a:buFont typeface="Wingdings" panose="05000000000000000000" pitchFamily="2" charset="2"/>
              <a:buNone/>
            </a:pPr>
            <a:r>
              <a:rPr lang="en-US" altLang="en-US" sz="2400" smtClean="0"/>
              <a:t>     Where </a:t>
            </a:r>
            <a:r>
              <a:rPr lang="en-US" altLang="en-US" sz="2400" b="1" smtClean="0"/>
              <a:t>H</a:t>
            </a:r>
            <a:r>
              <a:rPr lang="en-US" altLang="en-US" sz="1600" b="1" smtClean="0"/>
              <a:t>0</a:t>
            </a:r>
            <a:r>
              <a:rPr lang="en-US" altLang="en-US" sz="2400" smtClean="0"/>
              <a:t> represents the </a:t>
            </a:r>
            <a:r>
              <a:rPr lang="en-US" altLang="en-US" sz="2400" b="1" smtClean="0"/>
              <a:t>null hypotheses</a:t>
            </a:r>
            <a:r>
              <a:rPr lang="en-US" altLang="en-US" sz="2400" smtClean="0"/>
              <a:t>,</a:t>
            </a:r>
          </a:p>
          <a:p>
            <a:pPr algn="l" rtl="0" eaLnBrk="1" hangingPunct="1">
              <a:lnSpc>
                <a:spcPct val="90000"/>
              </a:lnSpc>
              <a:buFont typeface="Wingdings" panose="05000000000000000000" pitchFamily="2" charset="2"/>
              <a:buNone/>
            </a:pPr>
            <a:r>
              <a:rPr lang="en-US" altLang="en-US" sz="2400" smtClean="0"/>
              <a:t>               </a:t>
            </a:r>
            <a:r>
              <a:rPr lang="en-US" altLang="en-US" sz="2400" smtClean="0">
                <a:latin typeface="Arial" panose="020B0604020202020204" pitchFamily="34" charset="0"/>
              </a:rPr>
              <a:t>µ</a:t>
            </a:r>
            <a:r>
              <a:rPr lang="en-US" altLang="en-US" sz="1600" b="1" smtClean="0"/>
              <a:t>M</a:t>
            </a:r>
            <a:r>
              <a:rPr lang="en-US" altLang="en-US" sz="2400" smtClean="0"/>
              <a:t> is the mean motivational level of the men, </a:t>
            </a:r>
          </a:p>
          <a:p>
            <a:pPr algn="l" rtl="0" eaLnBrk="1" hangingPunct="1">
              <a:lnSpc>
                <a:spcPct val="90000"/>
              </a:lnSpc>
              <a:buFont typeface="Wingdings" panose="05000000000000000000" pitchFamily="2" charset="2"/>
              <a:buNone/>
            </a:pPr>
            <a:r>
              <a:rPr lang="en-US" altLang="en-US" sz="2400" smtClean="0"/>
              <a:t>               </a:t>
            </a:r>
            <a:r>
              <a:rPr lang="en-US" altLang="en-US" sz="2400" smtClean="0">
                <a:latin typeface="Arial" panose="020B0604020202020204" pitchFamily="34" charset="0"/>
              </a:rPr>
              <a:t>µ</a:t>
            </a:r>
            <a:r>
              <a:rPr lang="en-US" altLang="en-US" sz="1600" b="1" smtClean="0"/>
              <a:t>w</a:t>
            </a:r>
            <a:r>
              <a:rPr lang="en-US" altLang="en-US" sz="2400" smtClean="0"/>
              <a:t>  is the mean motivational level of women.</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0D4501FB-FCB9-43E6-8475-74AF228EBE1B}" type="slidenum">
              <a:rPr lang="ar-SA" altLang="en-US" b="0"/>
              <a:pPr eaLnBrk="1" hangingPunct="1"/>
              <a:t>73</a:t>
            </a:fld>
            <a:endParaRPr lang="en-US" altLang="en-US" b="0"/>
          </a:p>
        </p:txBody>
      </p:sp>
      <p:sp>
        <p:nvSpPr>
          <p:cNvPr id="76803" name="Rectangle 2"/>
          <p:cNvSpPr>
            <a:spLocks noGrp="1" noChangeArrowheads="1"/>
          </p:cNvSpPr>
          <p:nvPr>
            <p:ph type="title"/>
          </p:nvPr>
        </p:nvSpPr>
        <p:spPr/>
        <p:txBody>
          <a:bodyPr/>
          <a:lstStyle/>
          <a:p>
            <a:pPr eaLnBrk="1" hangingPunct="1"/>
            <a:endParaRPr lang="en-US" altLang="en-US" smtClean="0"/>
          </a:p>
        </p:txBody>
      </p:sp>
      <p:sp>
        <p:nvSpPr>
          <p:cNvPr id="76804" name="Rectangle 3"/>
          <p:cNvSpPr>
            <a:spLocks noGrp="1" noChangeArrowheads="1"/>
          </p:cNvSpPr>
          <p:nvPr>
            <p:ph type="body" idx="1"/>
          </p:nvPr>
        </p:nvSpPr>
        <p:spPr/>
        <p:txBody>
          <a:bodyPr/>
          <a:lstStyle/>
          <a:p>
            <a:pPr algn="l" rtl="0" eaLnBrk="1" hangingPunct="1"/>
            <a:r>
              <a:rPr lang="en-US" altLang="en-US" smtClean="0"/>
              <a:t>The </a:t>
            </a:r>
            <a:r>
              <a:rPr lang="en-US" altLang="en-US" b="1" smtClean="0">
                <a:solidFill>
                  <a:srgbClr val="008000"/>
                </a:solidFill>
              </a:rPr>
              <a:t>alternate hypotheses</a:t>
            </a:r>
            <a:r>
              <a:rPr lang="en-US" altLang="en-US" smtClean="0"/>
              <a:t> for the above example:      </a:t>
            </a:r>
          </a:p>
          <a:p>
            <a:pPr algn="l" rtl="0" eaLnBrk="1" hangingPunct="1">
              <a:buFont typeface="Wingdings" panose="05000000000000000000" pitchFamily="2" charset="2"/>
              <a:buNone/>
            </a:pPr>
            <a:r>
              <a:rPr lang="en-US" altLang="en-US" smtClean="0"/>
              <a:t>       H</a:t>
            </a:r>
            <a:r>
              <a:rPr lang="en-US" altLang="en-US" sz="2000" smtClean="0"/>
              <a:t>A</a:t>
            </a:r>
            <a:r>
              <a:rPr lang="en-US" altLang="en-US" smtClean="0"/>
              <a:t> :  </a:t>
            </a:r>
            <a:r>
              <a:rPr lang="en-US" altLang="en-US" smtClean="0">
                <a:latin typeface="Arial" panose="020B0604020202020204" pitchFamily="34" charset="0"/>
              </a:rPr>
              <a:t>µ</a:t>
            </a:r>
            <a:r>
              <a:rPr lang="en-US" altLang="en-US" sz="2000" smtClean="0"/>
              <a:t>M</a:t>
            </a:r>
            <a:r>
              <a:rPr lang="en-US" altLang="en-US" smtClean="0"/>
              <a:t> &lt;  </a:t>
            </a:r>
            <a:r>
              <a:rPr lang="en-US" altLang="en-US" smtClean="0">
                <a:latin typeface="Arial" panose="020B0604020202020204" pitchFamily="34" charset="0"/>
              </a:rPr>
              <a:t>µ</a:t>
            </a:r>
            <a:r>
              <a:rPr lang="en-US" altLang="en-US" sz="2000" smtClean="0"/>
              <a:t>w</a:t>
            </a:r>
          </a:p>
          <a:p>
            <a:pPr algn="l" rtl="0" eaLnBrk="1" hangingPunct="1"/>
            <a:r>
              <a:rPr lang="en-US" altLang="en-US" smtClean="0"/>
              <a:t> Which is the same as            </a:t>
            </a:r>
          </a:p>
          <a:p>
            <a:pPr algn="l" rtl="0" eaLnBrk="1" hangingPunct="1">
              <a:buFont typeface="Wingdings" panose="05000000000000000000" pitchFamily="2" charset="2"/>
              <a:buNone/>
            </a:pPr>
            <a:r>
              <a:rPr lang="en-US" altLang="en-US" smtClean="0"/>
              <a:t>        H</a:t>
            </a:r>
            <a:r>
              <a:rPr lang="en-US" altLang="en-US" sz="2000" smtClean="0"/>
              <a:t>A</a:t>
            </a:r>
            <a:r>
              <a:rPr lang="en-US" altLang="en-US" smtClean="0"/>
              <a:t> :  </a:t>
            </a:r>
            <a:r>
              <a:rPr lang="en-US" altLang="en-US" smtClean="0">
                <a:latin typeface="Arial" panose="020B0604020202020204" pitchFamily="34" charset="0"/>
              </a:rPr>
              <a:t>µ</a:t>
            </a:r>
            <a:r>
              <a:rPr lang="en-US" altLang="en-US" sz="2000" smtClean="0"/>
              <a:t>M</a:t>
            </a:r>
            <a:r>
              <a:rPr lang="en-US" altLang="en-US" smtClean="0"/>
              <a:t> &gt;  </a:t>
            </a:r>
            <a:r>
              <a:rPr lang="en-US" altLang="en-US" smtClean="0">
                <a:latin typeface="Arial" panose="020B0604020202020204" pitchFamily="34" charset="0"/>
              </a:rPr>
              <a:t>µ</a:t>
            </a:r>
            <a:r>
              <a:rPr lang="en-US" altLang="en-US" sz="2000" smtClean="0"/>
              <a:t>w</a:t>
            </a:r>
          </a:p>
          <a:p>
            <a:pPr algn="l" rtl="0" eaLnBrk="1" hangingPunct="1">
              <a:buFont typeface="Wingdings" panose="05000000000000000000" pitchFamily="2" charset="2"/>
              <a:buNone/>
            </a:pPr>
            <a:r>
              <a:rPr lang="en-US" altLang="en-US" smtClean="0"/>
              <a:t>   Where H</a:t>
            </a:r>
            <a:r>
              <a:rPr lang="en-US" altLang="en-US" sz="2000" smtClean="0"/>
              <a:t>A</a:t>
            </a:r>
            <a:r>
              <a:rPr lang="en-US" altLang="en-US" smtClean="0"/>
              <a:t> represents the alternate hypotheses.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F53E1020-B079-49A3-9597-B0A08824D42C}" type="slidenum">
              <a:rPr lang="ar-SA" altLang="en-US" b="0"/>
              <a:pPr eaLnBrk="1" hangingPunct="1"/>
              <a:t>74</a:t>
            </a:fld>
            <a:endParaRPr lang="en-US" altLang="en-US" b="0"/>
          </a:p>
        </p:txBody>
      </p:sp>
      <p:sp>
        <p:nvSpPr>
          <p:cNvPr id="77827" name="Rectangle 2"/>
          <p:cNvSpPr>
            <a:spLocks noGrp="1" noChangeArrowheads="1"/>
          </p:cNvSpPr>
          <p:nvPr>
            <p:ph type="title"/>
          </p:nvPr>
        </p:nvSpPr>
        <p:spPr/>
        <p:txBody>
          <a:bodyPr/>
          <a:lstStyle/>
          <a:p>
            <a:pPr eaLnBrk="1" hangingPunct="1"/>
            <a:r>
              <a:rPr lang="en-US" altLang="en-US" sz="3600" b="1" smtClean="0"/>
              <a:t>Examples for the nondirectional relationship</a:t>
            </a:r>
          </a:p>
        </p:txBody>
      </p:sp>
      <p:sp>
        <p:nvSpPr>
          <p:cNvPr id="77828" name="Rectangle 3"/>
          <p:cNvSpPr>
            <a:spLocks noGrp="1" noChangeArrowheads="1"/>
          </p:cNvSpPr>
          <p:nvPr>
            <p:ph type="body" idx="1"/>
          </p:nvPr>
        </p:nvSpPr>
        <p:spPr/>
        <p:txBody>
          <a:bodyPr/>
          <a:lstStyle/>
          <a:p>
            <a:pPr algn="l" rtl="0" eaLnBrk="1" hangingPunct="1">
              <a:lnSpc>
                <a:spcPct val="90000"/>
              </a:lnSpc>
            </a:pPr>
            <a:r>
              <a:rPr lang="en-US" altLang="en-US" sz="2800" smtClean="0"/>
              <a:t>There is a difference between the work ethic of American and Arabian employees.</a:t>
            </a:r>
          </a:p>
          <a:p>
            <a:pPr algn="l" rtl="0" eaLnBrk="1" hangingPunct="1">
              <a:lnSpc>
                <a:spcPct val="90000"/>
              </a:lnSpc>
            </a:pPr>
            <a:r>
              <a:rPr lang="en-US" altLang="en-US" sz="2800" smtClean="0"/>
              <a:t>The </a:t>
            </a:r>
            <a:r>
              <a:rPr lang="en-US" altLang="en-US" sz="2800" b="1" smtClean="0">
                <a:solidFill>
                  <a:srgbClr val="008000"/>
                </a:solidFill>
              </a:rPr>
              <a:t>null hypotheses</a:t>
            </a:r>
            <a:r>
              <a:rPr lang="en-US" altLang="en-US" sz="2800" smtClean="0"/>
              <a:t> would be:</a:t>
            </a:r>
          </a:p>
          <a:p>
            <a:pPr algn="l" rtl="0" eaLnBrk="1" hangingPunct="1">
              <a:lnSpc>
                <a:spcPct val="90000"/>
              </a:lnSpc>
              <a:buFont typeface="Wingdings" panose="05000000000000000000" pitchFamily="2" charset="2"/>
              <a:buNone/>
            </a:pPr>
            <a:r>
              <a:rPr lang="en-US" altLang="en-US" sz="2800" smtClean="0"/>
              <a:t>       H</a:t>
            </a:r>
            <a:r>
              <a:rPr lang="en-US" altLang="en-US" sz="2400" smtClean="0"/>
              <a:t>o</a:t>
            </a:r>
            <a:r>
              <a:rPr lang="en-US" altLang="en-US" sz="2800" smtClean="0"/>
              <a:t>: </a:t>
            </a:r>
            <a:r>
              <a:rPr lang="en-US" altLang="en-US" sz="2800" smtClean="0">
                <a:latin typeface="Arial" panose="020B0604020202020204" pitchFamily="34" charset="0"/>
              </a:rPr>
              <a:t>µ</a:t>
            </a:r>
            <a:r>
              <a:rPr lang="en-US" altLang="en-US" sz="1800" smtClean="0"/>
              <a:t>AM</a:t>
            </a:r>
            <a:r>
              <a:rPr lang="en-US" altLang="en-US" sz="2800" smtClean="0"/>
              <a:t> = </a:t>
            </a:r>
            <a:r>
              <a:rPr lang="en-US" altLang="en-US" sz="2800" smtClean="0">
                <a:latin typeface="Arial" panose="020B0604020202020204" pitchFamily="34" charset="0"/>
              </a:rPr>
              <a:t>µ</a:t>
            </a:r>
            <a:r>
              <a:rPr lang="en-US" altLang="en-US" sz="1800" smtClean="0"/>
              <a:t>AR</a:t>
            </a:r>
          </a:p>
          <a:p>
            <a:pPr algn="l" rtl="0" eaLnBrk="1" hangingPunct="1">
              <a:lnSpc>
                <a:spcPct val="90000"/>
              </a:lnSpc>
              <a:buFont typeface="Wingdings" panose="05000000000000000000" pitchFamily="2" charset="2"/>
              <a:buNone/>
            </a:pPr>
            <a:r>
              <a:rPr lang="en-US" altLang="en-US" sz="2800" smtClean="0"/>
              <a:t>         Or</a:t>
            </a:r>
          </a:p>
          <a:p>
            <a:pPr algn="l" rtl="0" eaLnBrk="1" hangingPunct="1">
              <a:lnSpc>
                <a:spcPct val="90000"/>
              </a:lnSpc>
              <a:buFont typeface="Wingdings" panose="05000000000000000000" pitchFamily="2" charset="2"/>
              <a:buNone/>
            </a:pPr>
            <a:r>
              <a:rPr lang="en-US" altLang="en-US" sz="2800" smtClean="0"/>
              <a:t>       H</a:t>
            </a:r>
            <a:r>
              <a:rPr lang="en-US" altLang="en-US" sz="2400" smtClean="0"/>
              <a:t>o</a:t>
            </a:r>
            <a:r>
              <a:rPr lang="en-US" altLang="en-US" sz="2800" smtClean="0"/>
              <a:t>: </a:t>
            </a:r>
            <a:r>
              <a:rPr lang="en-US" altLang="en-US" sz="2800" smtClean="0">
                <a:latin typeface="Arial" panose="020B0604020202020204" pitchFamily="34" charset="0"/>
              </a:rPr>
              <a:t>µ</a:t>
            </a:r>
            <a:r>
              <a:rPr lang="en-US" altLang="en-US" sz="1800" smtClean="0"/>
              <a:t>AM</a:t>
            </a:r>
            <a:r>
              <a:rPr lang="en-US" altLang="en-US" sz="2800" smtClean="0"/>
              <a:t> - </a:t>
            </a:r>
            <a:r>
              <a:rPr lang="en-US" altLang="en-US" sz="2800" smtClean="0">
                <a:latin typeface="Arial" panose="020B0604020202020204" pitchFamily="34" charset="0"/>
              </a:rPr>
              <a:t>µ</a:t>
            </a:r>
            <a:r>
              <a:rPr lang="en-US" altLang="en-US" sz="1800" smtClean="0"/>
              <a:t>AR</a:t>
            </a:r>
            <a:r>
              <a:rPr lang="en-US" altLang="en-US" sz="2800" smtClean="0"/>
              <a:t> = 0</a:t>
            </a:r>
          </a:p>
          <a:p>
            <a:pPr algn="l" rtl="0" eaLnBrk="1" hangingPunct="1">
              <a:lnSpc>
                <a:spcPct val="90000"/>
              </a:lnSpc>
              <a:buFont typeface="Wingdings" panose="05000000000000000000" pitchFamily="2" charset="2"/>
              <a:buNone/>
            </a:pPr>
            <a:r>
              <a:rPr lang="en-US" altLang="en-US" sz="2800" smtClean="0"/>
              <a:t>    Where  </a:t>
            </a:r>
            <a:r>
              <a:rPr lang="en-US" altLang="en-US" sz="2800" smtClean="0">
                <a:latin typeface="Arial" panose="020B0604020202020204" pitchFamily="34" charset="0"/>
              </a:rPr>
              <a:t>µ</a:t>
            </a:r>
            <a:r>
              <a:rPr lang="en-US" altLang="en-US" sz="1800" smtClean="0"/>
              <a:t>AM</a:t>
            </a:r>
            <a:r>
              <a:rPr lang="en-US" altLang="en-US" sz="2800" smtClean="0"/>
              <a:t> is the mean work ethic value of Americans and </a:t>
            </a:r>
            <a:r>
              <a:rPr lang="en-US" altLang="en-US" sz="2800" smtClean="0">
                <a:latin typeface="Arial" panose="020B0604020202020204" pitchFamily="34" charset="0"/>
              </a:rPr>
              <a:t>µ</a:t>
            </a:r>
            <a:r>
              <a:rPr lang="en-US" altLang="en-US" sz="1800" smtClean="0"/>
              <a:t>AR</a:t>
            </a:r>
            <a:r>
              <a:rPr lang="en-US" altLang="en-US" sz="2800" smtClean="0"/>
              <a:t> is the mean work ethic value of Arabs.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B581E33F-9099-4B27-91E7-FDF4C3FE3604}" type="slidenum">
              <a:rPr lang="ar-SA" altLang="en-US" b="0"/>
              <a:pPr eaLnBrk="1" hangingPunct="1"/>
              <a:t>75</a:t>
            </a:fld>
            <a:endParaRPr lang="en-US" altLang="en-US" b="0"/>
          </a:p>
        </p:txBody>
      </p:sp>
      <p:sp>
        <p:nvSpPr>
          <p:cNvPr id="78851" name="Rectangle 2"/>
          <p:cNvSpPr>
            <a:spLocks noGrp="1" noChangeArrowheads="1"/>
          </p:cNvSpPr>
          <p:nvPr>
            <p:ph type="title"/>
          </p:nvPr>
        </p:nvSpPr>
        <p:spPr/>
        <p:txBody>
          <a:bodyPr/>
          <a:lstStyle/>
          <a:p>
            <a:pPr eaLnBrk="1" hangingPunct="1"/>
            <a:r>
              <a:rPr lang="en-US" altLang="en-US" sz="3600" b="1" smtClean="0"/>
              <a:t>Examples for the nondirectional relationship</a:t>
            </a:r>
          </a:p>
        </p:txBody>
      </p:sp>
      <p:sp>
        <p:nvSpPr>
          <p:cNvPr id="78852" name="Rectangle 3"/>
          <p:cNvSpPr>
            <a:spLocks noGrp="1" noChangeArrowheads="1"/>
          </p:cNvSpPr>
          <p:nvPr>
            <p:ph type="body" idx="1"/>
          </p:nvPr>
        </p:nvSpPr>
        <p:spPr/>
        <p:txBody>
          <a:bodyPr/>
          <a:lstStyle/>
          <a:p>
            <a:pPr algn="l" rtl="0" eaLnBrk="1" hangingPunct="1"/>
            <a:r>
              <a:rPr lang="en-US" altLang="en-US" smtClean="0"/>
              <a:t>The </a:t>
            </a:r>
            <a:r>
              <a:rPr lang="en-US" altLang="en-US" b="1" smtClean="0">
                <a:solidFill>
                  <a:schemeClr val="folHlink"/>
                </a:solidFill>
              </a:rPr>
              <a:t>alternate hypotheses</a:t>
            </a:r>
            <a:r>
              <a:rPr lang="en-US" altLang="en-US" smtClean="0"/>
              <a:t> for the above example would statistically be set as:</a:t>
            </a:r>
          </a:p>
          <a:p>
            <a:pPr algn="l" rtl="0" eaLnBrk="1" hangingPunct="1">
              <a:buFont typeface="Wingdings" panose="05000000000000000000" pitchFamily="2" charset="2"/>
              <a:buNone/>
            </a:pPr>
            <a:r>
              <a:rPr lang="en-US" altLang="en-US" smtClean="0"/>
              <a:t>    H</a:t>
            </a:r>
            <a:r>
              <a:rPr lang="en-US" altLang="en-US" sz="2000" smtClean="0"/>
              <a:t>A</a:t>
            </a:r>
            <a:r>
              <a:rPr lang="en-US" altLang="en-US" smtClean="0"/>
              <a:t>: </a:t>
            </a:r>
            <a:r>
              <a:rPr lang="en-US" altLang="en-US" smtClean="0">
                <a:latin typeface="Arial" panose="020B0604020202020204" pitchFamily="34" charset="0"/>
              </a:rPr>
              <a:t>µ</a:t>
            </a:r>
            <a:r>
              <a:rPr lang="en-US" altLang="en-US" sz="2000" smtClean="0"/>
              <a:t>AM </a:t>
            </a:r>
            <a:r>
              <a:rPr lang="en-US" altLang="en-US" sz="2800" smtClean="0"/>
              <a:t>≠ </a:t>
            </a:r>
            <a:r>
              <a:rPr lang="en-US" altLang="en-US" smtClean="0">
                <a:latin typeface="Arial" panose="020B0604020202020204" pitchFamily="34" charset="0"/>
              </a:rPr>
              <a:t>µ</a:t>
            </a:r>
            <a:r>
              <a:rPr lang="en-US" altLang="en-US" sz="2000" smtClean="0"/>
              <a:t>AR</a:t>
            </a:r>
            <a:endParaRPr lang="en-US" altLang="en-US" sz="2000" smtClean="0">
              <a:cs typeface="Tahoma" panose="020B0604030504040204" pitchFamily="34" charset="0"/>
            </a:endParaRPr>
          </a:p>
          <a:p>
            <a:pPr algn="l" rtl="0" eaLnBrk="1" hangingPunct="1">
              <a:buFont typeface="Wingdings" panose="05000000000000000000" pitchFamily="2" charset="2"/>
              <a:buNone/>
            </a:pPr>
            <a:r>
              <a:rPr lang="en-US" altLang="en-US" smtClean="0"/>
              <a:t>   where H</a:t>
            </a:r>
            <a:r>
              <a:rPr lang="en-US" altLang="en-US" sz="2000" smtClean="0"/>
              <a:t>A</a:t>
            </a:r>
            <a:r>
              <a:rPr lang="en-US" altLang="en-US" smtClean="0"/>
              <a:t> represents the alternate hypotheses.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99E66FAC-38D7-413B-BBD1-BE0B0DAD280E}" type="slidenum">
              <a:rPr lang="ar-SA" altLang="en-US" b="0"/>
              <a:pPr eaLnBrk="1" hangingPunct="1"/>
              <a:t>76</a:t>
            </a:fld>
            <a:endParaRPr lang="en-US" altLang="en-US" b="0"/>
          </a:p>
        </p:txBody>
      </p:sp>
      <p:sp>
        <p:nvSpPr>
          <p:cNvPr id="79875" name="Rectangle 2"/>
          <p:cNvSpPr>
            <a:spLocks noGrp="1" noChangeArrowheads="1"/>
          </p:cNvSpPr>
          <p:nvPr>
            <p:ph type="title"/>
          </p:nvPr>
        </p:nvSpPr>
        <p:spPr/>
        <p:txBody>
          <a:bodyPr/>
          <a:lstStyle/>
          <a:p>
            <a:pPr eaLnBrk="1" hangingPunct="1"/>
            <a:r>
              <a:rPr lang="en-US" altLang="en-US" sz="3600" b="1" smtClean="0"/>
              <a:t>Examples for the nondirectional relationship</a:t>
            </a:r>
          </a:p>
        </p:txBody>
      </p:sp>
      <p:sp>
        <p:nvSpPr>
          <p:cNvPr id="79876" name="Rectangle 3"/>
          <p:cNvSpPr>
            <a:spLocks noGrp="1" noChangeArrowheads="1"/>
          </p:cNvSpPr>
          <p:nvPr>
            <p:ph type="body" idx="1"/>
          </p:nvPr>
        </p:nvSpPr>
        <p:spPr/>
        <p:txBody>
          <a:bodyPr/>
          <a:lstStyle/>
          <a:p>
            <a:pPr algn="l" rtl="0" eaLnBrk="1" hangingPunct="1">
              <a:lnSpc>
                <a:spcPct val="80000"/>
              </a:lnSpc>
            </a:pPr>
            <a:r>
              <a:rPr lang="en-US" altLang="en-US" sz="2400" smtClean="0"/>
              <a:t>For the example: The greater the stress experienced in the job, the lower the job satisfaction of employees. </a:t>
            </a:r>
          </a:p>
          <a:p>
            <a:pPr algn="l" rtl="0" eaLnBrk="1" hangingPunct="1">
              <a:lnSpc>
                <a:spcPct val="80000"/>
              </a:lnSpc>
            </a:pPr>
            <a:r>
              <a:rPr lang="en-US" altLang="en-US" sz="2400" smtClean="0"/>
              <a:t>The </a:t>
            </a:r>
            <a:r>
              <a:rPr lang="en-US" altLang="en-US" sz="2400" b="1" smtClean="0">
                <a:solidFill>
                  <a:schemeClr val="folHlink"/>
                </a:solidFill>
              </a:rPr>
              <a:t>null hypotheses</a:t>
            </a:r>
            <a:r>
              <a:rPr lang="en-US" altLang="en-US" sz="2400" smtClean="0"/>
              <a:t> would be:</a:t>
            </a:r>
          </a:p>
          <a:p>
            <a:pPr algn="l" rtl="0" eaLnBrk="1" hangingPunct="1">
              <a:lnSpc>
                <a:spcPct val="80000"/>
              </a:lnSpc>
              <a:buFont typeface="Wingdings" panose="05000000000000000000" pitchFamily="2" charset="2"/>
              <a:buNone/>
            </a:pPr>
            <a:r>
              <a:rPr lang="en-US" altLang="en-US" sz="2400" smtClean="0"/>
              <a:t>         </a:t>
            </a:r>
            <a:r>
              <a:rPr lang="en-US" altLang="en-US" sz="2400" b="1" smtClean="0"/>
              <a:t>Ho</a:t>
            </a:r>
            <a:r>
              <a:rPr lang="en-US" altLang="en-US" sz="2400" smtClean="0"/>
              <a:t>: There is no relationship between stress experienced on the job and the job satisfaction of employees.</a:t>
            </a:r>
          </a:p>
          <a:p>
            <a:pPr algn="l" rtl="0" eaLnBrk="1" hangingPunct="1">
              <a:lnSpc>
                <a:spcPct val="80000"/>
              </a:lnSpc>
              <a:buFont typeface="Wingdings" panose="05000000000000000000" pitchFamily="2" charset="2"/>
              <a:buNone/>
            </a:pPr>
            <a:r>
              <a:rPr lang="en-US" altLang="en-US" sz="2400" smtClean="0"/>
              <a:t>    This would be statistically expressed by:            </a:t>
            </a:r>
          </a:p>
          <a:p>
            <a:pPr algn="l" rtl="0" eaLnBrk="1" hangingPunct="1">
              <a:lnSpc>
                <a:spcPct val="80000"/>
              </a:lnSpc>
              <a:buFont typeface="Wingdings" panose="05000000000000000000" pitchFamily="2" charset="2"/>
              <a:buNone/>
            </a:pPr>
            <a:r>
              <a:rPr lang="en-US" altLang="en-US" sz="2400" smtClean="0"/>
              <a:t>         </a:t>
            </a:r>
            <a:r>
              <a:rPr lang="en-US" altLang="en-US" sz="2400" b="1" smtClean="0"/>
              <a:t>Ho</a:t>
            </a:r>
            <a:r>
              <a:rPr lang="en-US" altLang="en-US" sz="2400" smtClean="0"/>
              <a:t>: </a:t>
            </a:r>
            <a:r>
              <a:rPr lang="en-US" altLang="en-US" sz="2400" smtClean="0">
                <a:cs typeface="Tahoma" panose="020B0604030504040204" pitchFamily="34" charset="0"/>
              </a:rPr>
              <a:t>P = 0</a:t>
            </a:r>
            <a:r>
              <a:rPr lang="en-US" altLang="en-US" sz="2400" smtClean="0"/>
              <a:t> </a:t>
            </a:r>
          </a:p>
          <a:p>
            <a:pPr algn="l" rtl="0" eaLnBrk="1" hangingPunct="1">
              <a:lnSpc>
                <a:spcPct val="80000"/>
              </a:lnSpc>
              <a:buFont typeface="Wingdings" panose="05000000000000000000" pitchFamily="2" charset="2"/>
              <a:buNone/>
            </a:pPr>
            <a:r>
              <a:rPr lang="en-US" altLang="en-US" sz="2400" smtClean="0"/>
              <a:t>   where </a:t>
            </a:r>
            <a:r>
              <a:rPr lang="en-US" altLang="en-US" sz="2400" b="1" smtClean="0"/>
              <a:t>P</a:t>
            </a:r>
            <a:r>
              <a:rPr lang="en-US" altLang="en-US" sz="2400" smtClean="0"/>
              <a:t> represents the correlation between</a:t>
            </a:r>
          </a:p>
          <a:p>
            <a:pPr algn="l" rtl="0" eaLnBrk="1" hangingPunct="1">
              <a:lnSpc>
                <a:spcPct val="80000"/>
              </a:lnSpc>
              <a:buFont typeface="Wingdings" panose="05000000000000000000" pitchFamily="2" charset="2"/>
              <a:buNone/>
            </a:pPr>
            <a:r>
              <a:rPr lang="en-US" altLang="en-US" sz="2400" smtClean="0"/>
              <a:t>   stress and job satisfaction, which in this case is equal to 0 ( no correlation).</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5E4B2573-8A1E-4B36-BB02-151158DEB5B1}" type="slidenum">
              <a:rPr lang="ar-SA" altLang="en-US" b="0"/>
              <a:pPr eaLnBrk="1" hangingPunct="1"/>
              <a:t>77</a:t>
            </a:fld>
            <a:endParaRPr lang="en-US" altLang="en-US" b="0"/>
          </a:p>
        </p:txBody>
      </p:sp>
      <p:sp>
        <p:nvSpPr>
          <p:cNvPr id="80899" name="Rectangle 2"/>
          <p:cNvSpPr>
            <a:spLocks noGrp="1" noChangeArrowheads="1"/>
          </p:cNvSpPr>
          <p:nvPr>
            <p:ph type="title"/>
          </p:nvPr>
        </p:nvSpPr>
        <p:spPr/>
        <p:txBody>
          <a:bodyPr/>
          <a:lstStyle/>
          <a:p>
            <a:pPr eaLnBrk="1" hangingPunct="1"/>
            <a:r>
              <a:rPr lang="en-US" altLang="en-US" sz="3600" b="1" smtClean="0"/>
              <a:t>Examples for the nondirectional relationship</a:t>
            </a:r>
          </a:p>
        </p:txBody>
      </p:sp>
      <p:sp>
        <p:nvSpPr>
          <p:cNvPr id="80900" name="Rectangle 3"/>
          <p:cNvSpPr>
            <a:spLocks noGrp="1" noChangeArrowheads="1"/>
          </p:cNvSpPr>
          <p:nvPr>
            <p:ph type="body" idx="1"/>
          </p:nvPr>
        </p:nvSpPr>
        <p:spPr/>
        <p:txBody>
          <a:bodyPr/>
          <a:lstStyle/>
          <a:p>
            <a:pPr algn="l" rtl="0" eaLnBrk="1" hangingPunct="1"/>
            <a:r>
              <a:rPr lang="en-US" altLang="en-US" smtClean="0"/>
              <a:t>The </a:t>
            </a:r>
            <a:r>
              <a:rPr lang="en-US" altLang="en-US" b="1" smtClean="0">
                <a:solidFill>
                  <a:schemeClr val="folHlink"/>
                </a:solidFill>
              </a:rPr>
              <a:t>alternate hypotheses</a:t>
            </a:r>
            <a:r>
              <a:rPr lang="en-US" altLang="en-US" smtClean="0"/>
              <a:t> for the above null, can be stated as:</a:t>
            </a:r>
          </a:p>
          <a:p>
            <a:pPr algn="l" rtl="0" eaLnBrk="1" hangingPunct="1">
              <a:buFont typeface="Wingdings" panose="05000000000000000000" pitchFamily="2" charset="2"/>
              <a:buNone/>
            </a:pPr>
            <a:r>
              <a:rPr lang="en-US" altLang="en-US" smtClean="0"/>
              <a:t>   HA: P&lt;0  (the correlation is negative)</a:t>
            </a:r>
          </a:p>
          <a:p>
            <a:pPr algn="l" rtl="0" eaLnBrk="1" hangingPunct="1">
              <a:buFont typeface="Wingdings" panose="05000000000000000000" pitchFamily="2" charset="2"/>
              <a:buNone/>
            </a:pPr>
            <a:endParaRPr lang="en-US" altLang="en-US" i="1" smtClean="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4BEA1820-2E15-4C47-9905-8E6022A04CC9}" type="slidenum">
              <a:rPr lang="ar-SA" altLang="en-US" b="0"/>
              <a:pPr eaLnBrk="1" hangingPunct="1"/>
              <a:t>78</a:t>
            </a:fld>
            <a:endParaRPr lang="en-US" altLang="en-US" b="0"/>
          </a:p>
        </p:txBody>
      </p:sp>
      <p:sp>
        <p:nvSpPr>
          <p:cNvPr id="81923" name="Rectangle 2"/>
          <p:cNvSpPr>
            <a:spLocks noGrp="1" noChangeArrowheads="1"/>
          </p:cNvSpPr>
          <p:nvPr>
            <p:ph type="title"/>
          </p:nvPr>
        </p:nvSpPr>
        <p:spPr/>
        <p:txBody>
          <a:bodyPr/>
          <a:lstStyle/>
          <a:p>
            <a:pPr eaLnBrk="1" hangingPunct="1"/>
            <a:r>
              <a:rPr lang="en-US" altLang="en-US" sz="3600" b="1" smtClean="0"/>
              <a:t>Examples for the nondirectional relationship</a:t>
            </a:r>
          </a:p>
        </p:txBody>
      </p:sp>
      <p:sp>
        <p:nvSpPr>
          <p:cNvPr id="81924" name="Rectangle 3"/>
          <p:cNvSpPr>
            <a:spLocks noGrp="1" noChangeArrowheads="1"/>
          </p:cNvSpPr>
          <p:nvPr>
            <p:ph type="body" idx="1"/>
          </p:nvPr>
        </p:nvSpPr>
        <p:spPr/>
        <p:txBody>
          <a:bodyPr/>
          <a:lstStyle/>
          <a:p>
            <a:pPr algn="l" rtl="0" eaLnBrk="1" hangingPunct="1">
              <a:lnSpc>
                <a:spcPct val="90000"/>
              </a:lnSpc>
            </a:pPr>
            <a:r>
              <a:rPr lang="en-US" altLang="en-US" sz="2400" smtClean="0"/>
              <a:t>For the example: </a:t>
            </a:r>
            <a:r>
              <a:rPr lang="en-US" altLang="en-US" sz="2400" i="1" smtClean="0"/>
              <a:t>There is a relationship between age and job satisfaction.</a:t>
            </a:r>
            <a:endParaRPr lang="en-US" altLang="en-US" sz="2400" smtClean="0"/>
          </a:p>
          <a:p>
            <a:pPr algn="l" rtl="0" eaLnBrk="1" hangingPunct="1">
              <a:lnSpc>
                <a:spcPct val="90000"/>
              </a:lnSpc>
            </a:pPr>
            <a:r>
              <a:rPr lang="en-US" altLang="en-US" sz="2400" smtClean="0"/>
              <a:t>For this </a:t>
            </a:r>
            <a:r>
              <a:rPr lang="en-US" altLang="en-US" sz="2400" b="1" smtClean="0">
                <a:solidFill>
                  <a:srgbClr val="008000"/>
                </a:solidFill>
              </a:rPr>
              <a:t>nondirectional</a:t>
            </a:r>
            <a:r>
              <a:rPr lang="en-US" altLang="en-US" sz="2400" smtClean="0">
                <a:solidFill>
                  <a:srgbClr val="008000"/>
                </a:solidFill>
              </a:rPr>
              <a:t> statement</a:t>
            </a:r>
            <a:r>
              <a:rPr lang="en-US" altLang="en-US" sz="2400" smtClean="0"/>
              <a:t>, the </a:t>
            </a:r>
            <a:r>
              <a:rPr lang="en-US" altLang="en-US" sz="2400" b="1" smtClean="0">
                <a:solidFill>
                  <a:schemeClr val="folHlink"/>
                </a:solidFill>
              </a:rPr>
              <a:t>null hypotheses</a:t>
            </a:r>
            <a:r>
              <a:rPr lang="en-US" altLang="en-US" sz="2400" smtClean="0"/>
              <a:t> would be statistically expressed as:</a:t>
            </a:r>
          </a:p>
          <a:p>
            <a:pPr algn="l" rtl="0" eaLnBrk="1" hangingPunct="1">
              <a:lnSpc>
                <a:spcPct val="90000"/>
              </a:lnSpc>
              <a:buFont typeface="Wingdings" panose="05000000000000000000" pitchFamily="2" charset="2"/>
              <a:buNone/>
            </a:pPr>
            <a:r>
              <a:rPr lang="en-US" altLang="en-US" sz="2400" smtClean="0"/>
              <a:t>     H</a:t>
            </a:r>
            <a:r>
              <a:rPr lang="en-US" altLang="en-US" sz="1600" b="1" smtClean="0"/>
              <a:t>0</a:t>
            </a:r>
            <a:r>
              <a:rPr lang="en-US" altLang="en-US" sz="2400" smtClean="0"/>
              <a:t>: p=0</a:t>
            </a:r>
          </a:p>
          <a:p>
            <a:pPr algn="l" rtl="0" eaLnBrk="1" hangingPunct="1">
              <a:lnSpc>
                <a:spcPct val="90000"/>
              </a:lnSpc>
              <a:buFont typeface="Wingdings" panose="05000000000000000000" pitchFamily="2" charset="2"/>
              <a:buNone/>
            </a:pPr>
            <a:r>
              <a:rPr lang="en-US" altLang="en-US" sz="2400" smtClean="0"/>
              <a:t>                              </a:t>
            </a:r>
          </a:p>
          <a:p>
            <a:pPr algn="l" rtl="0" eaLnBrk="1" hangingPunct="1">
              <a:lnSpc>
                <a:spcPct val="90000"/>
              </a:lnSpc>
            </a:pPr>
            <a:r>
              <a:rPr lang="en-US" altLang="en-US" sz="2400" smtClean="0"/>
              <a:t>   The </a:t>
            </a:r>
            <a:r>
              <a:rPr lang="en-US" altLang="en-US" sz="2400" b="1" smtClean="0">
                <a:solidFill>
                  <a:schemeClr val="folHlink"/>
                </a:solidFill>
              </a:rPr>
              <a:t>alternate hypotheses</a:t>
            </a:r>
            <a:r>
              <a:rPr lang="en-US" altLang="en-US" sz="2400" smtClean="0"/>
              <a:t> would be expressed as:</a:t>
            </a:r>
          </a:p>
          <a:p>
            <a:pPr algn="l" rtl="0" eaLnBrk="1" hangingPunct="1">
              <a:lnSpc>
                <a:spcPct val="90000"/>
              </a:lnSpc>
              <a:buFont typeface="Wingdings" panose="05000000000000000000" pitchFamily="2" charset="2"/>
              <a:buNone/>
            </a:pPr>
            <a:r>
              <a:rPr lang="en-US" altLang="en-US" sz="2400" smtClean="0"/>
              <a:t>     H</a:t>
            </a:r>
            <a:r>
              <a:rPr lang="en-US" altLang="en-US" sz="1800" smtClean="0"/>
              <a:t>0</a:t>
            </a:r>
            <a:r>
              <a:rPr lang="en-US" altLang="en-US" sz="2400" smtClean="0"/>
              <a:t>: P ≠ 0</a:t>
            </a:r>
            <a:endParaRPr lang="en-US" altLang="en-US" sz="2400" smtClean="0">
              <a:cs typeface="Tahoma" panose="020B0604030504040204" pitchFamily="34" charset="0"/>
            </a:endParaRPr>
          </a:p>
          <a:p>
            <a:pPr algn="l" rtl="0" eaLnBrk="1" hangingPunct="1">
              <a:lnSpc>
                <a:spcPct val="90000"/>
              </a:lnSpc>
              <a:buFont typeface="Wingdings" panose="05000000000000000000" pitchFamily="2" charset="2"/>
              <a:buNone/>
            </a:pPr>
            <a:r>
              <a:rPr lang="en-US" altLang="en-US" sz="2400" smtClean="0"/>
              <a:t>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85800" y="304800"/>
            <a:ext cx="7772400" cy="990600"/>
          </a:xfrm>
        </p:spPr>
        <p:txBody>
          <a:bodyPr/>
          <a:lstStyle/>
          <a:p>
            <a:r>
              <a:rPr lang="en-US" altLang="en-US" sz="4800" smtClean="0"/>
              <a:t>Exercise</a:t>
            </a:r>
          </a:p>
        </p:txBody>
      </p:sp>
      <p:sp>
        <p:nvSpPr>
          <p:cNvPr id="82947" name="Slide Number Placeholder 11"/>
          <p:cNvSpPr>
            <a:spLocks noGrp="1"/>
          </p:cNvSpPr>
          <p:nvPr>
            <p:ph type="sldNum" sz="quarter" idx="12"/>
          </p:nvPr>
        </p:nvSpPr>
        <p:spPr>
          <a:xfrm>
            <a:off x="3657600" y="6243638"/>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algn="ctr" eaLnBrk="1" hangingPunct="1"/>
            <a:fld id="{762B1806-AAD5-4D68-84B8-CF2D24AECC4A}" type="slidenum">
              <a:rPr lang="en-GB" altLang="en-US" b="0"/>
              <a:pPr algn="ctr" eaLnBrk="1" hangingPunct="1"/>
              <a:t>79</a:t>
            </a:fld>
            <a:endParaRPr lang="en-GB" altLang="en-US" b="0"/>
          </a:p>
        </p:txBody>
      </p:sp>
      <p:sp>
        <p:nvSpPr>
          <p:cNvPr id="82948" name="Text Box 3"/>
          <p:cNvSpPr txBox="1">
            <a:spLocks noChangeArrowheads="1"/>
          </p:cNvSpPr>
          <p:nvPr/>
        </p:nvSpPr>
        <p:spPr bwMode="auto">
          <a:xfrm>
            <a:off x="3175" y="2106613"/>
            <a:ext cx="62626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2400">
                <a:latin typeface="Arial Narrow" panose="020B0606020202030204" pitchFamily="34" charset="0"/>
              </a:rPr>
              <a:t>Give  the hypotheses for the following framework: </a:t>
            </a:r>
          </a:p>
        </p:txBody>
      </p:sp>
      <p:sp>
        <p:nvSpPr>
          <p:cNvPr id="82949" name="Text Box 4"/>
          <p:cNvSpPr txBox="1">
            <a:spLocks noChangeArrowheads="1"/>
          </p:cNvSpPr>
          <p:nvPr/>
        </p:nvSpPr>
        <p:spPr bwMode="auto">
          <a:xfrm>
            <a:off x="762000" y="3201988"/>
            <a:ext cx="1676400" cy="91281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algn="ctr" eaLnBrk="1" hangingPunct="1"/>
            <a:r>
              <a:rPr lang="en-US" altLang="en-US">
                <a:latin typeface="Arial Narrow" panose="020B0606020202030204" pitchFamily="34" charset="0"/>
              </a:rPr>
              <a:t>Service</a:t>
            </a:r>
            <a:r>
              <a:rPr lang="en-US" altLang="en-US" sz="2800">
                <a:latin typeface="Arial Narrow" panose="020B0606020202030204" pitchFamily="34" charset="0"/>
              </a:rPr>
              <a:t> </a:t>
            </a:r>
            <a:r>
              <a:rPr lang="en-US" altLang="en-US">
                <a:latin typeface="Arial Narrow" panose="020B0606020202030204" pitchFamily="34" charset="0"/>
              </a:rPr>
              <a:t>quality</a:t>
            </a:r>
          </a:p>
        </p:txBody>
      </p:sp>
      <p:sp>
        <p:nvSpPr>
          <p:cNvPr id="82950" name="Line 5"/>
          <p:cNvSpPr>
            <a:spLocks noChangeShapeType="1"/>
          </p:cNvSpPr>
          <p:nvPr/>
        </p:nvSpPr>
        <p:spPr bwMode="auto">
          <a:xfrm flipV="1">
            <a:off x="2438400" y="3581400"/>
            <a:ext cx="4419600"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GB"/>
          </a:p>
        </p:txBody>
      </p:sp>
      <p:sp>
        <p:nvSpPr>
          <p:cNvPr id="82951" name="AutoShape 6"/>
          <p:cNvSpPr>
            <a:spLocks noChangeArrowheads="1"/>
          </p:cNvSpPr>
          <p:nvPr/>
        </p:nvSpPr>
        <p:spPr bwMode="auto">
          <a:xfrm>
            <a:off x="6858000" y="3200400"/>
            <a:ext cx="1828800" cy="914400"/>
          </a:xfrm>
          <a:prstGeom prst="roundRect">
            <a:avLst>
              <a:gd name="adj" fmla="val 16667"/>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a:latin typeface="Arial Narrow" panose="020B0606020202030204" pitchFamily="34" charset="0"/>
            </a:endParaRPr>
          </a:p>
        </p:txBody>
      </p:sp>
      <p:sp>
        <p:nvSpPr>
          <p:cNvPr id="82952" name="Text Box 7"/>
          <p:cNvSpPr txBox="1">
            <a:spLocks noChangeArrowheads="1"/>
          </p:cNvSpPr>
          <p:nvPr/>
        </p:nvSpPr>
        <p:spPr bwMode="auto">
          <a:xfrm>
            <a:off x="6934200" y="3200400"/>
            <a:ext cx="1676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algn="ctr" eaLnBrk="1" hangingPunct="1"/>
            <a:r>
              <a:rPr lang="en-US" altLang="en-US">
                <a:latin typeface="Arial Narrow" panose="020B0606020202030204" pitchFamily="34" charset="0"/>
              </a:rPr>
              <a:t>Customer switching</a:t>
            </a:r>
            <a:endParaRPr lang="en-US" altLang="en-US" sz="2000">
              <a:latin typeface="Arial Narrow" panose="020B0606020202030204" pitchFamily="34" charset="0"/>
            </a:endParaRPr>
          </a:p>
        </p:txBody>
      </p:sp>
      <p:sp>
        <p:nvSpPr>
          <p:cNvPr id="82953" name="Line 8"/>
          <p:cNvSpPr>
            <a:spLocks noChangeShapeType="1"/>
          </p:cNvSpPr>
          <p:nvPr/>
        </p:nvSpPr>
        <p:spPr bwMode="auto">
          <a:xfrm flipV="1">
            <a:off x="4572000" y="3657600"/>
            <a:ext cx="0" cy="792163"/>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GB"/>
          </a:p>
        </p:txBody>
      </p:sp>
      <p:sp>
        <p:nvSpPr>
          <p:cNvPr id="82954" name="AutoShape 9"/>
          <p:cNvSpPr>
            <a:spLocks noChangeArrowheads="1"/>
          </p:cNvSpPr>
          <p:nvPr/>
        </p:nvSpPr>
        <p:spPr bwMode="auto">
          <a:xfrm>
            <a:off x="3429000" y="4419600"/>
            <a:ext cx="2209800" cy="1219200"/>
          </a:xfrm>
          <a:prstGeom prst="diamond">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a:latin typeface="Arial Narrow" panose="020B0606020202030204" pitchFamily="34" charset="0"/>
            </a:endParaRPr>
          </a:p>
        </p:txBody>
      </p:sp>
      <p:sp>
        <p:nvSpPr>
          <p:cNvPr id="82955" name="Text Box 10"/>
          <p:cNvSpPr txBox="1">
            <a:spLocks noChangeArrowheads="1"/>
          </p:cNvSpPr>
          <p:nvPr/>
        </p:nvSpPr>
        <p:spPr bwMode="auto">
          <a:xfrm>
            <a:off x="3733800" y="4664075"/>
            <a:ext cx="1676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algn="ctr" eaLnBrk="1" hangingPunct="1"/>
            <a:r>
              <a:rPr lang="en-US" altLang="en-US">
                <a:latin typeface="Arial Narrow" panose="020B0606020202030204" pitchFamily="34" charset="0"/>
              </a:rPr>
              <a:t>Switching cost</a:t>
            </a:r>
          </a:p>
        </p:txBody>
      </p:sp>
      <p:sp>
        <p:nvSpPr>
          <p:cNvPr id="82956" name="TextBox 10"/>
          <p:cNvSpPr txBox="1">
            <a:spLocks noChangeArrowheads="1"/>
          </p:cNvSpPr>
          <p:nvPr/>
        </p:nvSpPr>
        <p:spPr bwMode="auto">
          <a:xfrm>
            <a:off x="142875" y="6143625"/>
            <a:ext cx="37861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GB" altLang="en-US" sz="1600">
                <a:solidFill>
                  <a:schemeClr val="accent2"/>
                </a:solidFill>
                <a:latin typeface="Arial Narrow" panose="020B0606020202030204" pitchFamily="34" charset="0"/>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smtClean="0"/>
              <a:t>(In)dependent Variables</a:t>
            </a:r>
            <a:endParaRPr lang="ar-JO" altLang="en-US" smtClean="0"/>
          </a:p>
        </p:txBody>
      </p:sp>
      <p:sp>
        <p:nvSpPr>
          <p:cNvPr id="10243" name="Content Placeholder 2"/>
          <p:cNvSpPr>
            <a:spLocks noGrp="1"/>
          </p:cNvSpPr>
          <p:nvPr>
            <p:ph idx="1"/>
          </p:nvPr>
        </p:nvSpPr>
        <p:spPr/>
        <p:txBody>
          <a:bodyPr/>
          <a:lstStyle/>
          <a:p>
            <a:pPr algn="l" rtl="0">
              <a:lnSpc>
                <a:spcPct val="90000"/>
              </a:lnSpc>
            </a:pPr>
            <a:r>
              <a:rPr lang="en-US" altLang="en-US" smtClean="0"/>
              <a:t>Dependent variable (DV)</a:t>
            </a:r>
          </a:p>
          <a:p>
            <a:pPr lvl="1" algn="l" rtl="0">
              <a:lnSpc>
                <a:spcPct val="90000"/>
              </a:lnSpc>
            </a:pPr>
            <a:r>
              <a:rPr lang="en-US" altLang="en-US" smtClean="0"/>
              <a:t>Is of primary interest to the researcher. The goal of the research project is to understand, predict or explain the variability of this variable. </a:t>
            </a:r>
          </a:p>
          <a:p>
            <a:pPr lvl="4" algn="l" rtl="0">
              <a:lnSpc>
                <a:spcPct val="90000"/>
              </a:lnSpc>
            </a:pPr>
            <a:endParaRPr lang="en-US" altLang="en-US" sz="2800" smtClean="0"/>
          </a:p>
          <a:p>
            <a:pPr algn="l" rtl="0">
              <a:lnSpc>
                <a:spcPct val="90000"/>
              </a:lnSpc>
            </a:pPr>
            <a:r>
              <a:rPr lang="en-US" altLang="en-US" smtClean="0"/>
              <a:t>Independent variable (IV)</a:t>
            </a:r>
          </a:p>
          <a:p>
            <a:pPr lvl="1" algn="l" rtl="0">
              <a:lnSpc>
                <a:spcPct val="90000"/>
              </a:lnSpc>
            </a:pPr>
            <a:r>
              <a:rPr lang="en-US" altLang="en-US" smtClean="0"/>
              <a:t>Influences the DV in either positive or negative way. The variance in the DV is accounted for by the IV.</a:t>
            </a:r>
          </a:p>
          <a:p>
            <a:endParaRPr lang="ar-JO" altLang="en-US" smtClean="0"/>
          </a:p>
        </p:txBody>
      </p:sp>
      <p:sp>
        <p:nvSpPr>
          <p:cNvPr id="1024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61CEEEF5-546B-47B9-9FBA-6758197ACC45}" type="slidenum">
              <a:rPr lang="ar-SA" altLang="en-US" b="0"/>
              <a:pPr eaLnBrk="1" hangingPunct="1"/>
              <a:t>8</a:t>
            </a:fld>
            <a:endParaRPr lang="en-US" altLang="en-US" b="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685800" y="304800"/>
            <a:ext cx="7772400" cy="990600"/>
          </a:xfrm>
        </p:spPr>
        <p:txBody>
          <a:bodyPr/>
          <a:lstStyle/>
          <a:p>
            <a:r>
              <a:rPr lang="en-US" altLang="en-US" sz="4800" smtClean="0"/>
              <a:t>Exercise</a:t>
            </a:r>
          </a:p>
        </p:txBody>
      </p:sp>
      <p:sp>
        <p:nvSpPr>
          <p:cNvPr id="83971" name="Slide Number Placeholder 11"/>
          <p:cNvSpPr>
            <a:spLocks noGrp="1"/>
          </p:cNvSpPr>
          <p:nvPr>
            <p:ph type="sldNum" sz="quarter" idx="12"/>
          </p:nvPr>
        </p:nvSpPr>
        <p:spPr>
          <a:xfrm>
            <a:off x="3657600" y="6243638"/>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algn="ctr" eaLnBrk="1" hangingPunct="1"/>
            <a:fld id="{94A787F9-728D-4916-ABD7-9A2944BA4C90}" type="slidenum">
              <a:rPr lang="en-GB" altLang="en-US" b="0"/>
              <a:pPr algn="ctr" eaLnBrk="1" hangingPunct="1"/>
              <a:t>80</a:t>
            </a:fld>
            <a:endParaRPr lang="en-GB" altLang="en-US" b="0"/>
          </a:p>
        </p:txBody>
      </p:sp>
      <p:sp>
        <p:nvSpPr>
          <p:cNvPr id="83972" name="Text Box 3"/>
          <p:cNvSpPr txBox="1">
            <a:spLocks noChangeArrowheads="1"/>
          </p:cNvSpPr>
          <p:nvPr/>
        </p:nvSpPr>
        <p:spPr bwMode="auto">
          <a:xfrm>
            <a:off x="109538" y="1989138"/>
            <a:ext cx="620395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2400">
                <a:latin typeface="Arial Narrow" panose="020B0606020202030204" pitchFamily="34" charset="0"/>
              </a:rPr>
              <a:t>Give the hypotheses for the following framework:</a:t>
            </a:r>
            <a:r>
              <a:rPr lang="en-US" altLang="en-US" sz="2800">
                <a:latin typeface="Arial Narrow" panose="020B0606020202030204" pitchFamily="34" charset="0"/>
              </a:rPr>
              <a:t> </a:t>
            </a:r>
          </a:p>
          <a:p>
            <a:pPr eaLnBrk="1" hangingPunct="1"/>
            <a:endParaRPr lang="en-US" altLang="en-US" sz="2800">
              <a:latin typeface="Arial Narrow" panose="020B0606020202030204" pitchFamily="34" charset="0"/>
            </a:endParaRPr>
          </a:p>
        </p:txBody>
      </p:sp>
      <p:sp>
        <p:nvSpPr>
          <p:cNvPr id="83973" name="Line 4"/>
          <p:cNvSpPr>
            <a:spLocks noChangeShapeType="1"/>
          </p:cNvSpPr>
          <p:nvPr/>
        </p:nvSpPr>
        <p:spPr bwMode="auto">
          <a:xfrm flipV="1">
            <a:off x="5486400" y="3581400"/>
            <a:ext cx="1371600"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GB"/>
          </a:p>
        </p:txBody>
      </p:sp>
      <p:sp>
        <p:nvSpPr>
          <p:cNvPr id="83974" name="Line 5"/>
          <p:cNvSpPr>
            <a:spLocks noChangeShapeType="1"/>
          </p:cNvSpPr>
          <p:nvPr/>
        </p:nvSpPr>
        <p:spPr bwMode="auto">
          <a:xfrm flipV="1">
            <a:off x="2438400" y="3581400"/>
            <a:ext cx="1219200"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GB"/>
          </a:p>
        </p:txBody>
      </p:sp>
      <p:sp>
        <p:nvSpPr>
          <p:cNvPr id="83975" name="AutoShape 6"/>
          <p:cNvSpPr>
            <a:spLocks noChangeArrowheads="1"/>
          </p:cNvSpPr>
          <p:nvPr/>
        </p:nvSpPr>
        <p:spPr bwMode="auto">
          <a:xfrm>
            <a:off x="3352800" y="3124200"/>
            <a:ext cx="2362200" cy="1066800"/>
          </a:xfrm>
          <a:prstGeom prst="parallelogram">
            <a:avLst>
              <a:gd name="adj" fmla="val 55357"/>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a:latin typeface="Arial Narrow" panose="020B0606020202030204" pitchFamily="34" charset="0"/>
            </a:endParaRPr>
          </a:p>
        </p:txBody>
      </p:sp>
      <p:sp>
        <p:nvSpPr>
          <p:cNvPr id="83976" name="Text Box 7"/>
          <p:cNvSpPr txBox="1">
            <a:spLocks noChangeArrowheads="1"/>
          </p:cNvSpPr>
          <p:nvPr/>
        </p:nvSpPr>
        <p:spPr bwMode="auto">
          <a:xfrm>
            <a:off x="3581400" y="3200400"/>
            <a:ext cx="1981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algn="ctr" eaLnBrk="1" hangingPunct="1"/>
            <a:r>
              <a:rPr lang="en-US" altLang="en-US">
                <a:latin typeface="Arial Narrow" panose="020B0606020202030204" pitchFamily="34" charset="0"/>
              </a:rPr>
              <a:t>Customer satisfaction</a:t>
            </a:r>
          </a:p>
        </p:txBody>
      </p:sp>
      <p:sp>
        <p:nvSpPr>
          <p:cNvPr id="83977" name="Text Box 8"/>
          <p:cNvSpPr txBox="1">
            <a:spLocks noChangeArrowheads="1"/>
          </p:cNvSpPr>
          <p:nvPr/>
        </p:nvSpPr>
        <p:spPr bwMode="auto">
          <a:xfrm>
            <a:off x="762000" y="3201988"/>
            <a:ext cx="1676400" cy="91281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algn="ctr" eaLnBrk="1" hangingPunct="1"/>
            <a:r>
              <a:rPr lang="en-US" altLang="en-US">
                <a:latin typeface="Arial Narrow" panose="020B0606020202030204" pitchFamily="34" charset="0"/>
              </a:rPr>
              <a:t>Service</a:t>
            </a:r>
            <a:r>
              <a:rPr lang="en-US" altLang="en-US" sz="2800">
                <a:latin typeface="Arial Narrow" panose="020B0606020202030204" pitchFamily="34" charset="0"/>
              </a:rPr>
              <a:t> </a:t>
            </a:r>
            <a:r>
              <a:rPr lang="en-US" altLang="en-US">
                <a:latin typeface="Arial Narrow" panose="020B0606020202030204" pitchFamily="34" charset="0"/>
              </a:rPr>
              <a:t>quality</a:t>
            </a:r>
          </a:p>
        </p:txBody>
      </p:sp>
      <p:sp>
        <p:nvSpPr>
          <p:cNvPr id="83978" name="AutoShape 9"/>
          <p:cNvSpPr>
            <a:spLocks noChangeArrowheads="1"/>
          </p:cNvSpPr>
          <p:nvPr/>
        </p:nvSpPr>
        <p:spPr bwMode="auto">
          <a:xfrm>
            <a:off x="6858000" y="3200400"/>
            <a:ext cx="1828800" cy="914400"/>
          </a:xfrm>
          <a:prstGeom prst="roundRect">
            <a:avLst>
              <a:gd name="adj" fmla="val 16667"/>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a:latin typeface="Arial Narrow" panose="020B0606020202030204" pitchFamily="34" charset="0"/>
            </a:endParaRPr>
          </a:p>
        </p:txBody>
      </p:sp>
      <p:sp>
        <p:nvSpPr>
          <p:cNvPr id="83979" name="Text Box 10"/>
          <p:cNvSpPr txBox="1">
            <a:spLocks noChangeArrowheads="1"/>
          </p:cNvSpPr>
          <p:nvPr/>
        </p:nvSpPr>
        <p:spPr bwMode="auto">
          <a:xfrm>
            <a:off x="6934200" y="3200400"/>
            <a:ext cx="1676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algn="ctr" eaLnBrk="1" hangingPunct="1"/>
            <a:r>
              <a:rPr lang="en-US" altLang="en-US">
                <a:latin typeface="Arial Narrow" panose="020B0606020202030204" pitchFamily="34" charset="0"/>
              </a:rPr>
              <a:t>Customer switching</a:t>
            </a:r>
            <a:endParaRPr lang="en-US" altLang="en-US" sz="2000">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52CD9A9F-1F1C-4ED8-A6BB-2620F58CD1DD}" type="slidenum">
              <a:rPr lang="ar-SA" altLang="en-US" b="0"/>
              <a:pPr eaLnBrk="1" hangingPunct="1"/>
              <a:t>81</a:t>
            </a:fld>
            <a:endParaRPr lang="en-US" altLang="en-US" b="0"/>
          </a:p>
        </p:txBody>
      </p:sp>
      <p:sp>
        <p:nvSpPr>
          <p:cNvPr id="84995" name="Rectangle 2"/>
          <p:cNvSpPr>
            <a:spLocks noGrp="1" noChangeArrowheads="1"/>
          </p:cNvSpPr>
          <p:nvPr>
            <p:ph type="title"/>
          </p:nvPr>
        </p:nvSpPr>
        <p:spPr/>
        <p:txBody>
          <a:bodyPr/>
          <a:lstStyle/>
          <a:p>
            <a:pPr eaLnBrk="1" hangingPunct="1"/>
            <a:endParaRPr lang="en-US" altLang="en-US" smtClean="0"/>
          </a:p>
        </p:txBody>
      </p:sp>
      <p:sp>
        <p:nvSpPr>
          <p:cNvPr id="84996" name="Rectangle 3"/>
          <p:cNvSpPr>
            <a:spLocks noGrp="1" noChangeArrowheads="1"/>
          </p:cNvSpPr>
          <p:nvPr>
            <p:ph type="body" idx="1"/>
          </p:nvPr>
        </p:nvSpPr>
        <p:spPr/>
        <p:txBody>
          <a:bodyPr/>
          <a:lstStyle/>
          <a:p>
            <a:pPr algn="l" rtl="0" eaLnBrk="1" hangingPunct="1"/>
            <a:r>
              <a:rPr lang="en-US" altLang="en-US" smtClean="0"/>
              <a:t>After formulating the null and alternate hypotheses, the </a:t>
            </a:r>
            <a:r>
              <a:rPr lang="en-US" altLang="en-US" b="1" smtClean="0">
                <a:solidFill>
                  <a:schemeClr val="folHlink"/>
                </a:solidFill>
              </a:rPr>
              <a:t>appropriate</a:t>
            </a:r>
            <a:r>
              <a:rPr lang="en-US" altLang="en-US" b="1" smtClean="0"/>
              <a:t> </a:t>
            </a:r>
            <a:r>
              <a:rPr lang="en-US" altLang="en-US" b="1" smtClean="0">
                <a:solidFill>
                  <a:schemeClr val="folHlink"/>
                </a:solidFill>
              </a:rPr>
              <a:t>statistical tests</a:t>
            </a:r>
            <a:r>
              <a:rPr lang="en-US" altLang="en-US" smtClean="0"/>
              <a:t> (t tests, F tests) can be applied, which would indicate whether or not support has been found for these hypotheses.</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45CFA583-99B6-4616-8C4E-39AC9A56DFEA}" type="slidenum">
              <a:rPr lang="ar-SA" altLang="en-US" b="0"/>
              <a:pPr eaLnBrk="1" hangingPunct="1"/>
              <a:t>82</a:t>
            </a:fld>
            <a:endParaRPr lang="en-US" altLang="en-US" b="0"/>
          </a:p>
        </p:txBody>
      </p:sp>
      <p:sp>
        <p:nvSpPr>
          <p:cNvPr id="86019" name="Rectangle 2"/>
          <p:cNvSpPr>
            <a:spLocks noGrp="1" noChangeArrowheads="1"/>
          </p:cNvSpPr>
          <p:nvPr>
            <p:ph type="title"/>
          </p:nvPr>
        </p:nvSpPr>
        <p:spPr/>
        <p:txBody>
          <a:bodyPr/>
          <a:lstStyle/>
          <a:p>
            <a:pPr eaLnBrk="1" hangingPunct="1"/>
            <a:r>
              <a:rPr lang="en-US" altLang="en-US" sz="3600" smtClean="0"/>
              <a:t>Example 14</a:t>
            </a:r>
          </a:p>
        </p:txBody>
      </p:sp>
      <p:sp>
        <p:nvSpPr>
          <p:cNvPr id="86020" name="Rectangle 3"/>
          <p:cNvSpPr>
            <a:spLocks noGrp="1" noChangeArrowheads="1"/>
          </p:cNvSpPr>
          <p:nvPr>
            <p:ph type="body" idx="1"/>
          </p:nvPr>
        </p:nvSpPr>
        <p:spPr/>
        <p:txBody>
          <a:bodyPr/>
          <a:lstStyle/>
          <a:p>
            <a:pPr algn="l" rtl="0" eaLnBrk="1" hangingPunct="1">
              <a:lnSpc>
                <a:spcPct val="90000"/>
              </a:lnSpc>
            </a:pPr>
            <a:r>
              <a:rPr lang="en-US" altLang="en-US" sz="2800" smtClean="0"/>
              <a:t>A production manager is concerned about </a:t>
            </a:r>
            <a:r>
              <a:rPr lang="en-US" altLang="en-US" sz="2800" b="1" smtClean="0">
                <a:solidFill>
                  <a:srgbClr val="008000"/>
                </a:solidFill>
              </a:rPr>
              <a:t>the low output levels of his employees</a:t>
            </a:r>
            <a:r>
              <a:rPr lang="en-US" altLang="en-US" sz="2800" smtClean="0"/>
              <a:t>. The articles that he read of job performance mentioned </a:t>
            </a:r>
            <a:r>
              <a:rPr lang="en-US" altLang="en-US" sz="2800" b="1" smtClean="0">
                <a:solidFill>
                  <a:schemeClr val="folHlink"/>
                </a:solidFill>
              </a:rPr>
              <a:t>four variables</a:t>
            </a:r>
            <a:r>
              <a:rPr lang="en-US" altLang="en-US" sz="2800" smtClean="0"/>
              <a:t> as important to job performance: skill required for the job, rewards, motivation, and satisfaction. In several articles it was also indicated that only if the rewards were  (attractive) did motivation, satisfaction, and job performance increase, not otherwise.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0D5325AD-ECA3-4ED5-A414-DCFA0F2C2251}" type="slidenum">
              <a:rPr lang="ar-SA" altLang="en-US" b="0"/>
              <a:pPr eaLnBrk="1" hangingPunct="1"/>
              <a:t>83</a:t>
            </a:fld>
            <a:endParaRPr lang="en-US" altLang="en-US" b="0"/>
          </a:p>
        </p:txBody>
      </p:sp>
      <p:sp>
        <p:nvSpPr>
          <p:cNvPr id="87043" name="Rectangle 2"/>
          <p:cNvSpPr>
            <a:spLocks noGrp="1" noChangeArrowheads="1"/>
          </p:cNvSpPr>
          <p:nvPr>
            <p:ph type="title"/>
          </p:nvPr>
        </p:nvSpPr>
        <p:spPr/>
        <p:txBody>
          <a:bodyPr/>
          <a:lstStyle/>
          <a:p>
            <a:pPr eaLnBrk="1" hangingPunct="1"/>
            <a:r>
              <a:rPr lang="en-US" altLang="en-US" sz="3600" smtClean="0"/>
              <a:t>Example 14 (cont.)</a:t>
            </a:r>
          </a:p>
        </p:txBody>
      </p:sp>
      <p:sp>
        <p:nvSpPr>
          <p:cNvPr id="87044" name="Rectangle 3"/>
          <p:cNvSpPr>
            <a:spLocks noGrp="1" noChangeArrowheads="1"/>
          </p:cNvSpPr>
          <p:nvPr>
            <p:ph type="body" idx="1"/>
          </p:nvPr>
        </p:nvSpPr>
        <p:spPr/>
        <p:txBody>
          <a:bodyPr/>
          <a:lstStyle/>
          <a:p>
            <a:pPr algn="l" rtl="0" eaLnBrk="1" hangingPunct="1"/>
            <a:r>
              <a:rPr lang="en-US" altLang="en-US" smtClean="0"/>
              <a:t>Given the above situation, do the following:</a:t>
            </a:r>
          </a:p>
          <a:p>
            <a:pPr algn="l" rtl="0" eaLnBrk="1" hangingPunct="1">
              <a:buFont typeface="Wingdings" panose="05000000000000000000" pitchFamily="2" charset="2"/>
              <a:buNone/>
            </a:pPr>
            <a:r>
              <a:rPr lang="en-US" altLang="en-US" smtClean="0"/>
              <a:t>  1. Define the problem.</a:t>
            </a:r>
          </a:p>
          <a:p>
            <a:pPr algn="l" rtl="0" eaLnBrk="1" hangingPunct="1">
              <a:buFont typeface="Wingdings" panose="05000000000000000000" pitchFamily="2" charset="2"/>
              <a:buNone/>
            </a:pPr>
            <a:r>
              <a:rPr lang="en-US" altLang="en-US" smtClean="0"/>
              <a:t>  2. Evolve a theoretical framework.</a:t>
            </a:r>
          </a:p>
          <a:p>
            <a:pPr algn="l" rtl="0" eaLnBrk="1" hangingPunct="1">
              <a:buFont typeface="Wingdings" panose="05000000000000000000" pitchFamily="2" charset="2"/>
              <a:buNone/>
            </a:pPr>
            <a:r>
              <a:rPr lang="en-US" altLang="en-US" smtClean="0"/>
              <a:t>  3. Develop at least six hypotheses.</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333882BD-7DBC-44F2-A2DE-24E0E2D9EC34}" type="slidenum">
              <a:rPr lang="ar-SA" altLang="en-US" b="0"/>
              <a:pPr eaLnBrk="1" hangingPunct="1"/>
              <a:t>84</a:t>
            </a:fld>
            <a:endParaRPr lang="en-US" altLang="en-US" b="0"/>
          </a:p>
        </p:txBody>
      </p:sp>
      <p:sp>
        <p:nvSpPr>
          <p:cNvPr id="88067" name="Rectangle 2"/>
          <p:cNvSpPr>
            <a:spLocks noGrp="1" noChangeArrowheads="1"/>
          </p:cNvSpPr>
          <p:nvPr>
            <p:ph type="title"/>
          </p:nvPr>
        </p:nvSpPr>
        <p:spPr/>
        <p:txBody>
          <a:bodyPr/>
          <a:lstStyle/>
          <a:p>
            <a:pPr eaLnBrk="1" hangingPunct="1"/>
            <a:r>
              <a:rPr lang="en-US" altLang="en-US" sz="3600" smtClean="0"/>
              <a:t>Example 14 (cont.)</a:t>
            </a:r>
          </a:p>
        </p:txBody>
      </p:sp>
      <p:sp>
        <p:nvSpPr>
          <p:cNvPr id="88068" name="Rectangle 3"/>
          <p:cNvSpPr>
            <a:spLocks noGrp="1" noChangeArrowheads="1"/>
          </p:cNvSpPr>
          <p:nvPr>
            <p:ph type="body" idx="1"/>
          </p:nvPr>
        </p:nvSpPr>
        <p:spPr/>
        <p:txBody>
          <a:bodyPr/>
          <a:lstStyle/>
          <a:p>
            <a:pPr algn="l" rtl="0" eaLnBrk="1" hangingPunct="1"/>
            <a:r>
              <a:rPr lang="en-US" altLang="en-US" smtClean="0"/>
              <a:t>Problem Statement</a:t>
            </a:r>
          </a:p>
          <a:p>
            <a:pPr algn="l" rtl="0" eaLnBrk="1" hangingPunct="1">
              <a:buFont typeface="Wingdings" panose="05000000000000000000" pitchFamily="2" charset="2"/>
              <a:buNone/>
            </a:pPr>
            <a:r>
              <a:rPr lang="en-US" altLang="en-US" smtClean="0"/>
              <a:t>   How can the job performance (output) of the employees be increased through enriched jobs and rewards?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1133B282-D464-4446-85D1-54FCFBA653F7}" type="slidenum">
              <a:rPr lang="ar-SA" altLang="en-US" b="0"/>
              <a:pPr eaLnBrk="1" hangingPunct="1"/>
              <a:t>85</a:t>
            </a:fld>
            <a:endParaRPr lang="en-US" altLang="en-US" b="0"/>
          </a:p>
        </p:txBody>
      </p:sp>
      <p:sp>
        <p:nvSpPr>
          <p:cNvPr id="89091" name="Rectangle 2"/>
          <p:cNvSpPr>
            <a:spLocks noGrp="1" noChangeArrowheads="1"/>
          </p:cNvSpPr>
          <p:nvPr>
            <p:ph type="title"/>
          </p:nvPr>
        </p:nvSpPr>
        <p:spPr/>
        <p:txBody>
          <a:bodyPr/>
          <a:lstStyle/>
          <a:p>
            <a:pPr eaLnBrk="1" hangingPunct="1"/>
            <a:r>
              <a:rPr lang="en-US" altLang="en-US" sz="3600" b="1" smtClean="0"/>
              <a:t>Schematic Diagram for the Theoretical Framework</a:t>
            </a:r>
          </a:p>
        </p:txBody>
      </p:sp>
      <p:pic>
        <p:nvPicPr>
          <p:cNvPr id="89092" name="Picture 4"/>
          <p:cNvPicPr>
            <a:picLocks noChangeAspect="1" noChangeArrowheads="1"/>
          </p:cNvPicPr>
          <p:nvPr>
            <p:ph type="body" idx="1"/>
          </p:nvPr>
        </p:nvPicPr>
        <p:blipFill>
          <a:blip r:embed="rId2" cstate="print">
            <a:extLst>
              <a:ext uri="{28A0092B-C50C-407E-A947-70E740481C1C}">
                <a14:useLocalDpi xmlns:a14="http://schemas.microsoft.com/office/drawing/2010/main" val="0"/>
              </a:ext>
            </a:extLst>
          </a:blip>
          <a:srcRect/>
          <a:stretch>
            <a:fillRect/>
          </a:stretch>
        </p:blipFill>
        <p:spPr>
          <a:xfrm>
            <a:off x="0" y="2060575"/>
            <a:ext cx="9144000" cy="4608513"/>
          </a:xfrm>
          <a:noFill/>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DA01D519-5F38-48C8-BA40-03F1140DE5E0}" type="slidenum">
              <a:rPr lang="ar-SA" altLang="en-US" b="0"/>
              <a:pPr eaLnBrk="1" hangingPunct="1"/>
              <a:t>86</a:t>
            </a:fld>
            <a:endParaRPr lang="en-US" altLang="en-US" b="0"/>
          </a:p>
        </p:txBody>
      </p:sp>
      <p:sp>
        <p:nvSpPr>
          <p:cNvPr id="90115" name="Rectangle 2"/>
          <p:cNvSpPr>
            <a:spLocks noGrp="1" noChangeArrowheads="1"/>
          </p:cNvSpPr>
          <p:nvPr>
            <p:ph type="title"/>
          </p:nvPr>
        </p:nvSpPr>
        <p:spPr/>
        <p:txBody>
          <a:bodyPr/>
          <a:lstStyle/>
          <a:p>
            <a:pPr eaLnBrk="1" hangingPunct="1"/>
            <a:r>
              <a:rPr lang="en-US" altLang="en-US" sz="3600" b="1" smtClean="0"/>
              <a:t>Hypotheses for Example 14</a:t>
            </a:r>
          </a:p>
        </p:txBody>
      </p:sp>
      <p:sp>
        <p:nvSpPr>
          <p:cNvPr id="90116" name="Rectangle 3"/>
          <p:cNvSpPr>
            <a:spLocks noGrp="1" noChangeArrowheads="1"/>
          </p:cNvSpPr>
          <p:nvPr>
            <p:ph type="body" idx="1"/>
          </p:nvPr>
        </p:nvSpPr>
        <p:spPr/>
        <p:txBody>
          <a:bodyPr/>
          <a:lstStyle/>
          <a:p>
            <a:pPr algn="l" rtl="0" eaLnBrk="1" hangingPunct="1">
              <a:lnSpc>
                <a:spcPct val="90000"/>
              </a:lnSpc>
            </a:pPr>
            <a:r>
              <a:rPr lang="en-US" altLang="en-US" smtClean="0"/>
              <a:t>H</a:t>
            </a:r>
            <a:r>
              <a:rPr lang="en-US" altLang="en-US" sz="2000" smtClean="0"/>
              <a:t>A1</a:t>
            </a:r>
            <a:r>
              <a:rPr lang="en-US" altLang="en-US" smtClean="0"/>
              <a:t>: If the job is enriched and utilizes all the skills possessed by the employee, then employee satisfaction will be high.</a:t>
            </a:r>
          </a:p>
          <a:p>
            <a:pPr algn="l" rtl="0" eaLnBrk="1" hangingPunct="1">
              <a:lnSpc>
                <a:spcPct val="90000"/>
              </a:lnSpc>
            </a:pPr>
            <a:r>
              <a:rPr lang="en-US" altLang="en-US" smtClean="0"/>
              <a:t>H</a:t>
            </a:r>
            <a:r>
              <a:rPr lang="en-US" altLang="en-US" sz="2000" smtClean="0"/>
              <a:t>A2</a:t>
            </a:r>
            <a:r>
              <a:rPr lang="en-US" altLang="en-US" smtClean="0"/>
              <a:t>: If the job is enriched and utilizes all the skills possessed by the employee, then employee motivation will be high.</a:t>
            </a:r>
          </a:p>
          <a:p>
            <a:pPr algn="l" rtl="0" eaLnBrk="1" hangingPunct="1">
              <a:lnSpc>
                <a:spcPct val="90000"/>
              </a:lnSpc>
            </a:pPr>
            <a:r>
              <a:rPr lang="en-US" altLang="en-US" smtClean="0"/>
              <a:t>H</a:t>
            </a:r>
            <a:r>
              <a:rPr lang="en-US" altLang="en-US" sz="2000" smtClean="0"/>
              <a:t>A3</a:t>
            </a:r>
            <a:r>
              <a:rPr lang="en-US" altLang="en-US" smtClean="0"/>
              <a:t>: There will be a positive correlation between satisfaction and motivation.</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D066309C-85BA-4C2E-92C9-F0AA87308BB4}" type="slidenum">
              <a:rPr lang="ar-SA" altLang="en-US" b="0"/>
              <a:pPr eaLnBrk="1" hangingPunct="1"/>
              <a:t>87</a:t>
            </a:fld>
            <a:endParaRPr lang="en-US" altLang="en-US" b="0"/>
          </a:p>
        </p:txBody>
      </p:sp>
      <p:sp>
        <p:nvSpPr>
          <p:cNvPr id="91139" name="Rectangle 2"/>
          <p:cNvSpPr>
            <a:spLocks noGrp="1" noChangeArrowheads="1"/>
          </p:cNvSpPr>
          <p:nvPr>
            <p:ph type="title"/>
          </p:nvPr>
        </p:nvSpPr>
        <p:spPr/>
        <p:txBody>
          <a:bodyPr/>
          <a:lstStyle/>
          <a:p>
            <a:pPr eaLnBrk="1" hangingPunct="1"/>
            <a:r>
              <a:rPr lang="en-US" altLang="en-US" sz="3600" b="1" smtClean="0"/>
              <a:t>Hypotheses for Example 14</a:t>
            </a:r>
          </a:p>
        </p:txBody>
      </p:sp>
      <p:sp>
        <p:nvSpPr>
          <p:cNvPr id="91140" name="Rectangle 3"/>
          <p:cNvSpPr>
            <a:spLocks noGrp="1" noChangeArrowheads="1"/>
          </p:cNvSpPr>
          <p:nvPr>
            <p:ph type="body" idx="1"/>
          </p:nvPr>
        </p:nvSpPr>
        <p:spPr/>
        <p:txBody>
          <a:bodyPr/>
          <a:lstStyle/>
          <a:p>
            <a:pPr algn="l" rtl="0" eaLnBrk="1" hangingPunct="1"/>
            <a:r>
              <a:rPr lang="en-US" altLang="en-US" sz="2800" smtClean="0"/>
              <a:t>H</a:t>
            </a:r>
            <a:r>
              <a:rPr lang="en-US" altLang="en-US" sz="1800" smtClean="0"/>
              <a:t>A4</a:t>
            </a:r>
            <a:r>
              <a:rPr lang="en-US" altLang="en-US" sz="2800" smtClean="0"/>
              <a:t>: Greater rewards will influence motivation and satisfaction only for those employees who find the rewards attractive, not for the others.</a:t>
            </a:r>
          </a:p>
          <a:p>
            <a:pPr algn="l" rtl="0" eaLnBrk="1" hangingPunct="1"/>
            <a:r>
              <a:rPr lang="en-US" altLang="en-US" sz="2800" smtClean="0"/>
              <a:t>H</a:t>
            </a:r>
            <a:r>
              <a:rPr lang="en-US" altLang="en-US" sz="1800" smtClean="0"/>
              <a:t>A5</a:t>
            </a:r>
            <a:r>
              <a:rPr lang="en-US" altLang="en-US" sz="2800" smtClean="0"/>
              <a:t>: Satisfaction and motivation will positively influence performance. </a:t>
            </a:r>
          </a:p>
          <a:p>
            <a:pPr algn="l" rtl="0" eaLnBrk="1" hangingPunct="1"/>
            <a:r>
              <a:rPr lang="en-US" altLang="en-US" sz="2800" smtClean="0"/>
              <a:t>H</a:t>
            </a:r>
            <a:r>
              <a:rPr lang="en-US" altLang="en-US" sz="1800" smtClean="0"/>
              <a:t>A6</a:t>
            </a:r>
            <a:r>
              <a:rPr lang="en-US" altLang="en-US" sz="2800" smtClean="0"/>
              <a:t>: The more enriched the job and the greater the skills utilized by the job, the higher the level of employee performance.</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AEF5A69B-F53A-434B-9986-FAC890AC8291}" type="slidenum">
              <a:rPr lang="ar-SA" altLang="en-US" b="0"/>
              <a:pPr eaLnBrk="1" hangingPunct="1"/>
              <a:t>88</a:t>
            </a:fld>
            <a:endParaRPr lang="en-US" altLang="en-US" b="0"/>
          </a:p>
        </p:txBody>
      </p:sp>
      <p:sp>
        <p:nvSpPr>
          <p:cNvPr id="92163" name="Rectangle 2"/>
          <p:cNvSpPr>
            <a:spLocks noGrp="1" noChangeArrowheads="1"/>
          </p:cNvSpPr>
          <p:nvPr>
            <p:ph type="title"/>
          </p:nvPr>
        </p:nvSpPr>
        <p:spPr/>
        <p:txBody>
          <a:bodyPr/>
          <a:lstStyle/>
          <a:p>
            <a:pPr eaLnBrk="1" hangingPunct="1"/>
            <a:r>
              <a:rPr lang="en-US" altLang="en-US" sz="3200" b="1" smtClean="0"/>
              <a:t>Example of Literature Review, Theoretical Framework, and Hypotheses Development</a:t>
            </a:r>
          </a:p>
        </p:txBody>
      </p:sp>
      <p:sp>
        <p:nvSpPr>
          <p:cNvPr id="92164" name="Rectangle 3"/>
          <p:cNvSpPr>
            <a:spLocks noGrp="1" noChangeArrowheads="1"/>
          </p:cNvSpPr>
          <p:nvPr>
            <p:ph type="body" idx="1"/>
          </p:nvPr>
        </p:nvSpPr>
        <p:spPr/>
        <p:txBody>
          <a:bodyPr/>
          <a:lstStyle/>
          <a:p>
            <a:pPr algn="l" rtl="0" eaLnBrk="1" hangingPunct="1"/>
            <a:r>
              <a:rPr lang="en-US" altLang="en-US" sz="2800" b="1" smtClean="0"/>
              <a:t>Introduction</a:t>
            </a:r>
          </a:p>
          <a:p>
            <a:pPr algn="l" rtl="0" eaLnBrk="1" hangingPunct="1">
              <a:buFont typeface="Wingdings" panose="05000000000000000000" pitchFamily="2" charset="2"/>
              <a:buNone/>
            </a:pPr>
            <a:r>
              <a:rPr lang="en-US" altLang="en-US" sz="2800" smtClean="0"/>
              <a:t>   Despite the dramatic increase in the number of managerial women during the current decade, the number of women in top management positions continues to be very small, suggesting a glass ceiling effect that women currently face (Morrison, W. &amp; Vura, 1999; Van Velsor,2000).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B7205AE1-A685-4F13-AE62-3C0A078812E1}" type="slidenum">
              <a:rPr lang="ar-SA" altLang="en-US" b="0"/>
              <a:pPr eaLnBrk="1" hangingPunct="1"/>
              <a:t>89</a:t>
            </a:fld>
            <a:endParaRPr lang="en-US" altLang="en-US" b="0"/>
          </a:p>
        </p:txBody>
      </p:sp>
      <p:sp>
        <p:nvSpPr>
          <p:cNvPr id="93187" name="Rectangle 2"/>
          <p:cNvSpPr>
            <a:spLocks noGrp="1" noChangeArrowheads="1"/>
          </p:cNvSpPr>
          <p:nvPr>
            <p:ph type="title"/>
          </p:nvPr>
        </p:nvSpPr>
        <p:spPr/>
        <p:txBody>
          <a:bodyPr/>
          <a:lstStyle/>
          <a:p>
            <a:pPr eaLnBrk="1" hangingPunct="1"/>
            <a:r>
              <a:rPr lang="en-US" altLang="en-US" sz="3600" b="1" smtClean="0"/>
              <a:t>Introduction (Cont.)</a:t>
            </a:r>
          </a:p>
        </p:txBody>
      </p:sp>
      <p:sp>
        <p:nvSpPr>
          <p:cNvPr id="93188" name="Rectangle 3"/>
          <p:cNvSpPr>
            <a:spLocks noGrp="1" noChangeArrowheads="1"/>
          </p:cNvSpPr>
          <p:nvPr>
            <p:ph type="body" idx="1"/>
          </p:nvPr>
        </p:nvSpPr>
        <p:spPr/>
        <p:txBody>
          <a:bodyPr/>
          <a:lstStyle/>
          <a:p>
            <a:pPr algn="l" rtl="0" eaLnBrk="1" hangingPunct="1">
              <a:lnSpc>
                <a:spcPct val="90000"/>
              </a:lnSpc>
              <a:buFont typeface="Wingdings" panose="05000000000000000000" pitchFamily="2" charset="2"/>
              <a:buNone/>
            </a:pPr>
            <a:r>
              <a:rPr lang="en-US" altLang="en-US" smtClean="0"/>
              <a:t>  Given the projected demographics of the workplace, which forecasts that for every six or seven women entering the workforce in the future, there will be about only three males joining the labor market, it becomes important to examine the organizational factors that would facilitate the early advancement of women to top executive positions.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11E087CC-D5BA-44EA-9289-2EB8C43F48C7}" type="slidenum">
              <a:rPr lang="ar-SA" altLang="en-US" b="0"/>
              <a:pPr eaLnBrk="1" hangingPunct="1"/>
              <a:t>9</a:t>
            </a:fld>
            <a:endParaRPr lang="en-US" altLang="en-US" b="0"/>
          </a:p>
        </p:txBody>
      </p:sp>
      <p:sp>
        <p:nvSpPr>
          <p:cNvPr id="11267" name="Rectangle 2"/>
          <p:cNvSpPr>
            <a:spLocks noGrp="1" noChangeArrowheads="1"/>
          </p:cNvSpPr>
          <p:nvPr>
            <p:ph type="title"/>
          </p:nvPr>
        </p:nvSpPr>
        <p:spPr/>
        <p:txBody>
          <a:bodyPr/>
          <a:lstStyle/>
          <a:p>
            <a:pPr eaLnBrk="1" hangingPunct="1"/>
            <a:r>
              <a:rPr lang="en-US" altLang="en-US" sz="4000" b="1" smtClean="0"/>
              <a:t>Examples</a:t>
            </a:r>
          </a:p>
        </p:txBody>
      </p:sp>
      <p:sp>
        <p:nvSpPr>
          <p:cNvPr id="11268" name="Rectangle 3"/>
          <p:cNvSpPr>
            <a:spLocks noGrp="1" noChangeArrowheads="1"/>
          </p:cNvSpPr>
          <p:nvPr>
            <p:ph type="body" idx="1"/>
          </p:nvPr>
        </p:nvSpPr>
        <p:spPr/>
        <p:txBody>
          <a:bodyPr/>
          <a:lstStyle/>
          <a:p>
            <a:pPr marL="609600" indent="-609600" algn="l" rtl="0" eaLnBrk="1" hangingPunct="1">
              <a:lnSpc>
                <a:spcPct val="90000"/>
              </a:lnSpc>
            </a:pPr>
            <a:r>
              <a:rPr lang="en-US" altLang="en-US" smtClean="0"/>
              <a:t>List the variables, and label them as </a:t>
            </a:r>
            <a:r>
              <a:rPr lang="en-US" altLang="en-US" b="1" smtClean="0">
                <a:solidFill>
                  <a:srgbClr val="008000"/>
                </a:solidFill>
              </a:rPr>
              <a:t>dependent</a:t>
            </a:r>
            <a:r>
              <a:rPr lang="en-US" altLang="en-US" smtClean="0"/>
              <a:t> or </a:t>
            </a:r>
            <a:r>
              <a:rPr lang="en-US" altLang="en-US" b="1" smtClean="0">
                <a:solidFill>
                  <a:srgbClr val="008000"/>
                </a:solidFill>
              </a:rPr>
              <a:t>independent</a:t>
            </a:r>
            <a:r>
              <a:rPr lang="en-US" altLang="en-US" smtClean="0"/>
              <a:t>, explaining why they are so labeled.</a:t>
            </a:r>
          </a:p>
          <a:p>
            <a:pPr marL="609600" indent="-609600" algn="l" rtl="0" eaLnBrk="1" hangingPunct="1">
              <a:lnSpc>
                <a:spcPct val="90000"/>
              </a:lnSpc>
              <a:buFont typeface="Wingdings" panose="05000000000000000000" pitchFamily="2" charset="2"/>
              <a:buNone/>
            </a:pPr>
            <a:r>
              <a:rPr lang="en-US" altLang="en-US" b="1" u="sng" smtClean="0"/>
              <a:t>Example 1</a:t>
            </a:r>
          </a:p>
          <a:p>
            <a:pPr marL="609600" indent="-609600" algn="l" rtl="0" eaLnBrk="1" hangingPunct="1">
              <a:lnSpc>
                <a:spcPct val="90000"/>
              </a:lnSpc>
              <a:buFont typeface="Wingdings" panose="05000000000000000000" pitchFamily="2" charset="2"/>
              <a:buNone/>
            </a:pPr>
            <a:r>
              <a:rPr lang="en-US" altLang="en-US" smtClean="0"/>
              <a:t>    An applied researcher wants to increase the performance of organizational members in particular bank.</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DB8E71E8-A0EA-461C-9515-01D44915FC49}" type="slidenum">
              <a:rPr lang="ar-SA" altLang="en-US" b="0"/>
              <a:pPr eaLnBrk="1" hangingPunct="1"/>
              <a:t>90</a:t>
            </a:fld>
            <a:endParaRPr lang="en-US" altLang="en-US" b="0"/>
          </a:p>
        </p:txBody>
      </p:sp>
      <p:sp>
        <p:nvSpPr>
          <p:cNvPr id="94211" name="Rectangle 2"/>
          <p:cNvSpPr>
            <a:spLocks noGrp="1" noChangeArrowheads="1"/>
          </p:cNvSpPr>
          <p:nvPr>
            <p:ph type="title"/>
          </p:nvPr>
        </p:nvSpPr>
        <p:spPr/>
        <p:txBody>
          <a:bodyPr/>
          <a:lstStyle/>
          <a:p>
            <a:pPr eaLnBrk="1" hangingPunct="1"/>
            <a:r>
              <a:rPr lang="en-US" altLang="en-US" sz="3600" b="1" smtClean="0"/>
              <a:t>Introduction (Cont.)</a:t>
            </a:r>
          </a:p>
        </p:txBody>
      </p:sp>
      <p:sp>
        <p:nvSpPr>
          <p:cNvPr id="94212" name="Rectangle 3"/>
          <p:cNvSpPr>
            <a:spLocks noGrp="1" noChangeArrowheads="1"/>
          </p:cNvSpPr>
          <p:nvPr>
            <p:ph type="body" idx="1"/>
          </p:nvPr>
        </p:nvSpPr>
        <p:spPr/>
        <p:txBody>
          <a:bodyPr/>
          <a:lstStyle/>
          <a:p>
            <a:pPr algn="l" rtl="0" eaLnBrk="1" hangingPunct="1">
              <a:buFont typeface="Wingdings" panose="05000000000000000000" pitchFamily="2" charset="2"/>
              <a:buNone/>
            </a:pPr>
            <a:r>
              <a:rPr lang="en-US" altLang="en-US" smtClean="0"/>
              <a:t>  This study is an effort to identify the factors that currently impede women</a:t>
            </a:r>
            <a:r>
              <a:rPr lang="en-US" altLang="en-US" smtClean="0">
                <a:latin typeface="Arial" panose="020B0604020202020204" pitchFamily="34" charset="0"/>
              </a:rPr>
              <a:t>’</a:t>
            </a:r>
            <a:r>
              <a:rPr lang="en-US" altLang="en-US" smtClean="0"/>
              <a:t>s advancement to the top in organizations.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D4E94271-4B8F-4B42-B6A0-261054030EC6}" type="slidenum">
              <a:rPr lang="ar-SA" altLang="en-US" b="0"/>
              <a:pPr eaLnBrk="1" hangingPunct="1"/>
              <a:t>91</a:t>
            </a:fld>
            <a:endParaRPr lang="en-US" altLang="en-US" b="0"/>
          </a:p>
        </p:txBody>
      </p:sp>
      <p:sp>
        <p:nvSpPr>
          <p:cNvPr id="95235" name="Rectangle 2"/>
          <p:cNvSpPr>
            <a:spLocks noGrp="1" noChangeArrowheads="1"/>
          </p:cNvSpPr>
          <p:nvPr>
            <p:ph type="title"/>
          </p:nvPr>
        </p:nvSpPr>
        <p:spPr/>
        <p:txBody>
          <a:bodyPr/>
          <a:lstStyle/>
          <a:p>
            <a:pPr eaLnBrk="1" hangingPunct="1"/>
            <a:r>
              <a:rPr lang="en-US" altLang="en-US" sz="4000" b="1" smtClean="0"/>
              <a:t>A Brief Literature Survey &amp;</a:t>
            </a:r>
            <a:br>
              <a:rPr lang="en-US" altLang="en-US" sz="4000" b="1" smtClean="0"/>
            </a:br>
            <a:r>
              <a:rPr lang="en-US" altLang="en-US" sz="4000" b="1" smtClean="0"/>
              <a:t>Theoretical Framework</a:t>
            </a:r>
          </a:p>
        </p:txBody>
      </p:sp>
      <p:sp>
        <p:nvSpPr>
          <p:cNvPr id="95236" name="Rectangle 3"/>
          <p:cNvSpPr>
            <a:spLocks noGrp="1" noChangeArrowheads="1"/>
          </p:cNvSpPr>
          <p:nvPr>
            <p:ph type="body" idx="1"/>
          </p:nvPr>
        </p:nvSpPr>
        <p:spPr/>
        <p:txBody>
          <a:bodyPr/>
          <a:lstStyle/>
          <a:p>
            <a:pPr algn="l" rtl="0" eaLnBrk="1" hangingPunct="1"/>
            <a:r>
              <a:rPr lang="en-US" altLang="en-US" b="1" smtClean="0">
                <a:solidFill>
                  <a:schemeClr val="folHlink"/>
                </a:solidFill>
              </a:rPr>
              <a:t>Read the paragraphs</a:t>
            </a:r>
            <a:r>
              <a:rPr lang="en-US" altLang="en-US" smtClean="0"/>
              <a:t> about the literature survey and theoretical framework for the above example on page 93 from the textbook.</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F74FAAEF-663C-457E-A7D5-D58F7AA577DB}" type="slidenum">
              <a:rPr lang="ar-SA" altLang="en-US" b="0"/>
              <a:pPr eaLnBrk="1" hangingPunct="1"/>
              <a:t>92</a:t>
            </a:fld>
            <a:endParaRPr lang="en-US" altLang="en-US" b="0"/>
          </a:p>
        </p:txBody>
      </p:sp>
      <p:sp>
        <p:nvSpPr>
          <p:cNvPr id="96259" name="Rectangle 2"/>
          <p:cNvSpPr>
            <a:spLocks noGrp="1" noChangeArrowheads="1"/>
          </p:cNvSpPr>
          <p:nvPr>
            <p:ph type="title"/>
          </p:nvPr>
        </p:nvSpPr>
        <p:spPr/>
        <p:txBody>
          <a:bodyPr/>
          <a:lstStyle/>
          <a:p>
            <a:pPr eaLnBrk="1" hangingPunct="1"/>
            <a:r>
              <a:rPr lang="en-US" altLang="en-US" sz="3600" b="1" smtClean="0"/>
              <a:t>The Hypotheses</a:t>
            </a:r>
            <a:endParaRPr lang="en-US" altLang="en-US" sz="3600" smtClean="0"/>
          </a:p>
        </p:txBody>
      </p:sp>
      <p:sp>
        <p:nvSpPr>
          <p:cNvPr id="96260" name="Rectangle 3"/>
          <p:cNvSpPr>
            <a:spLocks noGrp="1" noChangeArrowheads="1"/>
          </p:cNvSpPr>
          <p:nvPr>
            <p:ph type="body" idx="1"/>
          </p:nvPr>
        </p:nvSpPr>
        <p:spPr/>
        <p:txBody>
          <a:bodyPr/>
          <a:lstStyle/>
          <a:p>
            <a:pPr algn="l" rtl="0" eaLnBrk="1" hangingPunct="1">
              <a:buFont typeface="Wingdings" panose="05000000000000000000" pitchFamily="2" charset="2"/>
              <a:buNone/>
            </a:pPr>
            <a:r>
              <a:rPr lang="en-US" altLang="en-US" sz="2800" smtClean="0"/>
              <a:t>1.</a:t>
            </a:r>
            <a:r>
              <a:rPr lang="en-US" altLang="en-US" sz="2800" b="1" smtClean="0"/>
              <a:t> </a:t>
            </a:r>
            <a:r>
              <a:rPr lang="en-US" altLang="en-US" sz="2800" smtClean="0"/>
              <a:t>The greater the extent of gender stereotyping in organizations, the fewer will be the number of women at the top.</a:t>
            </a:r>
          </a:p>
          <a:p>
            <a:pPr algn="l" rtl="0" eaLnBrk="1" hangingPunct="1">
              <a:buFont typeface="Wingdings" panose="05000000000000000000" pitchFamily="2" charset="2"/>
              <a:buNone/>
            </a:pPr>
            <a:r>
              <a:rPr lang="en-US" altLang="en-US" sz="2800" smtClean="0"/>
              <a:t>2. Male managers have more access to critical information than women managers in the same rank.</a:t>
            </a:r>
          </a:p>
          <a:p>
            <a:pPr algn="l" rtl="0" eaLnBrk="1" hangingPunct="1">
              <a:buFont typeface="Wingdings" panose="05000000000000000000" pitchFamily="2" charset="2"/>
              <a:buNone/>
            </a:pPr>
            <a:r>
              <a:rPr lang="en-US" altLang="en-US" sz="2800" smtClean="0"/>
              <a:t>3. There will be a significant positive correlation between access to information and chances for promotion to top-level positions.</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A8393582-A672-4C00-9F73-6CC07C29CD2B}" type="slidenum">
              <a:rPr lang="ar-SA" altLang="en-US" b="0"/>
              <a:pPr eaLnBrk="1" hangingPunct="1"/>
              <a:t>93</a:t>
            </a:fld>
            <a:endParaRPr lang="en-US" altLang="en-US" b="0"/>
          </a:p>
        </p:txBody>
      </p:sp>
      <p:sp>
        <p:nvSpPr>
          <p:cNvPr id="97283" name="Rectangle 2"/>
          <p:cNvSpPr>
            <a:spLocks noGrp="1" noChangeArrowheads="1"/>
          </p:cNvSpPr>
          <p:nvPr>
            <p:ph type="title"/>
          </p:nvPr>
        </p:nvSpPr>
        <p:spPr/>
        <p:txBody>
          <a:bodyPr/>
          <a:lstStyle/>
          <a:p>
            <a:pPr eaLnBrk="1" hangingPunct="1"/>
            <a:r>
              <a:rPr lang="en-US" altLang="en-US" sz="3600" b="1" smtClean="0"/>
              <a:t>The Hypotheses</a:t>
            </a:r>
            <a:endParaRPr lang="en-US" altLang="en-US" sz="3600" smtClean="0"/>
          </a:p>
        </p:txBody>
      </p:sp>
      <p:sp>
        <p:nvSpPr>
          <p:cNvPr id="97284" name="Rectangle 3"/>
          <p:cNvSpPr>
            <a:spLocks noGrp="1" noChangeArrowheads="1"/>
          </p:cNvSpPr>
          <p:nvPr>
            <p:ph type="body" idx="1"/>
          </p:nvPr>
        </p:nvSpPr>
        <p:spPr/>
        <p:txBody>
          <a:bodyPr/>
          <a:lstStyle/>
          <a:p>
            <a:pPr algn="l" rtl="0" eaLnBrk="1" hangingPunct="1">
              <a:buFont typeface="Wingdings" panose="05000000000000000000" pitchFamily="2" charset="2"/>
              <a:buNone/>
            </a:pPr>
            <a:r>
              <a:rPr lang="en-US" altLang="en-US" sz="2800" smtClean="0"/>
              <a:t>4.</a:t>
            </a:r>
            <a:r>
              <a:rPr lang="en-US" altLang="en-US" sz="2800" b="1" smtClean="0"/>
              <a:t> </a:t>
            </a:r>
            <a:r>
              <a:rPr lang="en-US" altLang="en-US" sz="2800" smtClean="0"/>
              <a:t>The more the sex-role stereotype, the less the access to critical information for women.</a:t>
            </a:r>
          </a:p>
          <a:p>
            <a:pPr algn="l" rtl="0" eaLnBrk="1" hangingPunct="1">
              <a:buFont typeface="Wingdings" panose="05000000000000000000" pitchFamily="2" charset="2"/>
              <a:buNone/>
            </a:pPr>
            <a:r>
              <a:rPr lang="en-US" altLang="en-US" sz="2800" smtClean="0"/>
              <a:t>5. Sex-role stereotyping and access to critical information will both significantly explain the variance in promotional opportunities for women to top-level positions.</a:t>
            </a:r>
          </a:p>
          <a:p>
            <a:pPr algn="l" rtl="0" eaLnBrk="1" hangingPunct="1">
              <a:buFont typeface="Wingdings" panose="05000000000000000000" pitchFamily="2" charset="2"/>
              <a:buNone/>
            </a:pPr>
            <a:r>
              <a:rPr lang="en-US" altLang="en-US" sz="2800" smtClean="0"/>
              <a:t>    (See next Figure)</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CA3D7BBA-F80C-4DC2-A7BE-17CA63AA476B}" type="slidenum">
              <a:rPr lang="ar-SA" altLang="en-US" b="0"/>
              <a:pPr eaLnBrk="1" hangingPunct="1"/>
              <a:t>94</a:t>
            </a:fld>
            <a:endParaRPr lang="en-US" altLang="en-US" b="0"/>
          </a:p>
        </p:txBody>
      </p:sp>
      <p:sp>
        <p:nvSpPr>
          <p:cNvPr id="98307" name="Rectangle 2"/>
          <p:cNvSpPr>
            <a:spLocks noGrp="1" noChangeArrowheads="1"/>
          </p:cNvSpPr>
          <p:nvPr>
            <p:ph type="title"/>
          </p:nvPr>
        </p:nvSpPr>
        <p:spPr/>
        <p:txBody>
          <a:bodyPr/>
          <a:lstStyle/>
          <a:p>
            <a:pPr eaLnBrk="1" hangingPunct="1"/>
            <a:r>
              <a:rPr lang="en-US" altLang="en-US" sz="3600" smtClean="0"/>
              <a:t>Figure: schematic diagram of the example</a:t>
            </a:r>
          </a:p>
        </p:txBody>
      </p:sp>
      <p:pic>
        <p:nvPicPr>
          <p:cNvPr id="98308" name="Picture 4"/>
          <p:cNvPicPr>
            <a:picLocks noChangeAspect="1" noChangeArrowheads="1"/>
          </p:cNvPicPr>
          <p:nvPr>
            <p:ph type="body" idx="1"/>
          </p:nvPr>
        </p:nvPicPr>
        <p:blipFill>
          <a:blip r:embed="rId2" cstate="print">
            <a:extLst>
              <a:ext uri="{28A0092B-C50C-407E-A947-70E740481C1C}">
                <a14:useLocalDpi xmlns:a14="http://schemas.microsoft.com/office/drawing/2010/main" val="0"/>
              </a:ext>
            </a:extLst>
          </a:blip>
          <a:srcRect/>
          <a:stretch>
            <a:fillRect/>
          </a:stretch>
        </p:blipFill>
        <p:spPr>
          <a:xfrm>
            <a:off x="0" y="1916113"/>
            <a:ext cx="8964613" cy="4752975"/>
          </a:xfrm>
          <a:noFill/>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3B3EAE3F-5632-44BF-AF8F-6C0EF8608E04}" type="slidenum">
              <a:rPr lang="ar-SA" altLang="en-US" b="0"/>
              <a:pPr eaLnBrk="1" hangingPunct="1"/>
              <a:t>95</a:t>
            </a:fld>
            <a:endParaRPr lang="en-US" altLang="en-US" b="0"/>
          </a:p>
        </p:txBody>
      </p:sp>
      <p:sp>
        <p:nvSpPr>
          <p:cNvPr id="99331" name="Rectangle 2"/>
          <p:cNvSpPr>
            <a:spLocks noGrp="1" noChangeArrowheads="1"/>
          </p:cNvSpPr>
          <p:nvPr>
            <p:ph type="title"/>
          </p:nvPr>
        </p:nvSpPr>
        <p:spPr/>
        <p:txBody>
          <a:bodyPr/>
          <a:lstStyle/>
          <a:p>
            <a:pPr eaLnBrk="1" hangingPunct="1"/>
            <a:r>
              <a:rPr lang="en-US" altLang="en-US" sz="3600" b="1" smtClean="0"/>
              <a:t>Exercises on Theoretical Framework</a:t>
            </a:r>
          </a:p>
        </p:txBody>
      </p:sp>
      <p:sp>
        <p:nvSpPr>
          <p:cNvPr id="99332" name="Rectangle 3"/>
          <p:cNvSpPr>
            <a:spLocks noGrp="1" noChangeArrowheads="1"/>
          </p:cNvSpPr>
          <p:nvPr>
            <p:ph type="body" idx="1"/>
          </p:nvPr>
        </p:nvSpPr>
        <p:spPr/>
        <p:txBody>
          <a:bodyPr/>
          <a:lstStyle/>
          <a:p>
            <a:pPr algn="l" rtl="0" eaLnBrk="1" hangingPunct="1">
              <a:lnSpc>
                <a:spcPct val="80000"/>
              </a:lnSpc>
            </a:pPr>
            <a:r>
              <a:rPr lang="en-US" altLang="en-US" sz="2800" smtClean="0"/>
              <a:t>Develop a </a:t>
            </a:r>
            <a:r>
              <a:rPr lang="en-US" altLang="en-US" sz="2800" b="1" smtClean="0">
                <a:solidFill>
                  <a:schemeClr val="folHlink"/>
                </a:solidFill>
              </a:rPr>
              <a:t>theoretical framework</a:t>
            </a:r>
            <a:r>
              <a:rPr lang="en-US" altLang="en-US" sz="2800" smtClean="0"/>
              <a:t> for the following situation and </a:t>
            </a:r>
            <a:r>
              <a:rPr lang="en-US" altLang="en-US" sz="2800" smtClean="0">
                <a:solidFill>
                  <a:schemeClr val="folHlink"/>
                </a:solidFill>
              </a:rPr>
              <a:t>state one testable hypothesis in the null and the alternate</a:t>
            </a:r>
            <a:r>
              <a:rPr lang="en-US" altLang="en-US" sz="2800" smtClean="0"/>
              <a:t>.</a:t>
            </a:r>
          </a:p>
          <a:p>
            <a:pPr algn="l" rtl="0" eaLnBrk="1" hangingPunct="1">
              <a:lnSpc>
                <a:spcPct val="80000"/>
              </a:lnSpc>
            </a:pPr>
            <a:r>
              <a:rPr lang="en-US" altLang="en-US" sz="2800" smtClean="0"/>
              <a:t>     A school administrator is interested in finding how the threatened teachers</a:t>
            </a:r>
            <a:r>
              <a:rPr lang="en-US" altLang="en-US" sz="2800" smtClean="0">
                <a:latin typeface="Arial" panose="020B0604020202020204" pitchFamily="34" charset="0"/>
              </a:rPr>
              <a:t>’</a:t>
            </a:r>
            <a:r>
              <a:rPr lang="en-US" altLang="en-US" sz="2800" smtClean="0"/>
              <a:t> strike can be averted. He knows that pay demands and the classroom</a:t>
            </a:r>
            <a:r>
              <a:rPr lang="en-US" altLang="en-US" sz="2800" smtClean="0">
                <a:latin typeface="Arial" panose="020B0604020202020204" pitchFamily="34" charset="0"/>
              </a:rPr>
              <a:t>’</a:t>
            </a:r>
            <a:r>
              <a:rPr lang="en-US" altLang="en-US" sz="2800" smtClean="0"/>
              <a:t>s physical environment are the two main issues in the situation. He, however, feels that these two are not major concerns for the teachers who are extremely dedicated to teaching.</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39E7CCB4-FEFE-4E7F-83DE-02662B64EA93}" type="slidenum">
              <a:rPr lang="ar-SA" altLang="en-US" b="0"/>
              <a:pPr eaLnBrk="1" hangingPunct="1"/>
              <a:t>96</a:t>
            </a:fld>
            <a:endParaRPr lang="en-US" altLang="en-US" b="0"/>
          </a:p>
        </p:txBody>
      </p:sp>
      <p:sp>
        <p:nvSpPr>
          <p:cNvPr id="100355" name="Rectangle 2"/>
          <p:cNvSpPr>
            <a:spLocks noGrp="1" noChangeArrowheads="1"/>
          </p:cNvSpPr>
          <p:nvPr>
            <p:ph type="title"/>
          </p:nvPr>
        </p:nvSpPr>
        <p:spPr/>
        <p:txBody>
          <a:bodyPr/>
          <a:lstStyle/>
          <a:p>
            <a:pPr eaLnBrk="1" hangingPunct="1"/>
            <a:r>
              <a:rPr lang="en-US" altLang="en-US" sz="3600" b="1" smtClean="0"/>
              <a:t>Exercises on Theoretical Framework (Cont.)</a:t>
            </a:r>
          </a:p>
        </p:txBody>
      </p:sp>
      <p:sp>
        <p:nvSpPr>
          <p:cNvPr id="100356" name="Rectangle 3"/>
          <p:cNvSpPr>
            <a:spLocks noGrp="1" noChangeArrowheads="1"/>
          </p:cNvSpPr>
          <p:nvPr>
            <p:ph type="body" idx="1"/>
          </p:nvPr>
        </p:nvSpPr>
        <p:spPr/>
        <p:txBody>
          <a:bodyPr/>
          <a:lstStyle/>
          <a:p>
            <a:pPr algn="l" rtl="0" eaLnBrk="1" hangingPunct="1">
              <a:buFont typeface="Wingdings" panose="05000000000000000000" pitchFamily="2" charset="2"/>
              <a:buNone/>
            </a:pPr>
            <a:r>
              <a:rPr lang="en-US" altLang="en-US" smtClean="0"/>
              <a:t>   </a:t>
            </a:r>
            <a:r>
              <a:rPr lang="en-US" altLang="en-US" b="1" smtClean="0">
                <a:solidFill>
                  <a:schemeClr val="folHlink"/>
                </a:solidFill>
              </a:rPr>
              <a:t>Theoretical Framework</a:t>
            </a:r>
          </a:p>
          <a:p>
            <a:pPr algn="l" rtl="0" eaLnBrk="1" hangingPunct="1"/>
            <a:r>
              <a:rPr lang="en-US" altLang="en-US" smtClean="0"/>
              <a:t>Since the administrator</a:t>
            </a:r>
            <a:r>
              <a:rPr lang="en-US" altLang="en-US" smtClean="0">
                <a:latin typeface="Arial" panose="020B0604020202020204" pitchFamily="34" charset="0"/>
              </a:rPr>
              <a:t>’</a:t>
            </a:r>
            <a:r>
              <a:rPr lang="en-US" altLang="en-US" smtClean="0"/>
              <a:t>s main concern is about the strike, teachers</a:t>
            </a:r>
            <a:r>
              <a:rPr lang="en-US" altLang="en-US" smtClean="0">
                <a:latin typeface="Arial" panose="020B0604020202020204" pitchFamily="34" charset="0"/>
              </a:rPr>
              <a:t>’</a:t>
            </a:r>
            <a:r>
              <a:rPr lang="en-US" altLang="en-US" smtClean="0"/>
              <a:t> strike is the dependent variable. Pay and the physical environment of the classroom are the two independent variables, which influence the strike situation. </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E3C5F91A-2ADB-4047-8CD5-9251E9A5B8F0}" type="slidenum">
              <a:rPr lang="ar-SA" altLang="en-US" b="0"/>
              <a:pPr eaLnBrk="1" hangingPunct="1"/>
              <a:t>97</a:t>
            </a:fld>
            <a:endParaRPr lang="en-US" altLang="en-US" b="0"/>
          </a:p>
        </p:txBody>
      </p:sp>
      <p:sp>
        <p:nvSpPr>
          <p:cNvPr id="101379" name="Rectangle 2"/>
          <p:cNvSpPr>
            <a:spLocks noGrp="1" noChangeArrowheads="1"/>
          </p:cNvSpPr>
          <p:nvPr>
            <p:ph type="title"/>
          </p:nvPr>
        </p:nvSpPr>
        <p:spPr/>
        <p:txBody>
          <a:bodyPr/>
          <a:lstStyle/>
          <a:p>
            <a:pPr eaLnBrk="1" hangingPunct="1"/>
            <a:r>
              <a:rPr lang="en-US" altLang="en-US" sz="3600" b="1" smtClean="0"/>
              <a:t>Exercises on Theoretical Framework (Cont.)</a:t>
            </a:r>
          </a:p>
        </p:txBody>
      </p:sp>
      <p:sp>
        <p:nvSpPr>
          <p:cNvPr id="101380" name="Rectangle 3"/>
          <p:cNvSpPr>
            <a:spLocks noGrp="1" noChangeArrowheads="1"/>
          </p:cNvSpPr>
          <p:nvPr>
            <p:ph type="body" idx="1"/>
          </p:nvPr>
        </p:nvSpPr>
        <p:spPr/>
        <p:txBody>
          <a:bodyPr/>
          <a:lstStyle/>
          <a:p>
            <a:pPr algn="l" rtl="0" eaLnBrk="1" hangingPunct="1">
              <a:buFont typeface="Wingdings" panose="05000000000000000000" pitchFamily="2" charset="2"/>
              <a:buNone/>
            </a:pPr>
            <a:r>
              <a:rPr lang="en-US" altLang="en-US" sz="2800" smtClean="0"/>
              <a:t>  The grater the pay demands made by the teachers, the greater the possibility of a strike, since the school administration refuse the idea  of higher wages. The more uncomfortable the classroom physical environment, the more difficult it will be for teachers to do an effective job in the classroom, and hence the greater the possibility of teachers going on strike. </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2ECC373C-FFA3-4E3B-8AB1-F92D155C7030}" type="slidenum">
              <a:rPr lang="ar-SA" altLang="en-US" b="0"/>
              <a:pPr eaLnBrk="1" hangingPunct="1"/>
              <a:t>98</a:t>
            </a:fld>
            <a:endParaRPr lang="en-US" altLang="en-US" b="0"/>
          </a:p>
        </p:txBody>
      </p:sp>
      <p:sp>
        <p:nvSpPr>
          <p:cNvPr id="102403" name="Rectangle 2"/>
          <p:cNvSpPr>
            <a:spLocks noGrp="1" noChangeArrowheads="1"/>
          </p:cNvSpPr>
          <p:nvPr>
            <p:ph type="title"/>
          </p:nvPr>
        </p:nvSpPr>
        <p:spPr/>
        <p:txBody>
          <a:bodyPr/>
          <a:lstStyle/>
          <a:p>
            <a:pPr eaLnBrk="1" hangingPunct="1"/>
            <a:r>
              <a:rPr lang="en-US" altLang="en-US" sz="3600" b="1" smtClean="0"/>
              <a:t>Exercises on Theoretical Framework (Cont.)</a:t>
            </a:r>
          </a:p>
        </p:txBody>
      </p:sp>
      <p:sp>
        <p:nvSpPr>
          <p:cNvPr id="102404" name="Rectangle 3"/>
          <p:cNvSpPr>
            <a:spLocks noGrp="1" noChangeArrowheads="1"/>
          </p:cNvSpPr>
          <p:nvPr>
            <p:ph type="body" idx="1"/>
          </p:nvPr>
        </p:nvSpPr>
        <p:spPr/>
        <p:txBody>
          <a:bodyPr/>
          <a:lstStyle/>
          <a:p>
            <a:pPr algn="l" rtl="0" eaLnBrk="1" hangingPunct="1">
              <a:lnSpc>
                <a:spcPct val="80000"/>
              </a:lnSpc>
              <a:buFont typeface="Wingdings" panose="05000000000000000000" pitchFamily="2" charset="2"/>
              <a:buNone/>
            </a:pPr>
            <a:r>
              <a:rPr lang="en-US" altLang="en-US" sz="2800" smtClean="0"/>
              <a:t>   However, this relationship between the independent variables and the dependent variable will be true only for those teachers who are not dedicated to teaching.  The truly dedicated teachers would be more concerned about doing a good job despite the hardships faced by them, and hence the pay demands and the classroom environment will not be factors influencing their decision to join the strike.</a:t>
            </a:r>
          </a:p>
          <a:p>
            <a:pPr algn="l" rtl="0" eaLnBrk="1" hangingPunct="1">
              <a:lnSpc>
                <a:spcPct val="80000"/>
              </a:lnSpc>
              <a:buFont typeface="Wingdings" panose="05000000000000000000" pitchFamily="2" charset="2"/>
              <a:buNone/>
            </a:pPr>
            <a:r>
              <a:rPr lang="en-US" altLang="en-US" sz="2800" smtClean="0"/>
              <a:t>       (See Schematic Diagram). </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fld id="{19F9FE92-5EDA-4735-B5FB-5450F1BBCEAF}" type="slidenum">
              <a:rPr lang="ar-SA" altLang="en-US" b="0"/>
              <a:pPr eaLnBrk="1" hangingPunct="1"/>
              <a:t>99</a:t>
            </a:fld>
            <a:endParaRPr lang="en-US" altLang="en-US" b="0"/>
          </a:p>
        </p:txBody>
      </p:sp>
      <p:sp>
        <p:nvSpPr>
          <p:cNvPr id="103427" name="Rectangle 2"/>
          <p:cNvSpPr>
            <a:spLocks noGrp="1" noChangeArrowheads="1"/>
          </p:cNvSpPr>
          <p:nvPr>
            <p:ph type="title"/>
          </p:nvPr>
        </p:nvSpPr>
        <p:spPr/>
        <p:txBody>
          <a:bodyPr/>
          <a:lstStyle/>
          <a:p>
            <a:pPr eaLnBrk="1" hangingPunct="1"/>
            <a:r>
              <a:rPr lang="en-US" altLang="en-US" sz="3600" smtClean="0"/>
              <a:t>Schematic Diagram</a:t>
            </a:r>
          </a:p>
        </p:txBody>
      </p:sp>
      <p:pic>
        <p:nvPicPr>
          <p:cNvPr id="103428" name="Picture 4"/>
          <p:cNvPicPr>
            <a:picLocks noChangeAspect="1" noChangeArrowheads="1"/>
          </p:cNvPicPr>
          <p:nvPr>
            <p:ph type="body" idx="1"/>
          </p:nvPr>
        </p:nvPicPr>
        <p:blipFill>
          <a:blip r:embed="rId2" cstate="print">
            <a:extLst>
              <a:ext uri="{28A0092B-C50C-407E-A947-70E740481C1C}">
                <a14:useLocalDpi xmlns:a14="http://schemas.microsoft.com/office/drawing/2010/main" val="0"/>
              </a:ext>
            </a:extLst>
          </a:blip>
          <a:srcRect/>
          <a:stretch>
            <a:fillRect/>
          </a:stretch>
        </p:blipFill>
        <p:spPr>
          <a:xfrm>
            <a:off x="179388" y="1916113"/>
            <a:ext cx="8964612" cy="4681537"/>
          </a:xfrm>
          <a:noFill/>
        </p:spPr>
      </p:pic>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JO" sz="1800" b="1" i="0" u="none" strike="noStrike" cap="none" normalizeH="0" baseline="0" smtClean="0">
            <a:ln>
              <a:noFill/>
            </a:ln>
            <a:solidFill>
              <a:schemeClr val="tx1"/>
            </a:solidFill>
            <a:effectLst/>
            <a:latin typeface="Tahoma" pitchFamily="34"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JO" sz="1800" b="1" i="0" u="none" strike="noStrike" cap="none" normalizeH="0" baseline="0" smtClean="0">
            <a:ln>
              <a:noFill/>
            </a:ln>
            <a:solidFill>
              <a:schemeClr val="tx1"/>
            </a:solidFill>
            <a:effectLst/>
            <a:latin typeface="Tahoma" pitchFamily="34" charset="0"/>
            <a:cs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797</TotalTime>
  <Words>4528</Words>
  <Application>Microsoft Office PowerPoint</Application>
  <PresentationFormat>On-screen Show (4:3)</PresentationFormat>
  <Paragraphs>463</Paragraphs>
  <Slides>110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110</vt:i4>
      </vt:variant>
    </vt:vector>
  </HeadingPairs>
  <TitlesOfParts>
    <vt:vector size="115" baseType="lpstr">
      <vt:lpstr>Tahoma</vt:lpstr>
      <vt:lpstr>Arial</vt:lpstr>
      <vt:lpstr>Wingdings</vt:lpstr>
      <vt:lpstr>Arial Narrow</vt:lpstr>
      <vt:lpstr>Blends</vt:lpstr>
      <vt:lpstr>The research process: theoretical framework and hypothesis development </vt:lpstr>
      <vt:lpstr>Chapter Objectives</vt:lpstr>
      <vt:lpstr>Steps 4 and 5</vt:lpstr>
      <vt:lpstr>The Steps for Research process</vt:lpstr>
      <vt:lpstr>Theoretical Framework</vt:lpstr>
      <vt:lpstr>Theoretical Framework</vt:lpstr>
      <vt:lpstr>Variables</vt:lpstr>
      <vt:lpstr>(In)dependent Variables</vt:lpstr>
      <vt:lpstr>Examples</vt:lpstr>
      <vt:lpstr>Answer to Example 1</vt:lpstr>
      <vt:lpstr>Example 2</vt:lpstr>
      <vt:lpstr> Example 3</vt:lpstr>
      <vt:lpstr>Answer to the Example 3</vt:lpstr>
      <vt:lpstr>PowerPoint Presentation</vt:lpstr>
      <vt:lpstr>Example 4</vt:lpstr>
      <vt:lpstr>PowerPoint Presentation</vt:lpstr>
      <vt:lpstr>Example 5</vt:lpstr>
      <vt:lpstr>Example 6</vt:lpstr>
      <vt:lpstr>Example 7</vt:lpstr>
      <vt:lpstr>Answer to Example 7</vt:lpstr>
      <vt:lpstr>Figure 3a</vt:lpstr>
      <vt:lpstr>Example 7 (Cont.)</vt:lpstr>
      <vt:lpstr>Figure 3B</vt:lpstr>
      <vt:lpstr>PowerPoint Presentation</vt:lpstr>
      <vt:lpstr>The Moderating Variable</vt:lpstr>
      <vt:lpstr>Example 8</vt:lpstr>
      <vt:lpstr>Figure 4</vt:lpstr>
      <vt:lpstr>Distinction Between Variables</vt:lpstr>
      <vt:lpstr>PowerPoint Presentation</vt:lpstr>
      <vt:lpstr>Figure 5A</vt:lpstr>
      <vt:lpstr>PowerPoint Presentation</vt:lpstr>
      <vt:lpstr>PowerPoint Presentation</vt:lpstr>
      <vt:lpstr>Figure 5B</vt:lpstr>
      <vt:lpstr>The Intervening Variable</vt:lpstr>
      <vt:lpstr>Example 9</vt:lpstr>
      <vt:lpstr>Example 9 Cont.</vt:lpstr>
      <vt:lpstr>The Intervening Variable</vt:lpstr>
      <vt:lpstr>Figure 6</vt:lpstr>
      <vt:lpstr>Figure 7</vt:lpstr>
      <vt:lpstr>Theoretical Framework</vt:lpstr>
      <vt:lpstr>Theoretical Framework</vt:lpstr>
      <vt:lpstr>The components of the theoretical framework</vt:lpstr>
      <vt:lpstr>The Relationship Between the Literature Survey and the Theoretical Framework</vt:lpstr>
      <vt:lpstr>The Relationship Between the Literature Survey and the Theoretical Framework</vt:lpstr>
      <vt:lpstr>Example 10 Delta Airlines</vt:lpstr>
      <vt:lpstr>Example 10 Delta Airlines</vt:lpstr>
      <vt:lpstr>Theoretical Framework for Example 10</vt:lpstr>
      <vt:lpstr>Theoretical Framework for Example 10</vt:lpstr>
      <vt:lpstr>Theoretical Framework for Example 10</vt:lpstr>
      <vt:lpstr>Theoretical Framework for Example 10</vt:lpstr>
      <vt:lpstr>Theoretical Framework for Example 10</vt:lpstr>
      <vt:lpstr>Figure 8</vt:lpstr>
      <vt:lpstr>Interjecting an Intervening variable to the model</vt:lpstr>
      <vt:lpstr>Figure 9</vt:lpstr>
      <vt:lpstr>Poor Training as a Moderating Variable</vt:lpstr>
      <vt:lpstr>Figure 10</vt:lpstr>
      <vt:lpstr>Theoretical Framework for Example 10</vt:lpstr>
      <vt:lpstr>Example 11</vt:lpstr>
      <vt:lpstr>Exercise</vt:lpstr>
      <vt:lpstr>Exercise (Cont.)</vt:lpstr>
      <vt:lpstr>Exercise (Cont.)</vt:lpstr>
      <vt:lpstr>   Solution to the Exercise</vt:lpstr>
      <vt:lpstr>Hypothesis</vt:lpstr>
      <vt:lpstr>Hypotheses Development</vt:lpstr>
      <vt:lpstr>Statement of Hypotheses: Formats</vt:lpstr>
      <vt:lpstr>Directional and Nondirectional Hypotheses</vt:lpstr>
      <vt:lpstr>Example 12</vt:lpstr>
      <vt:lpstr>Nondirectional hypotheses </vt:lpstr>
      <vt:lpstr>Example 13</vt:lpstr>
      <vt:lpstr>Null and Alternate Hypotheses</vt:lpstr>
      <vt:lpstr>The Alternate Hypotheses</vt:lpstr>
      <vt:lpstr>Examples for the Directional Relationships</vt:lpstr>
      <vt:lpstr>PowerPoint Presentation</vt:lpstr>
      <vt:lpstr>Examples for the nondirectional relationship</vt:lpstr>
      <vt:lpstr>Examples for the nondirectional relationship</vt:lpstr>
      <vt:lpstr>Examples for the nondirectional relationship</vt:lpstr>
      <vt:lpstr>Examples for the nondirectional relationship</vt:lpstr>
      <vt:lpstr>Examples for the nondirectional relationship</vt:lpstr>
      <vt:lpstr>Exercise</vt:lpstr>
      <vt:lpstr>Exercise</vt:lpstr>
      <vt:lpstr>PowerPoint Presentation</vt:lpstr>
      <vt:lpstr>Example 14</vt:lpstr>
      <vt:lpstr>Example 14 (cont.)</vt:lpstr>
      <vt:lpstr>Example 14 (cont.)</vt:lpstr>
      <vt:lpstr>Schematic Diagram for the Theoretical Framework</vt:lpstr>
      <vt:lpstr>Hypotheses for Example 14</vt:lpstr>
      <vt:lpstr>Hypotheses for Example 14</vt:lpstr>
      <vt:lpstr>Example of Literature Review, Theoretical Framework, and Hypotheses Development</vt:lpstr>
      <vt:lpstr>Introduction (Cont.)</vt:lpstr>
      <vt:lpstr>Introduction (Cont.)</vt:lpstr>
      <vt:lpstr>A Brief Literature Survey &amp; Theoretical Framework</vt:lpstr>
      <vt:lpstr>The Hypotheses</vt:lpstr>
      <vt:lpstr>The Hypotheses</vt:lpstr>
      <vt:lpstr>Figure: schematic diagram of the example</vt:lpstr>
      <vt:lpstr>Exercises on Theoretical Framework</vt:lpstr>
      <vt:lpstr>Exercises on Theoretical Framework (Cont.)</vt:lpstr>
      <vt:lpstr>Exercises on Theoretical Framework (Cont.)</vt:lpstr>
      <vt:lpstr>Exercises on Theoretical Framework (Cont.)</vt:lpstr>
      <vt:lpstr>Schematic Diagram</vt:lpstr>
      <vt:lpstr>Hypothesis:</vt:lpstr>
      <vt:lpstr>Hypothesis:</vt:lpstr>
      <vt:lpstr>Exercise</vt:lpstr>
      <vt:lpstr>Exercise</vt:lpstr>
      <vt:lpstr>ANSWERS</vt:lpstr>
      <vt:lpstr>ANSWERS (Cont.)</vt:lpstr>
      <vt:lpstr>ANSWERS (Cont.)</vt:lpstr>
      <vt:lpstr>ANSWERS (Cont.)</vt:lpstr>
      <vt:lpstr>Figure: Schematic Diagram on student performance</vt:lpstr>
      <vt:lpstr>Hypotheses</vt:lpstr>
      <vt:lpstr>Hypotheses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Research Process  Steps 4 and 5</dc:title>
  <dc:creator>Dr. Zakia Mishal</dc:creator>
  <cp:lastModifiedBy>kmacharia</cp:lastModifiedBy>
  <cp:revision>154</cp:revision>
  <dcterms:created xsi:type="dcterms:W3CDTF">2008-07-21T00:57:55Z</dcterms:created>
  <dcterms:modified xsi:type="dcterms:W3CDTF">2014-12-24T14:36:37Z</dcterms:modified>
</cp:coreProperties>
</file>