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Lst>
  <p:notesMasterIdLst>
    <p:notesMasterId r:id="rId30"/>
  </p:notesMasterIdLst>
  <p:handoutMasterIdLst>
    <p:handoutMasterId r:id="rId31"/>
  </p:handoutMasterIdLst>
  <p:sldIdLst>
    <p:sldId id="305" r:id="rId2"/>
    <p:sldId id="306" r:id="rId3"/>
    <p:sldId id="316" r:id="rId4"/>
    <p:sldId id="307" r:id="rId5"/>
    <p:sldId id="308" r:id="rId6"/>
    <p:sldId id="309" r:id="rId7"/>
    <p:sldId id="310" r:id="rId8"/>
    <p:sldId id="311" r:id="rId9"/>
    <p:sldId id="312" r:id="rId10"/>
    <p:sldId id="313" r:id="rId11"/>
    <p:sldId id="314" r:id="rId12"/>
    <p:sldId id="315" r:id="rId13"/>
    <p:sldId id="274" r:id="rId14"/>
    <p:sldId id="275" r:id="rId15"/>
    <p:sldId id="299" r:id="rId16"/>
    <p:sldId id="300" r:id="rId17"/>
    <p:sldId id="276" r:id="rId18"/>
    <p:sldId id="277" r:id="rId19"/>
    <p:sldId id="278" r:id="rId20"/>
    <p:sldId id="279" r:id="rId21"/>
    <p:sldId id="266" r:id="rId22"/>
    <p:sldId id="280" r:id="rId23"/>
    <p:sldId id="261" r:id="rId24"/>
    <p:sldId id="301" r:id="rId25"/>
    <p:sldId id="281" r:id="rId26"/>
    <p:sldId id="262" r:id="rId27"/>
    <p:sldId id="259" r:id="rId28"/>
    <p:sldId id="317" r:id="rId29"/>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7B35"/>
    <a:srgbClr val="FB8209"/>
    <a:srgbClr val="FFFF00"/>
    <a:srgbClr val="CC3399"/>
    <a:srgbClr val="FFFF66"/>
    <a:srgbClr val="CC0099"/>
    <a:srgbClr val="3399FF"/>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보통 스타일 2 - 강조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7475" autoAdjust="0"/>
  </p:normalViewPr>
  <p:slideViewPr>
    <p:cSldViewPr snapToGrid="0">
      <p:cViewPr varScale="1">
        <p:scale>
          <a:sx n="67" d="100"/>
          <a:sy n="67" d="100"/>
        </p:scale>
        <p:origin x="1392"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굴림" charset="-127"/>
              </a:defRPr>
            </a:lvl1pPr>
          </a:lstStyle>
          <a:p>
            <a:pPr>
              <a:defRPr/>
            </a:pPr>
            <a:endParaRPr lang="en-US" altLang="ko-KR"/>
          </a:p>
        </p:txBody>
      </p:sp>
      <p:sp>
        <p:nvSpPr>
          <p:cNvPr id="1433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굴림" charset="-127"/>
              </a:defRPr>
            </a:lvl1pPr>
          </a:lstStyle>
          <a:p>
            <a:pPr>
              <a:defRPr/>
            </a:pPr>
            <a:endParaRPr lang="en-US" altLang="ko-KR"/>
          </a:p>
        </p:txBody>
      </p:sp>
      <p:sp>
        <p:nvSpPr>
          <p:cNvPr id="1434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굴림" charset="-127"/>
              </a:defRPr>
            </a:lvl1pPr>
          </a:lstStyle>
          <a:p>
            <a:pPr>
              <a:defRPr/>
            </a:pPr>
            <a:endParaRPr lang="en-US" altLang="ko-KR"/>
          </a:p>
        </p:txBody>
      </p:sp>
      <p:sp>
        <p:nvSpPr>
          <p:cNvPr id="1434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굴림" panose="020B0600000101010101" pitchFamily="34" charset="-127"/>
              </a:defRPr>
            </a:lvl1pPr>
          </a:lstStyle>
          <a:p>
            <a:fld id="{2DA15469-6D89-4AD8-A1D5-A9504B88CD66}" type="slidenum">
              <a:rPr lang="en-US" altLang="ko-KR"/>
              <a:pPr/>
              <a:t>‹#›</a:t>
            </a:fld>
            <a:endParaRPr lang="en-US" altLang="ko-KR"/>
          </a:p>
        </p:txBody>
      </p:sp>
    </p:spTree>
    <p:extLst>
      <p:ext uri="{BB962C8B-B14F-4D97-AF65-F5344CB8AC3E}">
        <p14:creationId xmlns:p14="http://schemas.microsoft.com/office/powerpoint/2010/main" val="1695043172"/>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14-12-23T04:45:08.252"/>
    </inkml:context>
    <inkml:brush xml:id="br0">
      <inkml:brushProperty name="width" value="0.05292" units="cm"/>
      <inkml:brushProperty name="height" value="0.05292" units="cm"/>
      <inkml:brushProperty name="color" value="#FF0000"/>
    </inkml:brush>
  </inkml:definitions>
  <inkml:trace contextRef="#ctx0" brushRef="#br0">7670 6454 0,'24'0'47,"-1"0"-32,22 0-15,1 0 16,22 0-16,2 0 16,-2 0-16,46 0 15,24 0-15,0 0 16,68 0-16,-1 0 15,47-27-15,-23 13 16,-91 14-16,23 0 16,22-13-16,69 13 15,-70 0-15,94 0 16,-70 0-16,-115 0 16,70 0-16,68 0 15,46 54-15,-92-13 16,-23-14-16,0-27 15,24 14-15,-25-1 16,-44 14-16,-46-27 16,-24 28-1,48 12-15,44-26 16,0 39-16,-45-39 16,45 54-16,1-41 15,-1-14-15,24 15 16,-24-1-16,23 0 15,-22-13-15,-47 26 16,-22-26-16,-23-14 16,0 14-16,-1-1 15,-22 1 32,0-1-47,23 1 16,-46-1-16,23 15 15,0-1-15,-23-14 16,0 1-16,0 13 16,0 14-16,23-1 15,-23-26-15,23 0 16,0 26-16,-23-26 16,0-1-1,0 1-15,22 13 16,-22-13 15,0-1-15,0 1-1,0-1 1,0 0-16,0 1 16,0 0-1,0-1-15,0 1 16,-22 0-1,-1-14-15,23 13 16,-69 1-16,46-1 16,0 1-16,0-1 15,0 1-15,0-1 16,1 1-16,-24-14 16,46 14-16,-69-1 15,23 1-15,-22-1 16,22 1-16,-46 0 15,-45-1-15,45 14 16,23-13-16,-45-1 16,-1 1-16,-22-1 15,45-13-15,-22 41 16,-1-27 0,1-1-16,45 42 15,0-55-15,-45 13 16,45 1-16,-45-1 15,-24 1-15,1-14 16,22 0-16,24 0 16,44 13-16,-67 14 15,46 15-15,-24-29 16,-45 0-16,-1-13 16,24 0-16,-24 14 15,47-1-15,-70-13 16,70 0-16,-1 0 15,-69 0-15,47 0 16,-69 0-16,22 0 16,47 0-16,-24 0 15,2 0-15,-2 0 16,-46 0-16,25 0 16,-70 0-16,-23 0 15,68-13-15,24-1 16,-47 1-16,1-14 15,0 13-15,69-14 16,-1-12-16,-45 13 16,23 0-1,68 13-15,-22 0 0,22 1 16,1-14 0,-1 27-16,0-13 15,24-1-15,-1-13 16,23 13-16,-23 1 15,24-1-15,22 0 16,0 14-16,23-13 16,0 0-16,-23-1 15,1-27-15,-2 0 16,24 14-16,-23-13 16,0-1-1,0 0-15,-22-13 16,45 0-16,0 27 15,0 0-15,0-14 16,0 0-16,0 14 16,0-13-16,22-1 15,-22 0-15,69-13 16,-22 27-16,21-55 16,0 28-16,25 0 15,-48 13-15,46-14 16,-45 15-1,46 13-15,-23-13 16,-24 25-16,25-12 16,-25 14-16,-22-14 15,0 0-15,0 27 16,-23-14-16,45 14 16,-22-13-16,0 13 15,23 0-15,0-14 16,23 0-16,-1 14 15,24 0-15,45 0 16,-68 0-16,23-13 16,-24 13-16,-21-14 15,-2 14-15,-22 0 16,0 0-16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2F6FA8F8-E709-4D33-AA1F-13B444E15948}" type="datetimeFigureOut">
              <a:rPr lang="ko-KR" altLang="en-US"/>
              <a:pPr>
                <a:defRPr/>
              </a:pPr>
              <a:t>2016-06-17</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ko-KR" altLang="en-US" noProof="0" smtClean="0"/>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ko-KR" altLang="en-US" noProof="0" smtClean="0"/>
              <a:t>마스터 텍스트 스타일을 편집합니다</a:t>
            </a:r>
          </a:p>
          <a:p>
            <a:pPr lvl="1"/>
            <a:r>
              <a:rPr lang="ko-KR" altLang="en-US" noProof="0" smtClean="0"/>
              <a:t>둘째 수준</a:t>
            </a:r>
          </a:p>
          <a:p>
            <a:pPr lvl="2"/>
            <a:r>
              <a:rPr lang="ko-KR" altLang="en-US" noProof="0" smtClean="0"/>
              <a:t>셋째 수준</a:t>
            </a:r>
          </a:p>
          <a:p>
            <a:pPr lvl="3"/>
            <a:r>
              <a:rPr lang="ko-KR" altLang="en-US" noProof="0" smtClean="0"/>
              <a:t>넷째 수준</a:t>
            </a:r>
          </a:p>
          <a:p>
            <a:pPr lvl="4"/>
            <a:r>
              <a:rPr lang="ko-KR" altLang="en-US" noProof="0" smtClean="0"/>
              <a:t>다섯째 수준</a:t>
            </a:r>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2BCF88D4-6E9F-4666-9FCC-F7B8CC11141C}" type="slidenum">
              <a:rPr lang="ko-KR" altLang="en-US"/>
              <a:pPr/>
              <a:t>‹#›</a:t>
            </a:fld>
            <a:endParaRPr lang="en-US" altLang="ko-KR"/>
          </a:p>
        </p:txBody>
      </p:sp>
    </p:spTree>
    <p:extLst>
      <p:ext uri="{BB962C8B-B14F-4D97-AF65-F5344CB8AC3E}">
        <p14:creationId xmlns:p14="http://schemas.microsoft.com/office/powerpoint/2010/main" val="4219323991"/>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sz="1200" kern="1200">
        <a:solidFill>
          <a:schemeClr val="tx1"/>
        </a:solidFill>
        <a:latin typeface="+mn-lt"/>
        <a:ea typeface="+mn-ea"/>
        <a:cs typeface="+mn-cs"/>
      </a:defRPr>
    </a:lvl1pPr>
    <a:lvl2pPr marL="457200" algn="l" rtl="0" eaLnBrk="0" fontAlgn="base" latinLnBrk="1" hangingPunct="0">
      <a:spcBef>
        <a:spcPct val="30000"/>
      </a:spcBef>
      <a:spcAft>
        <a:spcPct val="0"/>
      </a:spcAft>
      <a:defRPr sz="1200" kern="1200">
        <a:solidFill>
          <a:schemeClr val="tx1"/>
        </a:solidFill>
        <a:latin typeface="+mn-lt"/>
        <a:ea typeface="+mn-ea"/>
        <a:cs typeface="+mn-cs"/>
      </a:defRPr>
    </a:lvl2pPr>
    <a:lvl3pPr marL="914400" algn="l" rtl="0" eaLnBrk="0" fontAlgn="base" latinLnBrk="1" hangingPunct="0">
      <a:spcBef>
        <a:spcPct val="30000"/>
      </a:spcBef>
      <a:spcAft>
        <a:spcPct val="0"/>
      </a:spcAft>
      <a:defRPr sz="1200" kern="1200">
        <a:solidFill>
          <a:schemeClr val="tx1"/>
        </a:solidFill>
        <a:latin typeface="+mn-lt"/>
        <a:ea typeface="+mn-ea"/>
        <a:cs typeface="+mn-cs"/>
      </a:defRPr>
    </a:lvl3pPr>
    <a:lvl4pPr marL="1371600" algn="l" rtl="0" eaLnBrk="0" fontAlgn="base" latinLnBrk="1" hangingPunct="0">
      <a:spcBef>
        <a:spcPct val="30000"/>
      </a:spcBef>
      <a:spcAft>
        <a:spcPct val="0"/>
      </a:spcAft>
      <a:defRPr sz="1200" kern="1200">
        <a:solidFill>
          <a:schemeClr val="tx1"/>
        </a:solidFill>
        <a:latin typeface="+mn-lt"/>
        <a:ea typeface="+mn-ea"/>
        <a:cs typeface="+mn-cs"/>
      </a:defRPr>
    </a:lvl4pPr>
    <a:lvl5pPr marL="1828800" algn="l" rtl="0" eaLnBrk="0" fontAlgn="base" latinLnBrk="1" hangingPunct="0">
      <a:spcBef>
        <a:spcPct val="30000"/>
      </a:spcBef>
      <a:spcAft>
        <a:spcPct val="0"/>
      </a:spcAft>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E316623-A4DC-4DA9-B48D-85056D727E47}" type="slidenum">
              <a:rPr lang="en-US">
                <a:latin typeface="Arial" panose="020B0604020202020204" pitchFamily="34" charset="0"/>
              </a:rPr>
              <a:pPr>
                <a:spcBef>
                  <a:spcPct val="0"/>
                </a:spcBef>
              </a:pPr>
              <a:t>1</a:t>
            </a:fld>
            <a:endParaRPr lang="en-US">
              <a:latin typeface="Arial" panose="020B0604020202020204" pitchFamily="34" charset="0"/>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C" smtClean="0"/>
          </a:p>
        </p:txBody>
      </p:sp>
    </p:spTree>
    <p:extLst>
      <p:ext uri="{BB962C8B-B14F-4D97-AF65-F5344CB8AC3E}">
        <p14:creationId xmlns:p14="http://schemas.microsoft.com/office/powerpoint/2010/main" val="3872189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슬라이드 이미지 개체 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슬라이드 노트 개체 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ko-KR" altLang="en-US" smtClean="0"/>
          </a:p>
        </p:txBody>
      </p:sp>
      <p:sp>
        <p:nvSpPr>
          <p:cNvPr id="28676" name="슬라이드 번호 개체 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fld id="{96C963A7-23CB-4428-B805-0DD51FFECA4D}" type="slidenum">
              <a:rPr lang="ko-KR" altLang="en-US" sz="1200"/>
              <a:pPr/>
              <a:t>24</a:t>
            </a:fld>
            <a:endParaRPr lang="en-US" altLang="ko-KR" sz="1200"/>
          </a:p>
        </p:txBody>
      </p:sp>
    </p:spTree>
    <p:extLst>
      <p:ext uri="{BB962C8B-B14F-4D97-AF65-F5344CB8AC3E}">
        <p14:creationId xmlns:p14="http://schemas.microsoft.com/office/powerpoint/2010/main" val="2225320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cxnSp>
        <p:nvCxnSpPr>
          <p:cNvPr id="4" name="Straight Connector 3"/>
          <p:cNvCxnSpPr/>
          <p:nvPr/>
        </p:nvCxnSpPr>
        <p:spPr bwMode="auto">
          <a:xfrm>
            <a:off x="76201" y="6477000"/>
            <a:ext cx="9067800" cy="0"/>
          </a:xfrm>
          <a:prstGeom prst="line">
            <a:avLst/>
          </a:prstGeom>
          <a:ln>
            <a:solidFill>
              <a:srgbClr val="FF0000"/>
            </a:solidFill>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5" name="Straight Connector 4"/>
          <p:cNvCxnSpPr/>
          <p:nvPr/>
        </p:nvCxnSpPr>
        <p:spPr bwMode="auto">
          <a:xfrm>
            <a:off x="0" y="-420688"/>
            <a:ext cx="9067800" cy="0"/>
          </a:xfrm>
          <a:prstGeom prst="line">
            <a:avLst/>
          </a:prstGeom>
          <a:ln w="76200">
            <a:headEnd type="none" w="med" len="med"/>
            <a:tailEnd type="none" w="med" len="med"/>
          </a:ln>
          <a:effectLst>
            <a:glow rad="2286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
        <p:nvSpPr>
          <p:cNvPr id="2" name="Title 1"/>
          <p:cNvSpPr>
            <a:spLocks noGrp="1"/>
          </p:cNvSpPr>
          <p:nvPr>
            <p:ph type="title"/>
          </p:nvPr>
        </p:nvSpPr>
        <p:spPr>
          <a:xfrm>
            <a:off x="76200" y="152400"/>
            <a:ext cx="8991600" cy="914400"/>
          </a:xfrm>
        </p:spPr>
        <p:txBody>
          <a:bodyPr/>
          <a:lstStyle>
            <a:lvl1pPr>
              <a:defRPr>
                <a:latin typeface="Adobe Gothic Std B" pitchFamily="34" charset="-128"/>
                <a:ea typeface="Adobe Gothic Std B" pitchFamily="34" charset="-128"/>
              </a:defRPr>
            </a:lvl1pPr>
          </a:lstStyle>
          <a:p>
            <a:r>
              <a:rPr lang="en-US" smtClean="0"/>
              <a:t>Click to edit Master title style</a:t>
            </a:r>
            <a:endParaRPr lang="en-US" dirty="0"/>
          </a:p>
        </p:txBody>
      </p:sp>
      <p:sp>
        <p:nvSpPr>
          <p:cNvPr id="3" name="Content Placeholder 2"/>
          <p:cNvSpPr>
            <a:spLocks noGrp="1"/>
          </p:cNvSpPr>
          <p:nvPr>
            <p:ph idx="1"/>
          </p:nvPr>
        </p:nvSpPr>
        <p:spPr>
          <a:xfrm>
            <a:off x="304800" y="1524000"/>
            <a:ext cx="8458200" cy="4800600"/>
          </a:xfrm>
        </p:spPr>
        <p:txBody>
          <a:bodyPr/>
          <a:lstStyle>
            <a:lvl1pPr marL="316634" indent="-316634">
              <a:buFont typeface="Wingdings" pitchFamily="2" charset="2"/>
              <a:buChar char="ü"/>
              <a:defRPr sz="2586">
                <a:latin typeface="Times New Roman" pitchFamily="18" charset="0"/>
                <a:cs typeface="Times New Roman" pitchFamily="18" charset="0"/>
              </a:defRPr>
            </a:lvl1pPr>
            <a:lvl2pPr marL="686040" indent="-263862">
              <a:buFont typeface="Wingdings" pitchFamily="2" charset="2"/>
              <a:buChar char="q"/>
              <a:defRPr b="1">
                <a:solidFill>
                  <a:srgbClr val="FF0000"/>
                </a:solidFill>
                <a:latin typeface="Times New Roman" pitchFamily="18" charset="0"/>
                <a:cs typeface="Times New Roman" pitchFamily="18" charset="0"/>
              </a:defRPr>
            </a:lvl2pPr>
            <a:lvl3pPr>
              <a:defRPr>
                <a:latin typeface="Times New Roman" pitchFamily="18" charset="0"/>
                <a:cs typeface="Times New Roman" pitchFamily="18" charset="0"/>
              </a:defRPr>
            </a:lvl3pPr>
            <a:lvl4pPr>
              <a:defRPr>
                <a:latin typeface="Times New Roman" pitchFamily="18" charset="0"/>
                <a:cs typeface="Times New Roman" pitchFamily="18" charset="0"/>
              </a:defRPr>
            </a:lvl4pPr>
            <a:lvl5pPr>
              <a:defRPr>
                <a:latin typeface="Times New Roman" pitchFamily="18" charset="0"/>
                <a:cs typeface="Times New Roman"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90845886"/>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85800" y="3124200"/>
            <a:ext cx="7772400" cy="838200"/>
          </a:xfrm>
        </p:spPr>
        <p:txBody>
          <a:bodyPr/>
          <a:lstStyle>
            <a:lvl1pPr>
              <a:defRPr sz="4063"/>
            </a:lvl1pPr>
          </a:lstStyle>
          <a:p>
            <a:r>
              <a:rPr lang="en-US" smtClean="0"/>
              <a:t>Click to edit Master title style</a:t>
            </a:r>
            <a:endParaRPr lang="en-US"/>
          </a:p>
        </p:txBody>
      </p:sp>
      <p:sp>
        <p:nvSpPr>
          <p:cNvPr id="4099" name="Rectangle 3"/>
          <p:cNvSpPr>
            <a:spLocks noGrp="1" noChangeArrowheads="1"/>
          </p:cNvSpPr>
          <p:nvPr>
            <p:ph type="subTitle" idx="1"/>
          </p:nvPr>
        </p:nvSpPr>
        <p:spPr>
          <a:xfrm>
            <a:off x="1371600" y="4191000"/>
            <a:ext cx="6248400" cy="990600"/>
          </a:xfrm>
        </p:spPr>
        <p:txBody>
          <a:bodyPr/>
          <a:lstStyle>
            <a:lvl1pPr marL="0" indent="0" algn="ctr">
              <a:buFontTx/>
              <a:buNone/>
              <a:defRPr sz="3971" b="1"/>
            </a:lvl1pPr>
          </a:lstStyle>
          <a:p>
            <a:r>
              <a:rPr lang="en-US" smtClean="0"/>
              <a:t>Click to edit Master subtitle style</a:t>
            </a:r>
            <a:endParaRPr lang="en-US"/>
          </a:p>
        </p:txBody>
      </p:sp>
    </p:spTree>
    <p:extLst>
      <p:ext uri="{BB962C8B-B14F-4D97-AF65-F5344CB8AC3E}">
        <p14:creationId xmlns:p14="http://schemas.microsoft.com/office/powerpoint/2010/main" val="162210675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8991600" cy="914400"/>
          </a:xfrm>
        </p:spPr>
        <p:txBody>
          <a:bodyPr/>
          <a:lstStyle>
            <a:lvl1pPr>
              <a:defRPr>
                <a:latin typeface="Adobe Gothic Std B" pitchFamily="34" charset="-128"/>
                <a:ea typeface="Adobe Gothic Std B" pitchFamily="34" charset="-128"/>
              </a:defRPr>
            </a:lvl1pPr>
          </a:lstStyle>
          <a:p>
            <a:r>
              <a:rPr lang="en-US" smtClean="0"/>
              <a:t>Click to edit Master title style</a:t>
            </a:r>
            <a:endParaRPr lang="en-US" dirty="0"/>
          </a:p>
        </p:txBody>
      </p:sp>
      <p:sp>
        <p:nvSpPr>
          <p:cNvPr id="3" name="Content Placeholder 2"/>
          <p:cNvSpPr>
            <a:spLocks noGrp="1"/>
          </p:cNvSpPr>
          <p:nvPr>
            <p:ph idx="1"/>
          </p:nvPr>
        </p:nvSpPr>
        <p:spPr>
          <a:xfrm>
            <a:off x="304800" y="1219200"/>
            <a:ext cx="8458200" cy="5181600"/>
          </a:xfrm>
        </p:spPr>
        <p:txBody>
          <a:bodyPr/>
          <a:lstStyle>
            <a:lvl1pPr marL="316634" indent="-316634">
              <a:buFont typeface="Wingdings" pitchFamily="2" charset="2"/>
              <a:buChar char="ü"/>
              <a:defRPr sz="2586">
                <a:latin typeface="Times New Roman" pitchFamily="18" charset="0"/>
                <a:cs typeface="Times New Roman" pitchFamily="18" charset="0"/>
              </a:defRPr>
            </a:lvl1pPr>
            <a:lvl2pPr marL="686040" indent="-263862">
              <a:buFont typeface="Wingdings" pitchFamily="2" charset="2"/>
              <a:buChar char="q"/>
              <a:defRPr b="1">
                <a:solidFill>
                  <a:srgbClr val="FF0000"/>
                </a:solidFill>
                <a:latin typeface="Times New Roman" pitchFamily="18" charset="0"/>
                <a:cs typeface="Times New Roman" pitchFamily="18" charset="0"/>
              </a:defRPr>
            </a:lvl2pPr>
            <a:lvl3pPr>
              <a:defRPr>
                <a:latin typeface="Times New Roman" pitchFamily="18" charset="0"/>
                <a:cs typeface="Times New Roman" pitchFamily="18" charset="0"/>
              </a:defRPr>
            </a:lvl3pPr>
            <a:lvl4pPr>
              <a:defRPr>
                <a:latin typeface="Times New Roman" pitchFamily="18" charset="0"/>
                <a:cs typeface="Times New Roman" pitchFamily="18" charset="0"/>
              </a:defRPr>
            </a:lvl4pPr>
            <a:lvl5pPr>
              <a:defRPr>
                <a:latin typeface="Times New Roman" pitchFamily="18" charset="0"/>
                <a:cs typeface="Times New Roman" pitchFamily="18"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39533294"/>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284096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3445308"/>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FFF200"/>
            </a:gs>
            <a:gs pos="42000">
              <a:schemeClr val="bg1"/>
            </a:gs>
            <a:gs pos="70000">
              <a:schemeClr val="accent5">
                <a:lumMod val="95000"/>
              </a:schemeClr>
            </a:gs>
            <a:gs pos="100000">
              <a:schemeClr val="accent2">
                <a:lumMod val="20000"/>
                <a:lumOff val="80000"/>
              </a:schemeClr>
            </a:gs>
          </a:gsLst>
          <a:lin ang="5400000" scaled="0"/>
          <a:tileRect/>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152400"/>
            <a:ext cx="8077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381001" y="1219202"/>
            <a:ext cx="8534400" cy="531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cxnSp>
        <p:nvCxnSpPr>
          <p:cNvPr id="6" name="Straight Connector 5"/>
          <p:cNvCxnSpPr/>
          <p:nvPr/>
        </p:nvCxnSpPr>
        <p:spPr bwMode="auto">
          <a:xfrm>
            <a:off x="38100" y="1066800"/>
            <a:ext cx="9067800" cy="0"/>
          </a:xfrm>
          <a:prstGeom prst="line">
            <a:avLst/>
          </a:prstGeom>
          <a:ln w="76200">
            <a:solidFill>
              <a:srgbClr val="92D050"/>
            </a:solidFill>
            <a:headEnd type="none" w="med" len="med"/>
            <a:tailEnd type="none" w="med" len="med"/>
          </a:ln>
          <a:effectLst>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cxnSp>
        <p:nvCxnSpPr>
          <p:cNvPr id="7" name="Straight Connector 6"/>
          <p:cNvCxnSpPr/>
          <p:nvPr/>
        </p:nvCxnSpPr>
        <p:spPr bwMode="auto">
          <a:xfrm>
            <a:off x="76201" y="6538913"/>
            <a:ext cx="9067800" cy="0"/>
          </a:xfrm>
          <a:prstGeom prst="line">
            <a:avLst/>
          </a:prstGeom>
          <a:ln>
            <a:solidFill>
              <a:srgbClr val="FF0000"/>
            </a:solidFill>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2" name="TextBox 1"/>
          <p:cNvSpPr txBox="1"/>
          <p:nvPr/>
        </p:nvSpPr>
        <p:spPr>
          <a:xfrm>
            <a:off x="1009700" y="6623865"/>
            <a:ext cx="8134300" cy="262829"/>
          </a:xfrm>
          <a:prstGeom prst="rect">
            <a:avLst/>
          </a:prstGeom>
          <a:noFill/>
        </p:spPr>
        <p:txBody>
          <a:bodyPr wrap="square" rtlCol="0">
            <a:spAutoFit/>
          </a:bodyPr>
          <a:lstStyle/>
          <a:p>
            <a:pPr marL="0" marR="0" indent="0" algn="l" defTabSz="844357" rtl="0" eaLnBrk="0" fontAlgn="base" latinLnBrk="0" hangingPunct="0">
              <a:lnSpc>
                <a:spcPct val="100000"/>
              </a:lnSpc>
              <a:spcBef>
                <a:spcPct val="0"/>
              </a:spcBef>
              <a:spcAft>
                <a:spcPct val="0"/>
              </a:spcAft>
              <a:buClrTx/>
              <a:buSzTx/>
              <a:buFontTx/>
              <a:buNone/>
              <a:tabLst/>
              <a:defRPr/>
            </a:pPr>
            <a:r>
              <a:rPr lang="en-GB" sz="1108" dirty="0" err="1" smtClean="0"/>
              <a:t>Copyright©Jimmy</a:t>
            </a:r>
            <a:r>
              <a:rPr lang="en-GB" sz="1108" dirty="0" smtClean="0"/>
              <a:t> Macharia, PhD.                                 </a:t>
            </a:r>
            <a:fld id="{BE706949-657C-4CCD-9C3C-26112609ECD2}" type="slidenum">
              <a:rPr lang="en-GB" sz="1108" b="0" smtClean="0">
                <a:latin typeface="Arial" panose="020B0604020202020204" pitchFamily="34" charset="0"/>
              </a:rPr>
              <a:pPr marL="0" marR="0" indent="0" algn="l" defTabSz="844357" rtl="0" eaLnBrk="0" fontAlgn="base" latinLnBrk="0" hangingPunct="0">
                <a:lnSpc>
                  <a:spcPct val="100000"/>
                </a:lnSpc>
                <a:spcBef>
                  <a:spcPct val="0"/>
                </a:spcBef>
                <a:spcAft>
                  <a:spcPct val="0"/>
                </a:spcAft>
                <a:buClrTx/>
                <a:buSzTx/>
                <a:buFontTx/>
                <a:buNone/>
                <a:tabLst/>
                <a:defRPr/>
              </a:pPr>
              <a:t>‹#›</a:t>
            </a:fld>
            <a:r>
              <a:rPr lang="en-GB" sz="1108" dirty="0" smtClean="0"/>
              <a:t>           MIS 6220 Research Methods</a:t>
            </a:r>
            <a:endParaRPr lang="en-GB" sz="2216" dirty="0"/>
          </a:p>
        </p:txBody>
      </p:sp>
      <p:pic>
        <p:nvPicPr>
          <p:cNvPr id="8" name="Picture 2" descr="USIU-AFRICA LOGO"/>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249404" y="6178442"/>
            <a:ext cx="897149" cy="679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7"/>
          <p:cNvSpPr>
            <a:spLocks noChangeArrowheads="1"/>
          </p:cNvSpPr>
          <p:nvPr userDrawn="1"/>
        </p:nvSpPr>
        <p:spPr bwMode="auto">
          <a:xfrm>
            <a:off x="228600" y="6583363"/>
            <a:ext cx="43434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000"/>
              <a:t>© 2009 Pearson Education, Inc publishing as Prentice Hall</a:t>
            </a:r>
          </a:p>
        </p:txBody>
      </p:sp>
    </p:spTree>
    <p:extLst>
      <p:ext uri="{BB962C8B-B14F-4D97-AF65-F5344CB8AC3E}">
        <p14:creationId xmlns:p14="http://schemas.microsoft.com/office/powerpoint/2010/main" val="15088549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iming>
    <p:tnLst>
      <p:par>
        <p:cTn id="1" dur="indefinite" restart="never" nodeType="tmRoot"/>
      </p:par>
    </p:tnLst>
  </p:timing>
  <p:hf hdr="0" ftr="0" dt="0"/>
  <p:txStyles>
    <p:titleStyle>
      <a:lvl1pPr algn="ctr" rtl="0" eaLnBrk="1" fontAlgn="base" hangingPunct="1">
        <a:spcBef>
          <a:spcPct val="0"/>
        </a:spcBef>
        <a:spcAft>
          <a:spcPct val="0"/>
        </a:spcAft>
        <a:defRPr sz="3694">
          <a:solidFill>
            <a:schemeClr val="accent2"/>
          </a:solidFill>
          <a:latin typeface="Adobe Gothic Std B" pitchFamily="34" charset="-128"/>
          <a:ea typeface="Adobe Gothic Std B" pitchFamily="34" charset="-128"/>
          <a:cs typeface="+mj-cs"/>
        </a:defRPr>
      </a:lvl1pPr>
      <a:lvl2pPr algn="ctr" rtl="0" eaLnBrk="1" fontAlgn="base" hangingPunct="1">
        <a:spcBef>
          <a:spcPct val="0"/>
        </a:spcBef>
        <a:spcAft>
          <a:spcPct val="0"/>
        </a:spcAft>
        <a:defRPr sz="3694">
          <a:solidFill>
            <a:schemeClr val="accent2"/>
          </a:solidFill>
          <a:latin typeface="Adobe Gothic Std B" pitchFamily="34" charset="-128"/>
          <a:ea typeface="Adobe Gothic Std B" pitchFamily="34" charset="-128"/>
        </a:defRPr>
      </a:lvl2pPr>
      <a:lvl3pPr algn="ctr" rtl="0" eaLnBrk="1" fontAlgn="base" hangingPunct="1">
        <a:spcBef>
          <a:spcPct val="0"/>
        </a:spcBef>
        <a:spcAft>
          <a:spcPct val="0"/>
        </a:spcAft>
        <a:defRPr sz="3694">
          <a:solidFill>
            <a:schemeClr val="accent2"/>
          </a:solidFill>
          <a:latin typeface="Adobe Gothic Std B" pitchFamily="34" charset="-128"/>
          <a:ea typeface="Adobe Gothic Std B" pitchFamily="34" charset="-128"/>
        </a:defRPr>
      </a:lvl3pPr>
      <a:lvl4pPr algn="ctr" rtl="0" eaLnBrk="1" fontAlgn="base" hangingPunct="1">
        <a:spcBef>
          <a:spcPct val="0"/>
        </a:spcBef>
        <a:spcAft>
          <a:spcPct val="0"/>
        </a:spcAft>
        <a:defRPr sz="3694">
          <a:solidFill>
            <a:schemeClr val="accent2"/>
          </a:solidFill>
          <a:latin typeface="Adobe Gothic Std B" pitchFamily="34" charset="-128"/>
          <a:ea typeface="Adobe Gothic Std B" pitchFamily="34" charset="-128"/>
        </a:defRPr>
      </a:lvl4pPr>
      <a:lvl5pPr algn="ctr" rtl="0" eaLnBrk="1" fontAlgn="base" hangingPunct="1">
        <a:spcBef>
          <a:spcPct val="0"/>
        </a:spcBef>
        <a:spcAft>
          <a:spcPct val="0"/>
        </a:spcAft>
        <a:defRPr sz="3694">
          <a:solidFill>
            <a:schemeClr val="accent2"/>
          </a:solidFill>
          <a:latin typeface="Adobe Gothic Std B" pitchFamily="34" charset="-128"/>
          <a:ea typeface="Adobe Gothic Std B" pitchFamily="34" charset="-128"/>
        </a:defRPr>
      </a:lvl5pPr>
      <a:lvl6pPr marL="422178" algn="ctr" rtl="0" eaLnBrk="1" fontAlgn="base" hangingPunct="1">
        <a:spcBef>
          <a:spcPct val="0"/>
        </a:spcBef>
        <a:spcAft>
          <a:spcPct val="0"/>
        </a:spcAft>
        <a:defRPr sz="3324">
          <a:solidFill>
            <a:srgbClr val="222222"/>
          </a:solidFill>
          <a:latin typeface="Arial" charset="0"/>
        </a:defRPr>
      </a:lvl6pPr>
      <a:lvl7pPr marL="844357" algn="ctr" rtl="0" eaLnBrk="1" fontAlgn="base" hangingPunct="1">
        <a:spcBef>
          <a:spcPct val="0"/>
        </a:spcBef>
        <a:spcAft>
          <a:spcPct val="0"/>
        </a:spcAft>
        <a:defRPr sz="3324">
          <a:solidFill>
            <a:srgbClr val="222222"/>
          </a:solidFill>
          <a:latin typeface="Arial" charset="0"/>
        </a:defRPr>
      </a:lvl7pPr>
      <a:lvl8pPr marL="1266535" algn="ctr" rtl="0" eaLnBrk="1" fontAlgn="base" hangingPunct="1">
        <a:spcBef>
          <a:spcPct val="0"/>
        </a:spcBef>
        <a:spcAft>
          <a:spcPct val="0"/>
        </a:spcAft>
        <a:defRPr sz="3324">
          <a:solidFill>
            <a:srgbClr val="222222"/>
          </a:solidFill>
          <a:latin typeface="Arial" charset="0"/>
        </a:defRPr>
      </a:lvl8pPr>
      <a:lvl9pPr marL="1688714" algn="ctr" rtl="0" eaLnBrk="1" fontAlgn="base" hangingPunct="1">
        <a:spcBef>
          <a:spcPct val="0"/>
        </a:spcBef>
        <a:spcAft>
          <a:spcPct val="0"/>
        </a:spcAft>
        <a:defRPr sz="3324">
          <a:solidFill>
            <a:srgbClr val="222222"/>
          </a:solidFill>
          <a:latin typeface="Arial" charset="0"/>
        </a:defRPr>
      </a:lvl9pPr>
    </p:titleStyle>
    <p:bodyStyle>
      <a:lvl1pPr marL="316634" indent="-316634" algn="l" rtl="0" eaLnBrk="1" fontAlgn="base" hangingPunct="1">
        <a:spcBef>
          <a:spcPct val="20000"/>
        </a:spcBef>
        <a:spcAft>
          <a:spcPct val="0"/>
        </a:spcAft>
        <a:buFont typeface="Wingdings" panose="05000000000000000000" pitchFamily="2" charset="2"/>
        <a:buChar char="ü"/>
        <a:defRPr sz="2955" b="1">
          <a:solidFill>
            <a:srgbClr val="222222"/>
          </a:solidFill>
          <a:latin typeface="Times New Roman" pitchFamily="18" charset="0"/>
          <a:ea typeface="+mn-ea"/>
          <a:cs typeface="Times New Roman" pitchFamily="18" charset="0"/>
        </a:defRPr>
      </a:lvl1pPr>
      <a:lvl2pPr marL="686040" indent="-263862" algn="l" rtl="0" eaLnBrk="1" fontAlgn="base" hangingPunct="1">
        <a:spcBef>
          <a:spcPct val="20000"/>
        </a:spcBef>
        <a:spcAft>
          <a:spcPct val="0"/>
        </a:spcAft>
        <a:buFont typeface="Wingdings" panose="05000000000000000000" pitchFamily="2" charset="2"/>
        <a:buChar char="q"/>
        <a:defRPr sz="2401" b="1">
          <a:solidFill>
            <a:srgbClr val="FF0000"/>
          </a:solidFill>
          <a:latin typeface="Times New Roman" pitchFamily="18" charset="0"/>
          <a:cs typeface="Times New Roman" pitchFamily="18" charset="0"/>
        </a:defRPr>
      </a:lvl2pPr>
      <a:lvl3pPr marL="1055446" indent="-211089" algn="l" rtl="0" eaLnBrk="1" fontAlgn="base" hangingPunct="1">
        <a:spcBef>
          <a:spcPct val="20000"/>
        </a:spcBef>
        <a:spcAft>
          <a:spcPct val="0"/>
        </a:spcAft>
        <a:buChar char="•"/>
        <a:defRPr sz="2031">
          <a:solidFill>
            <a:srgbClr val="222222"/>
          </a:solidFill>
          <a:latin typeface="+mn-lt"/>
          <a:cs typeface="Times New Roman" pitchFamily="18" charset="0"/>
        </a:defRPr>
      </a:lvl3pPr>
      <a:lvl4pPr marL="1477625" indent="-211089" algn="l" rtl="0" eaLnBrk="1" fontAlgn="base" hangingPunct="1">
        <a:spcBef>
          <a:spcPct val="20000"/>
        </a:spcBef>
        <a:spcAft>
          <a:spcPct val="0"/>
        </a:spcAft>
        <a:buChar char="–"/>
        <a:defRPr sz="2031">
          <a:solidFill>
            <a:srgbClr val="222222"/>
          </a:solidFill>
          <a:latin typeface="+mn-lt"/>
          <a:cs typeface="Times New Roman" pitchFamily="18" charset="0"/>
        </a:defRPr>
      </a:lvl4pPr>
      <a:lvl5pPr marL="1899803" indent="-211089" algn="l" rtl="0" eaLnBrk="1" fontAlgn="base" hangingPunct="1">
        <a:spcBef>
          <a:spcPct val="20000"/>
        </a:spcBef>
        <a:spcAft>
          <a:spcPct val="0"/>
        </a:spcAft>
        <a:buChar char="»"/>
        <a:defRPr sz="1847">
          <a:solidFill>
            <a:schemeClr val="tx1"/>
          </a:solidFill>
          <a:latin typeface="Times New Roman" pitchFamily="18" charset="0"/>
          <a:cs typeface="Times New Roman" pitchFamily="18" charset="0"/>
        </a:defRPr>
      </a:lvl5pPr>
      <a:lvl6pPr marL="2321982" indent="-211089" algn="l" rtl="0" eaLnBrk="1" fontAlgn="base" hangingPunct="1">
        <a:spcBef>
          <a:spcPct val="20000"/>
        </a:spcBef>
        <a:spcAft>
          <a:spcPct val="0"/>
        </a:spcAft>
        <a:buChar char="»"/>
        <a:defRPr sz="1847">
          <a:solidFill>
            <a:schemeClr val="tx1"/>
          </a:solidFill>
          <a:latin typeface="Times New Roman" pitchFamily="18" charset="0"/>
        </a:defRPr>
      </a:lvl6pPr>
      <a:lvl7pPr marL="2744160" indent="-211089" algn="l" rtl="0" eaLnBrk="1" fontAlgn="base" hangingPunct="1">
        <a:spcBef>
          <a:spcPct val="20000"/>
        </a:spcBef>
        <a:spcAft>
          <a:spcPct val="0"/>
        </a:spcAft>
        <a:buChar char="»"/>
        <a:defRPr sz="1847">
          <a:solidFill>
            <a:schemeClr val="tx1"/>
          </a:solidFill>
          <a:latin typeface="Times New Roman" pitchFamily="18" charset="0"/>
        </a:defRPr>
      </a:lvl7pPr>
      <a:lvl8pPr marL="3166339" indent="-211089" algn="l" rtl="0" eaLnBrk="1" fontAlgn="base" hangingPunct="1">
        <a:spcBef>
          <a:spcPct val="20000"/>
        </a:spcBef>
        <a:spcAft>
          <a:spcPct val="0"/>
        </a:spcAft>
        <a:buChar char="»"/>
        <a:defRPr sz="1847">
          <a:solidFill>
            <a:schemeClr val="tx1"/>
          </a:solidFill>
          <a:latin typeface="Times New Roman" pitchFamily="18" charset="0"/>
        </a:defRPr>
      </a:lvl8pPr>
      <a:lvl9pPr marL="3588517" indent="-211089" algn="l" rtl="0" eaLnBrk="1" fontAlgn="base" hangingPunct="1">
        <a:spcBef>
          <a:spcPct val="20000"/>
        </a:spcBef>
        <a:spcAft>
          <a:spcPct val="0"/>
        </a:spcAft>
        <a:buChar char="»"/>
        <a:defRPr sz="1847">
          <a:solidFill>
            <a:schemeClr val="tx1"/>
          </a:solidFill>
          <a:latin typeface="Times New Roman" pitchFamily="18" charset="0"/>
        </a:defRPr>
      </a:lvl9pPr>
    </p:bodyStyle>
    <p:otherStyle>
      <a:defPPr>
        <a:defRPr lang="en-US"/>
      </a:defPPr>
      <a:lvl1pPr marL="0" algn="l" defTabSz="844357" rtl="0" eaLnBrk="1" latinLnBrk="0" hangingPunct="1">
        <a:defRPr sz="1662" kern="1200">
          <a:solidFill>
            <a:schemeClr val="tx1"/>
          </a:solidFill>
          <a:latin typeface="+mn-lt"/>
          <a:ea typeface="+mn-ea"/>
          <a:cs typeface="+mn-cs"/>
        </a:defRPr>
      </a:lvl1pPr>
      <a:lvl2pPr marL="422178" algn="l" defTabSz="844357" rtl="0" eaLnBrk="1" latinLnBrk="0" hangingPunct="1">
        <a:defRPr sz="1662" kern="1200">
          <a:solidFill>
            <a:schemeClr val="tx1"/>
          </a:solidFill>
          <a:latin typeface="+mn-lt"/>
          <a:ea typeface="+mn-ea"/>
          <a:cs typeface="+mn-cs"/>
        </a:defRPr>
      </a:lvl2pPr>
      <a:lvl3pPr marL="844357" algn="l" defTabSz="844357" rtl="0" eaLnBrk="1" latinLnBrk="0" hangingPunct="1">
        <a:defRPr sz="1662" kern="1200">
          <a:solidFill>
            <a:schemeClr val="tx1"/>
          </a:solidFill>
          <a:latin typeface="+mn-lt"/>
          <a:ea typeface="+mn-ea"/>
          <a:cs typeface="+mn-cs"/>
        </a:defRPr>
      </a:lvl3pPr>
      <a:lvl4pPr marL="1266535" algn="l" defTabSz="844357" rtl="0" eaLnBrk="1" latinLnBrk="0" hangingPunct="1">
        <a:defRPr sz="1662" kern="1200">
          <a:solidFill>
            <a:schemeClr val="tx1"/>
          </a:solidFill>
          <a:latin typeface="+mn-lt"/>
          <a:ea typeface="+mn-ea"/>
          <a:cs typeface="+mn-cs"/>
        </a:defRPr>
      </a:lvl4pPr>
      <a:lvl5pPr marL="1688714" algn="l" defTabSz="844357" rtl="0" eaLnBrk="1" latinLnBrk="0" hangingPunct="1">
        <a:defRPr sz="1662" kern="1200">
          <a:solidFill>
            <a:schemeClr val="tx1"/>
          </a:solidFill>
          <a:latin typeface="+mn-lt"/>
          <a:ea typeface="+mn-ea"/>
          <a:cs typeface="+mn-cs"/>
        </a:defRPr>
      </a:lvl5pPr>
      <a:lvl6pPr marL="2110892" algn="l" defTabSz="844357" rtl="0" eaLnBrk="1" latinLnBrk="0" hangingPunct="1">
        <a:defRPr sz="1662" kern="1200">
          <a:solidFill>
            <a:schemeClr val="tx1"/>
          </a:solidFill>
          <a:latin typeface="+mn-lt"/>
          <a:ea typeface="+mn-ea"/>
          <a:cs typeface="+mn-cs"/>
        </a:defRPr>
      </a:lvl6pPr>
      <a:lvl7pPr marL="2533071" algn="l" defTabSz="844357" rtl="0" eaLnBrk="1" latinLnBrk="0" hangingPunct="1">
        <a:defRPr sz="1662" kern="1200">
          <a:solidFill>
            <a:schemeClr val="tx1"/>
          </a:solidFill>
          <a:latin typeface="+mn-lt"/>
          <a:ea typeface="+mn-ea"/>
          <a:cs typeface="+mn-cs"/>
        </a:defRPr>
      </a:lvl7pPr>
      <a:lvl8pPr marL="2955249" algn="l" defTabSz="844357" rtl="0" eaLnBrk="1" latinLnBrk="0" hangingPunct="1">
        <a:defRPr sz="1662" kern="1200">
          <a:solidFill>
            <a:schemeClr val="tx1"/>
          </a:solidFill>
          <a:latin typeface="+mn-lt"/>
          <a:ea typeface="+mn-ea"/>
          <a:cs typeface="+mn-cs"/>
        </a:defRPr>
      </a:lvl8pPr>
      <a:lvl9pPr marL="3377428" algn="l" defTabSz="844357"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emf"/><Relationship Id="rId4" Type="http://schemas.openxmlformats.org/officeDocument/2006/relationships/customXml" Target="../ink/ink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3056353"/>
            <a:ext cx="8000998" cy="1159717"/>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p:spPr>
        <p:txBody>
          <a:bodyPr/>
          <a:lstStyle/>
          <a:p>
            <a:pPr>
              <a:defRPr/>
            </a:pPr>
            <a:r>
              <a:rPr lang="en-US" dirty="0" smtClean="0"/>
              <a:t>Week  06</a:t>
            </a:r>
            <a:br>
              <a:rPr lang="en-US" dirty="0" smtClean="0"/>
            </a:br>
            <a:r>
              <a:rPr lang="en-US" altLang="ko-KR" sz="3600" b="1" dirty="0">
                <a:ea typeface="굴림" panose="020B0600000101010101" pitchFamily="34" charset="-127"/>
              </a:rPr>
              <a:t>Research Design </a:t>
            </a:r>
            <a:r>
              <a:rPr lang="en-US" altLang="ko-KR" sz="3600" b="1" dirty="0" smtClean="0">
                <a:ea typeface="굴림" panose="020B0600000101010101" pitchFamily="34" charset="-127"/>
              </a:rPr>
              <a:t>Formulation</a:t>
            </a:r>
            <a:r>
              <a:rPr lang="en-US" dirty="0"/>
              <a:t/>
            </a:r>
            <a:br>
              <a:rPr lang="en-US" dirty="0"/>
            </a:br>
            <a:r>
              <a:rPr lang="en-US" dirty="0"/>
              <a:t/>
            </a:r>
            <a:br>
              <a:rPr lang="en-US" dirty="0"/>
            </a:br>
            <a:endParaRPr lang="en-GB" dirty="0">
              <a:solidFill>
                <a:srgbClr val="FF0000"/>
              </a:solidFill>
            </a:endParaRPr>
          </a:p>
        </p:txBody>
      </p:sp>
      <p:sp>
        <p:nvSpPr>
          <p:cNvPr id="7" name="Text Box 4"/>
          <p:cNvSpPr txBox="1">
            <a:spLocks noChangeArrowheads="1"/>
          </p:cNvSpPr>
          <p:nvPr/>
        </p:nvSpPr>
        <p:spPr bwMode="auto">
          <a:xfrm>
            <a:off x="915038" y="1613629"/>
            <a:ext cx="7467600" cy="547073"/>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Font typeface="Wingdings" panose="05000000000000000000" pitchFamily="2" charset="2"/>
              <a:buChar char="ü"/>
              <a:defRPr sz="3200" b="1">
                <a:solidFill>
                  <a:srgbClr val="222222"/>
                </a:solidFill>
                <a:latin typeface="Times New Roman" panose="02020603050405020304" pitchFamily="18" charset="0"/>
                <a:cs typeface="Times New Roman" panose="02020603050405020304" pitchFamily="18" charset="0"/>
              </a:defRPr>
            </a:lvl1pPr>
            <a:lvl2pPr marL="742950" indent="-285750">
              <a:spcBef>
                <a:spcPct val="20000"/>
              </a:spcBef>
              <a:buFont typeface="Wingdings" panose="05000000000000000000" pitchFamily="2" charset="2"/>
              <a:buChar char="q"/>
              <a:defRPr sz="2600" b="1">
                <a:solidFill>
                  <a:srgbClr val="FF000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200">
                <a:solidFill>
                  <a:srgbClr val="222222"/>
                </a:solidFill>
                <a:latin typeface="Arial" panose="020B0604020202020204" pitchFamily="34" charset="0"/>
                <a:cs typeface="Times New Roman" panose="02020603050405020304" pitchFamily="18" charset="0"/>
              </a:defRPr>
            </a:lvl3pPr>
            <a:lvl4pPr marL="1600200" indent="-228600">
              <a:spcBef>
                <a:spcPct val="20000"/>
              </a:spcBef>
              <a:buChar char="–"/>
              <a:defRPr sz="2200">
                <a:solidFill>
                  <a:srgbClr val="222222"/>
                </a:solidFill>
                <a:latin typeface="Arial" panose="020B0604020202020204" pitchFamily="34"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None/>
            </a:pPr>
            <a:r>
              <a:rPr lang="en-US" sz="2955" dirty="0">
                <a:solidFill>
                  <a:schemeClr val="bg1"/>
                </a:solidFill>
                <a:latin typeface="Arial Black" panose="020B0A04020102020204" pitchFamily="34" charset="0"/>
                <a:ea typeface="ヒラギノ角ゴ Pro W3"/>
                <a:cs typeface="ヒラギノ角ゴ Pro W3"/>
              </a:rPr>
              <a:t>MIS   6220      </a:t>
            </a:r>
            <a:r>
              <a:rPr lang="en-GB" sz="2955" dirty="0">
                <a:solidFill>
                  <a:schemeClr val="bg1"/>
                </a:solidFill>
              </a:rPr>
              <a:t>RESEARCH METHODS </a:t>
            </a:r>
            <a:endParaRPr lang="en-US" sz="2955" dirty="0">
              <a:solidFill>
                <a:schemeClr val="bg1"/>
              </a:solidFill>
              <a:latin typeface="Arial Black" panose="020B0A04020102020204" pitchFamily="34" charset="0"/>
              <a:ea typeface="ヒラギノ角ゴ Pro W3"/>
              <a:cs typeface="ヒラギノ角ゴ Pro W3"/>
            </a:endParaRPr>
          </a:p>
        </p:txBody>
      </p:sp>
      <p:pic>
        <p:nvPicPr>
          <p:cNvPr id="8197"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6650" y="2296138"/>
            <a:ext cx="1657350" cy="1520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8" name="Text Box 45"/>
          <p:cNvSpPr txBox="1">
            <a:spLocks noChangeArrowheads="1"/>
          </p:cNvSpPr>
          <p:nvPr/>
        </p:nvSpPr>
        <p:spPr bwMode="auto">
          <a:xfrm>
            <a:off x="1" y="3899791"/>
            <a:ext cx="9144000" cy="2565511"/>
          </a:xfrm>
          <a:prstGeom prst="rect">
            <a:avLst/>
          </a:prstGeom>
          <a:solidFill>
            <a:schemeClr val="tx2"/>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Font typeface="Wingdings" panose="05000000000000000000" pitchFamily="2" charset="2"/>
              <a:buChar char="ü"/>
              <a:defRPr sz="3200" b="1">
                <a:solidFill>
                  <a:srgbClr val="222222"/>
                </a:solidFill>
                <a:latin typeface="Times New Roman" panose="02020603050405020304" pitchFamily="18" charset="0"/>
                <a:cs typeface="Times New Roman" panose="02020603050405020304" pitchFamily="18" charset="0"/>
              </a:defRPr>
            </a:lvl1pPr>
            <a:lvl2pPr marL="742950" indent="-285750">
              <a:spcBef>
                <a:spcPct val="20000"/>
              </a:spcBef>
              <a:buFont typeface="Wingdings" panose="05000000000000000000" pitchFamily="2" charset="2"/>
              <a:buChar char="q"/>
              <a:defRPr sz="2600" b="1">
                <a:solidFill>
                  <a:srgbClr val="FF000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200">
                <a:solidFill>
                  <a:srgbClr val="222222"/>
                </a:solidFill>
                <a:latin typeface="Arial" panose="020B0604020202020204" pitchFamily="34" charset="0"/>
                <a:cs typeface="Times New Roman" panose="02020603050405020304" pitchFamily="18" charset="0"/>
              </a:defRPr>
            </a:lvl3pPr>
            <a:lvl4pPr marL="1600200" indent="-228600">
              <a:spcBef>
                <a:spcPct val="20000"/>
              </a:spcBef>
              <a:buChar char="–"/>
              <a:defRPr sz="2200">
                <a:solidFill>
                  <a:srgbClr val="222222"/>
                </a:solidFill>
                <a:latin typeface="Arial" panose="020B0604020202020204" pitchFamily="34" charset="0"/>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r>
              <a:rPr lang="en-US" sz="6094" baseline="-25000" dirty="0">
                <a:solidFill>
                  <a:schemeClr val="folHlink"/>
                </a:solidFill>
              </a:rPr>
              <a:t>                                BY</a:t>
            </a:r>
          </a:p>
          <a:p>
            <a:pPr algn="ctr">
              <a:buNone/>
            </a:pPr>
            <a:r>
              <a:rPr lang="en-US" sz="2586" dirty="0">
                <a:solidFill>
                  <a:schemeClr val="bg1"/>
                </a:solidFill>
              </a:rPr>
              <a:t>Prof. Jimmy </a:t>
            </a:r>
            <a:r>
              <a:rPr lang="en-US" sz="2586" dirty="0" err="1">
                <a:solidFill>
                  <a:schemeClr val="bg1"/>
                </a:solidFill>
              </a:rPr>
              <a:t>K.N.Macharia</a:t>
            </a:r>
            <a:r>
              <a:rPr lang="en-US" sz="2586" dirty="0">
                <a:solidFill>
                  <a:schemeClr val="bg1"/>
                </a:solidFill>
              </a:rPr>
              <a:t>,</a:t>
            </a:r>
            <a:endParaRPr lang="en-GB" sz="2586" dirty="0">
              <a:solidFill>
                <a:schemeClr val="bg1"/>
              </a:solidFill>
            </a:endParaRPr>
          </a:p>
          <a:p>
            <a:pPr algn="ctr">
              <a:buNone/>
            </a:pPr>
            <a:r>
              <a:rPr lang="en-US" sz="2586" dirty="0">
                <a:solidFill>
                  <a:schemeClr val="bg1"/>
                </a:solidFill>
              </a:rPr>
              <a:t>Associate Professor of Information Systems &amp;Technology, and</a:t>
            </a:r>
            <a:endParaRPr lang="en-GB" sz="2586" dirty="0">
              <a:solidFill>
                <a:schemeClr val="bg1"/>
              </a:solidFill>
            </a:endParaRPr>
          </a:p>
          <a:p>
            <a:pPr algn="ctr">
              <a:buNone/>
            </a:pPr>
            <a:r>
              <a:rPr lang="en-US" sz="2586" dirty="0">
                <a:solidFill>
                  <a:schemeClr val="bg1"/>
                </a:solidFill>
              </a:rPr>
              <a:t>Dean, School of Science &amp; Technology,</a:t>
            </a:r>
            <a:endParaRPr lang="en-GB" sz="2586" dirty="0">
              <a:solidFill>
                <a:schemeClr val="bg1"/>
              </a:solidFill>
            </a:endParaRPr>
          </a:p>
          <a:p>
            <a:pPr algn="ctr" eaLnBrk="1" hangingPunct="1">
              <a:spcBef>
                <a:spcPct val="50000"/>
              </a:spcBef>
              <a:buFontTx/>
              <a:buNone/>
            </a:pPr>
            <a:r>
              <a:rPr lang="en-US" sz="2700" baseline="-25000" dirty="0">
                <a:solidFill>
                  <a:schemeClr val="folHlink"/>
                </a:solidFill>
              </a:rPr>
              <a:t>kmacharia@usiu.ac.ke</a:t>
            </a:r>
          </a:p>
        </p:txBody>
      </p:sp>
      <p:sp>
        <p:nvSpPr>
          <p:cNvPr id="6" name="Title 1"/>
          <p:cNvSpPr txBox="1">
            <a:spLocks/>
          </p:cNvSpPr>
          <p:nvPr/>
        </p:nvSpPr>
        <p:spPr bwMode="auto">
          <a:xfrm>
            <a:off x="782057" y="396822"/>
            <a:ext cx="7361521" cy="920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4433" tIns="42217" rIns="84433" bIns="42217" numCol="1" anchor="ctr" anchorCtr="0" compatLnSpc="1">
            <a:prstTxWarp prst="textNoShape">
              <a:avLst/>
            </a:prstTxWarp>
          </a:bodyPr>
          <a:lstStyle>
            <a:lvl1pPr algn="ctr" rtl="0" eaLnBrk="1" fontAlgn="base" hangingPunct="1">
              <a:spcBef>
                <a:spcPct val="0"/>
              </a:spcBef>
              <a:spcAft>
                <a:spcPct val="0"/>
              </a:spcAft>
              <a:defRPr sz="4400">
                <a:solidFill>
                  <a:schemeClr val="accent2"/>
                </a:solidFill>
                <a:latin typeface="Adobe Gothic Std B" pitchFamily="34" charset="-128"/>
                <a:ea typeface="Adobe Gothic Std B" pitchFamily="34" charset="-128"/>
                <a:cs typeface="+mj-cs"/>
              </a:defRPr>
            </a:lvl1pPr>
            <a:lvl2pPr algn="ctr" rtl="0" eaLnBrk="1" fontAlgn="base" hangingPunct="1">
              <a:spcBef>
                <a:spcPct val="0"/>
              </a:spcBef>
              <a:spcAft>
                <a:spcPct val="0"/>
              </a:spcAft>
              <a:defRPr sz="4000">
                <a:solidFill>
                  <a:schemeClr val="accent2"/>
                </a:solidFill>
                <a:latin typeface="Adobe Gothic Std B" pitchFamily="34" charset="-128"/>
                <a:ea typeface="Adobe Gothic Std B" pitchFamily="34" charset="-128"/>
              </a:defRPr>
            </a:lvl2pPr>
            <a:lvl3pPr algn="ctr" rtl="0" eaLnBrk="1" fontAlgn="base" hangingPunct="1">
              <a:spcBef>
                <a:spcPct val="0"/>
              </a:spcBef>
              <a:spcAft>
                <a:spcPct val="0"/>
              </a:spcAft>
              <a:defRPr sz="4000">
                <a:solidFill>
                  <a:schemeClr val="accent2"/>
                </a:solidFill>
                <a:latin typeface="Adobe Gothic Std B" pitchFamily="34" charset="-128"/>
                <a:ea typeface="Adobe Gothic Std B" pitchFamily="34" charset="-128"/>
              </a:defRPr>
            </a:lvl3pPr>
            <a:lvl4pPr algn="ctr" rtl="0" eaLnBrk="1" fontAlgn="base" hangingPunct="1">
              <a:spcBef>
                <a:spcPct val="0"/>
              </a:spcBef>
              <a:spcAft>
                <a:spcPct val="0"/>
              </a:spcAft>
              <a:defRPr sz="4000">
                <a:solidFill>
                  <a:schemeClr val="accent2"/>
                </a:solidFill>
                <a:latin typeface="Adobe Gothic Std B" pitchFamily="34" charset="-128"/>
                <a:ea typeface="Adobe Gothic Std B" pitchFamily="34" charset="-128"/>
              </a:defRPr>
            </a:lvl4pPr>
            <a:lvl5pPr algn="ctr" rtl="0" eaLnBrk="1" fontAlgn="base" hangingPunct="1">
              <a:spcBef>
                <a:spcPct val="0"/>
              </a:spcBef>
              <a:spcAft>
                <a:spcPct val="0"/>
              </a:spcAft>
              <a:defRPr sz="4000">
                <a:solidFill>
                  <a:schemeClr val="accent2"/>
                </a:solidFill>
                <a:latin typeface="Adobe Gothic Std B" pitchFamily="34" charset="-128"/>
                <a:ea typeface="Adobe Gothic Std B" pitchFamily="34" charset="-128"/>
              </a:defRPr>
            </a:lvl5pPr>
            <a:lvl6pPr marL="457200" algn="ctr" rtl="0" eaLnBrk="1" fontAlgn="base" hangingPunct="1">
              <a:spcBef>
                <a:spcPct val="0"/>
              </a:spcBef>
              <a:spcAft>
                <a:spcPct val="0"/>
              </a:spcAft>
              <a:defRPr sz="3600">
                <a:solidFill>
                  <a:srgbClr val="222222"/>
                </a:solidFill>
                <a:latin typeface="Arial" charset="0"/>
              </a:defRPr>
            </a:lvl6pPr>
            <a:lvl7pPr marL="914400" algn="ctr" rtl="0" eaLnBrk="1" fontAlgn="base" hangingPunct="1">
              <a:spcBef>
                <a:spcPct val="0"/>
              </a:spcBef>
              <a:spcAft>
                <a:spcPct val="0"/>
              </a:spcAft>
              <a:defRPr sz="3600">
                <a:solidFill>
                  <a:srgbClr val="222222"/>
                </a:solidFill>
                <a:latin typeface="Arial" charset="0"/>
              </a:defRPr>
            </a:lvl7pPr>
            <a:lvl8pPr marL="1371600" algn="ctr" rtl="0" eaLnBrk="1" fontAlgn="base" hangingPunct="1">
              <a:spcBef>
                <a:spcPct val="0"/>
              </a:spcBef>
              <a:spcAft>
                <a:spcPct val="0"/>
              </a:spcAft>
              <a:defRPr sz="3600">
                <a:solidFill>
                  <a:srgbClr val="222222"/>
                </a:solidFill>
                <a:latin typeface="Arial" charset="0"/>
              </a:defRPr>
            </a:lvl8pPr>
            <a:lvl9pPr marL="1828800" algn="ctr" rtl="0" eaLnBrk="1" fontAlgn="base" hangingPunct="1">
              <a:spcBef>
                <a:spcPct val="0"/>
              </a:spcBef>
              <a:spcAft>
                <a:spcPct val="0"/>
              </a:spcAft>
              <a:defRPr sz="3600">
                <a:solidFill>
                  <a:srgbClr val="222222"/>
                </a:solidFill>
                <a:latin typeface="Arial" charset="0"/>
              </a:defRPr>
            </a:lvl9pPr>
          </a:lstStyle>
          <a:p>
            <a:r>
              <a:rPr lang="en-GB" sz="4063" kern="0"/>
              <a:t>Masters of Information Systems &amp; Technology </a:t>
            </a:r>
            <a:endParaRPr lang="en-GB" sz="4063" kern="0" dirty="0"/>
          </a:p>
        </p:txBody>
      </p:sp>
      <mc:AlternateContent xmlns:mc="http://schemas.openxmlformats.org/markup-compatibility/2006">
        <mc:Choice xmlns:p14="http://schemas.microsoft.com/office/powerpoint/2010/main" Requires="p14">
          <p:contentPart p14:bwMode="auto" r:id="rId4">
            <p14:nvContentPartPr>
              <p14:cNvPr id="3" name="Ink 2"/>
              <p14:cNvContentPartPr/>
              <p14:nvPr/>
            </p14:nvContentPartPr>
            <p14:xfrm>
              <a:off x="2642071" y="2457067"/>
              <a:ext cx="3083807" cy="620226"/>
            </p14:xfrm>
          </p:contentPart>
        </mc:Choice>
        <mc:Fallback>
          <p:pic>
            <p:nvPicPr>
              <p:cNvPr id="3" name="Ink 2"/>
              <p:cNvPicPr/>
              <p:nvPr/>
            </p:nvPicPr>
            <p:blipFill>
              <a:blip r:embed="rId5"/>
              <a:stretch>
                <a:fillRect/>
              </a:stretch>
            </p:blipFill>
            <p:spPr>
              <a:xfrm>
                <a:off x="2632711" y="2447708"/>
                <a:ext cx="3102527" cy="638944"/>
              </a:xfrm>
              <a:prstGeom prst="rect">
                <a:avLst/>
              </a:prstGeom>
            </p:spPr>
          </p:pic>
        </mc:Fallback>
      </mc:AlternateContent>
    </p:spTree>
    <p:extLst>
      <p:ext uri="{BB962C8B-B14F-4D97-AF65-F5344CB8AC3E}">
        <p14:creationId xmlns:p14="http://schemas.microsoft.com/office/powerpoint/2010/main" val="16248329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pPr eaLnBrk="1" hangingPunct="1"/>
            <a:r>
              <a:rPr lang="en-US" dirty="0" smtClean="0"/>
              <a:t>1.4- Research </a:t>
            </a:r>
            <a:r>
              <a:rPr lang="en-US" dirty="0" smtClean="0"/>
              <a:t>Strategies</a:t>
            </a:r>
          </a:p>
        </p:txBody>
      </p:sp>
      <p:sp>
        <p:nvSpPr>
          <p:cNvPr id="63491" name="Content Placeholder 2"/>
          <p:cNvSpPr>
            <a:spLocks noGrp="1"/>
          </p:cNvSpPr>
          <p:nvPr>
            <p:ph idx="1"/>
          </p:nvPr>
        </p:nvSpPr>
        <p:spPr/>
        <p:txBody>
          <a:bodyPr/>
          <a:lstStyle/>
          <a:p>
            <a:pPr eaLnBrk="1" hangingPunct="1"/>
            <a:r>
              <a:rPr lang="en-US" sz="4000" dirty="0" smtClean="0"/>
              <a:t>Experiments</a:t>
            </a:r>
          </a:p>
          <a:p>
            <a:pPr eaLnBrk="1" hangingPunct="1"/>
            <a:r>
              <a:rPr lang="en-US" sz="4000" dirty="0" smtClean="0"/>
              <a:t>Survey Research</a:t>
            </a:r>
          </a:p>
          <a:p>
            <a:pPr eaLnBrk="1" hangingPunct="1"/>
            <a:r>
              <a:rPr lang="en-US" sz="4000" dirty="0" smtClean="0"/>
              <a:t>Observation</a:t>
            </a:r>
          </a:p>
          <a:p>
            <a:pPr eaLnBrk="1" hangingPunct="1"/>
            <a:r>
              <a:rPr lang="en-US" sz="4000" dirty="0" smtClean="0"/>
              <a:t>Case studies</a:t>
            </a:r>
          </a:p>
          <a:p>
            <a:pPr eaLnBrk="1" hangingPunct="1"/>
            <a:r>
              <a:rPr lang="en-US" sz="4000" dirty="0" smtClean="0"/>
              <a:t>Grounded theory</a:t>
            </a:r>
          </a:p>
          <a:p>
            <a:pPr eaLnBrk="1" hangingPunct="1"/>
            <a:r>
              <a:rPr lang="en-US" sz="4000" dirty="0" smtClean="0"/>
              <a:t>Action research </a:t>
            </a:r>
          </a:p>
          <a:p>
            <a:pPr eaLnBrk="1" hangingPunct="1"/>
            <a:r>
              <a:rPr lang="en-US" sz="4000" dirty="0" smtClean="0"/>
              <a:t>Mixed Methods</a:t>
            </a: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4420" y="3006675"/>
            <a:ext cx="4128009" cy="250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162943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dirty="0" smtClean="0"/>
              <a:t>1.5 - Population </a:t>
            </a:r>
            <a:r>
              <a:rPr lang="en-US" dirty="0" smtClean="0"/>
              <a:t>to be studied</a:t>
            </a:r>
          </a:p>
        </p:txBody>
      </p:sp>
      <p:sp>
        <p:nvSpPr>
          <p:cNvPr id="64515" name="Rectangle 3"/>
          <p:cNvSpPr>
            <a:spLocks noGrp="1" noChangeAspect="1" noChangeArrowheads="1"/>
          </p:cNvSpPr>
          <p:nvPr>
            <p:ph type="body" idx="1"/>
          </p:nvPr>
        </p:nvSpPr>
        <p:spPr/>
        <p:txBody>
          <a:bodyPr/>
          <a:lstStyle/>
          <a:p>
            <a:pPr eaLnBrk="1" hangingPunct="1"/>
            <a:r>
              <a:rPr lang="en-GB" sz="4400" dirty="0" smtClean="0"/>
              <a:t>Unit of analysis:</a:t>
            </a:r>
          </a:p>
          <a:p>
            <a:pPr lvl="1" eaLnBrk="1" hangingPunct="1"/>
            <a:r>
              <a:rPr lang="en-GB" sz="4400" dirty="0" smtClean="0"/>
              <a:t>Individuals</a:t>
            </a:r>
          </a:p>
          <a:p>
            <a:pPr lvl="1" eaLnBrk="1" hangingPunct="1"/>
            <a:r>
              <a:rPr lang="en-GB" sz="4400" dirty="0" smtClean="0"/>
              <a:t>Dyads</a:t>
            </a:r>
          </a:p>
          <a:p>
            <a:pPr lvl="1" eaLnBrk="1" hangingPunct="1"/>
            <a:r>
              <a:rPr lang="en-GB" sz="4400" dirty="0" smtClean="0"/>
              <a:t>Groups</a:t>
            </a:r>
          </a:p>
          <a:p>
            <a:pPr lvl="1" eaLnBrk="1" hangingPunct="1"/>
            <a:r>
              <a:rPr lang="en-GB" sz="4400" dirty="0" smtClean="0"/>
              <a:t>Organizations</a:t>
            </a:r>
          </a:p>
          <a:p>
            <a:pPr lvl="1" eaLnBrk="1" hangingPunct="1"/>
            <a:r>
              <a:rPr lang="en-GB" sz="4400" dirty="0" smtClean="0"/>
              <a:t>Cultures </a:t>
            </a:r>
            <a:endParaRPr lang="en-US" sz="4400" dirty="0" smtClean="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3012" y="2149425"/>
            <a:ext cx="3892874" cy="236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66225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685800" y="381000"/>
            <a:ext cx="7772400" cy="762000"/>
          </a:xfrm>
        </p:spPr>
        <p:txBody>
          <a:bodyPr>
            <a:normAutofit fontScale="90000"/>
          </a:bodyPr>
          <a:lstStyle/>
          <a:p>
            <a:pPr eaLnBrk="1" hangingPunct="1"/>
            <a:r>
              <a:rPr lang="en-US" sz="4800" dirty="0" smtClean="0"/>
              <a:t>1.6- Time </a:t>
            </a:r>
            <a:r>
              <a:rPr lang="en-US" sz="4800" dirty="0" smtClean="0"/>
              <a:t>Horizon</a:t>
            </a:r>
          </a:p>
        </p:txBody>
      </p:sp>
      <p:sp>
        <p:nvSpPr>
          <p:cNvPr id="65539" name="Rectangle 3"/>
          <p:cNvSpPr>
            <a:spLocks noGrp="1" noChangeAspect="1" noChangeArrowheads="1"/>
          </p:cNvSpPr>
          <p:nvPr>
            <p:ph type="body" idx="1"/>
          </p:nvPr>
        </p:nvSpPr>
        <p:spPr>
          <a:xfrm>
            <a:off x="419100" y="1143000"/>
            <a:ext cx="8305800" cy="4572000"/>
          </a:xfrm>
        </p:spPr>
        <p:txBody>
          <a:bodyPr/>
          <a:lstStyle/>
          <a:p>
            <a:pPr eaLnBrk="1" hangingPunct="1">
              <a:lnSpc>
                <a:spcPct val="90000"/>
              </a:lnSpc>
            </a:pPr>
            <a:r>
              <a:rPr lang="en-US" sz="2800" dirty="0" smtClean="0"/>
              <a:t>Cross-sectional studies</a:t>
            </a:r>
          </a:p>
          <a:p>
            <a:pPr lvl="1" eaLnBrk="1" hangingPunct="1">
              <a:lnSpc>
                <a:spcPct val="90000"/>
              </a:lnSpc>
            </a:pPr>
            <a:r>
              <a:rPr lang="en-US" sz="2800" dirty="0" smtClean="0"/>
              <a:t>Snapshot of constructs at a single point in time</a:t>
            </a:r>
          </a:p>
          <a:p>
            <a:pPr lvl="1" eaLnBrk="1" hangingPunct="1">
              <a:lnSpc>
                <a:spcPct val="90000"/>
              </a:lnSpc>
            </a:pPr>
            <a:r>
              <a:rPr lang="en-US" sz="2800" dirty="0" smtClean="0"/>
              <a:t>Use of representative sample</a:t>
            </a:r>
          </a:p>
          <a:p>
            <a:pPr lvl="4" eaLnBrk="1" hangingPunct="1">
              <a:lnSpc>
                <a:spcPct val="90000"/>
              </a:lnSpc>
            </a:pPr>
            <a:endParaRPr lang="en-US" sz="2800" dirty="0" smtClean="0"/>
          </a:p>
          <a:p>
            <a:pPr eaLnBrk="1" hangingPunct="1">
              <a:lnSpc>
                <a:spcPct val="90000"/>
              </a:lnSpc>
            </a:pPr>
            <a:r>
              <a:rPr lang="en-US" sz="2800" dirty="0" smtClean="0"/>
              <a:t>Multiple cross-sectional studies</a:t>
            </a:r>
          </a:p>
          <a:p>
            <a:pPr lvl="1" eaLnBrk="1" hangingPunct="1">
              <a:lnSpc>
                <a:spcPct val="90000"/>
              </a:lnSpc>
            </a:pPr>
            <a:r>
              <a:rPr lang="en-US" sz="2800" dirty="0" smtClean="0"/>
              <a:t>Constructs measured at multiple points in time</a:t>
            </a:r>
          </a:p>
          <a:p>
            <a:pPr lvl="1" eaLnBrk="1" hangingPunct="1">
              <a:lnSpc>
                <a:spcPct val="90000"/>
              </a:lnSpc>
            </a:pPr>
            <a:r>
              <a:rPr lang="en-US" sz="2800" dirty="0" smtClean="0"/>
              <a:t>Use of different sample</a:t>
            </a:r>
          </a:p>
          <a:p>
            <a:pPr lvl="1" eaLnBrk="1" hangingPunct="1">
              <a:lnSpc>
                <a:spcPct val="90000"/>
              </a:lnSpc>
            </a:pPr>
            <a:endParaRPr lang="en-US" sz="2800" dirty="0" smtClean="0"/>
          </a:p>
          <a:p>
            <a:pPr eaLnBrk="1" hangingPunct="1">
              <a:lnSpc>
                <a:spcPct val="90000"/>
              </a:lnSpc>
            </a:pPr>
            <a:r>
              <a:rPr lang="en-US" sz="2800" dirty="0" smtClean="0"/>
              <a:t>Longitudinal studies</a:t>
            </a:r>
          </a:p>
          <a:p>
            <a:pPr lvl="1" eaLnBrk="1" hangingPunct="1">
              <a:lnSpc>
                <a:spcPct val="90000"/>
              </a:lnSpc>
            </a:pPr>
            <a:r>
              <a:rPr lang="en-US" sz="2800" dirty="0" smtClean="0"/>
              <a:t>Constructs measured at multiple points in time</a:t>
            </a:r>
          </a:p>
          <a:p>
            <a:pPr lvl="1" eaLnBrk="1" hangingPunct="1">
              <a:lnSpc>
                <a:spcPct val="90000"/>
              </a:lnSpc>
            </a:pPr>
            <a:r>
              <a:rPr lang="en-US" sz="2800" dirty="0" smtClean="0"/>
              <a:t>Use of same sample = a true panel</a:t>
            </a:r>
          </a:p>
          <a:p>
            <a:pPr eaLnBrk="1" hangingPunct="1">
              <a:lnSpc>
                <a:spcPct val="90000"/>
              </a:lnSpc>
            </a:pPr>
            <a:endParaRPr lang="en-US" sz="2400" dirty="0" smtClean="0"/>
          </a:p>
        </p:txBody>
      </p:sp>
    </p:spTree>
    <p:extLst>
      <p:ext uri="{BB962C8B-B14F-4D97-AF65-F5344CB8AC3E}">
        <p14:creationId xmlns:p14="http://schemas.microsoft.com/office/powerpoint/2010/main" val="24673305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85800" y="211138"/>
            <a:ext cx="7772400" cy="515938"/>
          </a:xfrm>
        </p:spPr>
        <p:txBody>
          <a:bodyPr/>
          <a:lstStyle/>
          <a:p>
            <a:r>
              <a:rPr lang="en-US" altLang="ko-KR" sz="3800" b="1" dirty="0" smtClean="0">
                <a:solidFill>
                  <a:schemeClr val="accent2"/>
                </a:solidFill>
                <a:ea typeface="굴림" panose="020B0600000101010101" pitchFamily="34" charset="-127"/>
              </a:rPr>
              <a:t>1.7- Research </a:t>
            </a:r>
            <a:r>
              <a:rPr lang="en-US" altLang="ko-KR" sz="3800" b="1" dirty="0" smtClean="0">
                <a:solidFill>
                  <a:schemeClr val="accent2"/>
                </a:solidFill>
                <a:ea typeface="굴림" panose="020B0600000101010101" pitchFamily="34" charset="-127"/>
              </a:rPr>
              <a:t>Design: </a:t>
            </a:r>
            <a:r>
              <a:rPr lang="en-US" altLang="ko-KR" sz="3800" b="1" dirty="0" smtClean="0">
                <a:solidFill>
                  <a:srgbClr val="FF0000"/>
                </a:solidFill>
                <a:ea typeface="굴림" panose="020B0600000101010101" pitchFamily="34" charset="-127"/>
              </a:rPr>
              <a:t>Definition</a:t>
            </a:r>
          </a:p>
        </p:txBody>
      </p:sp>
      <p:sp>
        <p:nvSpPr>
          <p:cNvPr id="26627" name="Rectangle 3"/>
          <p:cNvSpPr>
            <a:spLocks noGrp="1" noChangeArrowheads="1"/>
          </p:cNvSpPr>
          <p:nvPr>
            <p:ph idx="1"/>
          </p:nvPr>
        </p:nvSpPr>
        <p:spPr>
          <a:xfrm>
            <a:off x="439738" y="1228726"/>
            <a:ext cx="6721475" cy="3489325"/>
          </a:xfrm>
        </p:spPr>
        <p:txBody>
          <a:bodyPr/>
          <a:lstStyle/>
          <a:p>
            <a:pPr>
              <a:lnSpc>
                <a:spcPct val="140000"/>
              </a:lnSpc>
              <a:spcBef>
                <a:spcPct val="80000"/>
              </a:spcBef>
            </a:pPr>
            <a:r>
              <a:rPr lang="en-US" altLang="ko-KR" sz="2600" dirty="0" smtClean="0">
                <a:solidFill>
                  <a:srgbClr val="000000"/>
                </a:solidFill>
                <a:ea typeface="굴림" panose="020B0600000101010101" pitchFamily="34" charset="-127"/>
                <a:cs typeface="Arial" panose="020B0604020202020204" pitchFamily="34" charset="0"/>
              </a:rPr>
              <a:t>A </a:t>
            </a:r>
            <a:r>
              <a:rPr lang="en-US" altLang="ko-KR" sz="2600" b="1" dirty="0" smtClean="0">
                <a:solidFill>
                  <a:srgbClr val="000000"/>
                </a:solidFill>
                <a:ea typeface="굴림" panose="020B0600000101010101" pitchFamily="34" charset="-127"/>
                <a:cs typeface="Arial" panose="020B0604020202020204" pitchFamily="34" charset="0"/>
              </a:rPr>
              <a:t>research design</a:t>
            </a:r>
            <a:r>
              <a:rPr lang="en-US" altLang="ko-KR" sz="2600" dirty="0" smtClean="0">
                <a:solidFill>
                  <a:srgbClr val="000000"/>
                </a:solidFill>
                <a:ea typeface="굴림" panose="020B0600000101010101" pitchFamily="34" charset="-127"/>
                <a:cs typeface="Arial" panose="020B0604020202020204" pitchFamily="34" charset="0"/>
              </a:rPr>
              <a:t> is a framework or blueprint for conducting the marketing research project.  </a:t>
            </a:r>
            <a:endParaRPr lang="en-US" altLang="ko-KR" sz="2600" dirty="0" smtClean="0">
              <a:solidFill>
                <a:srgbClr val="000000"/>
              </a:solidFill>
              <a:ea typeface="굴림" panose="020B0600000101010101" pitchFamily="34" charset="-127"/>
              <a:cs typeface="Arial" panose="020B0604020202020204" pitchFamily="34" charset="0"/>
            </a:endParaRPr>
          </a:p>
          <a:p>
            <a:pPr>
              <a:lnSpc>
                <a:spcPct val="140000"/>
              </a:lnSpc>
              <a:spcBef>
                <a:spcPct val="80000"/>
              </a:spcBef>
            </a:pPr>
            <a:r>
              <a:rPr lang="en-US" altLang="ko-KR" sz="2600" dirty="0" smtClean="0">
                <a:solidFill>
                  <a:srgbClr val="000000"/>
                </a:solidFill>
                <a:ea typeface="굴림" panose="020B0600000101010101" pitchFamily="34" charset="-127"/>
                <a:cs typeface="Arial" panose="020B0604020202020204" pitchFamily="34" charset="0"/>
              </a:rPr>
              <a:t>It </a:t>
            </a:r>
            <a:r>
              <a:rPr lang="en-US" altLang="ko-KR" sz="2600" dirty="0" smtClean="0">
                <a:solidFill>
                  <a:srgbClr val="000000"/>
                </a:solidFill>
                <a:ea typeface="굴림" panose="020B0600000101010101" pitchFamily="34" charset="-127"/>
                <a:cs typeface="Arial" panose="020B0604020202020204" pitchFamily="34" charset="0"/>
              </a:rPr>
              <a:t>details the procedures necessary for obtaining the information needed to structure or solve marketing research problems.  </a:t>
            </a:r>
          </a:p>
          <a:p>
            <a:pPr>
              <a:lnSpc>
                <a:spcPct val="140000"/>
              </a:lnSpc>
              <a:spcBef>
                <a:spcPct val="80000"/>
              </a:spcBef>
              <a:buFontTx/>
              <a:buNone/>
            </a:pPr>
            <a:endParaRPr lang="en-US" altLang="ko-KR" sz="2600" dirty="0" smtClean="0">
              <a:ea typeface="굴림" panose="020B0600000101010101" pitchFamily="34" charset="-127"/>
              <a:cs typeface="Arial" panose="020B0604020202020204" pitchFamily="34" charset="0"/>
            </a:endParaRPr>
          </a:p>
        </p:txBody>
      </p:sp>
    </p:spTree>
  </p:cSld>
  <p:clrMapOvr>
    <a:masterClrMapping/>
  </p:clrMapOvr>
  <p:transition>
    <p:spli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22275" y="398463"/>
            <a:ext cx="8299450" cy="717550"/>
          </a:xfrm>
        </p:spPr>
        <p:txBody>
          <a:bodyPr/>
          <a:lstStyle/>
          <a:p>
            <a:r>
              <a:rPr lang="en-US" altLang="ko-KR" sz="3800" b="1" dirty="0" smtClean="0">
                <a:solidFill>
                  <a:schemeClr val="accent2"/>
                </a:solidFill>
                <a:ea typeface="굴림" panose="020B0600000101010101" pitchFamily="34" charset="-127"/>
              </a:rPr>
              <a:t>1.8- Components </a:t>
            </a:r>
            <a:r>
              <a:rPr lang="en-US" altLang="ko-KR" sz="3800" b="1" dirty="0" smtClean="0">
                <a:solidFill>
                  <a:schemeClr val="accent2"/>
                </a:solidFill>
                <a:ea typeface="굴림" panose="020B0600000101010101" pitchFamily="34" charset="-127"/>
              </a:rPr>
              <a:t>of a Research Design</a:t>
            </a:r>
          </a:p>
        </p:txBody>
      </p:sp>
      <p:sp>
        <p:nvSpPr>
          <p:cNvPr id="27651" name="Rectangle 3"/>
          <p:cNvSpPr>
            <a:spLocks noGrp="1" noChangeArrowheads="1"/>
          </p:cNvSpPr>
          <p:nvPr>
            <p:ph idx="1"/>
          </p:nvPr>
        </p:nvSpPr>
        <p:spPr>
          <a:xfrm>
            <a:off x="650875" y="1252537"/>
            <a:ext cx="7497763" cy="5054600"/>
          </a:xfrm>
        </p:spPr>
        <p:txBody>
          <a:bodyPr/>
          <a:lstStyle/>
          <a:p>
            <a:pPr>
              <a:spcBef>
                <a:spcPct val="40000"/>
              </a:spcBef>
            </a:pPr>
            <a:r>
              <a:rPr lang="en-US" altLang="ko-KR" sz="2400" dirty="0" smtClean="0">
                <a:ea typeface="굴림" panose="020B0600000101010101" pitchFamily="34" charset="-127"/>
                <a:cs typeface="Arial" panose="020B0604020202020204" pitchFamily="34" charset="0"/>
              </a:rPr>
              <a:t>Define the information needed (Chapter 2)</a:t>
            </a:r>
          </a:p>
          <a:p>
            <a:pPr>
              <a:spcBef>
                <a:spcPct val="40000"/>
              </a:spcBef>
            </a:pPr>
            <a:r>
              <a:rPr lang="en-US" altLang="ko-KR" sz="2400" dirty="0" smtClean="0">
                <a:ea typeface="굴림" panose="020B0600000101010101" pitchFamily="34" charset="-127"/>
                <a:cs typeface="Arial" panose="020B0604020202020204" pitchFamily="34" charset="0"/>
              </a:rPr>
              <a:t>Design the exploratory, descriptive, and/or causal phases of the research (Chapters 3 - 8)</a:t>
            </a:r>
          </a:p>
          <a:p>
            <a:pPr>
              <a:spcBef>
                <a:spcPct val="40000"/>
              </a:spcBef>
            </a:pPr>
            <a:r>
              <a:rPr lang="en-US" altLang="ko-KR" sz="2400" dirty="0" smtClean="0">
                <a:ea typeface="굴림" panose="020B0600000101010101" pitchFamily="34" charset="-127"/>
                <a:cs typeface="Arial" panose="020B0604020202020204" pitchFamily="34" charset="0"/>
              </a:rPr>
              <a:t>Specify the measurement and scaling procedures (Chapters 9 and 10) </a:t>
            </a:r>
          </a:p>
          <a:p>
            <a:pPr>
              <a:spcBef>
                <a:spcPct val="40000"/>
              </a:spcBef>
            </a:pPr>
            <a:r>
              <a:rPr lang="en-US" altLang="ko-KR" sz="2400" dirty="0" smtClean="0">
                <a:ea typeface="굴림" panose="020B0600000101010101" pitchFamily="34" charset="-127"/>
                <a:cs typeface="Arial" panose="020B0604020202020204" pitchFamily="34" charset="0"/>
              </a:rPr>
              <a:t>Construct and pretest a questionnaire (interviewing form) or an appropriate form for data collection (Chapter 11)</a:t>
            </a:r>
          </a:p>
          <a:p>
            <a:pPr>
              <a:spcBef>
                <a:spcPct val="40000"/>
              </a:spcBef>
            </a:pPr>
            <a:r>
              <a:rPr lang="en-US" altLang="ko-KR" sz="2400" dirty="0" smtClean="0">
                <a:ea typeface="굴림" panose="020B0600000101010101" pitchFamily="34" charset="-127"/>
                <a:cs typeface="Arial" panose="020B0604020202020204" pitchFamily="34" charset="0"/>
              </a:rPr>
              <a:t>Specify the sampling process and sample size (Chapters 12 and 13)</a:t>
            </a:r>
          </a:p>
          <a:p>
            <a:pPr>
              <a:spcBef>
                <a:spcPct val="40000"/>
              </a:spcBef>
            </a:pPr>
            <a:r>
              <a:rPr lang="en-US" altLang="ko-KR" sz="2400" dirty="0" smtClean="0">
                <a:ea typeface="굴림" panose="020B0600000101010101" pitchFamily="34" charset="-127"/>
                <a:cs typeface="Arial" panose="020B0604020202020204" pitchFamily="34" charset="0"/>
              </a:rPr>
              <a:t>Develop a plan of data analysis (Chapter 15)</a:t>
            </a:r>
          </a:p>
        </p:txBody>
      </p:sp>
    </p:spTree>
  </p:cSld>
  <p:clrMapOvr>
    <a:masterClrMapping/>
  </p:clrMapOvr>
  <p:transition>
    <p:spli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29" name="Group 17"/>
          <p:cNvGraphicFramePr>
            <a:graphicFrameLocks noGrp="1"/>
          </p:cNvGraphicFramePr>
          <p:nvPr>
            <p:extLst>
              <p:ext uri="{D42A27DB-BD31-4B8C-83A1-F6EECF244321}">
                <p14:modId xmlns:p14="http://schemas.microsoft.com/office/powerpoint/2010/main" val="421631940"/>
              </p:ext>
            </p:extLst>
          </p:nvPr>
        </p:nvGraphicFramePr>
        <p:xfrm>
          <a:off x="154782" y="1300162"/>
          <a:ext cx="8799512" cy="4773613"/>
        </p:xfrm>
        <a:graphic>
          <a:graphicData uri="http://schemas.openxmlformats.org/drawingml/2006/table">
            <a:tbl>
              <a:tblPr/>
              <a:tblGrid>
                <a:gridCol w="1619250"/>
                <a:gridCol w="2247900"/>
                <a:gridCol w="2466975"/>
                <a:gridCol w="2465387"/>
              </a:tblGrid>
              <a:tr h="420688">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1" hangingPunct="1">
                        <a:lnSpc>
                          <a:spcPct val="100000"/>
                        </a:lnSpc>
                        <a:spcBef>
                          <a:spcPct val="0"/>
                        </a:spcBef>
                        <a:spcAft>
                          <a:spcPct val="0"/>
                        </a:spcAft>
                        <a:buClrTx/>
                        <a:buSzTx/>
                        <a:buFontTx/>
                        <a:buNone/>
                        <a:tabLst/>
                      </a:pP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txBody>
                  <a:tcP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2000" b="1" i="0" u="sng" strike="noStrike" cap="none" normalizeH="0" baseline="0" smtClean="0">
                          <a:ln>
                            <a:noFill/>
                          </a:ln>
                          <a:solidFill>
                            <a:srgbClr val="002060"/>
                          </a:solidFill>
                          <a:effectLst/>
                          <a:latin typeface="Arial" panose="020B0604020202020204" pitchFamily="34" charset="0"/>
                          <a:ea typeface="굴림" panose="020B0600000101010101" pitchFamily="34" charset="-127"/>
                        </a:rPr>
                        <a:t>Exploratory</a:t>
                      </a:r>
                      <a:endParaRPr kumimoji="0" lang="ko-KR" altLang="en-US" sz="2000" b="1" i="0" u="none" strike="noStrike" cap="none" normalizeH="0" baseline="0" smtClean="0">
                        <a:ln>
                          <a:noFill/>
                        </a:ln>
                        <a:solidFill>
                          <a:srgbClr val="002060"/>
                        </a:solidFill>
                        <a:effectLst/>
                        <a:latin typeface="Arial" panose="020B0604020202020204" pitchFamily="34" charset="0"/>
                        <a:ea typeface="굴림" panose="020B0600000101010101" pitchFamily="34" charset="-127"/>
                      </a:endParaRPr>
                    </a:p>
                  </a:txBody>
                  <a:tcP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2000" b="1" i="0" u="sng" strike="noStrike" cap="none" normalizeH="0" baseline="0" smtClean="0">
                          <a:ln>
                            <a:noFill/>
                          </a:ln>
                          <a:solidFill>
                            <a:srgbClr val="002060"/>
                          </a:solidFill>
                          <a:effectLst/>
                          <a:latin typeface="Arial" panose="020B0604020202020204" pitchFamily="34" charset="0"/>
                          <a:ea typeface="굴림" panose="020B0600000101010101" pitchFamily="34" charset="-127"/>
                        </a:rPr>
                        <a:t>Descriptive</a:t>
                      </a:r>
                      <a:endParaRPr kumimoji="0" lang="ko-KR" altLang="en-US" sz="2000" b="1" i="0" u="none" strike="noStrike" cap="none" normalizeH="0" baseline="0" smtClean="0">
                        <a:ln>
                          <a:noFill/>
                        </a:ln>
                        <a:solidFill>
                          <a:srgbClr val="002060"/>
                        </a:solidFill>
                        <a:effectLst/>
                        <a:latin typeface="Arial" panose="020B0604020202020204" pitchFamily="34" charset="0"/>
                        <a:ea typeface="굴림" panose="020B0600000101010101" pitchFamily="34" charset="-127"/>
                      </a:endParaRPr>
                    </a:p>
                  </a:txBody>
                  <a:tcP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2000" b="1" i="0" u="sng" strike="noStrike" cap="none" normalizeH="0" baseline="0" smtClean="0">
                          <a:ln>
                            <a:noFill/>
                          </a:ln>
                          <a:solidFill>
                            <a:srgbClr val="002060"/>
                          </a:solidFill>
                          <a:effectLst/>
                          <a:latin typeface="Arial" panose="020B0604020202020204" pitchFamily="34" charset="0"/>
                          <a:ea typeface="굴림" panose="020B0600000101010101" pitchFamily="34" charset="-127"/>
                        </a:rPr>
                        <a:t>Causal</a:t>
                      </a:r>
                      <a:endParaRPr kumimoji="0" lang="ko-KR" altLang="en-US" sz="2000" b="1" i="0" u="none" strike="noStrike" cap="none" normalizeH="0" baseline="0" smtClean="0">
                        <a:ln>
                          <a:noFill/>
                        </a:ln>
                        <a:solidFill>
                          <a:srgbClr val="002060"/>
                        </a:solidFill>
                        <a:effectLst/>
                        <a:latin typeface="Arial" panose="020B0604020202020204" pitchFamily="34" charset="0"/>
                        <a:ea typeface="굴림" panose="020B0600000101010101" pitchFamily="34" charset="-127"/>
                      </a:endParaRPr>
                    </a:p>
                  </a:txBody>
                  <a:tcPr horzOverflow="overflow">
                    <a:lnL>
                      <a:noFill/>
                    </a:lnL>
                    <a:lnR>
                      <a:noFill/>
                    </a:lnR>
                    <a:lnT>
                      <a:noFill/>
                    </a:lnT>
                    <a:lnB>
                      <a:noFill/>
                    </a:lnB>
                    <a:lnTlToBr>
                      <a:noFill/>
                    </a:lnTlToBr>
                    <a:lnBlToTr>
                      <a:noFill/>
                    </a:lnBlToTr>
                    <a:noFill/>
                  </a:tcPr>
                </a:tc>
              </a:tr>
              <a:tr h="1485900">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rgbClr val="7030A0"/>
                          </a:solidFill>
                          <a:effectLst/>
                          <a:latin typeface="Arial" panose="020B0604020202020204" pitchFamily="34" charset="0"/>
                          <a:ea typeface="굴림" panose="020B0600000101010101" pitchFamily="34" charset="-127"/>
                        </a:rPr>
                        <a:t>Objective:</a:t>
                      </a:r>
                      <a:endParaRPr kumimoji="0" lang="ko-KR" altLang="en-US" sz="2000" b="1" i="0" u="none" strike="noStrike" cap="none" normalizeH="0" baseline="0" smtClean="0">
                        <a:ln>
                          <a:noFill/>
                        </a:ln>
                        <a:solidFill>
                          <a:srgbClr val="7030A0"/>
                        </a:solidFill>
                        <a:effectLst/>
                        <a:latin typeface="Arial" panose="020B0604020202020204" pitchFamily="34" charset="0"/>
                        <a:ea typeface="굴림" panose="020B0600000101010101" pitchFamily="34" charset="-127"/>
                      </a:endParaRPr>
                    </a:p>
                  </a:txBody>
                  <a:tcP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rPr>
                        <a:t>Discovery of</a:t>
                      </a: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rPr>
                        <a:t>ideas and</a:t>
                      </a: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rPr>
                        <a:t>insights.</a:t>
                      </a: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p>
                      <a:pPr marL="0" marR="0" lvl="0" indent="0" algn="l" defTabSz="914400" rtl="0" eaLnBrk="1" fontAlgn="base" latinLnBrk="1" hangingPunct="1">
                        <a:lnSpc>
                          <a:spcPct val="100000"/>
                        </a:lnSpc>
                        <a:spcBef>
                          <a:spcPct val="0"/>
                        </a:spcBef>
                        <a:spcAft>
                          <a:spcPct val="0"/>
                        </a:spcAft>
                        <a:buClrTx/>
                        <a:buSzTx/>
                        <a:buFontTx/>
                        <a:buNone/>
                        <a:tabLst/>
                      </a:pP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txBody>
                  <a:tcP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rPr>
                        <a:t>Describe market</a:t>
                      </a: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rPr>
                        <a:t>characteristics</a:t>
                      </a: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rPr>
                        <a:t>or functions.</a:t>
                      </a: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p>
                      <a:pPr marL="0" marR="0" lvl="0" indent="0" algn="l" defTabSz="914400" rtl="0" eaLnBrk="1" fontAlgn="base" latinLnBrk="1" hangingPunct="1">
                        <a:lnSpc>
                          <a:spcPct val="100000"/>
                        </a:lnSpc>
                        <a:spcBef>
                          <a:spcPct val="0"/>
                        </a:spcBef>
                        <a:spcAft>
                          <a:spcPct val="0"/>
                        </a:spcAft>
                        <a:buClrTx/>
                        <a:buSzTx/>
                        <a:buFontTx/>
                        <a:buNone/>
                        <a:tabLst/>
                      </a:pP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txBody>
                  <a:tcP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rPr>
                        <a:t>Determine</a:t>
                      </a: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rPr>
                        <a:t>cause and effect</a:t>
                      </a: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rPr>
                        <a:t>relationships.</a:t>
                      </a: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p>
                      <a:pPr marL="0" marR="0" lvl="0" indent="0" algn="l" defTabSz="914400" rtl="0" eaLnBrk="1" fontAlgn="base" latinLnBrk="1" hangingPunct="1">
                        <a:lnSpc>
                          <a:spcPct val="100000"/>
                        </a:lnSpc>
                        <a:spcBef>
                          <a:spcPct val="0"/>
                        </a:spcBef>
                        <a:spcAft>
                          <a:spcPct val="0"/>
                        </a:spcAft>
                        <a:buClrTx/>
                        <a:buSzTx/>
                        <a:buFontTx/>
                        <a:buNone/>
                        <a:tabLst/>
                      </a:pP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txBody>
                  <a:tcPr horzOverflow="overflow">
                    <a:lnL>
                      <a:noFill/>
                    </a:lnL>
                    <a:lnR>
                      <a:noFill/>
                    </a:lnR>
                    <a:lnT>
                      <a:noFill/>
                    </a:lnT>
                    <a:lnB>
                      <a:noFill/>
                    </a:lnB>
                    <a:lnTlToBr>
                      <a:noFill/>
                    </a:lnTlToBr>
                    <a:lnBlToTr>
                      <a:noFill/>
                    </a:lnBlToTr>
                    <a:noFill/>
                  </a:tcPr>
                </a:tc>
              </a:tr>
              <a:tr h="2867025">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rgbClr val="7030A0"/>
                          </a:solidFill>
                          <a:effectLst/>
                          <a:latin typeface="Arial" panose="020B0604020202020204" pitchFamily="34" charset="0"/>
                          <a:ea typeface="굴림" panose="020B0600000101010101" pitchFamily="34" charset="-127"/>
                        </a:rPr>
                        <a:t>Character-istics: </a:t>
                      </a:r>
                      <a:endParaRPr kumimoji="0" lang="ko-KR" altLang="en-US" sz="2000" b="1" i="0" u="none" strike="noStrike" cap="none" normalizeH="0" baseline="0" smtClean="0">
                        <a:ln>
                          <a:noFill/>
                        </a:ln>
                        <a:solidFill>
                          <a:srgbClr val="7030A0"/>
                        </a:solidFill>
                        <a:effectLst/>
                        <a:latin typeface="Arial" panose="020B0604020202020204" pitchFamily="34" charset="0"/>
                        <a:ea typeface="굴림" panose="020B0600000101010101" pitchFamily="34" charset="-127"/>
                      </a:endParaRPr>
                    </a:p>
                  </a:txBody>
                  <a:tcP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rPr>
                        <a:t>Flexible.</a:t>
                      </a:r>
                    </a:p>
                    <a:p>
                      <a:pPr marL="0" marR="0" lvl="0" indent="0" algn="l" defTabSz="914400" rtl="0" eaLnBrk="1" fontAlgn="base" latinLnBrk="1" hangingPunct="0">
                        <a:lnSpc>
                          <a:spcPct val="100000"/>
                        </a:lnSpc>
                        <a:spcBef>
                          <a:spcPct val="0"/>
                        </a:spcBef>
                        <a:spcAft>
                          <a:spcPct val="0"/>
                        </a:spcAft>
                        <a:buClrTx/>
                        <a:buSzTx/>
                        <a:buFontTx/>
                        <a:buNone/>
                        <a:tabLst/>
                      </a:pP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rPr>
                        <a:t>Versatile.</a:t>
                      </a:r>
                    </a:p>
                    <a:p>
                      <a:pPr marL="0" marR="0" lvl="0" indent="0" algn="l" defTabSz="914400" rtl="0" eaLnBrk="1" fontAlgn="base" latinLnBrk="1" hangingPunct="0">
                        <a:lnSpc>
                          <a:spcPct val="100000"/>
                        </a:lnSpc>
                        <a:spcBef>
                          <a:spcPct val="0"/>
                        </a:spcBef>
                        <a:spcAft>
                          <a:spcPct val="0"/>
                        </a:spcAft>
                        <a:buClrTx/>
                        <a:buSzTx/>
                        <a:buFontTx/>
                        <a:buNone/>
                        <a:tabLst/>
                      </a:pP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rPr>
                        <a:t>Often the</a:t>
                      </a: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rPr>
                        <a:t>front end of</a:t>
                      </a: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rPr>
                        <a:t>total research</a:t>
                      </a: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rPr>
                        <a:t>design.</a:t>
                      </a: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txBody>
                  <a:tcP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rPr>
                        <a:t>Marked by the</a:t>
                      </a: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rPr>
                        <a:t>prior formulation </a:t>
                      </a:r>
                    </a:p>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rPr>
                        <a:t>of specific</a:t>
                      </a: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rPr>
                        <a:t>hypotheses.</a:t>
                      </a: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p>
                      <a:pPr marL="0" marR="0" lvl="0" indent="0" algn="l" defTabSz="914400" rtl="0" eaLnBrk="1" fontAlgn="base" latinLnBrk="1" hangingPunct="1">
                        <a:lnSpc>
                          <a:spcPct val="100000"/>
                        </a:lnSpc>
                        <a:spcBef>
                          <a:spcPct val="0"/>
                        </a:spcBef>
                        <a:spcAft>
                          <a:spcPct val="0"/>
                        </a:spcAft>
                        <a:buClrTx/>
                        <a:buSzTx/>
                        <a:buFontTx/>
                        <a:buNone/>
                        <a:tabLst/>
                      </a:pPr>
                      <a:endParaRPr kumimoji="0" lang="en-US" altLang="ko-KR"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rPr>
                        <a:t>Preplanned and</a:t>
                      </a: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rPr>
                        <a:t>structured</a:t>
                      </a: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rPr>
                        <a:t>design.</a:t>
                      </a: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txBody>
                  <a:tcP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0" i="0" u="none" strike="noStrike" cap="none" normalizeH="0" baseline="0" dirty="0" smtClean="0">
                          <a:ln>
                            <a:noFill/>
                          </a:ln>
                          <a:solidFill>
                            <a:schemeClr val="tx1"/>
                          </a:solidFill>
                          <a:effectLst/>
                          <a:latin typeface="Arial" panose="020B0604020202020204" pitchFamily="34" charset="0"/>
                          <a:ea typeface="굴림" panose="020B0600000101010101" pitchFamily="34" charset="-127"/>
                        </a:rPr>
                        <a:t>Manipulation of </a:t>
                      </a:r>
                      <a:endParaRPr kumimoji="0" lang="ko-KR" altLang="en-US" sz="2000" b="0" i="0" u="none" strike="noStrike" cap="none" normalizeH="0" baseline="0" dirty="0" smtClean="0">
                        <a:ln>
                          <a:noFill/>
                        </a:ln>
                        <a:solidFill>
                          <a:schemeClr val="tx1"/>
                        </a:solidFill>
                        <a:effectLst/>
                        <a:latin typeface="Arial" panose="020B0604020202020204" pitchFamily="34" charset="0"/>
                        <a:ea typeface="굴림" panose="020B0600000101010101" pitchFamily="34" charset="-127"/>
                      </a:endParaRPr>
                    </a:p>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0" i="0" u="none" strike="noStrike" cap="none" normalizeH="0" baseline="0" dirty="0" smtClean="0">
                          <a:ln>
                            <a:noFill/>
                          </a:ln>
                          <a:solidFill>
                            <a:schemeClr val="tx1"/>
                          </a:solidFill>
                          <a:effectLst/>
                          <a:latin typeface="Arial" panose="020B0604020202020204" pitchFamily="34" charset="0"/>
                          <a:ea typeface="굴림" panose="020B0600000101010101" pitchFamily="34" charset="-127"/>
                        </a:rPr>
                        <a:t>one or more</a:t>
                      </a:r>
                      <a:endParaRPr kumimoji="0" lang="ko-KR" altLang="en-US" sz="2000" b="0" i="0" u="none" strike="noStrike" cap="none" normalizeH="0" baseline="0" dirty="0" smtClean="0">
                        <a:ln>
                          <a:noFill/>
                        </a:ln>
                        <a:solidFill>
                          <a:schemeClr val="tx1"/>
                        </a:solidFill>
                        <a:effectLst/>
                        <a:latin typeface="Arial" panose="020B0604020202020204" pitchFamily="34" charset="0"/>
                        <a:ea typeface="굴림" panose="020B0600000101010101" pitchFamily="34" charset="-127"/>
                      </a:endParaRPr>
                    </a:p>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0" i="0" u="none" strike="noStrike" cap="none" normalizeH="0" baseline="0" dirty="0" smtClean="0">
                          <a:ln>
                            <a:noFill/>
                          </a:ln>
                          <a:solidFill>
                            <a:schemeClr val="tx1"/>
                          </a:solidFill>
                          <a:effectLst/>
                          <a:latin typeface="Arial" panose="020B0604020202020204" pitchFamily="34" charset="0"/>
                          <a:ea typeface="굴림" panose="020B0600000101010101" pitchFamily="34" charset="-127"/>
                        </a:rPr>
                        <a:t>independent</a:t>
                      </a:r>
                      <a:endParaRPr kumimoji="0" lang="ko-KR" altLang="en-US" sz="2000" b="0" i="0" u="none" strike="noStrike" cap="none" normalizeH="0" baseline="0" dirty="0" smtClean="0">
                        <a:ln>
                          <a:noFill/>
                        </a:ln>
                        <a:solidFill>
                          <a:schemeClr val="tx1"/>
                        </a:solidFill>
                        <a:effectLst/>
                        <a:latin typeface="Arial" panose="020B0604020202020204" pitchFamily="34" charset="0"/>
                        <a:ea typeface="굴림" panose="020B0600000101010101" pitchFamily="34" charset="-127"/>
                      </a:endParaRPr>
                    </a:p>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0" i="0" u="none" strike="noStrike" cap="none" normalizeH="0" baseline="0" dirty="0" smtClean="0">
                          <a:ln>
                            <a:noFill/>
                          </a:ln>
                          <a:solidFill>
                            <a:schemeClr val="tx1"/>
                          </a:solidFill>
                          <a:effectLst/>
                          <a:latin typeface="Arial" panose="020B0604020202020204" pitchFamily="34" charset="0"/>
                          <a:ea typeface="굴림" panose="020B0600000101010101" pitchFamily="34" charset="-127"/>
                        </a:rPr>
                        <a:t>variables.</a:t>
                      </a:r>
                      <a:endParaRPr kumimoji="0" lang="ko-KR" altLang="en-US" sz="2000" b="0" i="0" u="none" strike="noStrike" cap="none" normalizeH="0" baseline="0" dirty="0" smtClean="0">
                        <a:ln>
                          <a:noFill/>
                        </a:ln>
                        <a:solidFill>
                          <a:schemeClr val="tx1"/>
                        </a:solidFill>
                        <a:effectLst/>
                        <a:latin typeface="Arial" panose="020B0604020202020204" pitchFamily="34" charset="0"/>
                        <a:ea typeface="굴림" panose="020B0600000101010101" pitchFamily="34" charset="-127"/>
                      </a:endParaRPr>
                    </a:p>
                    <a:p>
                      <a:pPr marL="0" marR="0" lvl="0" indent="0" algn="l" defTabSz="914400" rtl="0" eaLnBrk="1" fontAlgn="base" latinLnBrk="1" hangingPunct="1">
                        <a:lnSpc>
                          <a:spcPct val="100000"/>
                        </a:lnSpc>
                        <a:spcBef>
                          <a:spcPct val="0"/>
                        </a:spcBef>
                        <a:spcAft>
                          <a:spcPct val="0"/>
                        </a:spcAft>
                        <a:buClrTx/>
                        <a:buSzTx/>
                        <a:buFontTx/>
                        <a:buNone/>
                        <a:tabLst/>
                      </a:pPr>
                      <a:endParaRPr kumimoji="0" lang="en-US" altLang="ko-KR" sz="2000" b="0" i="0" u="none" strike="noStrike" cap="none" normalizeH="0" baseline="0" dirty="0" smtClean="0">
                        <a:ln>
                          <a:noFill/>
                        </a:ln>
                        <a:solidFill>
                          <a:schemeClr val="tx1"/>
                        </a:solidFill>
                        <a:effectLst/>
                        <a:latin typeface="Arial" panose="020B0604020202020204" pitchFamily="34" charset="0"/>
                        <a:ea typeface="굴림" panose="020B0600000101010101" pitchFamily="34" charset="-127"/>
                      </a:endParaRPr>
                    </a:p>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0" i="0" u="none" strike="noStrike" cap="none" normalizeH="0" baseline="0" dirty="0" smtClean="0">
                          <a:ln>
                            <a:noFill/>
                          </a:ln>
                          <a:solidFill>
                            <a:schemeClr val="tx1"/>
                          </a:solidFill>
                          <a:effectLst/>
                          <a:latin typeface="Arial" panose="020B0604020202020204" pitchFamily="34" charset="0"/>
                          <a:ea typeface="굴림" panose="020B0600000101010101" pitchFamily="34" charset="-127"/>
                        </a:rPr>
                        <a:t>Control of other</a:t>
                      </a:r>
                      <a:endParaRPr kumimoji="0" lang="ko-KR" altLang="en-US" sz="2000" b="0" i="0" u="none" strike="noStrike" cap="none" normalizeH="0" baseline="0" dirty="0" smtClean="0">
                        <a:ln>
                          <a:noFill/>
                        </a:ln>
                        <a:solidFill>
                          <a:schemeClr val="tx1"/>
                        </a:solidFill>
                        <a:effectLst/>
                        <a:latin typeface="Arial" panose="020B0604020202020204" pitchFamily="34" charset="0"/>
                        <a:ea typeface="굴림" panose="020B0600000101010101" pitchFamily="34" charset="-127"/>
                      </a:endParaRPr>
                    </a:p>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0" i="0" u="none" strike="noStrike" cap="none" normalizeH="0" baseline="0" dirty="0" smtClean="0">
                          <a:ln>
                            <a:noFill/>
                          </a:ln>
                          <a:solidFill>
                            <a:schemeClr val="tx1"/>
                          </a:solidFill>
                          <a:effectLst/>
                          <a:latin typeface="Arial" panose="020B0604020202020204" pitchFamily="34" charset="0"/>
                          <a:ea typeface="굴림" panose="020B0600000101010101" pitchFamily="34" charset="-127"/>
                        </a:rPr>
                        <a:t>mediating</a:t>
                      </a:r>
                      <a:endParaRPr kumimoji="0" lang="ko-KR" altLang="en-US" sz="2000" b="0" i="0" u="none" strike="noStrike" cap="none" normalizeH="0" baseline="0" dirty="0" smtClean="0">
                        <a:ln>
                          <a:noFill/>
                        </a:ln>
                        <a:solidFill>
                          <a:schemeClr val="tx1"/>
                        </a:solidFill>
                        <a:effectLst/>
                        <a:latin typeface="Arial" panose="020B0604020202020204" pitchFamily="34" charset="0"/>
                        <a:ea typeface="굴림" panose="020B0600000101010101" pitchFamily="34" charset="-127"/>
                      </a:endParaRPr>
                    </a:p>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0" i="0" u="none" strike="noStrike" cap="none" normalizeH="0" baseline="0" dirty="0" smtClean="0">
                          <a:ln>
                            <a:noFill/>
                          </a:ln>
                          <a:solidFill>
                            <a:schemeClr val="tx1"/>
                          </a:solidFill>
                          <a:effectLst/>
                          <a:latin typeface="Arial" panose="020B0604020202020204" pitchFamily="34" charset="0"/>
                          <a:ea typeface="굴림" panose="020B0600000101010101" pitchFamily="34" charset="-127"/>
                        </a:rPr>
                        <a:t>variables.</a:t>
                      </a:r>
                    </a:p>
                  </a:txBody>
                  <a:tcPr horzOverflow="overflow">
                    <a:lnL>
                      <a:noFill/>
                    </a:lnL>
                    <a:lnR>
                      <a:noFill/>
                    </a:lnR>
                    <a:lnT>
                      <a:noFill/>
                    </a:lnT>
                    <a:lnB>
                      <a:noFill/>
                    </a:lnB>
                    <a:lnTlToBr>
                      <a:noFill/>
                    </a:lnTlToBr>
                    <a:lnBlToTr>
                      <a:noFill/>
                    </a:lnBlToTr>
                    <a:noFill/>
                  </a:tcPr>
                </a:tc>
              </a:tr>
            </a:tbl>
          </a:graphicData>
        </a:graphic>
      </p:graphicFrame>
      <p:sp>
        <p:nvSpPr>
          <p:cNvPr id="13327" name="Rectangle 1"/>
          <p:cNvSpPr>
            <a:spLocks noChangeArrowheads="1"/>
          </p:cNvSpPr>
          <p:nvPr/>
        </p:nvSpPr>
        <p:spPr bwMode="auto">
          <a:xfrm>
            <a:off x="1928813" y="147638"/>
            <a:ext cx="52514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tabLst>
                <a:tab pos="1371600" algn="l"/>
                <a:tab pos="2686050" algn="l"/>
                <a:tab pos="4000500" algn="l"/>
              </a:tabLst>
              <a:defRPr sz="2400">
                <a:solidFill>
                  <a:schemeClr val="tx1"/>
                </a:solidFill>
                <a:latin typeface="Arial" panose="020B0604020202020204" pitchFamily="34" charset="0"/>
              </a:defRPr>
            </a:lvl1pPr>
            <a:lvl2pPr marL="742950" indent="-285750">
              <a:tabLst>
                <a:tab pos="1371600" algn="l"/>
                <a:tab pos="2686050" algn="l"/>
                <a:tab pos="4000500" algn="l"/>
              </a:tabLst>
              <a:defRPr sz="2400">
                <a:solidFill>
                  <a:schemeClr val="tx1"/>
                </a:solidFill>
                <a:latin typeface="Arial" panose="020B0604020202020204" pitchFamily="34" charset="0"/>
              </a:defRPr>
            </a:lvl2pPr>
            <a:lvl3pPr marL="1143000" indent="-228600">
              <a:tabLst>
                <a:tab pos="1371600" algn="l"/>
                <a:tab pos="2686050" algn="l"/>
                <a:tab pos="4000500" algn="l"/>
              </a:tabLst>
              <a:defRPr sz="2400">
                <a:solidFill>
                  <a:schemeClr val="tx1"/>
                </a:solidFill>
                <a:latin typeface="Arial" panose="020B0604020202020204" pitchFamily="34" charset="0"/>
              </a:defRPr>
            </a:lvl3pPr>
            <a:lvl4pPr marL="1600200" indent="-228600">
              <a:tabLst>
                <a:tab pos="1371600" algn="l"/>
                <a:tab pos="2686050" algn="l"/>
                <a:tab pos="4000500" algn="l"/>
              </a:tabLst>
              <a:defRPr sz="2400">
                <a:solidFill>
                  <a:schemeClr val="tx1"/>
                </a:solidFill>
                <a:latin typeface="Arial" panose="020B0604020202020204" pitchFamily="34" charset="0"/>
              </a:defRPr>
            </a:lvl4pPr>
            <a:lvl5pPr marL="2057400" indent="-228600">
              <a:tabLst>
                <a:tab pos="1371600" algn="l"/>
                <a:tab pos="2686050" algn="l"/>
                <a:tab pos="4000500" algn="l"/>
              </a:tabLst>
              <a:defRPr sz="2400">
                <a:solidFill>
                  <a:schemeClr val="tx1"/>
                </a:solidFill>
                <a:latin typeface="Arial" panose="020B0604020202020204" pitchFamily="34" charset="0"/>
              </a:defRPr>
            </a:lvl5pPr>
            <a:lvl6pPr marL="2514600" indent="-228600" eaLnBrk="0" fontAlgn="base" hangingPunct="0">
              <a:spcBef>
                <a:spcPct val="0"/>
              </a:spcBef>
              <a:spcAft>
                <a:spcPct val="0"/>
              </a:spcAft>
              <a:tabLst>
                <a:tab pos="1371600" algn="l"/>
                <a:tab pos="2686050" algn="l"/>
                <a:tab pos="4000500" algn="l"/>
              </a:tabLst>
              <a:defRPr sz="2400">
                <a:solidFill>
                  <a:schemeClr val="tx1"/>
                </a:solidFill>
                <a:latin typeface="Arial" panose="020B0604020202020204" pitchFamily="34" charset="0"/>
              </a:defRPr>
            </a:lvl6pPr>
            <a:lvl7pPr marL="2971800" indent="-228600" eaLnBrk="0" fontAlgn="base" hangingPunct="0">
              <a:spcBef>
                <a:spcPct val="0"/>
              </a:spcBef>
              <a:spcAft>
                <a:spcPct val="0"/>
              </a:spcAft>
              <a:tabLst>
                <a:tab pos="1371600" algn="l"/>
                <a:tab pos="2686050" algn="l"/>
                <a:tab pos="4000500" algn="l"/>
              </a:tabLst>
              <a:defRPr sz="2400">
                <a:solidFill>
                  <a:schemeClr val="tx1"/>
                </a:solidFill>
                <a:latin typeface="Arial" panose="020B0604020202020204" pitchFamily="34" charset="0"/>
              </a:defRPr>
            </a:lvl7pPr>
            <a:lvl8pPr marL="3429000" indent="-228600" eaLnBrk="0" fontAlgn="base" hangingPunct="0">
              <a:spcBef>
                <a:spcPct val="0"/>
              </a:spcBef>
              <a:spcAft>
                <a:spcPct val="0"/>
              </a:spcAft>
              <a:tabLst>
                <a:tab pos="1371600" algn="l"/>
                <a:tab pos="2686050" algn="l"/>
                <a:tab pos="4000500" algn="l"/>
              </a:tabLst>
              <a:defRPr sz="2400">
                <a:solidFill>
                  <a:schemeClr val="tx1"/>
                </a:solidFill>
                <a:latin typeface="Arial" panose="020B0604020202020204" pitchFamily="34" charset="0"/>
              </a:defRPr>
            </a:lvl8pPr>
            <a:lvl9pPr marL="3886200" indent="-228600" eaLnBrk="0" fontAlgn="base" hangingPunct="0">
              <a:spcBef>
                <a:spcPct val="0"/>
              </a:spcBef>
              <a:spcAft>
                <a:spcPct val="0"/>
              </a:spcAft>
              <a:tabLst>
                <a:tab pos="1371600" algn="l"/>
                <a:tab pos="2686050" algn="l"/>
                <a:tab pos="4000500" algn="l"/>
              </a:tabLst>
              <a:defRPr sz="2400">
                <a:solidFill>
                  <a:schemeClr val="tx1"/>
                </a:solidFill>
                <a:latin typeface="Arial" panose="020B0604020202020204" pitchFamily="34" charset="0"/>
              </a:defRPr>
            </a:lvl9pPr>
          </a:lstStyle>
          <a:p>
            <a:pPr algn="ctr"/>
            <a:r>
              <a:rPr lang="en-US" altLang="ko-KR" sz="2000" b="1">
                <a:solidFill>
                  <a:srgbClr val="C00000"/>
                </a:solidFill>
                <a:ea typeface="New York" charset="0"/>
                <a:cs typeface="Times New Roman" panose="02020603050405020304" pitchFamily="18" charset="0"/>
              </a:rPr>
              <a:t>Table 3.2</a:t>
            </a:r>
            <a:endParaRPr lang="en-US" altLang="ko-KR" sz="2000">
              <a:solidFill>
                <a:srgbClr val="C00000"/>
              </a:solidFill>
              <a:ea typeface="New York" charset="0"/>
              <a:cs typeface="Times New Roman" panose="02020603050405020304" pitchFamily="18" charset="0"/>
            </a:endParaRPr>
          </a:p>
          <a:p>
            <a:pPr algn="ctr"/>
            <a:r>
              <a:rPr lang="en-US" altLang="ko-KR" sz="2000" b="1">
                <a:solidFill>
                  <a:srgbClr val="C00000"/>
                </a:solidFill>
                <a:ea typeface="New York" charset="0"/>
                <a:cs typeface="Times New Roman" panose="02020603050405020304" pitchFamily="18" charset="0"/>
              </a:rPr>
              <a:t>A Comparison of Basic Research Designs</a:t>
            </a:r>
            <a:endParaRPr lang="en-US" altLang="ko-KR" sz="2000">
              <a:solidFill>
                <a:srgbClr val="C00000"/>
              </a:solidFill>
              <a:ea typeface="굴림" panose="020B0600000101010101" pitchFamily="34" charset="-127"/>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ChangeArrowheads="1"/>
          </p:cNvSpPr>
          <p:nvPr/>
        </p:nvSpPr>
        <p:spPr bwMode="auto">
          <a:xfrm>
            <a:off x="1412875" y="117475"/>
            <a:ext cx="626586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tabLst>
                <a:tab pos="1371600" algn="l"/>
                <a:tab pos="2686050" algn="l"/>
                <a:tab pos="4000500" algn="l"/>
              </a:tabLst>
              <a:defRPr sz="2400">
                <a:solidFill>
                  <a:schemeClr val="tx1"/>
                </a:solidFill>
                <a:latin typeface="Arial" panose="020B0604020202020204" pitchFamily="34" charset="0"/>
              </a:defRPr>
            </a:lvl1pPr>
            <a:lvl2pPr marL="742950" indent="-285750">
              <a:tabLst>
                <a:tab pos="1371600" algn="l"/>
                <a:tab pos="2686050" algn="l"/>
                <a:tab pos="4000500" algn="l"/>
              </a:tabLst>
              <a:defRPr sz="2400">
                <a:solidFill>
                  <a:schemeClr val="tx1"/>
                </a:solidFill>
                <a:latin typeface="Arial" panose="020B0604020202020204" pitchFamily="34" charset="0"/>
              </a:defRPr>
            </a:lvl2pPr>
            <a:lvl3pPr marL="1143000" indent="-228600">
              <a:tabLst>
                <a:tab pos="1371600" algn="l"/>
                <a:tab pos="2686050" algn="l"/>
                <a:tab pos="4000500" algn="l"/>
              </a:tabLst>
              <a:defRPr sz="2400">
                <a:solidFill>
                  <a:schemeClr val="tx1"/>
                </a:solidFill>
                <a:latin typeface="Arial" panose="020B0604020202020204" pitchFamily="34" charset="0"/>
              </a:defRPr>
            </a:lvl3pPr>
            <a:lvl4pPr marL="1600200" indent="-228600">
              <a:tabLst>
                <a:tab pos="1371600" algn="l"/>
                <a:tab pos="2686050" algn="l"/>
                <a:tab pos="4000500" algn="l"/>
              </a:tabLst>
              <a:defRPr sz="2400">
                <a:solidFill>
                  <a:schemeClr val="tx1"/>
                </a:solidFill>
                <a:latin typeface="Arial" panose="020B0604020202020204" pitchFamily="34" charset="0"/>
              </a:defRPr>
            </a:lvl4pPr>
            <a:lvl5pPr marL="2057400" indent="-228600">
              <a:tabLst>
                <a:tab pos="1371600" algn="l"/>
                <a:tab pos="2686050" algn="l"/>
                <a:tab pos="4000500" algn="l"/>
              </a:tabLst>
              <a:defRPr sz="2400">
                <a:solidFill>
                  <a:schemeClr val="tx1"/>
                </a:solidFill>
                <a:latin typeface="Arial" panose="020B0604020202020204" pitchFamily="34" charset="0"/>
              </a:defRPr>
            </a:lvl5pPr>
            <a:lvl6pPr marL="2514600" indent="-228600" eaLnBrk="0" fontAlgn="base" hangingPunct="0">
              <a:spcBef>
                <a:spcPct val="0"/>
              </a:spcBef>
              <a:spcAft>
                <a:spcPct val="0"/>
              </a:spcAft>
              <a:tabLst>
                <a:tab pos="1371600" algn="l"/>
                <a:tab pos="2686050" algn="l"/>
                <a:tab pos="4000500" algn="l"/>
              </a:tabLst>
              <a:defRPr sz="2400">
                <a:solidFill>
                  <a:schemeClr val="tx1"/>
                </a:solidFill>
                <a:latin typeface="Arial" panose="020B0604020202020204" pitchFamily="34" charset="0"/>
              </a:defRPr>
            </a:lvl6pPr>
            <a:lvl7pPr marL="2971800" indent="-228600" eaLnBrk="0" fontAlgn="base" hangingPunct="0">
              <a:spcBef>
                <a:spcPct val="0"/>
              </a:spcBef>
              <a:spcAft>
                <a:spcPct val="0"/>
              </a:spcAft>
              <a:tabLst>
                <a:tab pos="1371600" algn="l"/>
                <a:tab pos="2686050" algn="l"/>
                <a:tab pos="4000500" algn="l"/>
              </a:tabLst>
              <a:defRPr sz="2400">
                <a:solidFill>
                  <a:schemeClr val="tx1"/>
                </a:solidFill>
                <a:latin typeface="Arial" panose="020B0604020202020204" pitchFamily="34" charset="0"/>
              </a:defRPr>
            </a:lvl7pPr>
            <a:lvl8pPr marL="3429000" indent="-228600" eaLnBrk="0" fontAlgn="base" hangingPunct="0">
              <a:spcBef>
                <a:spcPct val="0"/>
              </a:spcBef>
              <a:spcAft>
                <a:spcPct val="0"/>
              </a:spcAft>
              <a:tabLst>
                <a:tab pos="1371600" algn="l"/>
                <a:tab pos="2686050" algn="l"/>
                <a:tab pos="4000500" algn="l"/>
              </a:tabLst>
              <a:defRPr sz="2400">
                <a:solidFill>
                  <a:schemeClr val="tx1"/>
                </a:solidFill>
                <a:latin typeface="Arial" panose="020B0604020202020204" pitchFamily="34" charset="0"/>
              </a:defRPr>
            </a:lvl8pPr>
            <a:lvl9pPr marL="3886200" indent="-228600" eaLnBrk="0" fontAlgn="base" hangingPunct="0">
              <a:spcBef>
                <a:spcPct val="0"/>
              </a:spcBef>
              <a:spcAft>
                <a:spcPct val="0"/>
              </a:spcAft>
              <a:tabLst>
                <a:tab pos="1371600" algn="l"/>
                <a:tab pos="2686050" algn="l"/>
                <a:tab pos="4000500" algn="l"/>
              </a:tabLst>
              <a:defRPr sz="2400">
                <a:solidFill>
                  <a:schemeClr val="tx1"/>
                </a:solidFill>
                <a:latin typeface="Arial" panose="020B0604020202020204" pitchFamily="34" charset="0"/>
              </a:defRPr>
            </a:lvl9pPr>
          </a:lstStyle>
          <a:p>
            <a:pPr algn="ctr"/>
            <a:r>
              <a:rPr lang="en-US" altLang="ko-KR" sz="2000" b="1">
                <a:solidFill>
                  <a:srgbClr val="C00000"/>
                </a:solidFill>
                <a:ea typeface="New York" charset="0"/>
                <a:cs typeface="Times New Roman" panose="02020603050405020304" pitchFamily="18" charset="0"/>
              </a:rPr>
              <a:t>Table 3.2 (Cont.)</a:t>
            </a:r>
            <a:endParaRPr lang="en-US" altLang="ko-KR" sz="2000">
              <a:solidFill>
                <a:srgbClr val="C00000"/>
              </a:solidFill>
              <a:ea typeface="New York" charset="0"/>
              <a:cs typeface="Times New Roman" panose="02020603050405020304" pitchFamily="18" charset="0"/>
            </a:endParaRPr>
          </a:p>
          <a:p>
            <a:pPr algn="ctr"/>
            <a:r>
              <a:rPr lang="en-US" altLang="ko-KR" b="1">
                <a:solidFill>
                  <a:srgbClr val="C00000"/>
                </a:solidFill>
                <a:ea typeface="New York" charset="0"/>
                <a:cs typeface="Times New Roman" panose="02020603050405020304" pitchFamily="18" charset="0"/>
              </a:rPr>
              <a:t>A Comparison of Basic Research Designs</a:t>
            </a:r>
          </a:p>
        </p:txBody>
      </p:sp>
      <p:graphicFrame>
        <p:nvGraphicFramePr>
          <p:cNvPr id="14350" name="Group 14"/>
          <p:cNvGraphicFramePr>
            <a:graphicFrameLocks noGrp="1"/>
          </p:cNvGraphicFramePr>
          <p:nvPr>
            <p:extLst>
              <p:ext uri="{D42A27DB-BD31-4B8C-83A1-F6EECF244321}">
                <p14:modId xmlns:p14="http://schemas.microsoft.com/office/powerpoint/2010/main" val="2930687480"/>
              </p:ext>
            </p:extLst>
          </p:nvPr>
        </p:nvGraphicFramePr>
        <p:xfrm>
          <a:off x="465137" y="1401763"/>
          <a:ext cx="8464550" cy="4450080"/>
        </p:xfrm>
        <a:graphic>
          <a:graphicData uri="http://schemas.openxmlformats.org/drawingml/2006/table">
            <a:tbl>
              <a:tblPr/>
              <a:tblGrid>
                <a:gridCol w="1557338"/>
                <a:gridCol w="2162175"/>
                <a:gridCol w="2373312"/>
                <a:gridCol w="2371725"/>
              </a:tblGrid>
              <a:tr h="0">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1" hangingPunct="1">
                        <a:lnSpc>
                          <a:spcPct val="100000"/>
                        </a:lnSpc>
                        <a:spcBef>
                          <a:spcPct val="0"/>
                        </a:spcBef>
                        <a:spcAft>
                          <a:spcPct val="0"/>
                        </a:spcAft>
                        <a:buClrTx/>
                        <a:buSzTx/>
                        <a:buFontTx/>
                        <a:buNone/>
                        <a:tabLst/>
                      </a:pP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txBody>
                  <a:tcP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2000" b="1" i="0" u="sng" strike="noStrike" cap="none" normalizeH="0" baseline="0" smtClean="0">
                          <a:ln>
                            <a:noFill/>
                          </a:ln>
                          <a:solidFill>
                            <a:srgbClr val="002060"/>
                          </a:solidFill>
                          <a:effectLst/>
                          <a:latin typeface="Arial" panose="020B0604020202020204" pitchFamily="34" charset="0"/>
                          <a:ea typeface="굴림" panose="020B0600000101010101" pitchFamily="34" charset="-127"/>
                        </a:rPr>
                        <a:t>Exploratory</a:t>
                      </a:r>
                      <a:endParaRPr kumimoji="0" lang="ko-KR" altLang="en-US" sz="2000" b="1" i="0" u="none" strike="noStrike" cap="none" normalizeH="0" baseline="0" smtClean="0">
                        <a:ln>
                          <a:noFill/>
                        </a:ln>
                        <a:solidFill>
                          <a:srgbClr val="002060"/>
                        </a:solidFill>
                        <a:effectLst/>
                        <a:latin typeface="Arial" panose="020B0604020202020204" pitchFamily="34" charset="0"/>
                        <a:ea typeface="굴림" panose="020B0600000101010101" pitchFamily="34" charset="-127"/>
                      </a:endParaRPr>
                    </a:p>
                  </a:txBody>
                  <a:tcP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2000" b="1" i="0" u="sng" strike="noStrike" cap="none" normalizeH="0" baseline="0" smtClean="0">
                          <a:ln>
                            <a:noFill/>
                          </a:ln>
                          <a:solidFill>
                            <a:srgbClr val="002060"/>
                          </a:solidFill>
                          <a:effectLst/>
                          <a:latin typeface="Arial" panose="020B0604020202020204" pitchFamily="34" charset="0"/>
                          <a:ea typeface="굴림" panose="020B0600000101010101" pitchFamily="34" charset="-127"/>
                        </a:rPr>
                        <a:t>Descriptive</a:t>
                      </a:r>
                      <a:endParaRPr kumimoji="0" lang="ko-KR" altLang="en-US" sz="2000" b="1" i="0" u="none" strike="noStrike" cap="none" normalizeH="0" baseline="0" smtClean="0">
                        <a:ln>
                          <a:noFill/>
                        </a:ln>
                        <a:solidFill>
                          <a:srgbClr val="002060"/>
                        </a:solidFill>
                        <a:effectLst/>
                        <a:latin typeface="Arial" panose="020B0604020202020204" pitchFamily="34" charset="0"/>
                        <a:ea typeface="굴림" panose="020B0600000101010101" pitchFamily="34" charset="-127"/>
                      </a:endParaRPr>
                    </a:p>
                  </a:txBody>
                  <a:tcP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2000" b="1" i="0" u="sng" strike="noStrike" cap="none" normalizeH="0" baseline="0" smtClean="0">
                          <a:ln>
                            <a:noFill/>
                          </a:ln>
                          <a:solidFill>
                            <a:srgbClr val="002060"/>
                          </a:solidFill>
                          <a:effectLst/>
                          <a:latin typeface="Arial" panose="020B0604020202020204" pitchFamily="34" charset="0"/>
                          <a:ea typeface="굴림" panose="020B0600000101010101" pitchFamily="34" charset="-127"/>
                        </a:rPr>
                        <a:t>Causal</a:t>
                      </a:r>
                      <a:endParaRPr kumimoji="0" lang="ko-KR" altLang="en-US" sz="2000" b="1" i="0" u="none" strike="noStrike" cap="none" normalizeH="0" baseline="0" smtClean="0">
                        <a:ln>
                          <a:noFill/>
                        </a:ln>
                        <a:solidFill>
                          <a:srgbClr val="002060"/>
                        </a:solidFill>
                        <a:effectLst/>
                        <a:latin typeface="Arial" panose="020B0604020202020204" pitchFamily="34" charset="0"/>
                        <a:ea typeface="굴림" panose="020B0600000101010101" pitchFamily="34" charset="-127"/>
                      </a:endParaRPr>
                    </a:p>
                  </a:txBody>
                  <a:tcPr horzOverflow="overflow">
                    <a:lnL>
                      <a:noFill/>
                    </a:lnL>
                    <a:lnR>
                      <a:noFill/>
                    </a:lnR>
                    <a:lnT>
                      <a:noFill/>
                    </a:lnT>
                    <a:lnB>
                      <a:noFill/>
                    </a:lnB>
                    <a:lnTlToBr>
                      <a:noFill/>
                    </a:lnTlToBr>
                    <a:lnBlToTr>
                      <a:noFill/>
                    </a:lnBlToTr>
                    <a:noFill/>
                  </a:tcPr>
                </a:tc>
              </a:tr>
              <a:tr h="1196975">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rgbClr val="7030A0"/>
                          </a:solidFill>
                          <a:effectLst/>
                          <a:latin typeface="Arial" panose="020B0604020202020204" pitchFamily="34" charset="0"/>
                          <a:ea typeface="굴림" panose="020B0600000101010101" pitchFamily="34" charset="-127"/>
                        </a:rPr>
                        <a:t>Method:</a:t>
                      </a:r>
                      <a:endParaRPr kumimoji="0" lang="ko-KR" altLang="en-US" sz="2000" b="1" i="0" u="none" strike="noStrike" cap="none" normalizeH="0" baseline="0" smtClean="0">
                        <a:ln>
                          <a:noFill/>
                        </a:ln>
                        <a:solidFill>
                          <a:srgbClr val="7030A0"/>
                        </a:solidFill>
                        <a:effectLst/>
                        <a:latin typeface="Arial" panose="020B0604020202020204" pitchFamily="34" charset="0"/>
                        <a:ea typeface="굴림" panose="020B0600000101010101" pitchFamily="34" charset="-127"/>
                      </a:endParaRPr>
                    </a:p>
                  </a:txBody>
                  <a:tcP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rPr>
                        <a:t>Expert surveys.</a:t>
                      </a: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p>
                      <a:pPr marL="0" marR="0" lvl="0" indent="0" algn="l" defTabSz="914400" rtl="0" eaLnBrk="1" fontAlgn="base" latinLnBrk="1" hangingPunct="0">
                        <a:lnSpc>
                          <a:spcPct val="100000"/>
                        </a:lnSpc>
                        <a:spcBef>
                          <a:spcPct val="0"/>
                        </a:spcBef>
                        <a:spcAft>
                          <a:spcPct val="0"/>
                        </a:spcAft>
                        <a:buClrTx/>
                        <a:buSzTx/>
                        <a:buFontTx/>
                        <a:buNone/>
                        <a:tabLst/>
                      </a:pPr>
                      <a:endParaRPr kumimoji="0" lang="en-US" altLang="ko-KR"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rPr>
                        <a:t>Pilot surveys.</a:t>
                      </a: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p>
                      <a:pPr marL="0" marR="0" lvl="0" indent="0" algn="l" defTabSz="914400" rtl="0" eaLnBrk="1" fontAlgn="base" latinLnBrk="1" hangingPunct="0">
                        <a:lnSpc>
                          <a:spcPct val="100000"/>
                        </a:lnSpc>
                        <a:spcBef>
                          <a:spcPct val="0"/>
                        </a:spcBef>
                        <a:spcAft>
                          <a:spcPct val="0"/>
                        </a:spcAft>
                        <a:buClrTx/>
                        <a:buSzTx/>
                        <a:buFontTx/>
                        <a:buNone/>
                        <a:tabLst/>
                      </a:pPr>
                      <a:endParaRPr kumimoji="0" lang="en-US" altLang="ko-KR"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rPr>
                        <a:t>Case </a:t>
                      </a: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rPr>
                        <a:t>studies.</a:t>
                      </a: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p>
                      <a:pPr marL="0" marR="0" lvl="0" indent="0" algn="l" defTabSz="914400" rtl="0" eaLnBrk="1" fontAlgn="base" latinLnBrk="1" hangingPunct="0">
                        <a:lnSpc>
                          <a:spcPct val="100000"/>
                        </a:lnSpc>
                        <a:spcBef>
                          <a:spcPct val="0"/>
                        </a:spcBef>
                        <a:spcAft>
                          <a:spcPct val="0"/>
                        </a:spcAft>
                        <a:buClrTx/>
                        <a:buSzTx/>
                        <a:buFontTx/>
                        <a:buNone/>
                        <a:tabLst/>
                      </a:pPr>
                      <a:endParaRPr kumimoji="0" lang="en-US" altLang="ko-KR"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rPr>
                        <a:t>Secondary data</a:t>
                      </a: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rPr>
                        <a:t>(qualitative).</a:t>
                      </a: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p>
                      <a:pPr marL="0" marR="0" lvl="0" indent="0" algn="l" defTabSz="914400" rtl="0" eaLnBrk="1" fontAlgn="base" latinLnBrk="1" hangingPunct="0">
                        <a:lnSpc>
                          <a:spcPct val="100000"/>
                        </a:lnSpc>
                        <a:spcBef>
                          <a:spcPct val="0"/>
                        </a:spcBef>
                        <a:spcAft>
                          <a:spcPct val="0"/>
                        </a:spcAft>
                        <a:buClrTx/>
                        <a:buSzTx/>
                        <a:buFontTx/>
                        <a:buNone/>
                        <a:tabLst/>
                      </a:pPr>
                      <a:endParaRPr kumimoji="0" lang="en-US" altLang="ko-KR"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rPr>
                        <a:t>Qualitative</a:t>
                      </a: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rPr>
                        <a:t>Research.</a:t>
                      </a: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p>
                      <a:pPr marL="0" marR="0" lvl="0" indent="0" algn="l" defTabSz="914400" rtl="0" eaLnBrk="1" fontAlgn="base" latinLnBrk="1" hangingPunct="1">
                        <a:lnSpc>
                          <a:spcPct val="100000"/>
                        </a:lnSpc>
                        <a:spcBef>
                          <a:spcPct val="0"/>
                        </a:spcBef>
                        <a:spcAft>
                          <a:spcPct val="0"/>
                        </a:spcAft>
                        <a:buClrTx/>
                        <a:buSzTx/>
                        <a:buFontTx/>
                        <a:buNone/>
                        <a:tabLst/>
                      </a:pP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txBody>
                  <a:tcP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rPr>
                        <a:t>Secondary data</a:t>
                      </a: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rPr>
                        <a:t>(quantitative).</a:t>
                      </a: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p>
                      <a:pPr marL="0" marR="0" lvl="0" indent="0" algn="l" defTabSz="914400" rtl="0" eaLnBrk="1" fontAlgn="base" latinLnBrk="1" hangingPunct="0">
                        <a:lnSpc>
                          <a:spcPct val="100000"/>
                        </a:lnSpc>
                        <a:spcBef>
                          <a:spcPct val="0"/>
                        </a:spcBef>
                        <a:spcAft>
                          <a:spcPct val="0"/>
                        </a:spcAft>
                        <a:buClrTx/>
                        <a:buSzTx/>
                        <a:buFontTx/>
                        <a:buNone/>
                        <a:tabLst/>
                      </a:pPr>
                      <a:endParaRPr kumimoji="0" lang="en-US" altLang="ko-KR"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rPr>
                        <a:t>Surveys.</a:t>
                      </a:r>
                    </a:p>
                    <a:p>
                      <a:pPr marL="0" marR="0" lvl="0" indent="0" algn="l" defTabSz="914400" rtl="0" eaLnBrk="1" fontAlgn="base" latinLnBrk="1" hangingPunct="0">
                        <a:lnSpc>
                          <a:spcPct val="100000"/>
                        </a:lnSpc>
                        <a:spcBef>
                          <a:spcPct val="0"/>
                        </a:spcBef>
                        <a:spcAft>
                          <a:spcPct val="0"/>
                        </a:spcAft>
                        <a:buClrTx/>
                        <a:buSzTx/>
                        <a:buFontTx/>
                        <a:buNone/>
                        <a:tabLst/>
                      </a:pP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rPr>
                        <a:t>Panels.</a:t>
                      </a:r>
                    </a:p>
                    <a:p>
                      <a:pPr marL="0" marR="0" lvl="0" indent="0" algn="l" defTabSz="914400" rtl="0" eaLnBrk="1" fontAlgn="base" latinLnBrk="1" hangingPunct="0">
                        <a:lnSpc>
                          <a:spcPct val="100000"/>
                        </a:lnSpc>
                        <a:spcBef>
                          <a:spcPct val="0"/>
                        </a:spcBef>
                        <a:spcAft>
                          <a:spcPct val="0"/>
                        </a:spcAft>
                        <a:buClrTx/>
                        <a:buSzTx/>
                        <a:buFontTx/>
                        <a:buNone/>
                        <a:tabLst/>
                      </a:pP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rPr>
                        <a:t>Observational</a:t>
                      </a: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rPr>
                        <a:t>and other data.</a:t>
                      </a: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p>
                      <a:pPr marL="0" marR="0" lvl="0" indent="0" algn="l" defTabSz="914400" rtl="0" eaLnBrk="1" fontAlgn="base" latinLnBrk="1" hangingPunct="1">
                        <a:lnSpc>
                          <a:spcPct val="100000"/>
                        </a:lnSpc>
                        <a:spcBef>
                          <a:spcPct val="0"/>
                        </a:spcBef>
                        <a:spcAft>
                          <a:spcPct val="0"/>
                        </a:spcAft>
                        <a:buClrTx/>
                        <a:buSzTx/>
                        <a:buFontTx/>
                        <a:buNone/>
                        <a:tabLst/>
                      </a:pPr>
                      <a:endParaRPr kumimoji="0" lang="ko-KR" altLang="en-US" sz="2000" b="0" i="0" u="none" strike="noStrike" cap="none" normalizeH="0" baseline="0" smtClean="0">
                        <a:ln>
                          <a:noFill/>
                        </a:ln>
                        <a:solidFill>
                          <a:schemeClr val="tx1"/>
                        </a:solidFill>
                        <a:effectLst/>
                        <a:latin typeface="Arial" panose="020B0604020202020204" pitchFamily="34" charset="0"/>
                        <a:ea typeface="굴림" panose="020B0600000101010101" pitchFamily="34" charset="-127"/>
                      </a:endParaRPr>
                    </a:p>
                  </a:txBody>
                  <a:tcPr horzOverflow="overflow">
                    <a:lnL>
                      <a:noFill/>
                    </a:lnL>
                    <a:lnR>
                      <a:noFill/>
                    </a:lnR>
                    <a:lnT>
                      <a:noFill/>
                    </a:lnT>
                    <a:lnB>
                      <a:noFill/>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eaLnBrk="0" fontAlgn="base" hangingPunct="0">
                        <a:spcBef>
                          <a:spcPct val="20000"/>
                        </a:spcBef>
                        <a:spcAft>
                          <a:spcPct val="0"/>
                        </a:spcAft>
                        <a:defRPr>
                          <a:solidFill>
                            <a:schemeClr val="tx1"/>
                          </a:solidFill>
                          <a:latin typeface="Arial" panose="020B0604020202020204" pitchFamily="34" charset="0"/>
                        </a:defRPr>
                      </a:lvl6pPr>
                      <a:lvl7pPr marL="2971800" indent="-228600" eaLnBrk="0" fontAlgn="base" hangingPunct="0">
                        <a:spcBef>
                          <a:spcPct val="20000"/>
                        </a:spcBef>
                        <a:spcAft>
                          <a:spcPct val="0"/>
                        </a:spcAft>
                        <a:defRPr>
                          <a:solidFill>
                            <a:schemeClr val="tx1"/>
                          </a:solidFill>
                          <a:latin typeface="Arial" panose="020B0604020202020204" pitchFamily="34" charset="0"/>
                        </a:defRPr>
                      </a:lvl7pPr>
                      <a:lvl8pPr marL="3429000" indent="-228600" eaLnBrk="0" fontAlgn="base" hangingPunct="0">
                        <a:spcBef>
                          <a:spcPct val="20000"/>
                        </a:spcBef>
                        <a:spcAft>
                          <a:spcPct val="0"/>
                        </a:spcAft>
                        <a:defRPr>
                          <a:solidFill>
                            <a:schemeClr val="tx1"/>
                          </a:solidFill>
                          <a:latin typeface="Arial" panose="020B0604020202020204" pitchFamily="34" charset="0"/>
                        </a:defRPr>
                      </a:lvl8pPr>
                      <a:lvl9pPr marL="3886200" indent="-228600" eaLnBrk="0" fontAlgn="base" hangingPunct="0">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0" i="0" u="none" strike="noStrike" cap="none" normalizeH="0" baseline="0" dirty="0" smtClean="0">
                          <a:ln>
                            <a:noFill/>
                          </a:ln>
                          <a:solidFill>
                            <a:schemeClr val="tx1"/>
                          </a:solidFill>
                          <a:effectLst/>
                          <a:latin typeface="Arial" panose="020B0604020202020204" pitchFamily="34" charset="0"/>
                          <a:ea typeface="굴림" panose="020B0600000101010101" pitchFamily="34" charset="-127"/>
                        </a:rPr>
                        <a:t>Experiments.</a:t>
                      </a:r>
                      <a:endParaRPr kumimoji="0" lang="ko-KR" altLang="en-US" sz="2000" b="0" i="0" u="none" strike="noStrike" cap="none" normalizeH="0" baseline="0" dirty="0" smtClean="0">
                        <a:ln>
                          <a:noFill/>
                        </a:ln>
                        <a:solidFill>
                          <a:schemeClr val="tx1"/>
                        </a:solidFill>
                        <a:effectLst/>
                        <a:latin typeface="Arial" panose="020B0604020202020204" pitchFamily="34" charset="0"/>
                        <a:ea typeface="굴림" panose="020B0600000101010101" pitchFamily="34" charset="-127"/>
                      </a:endParaRPr>
                    </a:p>
                  </a:txBody>
                  <a:tcPr horzOverflow="overflow">
                    <a:lnL>
                      <a:noFill/>
                    </a:lnL>
                    <a:lnR>
                      <a:noFill/>
                    </a:lnR>
                    <a:lnT>
                      <a:noFill/>
                    </a:lnT>
                    <a:lnB>
                      <a:noFill/>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728663" y="0"/>
            <a:ext cx="7772400" cy="817562"/>
          </a:xfrm>
        </p:spPr>
        <p:txBody>
          <a:bodyPr/>
          <a:lstStyle/>
          <a:p>
            <a:r>
              <a:rPr lang="en-US" altLang="ko-KR" sz="3800" b="1" dirty="0" smtClean="0">
                <a:solidFill>
                  <a:schemeClr val="accent2"/>
                </a:solidFill>
                <a:ea typeface="굴림" panose="020B0600000101010101" pitchFamily="34" charset="-127"/>
              </a:rPr>
              <a:t>2.1 Uses </a:t>
            </a:r>
            <a:r>
              <a:rPr lang="en-US" altLang="ko-KR" sz="3800" b="1" dirty="0" smtClean="0">
                <a:solidFill>
                  <a:schemeClr val="accent2"/>
                </a:solidFill>
                <a:ea typeface="굴림" panose="020B0600000101010101" pitchFamily="34" charset="-127"/>
              </a:rPr>
              <a:t>of Exploratory Research</a:t>
            </a:r>
          </a:p>
        </p:txBody>
      </p:sp>
      <p:sp>
        <p:nvSpPr>
          <p:cNvPr id="28675" name="Rectangle 3"/>
          <p:cNvSpPr>
            <a:spLocks noGrp="1" noChangeArrowheads="1"/>
          </p:cNvSpPr>
          <p:nvPr>
            <p:ph idx="1"/>
          </p:nvPr>
        </p:nvSpPr>
        <p:spPr>
          <a:xfrm>
            <a:off x="500063" y="1087438"/>
            <a:ext cx="8229600" cy="5027612"/>
          </a:xfrm>
        </p:spPr>
        <p:txBody>
          <a:bodyPr/>
          <a:lstStyle/>
          <a:p>
            <a:pPr>
              <a:spcBef>
                <a:spcPct val="50000"/>
              </a:spcBef>
            </a:pPr>
            <a:r>
              <a:rPr lang="en-US" altLang="ko-KR" sz="2800" b="1" dirty="0" smtClean="0">
                <a:solidFill>
                  <a:srgbClr val="000000"/>
                </a:solidFill>
                <a:ea typeface="굴림" panose="020B0600000101010101" pitchFamily="34" charset="-127"/>
                <a:cs typeface="Arial" panose="020B0604020202020204" pitchFamily="34" charset="0"/>
              </a:rPr>
              <a:t>Formulate a problem or define a problem more precisely</a:t>
            </a:r>
          </a:p>
          <a:p>
            <a:pPr>
              <a:spcBef>
                <a:spcPct val="50000"/>
              </a:spcBef>
            </a:pPr>
            <a:r>
              <a:rPr lang="en-US" altLang="ko-KR" sz="2800" b="1" dirty="0" smtClean="0">
                <a:solidFill>
                  <a:srgbClr val="000000"/>
                </a:solidFill>
                <a:ea typeface="굴림" panose="020B0600000101010101" pitchFamily="34" charset="-127"/>
                <a:cs typeface="Arial" panose="020B0604020202020204" pitchFamily="34" charset="0"/>
              </a:rPr>
              <a:t>Identify alternative courses of action</a:t>
            </a:r>
          </a:p>
          <a:p>
            <a:pPr>
              <a:spcBef>
                <a:spcPct val="50000"/>
              </a:spcBef>
            </a:pPr>
            <a:r>
              <a:rPr lang="en-US" altLang="ko-KR" sz="2800" b="1" dirty="0" smtClean="0">
                <a:solidFill>
                  <a:srgbClr val="000000"/>
                </a:solidFill>
                <a:ea typeface="굴림" panose="020B0600000101010101" pitchFamily="34" charset="-127"/>
                <a:cs typeface="Arial" panose="020B0604020202020204" pitchFamily="34" charset="0"/>
              </a:rPr>
              <a:t>Develop hypotheses</a:t>
            </a:r>
          </a:p>
          <a:p>
            <a:pPr>
              <a:spcBef>
                <a:spcPct val="50000"/>
              </a:spcBef>
            </a:pPr>
            <a:r>
              <a:rPr lang="en-US" altLang="ko-KR" sz="2800" b="1" dirty="0" smtClean="0">
                <a:solidFill>
                  <a:srgbClr val="000000"/>
                </a:solidFill>
                <a:ea typeface="굴림" panose="020B0600000101010101" pitchFamily="34" charset="-127"/>
                <a:cs typeface="Arial" panose="020B0604020202020204" pitchFamily="34" charset="0"/>
              </a:rPr>
              <a:t>Isolate key variables and relationships for further examination</a:t>
            </a:r>
          </a:p>
          <a:p>
            <a:pPr>
              <a:spcBef>
                <a:spcPct val="50000"/>
              </a:spcBef>
            </a:pPr>
            <a:r>
              <a:rPr lang="en-US" altLang="ko-KR" sz="2800" b="1" dirty="0" smtClean="0">
                <a:solidFill>
                  <a:srgbClr val="000000"/>
                </a:solidFill>
                <a:ea typeface="굴림" panose="020B0600000101010101" pitchFamily="34" charset="-127"/>
                <a:cs typeface="Arial" panose="020B0604020202020204" pitchFamily="34" charset="0"/>
              </a:rPr>
              <a:t>Gain insights for developing an approach to the problem</a:t>
            </a:r>
          </a:p>
          <a:p>
            <a:pPr>
              <a:spcBef>
                <a:spcPct val="50000"/>
              </a:spcBef>
            </a:pPr>
            <a:r>
              <a:rPr lang="en-US" altLang="ko-KR" sz="2800" b="1" dirty="0" smtClean="0">
                <a:ea typeface="굴림" panose="020B0600000101010101" pitchFamily="34" charset="-127"/>
                <a:cs typeface="Arial" panose="020B0604020202020204" pitchFamily="34" charset="0"/>
              </a:rPr>
              <a:t>Establish priorities for further research</a:t>
            </a:r>
          </a:p>
        </p:txBody>
      </p:sp>
    </p:spTree>
  </p:cSld>
  <p:clrMapOvr>
    <a:masterClrMapping/>
  </p:clrMapOvr>
  <p:transition>
    <p:spli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73088" y="176213"/>
            <a:ext cx="8197850" cy="692150"/>
          </a:xfrm>
        </p:spPr>
        <p:txBody>
          <a:bodyPr/>
          <a:lstStyle/>
          <a:p>
            <a:r>
              <a:rPr lang="en-US" altLang="ko-KR" sz="3800" b="1" dirty="0" smtClean="0">
                <a:solidFill>
                  <a:schemeClr val="accent2"/>
                </a:solidFill>
                <a:ea typeface="굴림" panose="020B0600000101010101" pitchFamily="34" charset="-127"/>
              </a:rPr>
              <a:t>2.1a -Methods </a:t>
            </a:r>
            <a:r>
              <a:rPr lang="en-US" altLang="ko-KR" sz="3800" b="1" dirty="0" smtClean="0">
                <a:solidFill>
                  <a:schemeClr val="accent2"/>
                </a:solidFill>
                <a:ea typeface="굴림" panose="020B0600000101010101" pitchFamily="34" charset="-127"/>
              </a:rPr>
              <a:t>of Exploratory Research</a:t>
            </a:r>
          </a:p>
        </p:txBody>
      </p:sp>
      <p:sp>
        <p:nvSpPr>
          <p:cNvPr id="29699" name="Rectangle 3"/>
          <p:cNvSpPr>
            <a:spLocks noGrp="1" noChangeArrowheads="1"/>
          </p:cNvSpPr>
          <p:nvPr>
            <p:ph idx="1"/>
          </p:nvPr>
        </p:nvSpPr>
        <p:spPr>
          <a:xfrm>
            <a:off x="677863" y="1258888"/>
            <a:ext cx="4422775" cy="2874962"/>
          </a:xfrm>
        </p:spPr>
        <p:txBody>
          <a:bodyPr/>
          <a:lstStyle/>
          <a:p>
            <a:pPr>
              <a:spcBef>
                <a:spcPct val="70000"/>
              </a:spcBef>
            </a:pPr>
            <a:r>
              <a:rPr lang="en-US" altLang="ko-KR" sz="2400" b="1" dirty="0" smtClean="0">
                <a:solidFill>
                  <a:srgbClr val="000000"/>
                </a:solidFill>
                <a:ea typeface="굴림" panose="020B0600000101010101" pitchFamily="34" charset="-127"/>
                <a:cs typeface="Arial" panose="020B0604020202020204" pitchFamily="34" charset="0"/>
              </a:rPr>
              <a:t>Survey of experts (discussed in Chapter 2)</a:t>
            </a:r>
          </a:p>
          <a:p>
            <a:pPr>
              <a:spcBef>
                <a:spcPct val="70000"/>
              </a:spcBef>
            </a:pPr>
            <a:r>
              <a:rPr lang="en-US" altLang="ko-KR" sz="2400" b="1" dirty="0" smtClean="0">
                <a:solidFill>
                  <a:srgbClr val="000000"/>
                </a:solidFill>
                <a:ea typeface="굴림" panose="020B0600000101010101" pitchFamily="34" charset="-127"/>
                <a:cs typeface="Arial" panose="020B0604020202020204" pitchFamily="34" charset="0"/>
              </a:rPr>
              <a:t>Pilot surveys (discussed in Chapter 2)</a:t>
            </a:r>
          </a:p>
          <a:p>
            <a:pPr>
              <a:spcBef>
                <a:spcPct val="70000"/>
              </a:spcBef>
            </a:pPr>
            <a:r>
              <a:rPr lang="en-US" altLang="ko-KR" sz="2400" b="1" dirty="0" smtClean="0">
                <a:solidFill>
                  <a:srgbClr val="000000"/>
                </a:solidFill>
                <a:ea typeface="굴림" panose="020B0600000101010101" pitchFamily="34" charset="-127"/>
                <a:cs typeface="Arial" panose="020B0604020202020204" pitchFamily="34" charset="0"/>
              </a:rPr>
              <a:t>Secondary data analyzed in a qualitative way (discussed in Chapter 4)</a:t>
            </a:r>
          </a:p>
          <a:p>
            <a:pPr>
              <a:spcBef>
                <a:spcPct val="70000"/>
              </a:spcBef>
            </a:pPr>
            <a:r>
              <a:rPr lang="en-US" altLang="ko-KR" sz="2400" b="1" dirty="0" smtClean="0">
                <a:ea typeface="굴림" panose="020B0600000101010101" pitchFamily="34" charset="-127"/>
                <a:cs typeface="Arial" panose="020B0604020202020204" pitchFamily="34" charset="0"/>
              </a:rPr>
              <a:t>Qualitative research (discussed in Chapter 5) </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4457" y="2478038"/>
            <a:ext cx="3495675"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pli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006" y="285751"/>
            <a:ext cx="7772400" cy="692150"/>
          </a:xfrm>
        </p:spPr>
        <p:txBody>
          <a:bodyPr/>
          <a:lstStyle/>
          <a:p>
            <a:r>
              <a:rPr lang="en-US" altLang="ko-KR" sz="3800" b="1" dirty="0" smtClean="0">
                <a:solidFill>
                  <a:schemeClr val="accent2"/>
                </a:solidFill>
                <a:ea typeface="굴림" panose="020B0600000101010101" pitchFamily="34" charset="-127"/>
              </a:rPr>
              <a:t>2.2-Use </a:t>
            </a:r>
            <a:r>
              <a:rPr lang="en-US" altLang="ko-KR" sz="3800" b="1" dirty="0" smtClean="0">
                <a:solidFill>
                  <a:schemeClr val="accent2"/>
                </a:solidFill>
                <a:ea typeface="굴림" panose="020B0600000101010101" pitchFamily="34" charset="-127"/>
              </a:rPr>
              <a:t>of Descriptive Research</a:t>
            </a:r>
          </a:p>
        </p:txBody>
      </p:sp>
      <p:sp>
        <p:nvSpPr>
          <p:cNvPr id="30723" name="Rectangle 3"/>
          <p:cNvSpPr>
            <a:spLocks noGrp="1" noChangeArrowheads="1"/>
          </p:cNvSpPr>
          <p:nvPr>
            <p:ph idx="1"/>
          </p:nvPr>
        </p:nvSpPr>
        <p:spPr>
          <a:xfrm>
            <a:off x="715962" y="1368425"/>
            <a:ext cx="7710487" cy="4529137"/>
          </a:xfrm>
        </p:spPr>
        <p:txBody>
          <a:bodyPr/>
          <a:lstStyle/>
          <a:p>
            <a:pPr>
              <a:spcBef>
                <a:spcPct val="50000"/>
              </a:spcBef>
            </a:pPr>
            <a:r>
              <a:rPr lang="en-US" altLang="ko-KR" sz="2400" b="1" dirty="0" smtClean="0">
                <a:ea typeface="굴림" panose="020B0600000101010101" pitchFamily="34" charset="-127"/>
                <a:cs typeface="Arial" panose="020B0604020202020204" pitchFamily="34" charset="0"/>
              </a:rPr>
              <a:t>To describe the characteristics of relevant groups, such as consumers, salespeople, organizations, or market areas</a:t>
            </a:r>
          </a:p>
          <a:p>
            <a:pPr>
              <a:spcBef>
                <a:spcPct val="50000"/>
              </a:spcBef>
            </a:pPr>
            <a:r>
              <a:rPr lang="en-US" altLang="ko-KR" sz="2400" b="1" dirty="0" smtClean="0">
                <a:ea typeface="굴림" panose="020B0600000101010101" pitchFamily="34" charset="-127"/>
                <a:cs typeface="Arial" panose="020B0604020202020204" pitchFamily="34" charset="0"/>
              </a:rPr>
              <a:t>To estimate the percentage of units in a specified population exhibiting a certain behavior</a:t>
            </a:r>
          </a:p>
          <a:p>
            <a:pPr>
              <a:spcBef>
                <a:spcPct val="50000"/>
              </a:spcBef>
            </a:pPr>
            <a:r>
              <a:rPr lang="en-US" altLang="ko-KR" sz="2400" b="1" dirty="0" smtClean="0">
                <a:solidFill>
                  <a:srgbClr val="000000"/>
                </a:solidFill>
                <a:ea typeface="굴림" panose="020B0600000101010101" pitchFamily="34" charset="-127"/>
                <a:cs typeface="Arial" panose="020B0604020202020204" pitchFamily="34" charset="0"/>
              </a:rPr>
              <a:t>To determine the perceptions of product characteristics</a:t>
            </a:r>
          </a:p>
          <a:p>
            <a:pPr>
              <a:spcBef>
                <a:spcPct val="50000"/>
              </a:spcBef>
            </a:pPr>
            <a:r>
              <a:rPr lang="en-US" altLang="ko-KR" sz="2400" b="1" dirty="0" smtClean="0">
                <a:solidFill>
                  <a:srgbClr val="000000"/>
                </a:solidFill>
                <a:ea typeface="굴림" panose="020B0600000101010101" pitchFamily="34" charset="-127"/>
                <a:cs typeface="Arial" panose="020B0604020202020204" pitchFamily="34" charset="0"/>
              </a:rPr>
              <a:t>To determine the degree to which marketing variables are associated</a:t>
            </a:r>
          </a:p>
          <a:p>
            <a:pPr>
              <a:spcBef>
                <a:spcPct val="50000"/>
              </a:spcBef>
            </a:pPr>
            <a:r>
              <a:rPr lang="en-US" altLang="ko-KR" sz="2400" b="1" dirty="0" smtClean="0">
                <a:ea typeface="굴림" panose="020B0600000101010101" pitchFamily="34" charset="-127"/>
                <a:cs typeface="Arial" panose="020B0604020202020204" pitchFamily="34" charset="0"/>
              </a:rPr>
              <a:t>To make specific predictions</a:t>
            </a:r>
          </a:p>
        </p:txBody>
      </p:sp>
    </p:spTree>
  </p:cSld>
  <p:clrMapOvr>
    <a:masterClrMapping/>
  </p:clrMapOvr>
  <p:transition>
    <p:spli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76200" y="152400"/>
            <a:ext cx="8991600" cy="273483"/>
          </a:xfrm>
        </p:spPr>
        <p:txBody>
          <a:bodyPr/>
          <a:lstStyle/>
          <a:p>
            <a:pPr eaLnBrk="1" hangingPunct="1"/>
            <a:r>
              <a:rPr lang="en-US" dirty="0" smtClean="0"/>
              <a:t>Research Design</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47" y="569844"/>
            <a:ext cx="9031015" cy="5786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37409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96081" y="222250"/>
            <a:ext cx="8350250" cy="542925"/>
          </a:xfrm>
        </p:spPr>
        <p:txBody>
          <a:bodyPr/>
          <a:lstStyle/>
          <a:p>
            <a:r>
              <a:rPr lang="en-US" altLang="ko-KR" sz="3800" b="1" dirty="0" smtClean="0">
                <a:solidFill>
                  <a:schemeClr val="accent2"/>
                </a:solidFill>
                <a:ea typeface="굴림" panose="020B0600000101010101" pitchFamily="34" charset="-127"/>
              </a:rPr>
              <a:t>2.2a- Methods </a:t>
            </a:r>
            <a:r>
              <a:rPr lang="en-US" altLang="ko-KR" sz="3800" b="1" dirty="0" smtClean="0">
                <a:solidFill>
                  <a:schemeClr val="accent2"/>
                </a:solidFill>
                <a:ea typeface="굴림" panose="020B0600000101010101" pitchFamily="34" charset="-127"/>
              </a:rPr>
              <a:t>of Descriptive Research</a:t>
            </a:r>
          </a:p>
        </p:txBody>
      </p:sp>
      <p:sp>
        <p:nvSpPr>
          <p:cNvPr id="31747" name="Rectangle 3"/>
          <p:cNvSpPr>
            <a:spLocks noGrp="1" noChangeArrowheads="1"/>
          </p:cNvSpPr>
          <p:nvPr>
            <p:ph idx="1"/>
          </p:nvPr>
        </p:nvSpPr>
        <p:spPr>
          <a:xfrm>
            <a:off x="396081" y="1296988"/>
            <a:ext cx="5218907" cy="5191125"/>
          </a:xfrm>
        </p:spPr>
        <p:txBody>
          <a:bodyPr/>
          <a:lstStyle/>
          <a:p>
            <a:pPr>
              <a:spcBef>
                <a:spcPct val="60000"/>
              </a:spcBef>
            </a:pPr>
            <a:r>
              <a:rPr lang="en-US" altLang="ko-KR" sz="2800" b="1" dirty="0" smtClean="0">
                <a:solidFill>
                  <a:srgbClr val="000000"/>
                </a:solidFill>
                <a:ea typeface="굴림" panose="020B0600000101010101" pitchFamily="34" charset="-127"/>
                <a:cs typeface="Arial" panose="020B0604020202020204" pitchFamily="34" charset="0"/>
              </a:rPr>
              <a:t>Secondary data analyzed in a quantitative as opposed to a qualitative manner (discussed in Chapters 4 and 5)</a:t>
            </a:r>
          </a:p>
          <a:p>
            <a:pPr>
              <a:spcBef>
                <a:spcPct val="60000"/>
              </a:spcBef>
            </a:pPr>
            <a:r>
              <a:rPr lang="en-US" altLang="ko-KR" sz="2800" b="1" dirty="0" smtClean="0">
                <a:solidFill>
                  <a:srgbClr val="000000"/>
                </a:solidFill>
                <a:ea typeface="굴림" panose="020B0600000101010101" pitchFamily="34" charset="-127"/>
                <a:cs typeface="Arial" panose="020B0604020202020204" pitchFamily="34" charset="0"/>
              </a:rPr>
              <a:t>Surveys (Chapter 7)</a:t>
            </a:r>
          </a:p>
          <a:p>
            <a:pPr>
              <a:spcBef>
                <a:spcPct val="60000"/>
              </a:spcBef>
            </a:pPr>
            <a:r>
              <a:rPr lang="en-US" altLang="ko-KR" sz="2800" b="1" dirty="0" smtClean="0">
                <a:solidFill>
                  <a:srgbClr val="000000"/>
                </a:solidFill>
                <a:ea typeface="굴림" panose="020B0600000101010101" pitchFamily="34" charset="-127"/>
                <a:cs typeface="Arial" panose="020B0604020202020204" pitchFamily="34" charset="0"/>
              </a:rPr>
              <a:t>Panels (Chapters 5 and 7)</a:t>
            </a:r>
          </a:p>
          <a:p>
            <a:pPr>
              <a:spcBef>
                <a:spcPct val="60000"/>
              </a:spcBef>
            </a:pPr>
            <a:r>
              <a:rPr lang="en-US" altLang="ko-KR" sz="2800" b="1" dirty="0" smtClean="0">
                <a:ea typeface="굴림" panose="020B0600000101010101" pitchFamily="34" charset="-127"/>
                <a:cs typeface="Arial" panose="020B0604020202020204" pitchFamily="34" charset="0"/>
              </a:rPr>
              <a:t>Observational and other data (Chapter 7)</a:t>
            </a:r>
          </a:p>
        </p:txBody>
      </p:sp>
      <p:sp>
        <p:nvSpPr>
          <p:cNvPr id="4" name="Rectangle 6"/>
          <p:cNvSpPr>
            <a:spLocks noGrp="1" noChangeArrowheads="1"/>
          </p:cNvSpPr>
          <p:nvPr>
            <p:ph type="sldNum" sz="quarter" idx="4294967295"/>
          </p:nvPr>
        </p:nvSpPr>
        <p:spPr>
          <a:xfrm>
            <a:off x="7239000" y="6488113"/>
            <a:ext cx="1905000" cy="369887"/>
          </a:xfrm>
          <a:prstGeom prst="rect">
            <a:avLst/>
          </a:prstGeom>
          <a:ln/>
        </p:spPr>
        <p:txBody>
          <a:bodyPr/>
          <a:lstStyle/>
          <a:p>
            <a:r>
              <a:rPr lang="en-US" altLang="ko-KR"/>
              <a:t>3-</a:t>
            </a:r>
            <a:fld id="{1B5F37EA-C10D-4ADF-AF63-88DE70BF869C}" type="slidenum">
              <a:rPr lang="en-US" altLang="ko-KR"/>
              <a:pPr/>
              <a:t>20</a:t>
            </a:fld>
            <a:endParaRPr lang="en-US" altLang="ko-K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4988" y="2420888"/>
            <a:ext cx="3495675"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pli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82" name="Group 26"/>
          <p:cNvGrpSpPr>
            <a:grpSpLocks/>
          </p:cNvGrpSpPr>
          <p:nvPr/>
        </p:nvGrpSpPr>
        <p:grpSpPr bwMode="auto">
          <a:xfrm>
            <a:off x="566738" y="203200"/>
            <a:ext cx="7696200" cy="5938838"/>
            <a:chOff x="357" y="128"/>
            <a:chExt cx="4848" cy="3741"/>
          </a:xfrm>
        </p:grpSpPr>
        <p:sp>
          <p:nvSpPr>
            <p:cNvPr id="19459" name="Text Box 2"/>
            <p:cNvSpPr txBox="1">
              <a:spLocks noChangeArrowheads="1"/>
            </p:cNvSpPr>
            <p:nvPr/>
          </p:nvSpPr>
          <p:spPr bwMode="auto">
            <a:xfrm>
              <a:off x="643" y="128"/>
              <a:ext cx="4474"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ko-KR" sz="2200" b="1" i="1" dirty="0" smtClean="0">
                  <a:solidFill>
                    <a:schemeClr val="accent2"/>
                  </a:solidFill>
                  <a:ea typeface="굴림" panose="020B0600000101010101" pitchFamily="34" charset="-127"/>
                </a:rPr>
                <a:t>2.2b- Figure </a:t>
              </a:r>
              <a:r>
                <a:rPr lang="en-US" altLang="ko-KR" sz="2200" b="1" i="1" dirty="0">
                  <a:solidFill>
                    <a:schemeClr val="accent2"/>
                  </a:solidFill>
                  <a:ea typeface="굴림" panose="020B0600000101010101" pitchFamily="34" charset="-127"/>
                </a:rPr>
                <a:t>3.5. Major Types of Descriptive Studies</a:t>
              </a:r>
            </a:p>
          </p:txBody>
        </p:sp>
        <p:sp>
          <p:nvSpPr>
            <p:cNvPr id="19460" name="Rectangle 3"/>
            <p:cNvSpPr>
              <a:spLocks noChangeArrowheads="1"/>
            </p:cNvSpPr>
            <p:nvPr/>
          </p:nvSpPr>
          <p:spPr bwMode="auto">
            <a:xfrm>
              <a:off x="2133" y="500"/>
              <a:ext cx="1488" cy="768"/>
            </a:xfrm>
            <a:prstGeom prst="rect">
              <a:avLst/>
            </a:prstGeom>
            <a:solidFill>
              <a:srgbClr val="6699FF"/>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ko-KR" sz="2000" b="1">
                  <a:ea typeface="굴림" panose="020B0600000101010101" pitchFamily="34" charset="-127"/>
                </a:rPr>
                <a:t>Descriptive </a:t>
              </a:r>
            </a:p>
            <a:p>
              <a:pPr algn="ctr"/>
              <a:r>
                <a:rPr lang="en-US" altLang="ko-KR" sz="2000" b="1">
                  <a:ea typeface="굴림" panose="020B0600000101010101" pitchFamily="34" charset="-127"/>
                </a:rPr>
                <a:t>Studies</a:t>
              </a:r>
            </a:p>
          </p:txBody>
        </p:sp>
        <p:grpSp>
          <p:nvGrpSpPr>
            <p:cNvPr id="19461" name="Group 28"/>
            <p:cNvGrpSpPr>
              <a:grpSpLocks/>
            </p:cNvGrpSpPr>
            <p:nvPr/>
          </p:nvGrpSpPr>
          <p:grpSpPr bwMode="auto">
            <a:xfrm>
              <a:off x="2181" y="1589"/>
              <a:ext cx="1392" cy="2280"/>
              <a:chOff x="2181" y="1752"/>
              <a:chExt cx="1392" cy="2280"/>
            </a:xfrm>
          </p:grpSpPr>
          <p:sp>
            <p:nvSpPr>
              <p:cNvPr id="19477" name="Rectangle 6"/>
              <p:cNvSpPr>
                <a:spLocks noChangeArrowheads="1"/>
              </p:cNvSpPr>
              <p:nvPr/>
            </p:nvSpPr>
            <p:spPr bwMode="auto">
              <a:xfrm>
                <a:off x="2181" y="1776"/>
                <a:ext cx="1392" cy="2256"/>
              </a:xfrm>
              <a:prstGeom prst="rect">
                <a:avLst/>
              </a:prstGeom>
              <a:solidFill>
                <a:srgbClr val="FF99CC"/>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endParaRPr lang="ko-KR" altLang="ko-KR">
                  <a:ea typeface="굴림" panose="020B0600000101010101" pitchFamily="34" charset="-127"/>
                </a:endParaRPr>
              </a:p>
            </p:txBody>
          </p:sp>
          <p:sp>
            <p:nvSpPr>
              <p:cNvPr id="19478" name="Text Box 12"/>
              <p:cNvSpPr txBox="1">
                <a:spLocks noChangeArrowheads="1"/>
              </p:cNvSpPr>
              <p:nvPr/>
            </p:nvSpPr>
            <p:spPr bwMode="auto">
              <a:xfrm>
                <a:off x="2305" y="1752"/>
                <a:ext cx="1189" cy="2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ko-KR" sz="1800" b="1">
                    <a:ea typeface="굴림" panose="020B0600000101010101" pitchFamily="34" charset="-127"/>
                  </a:rPr>
                  <a:t>Consumer Perception</a:t>
                </a:r>
              </a:p>
              <a:p>
                <a:r>
                  <a:rPr lang="en-US" altLang="ko-KR" sz="1800" b="1">
                    <a:ea typeface="굴림" panose="020B0600000101010101" pitchFamily="34" charset="-127"/>
                  </a:rPr>
                  <a:t>And Behavior Studies</a:t>
                </a:r>
              </a:p>
              <a:p>
                <a:endParaRPr lang="en-US" altLang="ko-KR" sz="1800">
                  <a:ea typeface="굴림" panose="020B0600000101010101" pitchFamily="34" charset="-127"/>
                </a:endParaRPr>
              </a:p>
              <a:p>
                <a:pPr>
                  <a:buFontTx/>
                  <a:buChar char="•"/>
                </a:pPr>
                <a:r>
                  <a:rPr lang="en-US" altLang="ko-KR" sz="1800">
                    <a:ea typeface="굴림" panose="020B0600000101010101" pitchFamily="34" charset="-127"/>
                  </a:rPr>
                  <a:t> Image</a:t>
                </a:r>
              </a:p>
              <a:p>
                <a:pPr>
                  <a:buFontTx/>
                  <a:buChar char="•"/>
                </a:pPr>
                <a:endParaRPr lang="en-US" altLang="ko-KR" sz="1800">
                  <a:ea typeface="굴림" panose="020B0600000101010101" pitchFamily="34" charset="-127"/>
                </a:endParaRPr>
              </a:p>
              <a:p>
                <a:pPr>
                  <a:buFontTx/>
                  <a:buChar char="•"/>
                </a:pPr>
                <a:r>
                  <a:rPr lang="en-US" altLang="ko-KR" sz="1800">
                    <a:ea typeface="굴림" panose="020B0600000101010101" pitchFamily="34" charset="-127"/>
                  </a:rPr>
                  <a:t> Product Usage</a:t>
                </a:r>
              </a:p>
              <a:p>
                <a:pPr>
                  <a:buFontTx/>
                  <a:buChar char="•"/>
                </a:pPr>
                <a:endParaRPr lang="en-US" altLang="ko-KR" sz="1800">
                  <a:ea typeface="굴림" panose="020B0600000101010101" pitchFamily="34" charset="-127"/>
                </a:endParaRPr>
              </a:p>
              <a:p>
                <a:pPr>
                  <a:buFontTx/>
                  <a:buChar char="•"/>
                </a:pPr>
                <a:r>
                  <a:rPr lang="en-US" altLang="ko-KR" sz="1800">
                    <a:ea typeface="굴림" panose="020B0600000101010101" pitchFamily="34" charset="-127"/>
                  </a:rPr>
                  <a:t> Advertising</a:t>
                </a:r>
              </a:p>
              <a:p>
                <a:pPr>
                  <a:buFontTx/>
                  <a:buChar char="•"/>
                </a:pPr>
                <a:endParaRPr lang="en-US" altLang="ko-KR" sz="1800">
                  <a:ea typeface="굴림" panose="020B0600000101010101" pitchFamily="34" charset="-127"/>
                </a:endParaRPr>
              </a:p>
              <a:p>
                <a:pPr>
                  <a:buFontTx/>
                  <a:buChar char="•"/>
                </a:pPr>
                <a:r>
                  <a:rPr lang="en-US" altLang="ko-KR" sz="1800">
                    <a:ea typeface="굴림" panose="020B0600000101010101" pitchFamily="34" charset="-127"/>
                  </a:rPr>
                  <a:t> Pricing</a:t>
                </a:r>
              </a:p>
            </p:txBody>
          </p:sp>
          <p:sp>
            <p:nvSpPr>
              <p:cNvPr id="19479" name="Line 13"/>
              <p:cNvSpPr>
                <a:spLocks noChangeShapeType="1"/>
              </p:cNvSpPr>
              <p:nvPr/>
            </p:nvSpPr>
            <p:spPr bwMode="auto">
              <a:xfrm>
                <a:off x="2181" y="2469"/>
                <a:ext cx="13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grpSp>
        <p:grpSp>
          <p:nvGrpSpPr>
            <p:cNvPr id="19462" name="Group 29"/>
            <p:cNvGrpSpPr>
              <a:grpSpLocks/>
            </p:cNvGrpSpPr>
            <p:nvPr/>
          </p:nvGrpSpPr>
          <p:grpSpPr bwMode="auto">
            <a:xfrm>
              <a:off x="3861" y="1589"/>
              <a:ext cx="1344" cy="2280"/>
              <a:chOff x="3861" y="1752"/>
              <a:chExt cx="1344" cy="2280"/>
            </a:xfrm>
          </p:grpSpPr>
          <p:sp>
            <p:nvSpPr>
              <p:cNvPr id="19474" name="Rectangle 7"/>
              <p:cNvSpPr>
                <a:spLocks noChangeArrowheads="1"/>
              </p:cNvSpPr>
              <p:nvPr/>
            </p:nvSpPr>
            <p:spPr bwMode="auto">
              <a:xfrm>
                <a:off x="3861" y="1776"/>
                <a:ext cx="1344" cy="2256"/>
              </a:xfrm>
              <a:prstGeom prst="rect">
                <a:avLst/>
              </a:prstGeom>
              <a:solidFill>
                <a:srgbClr val="FF99CC"/>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endParaRPr lang="ko-KR" altLang="ko-KR">
                  <a:ea typeface="굴림" panose="020B0600000101010101" pitchFamily="34" charset="-127"/>
                </a:endParaRPr>
              </a:p>
            </p:txBody>
          </p:sp>
          <p:sp>
            <p:nvSpPr>
              <p:cNvPr id="19475" name="Text Box 15"/>
              <p:cNvSpPr txBox="1">
                <a:spLocks noChangeArrowheads="1"/>
              </p:cNvSpPr>
              <p:nvPr/>
            </p:nvSpPr>
            <p:spPr bwMode="auto">
              <a:xfrm>
                <a:off x="3986" y="1752"/>
                <a:ext cx="1104" cy="1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12713" indent="-112713">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ko-KR" sz="1800" b="1">
                    <a:ea typeface="굴림" panose="020B0600000101010101" pitchFamily="34" charset="-127"/>
                  </a:rPr>
                  <a:t>Market</a:t>
                </a:r>
              </a:p>
              <a:p>
                <a:r>
                  <a:rPr lang="en-US" altLang="ko-KR" sz="1800" b="1">
                    <a:ea typeface="굴림" panose="020B0600000101010101" pitchFamily="34" charset="-127"/>
                  </a:rPr>
                  <a:t>Characteristic</a:t>
                </a:r>
              </a:p>
              <a:p>
                <a:r>
                  <a:rPr lang="en-US" altLang="ko-KR" sz="1800" b="1">
                    <a:ea typeface="굴림" panose="020B0600000101010101" pitchFamily="34" charset="-127"/>
                  </a:rPr>
                  <a:t>Studies</a:t>
                </a:r>
              </a:p>
              <a:p>
                <a:endParaRPr lang="en-US" altLang="ko-KR" sz="1800">
                  <a:ea typeface="굴림" panose="020B0600000101010101" pitchFamily="34" charset="-127"/>
                </a:endParaRPr>
              </a:p>
              <a:p>
                <a:endParaRPr lang="en-US" altLang="ko-KR" sz="1800">
                  <a:ea typeface="굴림" panose="020B0600000101010101" pitchFamily="34" charset="-127"/>
                </a:endParaRPr>
              </a:p>
              <a:p>
                <a:pPr>
                  <a:buFontTx/>
                  <a:buChar char="•"/>
                </a:pPr>
                <a:r>
                  <a:rPr lang="en-US" altLang="ko-KR" sz="1800">
                    <a:ea typeface="굴림" panose="020B0600000101010101" pitchFamily="34" charset="-127"/>
                  </a:rPr>
                  <a:t>Distribution</a:t>
                </a:r>
              </a:p>
              <a:p>
                <a:pPr>
                  <a:buFontTx/>
                  <a:buChar char="•"/>
                </a:pPr>
                <a:endParaRPr lang="en-US" altLang="ko-KR" sz="1800">
                  <a:ea typeface="굴림" panose="020B0600000101010101" pitchFamily="34" charset="-127"/>
                </a:endParaRPr>
              </a:p>
              <a:p>
                <a:pPr>
                  <a:buFontTx/>
                  <a:buChar char="•"/>
                </a:pPr>
                <a:r>
                  <a:rPr lang="en-US" altLang="ko-KR" sz="1800">
                    <a:ea typeface="굴림" panose="020B0600000101010101" pitchFamily="34" charset="-127"/>
                  </a:rPr>
                  <a:t>Competitive </a:t>
                </a:r>
              </a:p>
              <a:p>
                <a:r>
                  <a:rPr lang="en-US" altLang="ko-KR" sz="1800">
                    <a:ea typeface="굴림" panose="020B0600000101010101" pitchFamily="34" charset="-127"/>
                  </a:rPr>
                  <a:t>  Analysis</a:t>
                </a:r>
              </a:p>
            </p:txBody>
          </p:sp>
          <p:sp>
            <p:nvSpPr>
              <p:cNvPr id="19476" name="Line 16"/>
              <p:cNvSpPr>
                <a:spLocks noChangeShapeType="1"/>
              </p:cNvSpPr>
              <p:nvPr/>
            </p:nvSpPr>
            <p:spPr bwMode="auto">
              <a:xfrm>
                <a:off x="3861" y="2469"/>
                <a:ext cx="13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grpSp>
        <p:sp>
          <p:nvSpPr>
            <p:cNvPr id="19463" name="Line 17"/>
            <p:cNvSpPr>
              <a:spLocks noChangeShapeType="1"/>
            </p:cNvSpPr>
            <p:nvPr/>
          </p:nvSpPr>
          <p:spPr bwMode="auto">
            <a:xfrm>
              <a:off x="2901" y="1277"/>
              <a:ext cx="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9464" name="Line 18"/>
            <p:cNvSpPr>
              <a:spLocks noChangeShapeType="1"/>
            </p:cNvSpPr>
            <p:nvPr/>
          </p:nvSpPr>
          <p:spPr bwMode="auto">
            <a:xfrm>
              <a:off x="1173" y="1421"/>
              <a:ext cx="33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9465" name="Line 19"/>
            <p:cNvSpPr>
              <a:spLocks noChangeShapeType="1"/>
            </p:cNvSpPr>
            <p:nvPr/>
          </p:nvSpPr>
          <p:spPr bwMode="auto">
            <a:xfrm>
              <a:off x="1173" y="1421"/>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9466" name="Line 20"/>
            <p:cNvSpPr>
              <a:spLocks noChangeShapeType="1"/>
            </p:cNvSpPr>
            <p:nvPr/>
          </p:nvSpPr>
          <p:spPr bwMode="auto">
            <a:xfrm>
              <a:off x="4533" y="1421"/>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grpSp>
          <p:nvGrpSpPr>
            <p:cNvPr id="19467" name="Group 27"/>
            <p:cNvGrpSpPr>
              <a:grpSpLocks/>
            </p:cNvGrpSpPr>
            <p:nvPr/>
          </p:nvGrpSpPr>
          <p:grpSpPr bwMode="auto">
            <a:xfrm>
              <a:off x="357" y="1517"/>
              <a:ext cx="1491" cy="2352"/>
              <a:chOff x="357" y="1680"/>
              <a:chExt cx="1491" cy="2352"/>
            </a:xfrm>
          </p:grpSpPr>
          <p:sp>
            <p:nvSpPr>
              <p:cNvPr id="19468" name="Text Box 4"/>
              <p:cNvSpPr txBox="1">
                <a:spLocks noChangeArrowheads="1"/>
              </p:cNvSpPr>
              <p:nvPr/>
            </p:nvSpPr>
            <p:spPr bwMode="auto">
              <a:xfrm>
                <a:off x="357" y="1680"/>
                <a:ext cx="129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spcBef>
                    <a:spcPct val="50000"/>
                  </a:spcBef>
                </a:pPr>
                <a:endParaRPr lang="ko-KR" altLang="ko-KR">
                  <a:ea typeface="굴림" panose="020B0600000101010101" pitchFamily="34" charset="-127"/>
                </a:endParaRPr>
              </a:p>
            </p:txBody>
          </p:sp>
          <p:sp>
            <p:nvSpPr>
              <p:cNvPr id="19469" name="Rectangle 5"/>
              <p:cNvSpPr>
                <a:spLocks noChangeArrowheads="1"/>
              </p:cNvSpPr>
              <p:nvPr/>
            </p:nvSpPr>
            <p:spPr bwMode="auto">
              <a:xfrm>
                <a:off x="501" y="1776"/>
                <a:ext cx="1344" cy="2256"/>
              </a:xfrm>
              <a:prstGeom prst="rect">
                <a:avLst/>
              </a:prstGeom>
              <a:solidFill>
                <a:srgbClr val="FF99CC"/>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endParaRPr lang="ko-KR" altLang="ko-KR">
                  <a:ea typeface="굴림" panose="020B0600000101010101" pitchFamily="34" charset="-127"/>
                </a:endParaRPr>
              </a:p>
            </p:txBody>
          </p:sp>
          <p:sp>
            <p:nvSpPr>
              <p:cNvPr id="19470" name="Text Box 9"/>
              <p:cNvSpPr txBox="1">
                <a:spLocks noChangeArrowheads="1"/>
              </p:cNvSpPr>
              <p:nvPr/>
            </p:nvSpPr>
            <p:spPr bwMode="auto">
              <a:xfrm>
                <a:off x="549" y="2112"/>
                <a:ext cx="1299" cy="1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ko-KR" sz="1800">
                  <a:ea typeface="굴림" panose="020B0600000101010101" pitchFamily="34" charset="-127"/>
                </a:endParaRPr>
              </a:p>
              <a:p>
                <a:r>
                  <a:rPr lang="en-US" altLang="ko-KR" sz="1800">
                    <a:ea typeface="굴림" panose="020B0600000101010101" pitchFamily="34" charset="-127"/>
                  </a:rPr>
                  <a:t/>
                </a:r>
                <a:br>
                  <a:rPr lang="en-US" altLang="ko-KR" sz="1800">
                    <a:ea typeface="굴림" panose="020B0600000101010101" pitchFamily="34" charset="-127"/>
                  </a:rPr>
                </a:br>
                <a:endParaRPr lang="en-US" altLang="ko-KR" sz="1800">
                  <a:ea typeface="굴림" panose="020B0600000101010101" pitchFamily="34" charset="-127"/>
                </a:endParaRPr>
              </a:p>
              <a:p>
                <a:pPr>
                  <a:buFontTx/>
                  <a:buChar char="•"/>
                </a:pPr>
                <a:r>
                  <a:rPr lang="en-US" altLang="ko-KR" sz="1800">
                    <a:ea typeface="굴림" panose="020B0600000101010101" pitchFamily="34" charset="-127"/>
                  </a:rPr>
                  <a:t> Market Potential</a:t>
                </a:r>
              </a:p>
              <a:p>
                <a:endParaRPr lang="en-US" altLang="ko-KR" sz="1800">
                  <a:ea typeface="굴림" panose="020B0600000101010101" pitchFamily="34" charset="-127"/>
                </a:endParaRPr>
              </a:p>
              <a:p>
                <a:pPr>
                  <a:buFontTx/>
                  <a:buChar char="•"/>
                </a:pPr>
                <a:r>
                  <a:rPr lang="en-US" altLang="ko-KR" sz="1800">
                    <a:ea typeface="굴림" panose="020B0600000101010101" pitchFamily="34" charset="-127"/>
                  </a:rPr>
                  <a:t> Market Share</a:t>
                </a:r>
              </a:p>
              <a:p>
                <a:endParaRPr lang="en-US" altLang="ko-KR" sz="1800">
                  <a:ea typeface="굴림" panose="020B0600000101010101" pitchFamily="34" charset="-127"/>
                </a:endParaRPr>
              </a:p>
              <a:p>
                <a:pPr>
                  <a:buFontTx/>
                  <a:buChar char="•"/>
                </a:pPr>
                <a:r>
                  <a:rPr lang="en-US" altLang="ko-KR" sz="1800">
                    <a:ea typeface="굴림" panose="020B0600000101010101" pitchFamily="34" charset="-127"/>
                  </a:rPr>
                  <a:t> Sales Analysis</a:t>
                </a:r>
              </a:p>
            </p:txBody>
          </p:sp>
          <p:sp>
            <p:nvSpPr>
              <p:cNvPr id="19471" name="Line 10"/>
              <p:cNvSpPr>
                <a:spLocks noChangeShapeType="1"/>
              </p:cNvSpPr>
              <p:nvPr/>
            </p:nvSpPr>
            <p:spPr bwMode="auto">
              <a:xfrm>
                <a:off x="501" y="2469"/>
                <a:ext cx="13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9472" name="Text Box 22"/>
              <p:cNvSpPr txBox="1">
                <a:spLocks noChangeArrowheads="1"/>
              </p:cNvSpPr>
              <p:nvPr/>
            </p:nvSpPr>
            <p:spPr bwMode="auto">
              <a:xfrm>
                <a:off x="549" y="1824"/>
                <a:ext cx="10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spcBef>
                    <a:spcPct val="50000"/>
                  </a:spcBef>
                </a:pPr>
                <a:endParaRPr lang="ko-KR" altLang="ko-KR">
                  <a:ea typeface="굴림" panose="020B0600000101010101" pitchFamily="34" charset="-127"/>
                </a:endParaRPr>
              </a:p>
            </p:txBody>
          </p:sp>
          <p:sp>
            <p:nvSpPr>
              <p:cNvPr id="19473" name="Text Box 23"/>
              <p:cNvSpPr txBox="1">
                <a:spLocks noChangeArrowheads="1"/>
              </p:cNvSpPr>
              <p:nvPr/>
            </p:nvSpPr>
            <p:spPr bwMode="auto">
              <a:xfrm>
                <a:off x="597" y="1824"/>
                <a:ext cx="1152"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spcBef>
                    <a:spcPct val="50000"/>
                  </a:spcBef>
                </a:pPr>
                <a:r>
                  <a:rPr lang="en-US" altLang="ko-KR" sz="2000" b="1">
                    <a:ea typeface="굴림" panose="020B0600000101010101" pitchFamily="34" charset="-127"/>
                  </a:rPr>
                  <a:t>Sales Studies</a:t>
                </a:r>
              </a:p>
            </p:txBody>
          </p:sp>
        </p:gr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0" y="0"/>
            <a:ext cx="8986838" cy="1143000"/>
          </a:xfrm>
        </p:spPr>
        <p:txBody>
          <a:bodyPr/>
          <a:lstStyle/>
          <a:p>
            <a:r>
              <a:rPr lang="en-US" altLang="ko-KR" sz="3800" b="1" dirty="0" smtClean="0">
                <a:solidFill>
                  <a:schemeClr val="accent2"/>
                </a:solidFill>
                <a:ea typeface="굴림" panose="020B0600000101010101" pitchFamily="34" charset="-127"/>
              </a:rPr>
              <a:t>2.2c- Cross-sectional </a:t>
            </a:r>
            <a:r>
              <a:rPr lang="en-US" altLang="ko-KR" sz="3800" b="1" dirty="0" smtClean="0">
                <a:solidFill>
                  <a:schemeClr val="accent2"/>
                </a:solidFill>
                <a:ea typeface="굴림" panose="020B0600000101010101" pitchFamily="34" charset="-127"/>
              </a:rPr>
              <a:t>and Longitudinal Designs</a:t>
            </a:r>
          </a:p>
        </p:txBody>
      </p:sp>
      <p:sp>
        <p:nvSpPr>
          <p:cNvPr id="32771" name="Rectangle 3"/>
          <p:cNvSpPr>
            <a:spLocks noGrp="1" noChangeArrowheads="1"/>
          </p:cNvSpPr>
          <p:nvPr>
            <p:ph idx="1"/>
          </p:nvPr>
        </p:nvSpPr>
        <p:spPr>
          <a:xfrm>
            <a:off x="637381" y="1143000"/>
            <a:ext cx="7483475" cy="4114800"/>
          </a:xfrm>
        </p:spPr>
        <p:txBody>
          <a:bodyPr/>
          <a:lstStyle/>
          <a:p>
            <a:pPr>
              <a:spcBef>
                <a:spcPct val="100000"/>
              </a:spcBef>
            </a:pPr>
            <a:r>
              <a:rPr lang="en-US" altLang="ko-KR" sz="2400" b="1" dirty="0" smtClean="0">
                <a:solidFill>
                  <a:srgbClr val="FF0000"/>
                </a:solidFill>
                <a:ea typeface="굴림" panose="020B0600000101010101" pitchFamily="34" charset="-127"/>
                <a:cs typeface="Arial" panose="020B0604020202020204" pitchFamily="34" charset="0"/>
              </a:rPr>
              <a:t>A cross-sectional design </a:t>
            </a:r>
            <a:endParaRPr lang="en-US" altLang="ko-KR" sz="2400" b="1" dirty="0" smtClean="0">
              <a:solidFill>
                <a:srgbClr val="FF0000"/>
              </a:solidFill>
              <a:ea typeface="굴림" panose="020B0600000101010101" pitchFamily="34" charset="-127"/>
              <a:cs typeface="Arial" panose="020B0604020202020204" pitchFamily="34" charset="0"/>
            </a:endParaRPr>
          </a:p>
          <a:p>
            <a:pPr lvl="1">
              <a:spcBef>
                <a:spcPct val="100000"/>
              </a:spcBef>
            </a:pPr>
            <a:r>
              <a:rPr lang="en-US" altLang="ko-KR" sz="2215" b="1" dirty="0" smtClean="0">
                <a:solidFill>
                  <a:srgbClr val="000000"/>
                </a:solidFill>
                <a:ea typeface="굴림" panose="020B0600000101010101" pitchFamily="34" charset="-127"/>
                <a:cs typeface="Arial" panose="020B0604020202020204" pitchFamily="34" charset="0"/>
              </a:rPr>
              <a:t>involves </a:t>
            </a:r>
            <a:r>
              <a:rPr lang="en-US" altLang="ko-KR" sz="2215" b="1" dirty="0" smtClean="0">
                <a:solidFill>
                  <a:srgbClr val="000000"/>
                </a:solidFill>
                <a:ea typeface="굴림" panose="020B0600000101010101" pitchFamily="34" charset="-127"/>
                <a:cs typeface="Arial" panose="020B0604020202020204" pitchFamily="34" charset="0"/>
              </a:rPr>
              <a:t>the collection of information from any given sample of population elements only once.</a:t>
            </a:r>
          </a:p>
          <a:p>
            <a:pPr>
              <a:spcBef>
                <a:spcPct val="100000"/>
              </a:spcBef>
            </a:pPr>
            <a:r>
              <a:rPr lang="en-US" altLang="ko-KR" sz="2400" b="1" dirty="0" smtClean="0">
                <a:solidFill>
                  <a:srgbClr val="FF0000"/>
                </a:solidFill>
                <a:ea typeface="굴림" panose="020B0600000101010101" pitchFamily="34" charset="-127"/>
                <a:cs typeface="Arial" panose="020B0604020202020204" pitchFamily="34" charset="0"/>
              </a:rPr>
              <a:t>In a longitudinal design</a:t>
            </a:r>
            <a:r>
              <a:rPr lang="en-US" altLang="ko-KR" sz="2400" b="1" dirty="0" smtClean="0">
                <a:solidFill>
                  <a:srgbClr val="FF0000"/>
                </a:solidFill>
                <a:ea typeface="굴림" panose="020B0600000101010101" pitchFamily="34" charset="-127"/>
                <a:cs typeface="Arial" panose="020B0604020202020204" pitchFamily="34" charset="0"/>
              </a:rPr>
              <a:t>,</a:t>
            </a:r>
          </a:p>
          <a:p>
            <a:pPr lvl="1">
              <a:spcBef>
                <a:spcPct val="100000"/>
              </a:spcBef>
            </a:pPr>
            <a:r>
              <a:rPr lang="en-US" altLang="ko-KR" sz="2215" b="1" dirty="0" smtClean="0">
                <a:solidFill>
                  <a:srgbClr val="000000"/>
                </a:solidFill>
                <a:ea typeface="굴림" panose="020B0600000101010101" pitchFamily="34" charset="-127"/>
                <a:cs typeface="Arial" panose="020B0604020202020204" pitchFamily="34" charset="0"/>
              </a:rPr>
              <a:t> </a:t>
            </a:r>
            <a:r>
              <a:rPr lang="en-US" altLang="ko-KR" sz="2215" b="1" dirty="0" smtClean="0">
                <a:solidFill>
                  <a:srgbClr val="000000"/>
                </a:solidFill>
                <a:ea typeface="굴림" panose="020B0600000101010101" pitchFamily="34" charset="-127"/>
                <a:cs typeface="Arial" panose="020B0604020202020204" pitchFamily="34" charset="0"/>
              </a:rPr>
              <a:t>a fixed sample (or samples) of population elements is measured repeatedly on the same variables.</a:t>
            </a:r>
          </a:p>
          <a:p>
            <a:pPr>
              <a:spcBef>
                <a:spcPct val="100000"/>
              </a:spcBef>
            </a:pPr>
            <a:r>
              <a:rPr lang="en-US" altLang="ko-KR" sz="2400" b="1" dirty="0" smtClean="0">
                <a:solidFill>
                  <a:srgbClr val="FF0000"/>
                </a:solidFill>
                <a:ea typeface="굴림" panose="020B0600000101010101" pitchFamily="34" charset="-127"/>
                <a:cs typeface="Arial" panose="020B0604020202020204" pitchFamily="34" charset="0"/>
              </a:rPr>
              <a:t>A longitudinal </a:t>
            </a:r>
            <a:r>
              <a:rPr lang="en-US" altLang="ko-KR" sz="2400" b="1" dirty="0" smtClean="0">
                <a:solidFill>
                  <a:srgbClr val="FF0000"/>
                </a:solidFill>
                <a:ea typeface="굴림" panose="020B0600000101010101" pitchFamily="34" charset="-127"/>
                <a:cs typeface="Arial" panose="020B0604020202020204" pitchFamily="34" charset="0"/>
              </a:rPr>
              <a:t>design</a:t>
            </a:r>
          </a:p>
          <a:p>
            <a:pPr lvl="1">
              <a:spcBef>
                <a:spcPct val="100000"/>
              </a:spcBef>
            </a:pPr>
            <a:r>
              <a:rPr lang="en-US" altLang="ko-KR" sz="2215" b="1" dirty="0" smtClean="0">
                <a:solidFill>
                  <a:srgbClr val="000000"/>
                </a:solidFill>
                <a:ea typeface="굴림" panose="020B0600000101010101" pitchFamily="34" charset="-127"/>
                <a:cs typeface="Arial" panose="020B0604020202020204" pitchFamily="34" charset="0"/>
              </a:rPr>
              <a:t> </a:t>
            </a:r>
            <a:r>
              <a:rPr lang="en-US" altLang="ko-KR" sz="2215" b="1" dirty="0" smtClean="0">
                <a:solidFill>
                  <a:srgbClr val="000000"/>
                </a:solidFill>
                <a:ea typeface="굴림" panose="020B0600000101010101" pitchFamily="34" charset="-127"/>
                <a:cs typeface="Arial" panose="020B0604020202020204" pitchFamily="34" charset="0"/>
              </a:rPr>
              <a:t>differs from a cross-sectional design in that the sample or samples remain the same over time.</a:t>
            </a:r>
          </a:p>
        </p:txBody>
      </p:sp>
    </p:spTree>
  </p:cSld>
  <p:clrMapOvr>
    <a:masterClrMapping/>
  </p:clrMapOvr>
  <p:transition>
    <p:spli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7" name="Rectangle 19"/>
          <p:cNvSpPr>
            <a:spLocks noGrp="1" noChangeArrowheads="1"/>
          </p:cNvSpPr>
          <p:nvPr>
            <p:ph type="title" idx="4294967295"/>
          </p:nvPr>
        </p:nvSpPr>
        <p:spPr>
          <a:xfrm>
            <a:off x="0" y="838200"/>
            <a:ext cx="152400" cy="152400"/>
          </a:xfrm>
        </p:spPr>
        <p:txBody>
          <a:bodyPr/>
          <a:lstStyle/>
          <a:p>
            <a:r>
              <a:rPr lang="en-US" altLang="ko-KR" sz="100" smtClean="0">
                <a:solidFill>
                  <a:schemeClr val="tx1"/>
                </a:solidFill>
                <a:ea typeface="굴림" panose="020B0600000101010101" pitchFamily="34" charset="-127"/>
              </a:rPr>
              <a:t>Figure 3.6 Cross Sectional vs. Longitudinal Designs</a:t>
            </a:r>
          </a:p>
        </p:txBody>
      </p:sp>
      <p:sp>
        <p:nvSpPr>
          <p:cNvPr id="21506" name="Oval 2"/>
          <p:cNvSpPr>
            <a:spLocks noChangeArrowheads="1"/>
          </p:cNvSpPr>
          <p:nvPr/>
        </p:nvSpPr>
        <p:spPr bwMode="auto">
          <a:xfrm>
            <a:off x="2435225" y="1066800"/>
            <a:ext cx="2286000" cy="1905000"/>
          </a:xfrm>
          <a:prstGeom prst="ellipse">
            <a:avLst/>
          </a:prstGeom>
          <a:solidFill>
            <a:srgbClr val="6699FF"/>
          </a:solidFill>
          <a:ln w="9525">
            <a:solidFill>
              <a:schemeClr val="tx1"/>
            </a:solidFill>
            <a:round/>
            <a:headEnd/>
            <a:tailEnd/>
          </a:ln>
        </p:spPr>
        <p:txBody>
          <a:bodyPr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ko-KR">
                <a:ea typeface="굴림" panose="020B0600000101010101" pitchFamily="34" charset="-127"/>
              </a:rPr>
              <a:t>Sample Surveyed at T</a:t>
            </a:r>
            <a:r>
              <a:rPr lang="en-US" altLang="ko-KR" baseline="-25000">
                <a:ea typeface="굴림" panose="020B0600000101010101" pitchFamily="34" charset="-127"/>
              </a:rPr>
              <a:t>1</a:t>
            </a:r>
            <a:endParaRPr lang="en-US" altLang="ko-KR">
              <a:ea typeface="굴림" panose="020B0600000101010101" pitchFamily="34" charset="-127"/>
            </a:endParaRPr>
          </a:p>
        </p:txBody>
      </p:sp>
      <p:sp>
        <p:nvSpPr>
          <p:cNvPr id="21507" name="Oval 3"/>
          <p:cNvSpPr>
            <a:spLocks noChangeArrowheads="1"/>
          </p:cNvSpPr>
          <p:nvPr/>
        </p:nvSpPr>
        <p:spPr bwMode="auto">
          <a:xfrm>
            <a:off x="2435225" y="3505200"/>
            <a:ext cx="2362200" cy="1905000"/>
          </a:xfrm>
          <a:prstGeom prst="ellipse">
            <a:avLst/>
          </a:prstGeom>
          <a:solidFill>
            <a:srgbClr val="FFFF00"/>
          </a:solidFill>
          <a:ln w="9525">
            <a:solidFill>
              <a:schemeClr val="tx1"/>
            </a:solidFill>
            <a:round/>
            <a:headEnd/>
            <a:tailEnd/>
          </a:ln>
        </p:spPr>
        <p:txBody>
          <a:bodyPr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ko-KR">
                <a:ea typeface="굴림" panose="020B0600000101010101" pitchFamily="34" charset="-127"/>
              </a:rPr>
              <a:t>Sample Surveyed at T</a:t>
            </a:r>
            <a:r>
              <a:rPr lang="en-US" altLang="ko-KR" baseline="-25000">
                <a:ea typeface="굴림" panose="020B0600000101010101" pitchFamily="34" charset="-127"/>
              </a:rPr>
              <a:t>1</a:t>
            </a:r>
            <a:endParaRPr lang="en-US" altLang="ko-KR">
              <a:ea typeface="굴림" panose="020B0600000101010101" pitchFamily="34" charset="-127"/>
            </a:endParaRPr>
          </a:p>
        </p:txBody>
      </p:sp>
      <p:sp>
        <p:nvSpPr>
          <p:cNvPr id="21508" name="Oval 4"/>
          <p:cNvSpPr>
            <a:spLocks noChangeArrowheads="1"/>
          </p:cNvSpPr>
          <p:nvPr/>
        </p:nvSpPr>
        <p:spPr bwMode="auto">
          <a:xfrm>
            <a:off x="5864225" y="3352800"/>
            <a:ext cx="2362200" cy="1981200"/>
          </a:xfrm>
          <a:prstGeom prst="ellipse">
            <a:avLst/>
          </a:prstGeom>
          <a:solidFill>
            <a:srgbClr val="FF9900"/>
          </a:solidFill>
          <a:ln w="9525">
            <a:solidFill>
              <a:schemeClr val="tx1"/>
            </a:solidFill>
            <a:round/>
            <a:headEnd/>
            <a:tailEnd/>
          </a:ln>
        </p:spPr>
        <p:txBody>
          <a:bodyPr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ko-KR">
                <a:ea typeface="굴림" panose="020B0600000101010101" pitchFamily="34" charset="-127"/>
              </a:rPr>
              <a:t>Same Sample also Surveyed at T</a:t>
            </a:r>
            <a:r>
              <a:rPr lang="en-US" altLang="ko-KR" baseline="-25000">
                <a:ea typeface="굴림" panose="020B0600000101010101" pitchFamily="34" charset="-127"/>
              </a:rPr>
              <a:t>2</a:t>
            </a:r>
            <a:endParaRPr lang="en-US" altLang="ko-KR">
              <a:ea typeface="굴림" panose="020B0600000101010101" pitchFamily="34" charset="-127"/>
            </a:endParaRPr>
          </a:p>
        </p:txBody>
      </p:sp>
      <p:sp>
        <p:nvSpPr>
          <p:cNvPr id="21509" name="Line 5"/>
          <p:cNvSpPr>
            <a:spLocks noChangeShapeType="1"/>
          </p:cNvSpPr>
          <p:nvPr/>
        </p:nvSpPr>
        <p:spPr bwMode="auto">
          <a:xfrm>
            <a:off x="2282825" y="5638800"/>
            <a:ext cx="62484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grpSp>
        <p:nvGrpSpPr>
          <p:cNvPr id="21510" name="Group 6"/>
          <p:cNvGrpSpPr>
            <a:grpSpLocks/>
          </p:cNvGrpSpPr>
          <p:nvPr/>
        </p:nvGrpSpPr>
        <p:grpSpPr bwMode="auto">
          <a:xfrm>
            <a:off x="3197225" y="5638800"/>
            <a:ext cx="609600" cy="1173163"/>
            <a:chOff x="1296" y="3696"/>
            <a:chExt cx="384" cy="739"/>
          </a:xfrm>
        </p:grpSpPr>
        <p:sp>
          <p:nvSpPr>
            <p:cNvPr id="21520" name="Line 7"/>
            <p:cNvSpPr>
              <a:spLocks noChangeShapeType="1"/>
            </p:cNvSpPr>
            <p:nvPr/>
          </p:nvSpPr>
          <p:spPr bwMode="auto">
            <a:xfrm>
              <a:off x="1536" y="369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1521" name="Text Box 8"/>
            <p:cNvSpPr txBox="1">
              <a:spLocks noChangeArrowheads="1"/>
            </p:cNvSpPr>
            <p:nvPr/>
          </p:nvSpPr>
          <p:spPr bwMode="auto">
            <a:xfrm>
              <a:off x="1296" y="3802"/>
              <a:ext cx="384"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ko-KR">
                  <a:ea typeface="굴림" panose="020B0600000101010101" pitchFamily="34" charset="-127"/>
                </a:rPr>
                <a:t>T</a:t>
              </a:r>
              <a:r>
                <a:rPr lang="en-US" altLang="ko-KR" baseline="-25000">
                  <a:ea typeface="굴림" panose="020B0600000101010101" pitchFamily="34" charset="-127"/>
                </a:rPr>
                <a:t>1</a:t>
              </a:r>
              <a:endParaRPr lang="en-US" altLang="ko-KR">
                <a:ea typeface="굴림" panose="020B0600000101010101" pitchFamily="34" charset="-127"/>
              </a:endParaRPr>
            </a:p>
            <a:p>
              <a:pPr>
                <a:spcBef>
                  <a:spcPct val="50000"/>
                </a:spcBef>
              </a:pPr>
              <a:endParaRPr lang="en-US" altLang="ko-KR">
                <a:ea typeface="굴림" panose="020B0600000101010101" pitchFamily="34" charset="-127"/>
              </a:endParaRPr>
            </a:p>
          </p:txBody>
        </p:sp>
      </p:grpSp>
      <p:grpSp>
        <p:nvGrpSpPr>
          <p:cNvPr id="21511" name="Group 9"/>
          <p:cNvGrpSpPr>
            <a:grpSpLocks/>
          </p:cNvGrpSpPr>
          <p:nvPr/>
        </p:nvGrpSpPr>
        <p:grpSpPr bwMode="auto">
          <a:xfrm>
            <a:off x="6702425" y="5684838"/>
            <a:ext cx="609600" cy="1173162"/>
            <a:chOff x="1296" y="3696"/>
            <a:chExt cx="384" cy="739"/>
          </a:xfrm>
        </p:grpSpPr>
        <p:sp>
          <p:nvSpPr>
            <p:cNvPr id="21518" name="Line 10"/>
            <p:cNvSpPr>
              <a:spLocks noChangeShapeType="1"/>
            </p:cNvSpPr>
            <p:nvPr/>
          </p:nvSpPr>
          <p:spPr bwMode="auto">
            <a:xfrm>
              <a:off x="1536" y="3696"/>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1519" name="Text Box 11"/>
            <p:cNvSpPr txBox="1">
              <a:spLocks noChangeArrowheads="1"/>
            </p:cNvSpPr>
            <p:nvPr/>
          </p:nvSpPr>
          <p:spPr bwMode="auto">
            <a:xfrm>
              <a:off x="1296" y="3802"/>
              <a:ext cx="384"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ko-KR">
                  <a:ea typeface="굴림" panose="020B0600000101010101" pitchFamily="34" charset="-127"/>
                </a:rPr>
                <a:t>T</a:t>
              </a:r>
              <a:r>
                <a:rPr lang="en-US" altLang="ko-KR" baseline="-25000">
                  <a:ea typeface="굴림" panose="020B0600000101010101" pitchFamily="34" charset="-127"/>
                </a:rPr>
                <a:t>2</a:t>
              </a:r>
              <a:endParaRPr lang="en-US" altLang="ko-KR">
                <a:ea typeface="굴림" panose="020B0600000101010101" pitchFamily="34" charset="-127"/>
              </a:endParaRPr>
            </a:p>
            <a:p>
              <a:pPr>
                <a:spcBef>
                  <a:spcPct val="50000"/>
                </a:spcBef>
              </a:pPr>
              <a:endParaRPr lang="en-US" altLang="ko-KR">
                <a:ea typeface="굴림" panose="020B0600000101010101" pitchFamily="34" charset="-127"/>
              </a:endParaRPr>
            </a:p>
          </p:txBody>
        </p:sp>
      </p:grpSp>
      <p:sp>
        <p:nvSpPr>
          <p:cNvPr id="21512" name="Text Box 12"/>
          <p:cNvSpPr txBox="1">
            <a:spLocks noChangeArrowheads="1"/>
          </p:cNvSpPr>
          <p:nvPr/>
        </p:nvSpPr>
        <p:spPr bwMode="auto">
          <a:xfrm>
            <a:off x="228600" y="1447800"/>
            <a:ext cx="17526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spcBef>
                <a:spcPct val="50000"/>
              </a:spcBef>
            </a:pPr>
            <a:r>
              <a:rPr lang="en-US" altLang="ko-KR" b="1" i="1" dirty="0">
                <a:solidFill>
                  <a:srgbClr val="008000"/>
                </a:solidFill>
                <a:ea typeface="굴림" panose="020B0600000101010101" pitchFamily="34" charset="-127"/>
              </a:rPr>
              <a:t>Cross- Sectional Design</a:t>
            </a:r>
          </a:p>
        </p:txBody>
      </p:sp>
      <p:sp>
        <p:nvSpPr>
          <p:cNvPr id="21513" name="Text Box 13"/>
          <p:cNvSpPr txBox="1">
            <a:spLocks noChangeArrowheads="1"/>
          </p:cNvSpPr>
          <p:nvPr/>
        </p:nvSpPr>
        <p:spPr bwMode="auto">
          <a:xfrm>
            <a:off x="228600" y="4054475"/>
            <a:ext cx="2286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spcBef>
                <a:spcPct val="50000"/>
              </a:spcBef>
            </a:pPr>
            <a:r>
              <a:rPr lang="en-US" altLang="ko-KR" b="1" i="1">
                <a:solidFill>
                  <a:srgbClr val="008000"/>
                </a:solidFill>
                <a:ea typeface="굴림" panose="020B0600000101010101" pitchFamily="34" charset="-127"/>
              </a:rPr>
              <a:t>Longitudinal Design</a:t>
            </a:r>
          </a:p>
        </p:txBody>
      </p:sp>
      <p:sp>
        <p:nvSpPr>
          <p:cNvPr id="21514" name="Text Box 14"/>
          <p:cNvSpPr txBox="1">
            <a:spLocks noChangeArrowheads="1"/>
          </p:cNvSpPr>
          <p:nvPr/>
        </p:nvSpPr>
        <p:spPr bwMode="auto">
          <a:xfrm>
            <a:off x="682625" y="5715000"/>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spcBef>
                <a:spcPct val="50000"/>
              </a:spcBef>
            </a:pPr>
            <a:r>
              <a:rPr lang="en-US" altLang="ko-KR">
                <a:ea typeface="굴림" panose="020B0600000101010101" pitchFamily="34" charset="-127"/>
              </a:rPr>
              <a:t>Time</a:t>
            </a:r>
          </a:p>
        </p:txBody>
      </p:sp>
      <p:sp>
        <p:nvSpPr>
          <p:cNvPr id="21515" name="Line 15"/>
          <p:cNvSpPr>
            <a:spLocks noChangeShapeType="1"/>
          </p:cNvSpPr>
          <p:nvPr/>
        </p:nvSpPr>
        <p:spPr bwMode="auto">
          <a:xfrm>
            <a:off x="1597025" y="5943600"/>
            <a:ext cx="533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21516" name="Text Box 18"/>
          <p:cNvSpPr txBox="1">
            <a:spLocks noChangeArrowheads="1"/>
          </p:cNvSpPr>
          <p:nvPr/>
        </p:nvSpPr>
        <p:spPr bwMode="auto">
          <a:xfrm>
            <a:off x="534686" y="258763"/>
            <a:ext cx="807304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ko-KR" sz="2200" b="1" i="1" dirty="0" smtClean="0">
                <a:solidFill>
                  <a:schemeClr val="accent2"/>
                </a:solidFill>
                <a:ea typeface="굴림" panose="020B0600000101010101" pitchFamily="34" charset="-127"/>
              </a:rPr>
              <a:t>2.2d-   Figure </a:t>
            </a:r>
            <a:r>
              <a:rPr lang="en-US" altLang="ko-KR" sz="2200" b="1" i="1" dirty="0">
                <a:solidFill>
                  <a:schemeClr val="accent2"/>
                </a:solidFill>
                <a:ea typeface="굴림" panose="020B0600000101010101" pitchFamily="34" charset="-127"/>
              </a:rPr>
              <a:t>3.6. Cross-Sectional vs. Longitudinal Designs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Grp="1" noChangeArrowheads="1"/>
          </p:cNvSpPr>
          <p:nvPr>
            <p:ph type="sldNum" sz="quarter" idx="4294967295"/>
          </p:nvPr>
        </p:nvSpPr>
        <p:spPr>
          <a:xfrm>
            <a:off x="7239000" y="6488113"/>
            <a:ext cx="1905000" cy="369887"/>
          </a:xfrm>
          <a:prstGeom prst="rect">
            <a:avLst/>
          </a:prstGeom>
          <a:ln/>
        </p:spPr>
        <p:txBody>
          <a:bodyPr/>
          <a:lstStyle/>
          <a:p>
            <a:r>
              <a:rPr lang="en-US" altLang="ko-KR"/>
              <a:t>3-</a:t>
            </a:r>
            <a:fld id="{C6AEE8DD-02C8-430C-9818-DA4BB4AE3B94}" type="slidenum">
              <a:rPr lang="en-US" altLang="ko-KR"/>
              <a:pPr/>
              <a:t>24</a:t>
            </a:fld>
            <a:endParaRPr lang="en-US" altLang="ko-KR"/>
          </a:p>
        </p:txBody>
      </p:sp>
      <p:graphicFrame>
        <p:nvGraphicFramePr>
          <p:cNvPr id="4" name="표 3"/>
          <p:cNvGraphicFramePr>
            <a:graphicFrameLocks noGrp="1"/>
          </p:cNvGraphicFramePr>
          <p:nvPr/>
        </p:nvGraphicFramePr>
        <p:xfrm>
          <a:off x="258763" y="1220788"/>
          <a:ext cx="8639174" cy="4943474"/>
        </p:xfrm>
        <a:graphic>
          <a:graphicData uri="http://schemas.openxmlformats.org/drawingml/2006/table">
            <a:tbl>
              <a:tblPr/>
              <a:tblGrid>
                <a:gridCol w="4490271"/>
                <a:gridCol w="2305666"/>
                <a:gridCol w="1843237"/>
              </a:tblGrid>
              <a:tr h="710379">
                <a:tc>
                  <a:txBody>
                    <a:bodyPr/>
                    <a:lstStyle/>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1" i="0" u="none" strike="noStrike" cap="none" normalizeH="0" baseline="0" dirty="0" smtClean="0">
                          <a:ln>
                            <a:noFill/>
                          </a:ln>
                          <a:solidFill>
                            <a:srgbClr val="002060"/>
                          </a:solidFill>
                          <a:effectLst/>
                          <a:latin typeface="Arial" pitchFamily="34" charset="0"/>
                          <a:ea typeface="굴림" pitchFamily="50" charset="-127"/>
                        </a:rPr>
                        <a:t>Evaluation</a:t>
                      </a:r>
                      <a:r>
                        <a:rPr kumimoji="0" lang="ko-KR" altLang="en-US" sz="2000" b="1" i="0" u="none" strike="noStrike" cap="none" normalizeH="0" baseline="0" dirty="0" smtClean="0">
                          <a:ln>
                            <a:noFill/>
                          </a:ln>
                          <a:solidFill>
                            <a:srgbClr val="002060"/>
                          </a:solidFill>
                          <a:effectLst/>
                          <a:latin typeface="Arial" pitchFamily="34" charset="0"/>
                          <a:ea typeface="굴림" pitchFamily="50" charset="-127"/>
                        </a:rPr>
                        <a:t> </a:t>
                      </a:r>
                      <a:r>
                        <a:rPr kumimoji="0" lang="en-US" altLang="ko-KR" sz="2000" b="1" i="0" u="none" strike="noStrike" cap="none" normalizeH="0" baseline="0" dirty="0" smtClean="0">
                          <a:ln>
                            <a:noFill/>
                          </a:ln>
                          <a:solidFill>
                            <a:srgbClr val="002060"/>
                          </a:solidFill>
                          <a:effectLst/>
                          <a:latin typeface="Arial" pitchFamily="34" charset="0"/>
                          <a:ea typeface="굴림" pitchFamily="50" charset="-127"/>
                        </a:rPr>
                        <a:t>Criteria </a:t>
                      </a:r>
                      <a:endParaRPr kumimoji="0" lang="ko-KR" altLang="en-US" sz="2000" b="1" i="0" u="none" strike="noStrike" cap="none" normalizeH="0" baseline="0" dirty="0" smtClean="0">
                        <a:ln>
                          <a:noFill/>
                        </a:ln>
                        <a:solidFill>
                          <a:srgbClr val="002060"/>
                        </a:solidFill>
                        <a:effectLst/>
                        <a:latin typeface="Arial" pitchFamily="34" charset="0"/>
                        <a:ea typeface="굴림" pitchFamily="50" charset="-127"/>
                      </a:endParaRPr>
                    </a:p>
                  </a:txBody>
                  <a:tcPr marL="91447" marR="91447" marT="45725" marB="45725"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1" i="0" u="none" strike="noStrike" cap="none" normalizeH="0" baseline="0" dirty="0" smtClean="0">
                          <a:ln>
                            <a:noFill/>
                          </a:ln>
                          <a:solidFill>
                            <a:srgbClr val="002060"/>
                          </a:solidFill>
                          <a:effectLst/>
                          <a:latin typeface="Arial" pitchFamily="34" charset="0"/>
                          <a:ea typeface="굴림" pitchFamily="50" charset="-127"/>
                        </a:rPr>
                        <a:t>Cross-Sectional</a:t>
                      </a:r>
                      <a:endParaRPr kumimoji="0" lang="ko-KR" altLang="en-US" sz="2000" b="1" i="0" u="none" strike="noStrike" cap="none" normalizeH="0" baseline="0" dirty="0" smtClean="0">
                        <a:ln>
                          <a:noFill/>
                        </a:ln>
                        <a:solidFill>
                          <a:srgbClr val="002060"/>
                        </a:solidFill>
                        <a:effectLst/>
                        <a:latin typeface="Arial" pitchFamily="34" charset="0"/>
                        <a:ea typeface="굴림" pitchFamily="50" charset="-127"/>
                      </a:endParaRPr>
                    </a:p>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1" i="0" u="none" strike="noStrike" cap="none" normalizeH="0" baseline="0" dirty="0" smtClean="0">
                          <a:ln>
                            <a:noFill/>
                          </a:ln>
                          <a:solidFill>
                            <a:srgbClr val="002060"/>
                          </a:solidFill>
                          <a:effectLst/>
                          <a:latin typeface="Arial" pitchFamily="34" charset="0"/>
                          <a:ea typeface="굴림" pitchFamily="50" charset="-127"/>
                        </a:rPr>
                        <a:t>Design</a:t>
                      </a:r>
                      <a:endParaRPr kumimoji="0" lang="ko-KR" altLang="en-US" sz="2000" b="1" i="0" u="none" strike="noStrike" cap="none" normalizeH="0" baseline="0" dirty="0" smtClean="0">
                        <a:ln>
                          <a:noFill/>
                        </a:ln>
                        <a:solidFill>
                          <a:srgbClr val="002060"/>
                        </a:solidFill>
                        <a:effectLst/>
                        <a:latin typeface="Arial" pitchFamily="34" charset="0"/>
                        <a:ea typeface="굴림" pitchFamily="50" charset="-127"/>
                      </a:endParaRPr>
                    </a:p>
                  </a:txBody>
                  <a:tcPr marL="91447" marR="91447" marT="45725" marB="45725"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1" i="0" u="none" strike="noStrike" cap="none" normalizeH="0" baseline="0" dirty="0" smtClean="0">
                          <a:ln>
                            <a:noFill/>
                          </a:ln>
                          <a:solidFill>
                            <a:srgbClr val="002060"/>
                          </a:solidFill>
                          <a:effectLst/>
                          <a:latin typeface="Arial" pitchFamily="34" charset="0"/>
                          <a:ea typeface="굴림" pitchFamily="50" charset="-127"/>
                        </a:rPr>
                        <a:t>Longitudinal</a:t>
                      </a:r>
                      <a:endParaRPr kumimoji="0" lang="ko-KR" altLang="en-US" sz="2000" b="1" i="0" u="none" strike="noStrike" cap="none" normalizeH="0" baseline="0" dirty="0" smtClean="0">
                        <a:ln>
                          <a:noFill/>
                        </a:ln>
                        <a:solidFill>
                          <a:srgbClr val="002060"/>
                        </a:solidFill>
                        <a:effectLst/>
                        <a:latin typeface="Arial" pitchFamily="34" charset="0"/>
                        <a:ea typeface="굴림" pitchFamily="50" charset="-127"/>
                      </a:endParaRPr>
                    </a:p>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1" i="0" u="none" strike="noStrike" cap="none" normalizeH="0" baseline="0" dirty="0" smtClean="0">
                          <a:ln>
                            <a:noFill/>
                          </a:ln>
                          <a:solidFill>
                            <a:srgbClr val="002060"/>
                          </a:solidFill>
                          <a:effectLst/>
                          <a:latin typeface="Arial" pitchFamily="34" charset="0"/>
                          <a:ea typeface="굴림" pitchFamily="50" charset="-127"/>
                        </a:rPr>
                        <a:t>Design</a:t>
                      </a:r>
                      <a:endParaRPr kumimoji="0" lang="ko-KR" altLang="en-US" sz="2000" b="1" i="0" u="none" strike="noStrike" cap="none" normalizeH="0" baseline="0" dirty="0" smtClean="0">
                        <a:ln>
                          <a:noFill/>
                        </a:ln>
                        <a:solidFill>
                          <a:srgbClr val="002060"/>
                        </a:solidFill>
                        <a:effectLst/>
                        <a:latin typeface="Arial" pitchFamily="34" charset="0"/>
                        <a:ea typeface="굴림" pitchFamily="50" charset="-127"/>
                      </a:endParaRPr>
                    </a:p>
                  </a:txBody>
                  <a:tcPr marL="91447" marR="91447" marT="45725" marB="45725"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1284">
                <a:tc>
                  <a:txBody>
                    <a:bodyPr/>
                    <a:lstStyle/>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1" i="0" u="none" strike="noStrike" cap="none" normalizeH="0" baseline="0" dirty="0" smtClean="0">
                          <a:ln>
                            <a:noFill/>
                          </a:ln>
                          <a:solidFill>
                            <a:srgbClr val="7030A0"/>
                          </a:solidFill>
                          <a:effectLst/>
                          <a:latin typeface="Arial" pitchFamily="34" charset="0"/>
                          <a:ea typeface="굴림" pitchFamily="50" charset="-127"/>
                        </a:rPr>
                        <a:t>Detecting</a:t>
                      </a:r>
                      <a:r>
                        <a:rPr kumimoji="0" lang="ko-KR" altLang="en-US" sz="2000" b="1" i="0" u="none" strike="noStrike" cap="none" normalizeH="0" baseline="0" dirty="0" smtClean="0">
                          <a:ln>
                            <a:noFill/>
                          </a:ln>
                          <a:solidFill>
                            <a:srgbClr val="7030A0"/>
                          </a:solidFill>
                          <a:effectLst/>
                          <a:latin typeface="Arial" pitchFamily="34" charset="0"/>
                          <a:ea typeface="굴림" pitchFamily="50" charset="-127"/>
                        </a:rPr>
                        <a:t> </a:t>
                      </a:r>
                      <a:r>
                        <a:rPr kumimoji="0" lang="en-US" altLang="ko-KR" sz="2000" b="1" i="0" u="none" strike="noStrike" cap="none" normalizeH="0" baseline="0" dirty="0" smtClean="0">
                          <a:ln>
                            <a:noFill/>
                          </a:ln>
                          <a:solidFill>
                            <a:srgbClr val="7030A0"/>
                          </a:solidFill>
                          <a:effectLst/>
                          <a:latin typeface="Arial" pitchFamily="34" charset="0"/>
                          <a:ea typeface="굴림" pitchFamily="50" charset="-127"/>
                        </a:rPr>
                        <a:t>change</a:t>
                      </a:r>
                      <a:endParaRPr kumimoji="0" lang="ko-KR" altLang="en-US" sz="2000" b="1" i="0" u="none" strike="noStrike" cap="none" normalizeH="0" baseline="0" dirty="0" smtClean="0">
                        <a:ln>
                          <a:noFill/>
                        </a:ln>
                        <a:solidFill>
                          <a:srgbClr val="7030A0"/>
                        </a:solidFill>
                        <a:effectLst/>
                        <a:latin typeface="Arial" pitchFamily="34" charset="0"/>
                        <a:ea typeface="굴림" pitchFamily="50" charset="-127"/>
                      </a:endParaRPr>
                    </a:p>
                  </a:txBody>
                  <a:tcPr marL="91447" marR="91447" marT="45725" marB="45725"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1" i="0" u="none" strike="noStrike" cap="none" normalizeH="0" baseline="0" dirty="0" smtClean="0">
                          <a:ln>
                            <a:noFill/>
                          </a:ln>
                          <a:solidFill>
                            <a:schemeClr val="tx1"/>
                          </a:solidFill>
                          <a:effectLst/>
                          <a:latin typeface="Arial" pitchFamily="34" charset="0"/>
                          <a:ea typeface="굴림" pitchFamily="50" charset="-127"/>
                        </a:rPr>
                        <a:t>-</a:t>
                      </a:r>
                      <a:endParaRPr kumimoji="0" lang="ko-KR" altLang="en-US" sz="2000" b="1" i="0" u="none" strike="noStrike" cap="none" normalizeH="0" baseline="0" dirty="0" smtClean="0">
                        <a:ln>
                          <a:noFill/>
                        </a:ln>
                        <a:solidFill>
                          <a:schemeClr val="tx1"/>
                        </a:solidFill>
                        <a:effectLst/>
                        <a:latin typeface="Arial" pitchFamily="34" charset="0"/>
                        <a:ea typeface="굴림" pitchFamily="50" charset="-127"/>
                      </a:endParaRPr>
                    </a:p>
                    <a:p>
                      <a:pPr marL="0" marR="0" lvl="0" indent="0" algn="l" defTabSz="914400" rtl="0" eaLnBrk="1" fontAlgn="base" latinLnBrk="1" hangingPunct="1">
                        <a:lnSpc>
                          <a:spcPct val="100000"/>
                        </a:lnSpc>
                        <a:spcBef>
                          <a:spcPct val="0"/>
                        </a:spcBef>
                        <a:spcAft>
                          <a:spcPct val="0"/>
                        </a:spcAft>
                        <a:buClrTx/>
                        <a:buSzTx/>
                        <a:buFontTx/>
                        <a:buNone/>
                        <a:tabLst/>
                      </a:pPr>
                      <a:endParaRPr kumimoji="0" lang="ko-KR" altLang="en-US" sz="2000" b="1" i="0" u="none" strike="noStrike" cap="none" normalizeH="0" baseline="0" dirty="0" smtClean="0">
                        <a:ln>
                          <a:noFill/>
                        </a:ln>
                        <a:solidFill>
                          <a:schemeClr val="tx1"/>
                        </a:solidFill>
                        <a:effectLst/>
                        <a:latin typeface="Arial" pitchFamily="34" charset="0"/>
                        <a:ea typeface="굴림" pitchFamily="50" charset="-127"/>
                      </a:endParaRPr>
                    </a:p>
                  </a:txBody>
                  <a:tcPr marL="91447" marR="91447" marT="45725" marB="45725"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Arial" pitchFamily="34" charset="0"/>
                          <a:ea typeface="굴림" pitchFamily="50" charset="-127"/>
                        </a:rPr>
                        <a:t>+</a:t>
                      </a:r>
                      <a:endParaRPr kumimoji="0" lang="ko-KR" altLang="en-US" sz="2000" b="1" i="0" u="none" strike="noStrike" cap="none" normalizeH="0" baseline="0" smtClean="0">
                        <a:ln>
                          <a:noFill/>
                        </a:ln>
                        <a:solidFill>
                          <a:schemeClr val="tx1"/>
                        </a:solidFill>
                        <a:effectLst/>
                        <a:latin typeface="Arial" pitchFamily="34" charset="0"/>
                        <a:ea typeface="굴림" pitchFamily="50" charset="-127"/>
                      </a:endParaRPr>
                    </a:p>
                    <a:p>
                      <a:pPr marL="0" marR="0" lvl="0" indent="0" algn="l" defTabSz="914400" rtl="0" eaLnBrk="1" fontAlgn="base" latinLnBrk="1" hangingPunct="1">
                        <a:lnSpc>
                          <a:spcPct val="100000"/>
                        </a:lnSpc>
                        <a:spcBef>
                          <a:spcPct val="0"/>
                        </a:spcBef>
                        <a:spcAft>
                          <a:spcPct val="0"/>
                        </a:spcAft>
                        <a:buClrTx/>
                        <a:buSzTx/>
                        <a:buFontTx/>
                        <a:buNone/>
                        <a:tabLst/>
                      </a:pPr>
                      <a:endParaRPr kumimoji="0" lang="ko-KR" altLang="en-US" sz="2000" b="1" i="0" u="none" strike="noStrike" cap="none" normalizeH="0" baseline="0" smtClean="0">
                        <a:ln>
                          <a:noFill/>
                        </a:ln>
                        <a:solidFill>
                          <a:schemeClr val="tx1"/>
                        </a:solidFill>
                        <a:effectLst/>
                        <a:latin typeface="Arial" pitchFamily="34" charset="0"/>
                        <a:ea typeface="굴림" pitchFamily="50" charset="-127"/>
                      </a:endParaRPr>
                    </a:p>
                  </a:txBody>
                  <a:tcPr marL="91447" marR="91447" marT="45725" marB="45725"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701123">
                <a:tc>
                  <a:txBody>
                    <a:bodyPr/>
                    <a:lstStyle/>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1" i="0" u="none" strike="noStrike" cap="none" normalizeH="0" baseline="0" dirty="0" smtClean="0">
                          <a:ln>
                            <a:noFill/>
                          </a:ln>
                          <a:solidFill>
                            <a:srgbClr val="7030A0"/>
                          </a:solidFill>
                          <a:effectLst/>
                          <a:latin typeface="Arial" pitchFamily="34" charset="0"/>
                          <a:ea typeface="굴림" pitchFamily="50" charset="-127"/>
                        </a:rPr>
                        <a:t>Large amount</a:t>
                      </a:r>
                      <a:r>
                        <a:rPr kumimoji="0" lang="ko-KR" altLang="en-US" sz="2000" b="1" i="0" u="none" strike="noStrike" cap="none" normalizeH="0" baseline="0" dirty="0" smtClean="0">
                          <a:ln>
                            <a:noFill/>
                          </a:ln>
                          <a:solidFill>
                            <a:srgbClr val="7030A0"/>
                          </a:solidFill>
                          <a:effectLst/>
                          <a:latin typeface="Arial" pitchFamily="34" charset="0"/>
                          <a:ea typeface="굴림" pitchFamily="50" charset="-127"/>
                        </a:rPr>
                        <a:t> </a:t>
                      </a:r>
                      <a:r>
                        <a:rPr kumimoji="0" lang="en-US" altLang="ko-KR" sz="2000" b="1" i="0" u="none" strike="noStrike" cap="none" normalizeH="0" baseline="0" dirty="0" smtClean="0">
                          <a:ln>
                            <a:noFill/>
                          </a:ln>
                          <a:solidFill>
                            <a:srgbClr val="7030A0"/>
                          </a:solidFill>
                          <a:effectLst/>
                          <a:latin typeface="Arial" pitchFamily="34" charset="0"/>
                          <a:ea typeface="굴림" pitchFamily="50" charset="-127"/>
                        </a:rPr>
                        <a:t>of data</a:t>
                      </a:r>
                      <a:r>
                        <a:rPr kumimoji="0" lang="ko-KR" altLang="en-US" sz="2000" b="1" i="0" u="none" strike="noStrike" cap="none" normalizeH="0" baseline="0" dirty="0" smtClean="0">
                          <a:ln>
                            <a:noFill/>
                          </a:ln>
                          <a:solidFill>
                            <a:srgbClr val="7030A0"/>
                          </a:solidFill>
                          <a:effectLst/>
                          <a:latin typeface="Arial" pitchFamily="34" charset="0"/>
                          <a:ea typeface="굴림" pitchFamily="50" charset="-127"/>
                        </a:rPr>
                        <a:t> </a:t>
                      </a:r>
                      <a:r>
                        <a:rPr kumimoji="0" lang="en-US" altLang="ko-KR" sz="2000" b="1" i="0" u="none" strike="noStrike" cap="none" normalizeH="0" baseline="0" dirty="0" smtClean="0">
                          <a:ln>
                            <a:noFill/>
                          </a:ln>
                          <a:solidFill>
                            <a:srgbClr val="7030A0"/>
                          </a:solidFill>
                          <a:effectLst/>
                          <a:latin typeface="Arial" pitchFamily="34" charset="0"/>
                          <a:ea typeface="굴림" pitchFamily="50" charset="-127"/>
                        </a:rPr>
                        <a:t>collection</a:t>
                      </a:r>
                      <a:endParaRPr kumimoji="0" lang="ko-KR" altLang="en-US" sz="2000" b="1" i="0" u="none" strike="noStrike" cap="none" normalizeH="0" baseline="0" dirty="0" smtClean="0">
                        <a:ln>
                          <a:noFill/>
                        </a:ln>
                        <a:solidFill>
                          <a:srgbClr val="7030A0"/>
                        </a:solidFill>
                        <a:effectLst/>
                        <a:latin typeface="Arial" pitchFamily="34" charset="0"/>
                        <a:ea typeface="굴림" pitchFamily="50" charset="-127"/>
                      </a:endParaRPr>
                    </a:p>
                  </a:txBody>
                  <a:tcPr marL="91447" marR="91447" marT="45725" marB="45725"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1" i="0" u="none" strike="noStrike" cap="none" normalizeH="0" baseline="0" dirty="0" smtClean="0">
                          <a:ln>
                            <a:noFill/>
                          </a:ln>
                          <a:solidFill>
                            <a:schemeClr val="tx1"/>
                          </a:solidFill>
                          <a:effectLst/>
                          <a:latin typeface="Arial" pitchFamily="34" charset="0"/>
                          <a:ea typeface="굴림" pitchFamily="50" charset="-127"/>
                        </a:rPr>
                        <a:t>-</a:t>
                      </a:r>
                      <a:endParaRPr kumimoji="0" lang="ko-KR" altLang="en-US" sz="2000" b="1" i="0" u="none" strike="noStrike" cap="none" normalizeH="0" baseline="0" dirty="0" smtClean="0">
                        <a:ln>
                          <a:noFill/>
                        </a:ln>
                        <a:solidFill>
                          <a:schemeClr val="tx1"/>
                        </a:solidFill>
                        <a:effectLst/>
                        <a:latin typeface="Arial" pitchFamily="34" charset="0"/>
                        <a:ea typeface="굴림" pitchFamily="50" charset="-127"/>
                      </a:endParaRPr>
                    </a:p>
                    <a:p>
                      <a:pPr marL="0" marR="0" lvl="0" indent="0" algn="l" defTabSz="914400" rtl="0" eaLnBrk="1" fontAlgn="base" latinLnBrk="1" hangingPunct="1">
                        <a:lnSpc>
                          <a:spcPct val="100000"/>
                        </a:lnSpc>
                        <a:spcBef>
                          <a:spcPct val="0"/>
                        </a:spcBef>
                        <a:spcAft>
                          <a:spcPct val="0"/>
                        </a:spcAft>
                        <a:buClrTx/>
                        <a:buSzTx/>
                        <a:buFontTx/>
                        <a:buNone/>
                        <a:tabLst/>
                      </a:pPr>
                      <a:endParaRPr kumimoji="0" lang="ko-KR" altLang="en-US" sz="2000" b="1" i="0" u="none" strike="noStrike" cap="none" normalizeH="0" baseline="0" dirty="0" smtClean="0">
                        <a:ln>
                          <a:noFill/>
                        </a:ln>
                        <a:solidFill>
                          <a:schemeClr val="tx1"/>
                        </a:solidFill>
                        <a:effectLst/>
                        <a:latin typeface="Arial" pitchFamily="34" charset="0"/>
                        <a:ea typeface="굴림" pitchFamily="50" charset="-127"/>
                      </a:endParaRPr>
                    </a:p>
                  </a:txBody>
                  <a:tcPr marL="91447" marR="91447" marT="45725" marB="45725"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1" i="0" u="none" strike="noStrike" cap="none" normalizeH="0" baseline="0" dirty="0" smtClean="0">
                          <a:ln>
                            <a:noFill/>
                          </a:ln>
                          <a:solidFill>
                            <a:schemeClr val="tx1"/>
                          </a:solidFill>
                          <a:effectLst/>
                          <a:latin typeface="Arial" pitchFamily="34" charset="0"/>
                          <a:ea typeface="굴림" pitchFamily="50" charset="-127"/>
                        </a:rPr>
                        <a:t>+</a:t>
                      </a:r>
                      <a:endParaRPr kumimoji="0" lang="ko-KR" altLang="en-US" sz="2000" b="1" i="0" u="none" strike="noStrike" cap="none" normalizeH="0" baseline="0" dirty="0" smtClean="0">
                        <a:ln>
                          <a:noFill/>
                        </a:ln>
                        <a:solidFill>
                          <a:schemeClr val="tx1"/>
                        </a:solidFill>
                        <a:effectLst/>
                        <a:latin typeface="Arial" pitchFamily="34" charset="0"/>
                        <a:ea typeface="굴림" pitchFamily="50" charset="-127"/>
                      </a:endParaRPr>
                    </a:p>
                    <a:p>
                      <a:pPr marL="0" marR="0" lvl="0" indent="0" algn="l" defTabSz="914400" rtl="0" eaLnBrk="1" fontAlgn="base" latinLnBrk="1" hangingPunct="1">
                        <a:lnSpc>
                          <a:spcPct val="100000"/>
                        </a:lnSpc>
                        <a:spcBef>
                          <a:spcPct val="0"/>
                        </a:spcBef>
                        <a:spcAft>
                          <a:spcPct val="0"/>
                        </a:spcAft>
                        <a:buClrTx/>
                        <a:buSzTx/>
                        <a:buFontTx/>
                        <a:buNone/>
                        <a:tabLst/>
                      </a:pPr>
                      <a:endParaRPr kumimoji="0" lang="ko-KR" altLang="en-US" sz="2000" b="1" i="0" u="none" strike="noStrike" cap="none" normalizeH="0" baseline="0" dirty="0" smtClean="0">
                        <a:ln>
                          <a:noFill/>
                        </a:ln>
                        <a:solidFill>
                          <a:schemeClr val="tx1"/>
                        </a:solidFill>
                        <a:effectLst/>
                        <a:latin typeface="Arial" pitchFamily="34" charset="0"/>
                        <a:ea typeface="굴림" pitchFamily="50" charset="-127"/>
                      </a:endParaRPr>
                    </a:p>
                  </a:txBody>
                  <a:tcPr marL="91447" marR="91447" marT="45725" marB="45725" anchor="ctr" horzOverflow="overflow">
                    <a:lnL>
                      <a:noFill/>
                    </a:lnL>
                    <a:lnR>
                      <a:noFill/>
                    </a:lnR>
                    <a:lnT>
                      <a:noFill/>
                    </a:lnT>
                    <a:lnB>
                      <a:noFill/>
                    </a:lnB>
                    <a:lnTlToBr>
                      <a:noFill/>
                    </a:lnTlToBr>
                    <a:lnBlToTr>
                      <a:noFill/>
                    </a:lnBlToTr>
                    <a:noFill/>
                  </a:tcPr>
                </a:tc>
              </a:tr>
              <a:tr h="1005959">
                <a:tc>
                  <a:txBody>
                    <a:body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2000" b="1" i="0" u="none" strike="noStrike" cap="none" normalizeH="0" baseline="0" dirty="0" smtClean="0">
                          <a:ln>
                            <a:noFill/>
                          </a:ln>
                          <a:solidFill>
                            <a:srgbClr val="7030A0"/>
                          </a:solidFill>
                          <a:effectLst/>
                          <a:latin typeface="Arial" pitchFamily="34" charset="0"/>
                          <a:ea typeface="굴림" pitchFamily="50" charset="-127"/>
                        </a:rPr>
                        <a:t>Accuracy</a:t>
                      </a:r>
                      <a:endParaRPr kumimoji="0" lang="ko-KR" altLang="en-US" sz="2000" b="1" i="0" u="none" strike="noStrike" cap="none" normalizeH="0" baseline="0" dirty="0" smtClean="0">
                        <a:ln>
                          <a:noFill/>
                        </a:ln>
                        <a:solidFill>
                          <a:srgbClr val="7030A0"/>
                        </a:solidFill>
                        <a:effectLst/>
                        <a:latin typeface="Arial" pitchFamily="34" charset="0"/>
                        <a:ea typeface="굴림" pitchFamily="50" charset="-127"/>
                      </a:endParaRPr>
                    </a:p>
                  </a:txBody>
                  <a:tcPr marL="91447" marR="91447" marT="45725" marB="45725"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1" i="0" u="none" strike="noStrike" cap="none" normalizeH="0" baseline="0" dirty="0" smtClean="0">
                          <a:ln>
                            <a:noFill/>
                          </a:ln>
                          <a:solidFill>
                            <a:schemeClr val="tx1"/>
                          </a:solidFill>
                          <a:effectLst/>
                          <a:latin typeface="Arial" pitchFamily="34" charset="0"/>
                          <a:ea typeface="굴림" pitchFamily="50" charset="-127"/>
                        </a:rPr>
                        <a:t>-</a:t>
                      </a:r>
                      <a:endParaRPr kumimoji="0" lang="ko-KR" altLang="en-US" sz="2000" b="1" i="0" u="none" strike="noStrike" cap="none" normalizeH="0" baseline="0" dirty="0" smtClean="0">
                        <a:ln>
                          <a:noFill/>
                        </a:ln>
                        <a:solidFill>
                          <a:schemeClr val="tx1"/>
                        </a:solidFill>
                        <a:effectLst/>
                        <a:latin typeface="Arial" pitchFamily="34" charset="0"/>
                        <a:ea typeface="굴림" pitchFamily="50" charset="-127"/>
                      </a:endParaRPr>
                    </a:p>
                  </a:txBody>
                  <a:tcPr marL="91447" marR="91447" marT="45725" marB="45725"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1" hangingPunct="0">
                        <a:lnSpc>
                          <a:spcPct val="100000"/>
                        </a:lnSpc>
                        <a:spcBef>
                          <a:spcPct val="0"/>
                        </a:spcBef>
                        <a:spcAft>
                          <a:spcPct val="0"/>
                        </a:spcAft>
                        <a:buClrTx/>
                        <a:buSzTx/>
                        <a:buFontTx/>
                        <a:buNone/>
                        <a:tabLst/>
                      </a:pPr>
                      <a:endParaRPr kumimoji="0" lang="en-US" altLang="ko-KR" sz="2000" b="1" i="0" u="none" strike="noStrike" cap="none" normalizeH="0" baseline="0" dirty="0" smtClean="0">
                        <a:ln>
                          <a:noFill/>
                        </a:ln>
                        <a:solidFill>
                          <a:schemeClr val="tx1"/>
                        </a:solidFill>
                        <a:effectLst/>
                        <a:latin typeface="Arial" pitchFamily="34" charset="0"/>
                        <a:ea typeface="굴림" pitchFamily="50" charset="-127"/>
                      </a:endParaRPr>
                    </a:p>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1" i="0" u="none" strike="noStrike" cap="none" normalizeH="0" baseline="0" dirty="0" smtClean="0">
                          <a:ln>
                            <a:noFill/>
                          </a:ln>
                          <a:solidFill>
                            <a:schemeClr val="tx1"/>
                          </a:solidFill>
                          <a:effectLst/>
                          <a:latin typeface="Arial" pitchFamily="34" charset="0"/>
                          <a:ea typeface="굴림" pitchFamily="50" charset="-127"/>
                        </a:rPr>
                        <a:t>+</a:t>
                      </a:r>
                      <a:endParaRPr kumimoji="0" lang="ko-KR" altLang="en-US" sz="2000" b="1" i="0" u="none" strike="noStrike" cap="none" normalizeH="0" baseline="0" dirty="0" smtClean="0">
                        <a:ln>
                          <a:noFill/>
                        </a:ln>
                        <a:solidFill>
                          <a:schemeClr val="tx1"/>
                        </a:solidFill>
                        <a:effectLst/>
                        <a:latin typeface="Arial" pitchFamily="34" charset="0"/>
                        <a:ea typeface="굴림" pitchFamily="50" charset="-127"/>
                      </a:endParaRPr>
                    </a:p>
                    <a:p>
                      <a:pPr marL="0" marR="0" lvl="0" indent="0" algn="l" defTabSz="914400" rtl="0" eaLnBrk="1" fontAlgn="base" latinLnBrk="1" hangingPunct="1">
                        <a:lnSpc>
                          <a:spcPct val="100000"/>
                        </a:lnSpc>
                        <a:spcBef>
                          <a:spcPct val="0"/>
                        </a:spcBef>
                        <a:spcAft>
                          <a:spcPct val="0"/>
                        </a:spcAft>
                        <a:buClrTx/>
                        <a:buSzTx/>
                        <a:buFontTx/>
                        <a:buNone/>
                        <a:tabLst/>
                      </a:pPr>
                      <a:endParaRPr kumimoji="0" lang="ko-KR" altLang="en-US" sz="2000" b="1" i="0" u="none" strike="noStrike" cap="none" normalizeH="0" baseline="0" dirty="0" smtClean="0">
                        <a:ln>
                          <a:noFill/>
                        </a:ln>
                        <a:solidFill>
                          <a:schemeClr val="tx1"/>
                        </a:solidFill>
                        <a:effectLst/>
                        <a:latin typeface="Arial" pitchFamily="34" charset="0"/>
                        <a:ea typeface="굴림" pitchFamily="50" charset="-127"/>
                      </a:endParaRPr>
                    </a:p>
                  </a:txBody>
                  <a:tcPr marL="91447" marR="91447" marT="45725" marB="45725" anchor="ctr" horzOverflow="overflow">
                    <a:lnL>
                      <a:noFill/>
                    </a:lnL>
                    <a:lnR>
                      <a:noFill/>
                    </a:lnR>
                    <a:lnT>
                      <a:noFill/>
                    </a:lnT>
                    <a:lnB>
                      <a:noFill/>
                    </a:lnB>
                    <a:lnTlToBr>
                      <a:noFill/>
                    </a:lnTlToBr>
                    <a:lnBlToTr>
                      <a:noFill/>
                    </a:lnBlToTr>
                    <a:noFill/>
                  </a:tcPr>
                </a:tc>
              </a:tr>
              <a:tr h="838300">
                <a:tc>
                  <a:txBody>
                    <a:bodyPr/>
                    <a:lstStyle/>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1" i="0" u="none" strike="noStrike" cap="none" normalizeH="0" baseline="0" dirty="0" smtClean="0">
                          <a:ln>
                            <a:noFill/>
                          </a:ln>
                          <a:solidFill>
                            <a:srgbClr val="7030A0"/>
                          </a:solidFill>
                          <a:effectLst/>
                          <a:latin typeface="Arial" pitchFamily="34" charset="0"/>
                          <a:ea typeface="굴림" pitchFamily="50" charset="-127"/>
                        </a:rPr>
                        <a:t>Representative</a:t>
                      </a:r>
                      <a:r>
                        <a:rPr kumimoji="0" lang="ko-KR" altLang="en-US" sz="2000" b="1" i="0" u="none" strike="noStrike" cap="none" normalizeH="0" baseline="0" dirty="0" smtClean="0">
                          <a:ln>
                            <a:noFill/>
                          </a:ln>
                          <a:solidFill>
                            <a:srgbClr val="7030A0"/>
                          </a:solidFill>
                          <a:effectLst/>
                          <a:latin typeface="Arial" pitchFamily="34" charset="0"/>
                          <a:ea typeface="굴림" pitchFamily="50" charset="-127"/>
                        </a:rPr>
                        <a:t> </a:t>
                      </a:r>
                      <a:r>
                        <a:rPr kumimoji="0" lang="en-US" altLang="ko-KR" sz="2000" b="1" i="0" u="none" strike="noStrike" cap="none" normalizeH="0" baseline="0" dirty="0" smtClean="0">
                          <a:ln>
                            <a:noFill/>
                          </a:ln>
                          <a:solidFill>
                            <a:srgbClr val="7030A0"/>
                          </a:solidFill>
                          <a:effectLst/>
                          <a:latin typeface="Arial" pitchFamily="34" charset="0"/>
                          <a:ea typeface="굴림" pitchFamily="50" charset="-127"/>
                        </a:rPr>
                        <a:t>sampling</a:t>
                      </a:r>
                      <a:endParaRPr kumimoji="0" lang="ko-KR" altLang="en-US" sz="2000" b="1" i="0" u="none" strike="noStrike" cap="none" normalizeH="0" baseline="0" dirty="0" smtClean="0">
                        <a:ln>
                          <a:noFill/>
                        </a:ln>
                        <a:solidFill>
                          <a:srgbClr val="7030A0"/>
                        </a:solidFill>
                        <a:effectLst/>
                        <a:latin typeface="Arial" pitchFamily="34" charset="0"/>
                        <a:ea typeface="굴림" pitchFamily="50" charset="-127"/>
                      </a:endParaRPr>
                    </a:p>
                  </a:txBody>
                  <a:tcPr marL="91447" marR="91447" marT="45725" marB="45725"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Arial" pitchFamily="34" charset="0"/>
                          <a:ea typeface="굴림" pitchFamily="50" charset="-127"/>
                        </a:rPr>
                        <a:t>+</a:t>
                      </a:r>
                      <a:endParaRPr kumimoji="0" lang="ko-KR" altLang="en-US" sz="2000" b="1" i="0" u="none" strike="noStrike" cap="none" normalizeH="0" baseline="0" smtClean="0">
                        <a:ln>
                          <a:noFill/>
                        </a:ln>
                        <a:solidFill>
                          <a:schemeClr val="tx1"/>
                        </a:solidFill>
                        <a:effectLst/>
                        <a:latin typeface="Arial" pitchFamily="34" charset="0"/>
                        <a:ea typeface="굴림" pitchFamily="50" charset="-127"/>
                      </a:endParaRPr>
                    </a:p>
                    <a:p>
                      <a:pPr marL="0" marR="0" lvl="0" indent="0" algn="l" defTabSz="914400" rtl="0" eaLnBrk="1" fontAlgn="base" latinLnBrk="1" hangingPunct="1">
                        <a:lnSpc>
                          <a:spcPct val="100000"/>
                        </a:lnSpc>
                        <a:spcBef>
                          <a:spcPct val="0"/>
                        </a:spcBef>
                        <a:spcAft>
                          <a:spcPct val="0"/>
                        </a:spcAft>
                        <a:buClrTx/>
                        <a:buSzTx/>
                        <a:buFontTx/>
                        <a:buNone/>
                        <a:tabLst/>
                      </a:pPr>
                      <a:endParaRPr kumimoji="0" lang="ko-KR" altLang="en-US" sz="2000" b="1" i="0" u="none" strike="noStrike" cap="none" normalizeH="0" baseline="0" smtClean="0">
                        <a:ln>
                          <a:noFill/>
                        </a:ln>
                        <a:solidFill>
                          <a:schemeClr val="tx1"/>
                        </a:solidFill>
                        <a:effectLst/>
                        <a:latin typeface="Arial" pitchFamily="34" charset="0"/>
                        <a:ea typeface="굴림" pitchFamily="50" charset="-127"/>
                      </a:endParaRPr>
                    </a:p>
                  </a:txBody>
                  <a:tcPr marL="91447" marR="91447" marT="45725" marB="45725"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1" i="0" u="none" strike="noStrike" cap="none" normalizeH="0" baseline="0" dirty="0" smtClean="0">
                          <a:ln>
                            <a:noFill/>
                          </a:ln>
                          <a:solidFill>
                            <a:schemeClr val="tx1"/>
                          </a:solidFill>
                          <a:effectLst/>
                          <a:latin typeface="Arial" pitchFamily="34" charset="0"/>
                          <a:ea typeface="굴림" pitchFamily="50" charset="-127"/>
                        </a:rPr>
                        <a:t>-</a:t>
                      </a:r>
                      <a:endParaRPr kumimoji="0" lang="ko-KR" altLang="en-US" sz="2000" b="1" i="0" u="none" strike="noStrike" cap="none" normalizeH="0" baseline="0" dirty="0" smtClean="0">
                        <a:ln>
                          <a:noFill/>
                        </a:ln>
                        <a:solidFill>
                          <a:schemeClr val="tx1"/>
                        </a:solidFill>
                        <a:effectLst/>
                        <a:latin typeface="Arial" pitchFamily="34" charset="0"/>
                        <a:ea typeface="굴림" pitchFamily="50" charset="-127"/>
                      </a:endParaRPr>
                    </a:p>
                    <a:p>
                      <a:pPr marL="0" marR="0" lvl="0" indent="0" algn="l" defTabSz="914400" rtl="0" eaLnBrk="1" fontAlgn="base" latinLnBrk="1" hangingPunct="1">
                        <a:lnSpc>
                          <a:spcPct val="100000"/>
                        </a:lnSpc>
                        <a:spcBef>
                          <a:spcPct val="0"/>
                        </a:spcBef>
                        <a:spcAft>
                          <a:spcPct val="0"/>
                        </a:spcAft>
                        <a:buClrTx/>
                        <a:buSzTx/>
                        <a:buFontTx/>
                        <a:buNone/>
                        <a:tabLst/>
                      </a:pPr>
                      <a:endParaRPr kumimoji="0" lang="ko-KR" altLang="en-US" sz="2000" b="1" i="0" u="none" strike="noStrike" cap="none" normalizeH="0" baseline="0" dirty="0" smtClean="0">
                        <a:ln>
                          <a:noFill/>
                        </a:ln>
                        <a:solidFill>
                          <a:schemeClr val="tx1"/>
                        </a:solidFill>
                        <a:effectLst/>
                        <a:latin typeface="Arial" pitchFamily="34" charset="0"/>
                        <a:ea typeface="굴림" pitchFamily="50" charset="-127"/>
                      </a:endParaRPr>
                    </a:p>
                  </a:txBody>
                  <a:tcPr marL="91447" marR="91447" marT="45725" marB="45725" horzOverflow="overflow">
                    <a:lnL>
                      <a:noFill/>
                    </a:lnL>
                    <a:lnR>
                      <a:noFill/>
                    </a:lnR>
                    <a:lnT>
                      <a:noFill/>
                    </a:lnT>
                    <a:lnB>
                      <a:noFill/>
                    </a:lnB>
                    <a:lnTlToBr>
                      <a:noFill/>
                    </a:lnTlToBr>
                    <a:lnBlToTr>
                      <a:noFill/>
                    </a:lnBlToTr>
                    <a:noFill/>
                  </a:tcPr>
                </a:tc>
              </a:tr>
              <a:tr h="976429">
                <a:tc>
                  <a:txBody>
                    <a:bodyPr/>
                    <a:lstStyle/>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1" i="0" u="none" strike="noStrike" cap="none" normalizeH="0" baseline="0" dirty="0" smtClean="0">
                          <a:ln>
                            <a:noFill/>
                          </a:ln>
                          <a:solidFill>
                            <a:srgbClr val="7030A0"/>
                          </a:solidFill>
                          <a:effectLst/>
                          <a:latin typeface="Arial" pitchFamily="34" charset="0"/>
                          <a:ea typeface="굴림" pitchFamily="50" charset="-127"/>
                        </a:rPr>
                        <a:t>Response</a:t>
                      </a:r>
                      <a:r>
                        <a:rPr kumimoji="0" lang="ko-KR" altLang="en-US" sz="2000" b="1" i="0" u="none" strike="noStrike" cap="none" normalizeH="0" baseline="0" dirty="0" smtClean="0">
                          <a:ln>
                            <a:noFill/>
                          </a:ln>
                          <a:solidFill>
                            <a:srgbClr val="7030A0"/>
                          </a:solidFill>
                          <a:effectLst/>
                          <a:latin typeface="Arial" pitchFamily="34" charset="0"/>
                          <a:ea typeface="굴림" pitchFamily="50" charset="-127"/>
                        </a:rPr>
                        <a:t> </a:t>
                      </a:r>
                      <a:r>
                        <a:rPr kumimoji="0" lang="en-US" altLang="ko-KR" sz="2000" b="1" i="0" u="none" strike="noStrike" cap="none" normalizeH="0" baseline="0" dirty="0" smtClean="0">
                          <a:ln>
                            <a:noFill/>
                          </a:ln>
                          <a:solidFill>
                            <a:srgbClr val="7030A0"/>
                          </a:solidFill>
                          <a:effectLst/>
                          <a:latin typeface="Arial" pitchFamily="34" charset="0"/>
                          <a:ea typeface="굴림" pitchFamily="50" charset="-127"/>
                        </a:rPr>
                        <a:t>bias</a:t>
                      </a:r>
                      <a:endParaRPr kumimoji="0" lang="ko-KR" altLang="en-US" sz="2000" b="1" i="0" u="none" strike="noStrike" cap="none" normalizeH="0" baseline="0" dirty="0" smtClean="0">
                        <a:ln>
                          <a:noFill/>
                        </a:ln>
                        <a:solidFill>
                          <a:srgbClr val="7030A0"/>
                        </a:solidFill>
                        <a:effectLst/>
                        <a:latin typeface="Arial" pitchFamily="34" charset="0"/>
                        <a:ea typeface="굴림" pitchFamily="50" charset="-127"/>
                      </a:endParaRPr>
                    </a:p>
                    <a:p>
                      <a:pPr marL="0" marR="0" lvl="0" indent="0" algn="l" defTabSz="914400" rtl="0" eaLnBrk="1" fontAlgn="base" latinLnBrk="1" hangingPunct="1">
                        <a:lnSpc>
                          <a:spcPct val="100000"/>
                        </a:lnSpc>
                        <a:spcBef>
                          <a:spcPct val="0"/>
                        </a:spcBef>
                        <a:spcAft>
                          <a:spcPct val="0"/>
                        </a:spcAft>
                        <a:buClrTx/>
                        <a:buSzTx/>
                        <a:buFontTx/>
                        <a:buNone/>
                        <a:tabLst/>
                      </a:pPr>
                      <a:endParaRPr kumimoji="0" lang="ko-KR" altLang="en-US" sz="2000" b="1" i="0" u="none" strike="noStrike" cap="none" normalizeH="0" baseline="0" dirty="0" smtClean="0">
                        <a:ln>
                          <a:noFill/>
                        </a:ln>
                        <a:solidFill>
                          <a:srgbClr val="7030A0"/>
                        </a:solidFill>
                        <a:effectLst/>
                        <a:latin typeface="Arial" pitchFamily="34" charset="0"/>
                        <a:ea typeface="굴림" pitchFamily="50" charset="-127"/>
                      </a:endParaRPr>
                    </a:p>
                  </a:txBody>
                  <a:tcPr marL="91447" marR="91447" marT="45725" marB="45725"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1" i="0" u="none" strike="noStrike" cap="none" normalizeH="0" baseline="0" smtClean="0">
                          <a:ln>
                            <a:noFill/>
                          </a:ln>
                          <a:solidFill>
                            <a:schemeClr val="tx1"/>
                          </a:solidFill>
                          <a:effectLst/>
                          <a:latin typeface="Arial" pitchFamily="34" charset="0"/>
                          <a:ea typeface="굴림" pitchFamily="50" charset="-127"/>
                        </a:rPr>
                        <a:t>+</a:t>
                      </a:r>
                      <a:endParaRPr kumimoji="0" lang="ko-KR" altLang="en-US" sz="2000" b="1" i="0" u="none" strike="noStrike" cap="none" normalizeH="0" baseline="0" smtClean="0">
                        <a:ln>
                          <a:noFill/>
                        </a:ln>
                        <a:solidFill>
                          <a:schemeClr val="tx1"/>
                        </a:solidFill>
                        <a:effectLst/>
                        <a:latin typeface="Arial" pitchFamily="34" charset="0"/>
                        <a:ea typeface="굴림" pitchFamily="50" charset="-127"/>
                      </a:endParaRPr>
                    </a:p>
                    <a:p>
                      <a:pPr marL="0" marR="0" lvl="0" indent="0" algn="l" defTabSz="914400" rtl="0" eaLnBrk="1" fontAlgn="base" latinLnBrk="1" hangingPunct="1">
                        <a:lnSpc>
                          <a:spcPct val="100000"/>
                        </a:lnSpc>
                        <a:spcBef>
                          <a:spcPct val="0"/>
                        </a:spcBef>
                        <a:spcAft>
                          <a:spcPct val="0"/>
                        </a:spcAft>
                        <a:buClrTx/>
                        <a:buSzTx/>
                        <a:buFontTx/>
                        <a:buNone/>
                        <a:tabLst/>
                      </a:pPr>
                      <a:endParaRPr kumimoji="0" lang="ko-KR" altLang="en-US" sz="2000" b="1" i="0" u="none" strike="noStrike" cap="none" normalizeH="0" baseline="0" smtClean="0">
                        <a:ln>
                          <a:noFill/>
                        </a:ln>
                        <a:solidFill>
                          <a:schemeClr val="tx1"/>
                        </a:solidFill>
                        <a:effectLst/>
                        <a:latin typeface="Arial" pitchFamily="34" charset="0"/>
                        <a:ea typeface="굴림" pitchFamily="50" charset="-127"/>
                      </a:endParaRPr>
                    </a:p>
                  </a:txBody>
                  <a:tcPr marL="91447" marR="91447" marT="45725" marB="45725"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2000" b="1" i="0" u="none" strike="noStrike" cap="none" normalizeH="0" baseline="0" dirty="0" smtClean="0">
                          <a:ln>
                            <a:noFill/>
                          </a:ln>
                          <a:solidFill>
                            <a:schemeClr val="tx1"/>
                          </a:solidFill>
                          <a:effectLst/>
                          <a:latin typeface="Arial" pitchFamily="34" charset="0"/>
                          <a:ea typeface="굴림" pitchFamily="50" charset="-127"/>
                        </a:rPr>
                        <a:t>-</a:t>
                      </a:r>
                      <a:endParaRPr kumimoji="0" lang="ko-KR" altLang="en-US" sz="2000" b="1" i="0" u="none" strike="noStrike" cap="none" normalizeH="0" baseline="0" dirty="0" smtClean="0">
                        <a:ln>
                          <a:noFill/>
                        </a:ln>
                        <a:solidFill>
                          <a:schemeClr val="tx1"/>
                        </a:solidFill>
                        <a:effectLst/>
                        <a:latin typeface="Arial" pitchFamily="34" charset="0"/>
                        <a:ea typeface="굴림" pitchFamily="50" charset="-127"/>
                      </a:endParaRPr>
                    </a:p>
                    <a:p>
                      <a:pPr marL="0" marR="0" lvl="0" indent="0" algn="l" defTabSz="914400" rtl="0" eaLnBrk="1" fontAlgn="base" latinLnBrk="1" hangingPunct="1">
                        <a:lnSpc>
                          <a:spcPct val="100000"/>
                        </a:lnSpc>
                        <a:spcBef>
                          <a:spcPct val="0"/>
                        </a:spcBef>
                        <a:spcAft>
                          <a:spcPct val="0"/>
                        </a:spcAft>
                        <a:buClrTx/>
                        <a:buSzTx/>
                        <a:buFontTx/>
                        <a:buNone/>
                        <a:tabLst/>
                      </a:pPr>
                      <a:endParaRPr kumimoji="0" lang="ko-KR" altLang="en-US" sz="2000" b="1" i="0" u="none" strike="noStrike" cap="none" normalizeH="0" baseline="0" dirty="0" smtClean="0">
                        <a:ln>
                          <a:noFill/>
                        </a:ln>
                        <a:solidFill>
                          <a:schemeClr val="tx1"/>
                        </a:solidFill>
                        <a:effectLst/>
                        <a:latin typeface="Arial" pitchFamily="34" charset="0"/>
                        <a:ea typeface="굴림" pitchFamily="50" charset="-127"/>
                      </a:endParaRPr>
                    </a:p>
                  </a:txBody>
                  <a:tcPr marL="91447" marR="91447" marT="45725" marB="45725" horzOverflow="overflow">
                    <a:lnL>
                      <a:noFill/>
                    </a:lnL>
                    <a:lnR>
                      <a:noFill/>
                    </a:lnR>
                    <a:lnT>
                      <a:noFill/>
                    </a:lnT>
                    <a:lnB>
                      <a:noFill/>
                    </a:lnB>
                    <a:lnTlToBr>
                      <a:noFill/>
                    </a:lnTlToBr>
                    <a:lnBlToTr>
                      <a:noFill/>
                    </a:lnBlToTr>
                    <a:noFill/>
                  </a:tcPr>
                </a:tc>
              </a:tr>
            </a:tbl>
          </a:graphicData>
        </a:graphic>
      </p:graphicFrame>
      <p:sp>
        <p:nvSpPr>
          <p:cNvPr id="22551" name="Rectangle 1"/>
          <p:cNvSpPr>
            <a:spLocks noChangeArrowheads="1"/>
          </p:cNvSpPr>
          <p:nvPr/>
        </p:nvSpPr>
        <p:spPr bwMode="auto">
          <a:xfrm>
            <a:off x="0" y="4763"/>
            <a:ext cx="91440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tabLst>
                <a:tab pos="457200" algn="l"/>
                <a:tab pos="2457450" algn="l"/>
                <a:tab pos="4229100" algn="l"/>
              </a:tabLst>
              <a:defRPr sz="2400">
                <a:solidFill>
                  <a:schemeClr val="tx1"/>
                </a:solidFill>
                <a:latin typeface="Arial" panose="020B0604020202020204" pitchFamily="34" charset="0"/>
              </a:defRPr>
            </a:lvl1pPr>
            <a:lvl2pPr marL="742950" indent="-285750">
              <a:tabLst>
                <a:tab pos="457200" algn="l"/>
                <a:tab pos="2457450" algn="l"/>
                <a:tab pos="4229100" algn="l"/>
              </a:tabLst>
              <a:defRPr sz="2400">
                <a:solidFill>
                  <a:schemeClr val="tx1"/>
                </a:solidFill>
                <a:latin typeface="Arial" panose="020B0604020202020204" pitchFamily="34" charset="0"/>
              </a:defRPr>
            </a:lvl2pPr>
            <a:lvl3pPr marL="1143000" indent="-228600">
              <a:tabLst>
                <a:tab pos="457200" algn="l"/>
                <a:tab pos="2457450" algn="l"/>
                <a:tab pos="4229100" algn="l"/>
              </a:tabLst>
              <a:defRPr sz="2400">
                <a:solidFill>
                  <a:schemeClr val="tx1"/>
                </a:solidFill>
                <a:latin typeface="Arial" panose="020B0604020202020204" pitchFamily="34" charset="0"/>
              </a:defRPr>
            </a:lvl3pPr>
            <a:lvl4pPr marL="1600200" indent="-228600">
              <a:tabLst>
                <a:tab pos="457200" algn="l"/>
                <a:tab pos="2457450" algn="l"/>
                <a:tab pos="4229100" algn="l"/>
              </a:tabLst>
              <a:defRPr sz="2400">
                <a:solidFill>
                  <a:schemeClr val="tx1"/>
                </a:solidFill>
                <a:latin typeface="Arial" panose="020B0604020202020204" pitchFamily="34" charset="0"/>
              </a:defRPr>
            </a:lvl4pPr>
            <a:lvl5pPr marL="2057400" indent="-228600">
              <a:tabLst>
                <a:tab pos="457200" algn="l"/>
                <a:tab pos="2457450" algn="l"/>
                <a:tab pos="4229100" algn="l"/>
              </a:tabLst>
              <a:defRPr sz="24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2457450" algn="l"/>
                <a:tab pos="4229100" algn="l"/>
              </a:tabLst>
              <a:defRPr sz="24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2457450" algn="l"/>
                <a:tab pos="4229100" algn="l"/>
              </a:tabLst>
              <a:defRPr sz="24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2457450" algn="l"/>
                <a:tab pos="4229100" algn="l"/>
              </a:tabLst>
              <a:defRPr sz="24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2457450" algn="l"/>
                <a:tab pos="4229100" algn="l"/>
              </a:tabLst>
              <a:defRPr sz="2400">
                <a:solidFill>
                  <a:schemeClr val="tx1"/>
                </a:solidFill>
                <a:latin typeface="Arial" panose="020B0604020202020204" pitchFamily="34" charset="0"/>
              </a:defRPr>
            </a:lvl9pPr>
          </a:lstStyle>
          <a:p>
            <a:pPr algn="ctr"/>
            <a:r>
              <a:rPr lang="en-US" altLang="ko-KR" sz="2000" b="1" dirty="0" smtClean="0">
                <a:solidFill>
                  <a:srgbClr val="C00000"/>
                </a:solidFill>
                <a:ea typeface="New York" charset="0"/>
                <a:cs typeface="Times New Roman" panose="02020603050405020304" pitchFamily="18" charset="0"/>
              </a:rPr>
              <a:t>2.2e-        Table </a:t>
            </a:r>
            <a:r>
              <a:rPr lang="en-US" altLang="ko-KR" sz="2000" b="1" dirty="0">
                <a:solidFill>
                  <a:srgbClr val="C00000"/>
                </a:solidFill>
                <a:ea typeface="New York" charset="0"/>
                <a:cs typeface="Times New Roman" panose="02020603050405020304" pitchFamily="18" charset="0"/>
              </a:rPr>
              <a:t>3.3</a:t>
            </a:r>
            <a:endParaRPr lang="en-US" altLang="ko-KR" sz="2000" dirty="0">
              <a:solidFill>
                <a:srgbClr val="C00000"/>
              </a:solidFill>
              <a:ea typeface="New York" charset="0"/>
              <a:cs typeface="Times New Roman" panose="02020603050405020304" pitchFamily="18" charset="0"/>
            </a:endParaRPr>
          </a:p>
          <a:p>
            <a:pPr algn="ctr"/>
            <a:r>
              <a:rPr lang="en-US" altLang="ko-KR" sz="2000" b="1" dirty="0">
                <a:solidFill>
                  <a:srgbClr val="C00000"/>
                </a:solidFill>
                <a:ea typeface="New York" charset="0"/>
                <a:cs typeface="Times New Roman" panose="02020603050405020304" pitchFamily="18" charset="0"/>
              </a:rPr>
              <a:t>Relative Advantages and Disadvantages of Longitudinal and</a:t>
            </a:r>
          </a:p>
          <a:p>
            <a:pPr algn="ctr"/>
            <a:r>
              <a:rPr lang="en-US" altLang="ko-KR" sz="2000" b="1" dirty="0">
                <a:solidFill>
                  <a:srgbClr val="C00000"/>
                </a:solidFill>
                <a:ea typeface="New York" charset="0"/>
                <a:cs typeface="Times New Roman" panose="02020603050405020304" pitchFamily="18" charset="0"/>
              </a:rPr>
              <a:t> Cross-Sectional Designs</a:t>
            </a:r>
            <a:endParaRPr lang="en-US" altLang="ko-KR" sz="2000" dirty="0">
              <a:solidFill>
                <a:srgbClr val="C00000"/>
              </a:solidFill>
              <a:ea typeface="굴림" panose="020B0600000101010101" pitchFamily="34" charset="-127"/>
              <a:cs typeface="Times New Roman" panose="02020603050405020304" pitchFamily="18" charset="0"/>
            </a:endParaRPr>
          </a:p>
        </p:txBody>
      </p:sp>
      <p:sp>
        <p:nvSpPr>
          <p:cNvPr id="22552" name="Rectangle 2"/>
          <p:cNvSpPr>
            <a:spLocks noChangeArrowheads="1"/>
          </p:cNvSpPr>
          <p:nvPr/>
        </p:nvSpPr>
        <p:spPr bwMode="auto">
          <a:xfrm>
            <a:off x="258763" y="5684838"/>
            <a:ext cx="79883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tabLst>
                <a:tab pos="457200" algn="l"/>
                <a:tab pos="1308100" algn="l"/>
                <a:tab pos="2228850" algn="l"/>
                <a:tab pos="4229100" algn="l"/>
              </a:tabLst>
              <a:defRPr sz="2400">
                <a:solidFill>
                  <a:schemeClr val="tx1"/>
                </a:solidFill>
                <a:latin typeface="Arial" panose="020B0604020202020204" pitchFamily="34" charset="0"/>
              </a:defRPr>
            </a:lvl1pPr>
            <a:lvl2pPr marL="742950" indent="-285750">
              <a:tabLst>
                <a:tab pos="457200" algn="l"/>
                <a:tab pos="1308100" algn="l"/>
                <a:tab pos="2228850" algn="l"/>
                <a:tab pos="4229100" algn="l"/>
              </a:tabLst>
              <a:defRPr sz="2400">
                <a:solidFill>
                  <a:schemeClr val="tx1"/>
                </a:solidFill>
                <a:latin typeface="Arial" panose="020B0604020202020204" pitchFamily="34" charset="0"/>
              </a:defRPr>
            </a:lvl2pPr>
            <a:lvl3pPr marL="1143000" indent="-228600">
              <a:tabLst>
                <a:tab pos="457200" algn="l"/>
                <a:tab pos="1308100" algn="l"/>
                <a:tab pos="2228850" algn="l"/>
                <a:tab pos="4229100" algn="l"/>
              </a:tabLst>
              <a:defRPr sz="2400">
                <a:solidFill>
                  <a:schemeClr val="tx1"/>
                </a:solidFill>
                <a:latin typeface="Arial" panose="020B0604020202020204" pitchFamily="34" charset="0"/>
              </a:defRPr>
            </a:lvl3pPr>
            <a:lvl4pPr marL="1600200" indent="-228600">
              <a:tabLst>
                <a:tab pos="457200" algn="l"/>
                <a:tab pos="1308100" algn="l"/>
                <a:tab pos="2228850" algn="l"/>
                <a:tab pos="4229100" algn="l"/>
              </a:tabLst>
              <a:defRPr sz="2400">
                <a:solidFill>
                  <a:schemeClr val="tx1"/>
                </a:solidFill>
                <a:latin typeface="Arial" panose="020B0604020202020204" pitchFamily="34" charset="0"/>
              </a:defRPr>
            </a:lvl4pPr>
            <a:lvl5pPr marL="2057400" indent="-228600">
              <a:tabLst>
                <a:tab pos="457200" algn="l"/>
                <a:tab pos="1308100" algn="l"/>
                <a:tab pos="2228850" algn="l"/>
                <a:tab pos="4229100" algn="l"/>
              </a:tabLst>
              <a:defRPr sz="2400">
                <a:solidFill>
                  <a:schemeClr val="tx1"/>
                </a:solidFill>
                <a:latin typeface="Arial" panose="020B0604020202020204" pitchFamily="34" charset="0"/>
              </a:defRPr>
            </a:lvl5pPr>
            <a:lvl6pPr marL="2514600" indent="-228600" eaLnBrk="0" fontAlgn="base" hangingPunct="0">
              <a:spcBef>
                <a:spcPct val="0"/>
              </a:spcBef>
              <a:spcAft>
                <a:spcPct val="0"/>
              </a:spcAft>
              <a:tabLst>
                <a:tab pos="457200" algn="l"/>
                <a:tab pos="1308100" algn="l"/>
                <a:tab pos="2228850" algn="l"/>
                <a:tab pos="4229100" algn="l"/>
              </a:tabLst>
              <a:defRPr sz="2400">
                <a:solidFill>
                  <a:schemeClr val="tx1"/>
                </a:solidFill>
                <a:latin typeface="Arial" panose="020B0604020202020204" pitchFamily="34" charset="0"/>
              </a:defRPr>
            </a:lvl6pPr>
            <a:lvl7pPr marL="2971800" indent="-228600" eaLnBrk="0" fontAlgn="base" hangingPunct="0">
              <a:spcBef>
                <a:spcPct val="0"/>
              </a:spcBef>
              <a:spcAft>
                <a:spcPct val="0"/>
              </a:spcAft>
              <a:tabLst>
                <a:tab pos="457200" algn="l"/>
                <a:tab pos="1308100" algn="l"/>
                <a:tab pos="2228850" algn="l"/>
                <a:tab pos="4229100" algn="l"/>
              </a:tabLst>
              <a:defRPr sz="2400">
                <a:solidFill>
                  <a:schemeClr val="tx1"/>
                </a:solidFill>
                <a:latin typeface="Arial" panose="020B0604020202020204" pitchFamily="34" charset="0"/>
              </a:defRPr>
            </a:lvl7pPr>
            <a:lvl8pPr marL="3429000" indent="-228600" eaLnBrk="0" fontAlgn="base" hangingPunct="0">
              <a:spcBef>
                <a:spcPct val="0"/>
              </a:spcBef>
              <a:spcAft>
                <a:spcPct val="0"/>
              </a:spcAft>
              <a:tabLst>
                <a:tab pos="457200" algn="l"/>
                <a:tab pos="1308100" algn="l"/>
                <a:tab pos="2228850" algn="l"/>
                <a:tab pos="4229100" algn="l"/>
              </a:tabLst>
              <a:defRPr sz="2400">
                <a:solidFill>
                  <a:schemeClr val="tx1"/>
                </a:solidFill>
                <a:latin typeface="Arial" panose="020B0604020202020204" pitchFamily="34" charset="0"/>
              </a:defRPr>
            </a:lvl8pPr>
            <a:lvl9pPr marL="3886200" indent="-228600" eaLnBrk="0" fontAlgn="base" hangingPunct="0">
              <a:spcBef>
                <a:spcPct val="0"/>
              </a:spcBef>
              <a:spcAft>
                <a:spcPct val="0"/>
              </a:spcAft>
              <a:tabLst>
                <a:tab pos="457200" algn="l"/>
                <a:tab pos="1308100" algn="l"/>
                <a:tab pos="2228850" algn="l"/>
                <a:tab pos="4229100" algn="l"/>
              </a:tabLst>
              <a:defRPr sz="2400">
                <a:solidFill>
                  <a:schemeClr val="tx1"/>
                </a:solidFill>
                <a:latin typeface="Arial" panose="020B0604020202020204" pitchFamily="34" charset="0"/>
              </a:defRPr>
            </a:lvl9pPr>
          </a:lstStyle>
          <a:p>
            <a:r>
              <a:rPr lang="en-US" altLang="ko-KR" sz="1800" b="1" dirty="0">
                <a:solidFill>
                  <a:srgbClr val="C00000"/>
                </a:solidFill>
                <a:ea typeface="New York" charset="0"/>
                <a:cs typeface="Times New Roman" panose="02020603050405020304" pitchFamily="18" charset="0"/>
              </a:rPr>
              <a:t>Note:  A + indicates a relative advantage over the other design whereas </a:t>
            </a:r>
          </a:p>
          <a:p>
            <a:r>
              <a:rPr lang="en-US" altLang="ko-KR" sz="1800" b="1" dirty="0">
                <a:solidFill>
                  <a:srgbClr val="C00000"/>
                </a:solidFill>
                <a:ea typeface="New York" charset="0"/>
                <a:cs typeface="Times New Roman" panose="02020603050405020304" pitchFamily="18" charset="0"/>
              </a:rPr>
              <a:t>           a - indicates a relative disadvantage</a:t>
            </a:r>
            <a:r>
              <a:rPr lang="en-US" altLang="ko-KR" sz="1800" dirty="0">
                <a:solidFill>
                  <a:srgbClr val="C00000"/>
                </a:solidFill>
                <a:ea typeface="New York" charset="0"/>
                <a:cs typeface="Times New Roman" panose="02020603050405020304" pitchFamily="18" charset="0"/>
              </a:rPr>
              <a: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528637" y="-125413"/>
            <a:ext cx="7772400" cy="1143000"/>
          </a:xfrm>
        </p:spPr>
        <p:txBody>
          <a:bodyPr/>
          <a:lstStyle/>
          <a:p>
            <a:r>
              <a:rPr lang="en-US" altLang="ko-KR" sz="3800" b="1" dirty="0" smtClean="0">
                <a:solidFill>
                  <a:schemeClr val="accent2"/>
                </a:solidFill>
                <a:ea typeface="굴림" panose="020B0600000101010101" pitchFamily="34" charset="-127"/>
              </a:rPr>
              <a:t>2.3 Uses </a:t>
            </a:r>
            <a:r>
              <a:rPr lang="en-US" altLang="ko-KR" sz="3800" b="1" dirty="0" smtClean="0">
                <a:solidFill>
                  <a:schemeClr val="accent2"/>
                </a:solidFill>
                <a:ea typeface="굴림" panose="020B0600000101010101" pitchFamily="34" charset="-127"/>
              </a:rPr>
              <a:t>of Casual Research</a:t>
            </a:r>
          </a:p>
        </p:txBody>
      </p:sp>
      <p:sp>
        <p:nvSpPr>
          <p:cNvPr id="33795" name="Rectangle 3"/>
          <p:cNvSpPr>
            <a:spLocks noGrp="1" noChangeArrowheads="1"/>
          </p:cNvSpPr>
          <p:nvPr>
            <p:ph idx="1"/>
          </p:nvPr>
        </p:nvSpPr>
        <p:spPr>
          <a:xfrm>
            <a:off x="642938" y="1331913"/>
            <a:ext cx="7772400" cy="3289300"/>
          </a:xfrm>
        </p:spPr>
        <p:txBody>
          <a:bodyPr/>
          <a:lstStyle/>
          <a:p>
            <a:pPr>
              <a:spcBef>
                <a:spcPct val="80000"/>
              </a:spcBef>
            </a:pPr>
            <a:r>
              <a:rPr lang="en-US" altLang="ko-KR" sz="3200" b="1" dirty="0" smtClean="0">
                <a:ea typeface="굴림" panose="020B0600000101010101" pitchFamily="34" charset="-127"/>
                <a:cs typeface="Arial" panose="020B0604020202020204" pitchFamily="34" charset="0"/>
              </a:rPr>
              <a:t>To understand which variables are the cause (independent variables) and which variables are the effect (dependent variables) of a phenomenon</a:t>
            </a:r>
          </a:p>
          <a:p>
            <a:pPr>
              <a:spcBef>
                <a:spcPct val="80000"/>
              </a:spcBef>
            </a:pPr>
            <a:r>
              <a:rPr lang="en-US" altLang="ko-KR" sz="3200" b="1" dirty="0" smtClean="0">
                <a:ea typeface="굴림" panose="020B0600000101010101" pitchFamily="34" charset="-127"/>
                <a:cs typeface="Arial" panose="020B0604020202020204" pitchFamily="34" charset="0"/>
              </a:rPr>
              <a:t>To determine the nature of the relationship between the causal variables and the effect to be predicted</a:t>
            </a:r>
          </a:p>
          <a:p>
            <a:pPr>
              <a:spcBef>
                <a:spcPct val="80000"/>
              </a:spcBef>
            </a:pPr>
            <a:r>
              <a:rPr lang="en-US" altLang="ko-KR" sz="3200" b="1" dirty="0" smtClean="0">
                <a:solidFill>
                  <a:srgbClr val="FF0000"/>
                </a:solidFill>
                <a:ea typeface="굴림" panose="020B0600000101010101" pitchFamily="34" charset="-127"/>
                <a:cs typeface="Arial" panose="020B0604020202020204" pitchFamily="34" charset="0"/>
              </a:rPr>
              <a:t>METHOD: Experiments   </a:t>
            </a:r>
          </a:p>
        </p:txBody>
      </p:sp>
    </p:spTree>
  </p:cSld>
  <p:clrMapOvr>
    <a:masterClrMapping/>
  </p:clrMapOvr>
  <p:transition>
    <p:spli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Oval 3"/>
          <p:cNvSpPr>
            <a:spLocks noChangeArrowheads="1"/>
          </p:cNvSpPr>
          <p:nvPr/>
        </p:nvSpPr>
        <p:spPr bwMode="auto">
          <a:xfrm>
            <a:off x="871538" y="546100"/>
            <a:ext cx="3454400" cy="1789113"/>
          </a:xfrm>
          <a:prstGeom prst="ellipse">
            <a:avLst/>
          </a:prstGeom>
          <a:solidFill>
            <a:schemeClr val="accent1"/>
          </a:solidFill>
          <a:ln w="9525">
            <a:solidFill>
              <a:schemeClr val="tx1"/>
            </a:solidFill>
            <a:round/>
            <a:headEnd/>
            <a:tailEnd/>
          </a:ln>
        </p:spPr>
        <p:txBody>
          <a:bodyPr anchor="ctr"/>
          <a:lstStyle>
            <a:lvl1pPr marL="114300" indent="-114300">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ko-KR" sz="2000">
                <a:ea typeface="굴림" panose="020B0600000101010101" pitchFamily="34" charset="-127"/>
              </a:rPr>
              <a:t>   Exploratory</a:t>
            </a:r>
          </a:p>
          <a:p>
            <a:r>
              <a:rPr lang="en-US" altLang="ko-KR" sz="2000">
                <a:ea typeface="굴림" panose="020B0600000101010101" pitchFamily="34" charset="-127"/>
              </a:rPr>
              <a:t>  Research</a:t>
            </a:r>
          </a:p>
          <a:p>
            <a:pPr>
              <a:buFontTx/>
              <a:buChar char="•"/>
            </a:pPr>
            <a:r>
              <a:rPr lang="en-US" altLang="ko-KR" sz="2000" i="1">
                <a:ea typeface="굴림" panose="020B0600000101010101" pitchFamily="34" charset="-127"/>
              </a:rPr>
              <a:t>Secondary Data Analysis</a:t>
            </a:r>
          </a:p>
          <a:p>
            <a:pPr>
              <a:buFontTx/>
              <a:buChar char="•"/>
            </a:pPr>
            <a:r>
              <a:rPr lang="en-US" altLang="ko-KR" sz="2000" i="1">
                <a:ea typeface="굴림" panose="020B0600000101010101" pitchFamily="34" charset="-127"/>
              </a:rPr>
              <a:t>Focus Groups</a:t>
            </a:r>
            <a:endParaRPr lang="en-US" altLang="ko-KR" sz="2000">
              <a:ea typeface="굴림" panose="020B0600000101010101" pitchFamily="34" charset="-127"/>
            </a:endParaRPr>
          </a:p>
        </p:txBody>
      </p:sp>
      <p:sp>
        <p:nvSpPr>
          <p:cNvPr id="24580" name="Oval 4"/>
          <p:cNvSpPr>
            <a:spLocks noChangeArrowheads="1"/>
          </p:cNvSpPr>
          <p:nvPr/>
        </p:nvSpPr>
        <p:spPr bwMode="auto">
          <a:xfrm>
            <a:off x="871538" y="2527300"/>
            <a:ext cx="3497262" cy="1524000"/>
          </a:xfrm>
          <a:prstGeom prst="ellipse">
            <a:avLst/>
          </a:prstGeom>
          <a:solidFill>
            <a:srgbClr val="CC3399"/>
          </a:solidFill>
          <a:ln w="9525">
            <a:solidFill>
              <a:schemeClr val="tx1"/>
            </a:solidFill>
            <a:round/>
            <a:headEnd/>
            <a:tailEnd/>
          </a:ln>
        </p:spPr>
        <p:txBody>
          <a:bodyPr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ko-KR" sz="2000">
                <a:solidFill>
                  <a:srgbClr val="FFFF00"/>
                </a:solidFill>
                <a:ea typeface="굴림" panose="020B0600000101010101" pitchFamily="34" charset="-127"/>
              </a:rPr>
              <a:t>Conclusive Research</a:t>
            </a:r>
          </a:p>
          <a:p>
            <a:pPr>
              <a:buFontTx/>
              <a:buChar char="•"/>
            </a:pPr>
            <a:r>
              <a:rPr lang="en-US" altLang="ko-KR" sz="2000" i="1">
                <a:solidFill>
                  <a:srgbClr val="FFFF00"/>
                </a:solidFill>
                <a:ea typeface="굴림" panose="020B0600000101010101" pitchFamily="34" charset="-127"/>
              </a:rPr>
              <a:t>Descriptive/Causal</a:t>
            </a:r>
            <a:endParaRPr lang="en-US" altLang="ko-KR">
              <a:solidFill>
                <a:srgbClr val="FFFF00"/>
              </a:solidFill>
              <a:ea typeface="굴림" panose="020B0600000101010101" pitchFamily="34" charset="-127"/>
            </a:endParaRPr>
          </a:p>
        </p:txBody>
      </p:sp>
      <p:sp>
        <p:nvSpPr>
          <p:cNvPr id="24581" name="Oval 5"/>
          <p:cNvSpPr>
            <a:spLocks noChangeArrowheads="1"/>
          </p:cNvSpPr>
          <p:nvPr/>
        </p:nvSpPr>
        <p:spPr bwMode="auto">
          <a:xfrm>
            <a:off x="5562600" y="669925"/>
            <a:ext cx="3392488" cy="1747838"/>
          </a:xfrm>
          <a:prstGeom prst="ellipse">
            <a:avLst/>
          </a:prstGeom>
          <a:solidFill>
            <a:srgbClr val="00CCFF"/>
          </a:solidFill>
          <a:ln w="9525">
            <a:solidFill>
              <a:schemeClr val="tx1"/>
            </a:solidFill>
            <a:round/>
            <a:headEnd/>
            <a:tailEnd/>
          </a:ln>
        </p:spPr>
        <p:txBody>
          <a:bodyPr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ko-KR" sz="2000">
                <a:ea typeface="굴림" panose="020B0600000101010101" pitchFamily="34" charset="-127"/>
              </a:rPr>
              <a:t>Conclusive Research</a:t>
            </a:r>
          </a:p>
          <a:p>
            <a:pPr>
              <a:buFontTx/>
              <a:buChar char="•"/>
            </a:pPr>
            <a:r>
              <a:rPr lang="en-US" altLang="ko-KR" sz="2000" i="1">
                <a:ea typeface="굴림" panose="020B0600000101010101" pitchFamily="34" charset="-127"/>
              </a:rPr>
              <a:t>Descriptive/Causal</a:t>
            </a:r>
            <a:endParaRPr lang="en-US" altLang="ko-KR" i="1">
              <a:ea typeface="굴림" panose="020B0600000101010101" pitchFamily="34" charset="-127"/>
            </a:endParaRPr>
          </a:p>
        </p:txBody>
      </p:sp>
      <p:sp>
        <p:nvSpPr>
          <p:cNvPr id="24582" name="Oval 6"/>
          <p:cNvSpPr>
            <a:spLocks noChangeArrowheads="1"/>
          </p:cNvSpPr>
          <p:nvPr/>
        </p:nvSpPr>
        <p:spPr bwMode="auto">
          <a:xfrm>
            <a:off x="5562600" y="4421188"/>
            <a:ext cx="3352800" cy="1955800"/>
          </a:xfrm>
          <a:prstGeom prst="ellipse">
            <a:avLst/>
          </a:prstGeom>
          <a:solidFill>
            <a:srgbClr val="FFFF99"/>
          </a:solidFill>
          <a:ln w="9525">
            <a:solidFill>
              <a:schemeClr val="tx1"/>
            </a:solidFill>
            <a:round/>
            <a:headEnd/>
            <a:tailEnd/>
          </a:ln>
        </p:spPr>
        <p:txBody>
          <a:bodyPr anchor="ctr"/>
          <a:lstStyle>
            <a:lvl1pPr marL="338138" indent="-112713">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ko-KR" sz="2000">
                <a:solidFill>
                  <a:srgbClr val="000099"/>
                </a:solidFill>
                <a:ea typeface="굴림" panose="020B0600000101010101" pitchFamily="34" charset="-127"/>
              </a:rPr>
              <a:t>Exploratory Research</a:t>
            </a:r>
          </a:p>
          <a:p>
            <a:pPr>
              <a:buFontTx/>
              <a:buChar char="•"/>
            </a:pPr>
            <a:r>
              <a:rPr lang="en-US" altLang="ko-KR" sz="2000" i="1">
                <a:solidFill>
                  <a:srgbClr val="000099"/>
                </a:solidFill>
                <a:ea typeface="굴림" panose="020B0600000101010101" pitchFamily="34" charset="-127"/>
              </a:rPr>
              <a:t>Secondary Data Analysis</a:t>
            </a:r>
          </a:p>
          <a:p>
            <a:pPr>
              <a:buFontTx/>
              <a:buChar char="•"/>
            </a:pPr>
            <a:r>
              <a:rPr lang="en-US" altLang="ko-KR" sz="2000" i="1">
                <a:solidFill>
                  <a:srgbClr val="000099"/>
                </a:solidFill>
                <a:ea typeface="굴림" panose="020B0600000101010101" pitchFamily="34" charset="-127"/>
              </a:rPr>
              <a:t>Focus Groups</a:t>
            </a:r>
          </a:p>
        </p:txBody>
      </p:sp>
      <p:sp>
        <p:nvSpPr>
          <p:cNvPr id="24583" name="Oval 7"/>
          <p:cNvSpPr>
            <a:spLocks noChangeArrowheads="1"/>
          </p:cNvSpPr>
          <p:nvPr/>
        </p:nvSpPr>
        <p:spPr bwMode="auto">
          <a:xfrm>
            <a:off x="871538" y="4584700"/>
            <a:ext cx="3482975" cy="1524000"/>
          </a:xfrm>
          <a:prstGeom prst="ellipse">
            <a:avLst/>
          </a:prstGeom>
          <a:solidFill>
            <a:srgbClr val="CC99FF"/>
          </a:solidFill>
          <a:ln w="9525">
            <a:solidFill>
              <a:schemeClr val="tx1"/>
            </a:solidFill>
            <a:round/>
            <a:headEnd/>
            <a:tailEnd/>
          </a:ln>
        </p:spPr>
        <p:txBody>
          <a:bodyPr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ko-KR" sz="2000">
                <a:ea typeface="굴림" panose="020B0600000101010101" pitchFamily="34" charset="-127"/>
              </a:rPr>
              <a:t>Conclusive Research</a:t>
            </a:r>
          </a:p>
          <a:p>
            <a:pPr>
              <a:buFontTx/>
              <a:buChar char="•"/>
            </a:pPr>
            <a:r>
              <a:rPr lang="en-US" altLang="ko-KR" sz="2000" i="1">
                <a:ea typeface="굴림" panose="020B0600000101010101" pitchFamily="34" charset="-127"/>
              </a:rPr>
              <a:t>Descriptive/Causal</a:t>
            </a:r>
            <a:endParaRPr lang="en-US" altLang="ko-KR">
              <a:ea typeface="굴림" panose="020B0600000101010101" pitchFamily="34" charset="-127"/>
            </a:endParaRPr>
          </a:p>
        </p:txBody>
      </p:sp>
      <p:grpSp>
        <p:nvGrpSpPr>
          <p:cNvPr id="24593" name="Group 17"/>
          <p:cNvGrpSpPr>
            <a:grpSpLocks/>
          </p:cNvGrpSpPr>
          <p:nvPr/>
        </p:nvGrpSpPr>
        <p:grpSpPr bwMode="auto">
          <a:xfrm>
            <a:off x="4457700" y="1301750"/>
            <a:ext cx="996950" cy="4078288"/>
            <a:chOff x="2808" y="820"/>
            <a:chExt cx="628" cy="2569"/>
          </a:xfrm>
        </p:grpSpPr>
        <p:sp>
          <p:nvSpPr>
            <p:cNvPr id="24589" name="Line 8"/>
            <p:cNvSpPr>
              <a:spLocks noChangeShapeType="1"/>
            </p:cNvSpPr>
            <p:nvPr/>
          </p:nvSpPr>
          <p:spPr bwMode="auto">
            <a:xfrm>
              <a:off x="2808" y="3389"/>
              <a:ext cx="628"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24590" name="Line 9"/>
            <p:cNvSpPr>
              <a:spLocks noChangeShapeType="1"/>
            </p:cNvSpPr>
            <p:nvPr/>
          </p:nvSpPr>
          <p:spPr bwMode="auto">
            <a:xfrm>
              <a:off x="2846" y="820"/>
              <a:ext cx="562"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grpSp>
      <p:sp>
        <p:nvSpPr>
          <p:cNvPr id="24585" name="Text Box 12"/>
          <p:cNvSpPr txBox="1">
            <a:spLocks noChangeArrowheads="1"/>
          </p:cNvSpPr>
          <p:nvPr/>
        </p:nvSpPr>
        <p:spPr bwMode="auto">
          <a:xfrm>
            <a:off x="895350" y="146963"/>
            <a:ext cx="731879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ko-KR" sz="2200" b="1" i="1" dirty="0" smtClean="0">
                <a:solidFill>
                  <a:schemeClr val="accent2"/>
                </a:solidFill>
                <a:ea typeface="굴림" panose="020B0600000101010101" pitchFamily="34" charset="-127"/>
              </a:rPr>
              <a:t>2.3b-  Figure </a:t>
            </a:r>
            <a:r>
              <a:rPr lang="en-US" altLang="ko-KR" sz="2200" b="1" i="1" dirty="0">
                <a:solidFill>
                  <a:schemeClr val="accent2"/>
                </a:solidFill>
                <a:ea typeface="굴림" panose="020B0600000101010101" pitchFamily="34" charset="-127"/>
              </a:rPr>
              <a:t>3.7. Some Alternative Research Designs</a:t>
            </a:r>
          </a:p>
        </p:txBody>
      </p:sp>
      <p:sp>
        <p:nvSpPr>
          <p:cNvPr id="24586" name="Text Box 13"/>
          <p:cNvSpPr txBox="1">
            <a:spLocks noChangeArrowheads="1"/>
          </p:cNvSpPr>
          <p:nvPr/>
        </p:nvSpPr>
        <p:spPr bwMode="auto">
          <a:xfrm>
            <a:off x="338138" y="1079500"/>
            <a:ext cx="557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ko-KR" b="1">
                <a:ea typeface="굴림" panose="020B0600000101010101" pitchFamily="34" charset="-127"/>
              </a:rPr>
              <a:t>(a)</a:t>
            </a:r>
          </a:p>
        </p:txBody>
      </p:sp>
      <p:sp>
        <p:nvSpPr>
          <p:cNvPr id="24587" name="Text Box 14"/>
          <p:cNvSpPr txBox="1">
            <a:spLocks noChangeArrowheads="1"/>
          </p:cNvSpPr>
          <p:nvPr/>
        </p:nvSpPr>
        <p:spPr bwMode="auto">
          <a:xfrm>
            <a:off x="331788" y="2984500"/>
            <a:ext cx="657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ko-KR" b="1">
                <a:ea typeface="굴림" panose="020B0600000101010101" pitchFamily="34" charset="-127"/>
              </a:rPr>
              <a:t>(b) </a:t>
            </a:r>
          </a:p>
        </p:txBody>
      </p:sp>
      <p:sp>
        <p:nvSpPr>
          <p:cNvPr id="24588" name="Text Box 15"/>
          <p:cNvSpPr txBox="1">
            <a:spLocks noChangeArrowheads="1"/>
          </p:cNvSpPr>
          <p:nvPr/>
        </p:nvSpPr>
        <p:spPr bwMode="auto">
          <a:xfrm>
            <a:off x="338138" y="5041900"/>
            <a:ext cx="64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US" altLang="ko-KR" b="1">
                <a:ea typeface="굴림" panose="020B0600000101010101" pitchFamily="34" charset="-127"/>
              </a:rPr>
              <a:t>(c)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02" name="Group 21"/>
          <p:cNvGrpSpPr>
            <a:grpSpLocks/>
          </p:cNvGrpSpPr>
          <p:nvPr/>
        </p:nvGrpSpPr>
        <p:grpSpPr bwMode="auto">
          <a:xfrm>
            <a:off x="409576" y="188913"/>
            <a:ext cx="8323266" cy="6373812"/>
            <a:chOff x="258" y="119"/>
            <a:chExt cx="5243" cy="4015"/>
          </a:xfrm>
        </p:grpSpPr>
        <p:sp>
          <p:nvSpPr>
            <p:cNvPr id="25603" name="Text Box 4"/>
            <p:cNvSpPr txBox="1">
              <a:spLocks noChangeArrowheads="1"/>
            </p:cNvSpPr>
            <p:nvPr/>
          </p:nvSpPr>
          <p:spPr bwMode="auto">
            <a:xfrm>
              <a:off x="1164" y="570"/>
              <a:ext cx="3648" cy="294"/>
            </a:xfrm>
            <a:prstGeom prst="rect">
              <a:avLst/>
            </a:prstGeom>
            <a:solidFill>
              <a:schemeClr val="folHlink"/>
            </a:solidFill>
            <a:ln w="9525">
              <a:solidFill>
                <a:srgbClr val="990033"/>
              </a:solidFill>
              <a:miter lim="800000"/>
              <a:headEnd/>
              <a:tailEnd/>
            </a:ln>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spcBef>
                  <a:spcPct val="50000"/>
                </a:spcBef>
              </a:pPr>
              <a:r>
                <a:rPr lang="en-US" altLang="ko-KR" b="1">
                  <a:ea typeface="굴림" panose="020B0600000101010101" pitchFamily="34" charset="-127"/>
                </a:rPr>
                <a:t>Define the Information Needed</a:t>
              </a:r>
            </a:p>
          </p:txBody>
        </p:sp>
        <p:sp>
          <p:nvSpPr>
            <p:cNvPr id="25604" name="Text Box 5"/>
            <p:cNvSpPr txBox="1">
              <a:spLocks noChangeArrowheads="1"/>
            </p:cNvSpPr>
            <p:nvPr/>
          </p:nvSpPr>
          <p:spPr bwMode="auto">
            <a:xfrm>
              <a:off x="1164" y="1152"/>
              <a:ext cx="3648" cy="478"/>
            </a:xfrm>
            <a:prstGeom prst="rect">
              <a:avLst/>
            </a:prstGeom>
            <a:solidFill>
              <a:srgbClr val="FFFF66"/>
            </a:solidFill>
            <a:ln w="9525">
              <a:solidFill>
                <a:srgbClr val="990033"/>
              </a:solidFill>
              <a:miter lim="800000"/>
              <a:headEnd/>
              <a:tailEnd/>
            </a:ln>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spcBef>
                  <a:spcPct val="50000"/>
                </a:spcBef>
              </a:pPr>
              <a:r>
                <a:rPr lang="en-US" altLang="ko-KR" b="1">
                  <a:ea typeface="굴림" panose="020B0600000101010101" pitchFamily="34" charset="-127"/>
                </a:rPr>
                <a:t>Design the Exploratory, Descriptive, and/or Causal Phases of the Research</a:t>
              </a:r>
              <a:endParaRPr lang="en-US" altLang="ko-KR">
                <a:ea typeface="굴림" panose="020B0600000101010101" pitchFamily="34" charset="-127"/>
              </a:endParaRPr>
            </a:p>
          </p:txBody>
        </p:sp>
        <p:sp>
          <p:nvSpPr>
            <p:cNvPr id="25605" name="Text Box 6"/>
            <p:cNvSpPr txBox="1">
              <a:spLocks noChangeArrowheads="1"/>
            </p:cNvSpPr>
            <p:nvPr/>
          </p:nvSpPr>
          <p:spPr bwMode="auto">
            <a:xfrm>
              <a:off x="1164" y="1874"/>
              <a:ext cx="3648" cy="478"/>
            </a:xfrm>
            <a:prstGeom prst="rect">
              <a:avLst/>
            </a:prstGeom>
            <a:solidFill>
              <a:srgbClr val="CCECFF"/>
            </a:solidFill>
            <a:ln w="9525">
              <a:solidFill>
                <a:srgbClr val="990033"/>
              </a:solidFill>
              <a:miter lim="800000"/>
              <a:headEnd/>
              <a:tailEnd/>
            </a:ln>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spcBef>
                  <a:spcPct val="50000"/>
                </a:spcBef>
              </a:pPr>
              <a:r>
                <a:rPr lang="en-US" altLang="ko-KR" b="1">
                  <a:ea typeface="굴림" panose="020B0600000101010101" pitchFamily="34" charset="-127"/>
                </a:rPr>
                <a:t>Specify the Measurement and Scaling Procedures</a:t>
              </a:r>
            </a:p>
          </p:txBody>
        </p:sp>
        <p:sp>
          <p:nvSpPr>
            <p:cNvPr id="25606" name="Text Box 7"/>
            <p:cNvSpPr txBox="1">
              <a:spLocks noChangeArrowheads="1"/>
            </p:cNvSpPr>
            <p:nvPr/>
          </p:nvSpPr>
          <p:spPr bwMode="auto">
            <a:xfrm>
              <a:off x="1164" y="2640"/>
              <a:ext cx="3648" cy="271"/>
            </a:xfrm>
            <a:prstGeom prst="rect">
              <a:avLst/>
            </a:prstGeom>
            <a:solidFill>
              <a:srgbClr val="FF7C80"/>
            </a:solidFill>
            <a:ln w="9525">
              <a:solidFill>
                <a:srgbClr val="990033"/>
              </a:solidFill>
              <a:miter lim="800000"/>
              <a:headEnd/>
              <a:tailEnd/>
            </a:ln>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spcBef>
                  <a:spcPct val="50000"/>
                </a:spcBef>
              </a:pPr>
              <a:r>
                <a:rPr lang="en-US" altLang="ko-KR" b="1">
                  <a:ea typeface="굴림" panose="020B0600000101010101" pitchFamily="34" charset="-127"/>
                </a:rPr>
                <a:t>Construct a Questionnaire</a:t>
              </a:r>
              <a:endParaRPr lang="en-US" altLang="ko-KR">
                <a:ea typeface="굴림" panose="020B0600000101010101" pitchFamily="34" charset="-127"/>
              </a:endParaRPr>
            </a:p>
          </p:txBody>
        </p:sp>
        <p:sp>
          <p:nvSpPr>
            <p:cNvPr id="25607" name="Text Box 8"/>
            <p:cNvSpPr txBox="1">
              <a:spLocks noChangeArrowheads="1"/>
            </p:cNvSpPr>
            <p:nvPr/>
          </p:nvSpPr>
          <p:spPr bwMode="auto">
            <a:xfrm>
              <a:off x="1116" y="3168"/>
              <a:ext cx="3696" cy="432"/>
            </a:xfrm>
            <a:prstGeom prst="rect">
              <a:avLst/>
            </a:prstGeom>
            <a:solidFill>
              <a:schemeClr val="accent1"/>
            </a:solidFill>
            <a:ln w="9525">
              <a:solidFill>
                <a:srgbClr val="990033"/>
              </a:solidFill>
              <a:miter lim="800000"/>
              <a:headEnd/>
              <a:tailEnd/>
            </a:ln>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0000"/>
                </a:lnSpc>
                <a:spcBef>
                  <a:spcPct val="50000"/>
                </a:spcBef>
              </a:pPr>
              <a:r>
                <a:rPr lang="en-US" altLang="ko-KR" b="1">
                  <a:ea typeface="굴림" panose="020B0600000101010101" pitchFamily="34" charset="-127"/>
                </a:rPr>
                <a:t>Specify the Sampling Process and the Sample Size</a:t>
              </a:r>
            </a:p>
          </p:txBody>
        </p:sp>
        <p:sp>
          <p:nvSpPr>
            <p:cNvPr id="25608" name="Text Box 9"/>
            <p:cNvSpPr txBox="1">
              <a:spLocks noChangeArrowheads="1"/>
            </p:cNvSpPr>
            <p:nvPr/>
          </p:nvSpPr>
          <p:spPr bwMode="auto">
            <a:xfrm>
              <a:off x="1116" y="3840"/>
              <a:ext cx="3696" cy="294"/>
            </a:xfrm>
            <a:prstGeom prst="rect">
              <a:avLst/>
            </a:prstGeom>
            <a:solidFill>
              <a:srgbClr val="FF9900"/>
            </a:solidFill>
            <a:ln w="9525">
              <a:solidFill>
                <a:srgbClr val="990033"/>
              </a:solidFill>
              <a:miter lim="800000"/>
              <a:headEnd/>
              <a:tailEnd/>
            </a:ln>
          </p:spPr>
          <p:txBody>
            <a:bodyP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spcBef>
                  <a:spcPct val="50000"/>
                </a:spcBef>
              </a:pPr>
              <a:r>
                <a:rPr lang="en-US" altLang="ko-KR" b="1">
                  <a:ea typeface="굴림" panose="020B0600000101010101" pitchFamily="34" charset="-127"/>
                </a:rPr>
                <a:t>Develop a Plan of Data Analysis</a:t>
              </a:r>
              <a:endParaRPr lang="en-US" altLang="ko-KR">
                <a:ea typeface="굴림" panose="020B0600000101010101" pitchFamily="34" charset="-127"/>
              </a:endParaRPr>
            </a:p>
          </p:txBody>
        </p:sp>
        <p:sp>
          <p:nvSpPr>
            <p:cNvPr id="25609" name="Line 10"/>
            <p:cNvSpPr>
              <a:spLocks noChangeShapeType="1"/>
            </p:cNvSpPr>
            <p:nvPr/>
          </p:nvSpPr>
          <p:spPr bwMode="auto">
            <a:xfrm>
              <a:off x="2994" y="870"/>
              <a:ext cx="0" cy="192"/>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25610" name="Line 11"/>
            <p:cNvSpPr>
              <a:spLocks noChangeShapeType="1"/>
            </p:cNvSpPr>
            <p:nvPr/>
          </p:nvSpPr>
          <p:spPr bwMode="auto">
            <a:xfrm>
              <a:off x="2994" y="2358"/>
              <a:ext cx="0" cy="192"/>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25611" name="Line 12"/>
            <p:cNvSpPr>
              <a:spLocks noChangeShapeType="1"/>
            </p:cNvSpPr>
            <p:nvPr/>
          </p:nvSpPr>
          <p:spPr bwMode="auto">
            <a:xfrm>
              <a:off x="2994" y="1626"/>
              <a:ext cx="0" cy="192"/>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25612" name="Line 13"/>
            <p:cNvSpPr>
              <a:spLocks noChangeShapeType="1"/>
            </p:cNvSpPr>
            <p:nvPr/>
          </p:nvSpPr>
          <p:spPr bwMode="auto">
            <a:xfrm>
              <a:off x="2994" y="2922"/>
              <a:ext cx="0" cy="192"/>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25613" name="Line 14"/>
            <p:cNvSpPr>
              <a:spLocks noChangeShapeType="1"/>
            </p:cNvSpPr>
            <p:nvPr/>
          </p:nvSpPr>
          <p:spPr bwMode="auto">
            <a:xfrm>
              <a:off x="2994" y="3594"/>
              <a:ext cx="0" cy="192"/>
            </a:xfrm>
            <a:prstGeom prst="line">
              <a:avLst/>
            </a:prstGeom>
            <a:noFill/>
            <a:ln w="317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25614" name="Text Box 18"/>
            <p:cNvSpPr txBox="1">
              <a:spLocks noChangeArrowheads="1"/>
            </p:cNvSpPr>
            <p:nvPr/>
          </p:nvSpPr>
          <p:spPr bwMode="auto">
            <a:xfrm>
              <a:off x="258" y="119"/>
              <a:ext cx="5243"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US" altLang="ko-KR" sz="2200" b="1" i="1" dirty="0" smtClean="0">
                  <a:solidFill>
                    <a:schemeClr val="accent2"/>
                  </a:solidFill>
                  <a:ea typeface="굴림" panose="020B0600000101010101" pitchFamily="34" charset="-127"/>
                </a:rPr>
                <a:t>3. Summary: Figure </a:t>
              </a:r>
              <a:r>
                <a:rPr lang="en-US" altLang="ko-KR" sz="2200" b="1" i="1" dirty="0">
                  <a:solidFill>
                    <a:schemeClr val="accent2"/>
                  </a:solidFill>
                  <a:ea typeface="굴림" panose="020B0600000101010101" pitchFamily="34" charset="-127"/>
                </a:rPr>
                <a:t>3.8. Tasks Involved In a Research Design</a:t>
              </a:r>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questionma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4781" y="1087908"/>
            <a:ext cx="5377519" cy="53775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6294979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그림 1" descr="Ch 3 Res Design.jpg"/>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123916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sz="3200" dirty="0" smtClean="0"/>
              <a:t>1</a:t>
            </a:r>
            <a:r>
              <a:rPr lang="en-US" sz="3200" dirty="0"/>
              <a:t>. Category according to </a:t>
            </a:r>
            <a:r>
              <a:rPr lang="en-US" sz="3200" dirty="0">
                <a:solidFill>
                  <a:srgbClr val="FF0000"/>
                </a:solidFill>
              </a:rPr>
              <a:t>Purpose of the </a:t>
            </a:r>
            <a:r>
              <a:rPr lang="en-US" sz="3200" dirty="0" smtClean="0">
                <a:solidFill>
                  <a:srgbClr val="FF0000"/>
                </a:solidFill>
              </a:rPr>
              <a:t>Study</a:t>
            </a:r>
            <a:endParaRPr lang="en-US" sz="3200" dirty="0" smtClean="0">
              <a:solidFill>
                <a:srgbClr val="FF0000"/>
              </a:solidFill>
            </a:endParaRPr>
          </a:p>
        </p:txBody>
      </p:sp>
      <p:sp>
        <p:nvSpPr>
          <p:cNvPr id="57347" name="Rectangle 3"/>
          <p:cNvSpPr>
            <a:spLocks noGrp="1" noChangeAspect="1" noChangeArrowheads="1"/>
          </p:cNvSpPr>
          <p:nvPr>
            <p:ph type="body" idx="1"/>
          </p:nvPr>
        </p:nvSpPr>
        <p:spPr/>
        <p:txBody>
          <a:bodyPr/>
          <a:lstStyle/>
          <a:p>
            <a:pPr eaLnBrk="1" hangingPunct="1"/>
            <a:r>
              <a:rPr lang="en-US" sz="4800" dirty="0" smtClean="0"/>
              <a:t>Exploratory</a:t>
            </a:r>
          </a:p>
          <a:p>
            <a:pPr eaLnBrk="1" hangingPunct="1"/>
            <a:r>
              <a:rPr lang="en-US" sz="4800" dirty="0" smtClean="0"/>
              <a:t>Descriptive</a:t>
            </a:r>
          </a:p>
          <a:p>
            <a:pPr eaLnBrk="1" hangingPunct="1"/>
            <a:r>
              <a:rPr lang="en-US" sz="4800" dirty="0" smtClean="0"/>
              <a:t>Causal</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2957" y="1877963"/>
            <a:ext cx="4198549" cy="255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111096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76200" y="152400"/>
            <a:ext cx="9067800" cy="914400"/>
          </a:xfrm>
        </p:spPr>
        <p:txBody>
          <a:bodyPr/>
          <a:lstStyle/>
          <a:p>
            <a:r>
              <a:rPr lang="en-US" dirty="0" smtClean="0"/>
              <a:t>1.1a  Purpose </a:t>
            </a:r>
            <a:r>
              <a:rPr lang="en-US" dirty="0" smtClean="0"/>
              <a:t>of the </a:t>
            </a:r>
            <a:r>
              <a:rPr lang="en-US" dirty="0" smtClean="0"/>
              <a:t>Study:</a:t>
            </a:r>
            <a:r>
              <a:rPr lang="en-GB" dirty="0" smtClean="0">
                <a:solidFill>
                  <a:srgbClr val="FF0000"/>
                </a:solidFill>
              </a:rPr>
              <a:t>Exploratory study</a:t>
            </a:r>
            <a:r>
              <a:rPr lang="en-GB" dirty="0"/>
              <a:t/>
            </a:r>
            <a:br>
              <a:rPr lang="en-GB" dirty="0"/>
            </a:br>
            <a:endParaRPr lang="en-US" dirty="0" smtClean="0"/>
          </a:p>
        </p:txBody>
      </p:sp>
      <p:sp>
        <p:nvSpPr>
          <p:cNvPr id="58371" name="Rectangle 3"/>
          <p:cNvSpPr>
            <a:spLocks noGrp="1" noChangeAspect="1" noChangeArrowheads="1"/>
          </p:cNvSpPr>
          <p:nvPr>
            <p:ph type="body" idx="1"/>
          </p:nvPr>
        </p:nvSpPr>
        <p:spPr/>
        <p:txBody>
          <a:bodyPr/>
          <a:lstStyle/>
          <a:p>
            <a:pPr eaLnBrk="1" hangingPunct="1"/>
            <a:r>
              <a:rPr lang="en-GB" dirty="0" smtClean="0"/>
              <a:t>Exploratory study:</a:t>
            </a:r>
          </a:p>
          <a:p>
            <a:pPr lvl="1" eaLnBrk="1" hangingPunct="1"/>
            <a:r>
              <a:rPr lang="en-GB" dirty="0" smtClean="0"/>
              <a:t>is undertaken when not much is known about the situation at hand, or no information is available on how similar problems or research issues have been solved in the past. </a:t>
            </a:r>
          </a:p>
          <a:p>
            <a:pPr eaLnBrk="1" hangingPunct="1"/>
            <a:r>
              <a:rPr lang="en-US" dirty="0" smtClean="0"/>
              <a:t>Example:</a:t>
            </a:r>
          </a:p>
          <a:p>
            <a:pPr lvl="1" eaLnBrk="1" hangingPunct="1"/>
            <a:r>
              <a:rPr lang="en-US" dirty="0" smtClean="0"/>
              <a:t>A service provider wants to know why his customers are switching to other service providers?</a:t>
            </a:r>
          </a:p>
        </p:txBody>
      </p:sp>
    </p:spTree>
    <p:extLst>
      <p:ext uri="{BB962C8B-B14F-4D97-AF65-F5344CB8AC3E}">
        <p14:creationId xmlns:p14="http://schemas.microsoft.com/office/powerpoint/2010/main" val="27927982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76200" y="152400"/>
            <a:ext cx="9410700" cy="914400"/>
          </a:xfrm>
        </p:spPr>
        <p:txBody>
          <a:bodyPr/>
          <a:lstStyle/>
          <a:p>
            <a:r>
              <a:rPr lang="en-US" sz="3200" dirty="0" smtClean="0"/>
              <a:t>1.1b: Purpose </a:t>
            </a:r>
            <a:r>
              <a:rPr lang="en-US" sz="3200" dirty="0" smtClean="0"/>
              <a:t>of the </a:t>
            </a:r>
            <a:r>
              <a:rPr lang="en-US" sz="3200" dirty="0" smtClean="0"/>
              <a:t>Study:</a:t>
            </a:r>
            <a:r>
              <a:rPr lang="en-GB" sz="3200" dirty="0"/>
              <a:t> </a:t>
            </a:r>
            <a:r>
              <a:rPr lang="en-GB" sz="3200" dirty="0">
                <a:solidFill>
                  <a:srgbClr val="FF0000"/>
                </a:solidFill>
              </a:rPr>
              <a:t>Descriptive study</a:t>
            </a:r>
            <a:endParaRPr lang="en-US" sz="3200" dirty="0" smtClean="0">
              <a:solidFill>
                <a:srgbClr val="FF0000"/>
              </a:solidFill>
            </a:endParaRPr>
          </a:p>
        </p:txBody>
      </p:sp>
      <p:sp>
        <p:nvSpPr>
          <p:cNvPr id="59395" name="Rectangle 3"/>
          <p:cNvSpPr>
            <a:spLocks noGrp="1" noChangeAspect="1" noChangeArrowheads="1"/>
          </p:cNvSpPr>
          <p:nvPr>
            <p:ph type="body" idx="1"/>
          </p:nvPr>
        </p:nvSpPr>
        <p:spPr/>
        <p:txBody>
          <a:bodyPr/>
          <a:lstStyle/>
          <a:p>
            <a:pPr eaLnBrk="1" hangingPunct="1"/>
            <a:r>
              <a:rPr lang="en-GB" sz="2400" dirty="0" smtClean="0"/>
              <a:t>Descriptive study:</a:t>
            </a:r>
          </a:p>
          <a:p>
            <a:pPr lvl="1" eaLnBrk="1" hangingPunct="1"/>
            <a:r>
              <a:rPr lang="en-GB" sz="2000" dirty="0" smtClean="0"/>
              <a:t>is undertaken in order to ascertain and be able to describe the characteristics of the variables of interest in a situation. </a:t>
            </a:r>
          </a:p>
          <a:p>
            <a:pPr eaLnBrk="1" hangingPunct="1"/>
            <a:r>
              <a:rPr lang="en-US" sz="2400" dirty="0" smtClean="0"/>
              <a:t>Example:</a:t>
            </a:r>
          </a:p>
          <a:p>
            <a:pPr lvl="1" eaLnBrk="1" hangingPunct="1"/>
            <a:r>
              <a:rPr lang="en-GB" sz="2000" dirty="0" smtClean="0"/>
              <a:t>A bank manager wants to have a profile of the individuals who have loan payments outstanding for 6 months and more. It would include details of their average age, earnings, nature of occupation, full-time/part-time employment status, and the like. This might help him to elicit further information or decide right away on the types of individuals who should be made ineligible for loans in the future. </a:t>
            </a:r>
            <a:endParaRPr lang="en-US" sz="2000" dirty="0" smtClean="0"/>
          </a:p>
        </p:txBody>
      </p:sp>
    </p:spTree>
    <p:extLst>
      <p:ext uri="{BB962C8B-B14F-4D97-AF65-F5344CB8AC3E}">
        <p14:creationId xmlns:p14="http://schemas.microsoft.com/office/powerpoint/2010/main" val="21961715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dirty="0" smtClean="0"/>
              <a:t>1.1c   Purpose </a:t>
            </a:r>
            <a:r>
              <a:rPr lang="en-US" dirty="0" smtClean="0"/>
              <a:t>of the </a:t>
            </a:r>
            <a:r>
              <a:rPr lang="en-US" dirty="0" smtClean="0"/>
              <a:t>Study:</a:t>
            </a:r>
            <a:r>
              <a:rPr lang="en-GB" dirty="0">
                <a:solidFill>
                  <a:srgbClr val="FF0000"/>
                </a:solidFill>
              </a:rPr>
              <a:t>Causal </a:t>
            </a:r>
            <a:r>
              <a:rPr lang="en-GB" dirty="0" smtClean="0">
                <a:solidFill>
                  <a:srgbClr val="FF0000"/>
                </a:solidFill>
              </a:rPr>
              <a:t>study</a:t>
            </a:r>
            <a:endParaRPr lang="en-US" dirty="0" smtClean="0">
              <a:solidFill>
                <a:srgbClr val="FF0000"/>
              </a:solidFill>
            </a:endParaRPr>
          </a:p>
        </p:txBody>
      </p:sp>
      <p:sp>
        <p:nvSpPr>
          <p:cNvPr id="60419" name="Rectangle 3"/>
          <p:cNvSpPr>
            <a:spLocks noGrp="1" noChangeAspect="1" noChangeArrowheads="1"/>
          </p:cNvSpPr>
          <p:nvPr>
            <p:ph type="body" idx="1"/>
          </p:nvPr>
        </p:nvSpPr>
        <p:spPr>
          <a:xfrm>
            <a:off x="304800" y="1219200"/>
            <a:ext cx="4367213" cy="5181600"/>
          </a:xfrm>
        </p:spPr>
        <p:txBody>
          <a:bodyPr/>
          <a:lstStyle/>
          <a:p>
            <a:pPr eaLnBrk="1" hangingPunct="1"/>
            <a:r>
              <a:rPr lang="en-GB" dirty="0" smtClean="0"/>
              <a:t>Causal study:</a:t>
            </a:r>
          </a:p>
          <a:p>
            <a:pPr lvl="1" eaLnBrk="1" hangingPunct="1"/>
            <a:r>
              <a:rPr lang="en-GB" dirty="0" smtClean="0"/>
              <a:t>Delineating one or more factors that are causing the problem.</a:t>
            </a:r>
          </a:p>
          <a:p>
            <a:pPr eaLnBrk="1" hangingPunct="1"/>
            <a:r>
              <a:rPr lang="en-US" dirty="0" smtClean="0"/>
              <a:t>Example:</a:t>
            </a:r>
          </a:p>
          <a:p>
            <a:pPr lvl="1" eaLnBrk="1" hangingPunct="1"/>
            <a:r>
              <a:rPr lang="en-GB" dirty="0" smtClean="0"/>
              <a:t>A marketing manager wants to know if the sales of the company will increase if he increases the advertising budget. </a:t>
            </a:r>
            <a:endParaRPr lang="en-US" dirty="0" smtClean="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0095" y="2120851"/>
            <a:ext cx="4316116" cy="2622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933585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pPr eaLnBrk="1" hangingPunct="1"/>
            <a:r>
              <a:rPr lang="en-US" dirty="0" smtClean="0"/>
              <a:t>1.2-Extent </a:t>
            </a:r>
            <a:r>
              <a:rPr lang="en-US" dirty="0" smtClean="0"/>
              <a:t>of Researcher Interference</a:t>
            </a:r>
          </a:p>
        </p:txBody>
      </p:sp>
      <p:sp>
        <p:nvSpPr>
          <p:cNvPr id="61443" name="Content Placeholder 2"/>
          <p:cNvSpPr>
            <a:spLocks noGrp="1"/>
          </p:cNvSpPr>
          <p:nvPr>
            <p:ph idx="1"/>
          </p:nvPr>
        </p:nvSpPr>
        <p:spPr/>
        <p:txBody>
          <a:bodyPr/>
          <a:lstStyle/>
          <a:p>
            <a:pPr eaLnBrk="1" hangingPunct="1"/>
            <a:endParaRPr lang="en-US" dirty="0" smtClean="0"/>
          </a:p>
          <a:p>
            <a:pPr eaLnBrk="1" hangingPunct="1"/>
            <a:r>
              <a:rPr lang="en-US" dirty="0" smtClean="0"/>
              <a:t>Minimal interference</a:t>
            </a:r>
          </a:p>
          <a:p>
            <a:pPr eaLnBrk="1" hangingPunct="1"/>
            <a:r>
              <a:rPr lang="en-US" dirty="0" smtClean="0"/>
              <a:t>Moderate interference</a:t>
            </a:r>
          </a:p>
          <a:p>
            <a:pPr eaLnBrk="1" hangingPunct="1"/>
            <a:r>
              <a:rPr lang="en-US" dirty="0" smtClean="0"/>
              <a:t>Excessive interference</a:t>
            </a: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2882" y="1835101"/>
            <a:ext cx="4856927" cy="2951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7769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dirty="0" smtClean="0"/>
              <a:t>1.3-  Study </a:t>
            </a:r>
            <a:r>
              <a:rPr lang="en-US" dirty="0" smtClean="0"/>
              <a:t>Setting</a:t>
            </a:r>
          </a:p>
        </p:txBody>
      </p:sp>
      <p:sp>
        <p:nvSpPr>
          <p:cNvPr id="62467" name="Rectangle 3"/>
          <p:cNvSpPr>
            <a:spLocks noGrp="1" noChangeAspect="1" noChangeArrowheads="1"/>
          </p:cNvSpPr>
          <p:nvPr>
            <p:ph type="body" idx="1"/>
          </p:nvPr>
        </p:nvSpPr>
        <p:spPr>
          <a:xfrm>
            <a:off x="304800" y="1219200"/>
            <a:ext cx="3295650" cy="5181600"/>
          </a:xfrm>
        </p:spPr>
        <p:txBody>
          <a:bodyPr/>
          <a:lstStyle/>
          <a:p>
            <a:pPr eaLnBrk="1" hangingPunct="1"/>
            <a:r>
              <a:rPr lang="en-US" dirty="0" smtClean="0"/>
              <a:t>Contrived: </a:t>
            </a:r>
            <a:endParaRPr lang="en-US" dirty="0" smtClean="0"/>
          </a:p>
          <a:p>
            <a:pPr lvl="1"/>
            <a:r>
              <a:rPr lang="en-US" dirty="0" smtClean="0"/>
              <a:t>artificial </a:t>
            </a:r>
            <a:r>
              <a:rPr lang="en-US" dirty="0" smtClean="0"/>
              <a:t>setting</a:t>
            </a:r>
          </a:p>
          <a:p>
            <a:pPr eaLnBrk="1" hangingPunct="1"/>
            <a:endParaRPr lang="en-US" dirty="0" smtClean="0"/>
          </a:p>
          <a:p>
            <a:pPr eaLnBrk="1" hangingPunct="1"/>
            <a:r>
              <a:rPr lang="en-US" dirty="0" smtClean="0"/>
              <a:t>Non-contrived</a:t>
            </a:r>
            <a:r>
              <a:rPr lang="en-US" dirty="0" smtClean="0"/>
              <a:t>:</a:t>
            </a:r>
          </a:p>
          <a:p>
            <a:pPr lvl="1"/>
            <a:r>
              <a:rPr lang="en-US" dirty="0" smtClean="0"/>
              <a:t> </a:t>
            </a:r>
            <a:r>
              <a:rPr lang="en-GB" dirty="0" smtClean="0"/>
              <a:t>the natural environment where work proceeds normally </a:t>
            </a:r>
            <a:endParaRPr lang="en-US" dirty="0" smtClean="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7144" y="2020838"/>
            <a:ext cx="5139089" cy="312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13021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2_9781111138219_PPT_ch01">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rgbClr val="FFFFFF"/>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rgbClr val="FFFFFF"/>
            </a:solidFill>
            <a:effectLst/>
            <a:latin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SIT  6220  TEMPLATE .potx" id="{B4065927-AAD5-43D8-9C8F-7493A9467B68}" vid="{1ACF326F-5FF8-4F79-9687-A9E97BEA70E2}"/>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MSIT  6220  TEMPLATE </Template>
  <TotalTime>1121</TotalTime>
  <Words>1158</Words>
  <Application>Microsoft Office PowerPoint</Application>
  <PresentationFormat>On-screen Show (4:3)</PresentationFormat>
  <Paragraphs>272</Paragraphs>
  <Slides>28</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굴림</vt:lpstr>
      <vt:lpstr>맑은 고딕</vt:lpstr>
      <vt:lpstr>Adobe Gothic Std B</vt:lpstr>
      <vt:lpstr>Arial</vt:lpstr>
      <vt:lpstr>Arial Black</vt:lpstr>
      <vt:lpstr>New York</vt:lpstr>
      <vt:lpstr>Times New Roman</vt:lpstr>
      <vt:lpstr>Wingdings</vt:lpstr>
      <vt:lpstr>ヒラギノ角ゴ Pro W3</vt:lpstr>
      <vt:lpstr>2_9781111138219_PPT_ch01</vt:lpstr>
      <vt:lpstr>Week  06 Research Design Formulation  </vt:lpstr>
      <vt:lpstr>Research Design</vt:lpstr>
      <vt:lpstr>PowerPoint Presentation</vt:lpstr>
      <vt:lpstr>1. Category according to Purpose of the Study</vt:lpstr>
      <vt:lpstr>1.1a  Purpose of the Study:Exploratory study </vt:lpstr>
      <vt:lpstr>1.1b: Purpose of the Study: Descriptive study</vt:lpstr>
      <vt:lpstr>1.1c   Purpose of the Study:Causal study</vt:lpstr>
      <vt:lpstr>1.2-Extent of Researcher Interference</vt:lpstr>
      <vt:lpstr>1.3-  Study Setting</vt:lpstr>
      <vt:lpstr>1.4- Research Strategies</vt:lpstr>
      <vt:lpstr>1.5 - Population to be studied</vt:lpstr>
      <vt:lpstr>1.6- Time Horizon</vt:lpstr>
      <vt:lpstr>1.7- Research Design: Definition</vt:lpstr>
      <vt:lpstr>1.8- Components of a Research Design</vt:lpstr>
      <vt:lpstr>PowerPoint Presentation</vt:lpstr>
      <vt:lpstr>PowerPoint Presentation</vt:lpstr>
      <vt:lpstr>2.1 Uses of Exploratory Research</vt:lpstr>
      <vt:lpstr>2.1a -Methods of Exploratory Research</vt:lpstr>
      <vt:lpstr>2.2-Use of Descriptive Research</vt:lpstr>
      <vt:lpstr>2.2a- Methods of Descriptive Research</vt:lpstr>
      <vt:lpstr>PowerPoint Presentation</vt:lpstr>
      <vt:lpstr>2.2c- Cross-sectional and Longitudinal Designs</vt:lpstr>
      <vt:lpstr>Figure 3.6 Cross Sectional vs. Longitudinal Designs</vt:lpstr>
      <vt:lpstr>PowerPoint Presentation</vt:lpstr>
      <vt:lpstr>2.3 Uses of Casual Research</vt:lpstr>
      <vt:lpstr>PowerPoint Presentation</vt:lpstr>
      <vt:lpstr>PowerPoint Presentation</vt:lpstr>
      <vt:lpstr>PowerPoint Presentation</vt:lpstr>
    </vt:vector>
  </TitlesOfParts>
  <Company>Georgia Institute of Technology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Allvine</dc:creator>
  <cp:lastModifiedBy>Jmacharia</cp:lastModifiedBy>
  <cp:revision>186</cp:revision>
  <dcterms:created xsi:type="dcterms:W3CDTF">1999-03-03T19:31:45Z</dcterms:created>
  <dcterms:modified xsi:type="dcterms:W3CDTF">2016-06-17T07:11:28Z</dcterms:modified>
</cp:coreProperties>
</file>