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37"/>
  </p:notesMasterIdLst>
  <p:handoutMasterIdLst>
    <p:handoutMasterId r:id="rId38"/>
  </p:handoutMasterIdLst>
  <p:sldIdLst>
    <p:sldId id="305" r:id="rId2"/>
    <p:sldId id="306" r:id="rId3"/>
    <p:sldId id="265" r:id="rId4"/>
    <p:sldId id="302" r:id="rId5"/>
    <p:sldId id="303" r:id="rId6"/>
    <p:sldId id="304" r:id="rId7"/>
    <p:sldId id="258" r:id="rId8"/>
    <p:sldId id="307" r:id="rId9"/>
    <p:sldId id="308" r:id="rId10"/>
    <p:sldId id="309" r:id="rId11"/>
    <p:sldId id="310" r:id="rId12"/>
    <p:sldId id="311" r:id="rId13"/>
    <p:sldId id="312" r:id="rId14"/>
    <p:sldId id="313" r:id="rId15"/>
    <p:sldId id="314" r:id="rId16"/>
    <p:sldId id="315" r:id="rId17"/>
    <p:sldId id="274" r:id="rId18"/>
    <p:sldId id="275" r:id="rId19"/>
    <p:sldId id="260" r:id="rId20"/>
    <p:sldId id="296" r:id="rId21"/>
    <p:sldId id="298" r:id="rId22"/>
    <p:sldId id="299" r:id="rId23"/>
    <p:sldId id="300" r:id="rId24"/>
    <p:sldId id="276" r:id="rId25"/>
    <p:sldId id="277" r:id="rId26"/>
    <p:sldId id="278" r:id="rId27"/>
    <p:sldId id="279" r:id="rId28"/>
    <p:sldId id="266" r:id="rId29"/>
    <p:sldId id="280" r:id="rId30"/>
    <p:sldId id="261" r:id="rId31"/>
    <p:sldId id="301" r:id="rId32"/>
    <p:sldId id="281" r:id="rId33"/>
    <p:sldId id="262" r:id="rId34"/>
    <p:sldId id="259" r:id="rId35"/>
    <p:sldId id="294" r:id="rId3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7B35"/>
    <a:srgbClr val="FB8209"/>
    <a:srgbClr val="FFFF00"/>
    <a:srgbClr val="CC3399"/>
    <a:srgbClr val="FFFF66"/>
    <a:srgbClr val="CC0099"/>
    <a:srgbClr val="3399FF"/>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7475" autoAdjust="0"/>
  </p:normalViewPr>
  <p:slideViewPr>
    <p:cSldViewPr snapToGrid="0">
      <p:cViewPr varScale="1">
        <p:scale>
          <a:sx n="68" d="100"/>
          <a:sy n="68" d="100"/>
        </p:scale>
        <p:origin x="136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굴림" charset="-127"/>
              </a:defRPr>
            </a:lvl1pPr>
          </a:lstStyle>
          <a:p>
            <a:pPr>
              <a:defRPr/>
            </a:pPr>
            <a:endParaRPr lang="en-US" altLang="ko-KR"/>
          </a:p>
        </p:txBody>
      </p:sp>
      <p:sp>
        <p:nvSpPr>
          <p:cNvPr id="1433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굴림" charset="-127"/>
              </a:defRPr>
            </a:lvl1pPr>
          </a:lstStyle>
          <a:p>
            <a:pPr>
              <a:defRPr/>
            </a:pPr>
            <a:endParaRPr lang="en-US" altLang="ko-KR"/>
          </a:p>
        </p:txBody>
      </p:sp>
      <p:sp>
        <p:nvSpPr>
          <p:cNvPr id="1434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굴림" charset="-127"/>
              </a:defRPr>
            </a:lvl1pPr>
          </a:lstStyle>
          <a:p>
            <a:pPr>
              <a:defRPr/>
            </a:pPr>
            <a:endParaRPr lang="en-US" altLang="ko-KR"/>
          </a:p>
        </p:txBody>
      </p:sp>
      <p:sp>
        <p:nvSpPr>
          <p:cNvPr id="1434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굴림" panose="020B0600000101010101" pitchFamily="34" charset="-127"/>
              </a:defRPr>
            </a:lvl1pPr>
          </a:lstStyle>
          <a:p>
            <a:fld id="{2DA15469-6D89-4AD8-A1D5-A9504B88CD66}" type="slidenum">
              <a:rPr lang="en-US" altLang="ko-KR"/>
              <a:pPr/>
              <a:t>‹#›</a:t>
            </a:fld>
            <a:endParaRPr lang="en-US" altLang="ko-KR"/>
          </a:p>
        </p:txBody>
      </p:sp>
    </p:spTree>
    <p:extLst>
      <p:ext uri="{BB962C8B-B14F-4D97-AF65-F5344CB8AC3E}">
        <p14:creationId xmlns:p14="http://schemas.microsoft.com/office/powerpoint/2010/main" val="169504317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4-12-23T04:45:08.252"/>
    </inkml:context>
    <inkml:brush xml:id="br0">
      <inkml:brushProperty name="width" value="0.05292" units="cm"/>
      <inkml:brushProperty name="height" value="0.05292" units="cm"/>
      <inkml:brushProperty name="color" value="#FF0000"/>
    </inkml:brush>
  </inkml:definitions>
  <inkml:trace contextRef="#ctx0" brushRef="#br0">7670 6454 0,'24'0'47,"-1"0"-32,22 0-15,1 0 16,22 0-16,2 0 16,-2 0-16,46 0 15,24 0-15,0 0 16,68 0-16,-1 0 15,47-27-15,-23 13 16,-91 14-16,23 0 16,22-13-16,69 13 15,-70 0-15,95 0 16,-71 0-16,-115 0 16,70 0-16,68 0 15,46 54-15,-92-13 16,-23-14-16,0-27 15,24 14-15,-25-1 16,-44 14-16,-46-27 16,-24 28-1,48 12-15,44-26 16,0 39-16,-45-39 16,45 54-16,1-41 15,-1-14-15,24 15 16,-24-1-16,23 0 15,-22-13-15,-47 26 16,-22-26-16,-23-14 16,0 14-16,-1-1 15,-22 1 32,0-1-47,23 1 16,-46-1-16,23 15 15,0-1-15,-23-14 16,0 1-16,0 13 16,0 14-16,23-1 15,-23-26-15,23 0 16,0 26-16,-23-26 16,0-1-1,0 1-15,22 13 16,-22-13 15,0-1-15,0 1-1,0-1 1,0 0-16,0 1 16,0 0-1,0-1-15,0 1 16,-22 0-1,-1-14-15,23 13 16,-69 1-16,46-1 16,0 1-16,0-1 15,0 1-15,0-1 16,1 1-16,-24-14 16,46 14-16,-69-1 15,23 1-15,-22-1 16,22 1-16,-46 0 15,-45-1-15,45 14 16,23-13-16,-45-1 16,-1 1-16,-22-1 15,45-13-15,-22 41 16,-1-27 0,1-1-16,45 42 15,0-55-15,-45 13 16,45 1-16,-45-1 15,-24 1-15,1-14 16,22 0-16,24 0 16,44 13-16,-67 14 15,46 15-15,-24-29 16,-45 0-16,-1-13 16,24 0-16,-24 14 15,47-1-15,-70-13 16,70 0-16,-1 0 15,-69 0-15,47 0 16,-70 0-16,23 0 16,47 0-16,-24 0 15,2 0-15,-2 0 16,-46 0-16,25 0 16,-70 0-16,-23 0 15,68-13-15,24-1 16,-47 1-16,1-14 15,0 13-15,69-14 16,-1-12-16,-45 13 16,23 0-1,68 13-15,-22 0 0,22 1 16,1-14 0,-1 27-16,0-13 15,24-1-15,-1-13 16,23 13-16,-23 1 15,24-1-15,22 0 16,0 14-16,23-13 16,0 0-16,-23-1 15,1-27-15,-2 0 16,24 14-16,-23-13 16,0-1-1,0 0-15,-22-13 16,45 0-16,0 27 15,0 0-15,0-14 16,0 0-16,0 14 16,0-13-16,22-1 15,-22 0-15,69-13 16,-22 27-16,21-55 16,0 28-16,25 0 15,-48 13-15,46-14 16,-45 15-1,46 13-15,-23-13 16,-24 25-16,25-12 16,-25 14-16,-22-14 15,0 0-15,0 27 16,-23-14-16,45 14 16,-22-13-16,0 13 15,23 0-15,0-14 16,23 0-16,-1 14 15,24 0-15,45 0 16,-68 0-16,23-13 16,-24 13-16,-21-14 15,-2 14-15,-22 0 16,0 0-16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2F6FA8F8-E709-4D33-AA1F-13B444E15948}" type="datetimeFigureOut">
              <a:rPr lang="ko-KR" altLang="en-US"/>
              <a:pPr>
                <a:defRPr/>
              </a:pPr>
              <a:t>2015-01-09</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ko-KR" altLang="en-US" noProof="0" smtClean="0"/>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BCF88D4-6E9F-4666-9FCC-F7B8CC11141C}" type="slidenum">
              <a:rPr lang="ko-KR" altLang="en-US"/>
              <a:pPr/>
              <a:t>‹#›</a:t>
            </a:fld>
            <a:endParaRPr lang="en-US" altLang="ko-KR"/>
          </a:p>
        </p:txBody>
      </p:sp>
    </p:spTree>
    <p:extLst>
      <p:ext uri="{BB962C8B-B14F-4D97-AF65-F5344CB8AC3E}">
        <p14:creationId xmlns:p14="http://schemas.microsoft.com/office/powerpoint/2010/main" val="4219323991"/>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E316623-A4DC-4DA9-B48D-85056D727E47}" type="slidenum">
              <a:rPr lang="en-US">
                <a:latin typeface="Arial" panose="020B0604020202020204" pitchFamily="34" charset="0"/>
              </a:rPr>
              <a:pPr>
                <a:spcBef>
                  <a:spcPct val="0"/>
                </a:spcBef>
              </a:pPr>
              <a:t>1</a:t>
            </a:fld>
            <a:endParaRPr lang="en-US">
              <a:latin typeface="Arial" panose="020B0604020202020204" pitchFamily="34"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C" smtClean="0"/>
          </a:p>
        </p:txBody>
      </p:sp>
    </p:spTree>
    <p:extLst>
      <p:ext uri="{BB962C8B-B14F-4D97-AF65-F5344CB8AC3E}">
        <p14:creationId xmlns:p14="http://schemas.microsoft.com/office/powerpoint/2010/main" val="3872189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28676"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96C963A7-23CB-4428-B805-0DD51FFECA4D}" type="slidenum">
              <a:rPr lang="ko-KR" altLang="en-US" sz="1200"/>
              <a:pPr/>
              <a:t>31</a:t>
            </a:fld>
            <a:endParaRPr lang="en-US" altLang="ko-KR" sz="1200"/>
          </a:p>
        </p:txBody>
      </p:sp>
    </p:spTree>
    <p:extLst>
      <p:ext uri="{BB962C8B-B14F-4D97-AF65-F5344CB8AC3E}">
        <p14:creationId xmlns:p14="http://schemas.microsoft.com/office/powerpoint/2010/main" val="2225320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cxnSp>
        <p:nvCxnSpPr>
          <p:cNvPr id="4" name="Straight Connector 3"/>
          <p:cNvCxnSpPr/>
          <p:nvPr/>
        </p:nvCxnSpPr>
        <p:spPr bwMode="auto">
          <a:xfrm>
            <a:off x="76201" y="6477000"/>
            <a:ext cx="9067800" cy="0"/>
          </a:xfrm>
          <a:prstGeom prst="line">
            <a:avLst/>
          </a:prstGeom>
          <a:ln>
            <a:solidFill>
              <a:srgbClr val="FF0000"/>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5" name="Straight Connector 4"/>
          <p:cNvCxnSpPr/>
          <p:nvPr/>
        </p:nvCxnSpPr>
        <p:spPr bwMode="auto">
          <a:xfrm>
            <a:off x="0" y="-420688"/>
            <a:ext cx="9067800" cy="0"/>
          </a:xfrm>
          <a:prstGeom prst="line">
            <a:avLst/>
          </a:prstGeom>
          <a:ln w="76200">
            <a:headEnd type="none" w="med" len="med"/>
            <a:tailEnd type="none" w="med" len="med"/>
          </a:ln>
          <a:effectLst>
            <a:glow rad="2286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a:xfrm>
            <a:off x="76200" y="152400"/>
            <a:ext cx="8991600" cy="914400"/>
          </a:xfrm>
        </p:spPr>
        <p:txBody>
          <a:bodyPr/>
          <a:lstStyle>
            <a:lvl1pPr>
              <a:defRPr>
                <a:latin typeface="Adobe Gothic Std B" pitchFamily="34" charset="-128"/>
                <a:ea typeface="Adobe Gothic Std B" pitchFamily="34" charset="-128"/>
              </a:defRPr>
            </a:lvl1pPr>
          </a:lstStyle>
          <a:p>
            <a:r>
              <a:rPr lang="en-US" smtClean="0"/>
              <a:t>Click to edit Master title style</a:t>
            </a:r>
            <a:endParaRPr lang="en-US" dirty="0"/>
          </a:p>
        </p:txBody>
      </p:sp>
      <p:sp>
        <p:nvSpPr>
          <p:cNvPr id="3" name="Content Placeholder 2"/>
          <p:cNvSpPr>
            <a:spLocks noGrp="1"/>
          </p:cNvSpPr>
          <p:nvPr>
            <p:ph idx="1"/>
          </p:nvPr>
        </p:nvSpPr>
        <p:spPr>
          <a:xfrm>
            <a:off x="304800" y="1524000"/>
            <a:ext cx="8458200" cy="4800600"/>
          </a:xfrm>
        </p:spPr>
        <p:txBody>
          <a:bodyPr/>
          <a:lstStyle>
            <a:lvl1pPr marL="316634" indent="-316634">
              <a:buFont typeface="Wingdings" pitchFamily="2" charset="2"/>
              <a:buChar char="ü"/>
              <a:defRPr sz="2586">
                <a:latin typeface="Times New Roman" pitchFamily="18" charset="0"/>
                <a:cs typeface="Times New Roman" pitchFamily="18" charset="0"/>
              </a:defRPr>
            </a:lvl1pPr>
            <a:lvl2pPr marL="686040" indent="-263862">
              <a:buFont typeface="Wingdings" pitchFamily="2" charset="2"/>
              <a:buChar char="q"/>
              <a:defRPr b="1">
                <a:solidFill>
                  <a:srgbClr val="FF0000"/>
                </a:solidFill>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084588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3124200"/>
            <a:ext cx="7772400" cy="838200"/>
          </a:xfrm>
        </p:spPr>
        <p:txBody>
          <a:bodyPr/>
          <a:lstStyle>
            <a:lvl1pPr>
              <a:defRPr sz="4063"/>
            </a:lvl1pPr>
          </a:lstStyle>
          <a:p>
            <a:r>
              <a:rPr lang="en-US" smtClean="0"/>
              <a:t>Click to edit Master title style</a:t>
            </a:r>
            <a:endParaRPr lang="en-US"/>
          </a:p>
        </p:txBody>
      </p:sp>
      <p:sp>
        <p:nvSpPr>
          <p:cNvPr id="4099" name="Rectangle 3"/>
          <p:cNvSpPr>
            <a:spLocks noGrp="1" noChangeArrowheads="1"/>
          </p:cNvSpPr>
          <p:nvPr>
            <p:ph type="subTitle" idx="1"/>
          </p:nvPr>
        </p:nvSpPr>
        <p:spPr>
          <a:xfrm>
            <a:off x="1371600" y="4191000"/>
            <a:ext cx="6248400" cy="990600"/>
          </a:xfrm>
        </p:spPr>
        <p:txBody>
          <a:bodyPr/>
          <a:lstStyle>
            <a:lvl1pPr marL="0" indent="0" algn="ctr">
              <a:buFontTx/>
              <a:buNone/>
              <a:defRPr sz="3971" b="1"/>
            </a:lvl1pPr>
          </a:lstStyle>
          <a:p>
            <a:r>
              <a:rPr lang="en-US" smtClean="0"/>
              <a:t>Click to edit Master subtitle style</a:t>
            </a:r>
            <a:endParaRPr lang="en-US"/>
          </a:p>
        </p:txBody>
      </p:sp>
    </p:spTree>
    <p:extLst>
      <p:ext uri="{BB962C8B-B14F-4D97-AF65-F5344CB8AC3E}">
        <p14:creationId xmlns:p14="http://schemas.microsoft.com/office/powerpoint/2010/main" val="162210675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991600" cy="914400"/>
          </a:xfrm>
        </p:spPr>
        <p:txBody>
          <a:bodyPr/>
          <a:lstStyle>
            <a:lvl1pPr>
              <a:defRPr>
                <a:latin typeface="Adobe Gothic Std B" pitchFamily="34" charset="-128"/>
                <a:ea typeface="Adobe Gothic Std B" pitchFamily="34" charset="-128"/>
              </a:defRPr>
            </a:lvl1pPr>
          </a:lstStyle>
          <a:p>
            <a:r>
              <a:rPr lang="en-US" smtClean="0"/>
              <a:t>Click to edit Master title style</a:t>
            </a:r>
            <a:endParaRPr lang="en-US" dirty="0"/>
          </a:p>
        </p:txBody>
      </p:sp>
      <p:sp>
        <p:nvSpPr>
          <p:cNvPr id="3" name="Content Placeholder 2"/>
          <p:cNvSpPr>
            <a:spLocks noGrp="1"/>
          </p:cNvSpPr>
          <p:nvPr>
            <p:ph idx="1"/>
          </p:nvPr>
        </p:nvSpPr>
        <p:spPr>
          <a:xfrm>
            <a:off x="304800" y="1219200"/>
            <a:ext cx="8458200" cy="5181600"/>
          </a:xfrm>
        </p:spPr>
        <p:txBody>
          <a:bodyPr/>
          <a:lstStyle>
            <a:lvl1pPr marL="316634" indent="-316634">
              <a:buFont typeface="Wingdings" pitchFamily="2" charset="2"/>
              <a:buChar char="ü"/>
              <a:defRPr sz="2586">
                <a:latin typeface="Times New Roman" pitchFamily="18" charset="0"/>
                <a:cs typeface="Times New Roman" pitchFamily="18" charset="0"/>
              </a:defRPr>
            </a:lvl1pPr>
            <a:lvl2pPr marL="686040" indent="-263862">
              <a:buFont typeface="Wingdings" pitchFamily="2" charset="2"/>
              <a:buChar char="q"/>
              <a:defRPr b="1">
                <a:solidFill>
                  <a:srgbClr val="FF0000"/>
                </a:solidFill>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953329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284096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3445308"/>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FFF200"/>
            </a:gs>
            <a:gs pos="42000">
              <a:schemeClr val="bg1"/>
            </a:gs>
            <a:gs pos="70000">
              <a:schemeClr val="accent5">
                <a:lumMod val="95000"/>
              </a:schemeClr>
            </a:gs>
            <a:gs pos="100000">
              <a:schemeClr val="accent2">
                <a:lumMod val="20000"/>
                <a:lumOff val="80000"/>
              </a:schemeClr>
            </a:gs>
          </a:gsLst>
          <a:lin ang="5400000" scaled="0"/>
          <a:tileRect/>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152400"/>
            <a:ext cx="8077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81001" y="1219202"/>
            <a:ext cx="8534400" cy="531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6" name="Straight Connector 5"/>
          <p:cNvCxnSpPr/>
          <p:nvPr/>
        </p:nvCxnSpPr>
        <p:spPr bwMode="auto">
          <a:xfrm>
            <a:off x="38100" y="1066800"/>
            <a:ext cx="9067800" cy="0"/>
          </a:xfrm>
          <a:prstGeom prst="line">
            <a:avLst/>
          </a:prstGeom>
          <a:ln w="76200">
            <a:solidFill>
              <a:srgbClr val="92D050"/>
            </a:solidFill>
            <a:headEnd type="none" w="med" len="med"/>
            <a:tailEnd type="none" w="med" len="med"/>
          </a:ln>
          <a:effectLst>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cxnSp>
        <p:nvCxnSpPr>
          <p:cNvPr id="7" name="Straight Connector 6"/>
          <p:cNvCxnSpPr/>
          <p:nvPr/>
        </p:nvCxnSpPr>
        <p:spPr bwMode="auto">
          <a:xfrm>
            <a:off x="76201" y="6538913"/>
            <a:ext cx="9067800" cy="0"/>
          </a:xfrm>
          <a:prstGeom prst="line">
            <a:avLst/>
          </a:prstGeom>
          <a:ln>
            <a:solidFill>
              <a:srgbClr val="FF0000"/>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2" name="TextBox 1"/>
          <p:cNvSpPr txBox="1"/>
          <p:nvPr/>
        </p:nvSpPr>
        <p:spPr>
          <a:xfrm>
            <a:off x="1009700" y="6623865"/>
            <a:ext cx="8134300" cy="262829"/>
          </a:xfrm>
          <a:prstGeom prst="rect">
            <a:avLst/>
          </a:prstGeom>
          <a:noFill/>
        </p:spPr>
        <p:txBody>
          <a:bodyPr wrap="square" rtlCol="0">
            <a:spAutoFit/>
          </a:bodyPr>
          <a:lstStyle/>
          <a:p>
            <a:pPr marL="0" marR="0" indent="0" algn="l" defTabSz="844357" rtl="0" eaLnBrk="0" fontAlgn="base" latinLnBrk="0" hangingPunct="0">
              <a:lnSpc>
                <a:spcPct val="100000"/>
              </a:lnSpc>
              <a:spcBef>
                <a:spcPct val="0"/>
              </a:spcBef>
              <a:spcAft>
                <a:spcPct val="0"/>
              </a:spcAft>
              <a:buClrTx/>
              <a:buSzTx/>
              <a:buFontTx/>
              <a:buNone/>
              <a:tabLst/>
              <a:defRPr/>
            </a:pPr>
            <a:r>
              <a:rPr lang="en-GB" sz="1108" dirty="0" err="1" smtClean="0"/>
              <a:t>Copyright©Jimmy</a:t>
            </a:r>
            <a:r>
              <a:rPr lang="en-GB" sz="1108" dirty="0" smtClean="0"/>
              <a:t> Macharia, PhD.                                 </a:t>
            </a:r>
            <a:fld id="{BE706949-657C-4CCD-9C3C-26112609ECD2}" type="slidenum">
              <a:rPr lang="en-GB" sz="1108" b="0" smtClean="0">
                <a:latin typeface="Arial" panose="020B0604020202020204" pitchFamily="34" charset="0"/>
              </a:rPr>
              <a:pPr marL="0" marR="0" indent="0" algn="l" defTabSz="844357" rtl="0" eaLnBrk="0" fontAlgn="base" latinLnBrk="0" hangingPunct="0">
                <a:lnSpc>
                  <a:spcPct val="100000"/>
                </a:lnSpc>
                <a:spcBef>
                  <a:spcPct val="0"/>
                </a:spcBef>
                <a:spcAft>
                  <a:spcPct val="0"/>
                </a:spcAft>
                <a:buClrTx/>
                <a:buSzTx/>
                <a:buFontTx/>
                <a:buNone/>
                <a:tabLst/>
                <a:defRPr/>
              </a:pPr>
              <a:t>‹#›</a:t>
            </a:fld>
            <a:r>
              <a:rPr lang="en-GB" sz="1108" dirty="0" smtClean="0"/>
              <a:t>           MIS 6220 Research Methods</a:t>
            </a:r>
            <a:endParaRPr lang="en-GB" sz="2216" dirty="0"/>
          </a:p>
        </p:txBody>
      </p:sp>
      <p:pic>
        <p:nvPicPr>
          <p:cNvPr id="8" name="Picture 2" descr="USIU-AFRICA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49404" y="6178442"/>
            <a:ext cx="897149" cy="679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7"/>
          <p:cNvSpPr>
            <a:spLocks noChangeArrowheads="1"/>
          </p:cNvSpPr>
          <p:nvPr userDrawn="1"/>
        </p:nvSpPr>
        <p:spPr bwMode="auto">
          <a:xfrm>
            <a:off x="228600" y="6583363"/>
            <a:ext cx="4343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a:t>© 2009 Pearson Education, Inc publishing as Prentice Hall</a:t>
            </a:r>
          </a:p>
        </p:txBody>
      </p:sp>
    </p:spTree>
    <p:extLst>
      <p:ext uri="{BB962C8B-B14F-4D97-AF65-F5344CB8AC3E}">
        <p14:creationId xmlns:p14="http://schemas.microsoft.com/office/powerpoint/2010/main" val="15088549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iming>
    <p:tnLst>
      <p:par>
        <p:cTn id="1" dur="indefinite" restart="never" nodeType="tmRoot"/>
      </p:par>
    </p:tnLst>
  </p:timing>
  <p:hf hdr="0" ftr="0" dt="0"/>
  <p:txStyles>
    <p:titleStyle>
      <a:lvl1pPr algn="ctr" rtl="0" eaLnBrk="1" fontAlgn="base" hangingPunct="1">
        <a:spcBef>
          <a:spcPct val="0"/>
        </a:spcBef>
        <a:spcAft>
          <a:spcPct val="0"/>
        </a:spcAft>
        <a:defRPr sz="3694">
          <a:solidFill>
            <a:schemeClr val="accent2"/>
          </a:solidFill>
          <a:latin typeface="Adobe Gothic Std B" pitchFamily="34" charset="-128"/>
          <a:ea typeface="Adobe Gothic Std B" pitchFamily="34" charset="-128"/>
          <a:cs typeface="+mj-cs"/>
        </a:defRPr>
      </a:lvl1pPr>
      <a:lvl2pPr algn="ctr" rtl="0" eaLnBrk="1" fontAlgn="base" hangingPunct="1">
        <a:spcBef>
          <a:spcPct val="0"/>
        </a:spcBef>
        <a:spcAft>
          <a:spcPct val="0"/>
        </a:spcAft>
        <a:defRPr sz="3694">
          <a:solidFill>
            <a:schemeClr val="accent2"/>
          </a:solidFill>
          <a:latin typeface="Adobe Gothic Std B" pitchFamily="34" charset="-128"/>
          <a:ea typeface="Adobe Gothic Std B" pitchFamily="34" charset="-128"/>
        </a:defRPr>
      </a:lvl2pPr>
      <a:lvl3pPr algn="ctr" rtl="0" eaLnBrk="1" fontAlgn="base" hangingPunct="1">
        <a:spcBef>
          <a:spcPct val="0"/>
        </a:spcBef>
        <a:spcAft>
          <a:spcPct val="0"/>
        </a:spcAft>
        <a:defRPr sz="3694">
          <a:solidFill>
            <a:schemeClr val="accent2"/>
          </a:solidFill>
          <a:latin typeface="Adobe Gothic Std B" pitchFamily="34" charset="-128"/>
          <a:ea typeface="Adobe Gothic Std B" pitchFamily="34" charset="-128"/>
        </a:defRPr>
      </a:lvl3pPr>
      <a:lvl4pPr algn="ctr" rtl="0" eaLnBrk="1" fontAlgn="base" hangingPunct="1">
        <a:spcBef>
          <a:spcPct val="0"/>
        </a:spcBef>
        <a:spcAft>
          <a:spcPct val="0"/>
        </a:spcAft>
        <a:defRPr sz="3694">
          <a:solidFill>
            <a:schemeClr val="accent2"/>
          </a:solidFill>
          <a:latin typeface="Adobe Gothic Std B" pitchFamily="34" charset="-128"/>
          <a:ea typeface="Adobe Gothic Std B" pitchFamily="34" charset="-128"/>
        </a:defRPr>
      </a:lvl4pPr>
      <a:lvl5pPr algn="ctr" rtl="0" eaLnBrk="1" fontAlgn="base" hangingPunct="1">
        <a:spcBef>
          <a:spcPct val="0"/>
        </a:spcBef>
        <a:spcAft>
          <a:spcPct val="0"/>
        </a:spcAft>
        <a:defRPr sz="3694">
          <a:solidFill>
            <a:schemeClr val="accent2"/>
          </a:solidFill>
          <a:latin typeface="Adobe Gothic Std B" pitchFamily="34" charset="-128"/>
          <a:ea typeface="Adobe Gothic Std B" pitchFamily="34" charset="-128"/>
        </a:defRPr>
      </a:lvl5pPr>
      <a:lvl6pPr marL="422178" algn="ctr" rtl="0" eaLnBrk="1" fontAlgn="base" hangingPunct="1">
        <a:spcBef>
          <a:spcPct val="0"/>
        </a:spcBef>
        <a:spcAft>
          <a:spcPct val="0"/>
        </a:spcAft>
        <a:defRPr sz="3324">
          <a:solidFill>
            <a:srgbClr val="222222"/>
          </a:solidFill>
          <a:latin typeface="Arial" charset="0"/>
        </a:defRPr>
      </a:lvl6pPr>
      <a:lvl7pPr marL="844357" algn="ctr" rtl="0" eaLnBrk="1" fontAlgn="base" hangingPunct="1">
        <a:spcBef>
          <a:spcPct val="0"/>
        </a:spcBef>
        <a:spcAft>
          <a:spcPct val="0"/>
        </a:spcAft>
        <a:defRPr sz="3324">
          <a:solidFill>
            <a:srgbClr val="222222"/>
          </a:solidFill>
          <a:latin typeface="Arial" charset="0"/>
        </a:defRPr>
      </a:lvl7pPr>
      <a:lvl8pPr marL="1266535" algn="ctr" rtl="0" eaLnBrk="1" fontAlgn="base" hangingPunct="1">
        <a:spcBef>
          <a:spcPct val="0"/>
        </a:spcBef>
        <a:spcAft>
          <a:spcPct val="0"/>
        </a:spcAft>
        <a:defRPr sz="3324">
          <a:solidFill>
            <a:srgbClr val="222222"/>
          </a:solidFill>
          <a:latin typeface="Arial" charset="0"/>
        </a:defRPr>
      </a:lvl8pPr>
      <a:lvl9pPr marL="1688714" algn="ctr" rtl="0" eaLnBrk="1" fontAlgn="base" hangingPunct="1">
        <a:spcBef>
          <a:spcPct val="0"/>
        </a:spcBef>
        <a:spcAft>
          <a:spcPct val="0"/>
        </a:spcAft>
        <a:defRPr sz="3324">
          <a:solidFill>
            <a:srgbClr val="222222"/>
          </a:solidFill>
          <a:latin typeface="Arial" charset="0"/>
        </a:defRPr>
      </a:lvl9pPr>
    </p:titleStyle>
    <p:bodyStyle>
      <a:lvl1pPr marL="316634" indent="-316634" algn="l" rtl="0" eaLnBrk="1" fontAlgn="base" hangingPunct="1">
        <a:spcBef>
          <a:spcPct val="20000"/>
        </a:spcBef>
        <a:spcAft>
          <a:spcPct val="0"/>
        </a:spcAft>
        <a:buFont typeface="Wingdings" panose="05000000000000000000" pitchFamily="2" charset="2"/>
        <a:buChar char="ü"/>
        <a:defRPr sz="2955" b="1">
          <a:solidFill>
            <a:srgbClr val="222222"/>
          </a:solidFill>
          <a:latin typeface="Times New Roman" pitchFamily="18" charset="0"/>
          <a:ea typeface="+mn-ea"/>
          <a:cs typeface="Times New Roman" pitchFamily="18" charset="0"/>
        </a:defRPr>
      </a:lvl1pPr>
      <a:lvl2pPr marL="686040" indent="-263862" algn="l" rtl="0" eaLnBrk="1" fontAlgn="base" hangingPunct="1">
        <a:spcBef>
          <a:spcPct val="20000"/>
        </a:spcBef>
        <a:spcAft>
          <a:spcPct val="0"/>
        </a:spcAft>
        <a:buFont typeface="Wingdings" panose="05000000000000000000" pitchFamily="2" charset="2"/>
        <a:buChar char="q"/>
        <a:defRPr sz="2401" b="1">
          <a:solidFill>
            <a:srgbClr val="FF0000"/>
          </a:solidFill>
          <a:latin typeface="Times New Roman" pitchFamily="18" charset="0"/>
          <a:cs typeface="Times New Roman" pitchFamily="18" charset="0"/>
        </a:defRPr>
      </a:lvl2pPr>
      <a:lvl3pPr marL="1055446" indent="-211089" algn="l" rtl="0" eaLnBrk="1" fontAlgn="base" hangingPunct="1">
        <a:spcBef>
          <a:spcPct val="20000"/>
        </a:spcBef>
        <a:spcAft>
          <a:spcPct val="0"/>
        </a:spcAft>
        <a:buChar char="•"/>
        <a:defRPr sz="2031">
          <a:solidFill>
            <a:srgbClr val="222222"/>
          </a:solidFill>
          <a:latin typeface="+mn-lt"/>
          <a:cs typeface="Times New Roman" pitchFamily="18" charset="0"/>
        </a:defRPr>
      </a:lvl3pPr>
      <a:lvl4pPr marL="1477625" indent="-211089" algn="l" rtl="0" eaLnBrk="1" fontAlgn="base" hangingPunct="1">
        <a:spcBef>
          <a:spcPct val="20000"/>
        </a:spcBef>
        <a:spcAft>
          <a:spcPct val="0"/>
        </a:spcAft>
        <a:buChar char="–"/>
        <a:defRPr sz="2031">
          <a:solidFill>
            <a:srgbClr val="222222"/>
          </a:solidFill>
          <a:latin typeface="+mn-lt"/>
          <a:cs typeface="Times New Roman" pitchFamily="18" charset="0"/>
        </a:defRPr>
      </a:lvl4pPr>
      <a:lvl5pPr marL="1899803" indent="-211089" algn="l" rtl="0" eaLnBrk="1" fontAlgn="base" hangingPunct="1">
        <a:spcBef>
          <a:spcPct val="20000"/>
        </a:spcBef>
        <a:spcAft>
          <a:spcPct val="0"/>
        </a:spcAft>
        <a:buChar char="»"/>
        <a:defRPr sz="1847">
          <a:solidFill>
            <a:schemeClr val="tx1"/>
          </a:solidFill>
          <a:latin typeface="Times New Roman" pitchFamily="18" charset="0"/>
          <a:cs typeface="Times New Roman" pitchFamily="18" charset="0"/>
        </a:defRPr>
      </a:lvl5pPr>
      <a:lvl6pPr marL="2321982" indent="-211089" algn="l" rtl="0" eaLnBrk="1" fontAlgn="base" hangingPunct="1">
        <a:spcBef>
          <a:spcPct val="20000"/>
        </a:spcBef>
        <a:spcAft>
          <a:spcPct val="0"/>
        </a:spcAft>
        <a:buChar char="»"/>
        <a:defRPr sz="1847">
          <a:solidFill>
            <a:schemeClr val="tx1"/>
          </a:solidFill>
          <a:latin typeface="Times New Roman" pitchFamily="18" charset="0"/>
        </a:defRPr>
      </a:lvl6pPr>
      <a:lvl7pPr marL="2744160" indent="-211089" algn="l" rtl="0" eaLnBrk="1" fontAlgn="base" hangingPunct="1">
        <a:spcBef>
          <a:spcPct val="20000"/>
        </a:spcBef>
        <a:spcAft>
          <a:spcPct val="0"/>
        </a:spcAft>
        <a:buChar char="»"/>
        <a:defRPr sz="1847">
          <a:solidFill>
            <a:schemeClr val="tx1"/>
          </a:solidFill>
          <a:latin typeface="Times New Roman" pitchFamily="18" charset="0"/>
        </a:defRPr>
      </a:lvl7pPr>
      <a:lvl8pPr marL="3166339" indent="-211089" algn="l" rtl="0" eaLnBrk="1" fontAlgn="base" hangingPunct="1">
        <a:spcBef>
          <a:spcPct val="20000"/>
        </a:spcBef>
        <a:spcAft>
          <a:spcPct val="0"/>
        </a:spcAft>
        <a:buChar char="»"/>
        <a:defRPr sz="1847">
          <a:solidFill>
            <a:schemeClr val="tx1"/>
          </a:solidFill>
          <a:latin typeface="Times New Roman" pitchFamily="18" charset="0"/>
        </a:defRPr>
      </a:lvl8pPr>
      <a:lvl9pPr marL="3588517" indent="-211089" algn="l" rtl="0" eaLnBrk="1" fontAlgn="base" hangingPunct="1">
        <a:spcBef>
          <a:spcPct val="20000"/>
        </a:spcBef>
        <a:spcAft>
          <a:spcPct val="0"/>
        </a:spcAft>
        <a:buChar char="»"/>
        <a:defRPr sz="1847">
          <a:solidFill>
            <a:schemeClr val="tx1"/>
          </a:solidFill>
          <a:latin typeface="Times New Roman" pitchFamily="18" charset="0"/>
        </a:defRPr>
      </a:lvl9pPr>
    </p:bodyStyle>
    <p:otherStyle>
      <a:defPPr>
        <a:defRPr lang="en-US"/>
      </a:defPPr>
      <a:lvl1pPr marL="0" algn="l" defTabSz="844357" rtl="0" eaLnBrk="1" latinLnBrk="0" hangingPunct="1">
        <a:defRPr sz="1662" kern="1200">
          <a:solidFill>
            <a:schemeClr val="tx1"/>
          </a:solidFill>
          <a:latin typeface="+mn-lt"/>
          <a:ea typeface="+mn-ea"/>
          <a:cs typeface="+mn-cs"/>
        </a:defRPr>
      </a:lvl1pPr>
      <a:lvl2pPr marL="422178" algn="l" defTabSz="844357" rtl="0" eaLnBrk="1" latinLnBrk="0" hangingPunct="1">
        <a:defRPr sz="1662" kern="1200">
          <a:solidFill>
            <a:schemeClr val="tx1"/>
          </a:solidFill>
          <a:latin typeface="+mn-lt"/>
          <a:ea typeface="+mn-ea"/>
          <a:cs typeface="+mn-cs"/>
        </a:defRPr>
      </a:lvl2pPr>
      <a:lvl3pPr marL="844357" algn="l" defTabSz="844357" rtl="0" eaLnBrk="1" latinLnBrk="0" hangingPunct="1">
        <a:defRPr sz="1662" kern="1200">
          <a:solidFill>
            <a:schemeClr val="tx1"/>
          </a:solidFill>
          <a:latin typeface="+mn-lt"/>
          <a:ea typeface="+mn-ea"/>
          <a:cs typeface="+mn-cs"/>
        </a:defRPr>
      </a:lvl3pPr>
      <a:lvl4pPr marL="1266535" algn="l" defTabSz="844357" rtl="0" eaLnBrk="1" latinLnBrk="0" hangingPunct="1">
        <a:defRPr sz="1662" kern="1200">
          <a:solidFill>
            <a:schemeClr val="tx1"/>
          </a:solidFill>
          <a:latin typeface="+mn-lt"/>
          <a:ea typeface="+mn-ea"/>
          <a:cs typeface="+mn-cs"/>
        </a:defRPr>
      </a:lvl4pPr>
      <a:lvl5pPr marL="1688714" algn="l" defTabSz="844357" rtl="0" eaLnBrk="1" latinLnBrk="0" hangingPunct="1">
        <a:defRPr sz="1662" kern="1200">
          <a:solidFill>
            <a:schemeClr val="tx1"/>
          </a:solidFill>
          <a:latin typeface="+mn-lt"/>
          <a:ea typeface="+mn-ea"/>
          <a:cs typeface="+mn-cs"/>
        </a:defRPr>
      </a:lvl5pPr>
      <a:lvl6pPr marL="2110892" algn="l" defTabSz="844357" rtl="0" eaLnBrk="1" latinLnBrk="0" hangingPunct="1">
        <a:defRPr sz="1662" kern="1200">
          <a:solidFill>
            <a:schemeClr val="tx1"/>
          </a:solidFill>
          <a:latin typeface="+mn-lt"/>
          <a:ea typeface="+mn-ea"/>
          <a:cs typeface="+mn-cs"/>
        </a:defRPr>
      </a:lvl6pPr>
      <a:lvl7pPr marL="2533071" algn="l" defTabSz="844357" rtl="0" eaLnBrk="1" latinLnBrk="0" hangingPunct="1">
        <a:defRPr sz="1662" kern="1200">
          <a:solidFill>
            <a:schemeClr val="tx1"/>
          </a:solidFill>
          <a:latin typeface="+mn-lt"/>
          <a:ea typeface="+mn-ea"/>
          <a:cs typeface="+mn-cs"/>
        </a:defRPr>
      </a:lvl7pPr>
      <a:lvl8pPr marL="2955249" algn="l" defTabSz="844357" rtl="0" eaLnBrk="1" latinLnBrk="0" hangingPunct="1">
        <a:defRPr sz="1662" kern="1200">
          <a:solidFill>
            <a:schemeClr val="tx1"/>
          </a:solidFill>
          <a:latin typeface="+mn-lt"/>
          <a:ea typeface="+mn-ea"/>
          <a:cs typeface="+mn-cs"/>
        </a:defRPr>
      </a:lvl8pPr>
      <a:lvl9pPr marL="3377428" algn="l" defTabSz="844357"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customXml" Target="../ink/ink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3056353"/>
            <a:ext cx="8000998" cy="1159717"/>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txBody>
          <a:bodyPr/>
          <a:lstStyle/>
          <a:p>
            <a:pPr>
              <a:defRPr/>
            </a:pPr>
            <a:r>
              <a:rPr lang="en-US" dirty="0" smtClean="0"/>
              <a:t>Week  06</a:t>
            </a:r>
            <a:br>
              <a:rPr lang="en-US" dirty="0" smtClean="0"/>
            </a:br>
            <a:r>
              <a:rPr lang="en-US" altLang="ko-KR" sz="3600" b="1" dirty="0">
                <a:ea typeface="굴림" panose="020B0600000101010101" pitchFamily="34" charset="-127"/>
              </a:rPr>
              <a:t>Research Design </a:t>
            </a:r>
            <a:r>
              <a:rPr lang="en-US" altLang="ko-KR" sz="3600" b="1" dirty="0" smtClean="0">
                <a:ea typeface="굴림" panose="020B0600000101010101" pitchFamily="34" charset="-127"/>
              </a:rPr>
              <a:t>Formulation</a:t>
            </a:r>
            <a:r>
              <a:rPr lang="en-US" dirty="0"/>
              <a:t/>
            </a:r>
            <a:br>
              <a:rPr lang="en-US" dirty="0"/>
            </a:br>
            <a:r>
              <a:rPr lang="en-US" dirty="0"/>
              <a:t/>
            </a:r>
            <a:br>
              <a:rPr lang="en-US" dirty="0"/>
            </a:br>
            <a:endParaRPr lang="en-GB" dirty="0">
              <a:solidFill>
                <a:srgbClr val="FF0000"/>
              </a:solidFill>
            </a:endParaRPr>
          </a:p>
        </p:txBody>
      </p:sp>
      <p:sp>
        <p:nvSpPr>
          <p:cNvPr id="7" name="Text Box 4"/>
          <p:cNvSpPr txBox="1">
            <a:spLocks noChangeArrowheads="1"/>
          </p:cNvSpPr>
          <p:nvPr/>
        </p:nvSpPr>
        <p:spPr bwMode="auto">
          <a:xfrm>
            <a:off x="915038" y="1613629"/>
            <a:ext cx="7467600" cy="54707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Font typeface="Wingdings" panose="05000000000000000000" pitchFamily="2" charset="2"/>
              <a:buChar char="ü"/>
              <a:defRPr sz="3200" b="1">
                <a:solidFill>
                  <a:srgbClr val="222222"/>
                </a:solidFill>
                <a:latin typeface="Times New Roman" panose="02020603050405020304" pitchFamily="18" charset="0"/>
                <a:cs typeface="Times New Roman" panose="02020603050405020304" pitchFamily="18" charset="0"/>
              </a:defRPr>
            </a:lvl1pPr>
            <a:lvl2pPr marL="742950" indent="-285750">
              <a:spcBef>
                <a:spcPct val="20000"/>
              </a:spcBef>
              <a:buFont typeface="Wingdings" panose="05000000000000000000" pitchFamily="2" charset="2"/>
              <a:buChar char="q"/>
              <a:defRPr sz="2600" b="1">
                <a:solidFill>
                  <a:srgbClr val="FF000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200">
                <a:solidFill>
                  <a:srgbClr val="222222"/>
                </a:solidFill>
                <a:latin typeface="Arial" panose="020B0604020202020204" pitchFamily="34" charset="0"/>
                <a:cs typeface="Times New Roman" panose="02020603050405020304" pitchFamily="18" charset="0"/>
              </a:defRPr>
            </a:lvl3pPr>
            <a:lvl4pPr marL="1600200" indent="-228600">
              <a:spcBef>
                <a:spcPct val="20000"/>
              </a:spcBef>
              <a:buChar char="–"/>
              <a:defRPr sz="2200">
                <a:solidFill>
                  <a:srgbClr val="222222"/>
                </a:solidFill>
                <a:latin typeface="Arial" panose="020B0604020202020204" pitchFamily="34"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None/>
            </a:pPr>
            <a:r>
              <a:rPr lang="en-US" sz="2955" dirty="0">
                <a:solidFill>
                  <a:schemeClr val="bg1"/>
                </a:solidFill>
                <a:latin typeface="Arial Black" panose="020B0A04020102020204" pitchFamily="34" charset="0"/>
                <a:ea typeface="ヒラギノ角ゴ Pro W3"/>
                <a:cs typeface="ヒラギノ角ゴ Pro W3"/>
              </a:rPr>
              <a:t>MIS   6220      </a:t>
            </a:r>
            <a:r>
              <a:rPr lang="en-GB" sz="2955" dirty="0">
                <a:solidFill>
                  <a:schemeClr val="bg1"/>
                </a:solidFill>
              </a:rPr>
              <a:t>RESEARCH METHODS </a:t>
            </a:r>
            <a:endParaRPr lang="en-US" sz="2955" dirty="0">
              <a:solidFill>
                <a:schemeClr val="bg1"/>
              </a:solidFill>
              <a:latin typeface="Arial Black" panose="020B0A04020102020204" pitchFamily="34" charset="0"/>
              <a:ea typeface="ヒラギノ角ゴ Pro W3"/>
              <a:cs typeface="ヒラギノ角ゴ Pro W3"/>
            </a:endParaRPr>
          </a:p>
        </p:txBody>
      </p:sp>
      <p:pic>
        <p:nvPicPr>
          <p:cNvPr id="8197"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6650" y="2296138"/>
            <a:ext cx="1657350" cy="1520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Text Box 45"/>
          <p:cNvSpPr txBox="1">
            <a:spLocks noChangeArrowheads="1"/>
          </p:cNvSpPr>
          <p:nvPr/>
        </p:nvSpPr>
        <p:spPr bwMode="auto">
          <a:xfrm>
            <a:off x="1" y="3899791"/>
            <a:ext cx="9144000" cy="2565511"/>
          </a:xfrm>
          <a:prstGeom prst="rect">
            <a:avLst/>
          </a:prstGeom>
          <a:solidFill>
            <a:schemeClr val="tx2"/>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Font typeface="Wingdings" panose="05000000000000000000" pitchFamily="2" charset="2"/>
              <a:buChar char="ü"/>
              <a:defRPr sz="3200" b="1">
                <a:solidFill>
                  <a:srgbClr val="222222"/>
                </a:solidFill>
                <a:latin typeface="Times New Roman" panose="02020603050405020304" pitchFamily="18" charset="0"/>
                <a:cs typeface="Times New Roman" panose="02020603050405020304" pitchFamily="18" charset="0"/>
              </a:defRPr>
            </a:lvl1pPr>
            <a:lvl2pPr marL="742950" indent="-285750">
              <a:spcBef>
                <a:spcPct val="20000"/>
              </a:spcBef>
              <a:buFont typeface="Wingdings" panose="05000000000000000000" pitchFamily="2" charset="2"/>
              <a:buChar char="q"/>
              <a:defRPr sz="2600" b="1">
                <a:solidFill>
                  <a:srgbClr val="FF000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200">
                <a:solidFill>
                  <a:srgbClr val="222222"/>
                </a:solidFill>
                <a:latin typeface="Arial" panose="020B0604020202020204" pitchFamily="34" charset="0"/>
                <a:cs typeface="Times New Roman" panose="02020603050405020304" pitchFamily="18" charset="0"/>
              </a:defRPr>
            </a:lvl3pPr>
            <a:lvl4pPr marL="1600200" indent="-228600">
              <a:spcBef>
                <a:spcPct val="20000"/>
              </a:spcBef>
              <a:buChar char="–"/>
              <a:defRPr sz="2200">
                <a:solidFill>
                  <a:srgbClr val="222222"/>
                </a:solidFill>
                <a:latin typeface="Arial" panose="020B0604020202020204" pitchFamily="34"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r>
              <a:rPr lang="en-US" sz="6094" baseline="-25000" dirty="0">
                <a:solidFill>
                  <a:schemeClr val="folHlink"/>
                </a:solidFill>
              </a:rPr>
              <a:t>                                BY</a:t>
            </a:r>
          </a:p>
          <a:p>
            <a:pPr algn="ctr">
              <a:buNone/>
            </a:pPr>
            <a:r>
              <a:rPr lang="en-US" sz="2586" dirty="0">
                <a:solidFill>
                  <a:schemeClr val="bg1"/>
                </a:solidFill>
              </a:rPr>
              <a:t>Prof. Jimmy </a:t>
            </a:r>
            <a:r>
              <a:rPr lang="en-US" sz="2586" dirty="0" err="1">
                <a:solidFill>
                  <a:schemeClr val="bg1"/>
                </a:solidFill>
              </a:rPr>
              <a:t>K.N.Macharia</a:t>
            </a:r>
            <a:r>
              <a:rPr lang="en-US" sz="2586" dirty="0">
                <a:solidFill>
                  <a:schemeClr val="bg1"/>
                </a:solidFill>
              </a:rPr>
              <a:t>,</a:t>
            </a:r>
            <a:endParaRPr lang="en-GB" sz="2586" dirty="0">
              <a:solidFill>
                <a:schemeClr val="bg1"/>
              </a:solidFill>
            </a:endParaRPr>
          </a:p>
          <a:p>
            <a:pPr algn="ctr">
              <a:buNone/>
            </a:pPr>
            <a:r>
              <a:rPr lang="en-US" sz="2586" dirty="0">
                <a:solidFill>
                  <a:schemeClr val="bg1"/>
                </a:solidFill>
              </a:rPr>
              <a:t>Associate Professor of Information Systems &amp;Technology, and</a:t>
            </a:r>
            <a:endParaRPr lang="en-GB" sz="2586" dirty="0">
              <a:solidFill>
                <a:schemeClr val="bg1"/>
              </a:solidFill>
            </a:endParaRPr>
          </a:p>
          <a:p>
            <a:pPr algn="ctr">
              <a:buNone/>
            </a:pPr>
            <a:r>
              <a:rPr lang="en-US" sz="2586" dirty="0">
                <a:solidFill>
                  <a:schemeClr val="bg1"/>
                </a:solidFill>
              </a:rPr>
              <a:t>Dean, School of Science &amp; Technology,</a:t>
            </a:r>
            <a:endParaRPr lang="en-GB" sz="2586" dirty="0">
              <a:solidFill>
                <a:schemeClr val="bg1"/>
              </a:solidFill>
            </a:endParaRPr>
          </a:p>
          <a:p>
            <a:pPr algn="ctr" eaLnBrk="1" hangingPunct="1">
              <a:spcBef>
                <a:spcPct val="50000"/>
              </a:spcBef>
              <a:buFontTx/>
              <a:buNone/>
            </a:pPr>
            <a:r>
              <a:rPr lang="en-US" sz="2700" baseline="-25000" dirty="0">
                <a:solidFill>
                  <a:schemeClr val="folHlink"/>
                </a:solidFill>
              </a:rPr>
              <a:t>kmacharia@usiu.ac.ke</a:t>
            </a:r>
          </a:p>
        </p:txBody>
      </p:sp>
      <p:sp>
        <p:nvSpPr>
          <p:cNvPr id="6" name="Title 1"/>
          <p:cNvSpPr txBox="1">
            <a:spLocks/>
          </p:cNvSpPr>
          <p:nvPr/>
        </p:nvSpPr>
        <p:spPr bwMode="auto">
          <a:xfrm>
            <a:off x="782057" y="396822"/>
            <a:ext cx="7361521" cy="920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4433" tIns="42217" rIns="84433" bIns="42217" numCol="1" anchor="ctr" anchorCtr="0" compatLnSpc="1">
            <a:prstTxWarp prst="textNoShape">
              <a:avLst/>
            </a:prstTxWarp>
          </a:bodyPr>
          <a:lstStyle>
            <a:lvl1pPr algn="ctr" rtl="0" eaLnBrk="1" fontAlgn="base" hangingPunct="1">
              <a:spcBef>
                <a:spcPct val="0"/>
              </a:spcBef>
              <a:spcAft>
                <a:spcPct val="0"/>
              </a:spcAft>
              <a:defRPr sz="4400">
                <a:solidFill>
                  <a:schemeClr val="accent2"/>
                </a:solidFill>
                <a:latin typeface="Adobe Gothic Std B" pitchFamily="34" charset="-128"/>
                <a:ea typeface="Adobe Gothic Std B" pitchFamily="34" charset="-128"/>
                <a:cs typeface="+mj-cs"/>
              </a:defRPr>
            </a:lvl1pPr>
            <a:lvl2pPr algn="ctr" rtl="0" eaLnBrk="1" fontAlgn="base" hangingPunct="1">
              <a:spcBef>
                <a:spcPct val="0"/>
              </a:spcBef>
              <a:spcAft>
                <a:spcPct val="0"/>
              </a:spcAft>
              <a:defRPr sz="4000">
                <a:solidFill>
                  <a:schemeClr val="accent2"/>
                </a:solidFill>
                <a:latin typeface="Adobe Gothic Std B" pitchFamily="34" charset="-128"/>
                <a:ea typeface="Adobe Gothic Std B" pitchFamily="34" charset="-128"/>
              </a:defRPr>
            </a:lvl2pPr>
            <a:lvl3pPr algn="ctr" rtl="0" eaLnBrk="1" fontAlgn="base" hangingPunct="1">
              <a:spcBef>
                <a:spcPct val="0"/>
              </a:spcBef>
              <a:spcAft>
                <a:spcPct val="0"/>
              </a:spcAft>
              <a:defRPr sz="4000">
                <a:solidFill>
                  <a:schemeClr val="accent2"/>
                </a:solidFill>
                <a:latin typeface="Adobe Gothic Std B" pitchFamily="34" charset="-128"/>
                <a:ea typeface="Adobe Gothic Std B" pitchFamily="34" charset="-128"/>
              </a:defRPr>
            </a:lvl3pPr>
            <a:lvl4pPr algn="ctr" rtl="0" eaLnBrk="1" fontAlgn="base" hangingPunct="1">
              <a:spcBef>
                <a:spcPct val="0"/>
              </a:spcBef>
              <a:spcAft>
                <a:spcPct val="0"/>
              </a:spcAft>
              <a:defRPr sz="4000">
                <a:solidFill>
                  <a:schemeClr val="accent2"/>
                </a:solidFill>
                <a:latin typeface="Adobe Gothic Std B" pitchFamily="34" charset="-128"/>
                <a:ea typeface="Adobe Gothic Std B" pitchFamily="34" charset="-128"/>
              </a:defRPr>
            </a:lvl4pPr>
            <a:lvl5pPr algn="ctr" rtl="0" eaLnBrk="1" fontAlgn="base" hangingPunct="1">
              <a:spcBef>
                <a:spcPct val="0"/>
              </a:spcBef>
              <a:spcAft>
                <a:spcPct val="0"/>
              </a:spcAft>
              <a:defRPr sz="4000">
                <a:solidFill>
                  <a:schemeClr val="accent2"/>
                </a:solidFill>
                <a:latin typeface="Adobe Gothic Std B" pitchFamily="34" charset="-128"/>
                <a:ea typeface="Adobe Gothic Std B" pitchFamily="34" charset="-128"/>
              </a:defRPr>
            </a:lvl5pPr>
            <a:lvl6pPr marL="457200" algn="ctr" rtl="0" eaLnBrk="1" fontAlgn="base" hangingPunct="1">
              <a:spcBef>
                <a:spcPct val="0"/>
              </a:spcBef>
              <a:spcAft>
                <a:spcPct val="0"/>
              </a:spcAft>
              <a:defRPr sz="3600">
                <a:solidFill>
                  <a:srgbClr val="222222"/>
                </a:solidFill>
                <a:latin typeface="Arial" charset="0"/>
              </a:defRPr>
            </a:lvl6pPr>
            <a:lvl7pPr marL="914400" algn="ctr" rtl="0" eaLnBrk="1" fontAlgn="base" hangingPunct="1">
              <a:spcBef>
                <a:spcPct val="0"/>
              </a:spcBef>
              <a:spcAft>
                <a:spcPct val="0"/>
              </a:spcAft>
              <a:defRPr sz="3600">
                <a:solidFill>
                  <a:srgbClr val="222222"/>
                </a:solidFill>
                <a:latin typeface="Arial" charset="0"/>
              </a:defRPr>
            </a:lvl7pPr>
            <a:lvl8pPr marL="1371600" algn="ctr" rtl="0" eaLnBrk="1" fontAlgn="base" hangingPunct="1">
              <a:spcBef>
                <a:spcPct val="0"/>
              </a:spcBef>
              <a:spcAft>
                <a:spcPct val="0"/>
              </a:spcAft>
              <a:defRPr sz="3600">
                <a:solidFill>
                  <a:srgbClr val="222222"/>
                </a:solidFill>
                <a:latin typeface="Arial" charset="0"/>
              </a:defRPr>
            </a:lvl8pPr>
            <a:lvl9pPr marL="1828800" algn="ctr" rtl="0" eaLnBrk="1" fontAlgn="base" hangingPunct="1">
              <a:spcBef>
                <a:spcPct val="0"/>
              </a:spcBef>
              <a:spcAft>
                <a:spcPct val="0"/>
              </a:spcAft>
              <a:defRPr sz="3600">
                <a:solidFill>
                  <a:srgbClr val="222222"/>
                </a:solidFill>
                <a:latin typeface="Arial" charset="0"/>
              </a:defRPr>
            </a:lvl9pPr>
          </a:lstStyle>
          <a:p>
            <a:r>
              <a:rPr lang="en-GB" sz="4063" kern="0"/>
              <a:t>Masters of Information Systems &amp; Technology </a:t>
            </a:r>
            <a:endParaRPr lang="en-GB" sz="4063" kern="0" dirty="0"/>
          </a:p>
        </p:txBody>
      </p:sp>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2627784" y="2160702"/>
              <a:ext cx="3083807" cy="620226"/>
            </p14:xfrm>
          </p:contentPart>
        </mc:Choice>
        <mc:Fallback xmlns="">
          <p:pic>
            <p:nvPicPr>
              <p:cNvPr id="3" name="Ink 2"/>
              <p:cNvPicPr/>
              <p:nvPr/>
            </p:nvPicPr>
            <p:blipFill>
              <a:blip r:embed="rId5"/>
              <a:stretch>
                <a:fillRect/>
              </a:stretch>
            </p:blipFill>
            <p:spPr>
              <a:xfrm>
                <a:off x="2618425" y="2151343"/>
                <a:ext cx="3102525" cy="638944"/>
              </a:xfrm>
              <a:prstGeom prst="rect">
                <a:avLst/>
              </a:prstGeom>
            </p:spPr>
          </p:pic>
        </mc:Fallback>
      </mc:AlternateContent>
    </p:spTree>
    <p:extLst>
      <p:ext uri="{BB962C8B-B14F-4D97-AF65-F5344CB8AC3E}">
        <p14:creationId xmlns:p14="http://schemas.microsoft.com/office/powerpoint/2010/main" val="16248329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mtClean="0"/>
              <a:t>Purpose of the Study</a:t>
            </a:r>
          </a:p>
        </p:txBody>
      </p:sp>
      <p:sp>
        <p:nvSpPr>
          <p:cNvPr id="59395" name="Rectangle 3"/>
          <p:cNvSpPr>
            <a:spLocks noGrp="1" noChangeAspect="1" noChangeArrowheads="1"/>
          </p:cNvSpPr>
          <p:nvPr>
            <p:ph type="body" idx="1"/>
          </p:nvPr>
        </p:nvSpPr>
        <p:spPr/>
        <p:txBody>
          <a:bodyPr/>
          <a:lstStyle/>
          <a:p>
            <a:pPr eaLnBrk="1" hangingPunct="1"/>
            <a:r>
              <a:rPr lang="en-GB" sz="2400" smtClean="0"/>
              <a:t>Descriptive study:</a:t>
            </a:r>
          </a:p>
          <a:p>
            <a:pPr lvl="1" eaLnBrk="1" hangingPunct="1"/>
            <a:r>
              <a:rPr lang="en-GB" sz="2000" smtClean="0"/>
              <a:t>is undertaken in order to ascertain and be able to describe the characteristics of the variables of interest in a situation. </a:t>
            </a:r>
          </a:p>
          <a:p>
            <a:pPr eaLnBrk="1" hangingPunct="1"/>
            <a:r>
              <a:rPr lang="en-US" sz="2400" smtClean="0"/>
              <a:t>Example:</a:t>
            </a:r>
          </a:p>
          <a:p>
            <a:pPr lvl="1" eaLnBrk="1" hangingPunct="1"/>
            <a:r>
              <a:rPr lang="en-GB" sz="2000" smtClean="0"/>
              <a:t>A bank manager wants to have a profile of the individuals who have loan payments outstanding for 6 months and more. It would include details of their average age, earnings, nature of occupation, full-time/part-time employment status, and the like. This might help him to elicit further information or decide right away on the types of individuals who should be made ineligible for loans in the future. </a:t>
            </a:r>
            <a:endParaRPr lang="en-US" sz="2000" smtClean="0"/>
          </a:p>
        </p:txBody>
      </p:sp>
    </p:spTree>
    <p:extLst>
      <p:ext uri="{BB962C8B-B14F-4D97-AF65-F5344CB8AC3E}">
        <p14:creationId xmlns:p14="http://schemas.microsoft.com/office/powerpoint/2010/main" val="2196171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smtClean="0"/>
              <a:t>Purpose of the Study</a:t>
            </a:r>
          </a:p>
        </p:txBody>
      </p:sp>
      <p:sp>
        <p:nvSpPr>
          <p:cNvPr id="60419" name="Rectangle 3"/>
          <p:cNvSpPr>
            <a:spLocks noGrp="1" noChangeAspect="1" noChangeArrowheads="1"/>
          </p:cNvSpPr>
          <p:nvPr>
            <p:ph type="body" idx="1"/>
          </p:nvPr>
        </p:nvSpPr>
        <p:spPr/>
        <p:txBody>
          <a:bodyPr/>
          <a:lstStyle/>
          <a:p>
            <a:pPr eaLnBrk="1" hangingPunct="1"/>
            <a:r>
              <a:rPr lang="en-GB" smtClean="0"/>
              <a:t>Causal study:</a:t>
            </a:r>
          </a:p>
          <a:p>
            <a:pPr lvl="1" eaLnBrk="1" hangingPunct="1"/>
            <a:r>
              <a:rPr lang="en-GB" smtClean="0"/>
              <a:t>Delineating one or more factors that are causing the problem.</a:t>
            </a:r>
          </a:p>
          <a:p>
            <a:pPr eaLnBrk="1" hangingPunct="1"/>
            <a:r>
              <a:rPr lang="en-US" smtClean="0"/>
              <a:t>Example:</a:t>
            </a:r>
          </a:p>
          <a:p>
            <a:pPr lvl="1" eaLnBrk="1" hangingPunct="1"/>
            <a:r>
              <a:rPr lang="en-GB" smtClean="0"/>
              <a:t>A marketing manager wants to know if the sales of the company will increase if he increases the advertising budget. </a:t>
            </a:r>
            <a:endParaRPr lang="en-US" smtClean="0"/>
          </a:p>
        </p:txBody>
      </p:sp>
    </p:spTree>
    <p:extLst>
      <p:ext uri="{BB962C8B-B14F-4D97-AF65-F5344CB8AC3E}">
        <p14:creationId xmlns:p14="http://schemas.microsoft.com/office/powerpoint/2010/main" val="3193358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pPr eaLnBrk="1" hangingPunct="1"/>
            <a:r>
              <a:rPr lang="en-US" smtClean="0"/>
              <a:t>Extent of Researcher Interference</a:t>
            </a:r>
          </a:p>
        </p:txBody>
      </p:sp>
      <p:sp>
        <p:nvSpPr>
          <p:cNvPr id="61443" name="Content Placeholder 2"/>
          <p:cNvSpPr>
            <a:spLocks noGrp="1"/>
          </p:cNvSpPr>
          <p:nvPr>
            <p:ph idx="1"/>
          </p:nvPr>
        </p:nvSpPr>
        <p:spPr/>
        <p:txBody>
          <a:bodyPr/>
          <a:lstStyle/>
          <a:p>
            <a:pPr eaLnBrk="1" hangingPunct="1"/>
            <a:endParaRPr lang="en-US" smtClean="0"/>
          </a:p>
          <a:p>
            <a:pPr eaLnBrk="1" hangingPunct="1"/>
            <a:r>
              <a:rPr lang="en-US" smtClean="0"/>
              <a:t>Minimal interference</a:t>
            </a:r>
          </a:p>
          <a:p>
            <a:pPr eaLnBrk="1" hangingPunct="1"/>
            <a:r>
              <a:rPr lang="en-US" smtClean="0"/>
              <a:t>Moderate interference</a:t>
            </a:r>
          </a:p>
          <a:p>
            <a:pPr eaLnBrk="1" hangingPunct="1"/>
            <a:r>
              <a:rPr lang="en-US" smtClean="0"/>
              <a:t>Excessive interference</a:t>
            </a:r>
          </a:p>
        </p:txBody>
      </p:sp>
    </p:spTree>
    <p:extLst>
      <p:ext uri="{BB962C8B-B14F-4D97-AF65-F5344CB8AC3E}">
        <p14:creationId xmlns:p14="http://schemas.microsoft.com/office/powerpoint/2010/main" val="184776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smtClean="0"/>
              <a:t>Study Setting</a:t>
            </a:r>
          </a:p>
        </p:txBody>
      </p:sp>
      <p:sp>
        <p:nvSpPr>
          <p:cNvPr id="62467" name="Rectangle 3"/>
          <p:cNvSpPr>
            <a:spLocks noGrp="1" noChangeAspect="1" noChangeArrowheads="1"/>
          </p:cNvSpPr>
          <p:nvPr>
            <p:ph type="body" idx="1"/>
          </p:nvPr>
        </p:nvSpPr>
        <p:spPr/>
        <p:txBody>
          <a:bodyPr/>
          <a:lstStyle/>
          <a:p>
            <a:pPr eaLnBrk="1" hangingPunct="1"/>
            <a:r>
              <a:rPr lang="en-US" smtClean="0"/>
              <a:t>Contrived: artificial setting</a:t>
            </a:r>
          </a:p>
          <a:p>
            <a:pPr eaLnBrk="1" hangingPunct="1"/>
            <a:endParaRPr lang="en-US" smtClean="0"/>
          </a:p>
          <a:p>
            <a:pPr eaLnBrk="1" hangingPunct="1"/>
            <a:r>
              <a:rPr lang="en-US" smtClean="0"/>
              <a:t>Non-contrived: </a:t>
            </a:r>
            <a:r>
              <a:rPr lang="en-GB" smtClean="0"/>
              <a:t>the natural environment where work proceeds normally </a:t>
            </a:r>
            <a:endParaRPr lang="en-US" smtClean="0"/>
          </a:p>
        </p:txBody>
      </p:sp>
    </p:spTree>
    <p:extLst>
      <p:ext uri="{BB962C8B-B14F-4D97-AF65-F5344CB8AC3E}">
        <p14:creationId xmlns:p14="http://schemas.microsoft.com/office/powerpoint/2010/main" val="3291302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pPr eaLnBrk="1" hangingPunct="1"/>
            <a:r>
              <a:rPr lang="en-US" smtClean="0"/>
              <a:t>Research Strategies</a:t>
            </a:r>
          </a:p>
        </p:txBody>
      </p:sp>
      <p:sp>
        <p:nvSpPr>
          <p:cNvPr id="63491" name="Content Placeholder 2"/>
          <p:cNvSpPr>
            <a:spLocks noGrp="1"/>
          </p:cNvSpPr>
          <p:nvPr>
            <p:ph idx="1"/>
          </p:nvPr>
        </p:nvSpPr>
        <p:spPr/>
        <p:txBody>
          <a:bodyPr/>
          <a:lstStyle/>
          <a:p>
            <a:pPr eaLnBrk="1" hangingPunct="1"/>
            <a:r>
              <a:rPr lang="en-US" smtClean="0"/>
              <a:t>Experiments</a:t>
            </a:r>
          </a:p>
          <a:p>
            <a:pPr eaLnBrk="1" hangingPunct="1"/>
            <a:r>
              <a:rPr lang="en-US" smtClean="0"/>
              <a:t>Survey Research</a:t>
            </a:r>
          </a:p>
          <a:p>
            <a:pPr eaLnBrk="1" hangingPunct="1"/>
            <a:r>
              <a:rPr lang="en-US" smtClean="0"/>
              <a:t>Observation</a:t>
            </a:r>
          </a:p>
          <a:p>
            <a:pPr eaLnBrk="1" hangingPunct="1"/>
            <a:r>
              <a:rPr lang="en-US" smtClean="0"/>
              <a:t>Case studies</a:t>
            </a:r>
          </a:p>
          <a:p>
            <a:pPr eaLnBrk="1" hangingPunct="1"/>
            <a:r>
              <a:rPr lang="en-US" smtClean="0"/>
              <a:t>Grounded theory</a:t>
            </a:r>
          </a:p>
          <a:p>
            <a:pPr eaLnBrk="1" hangingPunct="1"/>
            <a:r>
              <a:rPr lang="en-US" smtClean="0"/>
              <a:t>Action research </a:t>
            </a:r>
          </a:p>
          <a:p>
            <a:pPr eaLnBrk="1" hangingPunct="1"/>
            <a:r>
              <a:rPr lang="en-US" smtClean="0"/>
              <a:t>Mixed Methods</a:t>
            </a:r>
          </a:p>
        </p:txBody>
      </p:sp>
    </p:spTree>
    <p:extLst>
      <p:ext uri="{BB962C8B-B14F-4D97-AF65-F5344CB8AC3E}">
        <p14:creationId xmlns:p14="http://schemas.microsoft.com/office/powerpoint/2010/main" val="2316294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smtClean="0"/>
              <a:t>Population to be studied</a:t>
            </a:r>
          </a:p>
        </p:txBody>
      </p:sp>
      <p:sp>
        <p:nvSpPr>
          <p:cNvPr id="64515" name="Rectangle 3"/>
          <p:cNvSpPr>
            <a:spLocks noGrp="1" noChangeAspect="1" noChangeArrowheads="1"/>
          </p:cNvSpPr>
          <p:nvPr>
            <p:ph type="body" idx="1"/>
          </p:nvPr>
        </p:nvSpPr>
        <p:spPr/>
        <p:txBody>
          <a:bodyPr/>
          <a:lstStyle/>
          <a:p>
            <a:pPr eaLnBrk="1" hangingPunct="1"/>
            <a:r>
              <a:rPr lang="en-GB" dirty="0" smtClean="0"/>
              <a:t>Unit of analysis:</a:t>
            </a:r>
          </a:p>
          <a:p>
            <a:pPr lvl="1" eaLnBrk="1" hangingPunct="1"/>
            <a:r>
              <a:rPr lang="en-GB" dirty="0" smtClean="0"/>
              <a:t>Individuals</a:t>
            </a:r>
          </a:p>
          <a:p>
            <a:pPr lvl="1" eaLnBrk="1" hangingPunct="1"/>
            <a:r>
              <a:rPr lang="en-GB" dirty="0" smtClean="0"/>
              <a:t>Dyads</a:t>
            </a:r>
          </a:p>
          <a:p>
            <a:pPr lvl="1" eaLnBrk="1" hangingPunct="1"/>
            <a:r>
              <a:rPr lang="en-GB" dirty="0" smtClean="0"/>
              <a:t>Groups</a:t>
            </a:r>
          </a:p>
          <a:p>
            <a:pPr lvl="1" eaLnBrk="1" hangingPunct="1"/>
            <a:r>
              <a:rPr lang="en-GB" dirty="0" smtClean="0"/>
              <a:t>Organizations</a:t>
            </a:r>
          </a:p>
          <a:p>
            <a:pPr lvl="1" eaLnBrk="1" hangingPunct="1"/>
            <a:r>
              <a:rPr lang="en-GB" dirty="0" smtClean="0"/>
              <a:t>Cultures </a:t>
            </a:r>
            <a:endParaRPr lang="en-US" dirty="0" smtClean="0"/>
          </a:p>
        </p:txBody>
      </p:sp>
    </p:spTree>
    <p:extLst>
      <p:ext uri="{BB962C8B-B14F-4D97-AF65-F5344CB8AC3E}">
        <p14:creationId xmlns:p14="http://schemas.microsoft.com/office/powerpoint/2010/main" val="1676622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85800" y="381000"/>
            <a:ext cx="7772400" cy="762000"/>
          </a:xfrm>
        </p:spPr>
        <p:txBody>
          <a:bodyPr>
            <a:normAutofit fontScale="90000"/>
          </a:bodyPr>
          <a:lstStyle/>
          <a:p>
            <a:pPr eaLnBrk="1" hangingPunct="1"/>
            <a:r>
              <a:rPr lang="en-US" sz="4800" smtClean="0"/>
              <a:t>Time Horizon</a:t>
            </a:r>
          </a:p>
        </p:txBody>
      </p:sp>
      <p:sp>
        <p:nvSpPr>
          <p:cNvPr id="65539" name="Rectangle 3"/>
          <p:cNvSpPr>
            <a:spLocks noGrp="1" noChangeAspect="1" noChangeArrowheads="1"/>
          </p:cNvSpPr>
          <p:nvPr>
            <p:ph type="body" idx="1"/>
          </p:nvPr>
        </p:nvSpPr>
        <p:spPr>
          <a:xfrm>
            <a:off x="457200" y="1600200"/>
            <a:ext cx="8305800" cy="4572000"/>
          </a:xfrm>
        </p:spPr>
        <p:txBody>
          <a:bodyPr/>
          <a:lstStyle/>
          <a:p>
            <a:pPr eaLnBrk="1" hangingPunct="1">
              <a:lnSpc>
                <a:spcPct val="90000"/>
              </a:lnSpc>
            </a:pPr>
            <a:r>
              <a:rPr lang="en-US" sz="2400" dirty="0" smtClean="0"/>
              <a:t>Cross-sectional studies</a:t>
            </a:r>
          </a:p>
          <a:p>
            <a:pPr lvl="1" eaLnBrk="1" hangingPunct="1">
              <a:lnSpc>
                <a:spcPct val="90000"/>
              </a:lnSpc>
            </a:pPr>
            <a:r>
              <a:rPr lang="en-US" sz="2000" dirty="0" smtClean="0"/>
              <a:t>Snapshot of constructs at a single point in time</a:t>
            </a:r>
          </a:p>
          <a:p>
            <a:pPr lvl="1" eaLnBrk="1" hangingPunct="1">
              <a:lnSpc>
                <a:spcPct val="90000"/>
              </a:lnSpc>
            </a:pPr>
            <a:r>
              <a:rPr lang="en-US" sz="2000" dirty="0" smtClean="0"/>
              <a:t>Use of representative sample</a:t>
            </a:r>
          </a:p>
          <a:p>
            <a:pPr lvl="4" eaLnBrk="1" hangingPunct="1">
              <a:lnSpc>
                <a:spcPct val="90000"/>
              </a:lnSpc>
            </a:pPr>
            <a:endParaRPr lang="en-US" sz="1400" dirty="0" smtClean="0"/>
          </a:p>
          <a:p>
            <a:pPr eaLnBrk="1" hangingPunct="1">
              <a:lnSpc>
                <a:spcPct val="90000"/>
              </a:lnSpc>
            </a:pPr>
            <a:r>
              <a:rPr lang="en-US" sz="2400" dirty="0" smtClean="0"/>
              <a:t>Multiple cross-sectional studies</a:t>
            </a:r>
          </a:p>
          <a:p>
            <a:pPr lvl="1" eaLnBrk="1" hangingPunct="1">
              <a:lnSpc>
                <a:spcPct val="90000"/>
              </a:lnSpc>
            </a:pPr>
            <a:r>
              <a:rPr lang="en-US" sz="2000" dirty="0" smtClean="0"/>
              <a:t>Constructs measured at multiple points in time</a:t>
            </a:r>
          </a:p>
          <a:p>
            <a:pPr lvl="1" eaLnBrk="1" hangingPunct="1">
              <a:lnSpc>
                <a:spcPct val="90000"/>
              </a:lnSpc>
            </a:pPr>
            <a:r>
              <a:rPr lang="en-US" sz="2000" dirty="0" smtClean="0"/>
              <a:t>Use of different sample</a:t>
            </a:r>
          </a:p>
          <a:p>
            <a:pPr lvl="1" eaLnBrk="1" hangingPunct="1">
              <a:lnSpc>
                <a:spcPct val="90000"/>
              </a:lnSpc>
            </a:pPr>
            <a:endParaRPr lang="en-US" sz="2000" dirty="0" smtClean="0"/>
          </a:p>
          <a:p>
            <a:pPr eaLnBrk="1" hangingPunct="1">
              <a:lnSpc>
                <a:spcPct val="90000"/>
              </a:lnSpc>
            </a:pPr>
            <a:r>
              <a:rPr lang="en-US" sz="2400" dirty="0" smtClean="0"/>
              <a:t>Longitudinal studies</a:t>
            </a:r>
          </a:p>
          <a:p>
            <a:pPr lvl="1" eaLnBrk="1" hangingPunct="1">
              <a:lnSpc>
                <a:spcPct val="90000"/>
              </a:lnSpc>
            </a:pPr>
            <a:r>
              <a:rPr lang="en-US" sz="2000" dirty="0" smtClean="0"/>
              <a:t>Constructs measured at multiple points in time</a:t>
            </a:r>
          </a:p>
          <a:p>
            <a:pPr lvl="1" eaLnBrk="1" hangingPunct="1">
              <a:lnSpc>
                <a:spcPct val="90000"/>
              </a:lnSpc>
            </a:pPr>
            <a:r>
              <a:rPr lang="en-US" sz="2000" dirty="0" smtClean="0"/>
              <a:t>Use of same sample = a true panel</a:t>
            </a:r>
            <a:endParaRPr lang="en-US" sz="1800" dirty="0" smtClean="0"/>
          </a:p>
          <a:p>
            <a:pPr eaLnBrk="1" hangingPunct="1">
              <a:lnSpc>
                <a:spcPct val="90000"/>
              </a:lnSpc>
            </a:pPr>
            <a:endParaRPr lang="en-US" sz="2400" dirty="0" smtClean="0"/>
          </a:p>
        </p:txBody>
      </p:sp>
    </p:spTree>
    <p:extLst>
      <p:ext uri="{BB962C8B-B14F-4D97-AF65-F5344CB8AC3E}">
        <p14:creationId xmlns:p14="http://schemas.microsoft.com/office/powerpoint/2010/main" val="2467330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996950"/>
            <a:ext cx="7772400" cy="515938"/>
          </a:xfrm>
        </p:spPr>
        <p:txBody>
          <a:bodyPr/>
          <a:lstStyle/>
          <a:p>
            <a:r>
              <a:rPr lang="en-US" altLang="ko-KR" sz="3800" b="1" smtClean="0">
                <a:solidFill>
                  <a:schemeClr val="accent2"/>
                </a:solidFill>
                <a:ea typeface="굴림" panose="020B0600000101010101" pitchFamily="34" charset="-127"/>
              </a:rPr>
              <a:t>Research Design: Definition</a:t>
            </a:r>
          </a:p>
        </p:txBody>
      </p:sp>
      <p:sp>
        <p:nvSpPr>
          <p:cNvPr id="26627" name="Rectangle 3"/>
          <p:cNvSpPr>
            <a:spLocks noGrp="1" noChangeArrowheads="1"/>
          </p:cNvSpPr>
          <p:nvPr>
            <p:ph idx="1"/>
          </p:nvPr>
        </p:nvSpPr>
        <p:spPr>
          <a:xfrm>
            <a:off x="1211263" y="2071688"/>
            <a:ext cx="6721475" cy="3489325"/>
          </a:xfrm>
        </p:spPr>
        <p:txBody>
          <a:bodyPr/>
          <a:lstStyle/>
          <a:p>
            <a:pPr>
              <a:lnSpc>
                <a:spcPct val="140000"/>
              </a:lnSpc>
              <a:spcBef>
                <a:spcPct val="80000"/>
              </a:spcBef>
            </a:pPr>
            <a:r>
              <a:rPr lang="en-US" altLang="ko-KR" sz="2600" smtClean="0">
                <a:solidFill>
                  <a:srgbClr val="000000"/>
                </a:solidFill>
                <a:ea typeface="굴림" panose="020B0600000101010101" pitchFamily="34" charset="-127"/>
                <a:cs typeface="Arial" panose="020B0604020202020204" pitchFamily="34" charset="0"/>
              </a:rPr>
              <a:t>A </a:t>
            </a:r>
            <a:r>
              <a:rPr lang="en-US" altLang="ko-KR" sz="2600" b="1" smtClean="0">
                <a:solidFill>
                  <a:srgbClr val="000000"/>
                </a:solidFill>
                <a:ea typeface="굴림" panose="020B0600000101010101" pitchFamily="34" charset="-127"/>
                <a:cs typeface="Arial" panose="020B0604020202020204" pitchFamily="34" charset="0"/>
              </a:rPr>
              <a:t>research design</a:t>
            </a:r>
            <a:r>
              <a:rPr lang="en-US" altLang="ko-KR" sz="2600" smtClean="0">
                <a:solidFill>
                  <a:srgbClr val="000000"/>
                </a:solidFill>
                <a:ea typeface="굴림" panose="020B0600000101010101" pitchFamily="34" charset="-127"/>
                <a:cs typeface="Arial" panose="020B0604020202020204" pitchFamily="34" charset="0"/>
              </a:rPr>
              <a:t> is a framework or blueprint for conducting the marketing research project.  It details the procedures necessary for obtaining the information needed to structure or solve marketing research problems.  </a:t>
            </a:r>
          </a:p>
          <a:p>
            <a:pPr>
              <a:lnSpc>
                <a:spcPct val="140000"/>
              </a:lnSpc>
              <a:spcBef>
                <a:spcPct val="80000"/>
              </a:spcBef>
              <a:buFontTx/>
              <a:buNone/>
            </a:pPr>
            <a:endParaRPr lang="en-US" altLang="ko-KR" sz="2600" smtClean="0">
              <a:ea typeface="굴림" panose="020B0600000101010101" pitchFamily="34" charset="-127"/>
              <a:cs typeface="Arial" panose="020B0604020202020204" pitchFamily="34" charset="0"/>
            </a:endParaRPr>
          </a:p>
        </p:txBody>
      </p:sp>
    </p:spTree>
  </p:cSld>
  <p:clrMapOvr>
    <a:masterClrMapping/>
  </p:clrMapOvr>
  <p:transition>
    <p:spli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22275" y="398463"/>
            <a:ext cx="8299450" cy="717550"/>
          </a:xfrm>
        </p:spPr>
        <p:txBody>
          <a:bodyPr/>
          <a:lstStyle/>
          <a:p>
            <a:r>
              <a:rPr lang="en-US" altLang="ko-KR" sz="3800" b="1" smtClean="0">
                <a:solidFill>
                  <a:schemeClr val="accent2"/>
                </a:solidFill>
                <a:ea typeface="굴림" panose="020B0600000101010101" pitchFamily="34" charset="-127"/>
              </a:rPr>
              <a:t>Components of a Research Design</a:t>
            </a:r>
          </a:p>
        </p:txBody>
      </p:sp>
      <p:sp>
        <p:nvSpPr>
          <p:cNvPr id="27651" name="Rectangle 3"/>
          <p:cNvSpPr>
            <a:spLocks noGrp="1" noChangeArrowheads="1"/>
          </p:cNvSpPr>
          <p:nvPr>
            <p:ph idx="1"/>
          </p:nvPr>
        </p:nvSpPr>
        <p:spPr>
          <a:xfrm>
            <a:off x="822325" y="1381125"/>
            <a:ext cx="7497763" cy="5054600"/>
          </a:xfrm>
        </p:spPr>
        <p:txBody>
          <a:bodyPr/>
          <a:lstStyle/>
          <a:p>
            <a:pPr>
              <a:spcBef>
                <a:spcPct val="40000"/>
              </a:spcBef>
            </a:pPr>
            <a:r>
              <a:rPr lang="en-US" altLang="ko-KR" sz="2400" smtClean="0">
                <a:ea typeface="굴림" panose="020B0600000101010101" pitchFamily="34" charset="-127"/>
                <a:cs typeface="Arial" panose="020B0604020202020204" pitchFamily="34" charset="0"/>
              </a:rPr>
              <a:t>Define the information needed (Chapter 2)</a:t>
            </a:r>
          </a:p>
          <a:p>
            <a:pPr>
              <a:spcBef>
                <a:spcPct val="40000"/>
              </a:spcBef>
            </a:pPr>
            <a:r>
              <a:rPr lang="en-US" altLang="ko-KR" sz="2400" smtClean="0">
                <a:ea typeface="굴림" panose="020B0600000101010101" pitchFamily="34" charset="-127"/>
                <a:cs typeface="Arial" panose="020B0604020202020204" pitchFamily="34" charset="0"/>
              </a:rPr>
              <a:t>Design the exploratory, descriptive, and/or causal phases of the research (Chapters 3 - 8)</a:t>
            </a:r>
          </a:p>
          <a:p>
            <a:pPr>
              <a:spcBef>
                <a:spcPct val="40000"/>
              </a:spcBef>
            </a:pPr>
            <a:r>
              <a:rPr lang="en-US" altLang="ko-KR" sz="2400" smtClean="0">
                <a:ea typeface="굴림" panose="020B0600000101010101" pitchFamily="34" charset="-127"/>
                <a:cs typeface="Arial" panose="020B0604020202020204" pitchFamily="34" charset="0"/>
              </a:rPr>
              <a:t>Specify the measurement and scaling procedures (Chapters 9 and 10) </a:t>
            </a:r>
          </a:p>
          <a:p>
            <a:pPr>
              <a:spcBef>
                <a:spcPct val="40000"/>
              </a:spcBef>
            </a:pPr>
            <a:r>
              <a:rPr lang="en-US" altLang="ko-KR" sz="2400" smtClean="0">
                <a:ea typeface="굴림" panose="020B0600000101010101" pitchFamily="34" charset="-127"/>
                <a:cs typeface="Arial" panose="020B0604020202020204" pitchFamily="34" charset="0"/>
              </a:rPr>
              <a:t>Construct and pretest a questionnaire (interviewing form) or an appropriate form for data collection (Chapter 11)</a:t>
            </a:r>
          </a:p>
          <a:p>
            <a:pPr>
              <a:spcBef>
                <a:spcPct val="40000"/>
              </a:spcBef>
            </a:pPr>
            <a:r>
              <a:rPr lang="en-US" altLang="ko-KR" sz="2400" smtClean="0">
                <a:ea typeface="굴림" panose="020B0600000101010101" pitchFamily="34" charset="-127"/>
                <a:cs typeface="Arial" panose="020B0604020202020204" pitchFamily="34" charset="0"/>
              </a:rPr>
              <a:t>Specify the sampling process and sample size (Chapters 12 and 13)</a:t>
            </a:r>
          </a:p>
          <a:p>
            <a:pPr>
              <a:spcBef>
                <a:spcPct val="40000"/>
              </a:spcBef>
            </a:pPr>
            <a:r>
              <a:rPr lang="en-US" altLang="ko-KR" sz="2400" smtClean="0">
                <a:ea typeface="굴림" panose="020B0600000101010101" pitchFamily="34" charset="-127"/>
                <a:cs typeface="Arial" panose="020B0604020202020204" pitchFamily="34" charset="0"/>
              </a:rPr>
              <a:t>Develop a plan of data analysis (Chapter 15)</a:t>
            </a:r>
          </a:p>
        </p:txBody>
      </p:sp>
    </p:spTree>
  </p:cSld>
  <p:clrMapOvr>
    <a:masterClrMapping/>
  </p:clrMapOvr>
  <p:transition>
    <p:spli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그룹 16"/>
          <p:cNvGrpSpPr>
            <a:grpSpLocks/>
          </p:cNvGrpSpPr>
          <p:nvPr/>
        </p:nvGrpSpPr>
        <p:grpSpPr bwMode="auto">
          <a:xfrm>
            <a:off x="546100" y="258763"/>
            <a:ext cx="8124825" cy="6288087"/>
            <a:chOff x="546100" y="258763"/>
            <a:chExt cx="8124825" cy="6288087"/>
          </a:xfrm>
        </p:grpSpPr>
        <p:sp>
          <p:nvSpPr>
            <p:cNvPr id="10243" name="Rectangle 3"/>
            <p:cNvSpPr>
              <a:spLocks noChangeArrowheads="1"/>
            </p:cNvSpPr>
            <p:nvPr/>
          </p:nvSpPr>
          <p:spPr bwMode="auto">
            <a:xfrm>
              <a:off x="3468688" y="838200"/>
              <a:ext cx="3276600" cy="436563"/>
            </a:xfrm>
            <a:prstGeom prst="rect">
              <a:avLst/>
            </a:prstGeom>
            <a:solidFill>
              <a:srgbClr val="FFCC00"/>
            </a:solidFill>
            <a:ln w="9525">
              <a:solidFill>
                <a:schemeClr val="tx1"/>
              </a:solidFill>
              <a:miter lim="800000"/>
              <a:headEnd/>
              <a:tailEnd/>
            </a:ln>
          </p:spPr>
          <p:txBody>
            <a:bodyPr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2200">
                  <a:ea typeface="굴림" panose="020B0600000101010101" pitchFamily="34" charset="-127"/>
                </a:rPr>
                <a:t>Research Design</a:t>
              </a:r>
            </a:p>
          </p:txBody>
        </p:sp>
        <p:sp>
          <p:nvSpPr>
            <p:cNvPr id="10244" name="Rectangle 4"/>
            <p:cNvSpPr>
              <a:spLocks noChangeArrowheads="1"/>
            </p:cNvSpPr>
            <p:nvPr/>
          </p:nvSpPr>
          <p:spPr bwMode="auto">
            <a:xfrm>
              <a:off x="546100" y="2292350"/>
              <a:ext cx="3127375" cy="831850"/>
            </a:xfrm>
            <a:prstGeom prst="rect">
              <a:avLst/>
            </a:prstGeom>
            <a:solidFill>
              <a:srgbClr val="33CCCC"/>
            </a:solidFill>
            <a:ln w="9525">
              <a:solidFill>
                <a:schemeClr val="tx1"/>
              </a:solidFill>
              <a:miter lim="800000"/>
              <a:headEnd/>
              <a:tailEnd/>
            </a:ln>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a:ea typeface="굴림" panose="020B0600000101010101" pitchFamily="34" charset="-127"/>
                </a:rPr>
                <a:t>Exploratory Research</a:t>
              </a:r>
            </a:p>
            <a:p>
              <a:pPr algn="ctr"/>
              <a:r>
                <a:rPr lang="en-US" altLang="ko-KR">
                  <a:ea typeface="굴림" panose="020B0600000101010101" pitchFamily="34" charset="-127"/>
                </a:rPr>
                <a:t>Design</a:t>
              </a:r>
            </a:p>
          </p:txBody>
        </p:sp>
        <p:sp>
          <p:nvSpPr>
            <p:cNvPr id="10245" name="Rectangle 5"/>
            <p:cNvSpPr>
              <a:spLocks noChangeArrowheads="1"/>
            </p:cNvSpPr>
            <p:nvPr/>
          </p:nvSpPr>
          <p:spPr bwMode="auto">
            <a:xfrm>
              <a:off x="6135688" y="4495800"/>
              <a:ext cx="2535237" cy="466725"/>
            </a:xfrm>
            <a:prstGeom prst="rect">
              <a:avLst/>
            </a:prstGeom>
            <a:solidFill>
              <a:srgbClr val="66CCFF"/>
            </a:solidFill>
            <a:ln w="9525">
              <a:solidFill>
                <a:schemeClr val="tx1"/>
              </a:solidFill>
              <a:miter lim="800000"/>
              <a:headEnd/>
              <a:tailEnd/>
            </a:ln>
          </p:spPr>
          <p:txBody>
            <a:bodyPr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a:ea typeface="굴림" panose="020B0600000101010101" pitchFamily="34" charset="-127"/>
                </a:rPr>
                <a:t>Causal Research</a:t>
              </a:r>
            </a:p>
          </p:txBody>
        </p:sp>
        <p:sp>
          <p:nvSpPr>
            <p:cNvPr id="10246" name="Rectangle 6"/>
            <p:cNvSpPr>
              <a:spLocks noChangeArrowheads="1"/>
            </p:cNvSpPr>
            <p:nvPr/>
          </p:nvSpPr>
          <p:spPr bwMode="auto">
            <a:xfrm>
              <a:off x="4286250" y="2597150"/>
              <a:ext cx="3078163" cy="831850"/>
            </a:xfrm>
            <a:prstGeom prst="rect">
              <a:avLst/>
            </a:prstGeom>
            <a:solidFill>
              <a:srgbClr val="FF7C80"/>
            </a:solidFill>
            <a:ln w="9525">
              <a:solidFill>
                <a:schemeClr val="tx1"/>
              </a:solidFill>
              <a:miter lim="800000"/>
              <a:headEnd/>
              <a:tailEnd/>
            </a:ln>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a:ea typeface="굴림" panose="020B0600000101010101" pitchFamily="34" charset="-127"/>
                </a:rPr>
                <a:t>Conclusive Research</a:t>
              </a:r>
            </a:p>
            <a:p>
              <a:pPr algn="ctr"/>
              <a:r>
                <a:rPr lang="en-US" altLang="ko-KR">
                  <a:ea typeface="굴림" panose="020B0600000101010101" pitchFamily="34" charset="-127"/>
                </a:rPr>
                <a:t>Design</a:t>
              </a:r>
            </a:p>
          </p:txBody>
        </p:sp>
        <p:sp>
          <p:nvSpPr>
            <p:cNvPr id="10247" name="Rectangle 7"/>
            <p:cNvSpPr>
              <a:spLocks noChangeArrowheads="1"/>
            </p:cNvSpPr>
            <p:nvPr/>
          </p:nvSpPr>
          <p:spPr bwMode="auto">
            <a:xfrm>
              <a:off x="801688" y="5715000"/>
              <a:ext cx="2351087" cy="831850"/>
            </a:xfrm>
            <a:prstGeom prst="rect">
              <a:avLst/>
            </a:prstGeom>
            <a:solidFill>
              <a:srgbClr val="CC3399"/>
            </a:solidFill>
            <a:ln w="9525">
              <a:solidFill>
                <a:schemeClr val="tx1"/>
              </a:solidFill>
              <a:miter lim="800000"/>
              <a:headEnd/>
              <a:tailEnd/>
            </a:ln>
          </p:spPr>
          <p:txBody>
            <a:bodyPr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a:solidFill>
                    <a:schemeClr val="bg1"/>
                  </a:solidFill>
                  <a:ea typeface="굴림" panose="020B0600000101010101" pitchFamily="34" charset="-127"/>
                </a:rPr>
                <a:t>Cross-Sectional</a:t>
              </a:r>
            </a:p>
            <a:p>
              <a:pPr algn="ctr"/>
              <a:r>
                <a:rPr lang="en-US" altLang="ko-KR">
                  <a:solidFill>
                    <a:schemeClr val="bg1"/>
                  </a:solidFill>
                  <a:ea typeface="굴림" panose="020B0600000101010101" pitchFamily="34" charset="-127"/>
                </a:rPr>
                <a:t>Design</a:t>
              </a:r>
            </a:p>
          </p:txBody>
        </p:sp>
        <p:sp>
          <p:nvSpPr>
            <p:cNvPr id="10248" name="Rectangle 8"/>
            <p:cNvSpPr>
              <a:spLocks noChangeArrowheads="1"/>
            </p:cNvSpPr>
            <p:nvPr/>
          </p:nvSpPr>
          <p:spPr bwMode="auto">
            <a:xfrm>
              <a:off x="2173288" y="4343400"/>
              <a:ext cx="2401887" cy="831850"/>
            </a:xfrm>
            <a:prstGeom prst="rect">
              <a:avLst/>
            </a:prstGeom>
            <a:solidFill>
              <a:srgbClr val="FFFF99"/>
            </a:solidFill>
            <a:ln w="9525">
              <a:solidFill>
                <a:schemeClr val="tx1"/>
              </a:solidFill>
              <a:miter lim="800000"/>
              <a:headEnd/>
              <a:tailEnd/>
            </a:ln>
          </p:spPr>
          <p:txBody>
            <a:bodyPr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a:ea typeface="굴림" panose="020B0600000101010101" pitchFamily="34" charset="-127"/>
                </a:rPr>
                <a:t>Descriptive </a:t>
              </a:r>
            </a:p>
            <a:p>
              <a:pPr algn="ctr"/>
              <a:r>
                <a:rPr lang="en-US" altLang="ko-KR">
                  <a:ea typeface="굴림" panose="020B0600000101010101" pitchFamily="34" charset="-127"/>
                </a:rPr>
                <a:t>Research</a:t>
              </a:r>
            </a:p>
          </p:txBody>
        </p:sp>
        <p:sp>
          <p:nvSpPr>
            <p:cNvPr id="10249" name="Rectangle 9"/>
            <p:cNvSpPr>
              <a:spLocks noChangeArrowheads="1"/>
            </p:cNvSpPr>
            <p:nvPr/>
          </p:nvSpPr>
          <p:spPr bwMode="auto">
            <a:xfrm>
              <a:off x="4446588" y="5715000"/>
              <a:ext cx="2298700" cy="831850"/>
            </a:xfrm>
            <a:prstGeom prst="rect">
              <a:avLst/>
            </a:prstGeom>
            <a:solidFill>
              <a:srgbClr val="339966"/>
            </a:solidFill>
            <a:ln w="9525">
              <a:solidFill>
                <a:schemeClr val="tx1"/>
              </a:solidFill>
              <a:miter lim="800000"/>
              <a:headEnd/>
              <a:tailEnd/>
            </a:ln>
          </p:spPr>
          <p:txBody>
            <a:bodyPr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a:solidFill>
                    <a:srgbClr val="FFFF00"/>
                  </a:solidFill>
                  <a:ea typeface="굴림" panose="020B0600000101010101" pitchFamily="34" charset="-127"/>
                </a:rPr>
                <a:t>Longitudinal</a:t>
              </a:r>
            </a:p>
            <a:p>
              <a:pPr algn="ctr"/>
              <a:r>
                <a:rPr lang="en-US" altLang="ko-KR">
                  <a:solidFill>
                    <a:srgbClr val="FFFF00"/>
                  </a:solidFill>
                  <a:ea typeface="굴림" panose="020B0600000101010101" pitchFamily="34" charset="-127"/>
                </a:rPr>
                <a:t>Design</a:t>
              </a:r>
            </a:p>
          </p:txBody>
        </p:sp>
        <p:sp>
          <p:nvSpPr>
            <p:cNvPr id="10250" name="Text Box 18"/>
            <p:cNvSpPr txBox="1">
              <a:spLocks noChangeArrowheads="1"/>
            </p:cNvSpPr>
            <p:nvPr/>
          </p:nvSpPr>
          <p:spPr bwMode="auto">
            <a:xfrm>
              <a:off x="777875" y="258763"/>
              <a:ext cx="75882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2200" b="1" i="1">
                  <a:solidFill>
                    <a:schemeClr val="accent2"/>
                  </a:solidFill>
                  <a:ea typeface="굴림" panose="020B0600000101010101" pitchFamily="34" charset="-127"/>
                </a:rPr>
                <a:t>Figure 3.4. A Classification of Market Research Designs</a:t>
              </a:r>
            </a:p>
          </p:txBody>
        </p:sp>
        <p:sp>
          <p:nvSpPr>
            <p:cNvPr id="10251" name="Line 19"/>
            <p:cNvSpPr>
              <a:spLocks noChangeShapeType="1"/>
            </p:cNvSpPr>
            <p:nvPr/>
          </p:nvSpPr>
          <p:spPr bwMode="auto">
            <a:xfrm flipH="1">
              <a:off x="2630488" y="1447800"/>
              <a:ext cx="762000" cy="762000"/>
            </a:xfrm>
            <a:prstGeom prst="line">
              <a:avLst/>
            </a:prstGeom>
            <a:noFill/>
            <a:ln w="6985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0252" name="Line 21"/>
            <p:cNvSpPr>
              <a:spLocks noChangeShapeType="1"/>
            </p:cNvSpPr>
            <p:nvPr/>
          </p:nvSpPr>
          <p:spPr bwMode="auto">
            <a:xfrm flipH="1">
              <a:off x="3925888" y="3505200"/>
              <a:ext cx="762000" cy="762000"/>
            </a:xfrm>
            <a:prstGeom prst="line">
              <a:avLst/>
            </a:prstGeom>
            <a:noFill/>
            <a:ln w="6985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0253" name="Line 22"/>
            <p:cNvSpPr>
              <a:spLocks noChangeShapeType="1"/>
            </p:cNvSpPr>
            <p:nvPr/>
          </p:nvSpPr>
          <p:spPr bwMode="auto">
            <a:xfrm rot="-102913">
              <a:off x="6669088" y="3505200"/>
              <a:ext cx="457200" cy="914400"/>
            </a:xfrm>
            <a:prstGeom prst="line">
              <a:avLst/>
            </a:prstGeom>
            <a:noFill/>
            <a:ln w="698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0254" name="Line 24"/>
            <p:cNvSpPr>
              <a:spLocks noChangeShapeType="1"/>
            </p:cNvSpPr>
            <p:nvPr/>
          </p:nvSpPr>
          <p:spPr bwMode="auto">
            <a:xfrm>
              <a:off x="5297488" y="1447800"/>
              <a:ext cx="457200" cy="1066800"/>
            </a:xfrm>
            <a:prstGeom prst="line">
              <a:avLst/>
            </a:prstGeom>
            <a:noFill/>
            <a:ln w="6985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0255" name="Line 25"/>
            <p:cNvSpPr>
              <a:spLocks noChangeShapeType="1"/>
            </p:cNvSpPr>
            <p:nvPr/>
          </p:nvSpPr>
          <p:spPr bwMode="auto">
            <a:xfrm flipH="1">
              <a:off x="2706688" y="5257800"/>
              <a:ext cx="381000" cy="381000"/>
            </a:xfrm>
            <a:prstGeom prst="line">
              <a:avLst/>
            </a:prstGeom>
            <a:noFill/>
            <a:ln w="698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0256" name="Line 26"/>
            <p:cNvSpPr>
              <a:spLocks noChangeShapeType="1"/>
            </p:cNvSpPr>
            <p:nvPr/>
          </p:nvSpPr>
          <p:spPr bwMode="auto">
            <a:xfrm>
              <a:off x="4154488" y="5257800"/>
              <a:ext cx="381000" cy="381000"/>
            </a:xfrm>
            <a:prstGeom prst="line">
              <a:avLst/>
            </a:prstGeom>
            <a:noFill/>
            <a:ln w="698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76200" y="152400"/>
            <a:ext cx="8991600" cy="273483"/>
          </a:xfrm>
        </p:spPr>
        <p:txBody>
          <a:bodyPr/>
          <a:lstStyle/>
          <a:p>
            <a:pPr eaLnBrk="1" hangingPunct="1"/>
            <a:r>
              <a:rPr lang="en-US" dirty="0" smtClean="0"/>
              <a:t>Research Design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47" y="569844"/>
            <a:ext cx="9031015" cy="5786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3740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4294967295"/>
          </p:nvPr>
        </p:nvSpPr>
        <p:spPr>
          <a:xfrm>
            <a:off x="7239000" y="6488113"/>
            <a:ext cx="1905000" cy="369887"/>
          </a:xfrm>
          <a:prstGeom prst="rect">
            <a:avLst/>
          </a:prstGeom>
          <a:ln/>
        </p:spPr>
        <p:txBody>
          <a:bodyPr/>
          <a:lstStyle/>
          <a:p>
            <a:r>
              <a:rPr lang="en-US" altLang="ko-KR"/>
              <a:t>3-</a:t>
            </a:r>
            <a:fld id="{48578482-AC02-4A33-887F-E5F8BBF1C9DC}" type="slidenum">
              <a:rPr lang="en-US" altLang="ko-KR"/>
              <a:pPr/>
              <a:t>20</a:t>
            </a:fld>
            <a:endParaRPr lang="en-US" altLang="ko-KR"/>
          </a:p>
        </p:txBody>
      </p:sp>
      <p:graphicFrame>
        <p:nvGraphicFramePr>
          <p:cNvPr id="11289" name="Group 25"/>
          <p:cNvGraphicFramePr>
            <a:graphicFrameLocks noGrp="1"/>
          </p:cNvGraphicFramePr>
          <p:nvPr/>
        </p:nvGraphicFramePr>
        <p:xfrm>
          <a:off x="417513" y="568325"/>
          <a:ext cx="8464550" cy="6339840"/>
        </p:xfrm>
        <a:graphic>
          <a:graphicData uri="http://schemas.openxmlformats.org/drawingml/2006/table">
            <a:tbl>
              <a:tblPr/>
              <a:tblGrid>
                <a:gridCol w="2133600"/>
                <a:gridCol w="3033712"/>
                <a:gridCol w="3297238"/>
              </a:tblGrid>
              <a:tr h="0">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0" lang="ko-KR" altLang="en-US" sz="2000" b="0"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2000" b="1" i="0" u="sng" strike="noStrike" cap="none" normalizeH="0" baseline="0" smtClean="0">
                          <a:ln>
                            <a:noFill/>
                          </a:ln>
                          <a:solidFill>
                            <a:srgbClr val="002060"/>
                          </a:solidFill>
                          <a:effectLst/>
                          <a:latin typeface="Arial" panose="020B0604020202020204" pitchFamily="34" charset="0"/>
                          <a:ea typeface="굴림" panose="020B0600000101010101" pitchFamily="34" charset="-127"/>
                        </a:rPr>
                        <a:t>Exploratory</a:t>
                      </a:r>
                      <a:endParaRPr kumimoji="0" lang="ko-KR" altLang="en-US" sz="2000" b="1" i="0" u="none" strike="noStrike" cap="none" normalizeH="0" baseline="0" smtClean="0">
                        <a:ln>
                          <a:noFill/>
                        </a:ln>
                        <a:solidFill>
                          <a:srgbClr val="002060"/>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2000" b="1" i="0" u="sng" strike="noStrike" cap="none" normalizeH="0" baseline="0" smtClean="0">
                          <a:ln>
                            <a:noFill/>
                          </a:ln>
                          <a:solidFill>
                            <a:srgbClr val="002060"/>
                          </a:solidFill>
                          <a:effectLst/>
                          <a:latin typeface="Arial" panose="020B0604020202020204" pitchFamily="34" charset="0"/>
                          <a:ea typeface="굴림" panose="020B0600000101010101" pitchFamily="34" charset="-127"/>
                        </a:rPr>
                        <a:t>Conclusive</a:t>
                      </a:r>
                      <a:endParaRPr kumimoji="0" lang="ko-KR" altLang="en-US" sz="2000" b="1" i="0" u="none" strike="noStrike" cap="none" normalizeH="0" baseline="0" smtClean="0">
                        <a:ln>
                          <a:noFill/>
                        </a:ln>
                        <a:solidFill>
                          <a:srgbClr val="002060"/>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r>
              <a:tr h="119697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rgbClr val="7030A0"/>
                          </a:solidFill>
                          <a:effectLst/>
                          <a:latin typeface="Arial" panose="020B0604020202020204" pitchFamily="34" charset="0"/>
                          <a:ea typeface="굴림" panose="020B0600000101010101" pitchFamily="34" charset="-127"/>
                        </a:rPr>
                        <a:t>Objective:</a:t>
                      </a:r>
                      <a:endParaRPr kumimoji="0" lang="ko-KR" altLang="en-US" sz="2000" b="1" i="0" u="none" strike="noStrike" cap="none" normalizeH="0" baseline="0" smtClean="0">
                        <a:ln>
                          <a:noFill/>
                        </a:ln>
                        <a:solidFill>
                          <a:srgbClr val="7030A0"/>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To provide insights </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and understanding.</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1">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To test specific</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hypotheses and</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examine relationships.</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1">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r>
              <a:tr h="1249363">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rgbClr val="7030A0"/>
                          </a:solidFill>
                          <a:effectLst/>
                          <a:latin typeface="Arial" panose="020B0604020202020204" pitchFamily="34" charset="0"/>
                          <a:ea typeface="굴림" panose="020B0600000101010101" pitchFamily="34" charset="-127"/>
                        </a:rPr>
                        <a:t>Characteristics: </a:t>
                      </a:r>
                      <a:endParaRPr kumimoji="0" lang="ko-KR" altLang="en-US" sz="2000" b="1" i="0" u="none" strike="noStrike" cap="none" normalizeH="0" baseline="0" smtClean="0">
                        <a:ln>
                          <a:noFill/>
                        </a:ln>
                        <a:solidFill>
                          <a:srgbClr val="7030A0"/>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Information needed </a:t>
                      </a: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is defined only loosely.</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1">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Information needed</a:t>
                      </a: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is clearly defined.</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1">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r>
              <a:tr h="1249363">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Research process </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is flexible and</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unstructured.</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1">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Research process</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is formal and structured. </a:t>
                      </a:r>
                    </a:p>
                    <a:p>
                      <a:pPr marL="0" marR="0" lvl="0" indent="0" algn="l" defTabSz="914400" rtl="0" eaLnBrk="1" fontAlgn="base" latinLnBrk="1" hangingPunct="0">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1">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r>
              <a:tr h="958850">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Sample is small and</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nonrepresentative</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1">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Sample is large and</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representative.</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1">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r>
              <a:tr h="958850">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0" lang="ko-KR" altLang="en-US" sz="2000" b="0"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Data analysis is </a:t>
                      </a: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qualitative.	</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1">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rPr>
                        <a:t>Data analysis is</a:t>
                      </a:r>
                      <a:endParaRPr kumimoji="0" lang="ko-KR" altLang="en-US" sz="2000" b="0"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rPr>
                        <a:t>quantitative.</a:t>
                      </a:r>
                      <a:endParaRPr kumimoji="0" lang="ko-KR" altLang="en-US" sz="2000" b="0"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1">
                        <a:lnSpc>
                          <a:spcPct val="100000"/>
                        </a:lnSpc>
                        <a:spcBef>
                          <a:spcPct val="0"/>
                        </a:spcBef>
                        <a:spcAft>
                          <a:spcPct val="0"/>
                        </a:spcAft>
                        <a:buClrTx/>
                        <a:buSzTx/>
                        <a:buFontTx/>
                        <a:buNone/>
                        <a:tabLst/>
                      </a:pPr>
                      <a:endParaRPr kumimoji="0" lang="ko-KR" altLang="en-US" sz="2000" b="0"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r>
            </a:tbl>
          </a:graphicData>
        </a:graphic>
      </p:graphicFrame>
      <p:sp>
        <p:nvSpPr>
          <p:cNvPr id="11285" name="Rectangle 1"/>
          <p:cNvSpPr>
            <a:spLocks noChangeArrowheads="1"/>
          </p:cNvSpPr>
          <p:nvPr/>
        </p:nvSpPr>
        <p:spPr bwMode="auto">
          <a:xfrm>
            <a:off x="963613" y="0"/>
            <a:ext cx="73247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tabLst>
                <a:tab pos="457200" algn="l"/>
                <a:tab pos="1714500" algn="l"/>
                <a:tab pos="2000250" algn="l"/>
                <a:tab pos="3657600" algn="l"/>
                <a:tab pos="3943350" algn="l"/>
              </a:tabLst>
              <a:defRPr sz="2400">
                <a:solidFill>
                  <a:schemeClr val="tx1"/>
                </a:solidFill>
                <a:latin typeface="Arial" panose="020B0604020202020204" pitchFamily="34" charset="0"/>
              </a:defRPr>
            </a:lvl1pPr>
            <a:lvl2pPr marL="742950" indent="-285750">
              <a:tabLst>
                <a:tab pos="457200" algn="l"/>
                <a:tab pos="1714500" algn="l"/>
                <a:tab pos="2000250" algn="l"/>
                <a:tab pos="3657600" algn="l"/>
                <a:tab pos="3943350" algn="l"/>
              </a:tabLst>
              <a:defRPr sz="2400">
                <a:solidFill>
                  <a:schemeClr val="tx1"/>
                </a:solidFill>
                <a:latin typeface="Arial" panose="020B0604020202020204" pitchFamily="34" charset="0"/>
              </a:defRPr>
            </a:lvl2pPr>
            <a:lvl3pPr marL="1143000" indent="-228600">
              <a:tabLst>
                <a:tab pos="457200" algn="l"/>
                <a:tab pos="1714500" algn="l"/>
                <a:tab pos="2000250" algn="l"/>
                <a:tab pos="3657600" algn="l"/>
                <a:tab pos="3943350" algn="l"/>
              </a:tabLst>
              <a:defRPr sz="2400">
                <a:solidFill>
                  <a:schemeClr val="tx1"/>
                </a:solidFill>
                <a:latin typeface="Arial" panose="020B0604020202020204" pitchFamily="34" charset="0"/>
              </a:defRPr>
            </a:lvl3pPr>
            <a:lvl4pPr marL="1600200" indent="-228600">
              <a:tabLst>
                <a:tab pos="457200" algn="l"/>
                <a:tab pos="1714500" algn="l"/>
                <a:tab pos="2000250" algn="l"/>
                <a:tab pos="3657600" algn="l"/>
                <a:tab pos="3943350" algn="l"/>
              </a:tabLst>
              <a:defRPr sz="2400">
                <a:solidFill>
                  <a:schemeClr val="tx1"/>
                </a:solidFill>
                <a:latin typeface="Arial" panose="020B0604020202020204" pitchFamily="34" charset="0"/>
              </a:defRPr>
            </a:lvl4pPr>
            <a:lvl5pPr marL="2057400" indent="-228600">
              <a:tabLst>
                <a:tab pos="457200" algn="l"/>
                <a:tab pos="1714500" algn="l"/>
                <a:tab pos="2000250" algn="l"/>
                <a:tab pos="3657600" algn="l"/>
                <a:tab pos="3943350" algn="l"/>
              </a:tabLst>
              <a:defRPr sz="24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1714500" algn="l"/>
                <a:tab pos="2000250" algn="l"/>
                <a:tab pos="3657600" algn="l"/>
                <a:tab pos="3943350" algn="l"/>
              </a:tabLst>
              <a:defRPr sz="24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1714500" algn="l"/>
                <a:tab pos="2000250" algn="l"/>
                <a:tab pos="3657600" algn="l"/>
                <a:tab pos="3943350" algn="l"/>
              </a:tabLst>
              <a:defRPr sz="24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1714500" algn="l"/>
                <a:tab pos="2000250" algn="l"/>
                <a:tab pos="3657600" algn="l"/>
                <a:tab pos="3943350" algn="l"/>
              </a:tabLst>
              <a:defRPr sz="24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1714500" algn="l"/>
                <a:tab pos="2000250" algn="l"/>
                <a:tab pos="3657600" algn="l"/>
                <a:tab pos="3943350" algn="l"/>
              </a:tabLst>
              <a:defRPr sz="2400">
                <a:solidFill>
                  <a:schemeClr val="tx1"/>
                </a:solidFill>
                <a:latin typeface="Arial" panose="020B0604020202020204" pitchFamily="34" charset="0"/>
              </a:defRPr>
            </a:lvl9pPr>
          </a:lstStyle>
          <a:p>
            <a:pPr algn="ctr"/>
            <a:r>
              <a:rPr lang="en-US" altLang="ko-KR" sz="2000" b="1">
                <a:solidFill>
                  <a:srgbClr val="C00000"/>
                </a:solidFill>
                <a:ea typeface="New York" charset="0"/>
                <a:cs typeface="Arial" panose="020B0604020202020204" pitchFamily="34" charset="0"/>
              </a:rPr>
              <a:t>Table 3.1</a:t>
            </a:r>
            <a:endParaRPr lang="en-US" altLang="ko-KR" sz="2000">
              <a:solidFill>
                <a:srgbClr val="C00000"/>
              </a:solidFill>
              <a:ea typeface="New York" charset="0"/>
              <a:cs typeface="Arial" panose="020B0604020202020204" pitchFamily="34" charset="0"/>
            </a:endParaRPr>
          </a:p>
          <a:p>
            <a:pPr algn="ctr"/>
            <a:r>
              <a:rPr lang="en-US" altLang="ko-KR" sz="2000" b="1">
                <a:solidFill>
                  <a:srgbClr val="C00000"/>
                </a:solidFill>
                <a:ea typeface="New York" charset="0"/>
                <a:cs typeface="Arial" panose="020B0604020202020204" pitchFamily="34" charset="0"/>
              </a:rPr>
              <a:t>Differences Between Exploratory and Conclusive Research</a:t>
            </a:r>
            <a:endParaRPr lang="en-US" altLang="ko-KR" sz="2000">
              <a:solidFill>
                <a:srgbClr val="C00000"/>
              </a:solidFill>
              <a:ea typeface="굴림" panose="020B0600000101010101" pitchFamily="34" charset="-127"/>
              <a:cs typeface="Arial" panose="020B0604020202020204"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238125" y="103188"/>
            <a:ext cx="87566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tabLst>
                <a:tab pos="457200" algn="l"/>
                <a:tab pos="1714500" algn="l"/>
                <a:tab pos="2000250" algn="l"/>
                <a:tab pos="3657600" algn="l"/>
                <a:tab pos="3943350" algn="l"/>
              </a:tabLst>
              <a:defRPr sz="2400">
                <a:solidFill>
                  <a:schemeClr val="tx1"/>
                </a:solidFill>
                <a:latin typeface="Arial" panose="020B0604020202020204" pitchFamily="34" charset="0"/>
              </a:defRPr>
            </a:lvl1pPr>
            <a:lvl2pPr marL="742950" indent="-285750">
              <a:tabLst>
                <a:tab pos="457200" algn="l"/>
                <a:tab pos="1714500" algn="l"/>
                <a:tab pos="2000250" algn="l"/>
                <a:tab pos="3657600" algn="l"/>
                <a:tab pos="3943350" algn="l"/>
              </a:tabLst>
              <a:defRPr sz="2400">
                <a:solidFill>
                  <a:schemeClr val="tx1"/>
                </a:solidFill>
                <a:latin typeface="Arial" panose="020B0604020202020204" pitchFamily="34" charset="0"/>
              </a:defRPr>
            </a:lvl2pPr>
            <a:lvl3pPr marL="1143000" indent="-228600">
              <a:tabLst>
                <a:tab pos="457200" algn="l"/>
                <a:tab pos="1714500" algn="l"/>
                <a:tab pos="2000250" algn="l"/>
                <a:tab pos="3657600" algn="l"/>
                <a:tab pos="3943350" algn="l"/>
              </a:tabLst>
              <a:defRPr sz="2400">
                <a:solidFill>
                  <a:schemeClr val="tx1"/>
                </a:solidFill>
                <a:latin typeface="Arial" panose="020B0604020202020204" pitchFamily="34" charset="0"/>
              </a:defRPr>
            </a:lvl3pPr>
            <a:lvl4pPr marL="1600200" indent="-228600">
              <a:tabLst>
                <a:tab pos="457200" algn="l"/>
                <a:tab pos="1714500" algn="l"/>
                <a:tab pos="2000250" algn="l"/>
                <a:tab pos="3657600" algn="l"/>
                <a:tab pos="3943350" algn="l"/>
              </a:tabLst>
              <a:defRPr sz="2400">
                <a:solidFill>
                  <a:schemeClr val="tx1"/>
                </a:solidFill>
                <a:latin typeface="Arial" panose="020B0604020202020204" pitchFamily="34" charset="0"/>
              </a:defRPr>
            </a:lvl4pPr>
            <a:lvl5pPr marL="2057400" indent="-228600">
              <a:tabLst>
                <a:tab pos="457200" algn="l"/>
                <a:tab pos="1714500" algn="l"/>
                <a:tab pos="2000250" algn="l"/>
                <a:tab pos="3657600" algn="l"/>
                <a:tab pos="3943350" algn="l"/>
              </a:tabLst>
              <a:defRPr sz="24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1714500" algn="l"/>
                <a:tab pos="2000250" algn="l"/>
                <a:tab pos="3657600" algn="l"/>
                <a:tab pos="3943350" algn="l"/>
              </a:tabLst>
              <a:defRPr sz="24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1714500" algn="l"/>
                <a:tab pos="2000250" algn="l"/>
                <a:tab pos="3657600" algn="l"/>
                <a:tab pos="3943350" algn="l"/>
              </a:tabLst>
              <a:defRPr sz="24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1714500" algn="l"/>
                <a:tab pos="2000250" algn="l"/>
                <a:tab pos="3657600" algn="l"/>
                <a:tab pos="3943350" algn="l"/>
              </a:tabLst>
              <a:defRPr sz="24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1714500" algn="l"/>
                <a:tab pos="2000250" algn="l"/>
                <a:tab pos="3657600" algn="l"/>
                <a:tab pos="3943350" algn="l"/>
              </a:tabLst>
              <a:defRPr sz="2400">
                <a:solidFill>
                  <a:schemeClr val="tx1"/>
                </a:solidFill>
                <a:latin typeface="Arial" panose="020B0604020202020204" pitchFamily="34" charset="0"/>
              </a:defRPr>
            </a:lvl9pPr>
          </a:lstStyle>
          <a:p>
            <a:pPr algn="ctr"/>
            <a:r>
              <a:rPr lang="en-US" altLang="ko-KR" sz="2000" b="1">
                <a:solidFill>
                  <a:srgbClr val="C00000"/>
                </a:solidFill>
                <a:ea typeface="New York" charset="0"/>
                <a:cs typeface="Arial" panose="020B0604020202020204" pitchFamily="34" charset="0"/>
              </a:rPr>
              <a:t>Table 3.1 (Cont.)</a:t>
            </a:r>
            <a:endParaRPr lang="en-US" altLang="ko-KR" sz="2000">
              <a:solidFill>
                <a:srgbClr val="C00000"/>
              </a:solidFill>
              <a:ea typeface="New York" charset="0"/>
              <a:cs typeface="Arial" panose="020B0604020202020204" pitchFamily="34" charset="0"/>
            </a:endParaRPr>
          </a:p>
          <a:p>
            <a:pPr algn="ctr"/>
            <a:r>
              <a:rPr lang="en-US" altLang="ko-KR" b="1">
                <a:solidFill>
                  <a:srgbClr val="C00000"/>
                </a:solidFill>
                <a:ea typeface="New York" charset="0"/>
                <a:cs typeface="Arial" panose="020B0604020202020204" pitchFamily="34" charset="0"/>
              </a:rPr>
              <a:t>Differences Between Exploratory and Conclusive Research</a:t>
            </a:r>
          </a:p>
        </p:txBody>
      </p:sp>
      <p:graphicFrame>
        <p:nvGraphicFramePr>
          <p:cNvPr id="12303" name="Group 15"/>
          <p:cNvGraphicFramePr>
            <a:graphicFrameLocks noGrp="1"/>
          </p:cNvGraphicFramePr>
          <p:nvPr/>
        </p:nvGraphicFramePr>
        <p:xfrm>
          <a:off x="536575" y="815975"/>
          <a:ext cx="8464550" cy="2903855"/>
        </p:xfrm>
        <a:graphic>
          <a:graphicData uri="http://schemas.openxmlformats.org/drawingml/2006/table">
            <a:tbl>
              <a:tblPr/>
              <a:tblGrid>
                <a:gridCol w="2163763"/>
                <a:gridCol w="3003550"/>
                <a:gridCol w="3297237"/>
              </a:tblGrid>
              <a:tr h="0">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0" lang="ko-KR" altLang="en-US" sz="2000" b="1"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2000" b="1" i="0" u="sng" strike="noStrike" cap="none" normalizeH="0" baseline="0" smtClean="0">
                          <a:ln>
                            <a:noFill/>
                          </a:ln>
                          <a:solidFill>
                            <a:srgbClr val="002060"/>
                          </a:solidFill>
                          <a:effectLst/>
                          <a:latin typeface="Arial" panose="020B0604020202020204" pitchFamily="34" charset="0"/>
                          <a:ea typeface="굴림" panose="020B0600000101010101" pitchFamily="34" charset="-127"/>
                        </a:rPr>
                        <a:t>Exploratory</a:t>
                      </a:r>
                      <a:endParaRPr kumimoji="0" lang="ko-KR" altLang="en-US" sz="2000" b="1" i="0" u="none" strike="noStrike" cap="none" normalizeH="0" baseline="0" smtClean="0">
                        <a:ln>
                          <a:noFill/>
                        </a:ln>
                        <a:solidFill>
                          <a:srgbClr val="002060"/>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2000" b="1" i="0" u="sng" strike="noStrike" cap="none" normalizeH="0" baseline="0" smtClean="0">
                          <a:ln>
                            <a:noFill/>
                          </a:ln>
                          <a:solidFill>
                            <a:srgbClr val="002060"/>
                          </a:solidFill>
                          <a:effectLst/>
                          <a:latin typeface="Arial" panose="020B0604020202020204" pitchFamily="34" charset="0"/>
                          <a:ea typeface="굴림" panose="020B0600000101010101" pitchFamily="34" charset="-127"/>
                        </a:rPr>
                        <a:t>Conclusive</a:t>
                      </a:r>
                      <a:endParaRPr kumimoji="0" lang="ko-KR" altLang="en-US" sz="2000" b="1" i="0" u="none" strike="noStrike" cap="none" normalizeH="0" baseline="0" smtClean="0">
                        <a:ln>
                          <a:noFill/>
                        </a:ln>
                        <a:solidFill>
                          <a:srgbClr val="002060"/>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r>
              <a:tr h="119697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rgbClr val="7030A0"/>
                          </a:solidFill>
                          <a:effectLst/>
                          <a:latin typeface="Arial" panose="020B0604020202020204" pitchFamily="34" charset="0"/>
                          <a:ea typeface="굴림" panose="020B0600000101010101" pitchFamily="34" charset="-127"/>
                        </a:rPr>
                        <a:t>Findings:</a:t>
                      </a:r>
                      <a:endParaRPr kumimoji="0" lang="ko-KR" altLang="en-US" sz="2000" b="1" i="0" u="none" strike="noStrike" cap="none" normalizeH="0" baseline="0" smtClean="0">
                        <a:ln>
                          <a:noFill/>
                        </a:ln>
                        <a:solidFill>
                          <a:srgbClr val="7030A0"/>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Tentative.</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Conclusive.</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r>
              <a:tr h="1249363">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rgbClr val="7030A0"/>
                          </a:solidFill>
                          <a:effectLst/>
                          <a:latin typeface="Arial" panose="020B0604020202020204" pitchFamily="34" charset="0"/>
                          <a:ea typeface="굴림" panose="020B0600000101010101" pitchFamily="34" charset="-127"/>
                        </a:rPr>
                        <a:t>Outcome: </a:t>
                      </a:r>
                      <a:endParaRPr kumimoji="0" lang="ko-KR" altLang="en-US" sz="2000" b="1" i="0" u="none" strike="noStrike" cap="none" normalizeH="0" baseline="0" smtClean="0">
                        <a:ln>
                          <a:noFill/>
                        </a:ln>
                        <a:solidFill>
                          <a:srgbClr val="7030A0"/>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Generally followed by</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further exploratory or</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conclusive research.</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1">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Findings used as input </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into decision making.</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1">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29" name="Group 17"/>
          <p:cNvGraphicFramePr>
            <a:graphicFrameLocks noGrp="1"/>
          </p:cNvGraphicFramePr>
          <p:nvPr/>
        </p:nvGraphicFramePr>
        <p:xfrm>
          <a:off x="201613" y="815975"/>
          <a:ext cx="8799512" cy="4800600"/>
        </p:xfrm>
        <a:graphic>
          <a:graphicData uri="http://schemas.openxmlformats.org/drawingml/2006/table">
            <a:tbl>
              <a:tblPr/>
              <a:tblGrid>
                <a:gridCol w="1619250"/>
                <a:gridCol w="2247900"/>
                <a:gridCol w="2466975"/>
                <a:gridCol w="2465387"/>
              </a:tblGrid>
              <a:tr h="44767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2000" b="1" i="0" u="sng" strike="noStrike" cap="none" normalizeH="0" baseline="0" smtClean="0">
                          <a:ln>
                            <a:noFill/>
                          </a:ln>
                          <a:solidFill>
                            <a:srgbClr val="002060"/>
                          </a:solidFill>
                          <a:effectLst/>
                          <a:latin typeface="Arial" panose="020B0604020202020204" pitchFamily="34" charset="0"/>
                          <a:ea typeface="굴림" panose="020B0600000101010101" pitchFamily="34" charset="-127"/>
                        </a:rPr>
                        <a:t>Exploratory</a:t>
                      </a:r>
                      <a:endParaRPr kumimoji="0" lang="ko-KR" altLang="en-US" sz="2000" b="1" i="0" u="none" strike="noStrike" cap="none" normalizeH="0" baseline="0" smtClean="0">
                        <a:ln>
                          <a:noFill/>
                        </a:ln>
                        <a:solidFill>
                          <a:srgbClr val="002060"/>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2000" b="1" i="0" u="sng" strike="noStrike" cap="none" normalizeH="0" baseline="0" smtClean="0">
                          <a:ln>
                            <a:noFill/>
                          </a:ln>
                          <a:solidFill>
                            <a:srgbClr val="002060"/>
                          </a:solidFill>
                          <a:effectLst/>
                          <a:latin typeface="Arial" panose="020B0604020202020204" pitchFamily="34" charset="0"/>
                          <a:ea typeface="굴림" panose="020B0600000101010101" pitchFamily="34" charset="-127"/>
                        </a:rPr>
                        <a:t>Descriptive</a:t>
                      </a:r>
                      <a:endParaRPr kumimoji="0" lang="ko-KR" altLang="en-US" sz="2000" b="1" i="0" u="none" strike="noStrike" cap="none" normalizeH="0" baseline="0" smtClean="0">
                        <a:ln>
                          <a:noFill/>
                        </a:ln>
                        <a:solidFill>
                          <a:srgbClr val="002060"/>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2000" b="1" i="0" u="sng" strike="noStrike" cap="none" normalizeH="0" baseline="0" smtClean="0">
                          <a:ln>
                            <a:noFill/>
                          </a:ln>
                          <a:solidFill>
                            <a:srgbClr val="002060"/>
                          </a:solidFill>
                          <a:effectLst/>
                          <a:latin typeface="Arial" panose="020B0604020202020204" pitchFamily="34" charset="0"/>
                          <a:ea typeface="굴림" panose="020B0600000101010101" pitchFamily="34" charset="-127"/>
                        </a:rPr>
                        <a:t>Causal</a:t>
                      </a:r>
                      <a:endParaRPr kumimoji="0" lang="ko-KR" altLang="en-US" sz="2000" b="1" i="0" u="none" strike="noStrike" cap="none" normalizeH="0" baseline="0" smtClean="0">
                        <a:ln>
                          <a:noFill/>
                        </a:ln>
                        <a:solidFill>
                          <a:srgbClr val="002060"/>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r>
              <a:tr h="1485900">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rgbClr val="7030A0"/>
                          </a:solidFill>
                          <a:effectLst/>
                          <a:latin typeface="Arial" panose="020B0604020202020204" pitchFamily="34" charset="0"/>
                          <a:ea typeface="굴림" panose="020B0600000101010101" pitchFamily="34" charset="-127"/>
                        </a:rPr>
                        <a:t>Objective:</a:t>
                      </a:r>
                      <a:endParaRPr kumimoji="0" lang="ko-KR" altLang="en-US" sz="2000" b="1" i="0" u="none" strike="noStrike" cap="none" normalizeH="0" baseline="0" smtClean="0">
                        <a:ln>
                          <a:noFill/>
                        </a:ln>
                        <a:solidFill>
                          <a:srgbClr val="7030A0"/>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Discovery of</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ideas and</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insights.</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1">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Describe market</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characteristics</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or functions.</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1">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Determine</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cause and effect</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relationships.</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1">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r>
              <a:tr h="286702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rgbClr val="7030A0"/>
                          </a:solidFill>
                          <a:effectLst/>
                          <a:latin typeface="Arial" panose="020B0604020202020204" pitchFamily="34" charset="0"/>
                          <a:ea typeface="굴림" panose="020B0600000101010101" pitchFamily="34" charset="-127"/>
                        </a:rPr>
                        <a:t>Character-istics: </a:t>
                      </a:r>
                      <a:endParaRPr kumimoji="0" lang="ko-KR" altLang="en-US" sz="2000" b="1" i="0" u="none" strike="noStrike" cap="none" normalizeH="0" baseline="0" smtClean="0">
                        <a:ln>
                          <a:noFill/>
                        </a:ln>
                        <a:solidFill>
                          <a:srgbClr val="7030A0"/>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Flexible.</a:t>
                      </a:r>
                    </a:p>
                    <a:p>
                      <a:pPr marL="0" marR="0" lvl="0" indent="0" algn="l" defTabSz="914400" rtl="0" eaLnBrk="1" fontAlgn="base" latinLnBrk="1" hangingPunct="0">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Versatile.</a:t>
                      </a:r>
                    </a:p>
                    <a:p>
                      <a:pPr marL="0" marR="0" lvl="0" indent="0" algn="l" defTabSz="914400" rtl="0" eaLnBrk="1" fontAlgn="base" latinLnBrk="1" hangingPunct="0">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Often the</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front end of</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total research</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design.</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Marked by the</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prior formulation </a:t>
                      </a: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of specific</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hypotheses.</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1">
                        <a:lnSpc>
                          <a:spcPct val="100000"/>
                        </a:lnSpc>
                        <a:spcBef>
                          <a:spcPct val="0"/>
                        </a:spcBef>
                        <a:spcAft>
                          <a:spcPct val="0"/>
                        </a:spcAft>
                        <a:buClrTx/>
                        <a:buSzTx/>
                        <a:buFontTx/>
                        <a:buNone/>
                        <a:tabLst/>
                      </a:pPr>
                      <a:endPar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Preplanned and</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structured</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design.</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Manipulation of </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one or more</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independent</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variables.</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1">
                        <a:lnSpc>
                          <a:spcPct val="100000"/>
                        </a:lnSpc>
                        <a:spcBef>
                          <a:spcPct val="0"/>
                        </a:spcBef>
                        <a:spcAft>
                          <a:spcPct val="0"/>
                        </a:spcAft>
                        <a:buClrTx/>
                        <a:buSzTx/>
                        <a:buFontTx/>
                        <a:buNone/>
                        <a:tabLst/>
                      </a:pPr>
                      <a:endPar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Control of other</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mediating</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variables.</a:t>
                      </a:r>
                    </a:p>
                  </a:txBody>
                  <a:tcPr horzOverflow="overflow">
                    <a:lnL>
                      <a:noFill/>
                    </a:lnL>
                    <a:lnR>
                      <a:noFill/>
                    </a:lnR>
                    <a:lnT>
                      <a:noFill/>
                    </a:lnT>
                    <a:lnB>
                      <a:noFill/>
                    </a:lnB>
                    <a:lnTlToBr>
                      <a:noFill/>
                    </a:lnTlToBr>
                    <a:lnBlToTr>
                      <a:noFill/>
                    </a:lnBlToTr>
                    <a:noFill/>
                  </a:tcPr>
                </a:tc>
              </a:tr>
            </a:tbl>
          </a:graphicData>
        </a:graphic>
      </p:graphicFrame>
      <p:sp>
        <p:nvSpPr>
          <p:cNvPr id="13327" name="Rectangle 1"/>
          <p:cNvSpPr>
            <a:spLocks noChangeArrowheads="1"/>
          </p:cNvSpPr>
          <p:nvPr/>
        </p:nvSpPr>
        <p:spPr bwMode="auto">
          <a:xfrm>
            <a:off x="1928813" y="147638"/>
            <a:ext cx="52514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tabLst>
                <a:tab pos="1371600" algn="l"/>
                <a:tab pos="2686050" algn="l"/>
                <a:tab pos="4000500" algn="l"/>
              </a:tabLst>
              <a:defRPr sz="2400">
                <a:solidFill>
                  <a:schemeClr val="tx1"/>
                </a:solidFill>
                <a:latin typeface="Arial" panose="020B0604020202020204" pitchFamily="34" charset="0"/>
              </a:defRPr>
            </a:lvl1pPr>
            <a:lvl2pPr marL="742950" indent="-285750">
              <a:tabLst>
                <a:tab pos="1371600" algn="l"/>
                <a:tab pos="2686050" algn="l"/>
                <a:tab pos="4000500" algn="l"/>
              </a:tabLst>
              <a:defRPr sz="2400">
                <a:solidFill>
                  <a:schemeClr val="tx1"/>
                </a:solidFill>
                <a:latin typeface="Arial" panose="020B0604020202020204" pitchFamily="34" charset="0"/>
              </a:defRPr>
            </a:lvl2pPr>
            <a:lvl3pPr marL="1143000" indent="-228600">
              <a:tabLst>
                <a:tab pos="1371600" algn="l"/>
                <a:tab pos="2686050" algn="l"/>
                <a:tab pos="4000500" algn="l"/>
              </a:tabLst>
              <a:defRPr sz="2400">
                <a:solidFill>
                  <a:schemeClr val="tx1"/>
                </a:solidFill>
                <a:latin typeface="Arial" panose="020B0604020202020204" pitchFamily="34" charset="0"/>
              </a:defRPr>
            </a:lvl3pPr>
            <a:lvl4pPr marL="1600200" indent="-228600">
              <a:tabLst>
                <a:tab pos="1371600" algn="l"/>
                <a:tab pos="2686050" algn="l"/>
                <a:tab pos="4000500" algn="l"/>
              </a:tabLst>
              <a:defRPr sz="2400">
                <a:solidFill>
                  <a:schemeClr val="tx1"/>
                </a:solidFill>
                <a:latin typeface="Arial" panose="020B0604020202020204" pitchFamily="34" charset="0"/>
              </a:defRPr>
            </a:lvl4pPr>
            <a:lvl5pPr marL="2057400" indent="-228600">
              <a:tabLst>
                <a:tab pos="1371600" algn="l"/>
                <a:tab pos="2686050" algn="l"/>
                <a:tab pos="4000500" algn="l"/>
              </a:tabLst>
              <a:defRPr sz="2400">
                <a:solidFill>
                  <a:schemeClr val="tx1"/>
                </a:solidFill>
                <a:latin typeface="Arial" panose="020B0604020202020204" pitchFamily="34" charset="0"/>
              </a:defRPr>
            </a:lvl5pPr>
            <a:lvl6pPr marL="2514600" indent="-228600" eaLnBrk="0" fontAlgn="base" hangingPunct="0">
              <a:spcBef>
                <a:spcPct val="0"/>
              </a:spcBef>
              <a:spcAft>
                <a:spcPct val="0"/>
              </a:spcAft>
              <a:tabLst>
                <a:tab pos="1371600" algn="l"/>
                <a:tab pos="2686050" algn="l"/>
                <a:tab pos="4000500" algn="l"/>
              </a:tabLst>
              <a:defRPr sz="2400">
                <a:solidFill>
                  <a:schemeClr val="tx1"/>
                </a:solidFill>
                <a:latin typeface="Arial" panose="020B0604020202020204" pitchFamily="34" charset="0"/>
              </a:defRPr>
            </a:lvl6pPr>
            <a:lvl7pPr marL="2971800" indent="-228600" eaLnBrk="0" fontAlgn="base" hangingPunct="0">
              <a:spcBef>
                <a:spcPct val="0"/>
              </a:spcBef>
              <a:spcAft>
                <a:spcPct val="0"/>
              </a:spcAft>
              <a:tabLst>
                <a:tab pos="1371600" algn="l"/>
                <a:tab pos="2686050" algn="l"/>
                <a:tab pos="4000500" algn="l"/>
              </a:tabLst>
              <a:defRPr sz="2400">
                <a:solidFill>
                  <a:schemeClr val="tx1"/>
                </a:solidFill>
                <a:latin typeface="Arial" panose="020B0604020202020204" pitchFamily="34" charset="0"/>
              </a:defRPr>
            </a:lvl7pPr>
            <a:lvl8pPr marL="3429000" indent="-228600" eaLnBrk="0" fontAlgn="base" hangingPunct="0">
              <a:spcBef>
                <a:spcPct val="0"/>
              </a:spcBef>
              <a:spcAft>
                <a:spcPct val="0"/>
              </a:spcAft>
              <a:tabLst>
                <a:tab pos="1371600" algn="l"/>
                <a:tab pos="2686050" algn="l"/>
                <a:tab pos="4000500" algn="l"/>
              </a:tabLst>
              <a:defRPr sz="2400">
                <a:solidFill>
                  <a:schemeClr val="tx1"/>
                </a:solidFill>
                <a:latin typeface="Arial" panose="020B0604020202020204" pitchFamily="34" charset="0"/>
              </a:defRPr>
            </a:lvl8pPr>
            <a:lvl9pPr marL="3886200" indent="-228600" eaLnBrk="0" fontAlgn="base" hangingPunct="0">
              <a:spcBef>
                <a:spcPct val="0"/>
              </a:spcBef>
              <a:spcAft>
                <a:spcPct val="0"/>
              </a:spcAft>
              <a:tabLst>
                <a:tab pos="1371600" algn="l"/>
                <a:tab pos="2686050" algn="l"/>
                <a:tab pos="4000500" algn="l"/>
              </a:tabLst>
              <a:defRPr sz="2400">
                <a:solidFill>
                  <a:schemeClr val="tx1"/>
                </a:solidFill>
                <a:latin typeface="Arial" panose="020B0604020202020204" pitchFamily="34" charset="0"/>
              </a:defRPr>
            </a:lvl9pPr>
          </a:lstStyle>
          <a:p>
            <a:pPr algn="ctr"/>
            <a:r>
              <a:rPr lang="en-US" altLang="ko-KR" sz="2000" b="1">
                <a:solidFill>
                  <a:srgbClr val="C00000"/>
                </a:solidFill>
                <a:ea typeface="New York" charset="0"/>
                <a:cs typeface="Times New Roman" panose="02020603050405020304" pitchFamily="18" charset="0"/>
              </a:rPr>
              <a:t>Table 3.2</a:t>
            </a:r>
            <a:endParaRPr lang="en-US" altLang="ko-KR" sz="2000">
              <a:solidFill>
                <a:srgbClr val="C00000"/>
              </a:solidFill>
              <a:ea typeface="New York" charset="0"/>
              <a:cs typeface="Times New Roman" panose="02020603050405020304" pitchFamily="18" charset="0"/>
            </a:endParaRPr>
          </a:p>
          <a:p>
            <a:pPr algn="ctr"/>
            <a:r>
              <a:rPr lang="en-US" altLang="ko-KR" sz="2000" b="1">
                <a:solidFill>
                  <a:srgbClr val="C00000"/>
                </a:solidFill>
                <a:ea typeface="New York" charset="0"/>
                <a:cs typeface="Times New Roman" panose="02020603050405020304" pitchFamily="18" charset="0"/>
              </a:rPr>
              <a:t>A Comparison of Basic Research Designs</a:t>
            </a:r>
            <a:endParaRPr lang="en-US" altLang="ko-KR" sz="2000">
              <a:solidFill>
                <a:srgbClr val="C00000"/>
              </a:solidFill>
              <a:ea typeface="굴림" panose="020B0600000101010101" pitchFamily="34" charset="-127"/>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1412875" y="117475"/>
            <a:ext cx="62658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tabLst>
                <a:tab pos="1371600" algn="l"/>
                <a:tab pos="2686050" algn="l"/>
                <a:tab pos="4000500" algn="l"/>
              </a:tabLst>
              <a:defRPr sz="2400">
                <a:solidFill>
                  <a:schemeClr val="tx1"/>
                </a:solidFill>
                <a:latin typeface="Arial" panose="020B0604020202020204" pitchFamily="34" charset="0"/>
              </a:defRPr>
            </a:lvl1pPr>
            <a:lvl2pPr marL="742950" indent="-285750">
              <a:tabLst>
                <a:tab pos="1371600" algn="l"/>
                <a:tab pos="2686050" algn="l"/>
                <a:tab pos="4000500" algn="l"/>
              </a:tabLst>
              <a:defRPr sz="2400">
                <a:solidFill>
                  <a:schemeClr val="tx1"/>
                </a:solidFill>
                <a:latin typeface="Arial" panose="020B0604020202020204" pitchFamily="34" charset="0"/>
              </a:defRPr>
            </a:lvl2pPr>
            <a:lvl3pPr marL="1143000" indent="-228600">
              <a:tabLst>
                <a:tab pos="1371600" algn="l"/>
                <a:tab pos="2686050" algn="l"/>
                <a:tab pos="4000500" algn="l"/>
              </a:tabLst>
              <a:defRPr sz="2400">
                <a:solidFill>
                  <a:schemeClr val="tx1"/>
                </a:solidFill>
                <a:latin typeface="Arial" panose="020B0604020202020204" pitchFamily="34" charset="0"/>
              </a:defRPr>
            </a:lvl3pPr>
            <a:lvl4pPr marL="1600200" indent="-228600">
              <a:tabLst>
                <a:tab pos="1371600" algn="l"/>
                <a:tab pos="2686050" algn="l"/>
                <a:tab pos="4000500" algn="l"/>
              </a:tabLst>
              <a:defRPr sz="2400">
                <a:solidFill>
                  <a:schemeClr val="tx1"/>
                </a:solidFill>
                <a:latin typeface="Arial" panose="020B0604020202020204" pitchFamily="34" charset="0"/>
              </a:defRPr>
            </a:lvl4pPr>
            <a:lvl5pPr marL="2057400" indent="-228600">
              <a:tabLst>
                <a:tab pos="1371600" algn="l"/>
                <a:tab pos="2686050" algn="l"/>
                <a:tab pos="4000500" algn="l"/>
              </a:tabLst>
              <a:defRPr sz="2400">
                <a:solidFill>
                  <a:schemeClr val="tx1"/>
                </a:solidFill>
                <a:latin typeface="Arial" panose="020B0604020202020204" pitchFamily="34" charset="0"/>
              </a:defRPr>
            </a:lvl5pPr>
            <a:lvl6pPr marL="2514600" indent="-228600" eaLnBrk="0" fontAlgn="base" hangingPunct="0">
              <a:spcBef>
                <a:spcPct val="0"/>
              </a:spcBef>
              <a:spcAft>
                <a:spcPct val="0"/>
              </a:spcAft>
              <a:tabLst>
                <a:tab pos="1371600" algn="l"/>
                <a:tab pos="2686050" algn="l"/>
                <a:tab pos="4000500" algn="l"/>
              </a:tabLst>
              <a:defRPr sz="2400">
                <a:solidFill>
                  <a:schemeClr val="tx1"/>
                </a:solidFill>
                <a:latin typeface="Arial" panose="020B0604020202020204" pitchFamily="34" charset="0"/>
              </a:defRPr>
            </a:lvl6pPr>
            <a:lvl7pPr marL="2971800" indent="-228600" eaLnBrk="0" fontAlgn="base" hangingPunct="0">
              <a:spcBef>
                <a:spcPct val="0"/>
              </a:spcBef>
              <a:spcAft>
                <a:spcPct val="0"/>
              </a:spcAft>
              <a:tabLst>
                <a:tab pos="1371600" algn="l"/>
                <a:tab pos="2686050" algn="l"/>
                <a:tab pos="4000500" algn="l"/>
              </a:tabLst>
              <a:defRPr sz="2400">
                <a:solidFill>
                  <a:schemeClr val="tx1"/>
                </a:solidFill>
                <a:latin typeface="Arial" panose="020B0604020202020204" pitchFamily="34" charset="0"/>
              </a:defRPr>
            </a:lvl7pPr>
            <a:lvl8pPr marL="3429000" indent="-228600" eaLnBrk="0" fontAlgn="base" hangingPunct="0">
              <a:spcBef>
                <a:spcPct val="0"/>
              </a:spcBef>
              <a:spcAft>
                <a:spcPct val="0"/>
              </a:spcAft>
              <a:tabLst>
                <a:tab pos="1371600" algn="l"/>
                <a:tab pos="2686050" algn="l"/>
                <a:tab pos="4000500" algn="l"/>
              </a:tabLst>
              <a:defRPr sz="2400">
                <a:solidFill>
                  <a:schemeClr val="tx1"/>
                </a:solidFill>
                <a:latin typeface="Arial" panose="020B0604020202020204" pitchFamily="34" charset="0"/>
              </a:defRPr>
            </a:lvl8pPr>
            <a:lvl9pPr marL="3886200" indent="-228600" eaLnBrk="0" fontAlgn="base" hangingPunct="0">
              <a:spcBef>
                <a:spcPct val="0"/>
              </a:spcBef>
              <a:spcAft>
                <a:spcPct val="0"/>
              </a:spcAft>
              <a:tabLst>
                <a:tab pos="1371600" algn="l"/>
                <a:tab pos="2686050" algn="l"/>
                <a:tab pos="4000500" algn="l"/>
              </a:tabLst>
              <a:defRPr sz="2400">
                <a:solidFill>
                  <a:schemeClr val="tx1"/>
                </a:solidFill>
                <a:latin typeface="Arial" panose="020B0604020202020204" pitchFamily="34" charset="0"/>
              </a:defRPr>
            </a:lvl9pPr>
          </a:lstStyle>
          <a:p>
            <a:pPr algn="ctr"/>
            <a:r>
              <a:rPr lang="en-US" altLang="ko-KR" sz="2000" b="1">
                <a:solidFill>
                  <a:srgbClr val="C00000"/>
                </a:solidFill>
                <a:ea typeface="New York" charset="0"/>
                <a:cs typeface="Times New Roman" panose="02020603050405020304" pitchFamily="18" charset="0"/>
              </a:rPr>
              <a:t>Table 3.2 (Cont.)</a:t>
            </a:r>
            <a:endParaRPr lang="en-US" altLang="ko-KR" sz="2000">
              <a:solidFill>
                <a:srgbClr val="C00000"/>
              </a:solidFill>
              <a:ea typeface="New York" charset="0"/>
              <a:cs typeface="Times New Roman" panose="02020603050405020304" pitchFamily="18" charset="0"/>
            </a:endParaRPr>
          </a:p>
          <a:p>
            <a:pPr algn="ctr"/>
            <a:r>
              <a:rPr lang="en-US" altLang="ko-KR" b="1">
                <a:solidFill>
                  <a:srgbClr val="C00000"/>
                </a:solidFill>
                <a:ea typeface="New York" charset="0"/>
                <a:cs typeface="Times New Roman" panose="02020603050405020304" pitchFamily="18" charset="0"/>
              </a:rPr>
              <a:t>A Comparison of Basic Research Designs</a:t>
            </a:r>
          </a:p>
        </p:txBody>
      </p:sp>
      <p:graphicFrame>
        <p:nvGraphicFramePr>
          <p:cNvPr id="14350" name="Group 14"/>
          <p:cNvGraphicFramePr>
            <a:graphicFrameLocks noGrp="1"/>
          </p:cNvGraphicFramePr>
          <p:nvPr/>
        </p:nvGraphicFramePr>
        <p:xfrm>
          <a:off x="536575" y="815975"/>
          <a:ext cx="8464550" cy="4450080"/>
        </p:xfrm>
        <a:graphic>
          <a:graphicData uri="http://schemas.openxmlformats.org/drawingml/2006/table">
            <a:tbl>
              <a:tblPr/>
              <a:tblGrid>
                <a:gridCol w="1557338"/>
                <a:gridCol w="2162175"/>
                <a:gridCol w="2373312"/>
                <a:gridCol w="2371725"/>
              </a:tblGrid>
              <a:tr h="0">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2000" b="1" i="0" u="sng" strike="noStrike" cap="none" normalizeH="0" baseline="0" smtClean="0">
                          <a:ln>
                            <a:noFill/>
                          </a:ln>
                          <a:solidFill>
                            <a:srgbClr val="002060"/>
                          </a:solidFill>
                          <a:effectLst/>
                          <a:latin typeface="Arial" panose="020B0604020202020204" pitchFamily="34" charset="0"/>
                          <a:ea typeface="굴림" panose="020B0600000101010101" pitchFamily="34" charset="-127"/>
                        </a:rPr>
                        <a:t>Exploratory</a:t>
                      </a:r>
                      <a:endParaRPr kumimoji="0" lang="ko-KR" altLang="en-US" sz="2000" b="1" i="0" u="none" strike="noStrike" cap="none" normalizeH="0" baseline="0" smtClean="0">
                        <a:ln>
                          <a:noFill/>
                        </a:ln>
                        <a:solidFill>
                          <a:srgbClr val="002060"/>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2000" b="1" i="0" u="sng" strike="noStrike" cap="none" normalizeH="0" baseline="0" smtClean="0">
                          <a:ln>
                            <a:noFill/>
                          </a:ln>
                          <a:solidFill>
                            <a:srgbClr val="002060"/>
                          </a:solidFill>
                          <a:effectLst/>
                          <a:latin typeface="Arial" panose="020B0604020202020204" pitchFamily="34" charset="0"/>
                          <a:ea typeface="굴림" panose="020B0600000101010101" pitchFamily="34" charset="-127"/>
                        </a:rPr>
                        <a:t>Descriptive</a:t>
                      </a:r>
                      <a:endParaRPr kumimoji="0" lang="ko-KR" altLang="en-US" sz="2000" b="1" i="0" u="none" strike="noStrike" cap="none" normalizeH="0" baseline="0" smtClean="0">
                        <a:ln>
                          <a:noFill/>
                        </a:ln>
                        <a:solidFill>
                          <a:srgbClr val="002060"/>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2000" b="1" i="0" u="sng" strike="noStrike" cap="none" normalizeH="0" baseline="0" smtClean="0">
                          <a:ln>
                            <a:noFill/>
                          </a:ln>
                          <a:solidFill>
                            <a:srgbClr val="002060"/>
                          </a:solidFill>
                          <a:effectLst/>
                          <a:latin typeface="Arial" panose="020B0604020202020204" pitchFamily="34" charset="0"/>
                          <a:ea typeface="굴림" panose="020B0600000101010101" pitchFamily="34" charset="-127"/>
                        </a:rPr>
                        <a:t>Causal</a:t>
                      </a:r>
                      <a:endParaRPr kumimoji="0" lang="ko-KR" altLang="en-US" sz="2000" b="1" i="0" u="none" strike="noStrike" cap="none" normalizeH="0" baseline="0" smtClean="0">
                        <a:ln>
                          <a:noFill/>
                        </a:ln>
                        <a:solidFill>
                          <a:srgbClr val="002060"/>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r>
              <a:tr h="119697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rgbClr val="7030A0"/>
                          </a:solidFill>
                          <a:effectLst/>
                          <a:latin typeface="Arial" panose="020B0604020202020204" pitchFamily="34" charset="0"/>
                          <a:ea typeface="굴림" panose="020B0600000101010101" pitchFamily="34" charset="-127"/>
                        </a:rPr>
                        <a:t>Method:</a:t>
                      </a:r>
                      <a:endParaRPr kumimoji="0" lang="ko-KR" altLang="en-US" sz="2000" b="1" i="0" u="none" strike="noStrike" cap="none" normalizeH="0" baseline="0" smtClean="0">
                        <a:ln>
                          <a:noFill/>
                        </a:ln>
                        <a:solidFill>
                          <a:srgbClr val="7030A0"/>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Expert surveys.</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endPar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Pilot surveys.</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endPar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Case </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studies.</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endPar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Secondary data</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(qualitative).</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endPar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Qualitative</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Research.</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1">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Secondary data</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(quantitative).</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endPar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Surveys.</a:t>
                      </a:r>
                    </a:p>
                    <a:p>
                      <a:pPr marL="0" marR="0" lvl="0" indent="0" algn="l" defTabSz="914400" rtl="0" eaLnBrk="1" fontAlgn="base" latinLnBrk="1" hangingPunct="0">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Panels.</a:t>
                      </a:r>
                    </a:p>
                    <a:p>
                      <a:pPr marL="0" marR="0" lvl="0" indent="0" algn="l" defTabSz="914400" rtl="0" eaLnBrk="1" fontAlgn="base" latinLnBrk="1" hangingPunct="0">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Observational</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and other data.</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1">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Experiments.</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722313"/>
            <a:ext cx="7772400" cy="817562"/>
          </a:xfrm>
        </p:spPr>
        <p:txBody>
          <a:bodyPr/>
          <a:lstStyle/>
          <a:p>
            <a:r>
              <a:rPr lang="en-US" altLang="ko-KR" sz="3800" b="1" smtClean="0">
                <a:solidFill>
                  <a:schemeClr val="accent2"/>
                </a:solidFill>
                <a:ea typeface="굴림" panose="020B0600000101010101" pitchFamily="34" charset="-127"/>
              </a:rPr>
              <a:t>Uses of Exploratory Research</a:t>
            </a:r>
          </a:p>
        </p:txBody>
      </p:sp>
      <p:sp>
        <p:nvSpPr>
          <p:cNvPr id="28675" name="Rectangle 3"/>
          <p:cNvSpPr>
            <a:spLocks noGrp="1" noChangeArrowheads="1"/>
          </p:cNvSpPr>
          <p:nvPr>
            <p:ph idx="1"/>
          </p:nvPr>
        </p:nvSpPr>
        <p:spPr>
          <a:xfrm>
            <a:off x="728663" y="1973263"/>
            <a:ext cx="7685087" cy="4352925"/>
          </a:xfrm>
        </p:spPr>
        <p:txBody>
          <a:bodyPr/>
          <a:lstStyle/>
          <a:p>
            <a:pPr>
              <a:spcBef>
                <a:spcPct val="50000"/>
              </a:spcBef>
            </a:pPr>
            <a:r>
              <a:rPr lang="en-US" altLang="ko-KR" sz="2400" b="1" smtClean="0">
                <a:solidFill>
                  <a:srgbClr val="000000"/>
                </a:solidFill>
                <a:ea typeface="굴림" panose="020B0600000101010101" pitchFamily="34" charset="-127"/>
                <a:cs typeface="Arial" panose="020B0604020202020204" pitchFamily="34" charset="0"/>
              </a:rPr>
              <a:t>Formulate a problem or define a problem more precisely</a:t>
            </a:r>
          </a:p>
          <a:p>
            <a:pPr>
              <a:spcBef>
                <a:spcPct val="50000"/>
              </a:spcBef>
            </a:pPr>
            <a:r>
              <a:rPr lang="en-US" altLang="ko-KR" sz="2400" b="1" smtClean="0">
                <a:solidFill>
                  <a:srgbClr val="000000"/>
                </a:solidFill>
                <a:ea typeface="굴림" panose="020B0600000101010101" pitchFamily="34" charset="-127"/>
                <a:cs typeface="Arial" panose="020B0604020202020204" pitchFamily="34" charset="0"/>
              </a:rPr>
              <a:t>Identify alternative courses of action</a:t>
            </a:r>
          </a:p>
          <a:p>
            <a:pPr>
              <a:spcBef>
                <a:spcPct val="50000"/>
              </a:spcBef>
            </a:pPr>
            <a:r>
              <a:rPr lang="en-US" altLang="ko-KR" sz="2400" b="1" smtClean="0">
                <a:solidFill>
                  <a:srgbClr val="000000"/>
                </a:solidFill>
                <a:ea typeface="굴림" panose="020B0600000101010101" pitchFamily="34" charset="-127"/>
                <a:cs typeface="Arial" panose="020B0604020202020204" pitchFamily="34" charset="0"/>
              </a:rPr>
              <a:t>Develop hypotheses</a:t>
            </a:r>
          </a:p>
          <a:p>
            <a:pPr>
              <a:spcBef>
                <a:spcPct val="50000"/>
              </a:spcBef>
            </a:pPr>
            <a:r>
              <a:rPr lang="en-US" altLang="ko-KR" sz="2400" b="1" smtClean="0">
                <a:solidFill>
                  <a:srgbClr val="000000"/>
                </a:solidFill>
                <a:ea typeface="굴림" panose="020B0600000101010101" pitchFamily="34" charset="-127"/>
                <a:cs typeface="Arial" panose="020B0604020202020204" pitchFamily="34" charset="0"/>
              </a:rPr>
              <a:t>Isolate key variables and relationships for further examination</a:t>
            </a:r>
          </a:p>
          <a:p>
            <a:pPr>
              <a:spcBef>
                <a:spcPct val="50000"/>
              </a:spcBef>
            </a:pPr>
            <a:r>
              <a:rPr lang="en-US" altLang="ko-KR" sz="2400" b="1" smtClean="0">
                <a:solidFill>
                  <a:srgbClr val="000000"/>
                </a:solidFill>
                <a:ea typeface="굴림" panose="020B0600000101010101" pitchFamily="34" charset="-127"/>
                <a:cs typeface="Arial" panose="020B0604020202020204" pitchFamily="34" charset="0"/>
              </a:rPr>
              <a:t>Gain insights for developing an approach to the problem</a:t>
            </a:r>
          </a:p>
          <a:p>
            <a:pPr>
              <a:spcBef>
                <a:spcPct val="50000"/>
              </a:spcBef>
            </a:pPr>
            <a:r>
              <a:rPr lang="en-US" altLang="ko-KR" sz="2400" b="1" smtClean="0">
                <a:ea typeface="굴림" panose="020B0600000101010101" pitchFamily="34" charset="-127"/>
                <a:cs typeface="Arial" panose="020B0604020202020204" pitchFamily="34" charset="0"/>
              </a:rPr>
              <a:t>Establish priorities for further research</a:t>
            </a:r>
          </a:p>
        </p:txBody>
      </p:sp>
    </p:spTree>
  </p:cSld>
  <p:clrMapOvr>
    <a:masterClrMapping/>
  </p:clrMapOvr>
  <p:transition>
    <p:spli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73075" y="1019175"/>
            <a:ext cx="8197850" cy="692150"/>
          </a:xfrm>
        </p:spPr>
        <p:txBody>
          <a:bodyPr/>
          <a:lstStyle/>
          <a:p>
            <a:r>
              <a:rPr lang="en-US" altLang="ko-KR" sz="3800" b="1" smtClean="0">
                <a:solidFill>
                  <a:schemeClr val="accent2"/>
                </a:solidFill>
                <a:ea typeface="굴림" panose="020B0600000101010101" pitchFamily="34" charset="-127"/>
              </a:rPr>
              <a:t>Methods of Exploratory Research</a:t>
            </a:r>
          </a:p>
        </p:txBody>
      </p:sp>
      <p:sp>
        <p:nvSpPr>
          <p:cNvPr id="29699" name="Rectangle 3"/>
          <p:cNvSpPr>
            <a:spLocks noGrp="1" noChangeArrowheads="1"/>
          </p:cNvSpPr>
          <p:nvPr>
            <p:ph idx="1"/>
          </p:nvPr>
        </p:nvSpPr>
        <p:spPr>
          <a:xfrm>
            <a:off x="992188" y="2430463"/>
            <a:ext cx="7159625" cy="2874962"/>
          </a:xfrm>
        </p:spPr>
        <p:txBody>
          <a:bodyPr/>
          <a:lstStyle/>
          <a:p>
            <a:pPr>
              <a:spcBef>
                <a:spcPct val="70000"/>
              </a:spcBef>
            </a:pPr>
            <a:r>
              <a:rPr lang="en-US" altLang="ko-KR" sz="2400" b="1" smtClean="0">
                <a:solidFill>
                  <a:srgbClr val="000000"/>
                </a:solidFill>
                <a:ea typeface="굴림" panose="020B0600000101010101" pitchFamily="34" charset="-127"/>
                <a:cs typeface="Arial" panose="020B0604020202020204" pitchFamily="34" charset="0"/>
              </a:rPr>
              <a:t>Survey of experts (discussed in Chapter 2)</a:t>
            </a:r>
          </a:p>
          <a:p>
            <a:pPr>
              <a:spcBef>
                <a:spcPct val="70000"/>
              </a:spcBef>
            </a:pPr>
            <a:r>
              <a:rPr lang="en-US" altLang="ko-KR" sz="2400" b="1" smtClean="0">
                <a:solidFill>
                  <a:srgbClr val="000000"/>
                </a:solidFill>
                <a:ea typeface="굴림" panose="020B0600000101010101" pitchFamily="34" charset="-127"/>
                <a:cs typeface="Arial" panose="020B0604020202020204" pitchFamily="34" charset="0"/>
              </a:rPr>
              <a:t>Pilot surveys (discussed in Chapter 2)</a:t>
            </a:r>
          </a:p>
          <a:p>
            <a:pPr>
              <a:spcBef>
                <a:spcPct val="70000"/>
              </a:spcBef>
            </a:pPr>
            <a:r>
              <a:rPr lang="en-US" altLang="ko-KR" sz="2400" b="1" smtClean="0">
                <a:solidFill>
                  <a:srgbClr val="000000"/>
                </a:solidFill>
                <a:ea typeface="굴림" panose="020B0600000101010101" pitchFamily="34" charset="-127"/>
                <a:cs typeface="Arial" panose="020B0604020202020204" pitchFamily="34" charset="0"/>
              </a:rPr>
              <a:t>Secondary data analyzed in a qualitative way (discussed in Chapter 4)</a:t>
            </a:r>
          </a:p>
          <a:p>
            <a:pPr>
              <a:spcBef>
                <a:spcPct val="70000"/>
              </a:spcBef>
            </a:pPr>
            <a:r>
              <a:rPr lang="en-US" altLang="ko-KR" sz="2400" b="1" smtClean="0">
                <a:ea typeface="굴림" panose="020B0600000101010101" pitchFamily="34" charset="-127"/>
                <a:cs typeface="Arial" panose="020B0604020202020204" pitchFamily="34" charset="0"/>
              </a:rPr>
              <a:t>Qualitative research (discussed in Chapter 5) </a:t>
            </a:r>
          </a:p>
        </p:txBody>
      </p:sp>
    </p:spTree>
  </p:cSld>
  <p:clrMapOvr>
    <a:masterClrMapping/>
  </p:clrMapOvr>
  <p:transition>
    <p:spli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671513"/>
            <a:ext cx="7772400" cy="692150"/>
          </a:xfrm>
        </p:spPr>
        <p:txBody>
          <a:bodyPr/>
          <a:lstStyle/>
          <a:p>
            <a:r>
              <a:rPr lang="en-US" altLang="ko-KR" sz="3800" b="1" smtClean="0">
                <a:solidFill>
                  <a:schemeClr val="accent2"/>
                </a:solidFill>
                <a:ea typeface="굴림" panose="020B0600000101010101" pitchFamily="34" charset="-127"/>
              </a:rPr>
              <a:t>Use of Descriptive Research</a:t>
            </a:r>
          </a:p>
        </p:txBody>
      </p:sp>
      <p:sp>
        <p:nvSpPr>
          <p:cNvPr id="30723" name="Rectangle 3"/>
          <p:cNvSpPr>
            <a:spLocks noGrp="1" noChangeArrowheads="1"/>
          </p:cNvSpPr>
          <p:nvPr>
            <p:ph idx="1"/>
          </p:nvPr>
        </p:nvSpPr>
        <p:spPr>
          <a:xfrm>
            <a:off x="715963" y="1697038"/>
            <a:ext cx="7710487" cy="4529137"/>
          </a:xfrm>
        </p:spPr>
        <p:txBody>
          <a:bodyPr/>
          <a:lstStyle/>
          <a:p>
            <a:pPr>
              <a:spcBef>
                <a:spcPct val="50000"/>
              </a:spcBef>
            </a:pPr>
            <a:r>
              <a:rPr lang="en-US" altLang="ko-KR" sz="2400" b="1" smtClean="0">
                <a:ea typeface="굴림" panose="020B0600000101010101" pitchFamily="34" charset="-127"/>
                <a:cs typeface="Arial" panose="020B0604020202020204" pitchFamily="34" charset="0"/>
              </a:rPr>
              <a:t>To describe the characteristics of relevant groups, such as consumers, salespeople, organizations, or market areas</a:t>
            </a:r>
          </a:p>
          <a:p>
            <a:pPr>
              <a:spcBef>
                <a:spcPct val="50000"/>
              </a:spcBef>
            </a:pPr>
            <a:r>
              <a:rPr lang="en-US" altLang="ko-KR" sz="2400" b="1" smtClean="0">
                <a:ea typeface="굴림" panose="020B0600000101010101" pitchFamily="34" charset="-127"/>
                <a:cs typeface="Arial" panose="020B0604020202020204" pitchFamily="34" charset="0"/>
              </a:rPr>
              <a:t>To estimate the percentage of units in a specified population exhibiting a certain behavior</a:t>
            </a:r>
          </a:p>
          <a:p>
            <a:pPr>
              <a:spcBef>
                <a:spcPct val="50000"/>
              </a:spcBef>
            </a:pPr>
            <a:r>
              <a:rPr lang="en-US" altLang="ko-KR" sz="2400" b="1" smtClean="0">
                <a:solidFill>
                  <a:srgbClr val="000000"/>
                </a:solidFill>
                <a:ea typeface="굴림" panose="020B0600000101010101" pitchFamily="34" charset="-127"/>
                <a:cs typeface="Arial" panose="020B0604020202020204" pitchFamily="34" charset="0"/>
              </a:rPr>
              <a:t>To determine the perceptions of product characteristics</a:t>
            </a:r>
          </a:p>
          <a:p>
            <a:pPr>
              <a:spcBef>
                <a:spcPct val="50000"/>
              </a:spcBef>
            </a:pPr>
            <a:r>
              <a:rPr lang="en-US" altLang="ko-KR" sz="2400" b="1" smtClean="0">
                <a:solidFill>
                  <a:srgbClr val="000000"/>
                </a:solidFill>
                <a:ea typeface="굴림" panose="020B0600000101010101" pitchFamily="34" charset="-127"/>
                <a:cs typeface="Arial" panose="020B0604020202020204" pitchFamily="34" charset="0"/>
              </a:rPr>
              <a:t>To determine the degree to which marketing variables are associated</a:t>
            </a:r>
          </a:p>
          <a:p>
            <a:pPr>
              <a:spcBef>
                <a:spcPct val="50000"/>
              </a:spcBef>
            </a:pPr>
            <a:r>
              <a:rPr lang="en-US" altLang="ko-KR" sz="2400" b="1" smtClean="0">
                <a:ea typeface="굴림" panose="020B0600000101010101" pitchFamily="34" charset="-127"/>
                <a:cs typeface="Arial" panose="020B0604020202020204" pitchFamily="34" charset="0"/>
              </a:rPr>
              <a:t>To make specific predictions</a:t>
            </a:r>
          </a:p>
        </p:txBody>
      </p:sp>
    </p:spTree>
  </p:cSld>
  <p:clrMapOvr>
    <a:masterClrMapping/>
  </p:clrMapOvr>
  <p:transition>
    <p:spli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96875" y="1336675"/>
            <a:ext cx="8350250" cy="542925"/>
          </a:xfrm>
        </p:spPr>
        <p:txBody>
          <a:bodyPr/>
          <a:lstStyle/>
          <a:p>
            <a:r>
              <a:rPr lang="en-US" altLang="ko-KR" sz="3800" b="1" smtClean="0">
                <a:solidFill>
                  <a:schemeClr val="accent2"/>
                </a:solidFill>
                <a:ea typeface="굴림" panose="020B0600000101010101" pitchFamily="34" charset="-127"/>
              </a:rPr>
              <a:t>Methods of Descriptive Research</a:t>
            </a:r>
          </a:p>
        </p:txBody>
      </p:sp>
      <p:sp>
        <p:nvSpPr>
          <p:cNvPr id="31747" name="Rectangle 3"/>
          <p:cNvSpPr>
            <a:spLocks noGrp="1" noChangeArrowheads="1"/>
          </p:cNvSpPr>
          <p:nvPr>
            <p:ph idx="1"/>
          </p:nvPr>
        </p:nvSpPr>
        <p:spPr>
          <a:xfrm>
            <a:off x="1035050" y="2497138"/>
            <a:ext cx="7072313" cy="3074987"/>
          </a:xfrm>
        </p:spPr>
        <p:txBody>
          <a:bodyPr/>
          <a:lstStyle/>
          <a:p>
            <a:pPr>
              <a:spcBef>
                <a:spcPct val="60000"/>
              </a:spcBef>
            </a:pPr>
            <a:r>
              <a:rPr lang="en-US" altLang="ko-KR" sz="2400" b="1" smtClean="0">
                <a:solidFill>
                  <a:srgbClr val="000000"/>
                </a:solidFill>
                <a:ea typeface="굴림" panose="020B0600000101010101" pitchFamily="34" charset="-127"/>
                <a:cs typeface="Arial" panose="020B0604020202020204" pitchFamily="34" charset="0"/>
              </a:rPr>
              <a:t>Secondary data analyzed in a quantitative as opposed to a qualitative manner (discussed in Chapters 4 and 5)</a:t>
            </a:r>
          </a:p>
          <a:p>
            <a:pPr>
              <a:spcBef>
                <a:spcPct val="60000"/>
              </a:spcBef>
            </a:pPr>
            <a:r>
              <a:rPr lang="en-US" altLang="ko-KR" sz="2400" b="1" smtClean="0">
                <a:solidFill>
                  <a:srgbClr val="000000"/>
                </a:solidFill>
                <a:ea typeface="굴림" panose="020B0600000101010101" pitchFamily="34" charset="-127"/>
                <a:cs typeface="Arial" panose="020B0604020202020204" pitchFamily="34" charset="0"/>
              </a:rPr>
              <a:t>Surveys (Chapter 7)</a:t>
            </a:r>
          </a:p>
          <a:p>
            <a:pPr>
              <a:spcBef>
                <a:spcPct val="60000"/>
              </a:spcBef>
            </a:pPr>
            <a:r>
              <a:rPr lang="en-US" altLang="ko-KR" sz="2400" b="1" smtClean="0">
                <a:solidFill>
                  <a:srgbClr val="000000"/>
                </a:solidFill>
                <a:ea typeface="굴림" panose="020B0600000101010101" pitchFamily="34" charset="-127"/>
                <a:cs typeface="Arial" panose="020B0604020202020204" pitchFamily="34" charset="0"/>
              </a:rPr>
              <a:t>Panels (Chapters 5 and 7)</a:t>
            </a:r>
          </a:p>
          <a:p>
            <a:pPr>
              <a:spcBef>
                <a:spcPct val="60000"/>
              </a:spcBef>
            </a:pPr>
            <a:r>
              <a:rPr lang="en-US" altLang="ko-KR" sz="2400" b="1" smtClean="0">
                <a:ea typeface="굴림" panose="020B0600000101010101" pitchFamily="34" charset="-127"/>
                <a:cs typeface="Arial" panose="020B0604020202020204" pitchFamily="34" charset="0"/>
              </a:rPr>
              <a:t>Observational and other data (Chapter 7)</a:t>
            </a:r>
          </a:p>
        </p:txBody>
      </p:sp>
      <p:sp>
        <p:nvSpPr>
          <p:cNvPr id="4" name="Rectangle 6"/>
          <p:cNvSpPr>
            <a:spLocks noGrp="1" noChangeArrowheads="1"/>
          </p:cNvSpPr>
          <p:nvPr>
            <p:ph type="sldNum" sz="quarter" idx="4294967295"/>
          </p:nvPr>
        </p:nvSpPr>
        <p:spPr>
          <a:xfrm>
            <a:off x="7239000" y="6488113"/>
            <a:ext cx="1905000" cy="369887"/>
          </a:xfrm>
          <a:prstGeom prst="rect">
            <a:avLst/>
          </a:prstGeom>
          <a:ln/>
        </p:spPr>
        <p:txBody>
          <a:bodyPr/>
          <a:lstStyle/>
          <a:p>
            <a:r>
              <a:rPr lang="en-US" altLang="ko-KR"/>
              <a:t>3-</a:t>
            </a:r>
            <a:fld id="{1B5F37EA-C10D-4ADF-AF63-88DE70BF869C}" type="slidenum">
              <a:rPr lang="en-US" altLang="ko-KR"/>
              <a:pPr/>
              <a:t>27</a:t>
            </a:fld>
            <a:endParaRPr lang="en-US" altLang="ko-KR"/>
          </a:p>
        </p:txBody>
      </p:sp>
    </p:spTree>
  </p:cSld>
  <p:clrMapOvr>
    <a:masterClrMapping/>
  </p:clrMapOvr>
  <p:transition>
    <p:spli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82" name="Group 26"/>
          <p:cNvGrpSpPr>
            <a:grpSpLocks/>
          </p:cNvGrpSpPr>
          <p:nvPr/>
        </p:nvGrpSpPr>
        <p:grpSpPr bwMode="auto">
          <a:xfrm>
            <a:off x="566738" y="203200"/>
            <a:ext cx="7696200" cy="5938838"/>
            <a:chOff x="357" y="128"/>
            <a:chExt cx="4848" cy="3741"/>
          </a:xfrm>
        </p:grpSpPr>
        <p:sp>
          <p:nvSpPr>
            <p:cNvPr id="19459" name="Text Box 2"/>
            <p:cNvSpPr txBox="1">
              <a:spLocks noChangeArrowheads="1"/>
            </p:cNvSpPr>
            <p:nvPr/>
          </p:nvSpPr>
          <p:spPr bwMode="auto">
            <a:xfrm>
              <a:off x="891" y="128"/>
              <a:ext cx="397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2200" b="1" i="1">
                  <a:solidFill>
                    <a:schemeClr val="accent2"/>
                  </a:solidFill>
                  <a:ea typeface="굴림" panose="020B0600000101010101" pitchFamily="34" charset="-127"/>
                </a:rPr>
                <a:t>Figure 3.5. Major Types of Descriptive Studies</a:t>
              </a:r>
            </a:p>
          </p:txBody>
        </p:sp>
        <p:sp>
          <p:nvSpPr>
            <p:cNvPr id="19460" name="Rectangle 3"/>
            <p:cNvSpPr>
              <a:spLocks noChangeArrowheads="1"/>
            </p:cNvSpPr>
            <p:nvPr/>
          </p:nvSpPr>
          <p:spPr bwMode="auto">
            <a:xfrm>
              <a:off x="2133" y="500"/>
              <a:ext cx="1488" cy="768"/>
            </a:xfrm>
            <a:prstGeom prst="rect">
              <a:avLst/>
            </a:prstGeom>
            <a:solidFill>
              <a:srgbClr val="6699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2000" b="1">
                  <a:ea typeface="굴림" panose="020B0600000101010101" pitchFamily="34" charset="-127"/>
                </a:rPr>
                <a:t>Descriptive </a:t>
              </a:r>
            </a:p>
            <a:p>
              <a:pPr algn="ctr"/>
              <a:r>
                <a:rPr lang="en-US" altLang="ko-KR" sz="2000" b="1">
                  <a:ea typeface="굴림" panose="020B0600000101010101" pitchFamily="34" charset="-127"/>
                </a:rPr>
                <a:t>Studies</a:t>
              </a:r>
            </a:p>
          </p:txBody>
        </p:sp>
        <p:grpSp>
          <p:nvGrpSpPr>
            <p:cNvPr id="19461" name="Group 28"/>
            <p:cNvGrpSpPr>
              <a:grpSpLocks/>
            </p:cNvGrpSpPr>
            <p:nvPr/>
          </p:nvGrpSpPr>
          <p:grpSpPr bwMode="auto">
            <a:xfrm>
              <a:off x="2181" y="1589"/>
              <a:ext cx="1392" cy="2280"/>
              <a:chOff x="2181" y="1752"/>
              <a:chExt cx="1392" cy="2280"/>
            </a:xfrm>
          </p:grpSpPr>
          <p:sp>
            <p:nvSpPr>
              <p:cNvPr id="19477" name="Rectangle 6"/>
              <p:cNvSpPr>
                <a:spLocks noChangeArrowheads="1"/>
              </p:cNvSpPr>
              <p:nvPr/>
            </p:nvSpPr>
            <p:spPr bwMode="auto">
              <a:xfrm>
                <a:off x="2181" y="1776"/>
                <a:ext cx="1392" cy="2256"/>
              </a:xfrm>
              <a:prstGeom prst="rect">
                <a:avLst/>
              </a:prstGeom>
              <a:solidFill>
                <a:srgbClr val="FF99CC"/>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endParaRPr lang="ko-KR" altLang="ko-KR">
                  <a:ea typeface="굴림" panose="020B0600000101010101" pitchFamily="34" charset="-127"/>
                </a:endParaRPr>
              </a:p>
            </p:txBody>
          </p:sp>
          <p:sp>
            <p:nvSpPr>
              <p:cNvPr id="19478" name="Text Box 12"/>
              <p:cNvSpPr txBox="1">
                <a:spLocks noChangeArrowheads="1"/>
              </p:cNvSpPr>
              <p:nvPr/>
            </p:nvSpPr>
            <p:spPr bwMode="auto">
              <a:xfrm>
                <a:off x="2305" y="1752"/>
                <a:ext cx="1189" cy="2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ko-KR" sz="1800" b="1">
                    <a:ea typeface="굴림" panose="020B0600000101010101" pitchFamily="34" charset="-127"/>
                  </a:rPr>
                  <a:t>Consumer Perception</a:t>
                </a:r>
              </a:p>
              <a:p>
                <a:r>
                  <a:rPr lang="en-US" altLang="ko-KR" sz="1800" b="1">
                    <a:ea typeface="굴림" panose="020B0600000101010101" pitchFamily="34" charset="-127"/>
                  </a:rPr>
                  <a:t>And Behavior Studies</a:t>
                </a:r>
              </a:p>
              <a:p>
                <a:endParaRPr lang="en-US" altLang="ko-KR" sz="1800">
                  <a:ea typeface="굴림" panose="020B0600000101010101" pitchFamily="34" charset="-127"/>
                </a:endParaRPr>
              </a:p>
              <a:p>
                <a:pPr>
                  <a:buFontTx/>
                  <a:buChar char="•"/>
                </a:pPr>
                <a:r>
                  <a:rPr lang="en-US" altLang="ko-KR" sz="1800">
                    <a:ea typeface="굴림" panose="020B0600000101010101" pitchFamily="34" charset="-127"/>
                  </a:rPr>
                  <a:t> Image</a:t>
                </a:r>
              </a:p>
              <a:p>
                <a:pPr>
                  <a:buFontTx/>
                  <a:buChar char="•"/>
                </a:pPr>
                <a:endParaRPr lang="en-US" altLang="ko-KR" sz="1800">
                  <a:ea typeface="굴림" panose="020B0600000101010101" pitchFamily="34" charset="-127"/>
                </a:endParaRPr>
              </a:p>
              <a:p>
                <a:pPr>
                  <a:buFontTx/>
                  <a:buChar char="•"/>
                </a:pPr>
                <a:r>
                  <a:rPr lang="en-US" altLang="ko-KR" sz="1800">
                    <a:ea typeface="굴림" panose="020B0600000101010101" pitchFamily="34" charset="-127"/>
                  </a:rPr>
                  <a:t> Product Usage</a:t>
                </a:r>
              </a:p>
              <a:p>
                <a:pPr>
                  <a:buFontTx/>
                  <a:buChar char="•"/>
                </a:pPr>
                <a:endParaRPr lang="en-US" altLang="ko-KR" sz="1800">
                  <a:ea typeface="굴림" panose="020B0600000101010101" pitchFamily="34" charset="-127"/>
                </a:endParaRPr>
              </a:p>
              <a:p>
                <a:pPr>
                  <a:buFontTx/>
                  <a:buChar char="•"/>
                </a:pPr>
                <a:r>
                  <a:rPr lang="en-US" altLang="ko-KR" sz="1800">
                    <a:ea typeface="굴림" panose="020B0600000101010101" pitchFamily="34" charset="-127"/>
                  </a:rPr>
                  <a:t> Advertising</a:t>
                </a:r>
              </a:p>
              <a:p>
                <a:pPr>
                  <a:buFontTx/>
                  <a:buChar char="•"/>
                </a:pPr>
                <a:endParaRPr lang="en-US" altLang="ko-KR" sz="1800">
                  <a:ea typeface="굴림" panose="020B0600000101010101" pitchFamily="34" charset="-127"/>
                </a:endParaRPr>
              </a:p>
              <a:p>
                <a:pPr>
                  <a:buFontTx/>
                  <a:buChar char="•"/>
                </a:pPr>
                <a:r>
                  <a:rPr lang="en-US" altLang="ko-KR" sz="1800">
                    <a:ea typeface="굴림" panose="020B0600000101010101" pitchFamily="34" charset="-127"/>
                  </a:rPr>
                  <a:t> Pricing</a:t>
                </a:r>
              </a:p>
            </p:txBody>
          </p:sp>
          <p:sp>
            <p:nvSpPr>
              <p:cNvPr id="19479" name="Line 13"/>
              <p:cNvSpPr>
                <a:spLocks noChangeShapeType="1"/>
              </p:cNvSpPr>
              <p:nvPr/>
            </p:nvSpPr>
            <p:spPr bwMode="auto">
              <a:xfrm>
                <a:off x="2181" y="2469"/>
                <a:ext cx="13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19462" name="Group 29"/>
            <p:cNvGrpSpPr>
              <a:grpSpLocks/>
            </p:cNvGrpSpPr>
            <p:nvPr/>
          </p:nvGrpSpPr>
          <p:grpSpPr bwMode="auto">
            <a:xfrm>
              <a:off x="3861" y="1589"/>
              <a:ext cx="1344" cy="2280"/>
              <a:chOff x="3861" y="1752"/>
              <a:chExt cx="1344" cy="2280"/>
            </a:xfrm>
          </p:grpSpPr>
          <p:sp>
            <p:nvSpPr>
              <p:cNvPr id="19474" name="Rectangle 7"/>
              <p:cNvSpPr>
                <a:spLocks noChangeArrowheads="1"/>
              </p:cNvSpPr>
              <p:nvPr/>
            </p:nvSpPr>
            <p:spPr bwMode="auto">
              <a:xfrm>
                <a:off x="3861" y="1776"/>
                <a:ext cx="1344" cy="2256"/>
              </a:xfrm>
              <a:prstGeom prst="rect">
                <a:avLst/>
              </a:prstGeom>
              <a:solidFill>
                <a:srgbClr val="FF99CC"/>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endParaRPr lang="ko-KR" altLang="ko-KR">
                  <a:ea typeface="굴림" panose="020B0600000101010101" pitchFamily="34" charset="-127"/>
                </a:endParaRPr>
              </a:p>
            </p:txBody>
          </p:sp>
          <p:sp>
            <p:nvSpPr>
              <p:cNvPr id="19475" name="Text Box 15"/>
              <p:cNvSpPr txBox="1">
                <a:spLocks noChangeArrowheads="1"/>
              </p:cNvSpPr>
              <p:nvPr/>
            </p:nvSpPr>
            <p:spPr bwMode="auto">
              <a:xfrm>
                <a:off x="3986" y="1752"/>
                <a:ext cx="1104" cy="1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2713" indent="-112713">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ko-KR" sz="1800" b="1">
                    <a:ea typeface="굴림" panose="020B0600000101010101" pitchFamily="34" charset="-127"/>
                  </a:rPr>
                  <a:t>Market</a:t>
                </a:r>
              </a:p>
              <a:p>
                <a:r>
                  <a:rPr lang="en-US" altLang="ko-KR" sz="1800" b="1">
                    <a:ea typeface="굴림" panose="020B0600000101010101" pitchFamily="34" charset="-127"/>
                  </a:rPr>
                  <a:t>Characteristic</a:t>
                </a:r>
              </a:p>
              <a:p>
                <a:r>
                  <a:rPr lang="en-US" altLang="ko-KR" sz="1800" b="1">
                    <a:ea typeface="굴림" panose="020B0600000101010101" pitchFamily="34" charset="-127"/>
                  </a:rPr>
                  <a:t>Studies</a:t>
                </a:r>
              </a:p>
              <a:p>
                <a:endParaRPr lang="en-US" altLang="ko-KR" sz="1800">
                  <a:ea typeface="굴림" panose="020B0600000101010101" pitchFamily="34" charset="-127"/>
                </a:endParaRPr>
              </a:p>
              <a:p>
                <a:endParaRPr lang="en-US" altLang="ko-KR" sz="1800">
                  <a:ea typeface="굴림" panose="020B0600000101010101" pitchFamily="34" charset="-127"/>
                </a:endParaRPr>
              </a:p>
              <a:p>
                <a:pPr>
                  <a:buFontTx/>
                  <a:buChar char="•"/>
                </a:pPr>
                <a:r>
                  <a:rPr lang="en-US" altLang="ko-KR" sz="1800">
                    <a:ea typeface="굴림" panose="020B0600000101010101" pitchFamily="34" charset="-127"/>
                  </a:rPr>
                  <a:t>Distribution</a:t>
                </a:r>
              </a:p>
              <a:p>
                <a:pPr>
                  <a:buFontTx/>
                  <a:buChar char="•"/>
                </a:pPr>
                <a:endParaRPr lang="en-US" altLang="ko-KR" sz="1800">
                  <a:ea typeface="굴림" panose="020B0600000101010101" pitchFamily="34" charset="-127"/>
                </a:endParaRPr>
              </a:p>
              <a:p>
                <a:pPr>
                  <a:buFontTx/>
                  <a:buChar char="•"/>
                </a:pPr>
                <a:r>
                  <a:rPr lang="en-US" altLang="ko-KR" sz="1800">
                    <a:ea typeface="굴림" panose="020B0600000101010101" pitchFamily="34" charset="-127"/>
                  </a:rPr>
                  <a:t>Competitive </a:t>
                </a:r>
              </a:p>
              <a:p>
                <a:r>
                  <a:rPr lang="en-US" altLang="ko-KR" sz="1800">
                    <a:ea typeface="굴림" panose="020B0600000101010101" pitchFamily="34" charset="-127"/>
                  </a:rPr>
                  <a:t>  Analysis</a:t>
                </a:r>
              </a:p>
            </p:txBody>
          </p:sp>
          <p:sp>
            <p:nvSpPr>
              <p:cNvPr id="19476" name="Line 16"/>
              <p:cNvSpPr>
                <a:spLocks noChangeShapeType="1"/>
              </p:cNvSpPr>
              <p:nvPr/>
            </p:nvSpPr>
            <p:spPr bwMode="auto">
              <a:xfrm>
                <a:off x="3861" y="2469"/>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19463" name="Line 17"/>
            <p:cNvSpPr>
              <a:spLocks noChangeShapeType="1"/>
            </p:cNvSpPr>
            <p:nvPr/>
          </p:nvSpPr>
          <p:spPr bwMode="auto">
            <a:xfrm>
              <a:off x="2901" y="1277"/>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9464" name="Line 18"/>
            <p:cNvSpPr>
              <a:spLocks noChangeShapeType="1"/>
            </p:cNvSpPr>
            <p:nvPr/>
          </p:nvSpPr>
          <p:spPr bwMode="auto">
            <a:xfrm>
              <a:off x="1173" y="1421"/>
              <a:ext cx="3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9465" name="Line 19"/>
            <p:cNvSpPr>
              <a:spLocks noChangeShapeType="1"/>
            </p:cNvSpPr>
            <p:nvPr/>
          </p:nvSpPr>
          <p:spPr bwMode="auto">
            <a:xfrm>
              <a:off x="1173" y="1421"/>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9466" name="Line 20"/>
            <p:cNvSpPr>
              <a:spLocks noChangeShapeType="1"/>
            </p:cNvSpPr>
            <p:nvPr/>
          </p:nvSpPr>
          <p:spPr bwMode="auto">
            <a:xfrm>
              <a:off x="4533" y="1421"/>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nvGrpSpPr>
            <p:cNvPr id="19467" name="Group 27"/>
            <p:cNvGrpSpPr>
              <a:grpSpLocks/>
            </p:cNvGrpSpPr>
            <p:nvPr/>
          </p:nvGrpSpPr>
          <p:grpSpPr bwMode="auto">
            <a:xfrm>
              <a:off x="357" y="1517"/>
              <a:ext cx="1491" cy="2352"/>
              <a:chOff x="357" y="1680"/>
              <a:chExt cx="1491" cy="2352"/>
            </a:xfrm>
          </p:grpSpPr>
          <p:sp>
            <p:nvSpPr>
              <p:cNvPr id="19468" name="Text Box 4"/>
              <p:cNvSpPr txBox="1">
                <a:spLocks noChangeArrowheads="1"/>
              </p:cNvSpPr>
              <p:nvPr/>
            </p:nvSpPr>
            <p:spPr bwMode="auto">
              <a:xfrm>
                <a:off x="357" y="1680"/>
                <a:ext cx="12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pPr>
                <a:endParaRPr lang="ko-KR" altLang="ko-KR">
                  <a:ea typeface="굴림" panose="020B0600000101010101" pitchFamily="34" charset="-127"/>
                </a:endParaRPr>
              </a:p>
            </p:txBody>
          </p:sp>
          <p:sp>
            <p:nvSpPr>
              <p:cNvPr id="19469" name="Rectangle 5"/>
              <p:cNvSpPr>
                <a:spLocks noChangeArrowheads="1"/>
              </p:cNvSpPr>
              <p:nvPr/>
            </p:nvSpPr>
            <p:spPr bwMode="auto">
              <a:xfrm>
                <a:off x="501" y="1776"/>
                <a:ext cx="1344" cy="2256"/>
              </a:xfrm>
              <a:prstGeom prst="rect">
                <a:avLst/>
              </a:prstGeom>
              <a:solidFill>
                <a:srgbClr val="FF99CC"/>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endParaRPr lang="ko-KR" altLang="ko-KR">
                  <a:ea typeface="굴림" panose="020B0600000101010101" pitchFamily="34" charset="-127"/>
                </a:endParaRPr>
              </a:p>
            </p:txBody>
          </p:sp>
          <p:sp>
            <p:nvSpPr>
              <p:cNvPr id="19470" name="Text Box 9"/>
              <p:cNvSpPr txBox="1">
                <a:spLocks noChangeArrowheads="1"/>
              </p:cNvSpPr>
              <p:nvPr/>
            </p:nvSpPr>
            <p:spPr bwMode="auto">
              <a:xfrm>
                <a:off x="549" y="2112"/>
                <a:ext cx="1299" cy="1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ko-KR" sz="1800">
                  <a:ea typeface="굴림" panose="020B0600000101010101" pitchFamily="34" charset="-127"/>
                </a:endParaRPr>
              </a:p>
              <a:p>
                <a:r>
                  <a:rPr lang="en-US" altLang="ko-KR" sz="1800">
                    <a:ea typeface="굴림" panose="020B0600000101010101" pitchFamily="34" charset="-127"/>
                  </a:rPr>
                  <a:t/>
                </a:r>
                <a:br>
                  <a:rPr lang="en-US" altLang="ko-KR" sz="1800">
                    <a:ea typeface="굴림" panose="020B0600000101010101" pitchFamily="34" charset="-127"/>
                  </a:rPr>
                </a:br>
                <a:endParaRPr lang="en-US" altLang="ko-KR" sz="1800">
                  <a:ea typeface="굴림" panose="020B0600000101010101" pitchFamily="34" charset="-127"/>
                </a:endParaRPr>
              </a:p>
              <a:p>
                <a:pPr>
                  <a:buFontTx/>
                  <a:buChar char="•"/>
                </a:pPr>
                <a:r>
                  <a:rPr lang="en-US" altLang="ko-KR" sz="1800">
                    <a:ea typeface="굴림" panose="020B0600000101010101" pitchFamily="34" charset="-127"/>
                  </a:rPr>
                  <a:t> Market Potential</a:t>
                </a:r>
              </a:p>
              <a:p>
                <a:endParaRPr lang="en-US" altLang="ko-KR" sz="1800">
                  <a:ea typeface="굴림" panose="020B0600000101010101" pitchFamily="34" charset="-127"/>
                </a:endParaRPr>
              </a:p>
              <a:p>
                <a:pPr>
                  <a:buFontTx/>
                  <a:buChar char="•"/>
                </a:pPr>
                <a:r>
                  <a:rPr lang="en-US" altLang="ko-KR" sz="1800">
                    <a:ea typeface="굴림" panose="020B0600000101010101" pitchFamily="34" charset="-127"/>
                  </a:rPr>
                  <a:t> Market Share</a:t>
                </a:r>
              </a:p>
              <a:p>
                <a:endParaRPr lang="en-US" altLang="ko-KR" sz="1800">
                  <a:ea typeface="굴림" panose="020B0600000101010101" pitchFamily="34" charset="-127"/>
                </a:endParaRPr>
              </a:p>
              <a:p>
                <a:pPr>
                  <a:buFontTx/>
                  <a:buChar char="•"/>
                </a:pPr>
                <a:r>
                  <a:rPr lang="en-US" altLang="ko-KR" sz="1800">
                    <a:ea typeface="굴림" panose="020B0600000101010101" pitchFamily="34" charset="-127"/>
                  </a:rPr>
                  <a:t> Sales Analysis</a:t>
                </a:r>
              </a:p>
            </p:txBody>
          </p:sp>
          <p:sp>
            <p:nvSpPr>
              <p:cNvPr id="19471" name="Line 10"/>
              <p:cNvSpPr>
                <a:spLocks noChangeShapeType="1"/>
              </p:cNvSpPr>
              <p:nvPr/>
            </p:nvSpPr>
            <p:spPr bwMode="auto">
              <a:xfrm>
                <a:off x="501" y="2469"/>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9472" name="Text Box 22"/>
              <p:cNvSpPr txBox="1">
                <a:spLocks noChangeArrowheads="1"/>
              </p:cNvSpPr>
              <p:nvPr/>
            </p:nvSpPr>
            <p:spPr bwMode="auto">
              <a:xfrm>
                <a:off x="549" y="1824"/>
                <a:ext cx="10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pPr>
                <a:endParaRPr lang="ko-KR" altLang="ko-KR">
                  <a:ea typeface="굴림" panose="020B0600000101010101" pitchFamily="34" charset="-127"/>
                </a:endParaRPr>
              </a:p>
            </p:txBody>
          </p:sp>
          <p:sp>
            <p:nvSpPr>
              <p:cNvPr id="19473" name="Text Box 23"/>
              <p:cNvSpPr txBox="1">
                <a:spLocks noChangeArrowheads="1"/>
              </p:cNvSpPr>
              <p:nvPr/>
            </p:nvSpPr>
            <p:spPr bwMode="auto">
              <a:xfrm>
                <a:off x="597" y="1824"/>
                <a:ext cx="115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spcBef>
                    <a:spcPct val="50000"/>
                  </a:spcBef>
                </a:pPr>
                <a:r>
                  <a:rPr lang="en-US" altLang="ko-KR" sz="2000" b="1">
                    <a:ea typeface="굴림" panose="020B0600000101010101" pitchFamily="34" charset="-127"/>
                  </a:rPr>
                  <a:t>Sales Studies</a:t>
                </a:r>
              </a:p>
            </p:txBody>
          </p:sp>
        </p:gr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560388"/>
            <a:ext cx="7772400" cy="1143000"/>
          </a:xfrm>
        </p:spPr>
        <p:txBody>
          <a:bodyPr/>
          <a:lstStyle/>
          <a:p>
            <a:r>
              <a:rPr lang="en-US" altLang="ko-KR" sz="3800" b="1" smtClean="0">
                <a:solidFill>
                  <a:schemeClr val="accent2"/>
                </a:solidFill>
                <a:ea typeface="굴림" panose="020B0600000101010101" pitchFamily="34" charset="-127"/>
              </a:rPr>
              <a:t>Cross-sectional and Longitudinal Designs</a:t>
            </a:r>
          </a:p>
        </p:txBody>
      </p:sp>
      <p:sp>
        <p:nvSpPr>
          <p:cNvPr id="32771" name="Rectangle 3"/>
          <p:cNvSpPr>
            <a:spLocks noGrp="1" noChangeArrowheads="1"/>
          </p:cNvSpPr>
          <p:nvPr>
            <p:ph idx="1"/>
          </p:nvPr>
        </p:nvSpPr>
        <p:spPr>
          <a:xfrm>
            <a:off x="830263" y="2119313"/>
            <a:ext cx="7483475" cy="4114800"/>
          </a:xfrm>
        </p:spPr>
        <p:txBody>
          <a:bodyPr/>
          <a:lstStyle/>
          <a:p>
            <a:pPr>
              <a:spcBef>
                <a:spcPct val="100000"/>
              </a:spcBef>
            </a:pPr>
            <a:r>
              <a:rPr lang="en-US" altLang="ko-KR" sz="2400" b="1" smtClean="0">
                <a:solidFill>
                  <a:srgbClr val="000000"/>
                </a:solidFill>
                <a:ea typeface="굴림" panose="020B0600000101010101" pitchFamily="34" charset="-127"/>
                <a:cs typeface="Arial" panose="020B0604020202020204" pitchFamily="34" charset="0"/>
              </a:rPr>
              <a:t>A cross-sectional design involves the collection of information from any given sample of population elements only once.</a:t>
            </a:r>
          </a:p>
          <a:p>
            <a:pPr>
              <a:spcBef>
                <a:spcPct val="100000"/>
              </a:spcBef>
            </a:pPr>
            <a:r>
              <a:rPr lang="en-US" altLang="ko-KR" sz="2400" b="1" smtClean="0">
                <a:solidFill>
                  <a:srgbClr val="000000"/>
                </a:solidFill>
                <a:ea typeface="굴림" panose="020B0600000101010101" pitchFamily="34" charset="-127"/>
                <a:cs typeface="Arial" panose="020B0604020202020204" pitchFamily="34" charset="0"/>
              </a:rPr>
              <a:t>In a longitudinal design, a fixed sample (or samples) of population elements is measured repeatedly on the same variables.</a:t>
            </a:r>
          </a:p>
          <a:p>
            <a:pPr>
              <a:spcBef>
                <a:spcPct val="100000"/>
              </a:spcBef>
            </a:pPr>
            <a:r>
              <a:rPr lang="en-US" altLang="ko-KR" sz="2400" b="1" smtClean="0">
                <a:solidFill>
                  <a:srgbClr val="000000"/>
                </a:solidFill>
                <a:ea typeface="굴림" panose="020B0600000101010101" pitchFamily="34" charset="-127"/>
                <a:cs typeface="Arial" panose="020B0604020202020204" pitchFamily="34" charset="0"/>
              </a:rPr>
              <a:t>A longitudinal design differs from a cross-sectional design in that the sample or samples remain the same over time.</a:t>
            </a:r>
          </a:p>
        </p:txBody>
      </p:sp>
    </p:spTree>
  </p:cSld>
  <p:clrMapOvr>
    <a:masterClrMapping/>
  </p:clrMapOvr>
  <p:transition>
    <p:spli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30"/>
          <p:cNvGrpSpPr>
            <a:grpSpLocks/>
          </p:cNvGrpSpPr>
          <p:nvPr/>
        </p:nvGrpSpPr>
        <p:grpSpPr bwMode="auto">
          <a:xfrm>
            <a:off x="0" y="0"/>
            <a:ext cx="9144000" cy="6553200"/>
            <a:chOff x="96" y="96"/>
            <a:chExt cx="5568" cy="4128"/>
          </a:xfrm>
        </p:grpSpPr>
        <p:sp>
          <p:nvSpPr>
            <p:cNvPr id="11266" name="Rectangle 2"/>
            <p:cNvSpPr>
              <a:spLocks noChangeArrowheads="1"/>
            </p:cNvSpPr>
            <p:nvPr/>
          </p:nvSpPr>
          <p:spPr bwMode="auto">
            <a:xfrm>
              <a:off x="96" y="96"/>
              <a:ext cx="5568" cy="4128"/>
            </a:xfrm>
            <a:prstGeom prst="rect">
              <a:avLst/>
            </a:prstGeom>
            <a:gradFill rotWithShape="0">
              <a:gsLst>
                <a:gs pos="0">
                  <a:schemeClr val="accent2"/>
                </a:gs>
                <a:gs pos="100000">
                  <a:schemeClr val="accent2">
                    <a:gamma/>
                    <a:shade val="46275"/>
                    <a:invGamma/>
                  </a:schemeClr>
                </a:gs>
              </a:gsLst>
              <a:lin ang="5400000" scaled="1"/>
            </a:gradFill>
            <a:ln w="9525">
              <a:solidFill>
                <a:schemeClr val="tx1"/>
              </a:solidFill>
              <a:miter lim="800000"/>
              <a:headEnd/>
              <a:tailEnd/>
            </a:ln>
            <a:effectLst/>
          </p:spPr>
          <p:txBody>
            <a:bodyPr wrap="none" anchor="ctr"/>
            <a:lstStyle/>
            <a:p>
              <a:pPr>
                <a:defRPr/>
              </a:pPr>
              <a:endParaRPr lang="ko-KR" altLang="en-US">
                <a:latin typeface="Arial" charset="0"/>
                <a:ea typeface="굴림" charset="-127"/>
              </a:endParaRPr>
            </a:p>
          </p:txBody>
        </p:sp>
        <p:sp>
          <p:nvSpPr>
            <p:cNvPr id="3076" name="Line 21"/>
            <p:cNvSpPr>
              <a:spLocks noChangeShapeType="1"/>
            </p:cNvSpPr>
            <p:nvPr/>
          </p:nvSpPr>
          <p:spPr bwMode="auto">
            <a:xfrm>
              <a:off x="4512" y="3552"/>
              <a:ext cx="0" cy="144"/>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grpSp>
          <p:nvGrpSpPr>
            <p:cNvPr id="3077" name="Group 29"/>
            <p:cNvGrpSpPr>
              <a:grpSpLocks/>
            </p:cNvGrpSpPr>
            <p:nvPr/>
          </p:nvGrpSpPr>
          <p:grpSpPr bwMode="auto">
            <a:xfrm>
              <a:off x="220" y="125"/>
              <a:ext cx="5424" cy="4032"/>
              <a:chOff x="220" y="125"/>
              <a:chExt cx="5424" cy="4032"/>
            </a:xfrm>
          </p:grpSpPr>
          <p:sp>
            <p:nvSpPr>
              <p:cNvPr id="3078" name="Line 14"/>
              <p:cNvSpPr>
                <a:spLocks noChangeShapeType="1"/>
              </p:cNvSpPr>
              <p:nvPr/>
            </p:nvSpPr>
            <p:spPr bwMode="auto">
              <a:xfrm>
                <a:off x="4540" y="1613"/>
                <a:ext cx="0" cy="144"/>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3079" name="Line 15"/>
              <p:cNvSpPr>
                <a:spLocks noChangeShapeType="1"/>
              </p:cNvSpPr>
              <p:nvPr/>
            </p:nvSpPr>
            <p:spPr bwMode="auto">
              <a:xfrm>
                <a:off x="4540" y="2027"/>
                <a:ext cx="0" cy="144"/>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3080" name="Line 16"/>
              <p:cNvSpPr>
                <a:spLocks noChangeShapeType="1"/>
              </p:cNvSpPr>
              <p:nvPr/>
            </p:nvSpPr>
            <p:spPr bwMode="auto">
              <a:xfrm>
                <a:off x="4540" y="2507"/>
                <a:ext cx="0" cy="144"/>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3081" name="Line 17"/>
              <p:cNvSpPr>
                <a:spLocks noChangeShapeType="1"/>
              </p:cNvSpPr>
              <p:nvPr/>
            </p:nvSpPr>
            <p:spPr bwMode="auto">
              <a:xfrm>
                <a:off x="4521" y="3006"/>
                <a:ext cx="0" cy="144"/>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grpSp>
            <p:nvGrpSpPr>
              <p:cNvPr id="3082" name="Group 28"/>
              <p:cNvGrpSpPr>
                <a:grpSpLocks/>
              </p:cNvGrpSpPr>
              <p:nvPr/>
            </p:nvGrpSpPr>
            <p:grpSpPr bwMode="auto">
              <a:xfrm>
                <a:off x="220" y="125"/>
                <a:ext cx="5424" cy="4032"/>
                <a:chOff x="192" y="144"/>
                <a:chExt cx="5424" cy="4032"/>
              </a:xfrm>
            </p:grpSpPr>
            <p:sp>
              <p:nvSpPr>
                <p:cNvPr id="3083" name="Rectangle 3"/>
                <p:cNvSpPr>
                  <a:spLocks noChangeArrowheads="1"/>
                </p:cNvSpPr>
                <p:nvPr/>
              </p:nvSpPr>
              <p:spPr bwMode="auto">
                <a:xfrm>
                  <a:off x="192" y="144"/>
                  <a:ext cx="5328" cy="576"/>
                </a:xfrm>
                <a:prstGeom prst="rect">
                  <a:avLst/>
                </a:prstGeom>
                <a:solidFill>
                  <a:srgbClr val="FFFF99"/>
                </a:solidFill>
                <a:ln w="9525">
                  <a:solidFill>
                    <a:schemeClr val="tx1"/>
                  </a:solidFill>
                  <a:miter lim="800000"/>
                  <a:headEnd/>
                  <a:tailEnd/>
                </a:ln>
              </p:spPr>
              <p:txBody>
                <a:bodyPr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b="1">
                      <a:ea typeface="굴림" panose="020B0600000101010101" pitchFamily="34" charset="-127"/>
                    </a:rPr>
                    <a:t>Figure 3.1. Relationship of Research Design to the Previous Chapters and the Marketing Research Process</a:t>
                  </a:r>
                </a:p>
              </p:txBody>
            </p:sp>
            <p:sp>
              <p:nvSpPr>
                <p:cNvPr id="3084" name="Rectangle 4"/>
                <p:cNvSpPr>
                  <a:spLocks noChangeArrowheads="1"/>
                </p:cNvSpPr>
                <p:nvPr/>
              </p:nvSpPr>
              <p:spPr bwMode="auto">
                <a:xfrm>
                  <a:off x="240" y="816"/>
                  <a:ext cx="1488" cy="432"/>
                </a:xfrm>
                <a:prstGeom prst="rect">
                  <a:avLst/>
                </a:prstGeom>
                <a:solidFill>
                  <a:srgbClr val="FF99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2000">
                      <a:ea typeface="굴림" panose="020B0600000101010101" pitchFamily="34" charset="-127"/>
                    </a:rPr>
                    <a:t>Focus of This </a:t>
                  </a:r>
                </a:p>
                <a:p>
                  <a:pPr algn="ctr"/>
                  <a:r>
                    <a:rPr lang="en-US" altLang="ko-KR" sz="2000">
                      <a:ea typeface="굴림" panose="020B0600000101010101" pitchFamily="34" charset="-127"/>
                    </a:rPr>
                    <a:t>Chapter</a:t>
                  </a:r>
                </a:p>
              </p:txBody>
            </p:sp>
            <p:sp>
              <p:nvSpPr>
                <p:cNvPr id="3085" name="Rectangle 5"/>
                <p:cNvSpPr>
                  <a:spLocks noChangeArrowheads="1"/>
                </p:cNvSpPr>
                <p:nvPr/>
              </p:nvSpPr>
              <p:spPr bwMode="auto">
                <a:xfrm>
                  <a:off x="1824" y="816"/>
                  <a:ext cx="1632" cy="432"/>
                </a:xfrm>
                <a:prstGeom prst="rect">
                  <a:avLst/>
                </a:prstGeom>
                <a:solidFill>
                  <a:srgbClr val="FFCC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2000">
                      <a:ea typeface="굴림" panose="020B0600000101010101" pitchFamily="34" charset="-127"/>
                    </a:rPr>
                    <a:t>Relationship to</a:t>
                  </a:r>
                </a:p>
                <a:p>
                  <a:pPr algn="ctr"/>
                  <a:r>
                    <a:rPr lang="en-US" altLang="ko-KR" sz="2000">
                      <a:ea typeface="굴림" panose="020B0600000101010101" pitchFamily="34" charset="-127"/>
                    </a:rPr>
                    <a:t>Previous Chapters</a:t>
                  </a:r>
                </a:p>
              </p:txBody>
            </p:sp>
            <p:sp>
              <p:nvSpPr>
                <p:cNvPr id="3086" name="Rectangle 6"/>
                <p:cNvSpPr>
                  <a:spLocks noChangeArrowheads="1"/>
                </p:cNvSpPr>
                <p:nvPr/>
              </p:nvSpPr>
              <p:spPr bwMode="auto">
                <a:xfrm>
                  <a:off x="3552" y="816"/>
                  <a:ext cx="2064" cy="432"/>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2000">
                      <a:ea typeface="굴림" panose="020B0600000101010101" pitchFamily="34" charset="-127"/>
                    </a:rPr>
                    <a:t>Relationship to Marketing</a:t>
                  </a:r>
                </a:p>
                <a:p>
                  <a:pPr algn="ctr"/>
                  <a:r>
                    <a:rPr lang="en-US" altLang="ko-KR" sz="2000">
                      <a:ea typeface="굴림" panose="020B0600000101010101" pitchFamily="34" charset="-127"/>
                    </a:rPr>
                    <a:t>Research Process</a:t>
                  </a:r>
                  <a:endParaRPr lang="en-US" altLang="ko-KR">
                    <a:ea typeface="굴림" panose="020B0600000101010101" pitchFamily="34" charset="-127"/>
                  </a:endParaRPr>
                </a:p>
              </p:txBody>
            </p:sp>
            <p:sp>
              <p:nvSpPr>
                <p:cNvPr id="3087" name="Text Box 7"/>
                <p:cNvSpPr txBox="1">
                  <a:spLocks noChangeArrowheads="1"/>
                </p:cNvSpPr>
                <p:nvPr/>
              </p:nvSpPr>
              <p:spPr bwMode="auto">
                <a:xfrm>
                  <a:off x="336" y="1440"/>
                  <a:ext cx="1440" cy="1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buFontTx/>
                    <a:buChar char="•"/>
                  </a:pPr>
                  <a:r>
                    <a:rPr lang="en-US" altLang="ko-KR" sz="1800">
                      <a:solidFill>
                        <a:schemeClr val="bg1"/>
                      </a:solidFill>
                      <a:ea typeface="굴림" panose="020B0600000101010101" pitchFamily="34" charset="-127"/>
                    </a:rPr>
                    <a:t>Definition and Classification of Research Design</a:t>
                  </a:r>
                </a:p>
                <a:p>
                  <a:pPr>
                    <a:spcBef>
                      <a:spcPct val="50000"/>
                    </a:spcBef>
                    <a:buFontTx/>
                    <a:buChar char="•"/>
                  </a:pPr>
                  <a:r>
                    <a:rPr lang="en-US" altLang="ko-KR" sz="1800">
                      <a:solidFill>
                        <a:schemeClr val="bg1"/>
                      </a:solidFill>
                      <a:ea typeface="굴림" panose="020B0600000101010101" pitchFamily="34" charset="-127"/>
                    </a:rPr>
                    <a:t>Exploratory Research Design</a:t>
                  </a:r>
                </a:p>
                <a:p>
                  <a:pPr>
                    <a:spcBef>
                      <a:spcPct val="50000"/>
                    </a:spcBef>
                    <a:buFontTx/>
                    <a:buChar char="•"/>
                  </a:pPr>
                  <a:r>
                    <a:rPr lang="en-US" altLang="ko-KR" sz="1800">
                      <a:solidFill>
                        <a:schemeClr val="bg1"/>
                      </a:solidFill>
                      <a:ea typeface="굴림" panose="020B0600000101010101" pitchFamily="34" charset="-127"/>
                    </a:rPr>
                    <a:t>Descriptive Research Design</a:t>
                  </a:r>
                </a:p>
                <a:p>
                  <a:pPr>
                    <a:spcBef>
                      <a:spcPct val="50000"/>
                    </a:spcBef>
                    <a:buFontTx/>
                    <a:buChar char="•"/>
                  </a:pPr>
                  <a:r>
                    <a:rPr lang="en-US" altLang="ko-KR" sz="1800">
                      <a:solidFill>
                        <a:schemeClr val="bg1"/>
                      </a:solidFill>
                      <a:ea typeface="굴림" panose="020B0600000101010101" pitchFamily="34" charset="-127"/>
                    </a:rPr>
                    <a:t>Causal Research Design</a:t>
                  </a:r>
                </a:p>
              </p:txBody>
            </p:sp>
            <p:sp>
              <p:nvSpPr>
                <p:cNvPr id="3088" name="Text Box 8"/>
                <p:cNvSpPr txBox="1">
                  <a:spLocks noChangeArrowheads="1"/>
                </p:cNvSpPr>
                <p:nvPr/>
              </p:nvSpPr>
              <p:spPr bwMode="auto">
                <a:xfrm>
                  <a:off x="1872" y="1440"/>
                  <a:ext cx="1632" cy="1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buFontTx/>
                    <a:buChar char="•"/>
                  </a:pPr>
                  <a:r>
                    <a:rPr lang="en-US" altLang="ko-KR" sz="1800">
                      <a:solidFill>
                        <a:schemeClr val="bg1"/>
                      </a:solidFill>
                      <a:ea typeface="굴림" panose="020B0600000101010101" pitchFamily="34" charset="-127"/>
                    </a:rPr>
                    <a:t>Marketing Research Process (Chapter 1)</a:t>
                  </a:r>
                </a:p>
                <a:p>
                  <a:pPr>
                    <a:spcBef>
                      <a:spcPct val="50000"/>
                    </a:spcBef>
                    <a:buFontTx/>
                    <a:buChar char="•"/>
                  </a:pPr>
                  <a:r>
                    <a:rPr lang="en-US" altLang="ko-KR" sz="1800">
                      <a:solidFill>
                        <a:schemeClr val="bg1"/>
                      </a:solidFill>
                      <a:ea typeface="굴림" panose="020B0600000101010101" pitchFamily="34" charset="-127"/>
                    </a:rPr>
                    <a:t>Specification of the Information Needed (Chapter 2)</a:t>
                  </a:r>
                </a:p>
              </p:txBody>
            </p:sp>
            <p:sp>
              <p:nvSpPr>
                <p:cNvPr id="3089" name="Rectangle 9"/>
                <p:cNvSpPr>
                  <a:spLocks noChangeArrowheads="1"/>
                </p:cNvSpPr>
                <p:nvPr/>
              </p:nvSpPr>
              <p:spPr bwMode="auto">
                <a:xfrm>
                  <a:off x="3840" y="1344"/>
                  <a:ext cx="1440" cy="288"/>
                </a:xfrm>
                <a:prstGeom prst="rect">
                  <a:avLst/>
                </a:prstGeom>
                <a:solidFill>
                  <a:srgbClr val="FF99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1800">
                      <a:ea typeface="굴림" panose="020B0600000101010101" pitchFamily="34" charset="-127"/>
                    </a:rPr>
                    <a:t>Problem Definition</a:t>
                  </a:r>
                </a:p>
              </p:txBody>
            </p:sp>
            <p:sp>
              <p:nvSpPr>
                <p:cNvPr id="3090" name="Rectangle 10"/>
                <p:cNvSpPr>
                  <a:spLocks noChangeArrowheads="1"/>
                </p:cNvSpPr>
                <p:nvPr/>
              </p:nvSpPr>
              <p:spPr bwMode="auto">
                <a:xfrm>
                  <a:off x="3840" y="1776"/>
                  <a:ext cx="1440" cy="288"/>
                </a:xfrm>
                <a:prstGeom prst="rect">
                  <a:avLst/>
                </a:prstGeom>
                <a:solidFill>
                  <a:schemeClr val="hlink"/>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1800">
                      <a:ea typeface="굴림" panose="020B0600000101010101" pitchFamily="34" charset="-127"/>
                    </a:rPr>
                    <a:t>Approach to Problem</a:t>
                  </a:r>
                </a:p>
              </p:txBody>
            </p:sp>
            <p:sp>
              <p:nvSpPr>
                <p:cNvPr id="3091" name="Rectangle 11"/>
                <p:cNvSpPr>
                  <a:spLocks noChangeArrowheads="1"/>
                </p:cNvSpPr>
                <p:nvPr/>
              </p:nvSpPr>
              <p:spPr bwMode="auto">
                <a:xfrm>
                  <a:off x="3840" y="2208"/>
                  <a:ext cx="1440" cy="336"/>
                </a:xfrm>
                <a:prstGeom prst="rect">
                  <a:avLst/>
                </a:prstGeom>
                <a:solidFill>
                  <a:srgbClr val="FFFF9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1800">
                      <a:ea typeface="굴림" panose="020B0600000101010101" pitchFamily="34" charset="-127"/>
                    </a:rPr>
                    <a:t>Research</a:t>
                  </a:r>
                  <a:r>
                    <a:rPr lang="en-US" altLang="ko-KR" sz="1800" b="1">
                      <a:ea typeface="굴림" panose="020B0600000101010101" pitchFamily="34" charset="-127"/>
                    </a:rPr>
                    <a:t> </a:t>
                  </a:r>
                  <a:r>
                    <a:rPr lang="en-US" altLang="ko-KR" sz="1800">
                      <a:ea typeface="굴림" panose="020B0600000101010101" pitchFamily="34" charset="-127"/>
                    </a:rPr>
                    <a:t>Design</a:t>
                  </a:r>
                </a:p>
              </p:txBody>
            </p:sp>
            <p:sp>
              <p:nvSpPr>
                <p:cNvPr id="3092" name="Rectangle 12"/>
                <p:cNvSpPr>
                  <a:spLocks noChangeArrowheads="1"/>
                </p:cNvSpPr>
                <p:nvPr/>
              </p:nvSpPr>
              <p:spPr bwMode="auto">
                <a:xfrm>
                  <a:off x="3840" y="2688"/>
                  <a:ext cx="1440" cy="336"/>
                </a:xfrm>
                <a:prstGeom prst="rect">
                  <a:avLst/>
                </a:prstGeom>
                <a:solidFill>
                  <a:srgbClr val="FF99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1800">
                      <a:ea typeface="굴림" panose="020B0600000101010101" pitchFamily="34" charset="-127"/>
                    </a:rPr>
                    <a:t>Field Work</a:t>
                  </a:r>
                </a:p>
              </p:txBody>
            </p:sp>
            <p:sp>
              <p:nvSpPr>
                <p:cNvPr id="3093" name="Rectangle 13"/>
                <p:cNvSpPr>
                  <a:spLocks noChangeArrowheads="1"/>
                </p:cNvSpPr>
                <p:nvPr/>
              </p:nvSpPr>
              <p:spPr bwMode="auto">
                <a:xfrm>
                  <a:off x="3840" y="3168"/>
                  <a:ext cx="1440" cy="384"/>
                </a:xfrm>
                <a:prstGeom prst="rect">
                  <a:avLst/>
                </a:prstGeom>
                <a:solidFill>
                  <a:schemeClr val="hlink"/>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1800">
                      <a:ea typeface="굴림" panose="020B0600000101010101" pitchFamily="34" charset="-127"/>
                    </a:rPr>
                    <a:t>Data Preparation</a:t>
                  </a:r>
                </a:p>
                <a:p>
                  <a:pPr algn="ctr"/>
                  <a:r>
                    <a:rPr lang="en-US" altLang="ko-KR" sz="1800">
                      <a:ea typeface="굴림" panose="020B0600000101010101" pitchFamily="34" charset="-127"/>
                    </a:rPr>
                    <a:t>and Analysis</a:t>
                  </a:r>
                </a:p>
              </p:txBody>
            </p:sp>
            <p:sp>
              <p:nvSpPr>
                <p:cNvPr id="3094" name="Rectangle 20"/>
                <p:cNvSpPr>
                  <a:spLocks noChangeArrowheads="1"/>
                </p:cNvSpPr>
                <p:nvPr/>
              </p:nvSpPr>
              <p:spPr bwMode="auto">
                <a:xfrm>
                  <a:off x="3840" y="3696"/>
                  <a:ext cx="1440" cy="480"/>
                </a:xfrm>
                <a:prstGeom prst="rect">
                  <a:avLst/>
                </a:prstGeom>
                <a:solidFill>
                  <a:srgbClr val="FFFF99"/>
                </a:solidFill>
                <a:ln w="9525">
                  <a:solidFill>
                    <a:schemeClr val="tx1"/>
                  </a:solidFill>
                  <a:miter lim="800000"/>
                  <a:headEnd/>
                  <a:tailEnd/>
                </a:ln>
              </p:spPr>
              <p:txBody>
                <a:bodyPr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endParaRPr lang="en-US" altLang="ko-KR" sz="1800">
                    <a:ea typeface="굴림" panose="020B0600000101010101" pitchFamily="34" charset="-127"/>
                  </a:endParaRPr>
                </a:p>
                <a:p>
                  <a:pPr algn="ctr"/>
                  <a:r>
                    <a:rPr lang="en-US" altLang="ko-KR" sz="1800">
                      <a:ea typeface="굴림" panose="020B0600000101010101" pitchFamily="34" charset="-127"/>
                    </a:rPr>
                    <a:t>Report Preparation and Presentation</a:t>
                  </a:r>
                </a:p>
                <a:p>
                  <a:pPr algn="ctr"/>
                  <a:endParaRPr lang="en-US" altLang="ko-KR" sz="1800">
                    <a:ea typeface="굴림" panose="020B0600000101010101" pitchFamily="34" charset="-127"/>
                  </a:endParaRPr>
                </a:p>
              </p:txBody>
            </p:sp>
            <p:sp>
              <p:nvSpPr>
                <p:cNvPr id="3095" name="AutoShape 23"/>
                <p:cNvSpPr>
                  <a:spLocks noChangeArrowheads="1"/>
                </p:cNvSpPr>
                <p:nvPr/>
              </p:nvSpPr>
              <p:spPr bwMode="auto">
                <a:xfrm>
                  <a:off x="3360" y="2304"/>
                  <a:ext cx="432" cy="192"/>
                </a:xfrm>
                <a:prstGeom prst="rightArrow">
                  <a:avLst>
                    <a:gd name="adj1" fmla="val 50000"/>
                    <a:gd name="adj2" fmla="val 56250"/>
                  </a:avLst>
                </a:prstGeom>
                <a:solidFill>
                  <a:srgbClr val="FF99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ko-KR" altLang="en-US">
                    <a:ea typeface="굴림" panose="020B0600000101010101" pitchFamily="34" charset="-127"/>
                  </a:endParaRPr>
                </a:p>
              </p:txBody>
            </p:sp>
          </p:grpSp>
        </p:gr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7" name="Rectangle 19"/>
          <p:cNvSpPr>
            <a:spLocks noGrp="1" noChangeArrowheads="1"/>
          </p:cNvSpPr>
          <p:nvPr>
            <p:ph type="title" idx="4294967295"/>
          </p:nvPr>
        </p:nvSpPr>
        <p:spPr>
          <a:xfrm>
            <a:off x="0" y="838200"/>
            <a:ext cx="152400" cy="152400"/>
          </a:xfrm>
        </p:spPr>
        <p:txBody>
          <a:bodyPr/>
          <a:lstStyle/>
          <a:p>
            <a:r>
              <a:rPr lang="en-US" altLang="ko-KR" sz="100" smtClean="0">
                <a:solidFill>
                  <a:schemeClr val="tx1"/>
                </a:solidFill>
                <a:ea typeface="굴림" panose="020B0600000101010101" pitchFamily="34" charset="-127"/>
              </a:rPr>
              <a:t>Figure 3.6 Cross Sectional vs. Longitudinal Designs</a:t>
            </a:r>
          </a:p>
        </p:txBody>
      </p:sp>
      <p:sp>
        <p:nvSpPr>
          <p:cNvPr id="21506" name="Oval 2"/>
          <p:cNvSpPr>
            <a:spLocks noChangeArrowheads="1"/>
          </p:cNvSpPr>
          <p:nvPr/>
        </p:nvSpPr>
        <p:spPr bwMode="auto">
          <a:xfrm>
            <a:off x="2435225" y="1066800"/>
            <a:ext cx="2286000" cy="1905000"/>
          </a:xfrm>
          <a:prstGeom prst="ellipse">
            <a:avLst/>
          </a:prstGeom>
          <a:solidFill>
            <a:srgbClr val="6699FF"/>
          </a:solidFill>
          <a:ln w="9525">
            <a:solidFill>
              <a:schemeClr val="tx1"/>
            </a:solidFill>
            <a:round/>
            <a:headEnd/>
            <a:tailEnd/>
          </a:ln>
        </p:spPr>
        <p:txBody>
          <a:bodyPr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a:ea typeface="굴림" panose="020B0600000101010101" pitchFamily="34" charset="-127"/>
              </a:rPr>
              <a:t>Sample Surveyed at T</a:t>
            </a:r>
            <a:r>
              <a:rPr lang="en-US" altLang="ko-KR" baseline="-25000">
                <a:ea typeface="굴림" panose="020B0600000101010101" pitchFamily="34" charset="-127"/>
              </a:rPr>
              <a:t>1</a:t>
            </a:r>
            <a:endParaRPr lang="en-US" altLang="ko-KR">
              <a:ea typeface="굴림" panose="020B0600000101010101" pitchFamily="34" charset="-127"/>
            </a:endParaRPr>
          </a:p>
        </p:txBody>
      </p:sp>
      <p:sp>
        <p:nvSpPr>
          <p:cNvPr id="21507" name="Oval 3"/>
          <p:cNvSpPr>
            <a:spLocks noChangeArrowheads="1"/>
          </p:cNvSpPr>
          <p:nvPr/>
        </p:nvSpPr>
        <p:spPr bwMode="auto">
          <a:xfrm>
            <a:off x="2435225" y="3505200"/>
            <a:ext cx="2362200" cy="1905000"/>
          </a:xfrm>
          <a:prstGeom prst="ellipse">
            <a:avLst/>
          </a:prstGeom>
          <a:solidFill>
            <a:srgbClr val="FFFF00"/>
          </a:solidFill>
          <a:ln w="9525">
            <a:solidFill>
              <a:schemeClr val="tx1"/>
            </a:solidFill>
            <a:round/>
            <a:headEnd/>
            <a:tailEnd/>
          </a:ln>
        </p:spPr>
        <p:txBody>
          <a:bodyPr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a:ea typeface="굴림" panose="020B0600000101010101" pitchFamily="34" charset="-127"/>
              </a:rPr>
              <a:t>Sample Surveyed at T</a:t>
            </a:r>
            <a:r>
              <a:rPr lang="en-US" altLang="ko-KR" baseline="-25000">
                <a:ea typeface="굴림" panose="020B0600000101010101" pitchFamily="34" charset="-127"/>
              </a:rPr>
              <a:t>1</a:t>
            </a:r>
            <a:endParaRPr lang="en-US" altLang="ko-KR">
              <a:ea typeface="굴림" panose="020B0600000101010101" pitchFamily="34" charset="-127"/>
            </a:endParaRPr>
          </a:p>
        </p:txBody>
      </p:sp>
      <p:sp>
        <p:nvSpPr>
          <p:cNvPr id="21508" name="Oval 4"/>
          <p:cNvSpPr>
            <a:spLocks noChangeArrowheads="1"/>
          </p:cNvSpPr>
          <p:nvPr/>
        </p:nvSpPr>
        <p:spPr bwMode="auto">
          <a:xfrm>
            <a:off x="5864225" y="3352800"/>
            <a:ext cx="2362200" cy="1981200"/>
          </a:xfrm>
          <a:prstGeom prst="ellipse">
            <a:avLst/>
          </a:prstGeom>
          <a:solidFill>
            <a:srgbClr val="FF9900"/>
          </a:solidFill>
          <a:ln w="9525">
            <a:solidFill>
              <a:schemeClr val="tx1"/>
            </a:solidFill>
            <a:round/>
            <a:headEnd/>
            <a:tailEnd/>
          </a:ln>
        </p:spPr>
        <p:txBody>
          <a:bodyPr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a:ea typeface="굴림" panose="020B0600000101010101" pitchFamily="34" charset="-127"/>
              </a:rPr>
              <a:t>Same Sample also Surveyed at T</a:t>
            </a:r>
            <a:r>
              <a:rPr lang="en-US" altLang="ko-KR" baseline="-25000">
                <a:ea typeface="굴림" panose="020B0600000101010101" pitchFamily="34" charset="-127"/>
              </a:rPr>
              <a:t>2</a:t>
            </a:r>
            <a:endParaRPr lang="en-US" altLang="ko-KR">
              <a:ea typeface="굴림" panose="020B0600000101010101" pitchFamily="34" charset="-127"/>
            </a:endParaRPr>
          </a:p>
        </p:txBody>
      </p:sp>
      <p:sp>
        <p:nvSpPr>
          <p:cNvPr id="21509" name="Line 5"/>
          <p:cNvSpPr>
            <a:spLocks noChangeShapeType="1"/>
          </p:cNvSpPr>
          <p:nvPr/>
        </p:nvSpPr>
        <p:spPr bwMode="auto">
          <a:xfrm>
            <a:off x="2282825" y="5638800"/>
            <a:ext cx="62484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grpSp>
        <p:nvGrpSpPr>
          <p:cNvPr id="21510" name="Group 6"/>
          <p:cNvGrpSpPr>
            <a:grpSpLocks/>
          </p:cNvGrpSpPr>
          <p:nvPr/>
        </p:nvGrpSpPr>
        <p:grpSpPr bwMode="auto">
          <a:xfrm>
            <a:off x="3197225" y="5638800"/>
            <a:ext cx="609600" cy="1173163"/>
            <a:chOff x="1296" y="3696"/>
            <a:chExt cx="384" cy="739"/>
          </a:xfrm>
        </p:grpSpPr>
        <p:sp>
          <p:nvSpPr>
            <p:cNvPr id="21520" name="Line 7"/>
            <p:cNvSpPr>
              <a:spLocks noChangeShapeType="1"/>
            </p:cNvSpPr>
            <p:nvPr/>
          </p:nvSpPr>
          <p:spPr bwMode="auto">
            <a:xfrm>
              <a:off x="1536" y="369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1521" name="Text Box 8"/>
            <p:cNvSpPr txBox="1">
              <a:spLocks noChangeArrowheads="1"/>
            </p:cNvSpPr>
            <p:nvPr/>
          </p:nvSpPr>
          <p:spPr bwMode="auto">
            <a:xfrm>
              <a:off x="1296" y="3802"/>
              <a:ext cx="384"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ko-KR">
                  <a:ea typeface="굴림" panose="020B0600000101010101" pitchFamily="34" charset="-127"/>
                </a:rPr>
                <a:t>T</a:t>
              </a:r>
              <a:r>
                <a:rPr lang="en-US" altLang="ko-KR" baseline="-25000">
                  <a:ea typeface="굴림" panose="020B0600000101010101" pitchFamily="34" charset="-127"/>
                </a:rPr>
                <a:t>1</a:t>
              </a:r>
              <a:endParaRPr lang="en-US" altLang="ko-KR">
                <a:ea typeface="굴림" panose="020B0600000101010101" pitchFamily="34" charset="-127"/>
              </a:endParaRPr>
            </a:p>
            <a:p>
              <a:pPr>
                <a:spcBef>
                  <a:spcPct val="50000"/>
                </a:spcBef>
              </a:pPr>
              <a:endParaRPr lang="en-US" altLang="ko-KR">
                <a:ea typeface="굴림" panose="020B0600000101010101" pitchFamily="34" charset="-127"/>
              </a:endParaRPr>
            </a:p>
          </p:txBody>
        </p:sp>
      </p:grpSp>
      <p:grpSp>
        <p:nvGrpSpPr>
          <p:cNvPr id="21511" name="Group 9"/>
          <p:cNvGrpSpPr>
            <a:grpSpLocks/>
          </p:cNvGrpSpPr>
          <p:nvPr/>
        </p:nvGrpSpPr>
        <p:grpSpPr bwMode="auto">
          <a:xfrm>
            <a:off x="6702425" y="5684838"/>
            <a:ext cx="609600" cy="1173162"/>
            <a:chOff x="1296" y="3696"/>
            <a:chExt cx="384" cy="739"/>
          </a:xfrm>
        </p:grpSpPr>
        <p:sp>
          <p:nvSpPr>
            <p:cNvPr id="21518" name="Line 10"/>
            <p:cNvSpPr>
              <a:spLocks noChangeShapeType="1"/>
            </p:cNvSpPr>
            <p:nvPr/>
          </p:nvSpPr>
          <p:spPr bwMode="auto">
            <a:xfrm>
              <a:off x="1536" y="369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1519" name="Text Box 11"/>
            <p:cNvSpPr txBox="1">
              <a:spLocks noChangeArrowheads="1"/>
            </p:cNvSpPr>
            <p:nvPr/>
          </p:nvSpPr>
          <p:spPr bwMode="auto">
            <a:xfrm>
              <a:off x="1296" y="3802"/>
              <a:ext cx="384"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ko-KR">
                  <a:ea typeface="굴림" panose="020B0600000101010101" pitchFamily="34" charset="-127"/>
                </a:rPr>
                <a:t>T</a:t>
              </a:r>
              <a:r>
                <a:rPr lang="en-US" altLang="ko-KR" baseline="-25000">
                  <a:ea typeface="굴림" panose="020B0600000101010101" pitchFamily="34" charset="-127"/>
                </a:rPr>
                <a:t>2</a:t>
              </a:r>
              <a:endParaRPr lang="en-US" altLang="ko-KR">
                <a:ea typeface="굴림" panose="020B0600000101010101" pitchFamily="34" charset="-127"/>
              </a:endParaRPr>
            </a:p>
            <a:p>
              <a:pPr>
                <a:spcBef>
                  <a:spcPct val="50000"/>
                </a:spcBef>
              </a:pPr>
              <a:endParaRPr lang="en-US" altLang="ko-KR">
                <a:ea typeface="굴림" panose="020B0600000101010101" pitchFamily="34" charset="-127"/>
              </a:endParaRPr>
            </a:p>
          </p:txBody>
        </p:sp>
      </p:grpSp>
      <p:sp>
        <p:nvSpPr>
          <p:cNvPr id="21512" name="Text Box 12"/>
          <p:cNvSpPr txBox="1">
            <a:spLocks noChangeArrowheads="1"/>
          </p:cNvSpPr>
          <p:nvPr/>
        </p:nvSpPr>
        <p:spPr bwMode="auto">
          <a:xfrm>
            <a:off x="228600" y="1447800"/>
            <a:ext cx="17526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pPr>
            <a:r>
              <a:rPr lang="en-US" altLang="ko-KR" b="1" i="1">
                <a:solidFill>
                  <a:srgbClr val="008000"/>
                </a:solidFill>
                <a:ea typeface="굴림" panose="020B0600000101010101" pitchFamily="34" charset="-127"/>
              </a:rPr>
              <a:t>Cross- Sectional Design</a:t>
            </a:r>
          </a:p>
        </p:txBody>
      </p:sp>
      <p:sp>
        <p:nvSpPr>
          <p:cNvPr id="21513" name="Text Box 13"/>
          <p:cNvSpPr txBox="1">
            <a:spLocks noChangeArrowheads="1"/>
          </p:cNvSpPr>
          <p:nvPr/>
        </p:nvSpPr>
        <p:spPr bwMode="auto">
          <a:xfrm>
            <a:off x="228600" y="4054475"/>
            <a:ext cx="2286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pPr>
            <a:r>
              <a:rPr lang="en-US" altLang="ko-KR" b="1" i="1">
                <a:solidFill>
                  <a:srgbClr val="008000"/>
                </a:solidFill>
                <a:ea typeface="굴림" panose="020B0600000101010101" pitchFamily="34" charset="-127"/>
              </a:rPr>
              <a:t>Longitudinal Design</a:t>
            </a:r>
          </a:p>
        </p:txBody>
      </p:sp>
      <p:sp>
        <p:nvSpPr>
          <p:cNvPr id="21514" name="Text Box 14"/>
          <p:cNvSpPr txBox="1">
            <a:spLocks noChangeArrowheads="1"/>
          </p:cNvSpPr>
          <p:nvPr/>
        </p:nvSpPr>
        <p:spPr bwMode="auto">
          <a:xfrm>
            <a:off x="682625" y="57150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pPr>
            <a:r>
              <a:rPr lang="en-US" altLang="ko-KR">
                <a:ea typeface="굴림" panose="020B0600000101010101" pitchFamily="34" charset="-127"/>
              </a:rPr>
              <a:t>Time</a:t>
            </a:r>
          </a:p>
        </p:txBody>
      </p:sp>
      <p:sp>
        <p:nvSpPr>
          <p:cNvPr id="21515" name="Line 15"/>
          <p:cNvSpPr>
            <a:spLocks noChangeShapeType="1"/>
          </p:cNvSpPr>
          <p:nvPr/>
        </p:nvSpPr>
        <p:spPr bwMode="auto">
          <a:xfrm>
            <a:off x="1597025" y="5943600"/>
            <a:ext cx="533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21516" name="Text Box 18"/>
          <p:cNvSpPr txBox="1">
            <a:spLocks noChangeArrowheads="1"/>
          </p:cNvSpPr>
          <p:nvPr/>
        </p:nvSpPr>
        <p:spPr bwMode="auto">
          <a:xfrm>
            <a:off x="977900" y="258763"/>
            <a:ext cx="718661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2200" b="1" i="1">
                <a:solidFill>
                  <a:schemeClr val="accent2"/>
                </a:solidFill>
                <a:ea typeface="굴림" panose="020B0600000101010101" pitchFamily="34" charset="-127"/>
              </a:rPr>
              <a:t>Figure 3.6. Cross-Sectional vs. Longitudinal Designs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4294967295"/>
          </p:nvPr>
        </p:nvSpPr>
        <p:spPr>
          <a:xfrm>
            <a:off x="7239000" y="6488113"/>
            <a:ext cx="1905000" cy="369887"/>
          </a:xfrm>
          <a:prstGeom prst="rect">
            <a:avLst/>
          </a:prstGeom>
          <a:ln/>
        </p:spPr>
        <p:txBody>
          <a:bodyPr/>
          <a:lstStyle/>
          <a:p>
            <a:r>
              <a:rPr lang="en-US" altLang="ko-KR"/>
              <a:t>3-</a:t>
            </a:r>
            <a:fld id="{C6AEE8DD-02C8-430C-9818-DA4BB4AE3B94}" type="slidenum">
              <a:rPr lang="en-US" altLang="ko-KR"/>
              <a:pPr/>
              <a:t>31</a:t>
            </a:fld>
            <a:endParaRPr lang="en-US" altLang="ko-KR"/>
          </a:p>
        </p:txBody>
      </p:sp>
      <p:graphicFrame>
        <p:nvGraphicFramePr>
          <p:cNvPr id="4" name="표 3"/>
          <p:cNvGraphicFramePr>
            <a:graphicFrameLocks noGrp="1"/>
          </p:cNvGraphicFramePr>
          <p:nvPr/>
        </p:nvGraphicFramePr>
        <p:xfrm>
          <a:off x="258763" y="1220788"/>
          <a:ext cx="8639174" cy="4943474"/>
        </p:xfrm>
        <a:graphic>
          <a:graphicData uri="http://schemas.openxmlformats.org/drawingml/2006/table">
            <a:tbl>
              <a:tblPr/>
              <a:tblGrid>
                <a:gridCol w="4490271"/>
                <a:gridCol w="2305666"/>
                <a:gridCol w="1843237"/>
              </a:tblGrid>
              <a:tr h="710379">
                <a:tc>
                  <a:txBody>
                    <a:body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1" i="0" u="none" strike="noStrike" cap="none" normalizeH="0" baseline="0" dirty="0" smtClean="0">
                          <a:ln>
                            <a:noFill/>
                          </a:ln>
                          <a:solidFill>
                            <a:srgbClr val="002060"/>
                          </a:solidFill>
                          <a:effectLst/>
                          <a:latin typeface="Arial" pitchFamily="34" charset="0"/>
                          <a:ea typeface="굴림" pitchFamily="50" charset="-127"/>
                        </a:rPr>
                        <a:t>Evaluation</a:t>
                      </a:r>
                      <a:r>
                        <a:rPr kumimoji="0" lang="ko-KR" altLang="en-US" sz="2000" b="1" i="0" u="none" strike="noStrike" cap="none" normalizeH="0" baseline="0" dirty="0" smtClean="0">
                          <a:ln>
                            <a:noFill/>
                          </a:ln>
                          <a:solidFill>
                            <a:srgbClr val="002060"/>
                          </a:solidFill>
                          <a:effectLst/>
                          <a:latin typeface="Arial" pitchFamily="34" charset="0"/>
                          <a:ea typeface="굴림" pitchFamily="50" charset="-127"/>
                        </a:rPr>
                        <a:t> </a:t>
                      </a:r>
                      <a:r>
                        <a:rPr kumimoji="0" lang="en-US" altLang="ko-KR" sz="2000" b="1" i="0" u="none" strike="noStrike" cap="none" normalizeH="0" baseline="0" dirty="0" smtClean="0">
                          <a:ln>
                            <a:noFill/>
                          </a:ln>
                          <a:solidFill>
                            <a:srgbClr val="002060"/>
                          </a:solidFill>
                          <a:effectLst/>
                          <a:latin typeface="Arial" pitchFamily="34" charset="0"/>
                          <a:ea typeface="굴림" pitchFamily="50" charset="-127"/>
                        </a:rPr>
                        <a:t>Criteria </a:t>
                      </a:r>
                      <a:endParaRPr kumimoji="0" lang="ko-KR" altLang="en-US" sz="2000" b="1" i="0" u="none" strike="noStrike" cap="none" normalizeH="0" baseline="0" dirty="0" smtClean="0">
                        <a:ln>
                          <a:noFill/>
                        </a:ln>
                        <a:solidFill>
                          <a:srgbClr val="002060"/>
                        </a:solidFill>
                        <a:effectLst/>
                        <a:latin typeface="Arial" pitchFamily="34" charset="0"/>
                        <a:ea typeface="굴림" pitchFamily="50" charset="-127"/>
                      </a:endParaRPr>
                    </a:p>
                  </a:txBody>
                  <a:tcPr marL="91447" marR="91447" marT="45725" marB="45725"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1" i="0" u="none" strike="noStrike" cap="none" normalizeH="0" baseline="0" dirty="0" smtClean="0">
                          <a:ln>
                            <a:noFill/>
                          </a:ln>
                          <a:solidFill>
                            <a:srgbClr val="002060"/>
                          </a:solidFill>
                          <a:effectLst/>
                          <a:latin typeface="Arial" pitchFamily="34" charset="0"/>
                          <a:ea typeface="굴림" pitchFamily="50" charset="-127"/>
                        </a:rPr>
                        <a:t>Cross-Sectional</a:t>
                      </a:r>
                      <a:endParaRPr kumimoji="0" lang="ko-KR" altLang="en-US" sz="2000" b="1" i="0" u="none" strike="noStrike" cap="none" normalizeH="0" baseline="0" dirty="0" smtClean="0">
                        <a:ln>
                          <a:noFill/>
                        </a:ln>
                        <a:solidFill>
                          <a:srgbClr val="002060"/>
                        </a:solidFill>
                        <a:effectLst/>
                        <a:latin typeface="Arial" pitchFamily="34" charset="0"/>
                        <a:ea typeface="굴림" pitchFamily="50"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1" i="0" u="none" strike="noStrike" cap="none" normalizeH="0" baseline="0" dirty="0" smtClean="0">
                          <a:ln>
                            <a:noFill/>
                          </a:ln>
                          <a:solidFill>
                            <a:srgbClr val="002060"/>
                          </a:solidFill>
                          <a:effectLst/>
                          <a:latin typeface="Arial" pitchFamily="34" charset="0"/>
                          <a:ea typeface="굴림" pitchFamily="50" charset="-127"/>
                        </a:rPr>
                        <a:t>Design</a:t>
                      </a:r>
                      <a:endParaRPr kumimoji="0" lang="ko-KR" altLang="en-US" sz="2000" b="1" i="0" u="none" strike="noStrike" cap="none" normalizeH="0" baseline="0" dirty="0" smtClean="0">
                        <a:ln>
                          <a:noFill/>
                        </a:ln>
                        <a:solidFill>
                          <a:srgbClr val="002060"/>
                        </a:solidFill>
                        <a:effectLst/>
                        <a:latin typeface="Arial" pitchFamily="34" charset="0"/>
                        <a:ea typeface="굴림" pitchFamily="50" charset="-127"/>
                      </a:endParaRPr>
                    </a:p>
                  </a:txBody>
                  <a:tcPr marL="91447" marR="91447" marT="45725" marB="45725"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1" i="0" u="none" strike="noStrike" cap="none" normalizeH="0" baseline="0" dirty="0" smtClean="0">
                          <a:ln>
                            <a:noFill/>
                          </a:ln>
                          <a:solidFill>
                            <a:srgbClr val="002060"/>
                          </a:solidFill>
                          <a:effectLst/>
                          <a:latin typeface="Arial" pitchFamily="34" charset="0"/>
                          <a:ea typeface="굴림" pitchFamily="50" charset="-127"/>
                        </a:rPr>
                        <a:t>Longitudinal</a:t>
                      </a:r>
                      <a:endParaRPr kumimoji="0" lang="ko-KR" altLang="en-US" sz="2000" b="1" i="0" u="none" strike="noStrike" cap="none" normalizeH="0" baseline="0" dirty="0" smtClean="0">
                        <a:ln>
                          <a:noFill/>
                        </a:ln>
                        <a:solidFill>
                          <a:srgbClr val="002060"/>
                        </a:solidFill>
                        <a:effectLst/>
                        <a:latin typeface="Arial" pitchFamily="34" charset="0"/>
                        <a:ea typeface="굴림" pitchFamily="50"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1" i="0" u="none" strike="noStrike" cap="none" normalizeH="0" baseline="0" dirty="0" smtClean="0">
                          <a:ln>
                            <a:noFill/>
                          </a:ln>
                          <a:solidFill>
                            <a:srgbClr val="002060"/>
                          </a:solidFill>
                          <a:effectLst/>
                          <a:latin typeface="Arial" pitchFamily="34" charset="0"/>
                          <a:ea typeface="굴림" pitchFamily="50" charset="-127"/>
                        </a:rPr>
                        <a:t>Design</a:t>
                      </a:r>
                      <a:endParaRPr kumimoji="0" lang="ko-KR" altLang="en-US" sz="2000" b="1" i="0" u="none" strike="noStrike" cap="none" normalizeH="0" baseline="0" dirty="0" smtClean="0">
                        <a:ln>
                          <a:noFill/>
                        </a:ln>
                        <a:solidFill>
                          <a:srgbClr val="002060"/>
                        </a:solidFill>
                        <a:effectLst/>
                        <a:latin typeface="Arial" pitchFamily="34" charset="0"/>
                        <a:ea typeface="굴림" pitchFamily="50" charset="-127"/>
                      </a:endParaRPr>
                    </a:p>
                  </a:txBody>
                  <a:tcPr marL="91447" marR="91447" marT="45725" marB="45725"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1284">
                <a:tc>
                  <a:txBody>
                    <a:body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1" i="0" u="none" strike="noStrike" cap="none" normalizeH="0" baseline="0" dirty="0" smtClean="0">
                          <a:ln>
                            <a:noFill/>
                          </a:ln>
                          <a:solidFill>
                            <a:srgbClr val="7030A0"/>
                          </a:solidFill>
                          <a:effectLst/>
                          <a:latin typeface="Arial" pitchFamily="34" charset="0"/>
                          <a:ea typeface="굴림" pitchFamily="50" charset="-127"/>
                        </a:rPr>
                        <a:t>Detecting</a:t>
                      </a:r>
                      <a:r>
                        <a:rPr kumimoji="0" lang="ko-KR" altLang="en-US" sz="2000" b="1" i="0" u="none" strike="noStrike" cap="none" normalizeH="0" baseline="0" dirty="0" smtClean="0">
                          <a:ln>
                            <a:noFill/>
                          </a:ln>
                          <a:solidFill>
                            <a:srgbClr val="7030A0"/>
                          </a:solidFill>
                          <a:effectLst/>
                          <a:latin typeface="Arial" pitchFamily="34" charset="0"/>
                          <a:ea typeface="굴림" pitchFamily="50" charset="-127"/>
                        </a:rPr>
                        <a:t> </a:t>
                      </a:r>
                      <a:r>
                        <a:rPr kumimoji="0" lang="en-US" altLang="ko-KR" sz="2000" b="1" i="0" u="none" strike="noStrike" cap="none" normalizeH="0" baseline="0" dirty="0" smtClean="0">
                          <a:ln>
                            <a:noFill/>
                          </a:ln>
                          <a:solidFill>
                            <a:srgbClr val="7030A0"/>
                          </a:solidFill>
                          <a:effectLst/>
                          <a:latin typeface="Arial" pitchFamily="34" charset="0"/>
                          <a:ea typeface="굴림" pitchFamily="50" charset="-127"/>
                        </a:rPr>
                        <a:t>change</a:t>
                      </a:r>
                      <a:endParaRPr kumimoji="0" lang="ko-KR" altLang="en-US" sz="2000" b="1" i="0" u="none" strike="noStrike" cap="none" normalizeH="0" baseline="0" dirty="0" smtClean="0">
                        <a:ln>
                          <a:noFill/>
                        </a:ln>
                        <a:solidFill>
                          <a:srgbClr val="7030A0"/>
                        </a:solidFill>
                        <a:effectLst/>
                        <a:latin typeface="Arial" pitchFamily="34" charset="0"/>
                        <a:ea typeface="굴림" pitchFamily="50" charset="-127"/>
                      </a:endParaRPr>
                    </a:p>
                  </a:txBody>
                  <a:tcPr marL="91447" marR="91447" marT="45725" marB="45725"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1" i="0" u="none" strike="noStrike" cap="none" normalizeH="0" baseline="0" dirty="0" smtClean="0">
                          <a:ln>
                            <a:noFill/>
                          </a:ln>
                          <a:solidFill>
                            <a:schemeClr val="tx1"/>
                          </a:solidFill>
                          <a:effectLst/>
                          <a:latin typeface="Arial" pitchFamily="34" charset="0"/>
                          <a:ea typeface="굴림" pitchFamily="50" charset="-127"/>
                        </a:rPr>
                        <a:t>-</a:t>
                      </a:r>
                      <a:endParaRPr kumimoji="0" lang="ko-KR" altLang="en-US" sz="2000" b="1" i="0" u="none" strike="noStrike" cap="none" normalizeH="0" baseline="0" dirty="0" smtClean="0">
                        <a:ln>
                          <a:noFill/>
                        </a:ln>
                        <a:solidFill>
                          <a:schemeClr val="tx1"/>
                        </a:solidFill>
                        <a:effectLst/>
                        <a:latin typeface="Arial" pitchFamily="34" charset="0"/>
                        <a:ea typeface="굴림" pitchFamily="50" charset="-127"/>
                      </a:endParaRPr>
                    </a:p>
                    <a:p>
                      <a:pPr marL="0" marR="0" lvl="0" indent="0" algn="l" defTabSz="914400" rtl="0" eaLnBrk="1" fontAlgn="base" latinLnBrk="1" hangingPunct="1">
                        <a:lnSpc>
                          <a:spcPct val="100000"/>
                        </a:lnSpc>
                        <a:spcBef>
                          <a:spcPct val="0"/>
                        </a:spcBef>
                        <a:spcAft>
                          <a:spcPct val="0"/>
                        </a:spcAft>
                        <a:buClrTx/>
                        <a:buSzTx/>
                        <a:buFontTx/>
                        <a:buNone/>
                        <a:tabLst/>
                      </a:pPr>
                      <a:endParaRPr kumimoji="0" lang="ko-KR" altLang="en-US" sz="2000" b="1" i="0" u="none" strike="noStrike" cap="none" normalizeH="0" baseline="0" dirty="0" smtClean="0">
                        <a:ln>
                          <a:noFill/>
                        </a:ln>
                        <a:solidFill>
                          <a:schemeClr val="tx1"/>
                        </a:solidFill>
                        <a:effectLst/>
                        <a:latin typeface="Arial" pitchFamily="34" charset="0"/>
                        <a:ea typeface="굴림" pitchFamily="50" charset="-127"/>
                      </a:endParaRPr>
                    </a:p>
                  </a:txBody>
                  <a:tcPr marL="91447" marR="91447" marT="45725" marB="45725"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Arial" pitchFamily="34" charset="0"/>
                          <a:ea typeface="굴림" pitchFamily="50" charset="-127"/>
                        </a:rPr>
                        <a:t>+</a:t>
                      </a:r>
                      <a:endParaRPr kumimoji="0" lang="ko-KR" altLang="en-US" sz="2000" b="1" i="0" u="none" strike="noStrike" cap="none" normalizeH="0" baseline="0" smtClean="0">
                        <a:ln>
                          <a:noFill/>
                        </a:ln>
                        <a:solidFill>
                          <a:schemeClr val="tx1"/>
                        </a:solidFill>
                        <a:effectLst/>
                        <a:latin typeface="Arial" pitchFamily="34" charset="0"/>
                        <a:ea typeface="굴림" pitchFamily="50" charset="-127"/>
                      </a:endParaRPr>
                    </a:p>
                    <a:p>
                      <a:pPr marL="0" marR="0" lvl="0" indent="0" algn="l" defTabSz="914400" rtl="0" eaLnBrk="1" fontAlgn="base" latinLnBrk="1" hangingPunct="1">
                        <a:lnSpc>
                          <a:spcPct val="100000"/>
                        </a:lnSpc>
                        <a:spcBef>
                          <a:spcPct val="0"/>
                        </a:spcBef>
                        <a:spcAft>
                          <a:spcPct val="0"/>
                        </a:spcAft>
                        <a:buClrTx/>
                        <a:buSzTx/>
                        <a:buFontTx/>
                        <a:buNone/>
                        <a:tabLst/>
                      </a:pPr>
                      <a:endParaRPr kumimoji="0" lang="ko-KR" altLang="en-US" sz="2000" b="1" i="0" u="none" strike="noStrike" cap="none" normalizeH="0" baseline="0" smtClean="0">
                        <a:ln>
                          <a:noFill/>
                        </a:ln>
                        <a:solidFill>
                          <a:schemeClr val="tx1"/>
                        </a:solidFill>
                        <a:effectLst/>
                        <a:latin typeface="Arial" pitchFamily="34" charset="0"/>
                        <a:ea typeface="굴림" pitchFamily="50" charset="-127"/>
                      </a:endParaRPr>
                    </a:p>
                  </a:txBody>
                  <a:tcPr marL="91447" marR="91447" marT="45725" marB="45725"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701123">
                <a:tc>
                  <a:txBody>
                    <a:body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1" i="0" u="none" strike="noStrike" cap="none" normalizeH="0" baseline="0" dirty="0" smtClean="0">
                          <a:ln>
                            <a:noFill/>
                          </a:ln>
                          <a:solidFill>
                            <a:srgbClr val="7030A0"/>
                          </a:solidFill>
                          <a:effectLst/>
                          <a:latin typeface="Arial" pitchFamily="34" charset="0"/>
                          <a:ea typeface="굴림" pitchFamily="50" charset="-127"/>
                        </a:rPr>
                        <a:t>Large amount</a:t>
                      </a:r>
                      <a:r>
                        <a:rPr kumimoji="0" lang="ko-KR" altLang="en-US" sz="2000" b="1" i="0" u="none" strike="noStrike" cap="none" normalizeH="0" baseline="0" dirty="0" smtClean="0">
                          <a:ln>
                            <a:noFill/>
                          </a:ln>
                          <a:solidFill>
                            <a:srgbClr val="7030A0"/>
                          </a:solidFill>
                          <a:effectLst/>
                          <a:latin typeface="Arial" pitchFamily="34" charset="0"/>
                          <a:ea typeface="굴림" pitchFamily="50" charset="-127"/>
                        </a:rPr>
                        <a:t> </a:t>
                      </a:r>
                      <a:r>
                        <a:rPr kumimoji="0" lang="en-US" altLang="ko-KR" sz="2000" b="1" i="0" u="none" strike="noStrike" cap="none" normalizeH="0" baseline="0" dirty="0" smtClean="0">
                          <a:ln>
                            <a:noFill/>
                          </a:ln>
                          <a:solidFill>
                            <a:srgbClr val="7030A0"/>
                          </a:solidFill>
                          <a:effectLst/>
                          <a:latin typeface="Arial" pitchFamily="34" charset="0"/>
                          <a:ea typeface="굴림" pitchFamily="50" charset="-127"/>
                        </a:rPr>
                        <a:t>of data</a:t>
                      </a:r>
                      <a:r>
                        <a:rPr kumimoji="0" lang="ko-KR" altLang="en-US" sz="2000" b="1" i="0" u="none" strike="noStrike" cap="none" normalizeH="0" baseline="0" dirty="0" smtClean="0">
                          <a:ln>
                            <a:noFill/>
                          </a:ln>
                          <a:solidFill>
                            <a:srgbClr val="7030A0"/>
                          </a:solidFill>
                          <a:effectLst/>
                          <a:latin typeface="Arial" pitchFamily="34" charset="0"/>
                          <a:ea typeface="굴림" pitchFamily="50" charset="-127"/>
                        </a:rPr>
                        <a:t> </a:t>
                      </a:r>
                      <a:r>
                        <a:rPr kumimoji="0" lang="en-US" altLang="ko-KR" sz="2000" b="1" i="0" u="none" strike="noStrike" cap="none" normalizeH="0" baseline="0" dirty="0" smtClean="0">
                          <a:ln>
                            <a:noFill/>
                          </a:ln>
                          <a:solidFill>
                            <a:srgbClr val="7030A0"/>
                          </a:solidFill>
                          <a:effectLst/>
                          <a:latin typeface="Arial" pitchFamily="34" charset="0"/>
                          <a:ea typeface="굴림" pitchFamily="50" charset="-127"/>
                        </a:rPr>
                        <a:t>collection</a:t>
                      </a:r>
                      <a:endParaRPr kumimoji="0" lang="ko-KR" altLang="en-US" sz="2000" b="1" i="0" u="none" strike="noStrike" cap="none" normalizeH="0" baseline="0" dirty="0" smtClean="0">
                        <a:ln>
                          <a:noFill/>
                        </a:ln>
                        <a:solidFill>
                          <a:srgbClr val="7030A0"/>
                        </a:solidFill>
                        <a:effectLst/>
                        <a:latin typeface="Arial" pitchFamily="34" charset="0"/>
                        <a:ea typeface="굴림" pitchFamily="50" charset="-127"/>
                      </a:endParaRPr>
                    </a:p>
                  </a:txBody>
                  <a:tcPr marL="91447" marR="91447" marT="45725" marB="45725"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1" i="0" u="none" strike="noStrike" cap="none" normalizeH="0" baseline="0" dirty="0" smtClean="0">
                          <a:ln>
                            <a:noFill/>
                          </a:ln>
                          <a:solidFill>
                            <a:schemeClr val="tx1"/>
                          </a:solidFill>
                          <a:effectLst/>
                          <a:latin typeface="Arial" pitchFamily="34" charset="0"/>
                          <a:ea typeface="굴림" pitchFamily="50" charset="-127"/>
                        </a:rPr>
                        <a:t>-</a:t>
                      </a:r>
                      <a:endParaRPr kumimoji="0" lang="ko-KR" altLang="en-US" sz="2000" b="1" i="0" u="none" strike="noStrike" cap="none" normalizeH="0" baseline="0" dirty="0" smtClean="0">
                        <a:ln>
                          <a:noFill/>
                        </a:ln>
                        <a:solidFill>
                          <a:schemeClr val="tx1"/>
                        </a:solidFill>
                        <a:effectLst/>
                        <a:latin typeface="Arial" pitchFamily="34" charset="0"/>
                        <a:ea typeface="굴림" pitchFamily="50" charset="-127"/>
                      </a:endParaRPr>
                    </a:p>
                    <a:p>
                      <a:pPr marL="0" marR="0" lvl="0" indent="0" algn="l" defTabSz="914400" rtl="0" eaLnBrk="1" fontAlgn="base" latinLnBrk="1" hangingPunct="1">
                        <a:lnSpc>
                          <a:spcPct val="100000"/>
                        </a:lnSpc>
                        <a:spcBef>
                          <a:spcPct val="0"/>
                        </a:spcBef>
                        <a:spcAft>
                          <a:spcPct val="0"/>
                        </a:spcAft>
                        <a:buClrTx/>
                        <a:buSzTx/>
                        <a:buFontTx/>
                        <a:buNone/>
                        <a:tabLst/>
                      </a:pPr>
                      <a:endParaRPr kumimoji="0" lang="ko-KR" altLang="en-US" sz="2000" b="1" i="0" u="none" strike="noStrike" cap="none" normalizeH="0" baseline="0" dirty="0" smtClean="0">
                        <a:ln>
                          <a:noFill/>
                        </a:ln>
                        <a:solidFill>
                          <a:schemeClr val="tx1"/>
                        </a:solidFill>
                        <a:effectLst/>
                        <a:latin typeface="Arial" pitchFamily="34" charset="0"/>
                        <a:ea typeface="굴림" pitchFamily="50" charset="-127"/>
                      </a:endParaRPr>
                    </a:p>
                  </a:txBody>
                  <a:tcPr marL="91447" marR="91447" marT="45725" marB="45725"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1" i="0" u="none" strike="noStrike" cap="none" normalizeH="0" baseline="0" dirty="0" smtClean="0">
                          <a:ln>
                            <a:noFill/>
                          </a:ln>
                          <a:solidFill>
                            <a:schemeClr val="tx1"/>
                          </a:solidFill>
                          <a:effectLst/>
                          <a:latin typeface="Arial" pitchFamily="34" charset="0"/>
                          <a:ea typeface="굴림" pitchFamily="50" charset="-127"/>
                        </a:rPr>
                        <a:t>+</a:t>
                      </a:r>
                      <a:endParaRPr kumimoji="0" lang="ko-KR" altLang="en-US" sz="2000" b="1" i="0" u="none" strike="noStrike" cap="none" normalizeH="0" baseline="0" dirty="0" smtClean="0">
                        <a:ln>
                          <a:noFill/>
                        </a:ln>
                        <a:solidFill>
                          <a:schemeClr val="tx1"/>
                        </a:solidFill>
                        <a:effectLst/>
                        <a:latin typeface="Arial" pitchFamily="34" charset="0"/>
                        <a:ea typeface="굴림" pitchFamily="50" charset="-127"/>
                      </a:endParaRPr>
                    </a:p>
                    <a:p>
                      <a:pPr marL="0" marR="0" lvl="0" indent="0" algn="l" defTabSz="914400" rtl="0" eaLnBrk="1" fontAlgn="base" latinLnBrk="1" hangingPunct="1">
                        <a:lnSpc>
                          <a:spcPct val="100000"/>
                        </a:lnSpc>
                        <a:spcBef>
                          <a:spcPct val="0"/>
                        </a:spcBef>
                        <a:spcAft>
                          <a:spcPct val="0"/>
                        </a:spcAft>
                        <a:buClrTx/>
                        <a:buSzTx/>
                        <a:buFontTx/>
                        <a:buNone/>
                        <a:tabLst/>
                      </a:pPr>
                      <a:endParaRPr kumimoji="0" lang="ko-KR" altLang="en-US" sz="2000" b="1" i="0" u="none" strike="noStrike" cap="none" normalizeH="0" baseline="0" dirty="0" smtClean="0">
                        <a:ln>
                          <a:noFill/>
                        </a:ln>
                        <a:solidFill>
                          <a:schemeClr val="tx1"/>
                        </a:solidFill>
                        <a:effectLst/>
                        <a:latin typeface="Arial" pitchFamily="34" charset="0"/>
                        <a:ea typeface="굴림" pitchFamily="50" charset="-127"/>
                      </a:endParaRPr>
                    </a:p>
                  </a:txBody>
                  <a:tcPr marL="91447" marR="91447" marT="45725" marB="45725" anchor="ctr" horzOverflow="overflow">
                    <a:lnL>
                      <a:noFill/>
                    </a:lnL>
                    <a:lnR>
                      <a:noFill/>
                    </a:lnR>
                    <a:lnT>
                      <a:noFill/>
                    </a:lnT>
                    <a:lnB>
                      <a:noFill/>
                    </a:lnB>
                    <a:lnTlToBr>
                      <a:noFill/>
                    </a:lnTlToBr>
                    <a:lnBlToTr>
                      <a:noFill/>
                    </a:lnBlToTr>
                    <a:noFill/>
                  </a:tcPr>
                </a:tc>
              </a:tr>
              <a:tr h="1005959">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dirty="0" smtClean="0">
                          <a:ln>
                            <a:noFill/>
                          </a:ln>
                          <a:solidFill>
                            <a:srgbClr val="7030A0"/>
                          </a:solidFill>
                          <a:effectLst/>
                          <a:latin typeface="Arial" pitchFamily="34" charset="0"/>
                          <a:ea typeface="굴림" pitchFamily="50" charset="-127"/>
                        </a:rPr>
                        <a:t>Accuracy</a:t>
                      </a:r>
                      <a:endParaRPr kumimoji="0" lang="ko-KR" altLang="en-US" sz="2000" b="1" i="0" u="none" strike="noStrike" cap="none" normalizeH="0" baseline="0" dirty="0" smtClean="0">
                        <a:ln>
                          <a:noFill/>
                        </a:ln>
                        <a:solidFill>
                          <a:srgbClr val="7030A0"/>
                        </a:solidFill>
                        <a:effectLst/>
                        <a:latin typeface="Arial" pitchFamily="34" charset="0"/>
                        <a:ea typeface="굴림" pitchFamily="50" charset="-127"/>
                      </a:endParaRPr>
                    </a:p>
                  </a:txBody>
                  <a:tcPr marL="91447" marR="91447" marT="45725" marB="45725"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Arial" pitchFamily="34" charset="0"/>
                          <a:ea typeface="굴림" pitchFamily="50" charset="-127"/>
                        </a:rPr>
                        <a:t>-</a:t>
                      </a:r>
                      <a:endParaRPr kumimoji="0" lang="ko-KR" altLang="en-US" sz="2000" b="1" i="0" u="none" strike="noStrike" cap="none" normalizeH="0" baseline="0" smtClean="0">
                        <a:ln>
                          <a:noFill/>
                        </a:ln>
                        <a:solidFill>
                          <a:schemeClr val="tx1"/>
                        </a:solidFill>
                        <a:effectLst/>
                        <a:latin typeface="Arial" pitchFamily="34" charset="0"/>
                        <a:ea typeface="굴림" pitchFamily="50" charset="-127"/>
                      </a:endParaRPr>
                    </a:p>
                  </a:txBody>
                  <a:tcPr marL="91447" marR="91447" marT="45725" marB="45725"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1" hangingPunct="0">
                        <a:lnSpc>
                          <a:spcPct val="100000"/>
                        </a:lnSpc>
                        <a:spcBef>
                          <a:spcPct val="0"/>
                        </a:spcBef>
                        <a:spcAft>
                          <a:spcPct val="0"/>
                        </a:spcAft>
                        <a:buClrTx/>
                        <a:buSzTx/>
                        <a:buFontTx/>
                        <a:buNone/>
                        <a:tabLst/>
                      </a:pPr>
                      <a:endParaRPr kumimoji="0" lang="en-US" altLang="ko-KR" sz="2000" b="1" i="0" u="none" strike="noStrike" cap="none" normalizeH="0" baseline="0" dirty="0" smtClean="0">
                        <a:ln>
                          <a:noFill/>
                        </a:ln>
                        <a:solidFill>
                          <a:schemeClr val="tx1"/>
                        </a:solidFill>
                        <a:effectLst/>
                        <a:latin typeface="Arial" pitchFamily="34" charset="0"/>
                        <a:ea typeface="굴림" pitchFamily="50"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1" i="0" u="none" strike="noStrike" cap="none" normalizeH="0" baseline="0" dirty="0" smtClean="0">
                          <a:ln>
                            <a:noFill/>
                          </a:ln>
                          <a:solidFill>
                            <a:schemeClr val="tx1"/>
                          </a:solidFill>
                          <a:effectLst/>
                          <a:latin typeface="Arial" pitchFamily="34" charset="0"/>
                          <a:ea typeface="굴림" pitchFamily="50" charset="-127"/>
                        </a:rPr>
                        <a:t>+</a:t>
                      </a:r>
                      <a:endParaRPr kumimoji="0" lang="ko-KR" altLang="en-US" sz="2000" b="1" i="0" u="none" strike="noStrike" cap="none" normalizeH="0" baseline="0" dirty="0" smtClean="0">
                        <a:ln>
                          <a:noFill/>
                        </a:ln>
                        <a:solidFill>
                          <a:schemeClr val="tx1"/>
                        </a:solidFill>
                        <a:effectLst/>
                        <a:latin typeface="Arial" pitchFamily="34" charset="0"/>
                        <a:ea typeface="굴림" pitchFamily="50" charset="-127"/>
                      </a:endParaRPr>
                    </a:p>
                    <a:p>
                      <a:pPr marL="0" marR="0" lvl="0" indent="0" algn="l" defTabSz="914400" rtl="0" eaLnBrk="1" fontAlgn="base" latinLnBrk="1" hangingPunct="1">
                        <a:lnSpc>
                          <a:spcPct val="100000"/>
                        </a:lnSpc>
                        <a:spcBef>
                          <a:spcPct val="0"/>
                        </a:spcBef>
                        <a:spcAft>
                          <a:spcPct val="0"/>
                        </a:spcAft>
                        <a:buClrTx/>
                        <a:buSzTx/>
                        <a:buFontTx/>
                        <a:buNone/>
                        <a:tabLst/>
                      </a:pPr>
                      <a:endParaRPr kumimoji="0" lang="ko-KR" altLang="en-US" sz="2000" b="1" i="0" u="none" strike="noStrike" cap="none" normalizeH="0" baseline="0" dirty="0" smtClean="0">
                        <a:ln>
                          <a:noFill/>
                        </a:ln>
                        <a:solidFill>
                          <a:schemeClr val="tx1"/>
                        </a:solidFill>
                        <a:effectLst/>
                        <a:latin typeface="Arial" pitchFamily="34" charset="0"/>
                        <a:ea typeface="굴림" pitchFamily="50" charset="-127"/>
                      </a:endParaRPr>
                    </a:p>
                  </a:txBody>
                  <a:tcPr marL="91447" marR="91447" marT="45725" marB="45725" anchor="ctr" horzOverflow="overflow">
                    <a:lnL>
                      <a:noFill/>
                    </a:lnL>
                    <a:lnR>
                      <a:noFill/>
                    </a:lnR>
                    <a:lnT>
                      <a:noFill/>
                    </a:lnT>
                    <a:lnB>
                      <a:noFill/>
                    </a:lnB>
                    <a:lnTlToBr>
                      <a:noFill/>
                    </a:lnTlToBr>
                    <a:lnBlToTr>
                      <a:noFill/>
                    </a:lnBlToTr>
                    <a:noFill/>
                  </a:tcPr>
                </a:tc>
              </a:tr>
              <a:tr h="838300">
                <a:tc>
                  <a:txBody>
                    <a:body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1" i="0" u="none" strike="noStrike" cap="none" normalizeH="0" baseline="0" dirty="0" smtClean="0">
                          <a:ln>
                            <a:noFill/>
                          </a:ln>
                          <a:solidFill>
                            <a:srgbClr val="7030A0"/>
                          </a:solidFill>
                          <a:effectLst/>
                          <a:latin typeface="Arial" pitchFamily="34" charset="0"/>
                          <a:ea typeface="굴림" pitchFamily="50" charset="-127"/>
                        </a:rPr>
                        <a:t>Representative</a:t>
                      </a:r>
                      <a:r>
                        <a:rPr kumimoji="0" lang="ko-KR" altLang="en-US" sz="2000" b="1" i="0" u="none" strike="noStrike" cap="none" normalizeH="0" baseline="0" dirty="0" smtClean="0">
                          <a:ln>
                            <a:noFill/>
                          </a:ln>
                          <a:solidFill>
                            <a:srgbClr val="7030A0"/>
                          </a:solidFill>
                          <a:effectLst/>
                          <a:latin typeface="Arial" pitchFamily="34" charset="0"/>
                          <a:ea typeface="굴림" pitchFamily="50" charset="-127"/>
                        </a:rPr>
                        <a:t> </a:t>
                      </a:r>
                      <a:r>
                        <a:rPr kumimoji="0" lang="en-US" altLang="ko-KR" sz="2000" b="1" i="0" u="none" strike="noStrike" cap="none" normalizeH="0" baseline="0" dirty="0" smtClean="0">
                          <a:ln>
                            <a:noFill/>
                          </a:ln>
                          <a:solidFill>
                            <a:srgbClr val="7030A0"/>
                          </a:solidFill>
                          <a:effectLst/>
                          <a:latin typeface="Arial" pitchFamily="34" charset="0"/>
                          <a:ea typeface="굴림" pitchFamily="50" charset="-127"/>
                        </a:rPr>
                        <a:t>sampling</a:t>
                      </a:r>
                      <a:endParaRPr kumimoji="0" lang="ko-KR" altLang="en-US" sz="2000" b="1" i="0" u="none" strike="noStrike" cap="none" normalizeH="0" baseline="0" dirty="0" smtClean="0">
                        <a:ln>
                          <a:noFill/>
                        </a:ln>
                        <a:solidFill>
                          <a:srgbClr val="7030A0"/>
                        </a:solidFill>
                        <a:effectLst/>
                        <a:latin typeface="Arial" pitchFamily="34" charset="0"/>
                        <a:ea typeface="굴림" pitchFamily="50" charset="-127"/>
                      </a:endParaRPr>
                    </a:p>
                  </a:txBody>
                  <a:tcPr marL="91447" marR="91447" marT="45725" marB="45725"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Arial" pitchFamily="34" charset="0"/>
                          <a:ea typeface="굴림" pitchFamily="50" charset="-127"/>
                        </a:rPr>
                        <a:t>+</a:t>
                      </a:r>
                      <a:endParaRPr kumimoji="0" lang="ko-KR" altLang="en-US" sz="2000" b="1" i="0" u="none" strike="noStrike" cap="none" normalizeH="0" baseline="0" smtClean="0">
                        <a:ln>
                          <a:noFill/>
                        </a:ln>
                        <a:solidFill>
                          <a:schemeClr val="tx1"/>
                        </a:solidFill>
                        <a:effectLst/>
                        <a:latin typeface="Arial" pitchFamily="34" charset="0"/>
                        <a:ea typeface="굴림" pitchFamily="50" charset="-127"/>
                      </a:endParaRPr>
                    </a:p>
                    <a:p>
                      <a:pPr marL="0" marR="0" lvl="0" indent="0" algn="l" defTabSz="914400" rtl="0" eaLnBrk="1" fontAlgn="base" latinLnBrk="1" hangingPunct="1">
                        <a:lnSpc>
                          <a:spcPct val="100000"/>
                        </a:lnSpc>
                        <a:spcBef>
                          <a:spcPct val="0"/>
                        </a:spcBef>
                        <a:spcAft>
                          <a:spcPct val="0"/>
                        </a:spcAft>
                        <a:buClrTx/>
                        <a:buSzTx/>
                        <a:buFontTx/>
                        <a:buNone/>
                        <a:tabLst/>
                      </a:pPr>
                      <a:endParaRPr kumimoji="0" lang="ko-KR" altLang="en-US" sz="2000" b="1" i="0" u="none" strike="noStrike" cap="none" normalizeH="0" baseline="0" smtClean="0">
                        <a:ln>
                          <a:noFill/>
                        </a:ln>
                        <a:solidFill>
                          <a:schemeClr val="tx1"/>
                        </a:solidFill>
                        <a:effectLst/>
                        <a:latin typeface="Arial" pitchFamily="34" charset="0"/>
                        <a:ea typeface="굴림" pitchFamily="50" charset="-127"/>
                      </a:endParaRPr>
                    </a:p>
                  </a:txBody>
                  <a:tcPr marL="91447" marR="91447" marT="45725" marB="45725"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1" i="0" u="none" strike="noStrike" cap="none" normalizeH="0" baseline="0" dirty="0" smtClean="0">
                          <a:ln>
                            <a:noFill/>
                          </a:ln>
                          <a:solidFill>
                            <a:schemeClr val="tx1"/>
                          </a:solidFill>
                          <a:effectLst/>
                          <a:latin typeface="Arial" pitchFamily="34" charset="0"/>
                          <a:ea typeface="굴림" pitchFamily="50" charset="-127"/>
                        </a:rPr>
                        <a:t>-</a:t>
                      </a:r>
                      <a:endParaRPr kumimoji="0" lang="ko-KR" altLang="en-US" sz="2000" b="1" i="0" u="none" strike="noStrike" cap="none" normalizeH="0" baseline="0" dirty="0" smtClean="0">
                        <a:ln>
                          <a:noFill/>
                        </a:ln>
                        <a:solidFill>
                          <a:schemeClr val="tx1"/>
                        </a:solidFill>
                        <a:effectLst/>
                        <a:latin typeface="Arial" pitchFamily="34" charset="0"/>
                        <a:ea typeface="굴림" pitchFamily="50" charset="-127"/>
                      </a:endParaRPr>
                    </a:p>
                    <a:p>
                      <a:pPr marL="0" marR="0" lvl="0" indent="0" algn="l" defTabSz="914400" rtl="0" eaLnBrk="1" fontAlgn="base" latinLnBrk="1" hangingPunct="1">
                        <a:lnSpc>
                          <a:spcPct val="100000"/>
                        </a:lnSpc>
                        <a:spcBef>
                          <a:spcPct val="0"/>
                        </a:spcBef>
                        <a:spcAft>
                          <a:spcPct val="0"/>
                        </a:spcAft>
                        <a:buClrTx/>
                        <a:buSzTx/>
                        <a:buFontTx/>
                        <a:buNone/>
                        <a:tabLst/>
                      </a:pPr>
                      <a:endParaRPr kumimoji="0" lang="ko-KR" altLang="en-US" sz="2000" b="1" i="0" u="none" strike="noStrike" cap="none" normalizeH="0" baseline="0" dirty="0" smtClean="0">
                        <a:ln>
                          <a:noFill/>
                        </a:ln>
                        <a:solidFill>
                          <a:schemeClr val="tx1"/>
                        </a:solidFill>
                        <a:effectLst/>
                        <a:latin typeface="Arial" pitchFamily="34" charset="0"/>
                        <a:ea typeface="굴림" pitchFamily="50" charset="-127"/>
                      </a:endParaRPr>
                    </a:p>
                  </a:txBody>
                  <a:tcPr marL="91447" marR="91447" marT="45725" marB="45725" horzOverflow="overflow">
                    <a:lnL>
                      <a:noFill/>
                    </a:lnL>
                    <a:lnR>
                      <a:noFill/>
                    </a:lnR>
                    <a:lnT>
                      <a:noFill/>
                    </a:lnT>
                    <a:lnB>
                      <a:noFill/>
                    </a:lnB>
                    <a:lnTlToBr>
                      <a:noFill/>
                    </a:lnTlToBr>
                    <a:lnBlToTr>
                      <a:noFill/>
                    </a:lnBlToTr>
                    <a:noFill/>
                  </a:tcPr>
                </a:tc>
              </a:tr>
              <a:tr h="976429">
                <a:tc>
                  <a:txBody>
                    <a:body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1" i="0" u="none" strike="noStrike" cap="none" normalizeH="0" baseline="0" dirty="0" smtClean="0">
                          <a:ln>
                            <a:noFill/>
                          </a:ln>
                          <a:solidFill>
                            <a:srgbClr val="7030A0"/>
                          </a:solidFill>
                          <a:effectLst/>
                          <a:latin typeface="Arial" pitchFamily="34" charset="0"/>
                          <a:ea typeface="굴림" pitchFamily="50" charset="-127"/>
                        </a:rPr>
                        <a:t>Response</a:t>
                      </a:r>
                      <a:r>
                        <a:rPr kumimoji="0" lang="ko-KR" altLang="en-US" sz="2000" b="1" i="0" u="none" strike="noStrike" cap="none" normalizeH="0" baseline="0" dirty="0" smtClean="0">
                          <a:ln>
                            <a:noFill/>
                          </a:ln>
                          <a:solidFill>
                            <a:srgbClr val="7030A0"/>
                          </a:solidFill>
                          <a:effectLst/>
                          <a:latin typeface="Arial" pitchFamily="34" charset="0"/>
                          <a:ea typeface="굴림" pitchFamily="50" charset="-127"/>
                        </a:rPr>
                        <a:t> </a:t>
                      </a:r>
                      <a:r>
                        <a:rPr kumimoji="0" lang="en-US" altLang="ko-KR" sz="2000" b="1" i="0" u="none" strike="noStrike" cap="none" normalizeH="0" baseline="0" dirty="0" smtClean="0">
                          <a:ln>
                            <a:noFill/>
                          </a:ln>
                          <a:solidFill>
                            <a:srgbClr val="7030A0"/>
                          </a:solidFill>
                          <a:effectLst/>
                          <a:latin typeface="Arial" pitchFamily="34" charset="0"/>
                          <a:ea typeface="굴림" pitchFamily="50" charset="-127"/>
                        </a:rPr>
                        <a:t>bias</a:t>
                      </a:r>
                      <a:endParaRPr kumimoji="0" lang="ko-KR" altLang="en-US" sz="2000" b="1" i="0" u="none" strike="noStrike" cap="none" normalizeH="0" baseline="0" dirty="0" smtClean="0">
                        <a:ln>
                          <a:noFill/>
                        </a:ln>
                        <a:solidFill>
                          <a:srgbClr val="7030A0"/>
                        </a:solidFill>
                        <a:effectLst/>
                        <a:latin typeface="Arial" pitchFamily="34" charset="0"/>
                        <a:ea typeface="굴림" pitchFamily="50" charset="-127"/>
                      </a:endParaRPr>
                    </a:p>
                    <a:p>
                      <a:pPr marL="0" marR="0" lvl="0" indent="0" algn="l" defTabSz="914400" rtl="0" eaLnBrk="1" fontAlgn="base" latinLnBrk="1" hangingPunct="1">
                        <a:lnSpc>
                          <a:spcPct val="100000"/>
                        </a:lnSpc>
                        <a:spcBef>
                          <a:spcPct val="0"/>
                        </a:spcBef>
                        <a:spcAft>
                          <a:spcPct val="0"/>
                        </a:spcAft>
                        <a:buClrTx/>
                        <a:buSzTx/>
                        <a:buFontTx/>
                        <a:buNone/>
                        <a:tabLst/>
                      </a:pPr>
                      <a:endParaRPr kumimoji="0" lang="ko-KR" altLang="en-US" sz="2000" b="1" i="0" u="none" strike="noStrike" cap="none" normalizeH="0" baseline="0" dirty="0" smtClean="0">
                        <a:ln>
                          <a:noFill/>
                        </a:ln>
                        <a:solidFill>
                          <a:srgbClr val="7030A0"/>
                        </a:solidFill>
                        <a:effectLst/>
                        <a:latin typeface="Arial" pitchFamily="34" charset="0"/>
                        <a:ea typeface="굴림" pitchFamily="50" charset="-127"/>
                      </a:endParaRPr>
                    </a:p>
                  </a:txBody>
                  <a:tcPr marL="91447" marR="91447" marT="45725" marB="45725"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Arial" pitchFamily="34" charset="0"/>
                          <a:ea typeface="굴림" pitchFamily="50" charset="-127"/>
                        </a:rPr>
                        <a:t>+</a:t>
                      </a:r>
                      <a:endParaRPr kumimoji="0" lang="ko-KR" altLang="en-US" sz="2000" b="1" i="0" u="none" strike="noStrike" cap="none" normalizeH="0" baseline="0" smtClean="0">
                        <a:ln>
                          <a:noFill/>
                        </a:ln>
                        <a:solidFill>
                          <a:schemeClr val="tx1"/>
                        </a:solidFill>
                        <a:effectLst/>
                        <a:latin typeface="Arial" pitchFamily="34" charset="0"/>
                        <a:ea typeface="굴림" pitchFamily="50" charset="-127"/>
                      </a:endParaRPr>
                    </a:p>
                    <a:p>
                      <a:pPr marL="0" marR="0" lvl="0" indent="0" algn="l" defTabSz="914400" rtl="0" eaLnBrk="1" fontAlgn="base" latinLnBrk="1" hangingPunct="1">
                        <a:lnSpc>
                          <a:spcPct val="100000"/>
                        </a:lnSpc>
                        <a:spcBef>
                          <a:spcPct val="0"/>
                        </a:spcBef>
                        <a:spcAft>
                          <a:spcPct val="0"/>
                        </a:spcAft>
                        <a:buClrTx/>
                        <a:buSzTx/>
                        <a:buFontTx/>
                        <a:buNone/>
                        <a:tabLst/>
                      </a:pPr>
                      <a:endParaRPr kumimoji="0" lang="ko-KR" altLang="en-US" sz="2000" b="1" i="0" u="none" strike="noStrike" cap="none" normalizeH="0" baseline="0" smtClean="0">
                        <a:ln>
                          <a:noFill/>
                        </a:ln>
                        <a:solidFill>
                          <a:schemeClr val="tx1"/>
                        </a:solidFill>
                        <a:effectLst/>
                        <a:latin typeface="Arial" pitchFamily="34" charset="0"/>
                        <a:ea typeface="굴림" pitchFamily="50" charset="-127"/>
                      </a:endParaRPr>
                    </a:p>
                  </a:txBody>
                  <a:tcPr marL="91447" marR="91447" marT="45725" marB="45725"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1" i="0" u="none" strike="noStrike" cap="none" normalizeH="0" baseline="0" dirty="0" smtClean="0">
                          <a:ln>
                            <a:noFill/>
                          </a:ln>
                          <a:solidFill>
                            <a:schemeClr val="tx1"/>
                          </a:solidFill>
                          <a:effectLst/>
                          <a:latin typeface="Arial" pitchFamily="34" charset="0"/>
                          <a:ea typeface="굴림" pitchFamily="50" charset="-127"/>
                        </a:rPr>
                        <a:t>-</a:t>
                      </a:r>
                      <a:endParaRPr kumimoji="0" lang="ko-KR" altLang="en-US" sz="2000" b="1" i="0" u="none" strike="noStrike" cap="none" normalizeH="0" baseline="0" dirty="0" smtClean="0">
                        <a:ln>
                          <a:noFill/>
                        </a:ln>
                        <a:solidFill>
                          <a:schemeClr val="tx1"/>
                        </a:solidFill>
                        <a:effectLst/>
                        <a:latin typeface="Arial" pitchFamily="34" charset="0"/>
                        <a:ea typeface="굴림" pitchFamily="50" charset="-127"/>
                      </a:endParaRPr>
                    </a:p>
                    <a:p>
                      <a:pPr marL="0" marR="0" lvl="0" indent="0" algn="l" defTabSz="914400" rtl="0" eaLnBrk="1" fontAlgn="base" latinLnBrk="1" hangingPunct="1">
                        <a:lnSpc>
                          <a:spcPct val="100000"/>
                        </a:lnSpc>
                        <a:spcBef>
                          <a:spcPct val="0"/>
                        </a:spcBef>
                        <a:spcAft>
                          <a:spcPct val="0"/>
                        </a:spcAft>
                        <a:buClrTx/>
                        <a:buSzTx/>
                        <a:buFontTx/>
                        <a:buNone/>
                        <a:tabLst/>
                      </a:pPr>
                      <a:endParaRPr kumimoji="0" lang="ko-KR" altLang="en-US" sz="2000" b="1" i="0" u="none" strike="noStrike" cap="none" normalizeH="0" baseline="0" dirty="0" smtClean="0">
                        <a:ln>
                          <a:noFill/>
                        </a:ln>
                        <a:solidFill>
                          <a:schemeClr val="tx1"/>
                        </a:solidFill>
                        <a:effectLst/>
                        <a:latin typeface="Arial" pitchFamily="34" charset="0"/>
                        <a:ea typeface="굴림" pitchFamily="50" charset="-127"/>
                      </a:endParaRPr>
                    </a:p>
                  </a:txBody>
                  <a:tcPr marL="91447" marR="91447" marT="45725" marB="45725" horzOverflow="overflow">
                    <a:lnL>
                      <a:noFill/>
                    </a:lnL>
                    <a:lnR>
                      <a:noFill/>
                    </a:lnR>
                    <a:lnT>
                      <a:noFill/>
                    </a:lnT>
                    <a:lnB>
                      <a:noFill/>
                    </a:lnB>
                    <a:lnTlToBr>
                      <a:noFill/>
                    </a:lnTlToBr>
                    <a:lnBlToTr>
                      <a:noFill/>
                    </a:lnBlToTr>
                    <a:noFill/>
                  </a:tcPr>
                </a:tc>
              </a:tr>
            </a:tbl>
          </a:graphicData>
        </a:graphic>
      </p:graphicFrame>
      <p:sp>
        <p:nvSpPr>
          <p:cNvPr id="22551" name="Rectangle 1"/>
          <p:cNvSpPr>
            <a:spLocks noChangeArrowheads="1"/>
          </p:cNvSpPr>
          <p:nvPr/>
        </p:nvSpPr>
        <p:spPr bwMode="auto">
          <a:xfrm>
            <a:off x="0" y="4763"/>
            <a:ext cx="9144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tabLst>
                <a:tab pos="457200" algn="l"/>
                <a:tab pos="2457450" algn="l"/>
                <a:tab pos="4229100" algn="l"/>
              </a:tabLst>
              <a:defRPr sz="2400">
                <a:solidFill>
                  <a:schemeClr val="tx1"/>
                </a:solidFill>
                <a:latin typeface="Arial" panose="020B0604020202020204" pitchFamily="34" charset="0"/>
              </a:defRPr>
            </a:lvl1pPr>
            <a:lvl2pPr marL="742950" indent="-285750">
              <a:tabLst>
                <a:tab pos="457200" algn="l"/>
                <a:tab pos="2457450" algn="l"/>
                <a:tab pos="4229100" algn="l"/>
              </a:tabLst>
              <a:defRPr sz="2400">
                <a:solidFill>
                  <a:schemeClr val="tx1"/>
                </a:solidFill>
                <a:latin typeface="Arial" panose="020B0604020202020204" pitchFamily="34" charset="0"/>
              </a:defRPr>
            </a:lvl2pPr>
            <a:lvl3pPr marL="1143000" indent="-228600">
              <a:tabLst>
                <a:tab pos="457200" algn="l"/>
                <a:tab pos="2457450" algn="l"/>
                <a:tab pos="4229100" algn="l"/>
              </a:tabLst>
              <a:defRPr sz="2400">
                <a:solidFill>
                  <a:schemeClr val="tx1"/>
                </a:solidFill>
                <a:latin typeface="Arial" panose="020B0604020202020204" pitchFamily="34" charset="0"/>
              </a:defRPr>
            </a:lvl3pPr>
            <a:lvl4pPr marL="1600200" indent="-228600">
              <a:tabLst>
                <a:tab pos="457200" algn="l"/>
                <a:tab pos="2457450" algn="l"/>
                <a:tab pos="4229100" algn="l"/>
              </a:tabLst>
              <a:defRPr sz="2400">
                <a:solidFill>
                  <a:schemeClr val="tx1"/>
                </a:solidFill>
                <a:latin typeface="Arial" panose="020B0604020202020204" pitchFamily="34" charset="0"/>
              </a:defRPr>
            </a:lvl4pPr>
            <a:lvl5pPr marL="2057400" indent="-228600">
              <a:tabLst>
                <a:tab pos="457200" algn="l"/>
                <a:tab pos="2457450" algn="l"/>
                <a:tab pos="4229100" algn="l"/>
              </a:tabLst>
              <a:defRPr sz="24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2457450" algn="l"/>
                <a:tab pos="4229100" algn="l"/>
              </a:tabLst>
              <a:defRPr sz="24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2457450" algn="l"/>
                <a:tab pos="4229100" algn="l"/>
              </a:tabLst>
              <a:defRPr sz="24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2457450" algn="l"/>
                <a:tab pos="4229100" algn="l"/>
              </a:tabLst>
              <a:defRPr sz="24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2457450" algn="l"/>
                <a:tab pos="4229100" algn="l"/>
              </a:tabLst>
              <a:defRPr sz="2400">
                <a:solidFill>
                  <a:schemeClr val="tx1"/>
                </a:solidFill>
                <a:latin typeface="Arial" panose="020B0604020202020204" pitchFamily="34" charset="0"/>
              </a:defRPr>
            </a:lvl9pPr>
          </a:lstStyle>
          <a:p>
            <a:pPr algn="ctr"/>
            <a:r>
              <a:rPr lang="en-US" altLang="ko-KR" sz="2000" b="1">
                <a:solidFill>
                  <a:srgbClr val="C00000"/>
                </a:solidFill>
                <a:ea typeface="New York" charset="0"/>
                <a:cs typeface="Times New Roman" panose="02020603050405020304" pitchFamily="18" charset="0"/>
              </a:rPr>
              <a:t>Table 3.3</a:t>
            </a:r>
            <a:endParaRPr lang="en-US" altLang="ko-KR" sz="2000">
              <a:solidFill>
                <a:srgbClr val="C00000"/>
              </a:solidFill>
              <a:ea typeface="New York" charset="0"/>
              <a:cs typeface="Times New Roman" panose="02020603050405020304" pitchFamily="18" charset="0"/>
            </a:endParaRPr>
          </a:p>
          <a:p>
            <a:pPr algn="ctr"/>
            <a:r>
              <a:rPr lang="en-US" altLang="ko-KR" sz="2000" b="1">
                <a:solidFill>
                  <a:srgbClr val="C00000"/>
                </a:solidFill>
                <a:ea typeface="New York" charset="0"/>
                <a:cs typeface="Times New Roman" panose="02020603050405020304" pitchFamily="18" charset="0"/>
              </a:rPr>
              <a:t>Relative Advantages and Disadvantages of Longitudinal and</a:t>
            </a:r>
          </a:p>
          <a:p>
            <a:pPr algn="ctr"/>
            <a:r>
              <a:rPr lang="en-US" altLang="ko-KR" sz="2000" b="1">
                <a:solidFill>
                  <a:srgbClr val="C00000"/>
                </a:solidFill>
                <a:ea typeface="New York" charset="0"/>
                <a:cs typeface="Times New Roman" panose="02020603050405020304" pitchFamily="18" charset="0"/>
              </a:rPr>
              <a:t> Cross-Sectional Designs</a:t>
            </a:r>
            <a:endParaRPr lang="en-US" altLang="ko-KR" sz="2000">
              <a:solidFill>
                <a:srgbClr val="C00000"/>
              </a:solidFill>
              <a:ea typeface="굴림" panose="020B0600000101010101" pitchFamily="34" charset="-127"/>
              <a:cs typeface="Times New Roman" panose="02020603050405020304" pitchFamily="18" charset="0"/>
            </a:endParaRPr>
          </a:p>
        </p:txBody>
      </p:sp>
      <p:sp>
        <p:nvSpPr>
          <p:cNvPr id="22552" name="Rectangle 2"/>
          <p:cNvSpPr>
            <a:spLocks noChangeArrowheads="1"/>
          </p:cNvSpPr>
          <p:nvPr/>
        </p:nvSpPr>
        <p:spPr bwMode="auto">
          <a:xfrm>
            <a:off x="288925" y="5922963"/>
            <a:ext cx="79883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tabLst>
                <a:tab pos="457200" algn="l"/>
                <a:tab pos="1308100" algn="l"/>
                <a:tab pos="2228850" algn="l"/>
                <a:tab pos="4229100" algn="l"/>
              </a:tabLst>
              <a:defRPr sz="2400">
                <a:solidFill>
                  <a:schemeClr val="tx1"/>
                </a:solidFill>
                <a:latin typeface="Arial" panose="020B0604020202020204" pitchFamily="34" charset="0"/>
              </a:defRPr>
            </a:lvl1pPr>
            <a:lvl2pPr marL="742950" indent="-285750">
              <a:tabLst>
                <a:tab pos="457200" algn="l"/>
                <a:tab pos="1308100" algn="l"/>
                <a:tab pos="2228850" algn="l"/>
                <a:tab pos="4229100" algn="l"/>
              </a:tabLst>
              <a:defRPr sz="2400">
                <a:solidFill>
                  <a:schemeClr val="tx1"/>
                </a:solidFill>
                <a:latin typeface="Arial" panose="020B0604020202020204" pitchFamily="34" charset="0"/>
              </a:defRPr>
            </a:lvl2pPr>
            <a:lvl3pPr marL="1143000" indent="-228600">
              <a:tabLst>
                <a:tab pos="457200" algn="l"/>
                <a:tab pos="1308100" algn="l"/>
                <a:tab pos="2228850" algn="l"/>
                <a:tab pos="4229100" algn="l"/>
              </a:tabLst>
              <a:defRPr sz="2400">
                <a:solidFill>
                  <a:schemeClr val="tx1"/>
                </a:solidFill>
                <a:latin typeface="Arial" panose="020B0604020202020204" pitchFamily="34" charset="0"/>
              </a:defRPr>
            </a:lvl3pPr>
            <a:lvl4pPr marL="1600200" indent="-228600">
              <a:tabLst>
                <a:tab pos="457200" algn="l"/>
                <a:tab pos="1308100" algn="l"/>
                <a:tab pos="2228850" algn="l"/>
                <a:tab pos="4229100" algn="l"/>
              </a:tabLst>
              <a:defRPr sz="2400">
                <a:solidFill>
                  <a:schemeClr val="tx1"/>
                </a:solidFill>
                <a:latin typeface="Arial" panose="020B0604020202020204" pitchFamily="34" charset="0"/>
              </a:defRPr>
            </a:lvl4pPr>
            <a:lvl5pPr marL="2057400" indent="-228600">
              <a:tabLst>
                <a:tab pos="457200" algn="l"/>
                <a:tab pos="1308100" algn="l"/>
                <a:tab pos="2228850" algn="l"/>
                <a:tab pos="4229100" algn="l"/>
              </a:tabLst>
              <a:defRPr sz="24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1308100" algn="l"/>
                <a:tab pos="2228850" algn="l"/>
                <a:tab pos="4229100" algn="l"/>
              </a:tabLst>
              <a:defRPr sz="24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1308100" algn="l"/>
                <a:tab pos="2228850" algn="l"/>
                <a:tab pos="4229100" algn="l"/>
              </a:tabLst>
              <a:defRPr sz="24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1308100" algn="l"/>
                <a:tab pos="2228850" algn="l"/>
                <a:tab pos="4229100" algn="l"/>
              </a:tabLst>
              <a:defRPr sz="24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1308100" algn="l"/>
                <a:tab pos="2228850" algn="l"/>
                <a:tab pos="4229100" algn="l"/>
              </a:tabLst>
              <a:defRPr sz="2400">
                <a:solidFill>
                  <a:schemeClr val="tx1"/>
                </a:solidFill>
                <a:latin typeface="Arial" panose="020B0604020202020204" pitchFamily="34" charset="0"/>
              </a:defRPr>
            </a:lvl9pPr>
          </a:lstStyle>
          <a:p>
            <a:r>
              <a:rPr lang="en-US" altLang="ko-KR" sz="1800" b="1">
                <a:solidFill>
                  <a:srgbClr val="C00000"/>
                </a:solidFill>
                <a:ea typeface="New York" charset="0"/>
                <a:cs typeface="Times New Roman" panose="02020603050405020304" pitchFamily="18" charset="0"/>
              </a:rPr>
              <a:t>Note:  A + indicates a relative advantage over the other design whereas </a:t>
            </a:r>
          </a:p>
          <a:p>
            <a:r>
              <a:rPr lang="en-US" altLang="ko-KR" sz="1800" b="1">
                <a:solidFill>
                  <a:srgbClr val="C00000"/>
                </a:solidFill>
                <a:ea typeface="New York" charset="0"/>
                <a:cs typeface="Times New Roman" panose="02020603050405020304" pitchFamily="18" charset="0"/>
              </a:rPr>
              <a:t>           a - indicates a relative disadvantage</a:t>
            </a:r>
            <a:r>
              <a:rPr lang="en-US" altLang="ko-KR" sz="1800">
                <a:solidFill>
                  <a:srgbClr val="C00000"/>
                </a:solidFill>
                <a:ea typeface="New York" charset="0"/>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1060450"/>
            <a:ext cx="7772400" cy="1143000"/>
          </a:xfrm>
        </p:spPr>
        <p:txBody>
          <a:bodyPr/>
          <a:lstStyle/>
          <a:p>
            <a:r>
              <a:rPr lang="en-US" altLang="ko-KR" sz="3800" b="1" smtClean="0">
                <a:solidFill>
                  <a:schemeClr val="accent2"/>
                </a:solidFill>
                <a:ea typeface="굴림" panose="020B0600000101010101" pitchFamily="34" charset="-127"/>
              </a:rPr>
              <a:t>Uses of Casual Research</a:t>
            </a:r>
          </a:p>
        </p:txBody>
      </p:sp>
      <p:sp>
        <p:nvSpPr>
          <p:cNvPr id="33795" name="Rectangle 3"/>
          <p:cNvSpPr>
            <a:spLocks noGrp="1" noChangeArrowheads="1"/>
          </p:cNvSpPr>
          <p:nvPr>
            <p:ph idx="1"/>
          </p:nvPr>
        </p:nvSpPr>
        <p:spPr>
          <a:xfrm>
            <a:off x="685800" y="2432050"/>
            <a:ext cx="7772400" cy="3289300"/>
          </a:xfrm>
        </p:spPr>
        <p:txBody>
          <a:bodyPr/>
          <a:lstStyle/>
          <a:p>
            <a:pPr>
              <a:spcBef>
                <a:spcPct val="80000"/>
              </a:spcBef>
            </a:pPr>
            <a:r>
              <a:rPr lang="en-US" altLang="ko-KR" sz="2400" b="1" smtClean="0">
                <a:ea typeface="굴림" panose="020B0600000101010101" pitchFamily="34" charset="-127"/>
                <a:cs typeface="Arial" panose="020B0604020202020204" pitchFamily="34" charset="0"/>
              </a:rPr>
              <a:t>To understand which variables are the cause (independent variables) and which variables are the effect (dependent variables) of a phenomenon</a:t>
            </a:r>
          </a:p>
          <a:p>
            <a:pPr>
              <a:spcBef>
                <a:spcPct val="80000"/>
              </a:spcBef>
            </a:pPr>
            <a:r>
              <a:rPr lang="en-US" altLang="ko-KR" sz="2400" b="1" smtClean="0">
                <a:ea typeface="굴림" panose="020B0600000101010101" pitchFamily="34" charset="-127"/>
                <a:cs typeface="Arial" panose="020B0604020202020204" pitchFamily="34" charset="0"/>
              </a:rPr>
              <a:t>To determine the nature of the relationship between the causal variables and the effect to be predicted</a:t>
            </a:r>
          </a:p>
          <a:p>
            <a:pPr>
              <a:spcBef>
                <a:spcPct val="80000"/>
              </a:spcBef>
            </a:pPr>
            <a:r>
              <a:rPr lang="en-US" altLang="ko-KR" sz="2400" b="1" smtClean="0">
                <a:ea typeface="굴림" panose="020B0600000101010101" pitchFamily="34" charset="-127"/>
                <a:cs typeface="Arial" panose="020B0604020202020204" pitchFamily="34" charset="0"/>
              </a:rPr>
              <a:t>METHOD: Experiments   </a:t>
            </a:r>
          </a:p>
        </p:txBody>
      </p:sp>
    </p:spTree>
  </p:cSld>
  <p:clrMapOvr>
    <a:masterClrMapping/>
  </p:clrMapOvr>
  <p:transition>
    <p:spli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Oval 3"/>
          <p:cNvSpPr>
            <a:spLocks noChangeArrowheads="1"/>
          </p:cNvSpPr>
          <p:nvPr/>
        </p:nvSpPr>
        <p:spPr bwMode="auto">
          <a:xfrm>
            <a:off x="871538" y="546100"/>
            <a:ext cx="3454400" cy="1789113"/>
          </a:xfrm>
          <a:prstGeom prst="ellipse">
            <a:avLst/>
          </a:prstGeom>
          <a:solidFill>
            <a:schemeClr val="accent1"/>
          </a:solidFill>
          <a:ln w="9525">
            <a:solidFill>
              <a:schemeClr val="tx1"/>
            </a:solidFill>
            <a:round/>
            <a:headEnd/>
            <a:tailEnd/>
          </a:ln>
        </p:spPr>
        <p:txBody>
          <a:bodyPr anchor="ctr"/>
          <a:lstStyle>
            <a:lvl1pPr marL="114300" indent="-1143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ko-KR" sz="2000">
                <a:ea typeface="굴림" panose="020B0600000101010101" pitchFamily="34" charset="-127"/>
              </a:rPr>
              <a:t>   Exploratory</a:t>
            </a:r>
          </a:p>
          <a:p>
            <a:r>
              <a:rPr lang="en-US" altLang="ko-KR" sz="2000">
                <a:ea typeface="굴림" panose="020B0600000101010101" pitchFamily="34" charset="-127"/>
              </a:rPr>
              <a:t>  Research</a:t>
            </a:r>
          </a:p>
          <a:p>
            <a:pPr>
              <a:buFontTx/>
              <a:buChar char="•"/>
            </a:pPr>
            <a:r>
              <a:rPr lang="en-US" altLang="ko-KR" sz="2000" i="1">
                <a:ea typeface="굴림" panose="020B0600000101010101" pitchFamily="34" charset="-127"/>
              </a:rPr>
              <a:t>Secondary Data Analysis</a:t>
            </a:r>
          </a:p>
          <a:p>
            <a:pPr>
              <a:buFontTx/>
              <a:buChar char="•"/>
            </a:pPr>
            <a:r>
              <a:rPr lang="en-US" altLang="ko-KR" sz="2000" i="1">
                <a:ea typeface="굴림" panose="020B0600000101010101" pitchFamily="34" charset="-127"/>
              </a:rPr>
              <a:t>Focus Groups</a:t>
            </a:r>
            <a:endParaRPr lang="en-US" altLang="ko-KR" sz="2000">
              <a:ea typeface="굴림" panose="020B0600000101010101" pitchFamily="34" charset="-127"/>
            </a:endParaRPr>
          </a:p>
        </p:txBody>
      </p:sp>
      <p:sp>
        <p:nvSpPr>
          <p:cNvPr id="24580" name="Oval 4"/>
          <p:cNvSpPr>
            <a:spLocks noChangeArrowheads="1"/>
          </p:cNvSpPr>
          <p:nvPr/>
        </p:nvSpPr>
        <p:spPr bwMode="auto">
          <a:xfrm>
            <a:off x="871538" y="2527300"/>
            <a:ext cx="3497262" cy="1524000"/>
          </a:xfrm>
          <a:prstGeom prst="ellipse">
            <a:avLst/>
          </a:prstGeom>
          <a:solidFill>
            <a:srgbClr val="CC3399"/>
          </a:solidFill>
          <a:ln w="9525">
            <a:solidFill>
              <a:schemeClr val="tx1"/>
            </a:solidFill>
            <a:round/>
            <a:headEnd/>
            <a:tailEnd/>
          </a:ln>
        </p:spPr>
        <p:txBody>
          <a:bodyPr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ko-KR" sz="2000">
                <a:solidFill>
                  <a:srgbClr val="FFFF00"/>
                </a:solidFill>
                <a:ea typeface="굴림" panose="020B0600000101010101" pitchFamily="34" charset="-127"/>
              </a:rPr>
              <a:t>Conclusive Research</a:t>
            </a:r>
          </a:p>
          <a:p>
            <a:pPr>
              <a:buFontTx/>
              <a:buChar char="•"/>
            </a:pPr>
            <a:r>
              <a:rPr lang="en-US" altLang="ko-KR" sz="2000" i="1">
                <a:solidFill>
                  <a:srgbClr val="FFFF00"/>
                </a:solidFill>
                <a:ea typeface="굴림" panose="020B0600000101010101" pitchFamily="34" charset="-127"/>
              </a:rPr>
              <a:t>Descriptive/Causal</a:t>
            </a:r>
            <a:endParaRPr lang="en-US" altLang="ko-KR">
              <a:solidFill>
                <a:srgbClr val="FFFF00"/>
              </a:solidFill>
              <a:ea typeface="굴림" panose="020B0600000101010101" pitchFamily="34" charset="-127"/>
            </a:endParaRPr>
          </a:p>
        </p:txBody>
      </p:sp>
      <p:sp>
        <p:nvSpPr>
          <p:cNvPr id="24581" name="Oval 5"/>
          <p:cNvSpPr>
            <a:spLocks noChangeArrowheads="1"/>
          </p:cNvSpPr>
          <p:nvPr/>
        </p:nvSpPr>
        <p:spPr bwMode="auto">
          <a:xfrm>
            <a:off x="5562600" y="669925"/>
            <a:ext cx="3392488" cy="1747838"/>
          </a:xfrm>
          <a:prstGeom prst="ellipse">
            <a:avLst/>
          </a:prstGeom>
          <a:solidFill>
            <a:srgbClr val="00CCFF"/>
          </a:solidFill>
          <a:ln w="9525">
            <a:solidFill>
              <a:schemeClr val="tx1"/>
            </a:solidFill>
            <a:round/>
            <a:headEnd/>
            <a:tailEnd/>
          </a:ln>
        </p:spPr>
        <p:txBody>
          <a:bodyPr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ko-KR" sz="2000">
                <a:ea typeface="굴림" panose="020B0600000101010101" pitchFamily="34" charset="-127"/>
              </a:rPr>
              <a:t>Conclusive Research</a:t>
            </a:r>
          </a:p>
          <a:p>
            <a:pPr>
              <a:buFontTx/>
              <a:buChar char="•"/>
            </a:pPr>
            <a:r>
              <a:rPr lang="en-US" altLang="ko-KR" sz="2000" i="1">
                <a:ea typeface="굴림" panose="020B0600000101010101" pitchFamily="34" charset="-127"/>
              </a:rPr>
              <a:t>Descriptive/Causal</a:t>
            </a:r>
            <a:endParaRPr lang="en-US" altLang="ko-KR" i="1">
              <a:ea typeface="굴림" panose="020B0600000101010101" pitchFamily="34" charset="-127"/>
            </a:endParaRPr>
          </a:p>
        </p:txBody>
      </p:sp>
      <p:sp>
        <p:nvSpPr>
          <p:cNvPr id="24582" name="Oval 6"/>
          <p:cNvSpPr>
            <a:spLocks noChangeArrowheads="1"/>
          </p:cNvSpPr>
          <p:nvPr/>
        </p:nvSpPr>
        <p:spPr bwMode="auto">
          <a:xfrm>
            <a:off x="5562600" y="4421188"/>
            <a:ext cx="3352800" cy="1955800"/>
          </a:xfrm>
          <a:prstGeom prst="ellipse">
            <a:avLst/>
          </a:prstGeom>
          <a:solidFill>
            <a:srgbClr val="FFFF99"/>
          </a:solidFill>
          <a:ln w="9525">
            <a:solidFill>
              <a:schemeClr val="tx1"/>
            </a:solidFill>
            <a:round/>
            <a:headEnd/>
            <a:tailEnd/>
          </a:ln>
        </p:spPr>
        <p:txBody>
          <a:bodyPr anchor="ctr"/>
          <a:lstStyle>
            <a:lvl1pPr marL="338138" indent="-112713">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ko-KR" sz="2000">
                <a:solidFill>
                  <a:srgbClr val="000099"/>
                </a:solidFill>
                <a:ea typeface="굴림" panose="020B0600000101010101" pitchFamily="34" charset="-127"/>
              </a:rPr>
              <a:t>Exploratory Research</a:t>
            </a:r>
          </a:p>
          <a:p>
            <a:pPr>
              <a:buFontTx/>
              <a:buChar char="•"/>
            </a:pPr>
            <a:r>
              <a:rPr lang="en-US" altLang="ko-KR" sz="2000" i="1">
                <a:solidFill>
                  <a:srgbClr val="000099"/>
                </a:solidFill>
                <a:ea typeface="굴림" panose="020B0600000101010101" pitchFamily="34" charset="-127"/>
              </a:rPr>
              <a:t>Secondary Data Analysis</a:t>
            </a:r>
          </a:p>
          <a:p>
            <a:pPr>
              <a:buFontTx/>
              <a:buChar char="•"/>
            </a:pPr>
            <a:r>
              <a:rPr lang="en-US" altLang="ko-KR" sz="2000" i="1">
                <a:solidFill>
                  <a:srgbClr val="000099"/>
                </a:solidFill>
                <a:ea typeface="굴림" panose="020B0600000101010101" pitchFamily="34" charset="-127"/>
              </a:rPr>
              <a:t>Focus Groups</a:t>
            </a:r>
          </a:p>
        </p:txBody>
      </p:sp>
      <p:sp>
        <p:nvSpPr>
          <p:cNvPr id="24583" name="Oval 7"/>
          <p:cNvSpPr>
            <a:spLocks noChangeArrowheads="1"/>
          </p:cNvSpPr>
          <p:nvPr/>
        </p:nvSpPr>
        <p:spPr bwMode="auto">
          <a:xfrm>
            <a:off x="871538" y="4584700"/>
            <a:ext cx="3482975" cy="1524000"/>
          </a:xfrm>
          <a:prstGeom prst="ellipse">
            <a:avLst/>
          </a:prstGeom>
          <a:solidFill>
            <a:srgbClr val="CC99FF"/>
          </a:solidFill>
          <a:ln w="9525">
            <a:solidFill>
              <a:schemeClr val="tx1"/>
            </a:solidFill>
            <a:round/>
            <a:headEnd/>
            <a:tailEnd/>
          </a:ln>
        </p:spPr>
        <p:txBody>
          <a:bodyPr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ko-KR" sz="2000">
                <a:ea typeface="굴림" panose="020B0600000101010101" pitchFamily="34" charset="-127"/>
              </a:rPr>
              <a:t>Conclusive Research</a:t>
            </a:r>
          </a:p>
          <a:p>
            <a:pPr>
              <a:buFontTx/>
              <a:buChar char="•"/>
            </a:pPr>
            <a:r>
              <a:rPr lang="en-US" altLang="ko-KR" sz="2000" i="1">
                <a:ea typeface="굴림" panose="020B0600000101010101" pitchFamily="34" charset="-127"/>
              </a:rPr>
              <a:t>Descriptive/Causal</a:t>
            </a:r>
            <a:endParaRPr lang="en-US" altLang="ko-KR">
              <a:ea typeface="굴림" panose="020B0600000101010101" pitchFamily="34" charset="-127"/>
            </a:endParaRPr>
          </a:p>
        </p:txBody>
      </p:sp>
      <p:grpSp>
        <p:nvGrpSpPr>
          <p:cNvPr id="24593" name="Group 17"/>
          <p:cNvGrpSpPr>
            <a:grpSpLocks/>
          </p:cNvGrpSpPr>
          <p:nvPr/>
        </p:nvGrpSpPr>
        <p:grpSpPr bwMode="auto">
          <a:xfrm>
            <a:off x="4457700" y="1301750"/>
            <a:ext cx="996950" cy="4078288"/>
            <a:chOff x="2808" y="820"/>
            <a:chExt cx="628" cy="2569"/>
          </a:xfrm>
        </p:grpSpPr>
        <p:sp>
          <p:nvSpPr>
            <p:cNvPr id="24589" name="Line 8"/>
            <p:cNvSpPr>
              <a:spLocks noChangeShapeType="1"/>
            </p:cNvSpPr>
            <p:nvPr/>
          </p:nvSpPr>
          <p:spPr bwMode="auto">
            <a:xfrm>
              <a:off x="2808" y="3389"/>
              <a:ext cx="628"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24590" name="Line 9"/>
            <p:cNvSpPr>
              <a:spLocks noChangeShapeType="1"/>
            </p:cNvSpPr>
            <p:nvPr/>
          </p:nvSpPr>
          <p:spPr bwMode="auto">
            <a:xfrm>
              <a:off x="2846" y="820"/>
              <a:ext cx="562"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grpSp>
      <p:sp>
        <p:nvSpPr>
          <p:cNvPr id="24585" name="Text Box 12"/>
          <p:cNvSpPr txBox="1">
            <a:spLocks noChangeArrowheads="1"/>
          </p:cNvSpPr>
          <p:nvPr/>
        </p:nvSpPr>
        <p:spPr bwMode="auto">
          <a:xfrm>
            <a:off x="1346200" y="0"/>
            <a:ext cx="645001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2200" b="1" i="1">
                <a:solidFill>
                  <a:schemeClr val="accent2"/>
                </a:solidFill>
                <a:ea typeface="굴림" panose="020B0600000101010101" pitchFamily="34" charset="-127"/>
              </a:rPr>
              <a:t>Figure 3.7. Some Alternative Research Designs</a:t>
            </a:r>
          </a:p>
        </p:txBody>
      </p:sp>
      <p:sp>
        <p:nvSpPr>
          <p:cNvPr id="24586" name="Text Box 13"/>
          <p:cNvSpPr txBox="1">
            <a:spLocks noChangeArrowheads="1"/>
          </p:cNvSpPr>
          <p:nvPr/>
        </p:nvSpPr>
        <p:spPr bwMode="auto">
          <a:xfrm>
            <a:off x="338138" y="1079500"/>
            <a:ext cx="557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ko-KR" b="1">
                <a:ea typeface="굴림" panose="020B0600000101010101" pitchFamily="34" charset="-127"/>
              </a:rPr>
              <a:t>(a)</a:t>
            </a:r>
          </a:p>
        </p:txBody>
      </p:sp>
      <p:sp>
        <p:nvSpPr>
          <p:cNvPr id="24587" name="Text Box 14"/>
          <p:cNvSpPr txBox="1">
            <a:spLocks noChangeArrowheads="1"/>
          </p:cNvSpPr>
          <p:nvPr/>
        </p:nvSpPr>
        <p:spPr bwMode="auto">
          <a:xfrm>
            <a:off x="331788" y="2984500"/>
            <a:ext cx="657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ko-KR" b="1">
                <a:ea typeface="굴림" panose="020B0600000101010101" pitchFamily="34" charset="-127"/>
              </a:rPr>
              <a:t>(b) </a:t>
            </a:r>
          </a:p>
        </p:txBody>
      </p:sp>
      <p:sp>
        <p:nvSpPr>
          <p:cNvPr id="24588" name="Text Box 15"/>
          <p:cNvSpPr txBox="1">
            <a:spLocks noChangeArrowheads="1"/>
          </p:cNvSpPr>
          <p:nvPr/>
        </p:nvSpPr>
        <p:spPr bwMode="auto">
          <a:xfrm>
            <a:off x="338138" y="50419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ko-KR" b="1">
                <a:ea typeface="굴림" panose="020B0600000101010101" pitchFamily="34" charset="-127"/>
              </a:rPr>
              <a:t>(c)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21"/>
          <p:cNvGrpSpPr>
            <a:grpSpLocks/>
          </p:cNvGrpSpPr>
          <p:nvPr/>
        </p:nvGrpSpPr>
        <p:grpSpPr bwMode="auto">
          <a:xfrm>
            <a:off x="1282700" y="188913"/>
            <a:ext cx="6578600" cy="6373812"/>
            <a:chOff x="808" y="119"/>
            <a:chExt cx="4144" cy="4015"/>
          </a:xfrm>
        </p:grpSpPr>
        <p:sp>
          <p:nvSpPr>
            <p:cNvPr id="25603" name="Text Box 4"/>
            <p:cNvSpPr txBox="1">
              <a:spLocks noChangeArrowheads="1"/>
            </p:cNvSpPr>
            <p:nvPr/>
          </p:nvSpPr>
          <p:spPr bwMode="auto">
            <a:xfrm>
              <a:off x="1164" y="570"/>
              <a:ext cx="3648" cy="294"/>
            </a:xfrm>
            <a:prstGeom prst="rect">
              <a:avLst/>
            </a:prstGeom>
            <a:solidFill>
              <a:schemeClr val="folHlink"/>
            </a:solidFill>
            <a:ln w="9525">
              <a:solidFill>
                <a:srgbClr val="990033"/>
              </a:solidFill>
              <a:miter lim="800000"/>
              <a:headEnd/>
              <a:tailEnd/>
            </a:ln>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spcBef>
                  <a:spcPct val="50000"/>
                </a:spcBef>
              </a:pPr>
              <a:r>
                <a:rPr lang="en-US" altLang="ko-KR" b="1">
                  <a:ea typeface="굴림" panose="020B0600000101010101" pitchFamily="34" charset="-127"/>
                </a:rPr>
                <a:t>Define the Information Needed</a:t>
              </a:r>
            </a:p>
          </p:txBody>
        </p:sp>
        <p:sp>
          <p:nvSpPr>
            <p:cNvPr id="25604" name="Text Box 5"/>
            <p:cNvSpPr txBox="1">
              <a:spLocks noChangeArrowheads="1"/>
            </p:cNvSpPr>
            <p:nvPr/>
          </p:nvSpPr>
          <p:spPr bwMode="auto">
            <a:xfrm>
              <a:off x="1164" y="1152"/>
              <a:ext cx="3648" cy="478"/>
            </a:xfrm>
            <a:prstGeom prst="rect">
              <a:avLst/>
            </a:prstGeom>
            <a:solidFill>
              <a:srgbClr val="FFFF66"/>
            </a:solidFill>
            <a:ln w="9525">
              <a:solidFill>
                <a:srgbClr val="990033"/>
              </a:solidFill>
              <a:miter lim="800000"/>
              <a:headEnd/>
              <a:tailEnd/>
            </a:ln>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50000"/>
                </a:spcBef>
              </a:pPr>
              <a:r>
                <a:rPr lang="en-US" altLang="ko-KR" b="1">
                  <a:ea typeface="굴림" panose="020B0600000101010101" pitchFamily="34" charset="-127"/>
                </a:rPr>
                <a:t>Design the Exploratory, Descriptive, and/or Causal Phases of the Research</a:t>
              </a:r>
              <a:endParaRPr lang="en-US" altLang="ko-KR">
                <a:ea typeface="굴림" panose="020B0600000101010101" pitchFamily="34" charset="-127"/>
              </a:endParaRPr>
            </a:p>
          </p:txBody>
        </p:sp>
        <p:sp>
          <p:nvSpPr>
            <p:cNvPr id="25605" name="Text Box 6"/>
            <p:cNvSpPr txBox="1">
              <a:spLocks noChangeArrowheads="1"/>
            </p:cNvSpPr>
            <p:nvPr/>
          </p:nvSpPr>
          <p:spPr bwMode="auto">
            <a:xfrm>
              <a:off x="1164" y="1874"/>
              <a:ext cx="3648" cy="478"/>
            </a:xfrm>
            <a:prstGeom prst="rect">
              <a:avLst/>
            </a:prstGeom>
            <a:solidFill>
              <a:srgbClr val="CCECFF"/>
            </a:solidFill>
            <a:ln w="9525">
              <a:solidFill>
                <a:srgbClr val="990033"/>
              </a:solidFill>
              <a:miter lim="800000"/>
              <a:headEnd/>
              <a:tailEnd/>
            </a:ln>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50000"/>
                </a:spcBef>
              </a:pPr>
              <a:r>
                <a:rPr lang="en-US" altLang="ko-KR" b="1">
                  <a:ea typeface="굴림" panose="020B0600000101010101" pitchFamily="34" charset="-127"/>
                </a:rPr>
                <a:t>Specify the Measurement and Scaling Procedures</a:t>
              </a:r>
            </a:p>
          </p:txBody>
        </p:sp>
        <p:sp>
          <p:nvSpPr>
            <p:cNvPr id="25606" name="Text Box 7"/>
            <p:cNvSpPr txBox="1">
              <a:spLocks noChangeArrowheads="1"/>
            </p:cNvSpPr>
            <p:nvPr/>
          </p:nvSpPr>
          <p:spPr bwMode="auto">
            <a:xfrm>
              <a:off x="1164" y="2640"/>
              <a:ext cx="3648" cy="271"/>
            </a:xfrm>
            <a:prstGeom prst="rect">
              <a:avLst/>
            </a:prstGeom>
            <a:solidFill>
              <a:srgbClr val="FF7C80"/>
            </a:solidFill>
            <a:ln w="9525">
              <a:solidFill>
                <a:srgbClr val="990033"/>
              </a:solidFill>
              <a:miter lim="800000"/>
              <a:headEnd/>
              <a:tailEnd/>
            </a:ln>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50000"/>
                </a:spcBef>
              </a:pPr>
              <a:r>
                <a:rPr lang="en-US" altLang="ko-KR" b="1">
                  <a:ea typeface="굴림" panose="020B0600000101010101" pitchFamily="34" charset="-127"/>
                </a:rPr>
                <a:t>Construct a Questionnaire</a:t>
              </a:r>
              <a:endParaRPr lang="en-US" altLang="ko-KR">
                <a:ea typeface="굴림" panose="020B0600000101010101" pitchFamily="34" charset="-127"/>
              </a:endParaRPr>
            </a:p>
          </p:txBody>
        </p:sp>
        <p:sp>
          <p:nvSpPr>
            <p:cNvPr id="25607" name="Text Box 8"/>
            <p:cNvSpPr txBox="1">
              <a:spLocks noChangeArrowheads="1"/>
            </p:cNvSpPr>
            <p:nvPr/>
          </p:nvSpPr>
          <p:spPr bwMode="auto">
            <a:xfrm>
              <a:off x="1116" y="3168"/>
              <a:ext cx="3696" cy="432"/>
            </a:xfrm>
            <a:prstGeom prst="rect">
              <a:avLst/>
            </a:prstGeom>
            <a:solidFill>
              <a:schemeClr val="accent1"/>
            </a:solidFill>
            <a:ln w="9525">
              <a:solidFill>
                <a:srgbClr val="990033"/>
              </a:solidFill>
              <a:miter lim="800000"/>
              <a:headEnd/>
              <a:tailEnd/>
            </a:ln>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0000"/>
                </a:lnSpc>
                <a:spcBef>
                  <a:spcPct val="50000"/>
                </a:spcBef>
              </a:pPr>
              <a:r>
                <a:rPr lang="en-US" altLang="ko-KR" b="1">
                  <a:ea typeface="굴림" panose="020B0600000101010101" pitchFamily="34" charset="-127"/>
                </a:rPr>
                <a:t>Specify the Sampling Process and the Sample Size</a:t>
              </a:r>
            </a:p>
          </p:txBody>
        </p:sp>
        <p:sp>
          <p:nvSpPr>
            <p:cNvPr id="25608" name="Text Box 9"/>
            <p:cNvSpPr txBox="1">
              <a:spLocks noChangeArrowheads="1"/>
            </p:cNvSpPr>
            <p:nvPr/>
          </p:nvSpPr>
          <p:spPr bwMode="auto">
            <a:xfrm>
              <a:off x="1116" y="3840"/>
              <a:ext cx="3696" cy="294"/>
            </a:xfrm>
            <a:prstGeom prst="rect">
              <a:avLst/>
            </a:prstGeom>
            <a:solidFill>
              <a:srgbClr val="FF9900"/>
            </a:solidFill>
            <a:ln w="9525">
              <a:solidFill>
                <a:srgbClr val="990033"/>
              </a:solidFill>
              <a:miter lim="800000"/>
              <a:headEnd/>
              <a:tailEnd/>
            </a:ln>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spcBef>
                  <a:spcPct val="50000"/>
                </a:spcBef>
              </a:pPr>
              <a:r>
                <a:rPr lang="en-US" altLang="ko-KR" b="1">
                  <a:ea typeface="굴림" panose="020B0600000101010101" pitchFamily="34" charset="-127"/>
                </a:rPr>
                <a:t>Develop a Plan of Data Analysis</a:t>
              </a:r>
              <a:endParaRPr lang="en-US" altLang="ko-KR">
                <a:ea typeface="굴림" panose="020B0600000101010101" pitchFamily="34" charset="-127"/>
              </a:endParaRPr>
            </a:p>
          </p:txBody>
        </p:sp>
        <p:sp>
          <p:nvSpPr>
            <p:cNvPr id="25609" name="Line 10"/>
            <p:cNvSpPr>
              <a:spLocks noChangeShapeType="1"/>
            </p:cNvSpPr>
            <p:nvPr/>
          </p:nvSpPr>
          <p:spPr bwMode="auto">
            <a:xfrm>
              <a:off x="2994" y="870"/>
              <a:ext cx="0" cy="192"/>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25610" name="Line 11"/>
            <p:cNvSpPr>
              <a:spLocks noChangeShapeType="1"/>
            </p:cNvSpPr>
            <p:nvPr/>
          </p:nvSpPr>
          <p:spPr bwMode="auto">
            <a:xfrm>
              <a:off x="2994" y="2358"/>
              <a:ext cx="0" cy="192"/>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25611" name="Line 12"/>
            <p:cNvSpPr>
              <a:spLocks noChangeShapeType="1"/>
            </p:cNvSpPr>
            <p:nvPr/>
          </p:nvSpPr>
          <p:spPr bwMode="auto">
            <a:xfrm>
              <a:off x="2994" y="1626"/>
              <a:ext cx="0" cy="192"/>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25612" name="Line 13"/>
            <p:cNvSpPr>
              <a:spLocks noChangeShapeType="1"/>
            </p:cNvSpPr>
            <p:nvPr/>
          </p:nvSpPr>
          <p:spPr bwMode="auto">
            <a:xfrm>
              <a:off x="2994" y="2922"/>
              <a:ext cx="0" cy="192"/>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25613" name="Line 14"/>
            <p:cNvSpPr>
              <a:spLocks noChangeShapeType="1"/>
            </p:cNvSpPr>
            <p:nvPr/>
          </p:nvSpPr>
          <p:spPr bwMode="auto">
            <a:xfrm>
              <a:off x="2994" y="3594"/>
              <a:ext cx="0" cy="192"/>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25614" name="Text Box 18"/>
            <p:cNvSpPr txBox="1">
              <a:spLocks noChangeArrowheads="1"/>
            </p:cNvSpPr>
            <p:nvPr/>
          </p:nvSpPr>
          <p:spPr bwMode="auto">
            <a:xfrm>
              <a:off x="808" y="119"/>
              <a:ext cx="414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2200" b="1" i="1">
                  <a:solidFill>
                    <a:schemeClr val="accent2"/>
                  </a:solidFill>
                  <a:ea typeface="굴림" panose="020B0600000101010101" pitchFamily="34" charset="-127"/>
                </a:rPr>
                <a:t>Figure 3.8. Tasks Involved In a Research Design</a:t>
              </a:r>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그림 1" descr="Ch 3 Res Design.jpg"/>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AutoShape 40"/>
          <p:cNvSpPr>
            <a:spLocks noChangeArrowheads="1"/>
          </p:cNvSpPr>
          <p:nvPr/>
        </p:nvSpPr>
        <p:spPr bwMode="auto">
          <a:xfrm>
            <a:off x="492125" y="522288"/>
            <a:ext cx="8102600" cy="5826125"/>
          </a:xfrm>
          <a:prstGeom prst="bevel">
            <a:avLst>
              <a:gd name="adj" fmla="val 12500"/>
            </a:avLst>
          </a:prstGeom>
          <a:solidFill>
            <a:srgbClr val="FFCC66">
              <a:alpha val="50195"/>
            </a:srgbClr>
          </a:solidFill>
          <a:ln w="9525">
            <a:solidFill>
              <a:srgbClr val="000000"/>
            </a:solidFill>
            <a:miter lim="800000"/>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ko-KR" altLang="en-US">
              <a:ea typeface="굴림" panose="020B0600000101010101" pitchFamily="34" charset="-127"/>
            </a:endParaRPr>
          </a:p>
        </p:txBody>
      </p:sp>
      <p:sp>
        <p:nvSpPr>
          <p:cNvPr id="4100" name="Text Box 41"/>
          <p:cNvSpPr txBox="1">
            <a:spLocks noChangeArrowheads="1"/>
          </p:cNvSpPr>
          <p:nvPr/>
        </p:nvSpPr>
        <p:spPr bwMode="auto">
          <a:xfrm>
            <a:off x="2286000" y="5600700"/>
            <a:ext cx="4543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2000" b="1">
                <a:ea typeface="굴림" panose="020B0600000101010101" pitchFamily="34" charset="-127"/>
              </a:rPr>
              <a:t>Application to Contemporary Issues</a:t>
            </a:r>
          </a:p>
        </p:txBody>
      </p:sp>
      <p:sp>
        <p:nvSpPr>
          <p:cNvPr id="4101" name="Text Box 42"/>
          <p:cNvSpPr txBox="1">
            <a:spLocks noChangeArrowheads="1"/>
          </p:cNvSpPr>
          <p:nvPr/>
        </p:nvSpPr>
        <p:spPr bwMode="auto">
          <a:xfrm>
            <a:off x="3824288" y="5995988"/>
            <a:ext cx="1466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1800" b="1">
                <a:ea typeface="굴림" panose="020B0600000101010101" pitchFamily="34" charset="-127"/>
              </a:rPr>
              <a:t>Technology</a:t>
            </a:r>
          </a:p>
        </p:txBody>
      </p:sp>
      <p:sp>
        <p:nvSpPr>
          <p:cNvPr id="4102" name="Text Box 43"/>
          <p:cNvSpPr txBox="1">
            <a:spLocks noChangeArrowheads="1"/>
          </p:cNvSpPr>
          <p:nvPr/>
        </p:nvSpPr>
        <p:spPr bwMode="auto">
          <a:xfrm>
            <a:off x="6783388" y="5995988"/>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1800" b="1">
                <a:ea typeface="굴림" panose="020B0600000101010101" pitchFamily="34" charset="-127"/>
              </a:rPr>
              <a:t>Ethics</a:t>
            </a:r>
          </a:p>
        </p:txBody>
      </p:sp>
      <p:sp>
        <p:nvSpPr>
          <p:cNvPr id="4103" name="Text Box 44"/>
          <p:cNvSpPr txBox="1">
            <a:spLocks noChangeArrowheads="1"/>
          </p:cNvSpPr>
          <p:nvPr/>
        </p:nvSpPr>
        <p:spPr bwMode="auto">
          <a:xfrm>
            <a:off x="1219200" y="5995988"/>
            <a:ext cx="15573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1800" b="1">
                <a:ea typeface="굴림" panose="020B0600000101010101" pitchFamily="34" charset="-127"/>
              </a:rPr>
              <a:t>International</a:t>
            </a:r>
          </a:p>
        </p:txBody>
      </p:sp>
      <p:sp>
        <p:nvSpPr>
          <p:cNvPr id="4104" name="Text Box 45"/>
          <p:cNvSpPr txBox="1">
            <a:spLocks noChangeArrowheads="1"/>
          </p:cNvSpPr>
          <p:nvPr/>
        </p:nvSpPr>
        <p:spPr bwMode="auto">
          <a:xfrm rot="-5400000">
            <a:off x="-1506537" y="3276600"/>
            <a:ext cx="4686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1600" b="1">
                <a:ea typeface="굴림" panose="020B0600000101010101" pitchFamily="34" charset="-127"/>
              </a:rPr>
              <a:t>Be a DM!     Be an MR!     Experiential Learning</a:t>
            </a:r>
          </a:p>
        </p:txBody>
      </p:sp>
      <p:sp>
        <p:nvSpPr>
          <p:cNvPr id="4105" name="Text Box 46"/>
          <p:cNvSpPr txBox="1">
            <a:spLocks noChangeArrowheads="1"/>
          </p:cNvSpPr>
          <p:nvPr/>
        </p:nvSpPr>
        <p:spPr bwMode="auto">
          <a:xfrm>
            <a:off x="3208338" y="703263"/>
            <a:ext cx="2703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b="1">
                <a:ea typeface="굴림" panose="020B0600000101010101" pitchFamily="34" charset="-127"/>
              </a:rPr>
              <a:t>Opening Vignette</a:t>
            </a:r>
          </a:p>
        </p:txBody>
      </p:sp>
      <p:sp>
        <p:nvSpPr>
          <p:cNvPr id="4106" name="Text Box 47"/>
          <p:cNvSpPr txBox="1">
            <a:spLocks noChangeArrowheads="1"/>
          </p:cNvSpPr>
          <p:nvPr/>
        </p:nvSpPr>
        <p:spPr bwMode="auto">
          <a:xfrm rot="5400000">
            <a:off x="6655594" y="3066257"/>
            <a:ext cx="32766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b="1">
                <a:ea typeface="굴림" panose="020B0600000101010101" pitchFamily="34" charset="-127"/>
              </a:rPr>
              <a:t>What Would You Do?</a:t>
            </a:r>
          </a:p>
        </p:txBody>
      </p:sp>
      <p:sp>
        <p:nvSpPr>
          <p:cNvPr id="4107" name="Line 48"/>
          <p:cNvSpPr>
            <a:spLocks noChangeShapeType="1"/>
          </p:cNvSpPr>
          <p:nvPr/>
        </p:nvSpPr>
        <p:spPr bwMode="auto">
          <a:xfrm>
            <a:off x="863600" y="6019800"/>
            <a:ext cx="7418388"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08" name="Line 49"/>
          <p:cNvSpPr>
            <a:spLocks noChangeShapeType="1"/>
          </p:cNvSpPr>
          <p:nvPr/>
        </p:nvSpPr>
        <p:spPr bwMode="auto">
          <a:xfrm>
            <a:off x="3260725" y="6019800"/>
            <a:ext cx="1588" cy="355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09" name="Line 50"/>
          <p:cNvSpPr>
            <a:spLocks noChangeShapeType="1"/>
          </p:cNvSpPr>
          <p:nvPr/>
        </p:nvSpPr>
        <p:spPr bwMode="auto">
          <a:xfrm>
            <a:off x="5884863" y="6019800"/>
            <a:ext cx="1587" cy="355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10" name="Rectangle 19"/>
          <p:cNvSpPr>
            <a:spLocks noChangeArrowheads="1"/>
          </p:cNvSpPr>
          <p:nvPr/>
        </p:nvSpPr>
        <p:spPr bwMode="auto">
          <a:xfrm>
            <a:off x="2347913" y="1577975"/>
            <a:ext cx="4572000" cy="342900"/>
          </a:xfrm>
          <a:prstGeom prst="rect">
            <a:avLst/>
          </a:prstGeom>
          <a:solidFill>
            <a:srgbClr val="3399FF"/>
          </a:solidFill>
          <a:ln w="9525">
            <a:solidFill>
              <a:srgbClr val="000000"/>
            </a:solidFill>
            <a:miter lim="800000"/>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1600" b="1">
                <a:ea typeface="굴림" panose="020B0600000101010101" pitchFamily="34" charset="-127"/>
                <a:cs typeface="Times New Roman" panose="02020603050405020304" pitchFamily="18" charset="0"/>
              </a:rPr>
              <a:t>Research Design Definition</a:t>
            </a:r>
            <a:endParaRPr lang="en-US" altLang="ko-KR" b="1">
              <a:ea typeface="굴림" panose="020B0600000101010101" pitchFamily="34" charset="-127"/>
              <a:cs typeface="Times New Roman" panose="02020603050405020304" pitchFamily="18" charset="0"/>
            </a:endParaRPr>
          </a:p>
        </p:txBody>
      </p:sp>
      <p:sp>
        <p:nvSpPr>
          <p:cNvPr id="4111" name="Rectangle 18"/>
          <p:cNvSpPr>
            <a:spLocks noChangeArrowheads="1"/>
          </p:cNvSpPr>
          <p:nvPr/>
        </p:nvSpPr>
        <p:spPr bwMode="auto">
          <a:xfrm>
            <a:off x="2347913" y="3162300"/>
            <a:ext cx="4572000" cy="342900"/>
          </a:xfrm>
          <a:prstGeom prst="rect">
            <a:avLst/>
          </a:prstGeom>
          <a:solidFill>
            <a:srgbClr val="3399FF"/>
          </a:solidFill>
          <a:ln w="9525">
            <a:solidFill>
              <a:srgbClr val="000000"/>
            </a:solidFill>
            <a:miter lim="800000"/>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1600" b="1">
                <a:ea typeface="굴림" panose="020B0600000101010101" pitchFamily="34" charset="-127"/>
                <a:cs typeface="Times New Roman" panose="02020603050405020304" pitchFamily="18" charset="0"/>
              </a:rPr>
              <a:t>Types of Basic Research Designs</a:t>
            </a:r>
            <a:endParaRPr lang="en-US" altLang="ko-KR" b="1">
              <a:ea typeface="굴림" panose="020B0600000101010101" pitchFamily="34" charset="-127"/>
              <a:cs typeface="Times New Roman" panose="02020603050405020304" pitchFamily="18" charset="0"/>
            </a:endParaRPr>
          </a:p>
        </p:txBody>
      </p:sp>
      <p:sp>
        <p:nvSpPr>
          <p:cNvPr id="4112" name="Rectangle 17"/>
          <p:cNvSpPr>
            <a:spLocks noChangeArrowheads="1"/>
          </p:cNvSpPr>
          <p:nvPr/>
        </p:nvSpPr>
        <p:spPr bwMode="auto">
          <a:xfrm>
            <a:off x="2233613" y="4649788"/>
            <a:ext cx="4686300" cy="342900"/>
          </a:xfrm>
          <a:prstGeom prst="rect">
            <a:avLst/>
          </a:prstGeom>
          <a:solidFill>
            <a:srgbClr val="3399FF"/>
          </a:solidFill>
          <a:ln w="9525">
            <a:solidFill>
              <a:srgbClr val="000000"/>
            </a:solidFill>
            <a:miter lim="800000"/>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1600" b="1">
                <a:ea typeface="굴림" panose="020B0600000101010101" pitchFamily="34" charset="-127"/>
                <a:cs typeface="Times New Roman" panose="02020603050405020304" pitchFamily="18" charset="0"/>
              </a:rPr>
              <a:t>Exploratory Research</a:t>
            </a:r>
            <a:endParaRPr lang="en-US" altLang="ko-KR" b="1">
              <a:ea typeface="굴림" panose="020B0600000101010101" pitchFamily="34" charset="-127"/>
              <a:cs typeface="Times New Roman" panose="02020603050405020304" pitchFamily="18" charset="0"/>
            </a:endParaRPr>
          </a:p>
        </p:txBody>
      </p:sp>
      <p:sp>
        <p:nvSpPr>
          <p:cNvPr id="4113" name="Oval 16"/>
          <p:cNvSpPr>
            <a:spLocks noChangeArrowheads="1"/>
          </p:cNvSpPr>
          <p:nvPr/>
        </p:nvSpPr>
        <p:spPr bwMode="auto">
          <a:xfrm>
            <a:off x="5949950" y="5121275"/>
            <a:ext cx="1371600" cy="342900"/>
          </a:xfrm>
          <a:prstGeom prst="ellipse">
            <a:avLst/>
          </a:prstGeom>
          <a:solidFill>
            <a:srgbClr val="FFFFCC"/>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1200" b="1">
                <a:ea typeface="굴림" panose="020B0600000101010101" pitchFamily="34" charset="-127"/>
                <a:cs typeface="Times New Roman" panose="02020603050405020304" pitchFamily="18" charset="0"/>
              </a:rPr>
              <a:t>Table 3.2</a:t>
            </a:r>
            <a:endParaRPr lang="en-US" altLang="ko-KR" b="1">
              <a:ea typeface="굴림" panose="020B0600000101010101" pitchFamily="34" charset="-127"/>
              <a:cs typeface="Times New Roman" panose="02020603050405020304" pitchFamily="18" charset="0"/>
            </a:endParaRPr>
          </a:p>
        </p:txBody>
      </p:sp>
      <p:sp>
        <p:nvSpPr>
          <p:cNvPr id="4114" name="Oval 15"/>
          <p:cNvSpPr>
            <a:spLocks noChangeArrowheads="1"/>
          </p:cNvSpPr>
          <p:nvPr/>
        </p:nvSpPr>
        <p:spPr bwMode="auto">
          <a:xfrm>
            <a:off x="5907088" y="3803650"/>
            <a:ext cx="1393825" cy="354013"/>
          </a:xfrm>
          <a:prstGeom prst="ellipse">
            <a:avLst/>
          </a:prstGeom>
          <a:solidFill>
            <a:srgbClr val="FFFFCC"/>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1200" b="1">
                <a:ea typeface="굴림" panose="020B0600000101010101" pitchFamily="34" charset="-127"/>
                <a:cs typeface="Times New Roman" panose="02020603050405020304" pitchFamily="18" charset="0"/>
              </a:rPr>
              <a:t>Table 3.1</a:t>
            </a:r>
            <a:endParaRPr lang="en-US" altLang="ko-KR" b="1">
              <a:ea typeface="굴림" panose="020B0600000101010101" pitchFamily="34" charset="-127"/>
              <a:cs typeface="Times New Roman" panose="02020603050405020304" pitchFamily="18" charset="0"/>
            </a:endParaRPr>
          </a:p>
        </p:txBody>
      </p:sp>
      <p:sp>
        <p:nvSpPr>
          <p:cNvPr id="4115" name="Oval 14"/>
          <p:cNvSpPr>
            <a:spLocks noChangeArrowheads="1"/>
          </p:cNvSpPr>
          <p:nvPr/>
        </p:nvSpPr>
        <p:spPr bwMode="auto">
          <a:xfrm>
            <a:off x="1547813" y="3935413"/>
            <a:ext cx="1457325" cy="339725"/>
          </a:xfrm>
          <a:prstGeom prst="ellipse">
            <a:avLst/>
          </a:prstGeom>
          <a:solidFill>
            <a:srgbClr val="FFFFCC"/>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1200" b="1">
                <a:ea typeface="굴림" panose="020B0600000101010101" pitchFamily="34" charset="-127"/>
                <a:cs typeface="Times New Roman" panose="02020603050405020304" pitchFamily="18" charset="0"/>
              </a:rPr>
              <a:t>Fig 3.4</a:t>
            </a:r>
            <a:endParaRPr lang="en-US" altLang="ko-KR" b="1">
              <a:ea typeface="굴림" panose="020B0600000101010101" pitchFamily="34" charset="-127"/>
              <a:cs typeface="Times New Roman" panose="02020603050405020304" pitchFamily="18" charset="0"/>
            </a:endParaRPr>
          </a:p>
        </p:txBody>
      </p:sp>
      <p:sp>
        <p:nvSpPr>
          <p:cNvPr id="4116" name="Oval 13"/>
          <p:cNvSpPr>
            <a:spLocks noChangeArrowheads="1"/>
          </p:cNvSpPr>
          <p:nvPr/>
        </p:nvSpPr>
        <p:spPr bwMode="auto">
          <a:xfrm>
            <a:off x="1547813" y="2492375"/>
            <a:ext cx="1370012" cy="344488"/>
          </a:xfrm>
          <a:prstGeom prst="ellipse">
            <a:avLst/>
          </a:prstGeom>
          <a:solidFill>
            <a:srgbClr val="FFFFCC"/>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1200" b="1">
                <a:ea typeface="굴림" panose="020B0600000101010101" pitchFamily="34" charset="-127"/>
                <a:cs typeface="Times New Roman" panose="02020603050405020304" pitchFamily="18" charset="0"/>
              </a:rPr>
              <a:t>Fig 3.3</a:t>
            </a:r>
            <a:endParaRPr lang="en-US" altLang="ko-KR" b="1">
              <a:ea typeface="굴림" panose="020B0600000101010101" pitchFamily="34" charset="-127"/>
              <a:cs typeface="Times New Roman" panose="02020603050405020304" pitchFamily="18" charset="0"/>
            </a:endParaRPr>
          </a:p>
        </p:txBody>
      </p:sp>
      <p:sp>
        <p:nvSpPr>
          <p:cNvPr id="4117" name="Line 12"/>
          <p:cNvSpPr>
            <a:spLocks noChangeShapeType="1"/>
          </p:cNvSpPr>
          <p:nvPr/>
        </p:nvSpPr>
        <p:spPr bwMode="auto">
          <a:xfrm flipH="1">
            <a:off x="2347913" y="1920875"/>
            <a:ext cx="342900" cy="5715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118" name="Line 11"/>
          <p:cNvSpPr>
            <a:spLocks noChangeShapeType="1"/>
          </p:cNvSpPr>
          <p:nvPr/>
        </p:nvSpPr>
        <p:spPr bwMode="auto">
          <a:xfrm>
            <a:off x="4519613" y="2006600"/>
            <a:ext cx="0" cy="11334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119" name="Line 9"/>
          <p:cNvSpPr>
            <a:spLocks noChangeShapeType="1"/>
          </p:cNvSpPr>
          <p:nvPr/>
        </p:nvSpPr>
        <p:spPr bwMode="auto">
          <a:xfrm flipH="1">
            <a:off x="2233613" y="3519488"/>
            <a:ext cx="320675" cy="4159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120" name="Line 8"/>
          <p:cNvSpPr>
            <a:spLocks noChangeShapeType="1"/>
          </p:cNvSpPr>
          <p:nvPr/>
        </p:nvSpPr>
        <p:spPr bwMode="auto">
          <a:xfrm>
            <a:off x="6299200" y="3533775"/>
            <a:ext cx="334963" cy="2619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121" name="Line 7"/>
          <p:cNvSpPr>
            <a:spLocks noChangeShapeType="1"/>
          </p:cNvSpPr>
          <p:nvPr/>
        </p:nvSpPr>
        <p:spPr bwMode="auto">
          <a:xfrm>
            <a:off x="6577013" y="5006975"/>
            <a:ext cx="114300" cy="1143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122" name="Text Box 30"/>
          <p:cNvSpPr txBox="1">
            <a:spLocks noChangeArrowheads="1"/>
          </p:cNvSpPr>
          <p:nvPr/>
        </p:nvSpPr>
        <p:spPr bwMode="auto">
          <a:xfrm>
            <a:off x="1295400" y="0"/>
            <a:ext cx="655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2000" b="1" i="1">
                <a:solidFill>
                  <a:schemeClr val="accent2"/>
                </a:solidFill>
                <a:ea typeface="굴림" panose="020B0600000101010101" pitchFamily="34" charset="-127"/>
                <a:cs typeface="Times New Roman" panose="02020603050405020304" pitchFamily="18" charset="0"/>
              </a:rPr>
              <a:t>Figure 3.2     Research Design:  An Overview</a:t>
            </a:r>
          </a:p>
        </p:txBody>
      </p:sp>
      <p:sp>
        <p:nvSpPr>
          <p:cNvPr id="4123" name="Line 11"/>
          <p:cNvSpPr>
            <a:spLocks noChangeShapeType="1"/>
          </p:cNvSpPr>
          <p:nvPr/>
        </p:nvSpPr>
        <p:spPr bwMode="auto">
          <a:xfrm>
            <a:off x="4513263" y="3536950"/>
            <a:ext cx="0" cy="10318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78"/>
          <p:cNvGrpSpPr>
            <a:grpSpLocks/>
          </p:cNvGrpSpPr>
          <p:nvPr/>
        </p:nvGrpSpPr>
        <p:grpSpPr bwMode="auto">
          <a:xfrm>
            <a:off x="515938" y="604838"/>
            <a:ext cx="8115300" cy="5989637"/>
            <a:chOff x="262" y="498"/>
            <a:chExt cx="5254" cy="3528"/>
          </a:xfrm>
        </p:grpSpPr>
        <p:sp>
          <p:nvSpPr>
            <p:cNvPr id="5143" name="AutoShape 79"/>
            <p:cNvSpPr>
              <a:spLocks noChangeArrowheads="1"/>
            </p:cNvSpPr>
            <p:nvPr/>
          </p:nvSpPr>
          <p:spPr bwMode="auto">
            <a:xfrm>
              <a:off x="262" y="498"/>
              <a:ext cx="5254" cy="3528"/>
            </a:xfrm>
            <a:prstGeom prst="bevel">
              <a:avLst>
                <a:gd name="adj" fmla="val 12500"/>
              </a:avLst>
            </a:prstGeom>
            <a:solidFill>
              <a:srgbClr val="FFCC66">
                <a:alpha val="50195"/>
              </a:srgbClr>
            </a:solidFill>
            <a:ln w="9525">
              <a:solidFill>
                <a:srgbClr val="000000"/>
              </a:solidFill>
              <a:miter lim="800000"/>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ko-KR" altLang="en-US">
                <a:ea typeface="굴림" panose="020B0600000101010101" pitchFamily="34" charset="-127"/>
              </a:endParaRPr>
            </a:p>
          </p:txBody>
        </p:sp>
        <p:sp>
          <p:nvSpPr>
            <p:cNvPr id="5144" name="Text Box 80"/>
            <p:cNvSpPr txBox="1">
              <a:spLocks noChangeArrowheads="1"/>
            </p:cNvSpPr>
            <p:nvPr/>
          </p:nvSpPr>
          <p:spPr bwMode="auto">
            <a:xfrm>
              <a:off x="1193" y="3556"/>
              <a:ext cx="298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2000" b="1">
                  <a:ea typeface="굴림" panose="020B0600000101010101" pitchFamily="34" charset="-127"/>
                </a:rPr>
                <a:t>Application to Contemporary Issues </a:t>
              </a:r>
              <a:endParaRPr lang="en-US" altLang="ko-KR" sz="1600" b="1">
                <a:ea typeface="굴림" panose="020B0600000101010101" pitchFamily="34" charset="-127"/>
              </a:endParaRPr>
            </a:p>
          </p:txBody>
        </p:sp>
        <p:sp>
          <p:nvSpPr>
            <p:cNvPr id="5145" name="Text Box 81"/>
            <p:cNvSpPr txBox="1">
              <a:spLocks noChangeArrowheads="1"/>
            </p:cNvSpPr>
            <p:nvPr/>
          </p:nvSpPr>
          <p:spPr bwMode="auto">
            <a:xfrm>
              <a:off x="2404" y="3795"/>
              <a:ext cx="95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1800" b="1">
                  <a:ea typeface="굴림" panose="020B0600000101010101" pitchFamily="34" charset="-127"/>
                </a:rPr>
                <a:t>Technology</a:t>
              </a:r>
            </a:p>
          </p:txBody>
        </p:sp>
        <p:sp>
          <p:nvSpPr>
            <p:cNvPr id="5146" name="Text Box 82"/>
            <p:cNvSpPr txBox="1">
              <a:spLocks noChangeArrowheads="1"/>
            </p:cNvSpPr>
            <p:nvPr/>
          </p:nvSpPr>
          <p:spPr bwMode="auto">
            <a:xfrm>
              <a:off x="4323" y="3795"/>
              <a:ext cx="56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1800" b="1">
                  <a:ea typeface="굴림" panose="020B0600000101010101" pitchFamily="34" charset="-127"/>
                </a:rPr>
                <a:t>Ethics</a:t>
              </a:r>
            </a:p>
          </p:txBody>
        </p:sp>
        <p:sp>
          <p:nvSpPr>
            <p:cNvPr id="5147" name="Text Box 83"/>
            <p:cNvSpPr txBox="1">
              <a:spLocks noChangeArrowheads="1"/>
            </p:cNvSpPr>
            <p:nvPr/>
          </p:nvSpPr>
          <p:spPr bwMode="auto">
            <a:xfrm>
              <a:off x="715" y="3795"/>
              <a:ext cx="100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1800" b="1">
                  <a:ea typeface="굴림" panose="020B0600000101010101" pitchFamily="34" charset="-127"/>
                </a:rPr>
                <a:t>International</a:t>
              </a:r>
            </a:p>
          </p:txBody>
        </p:sp>
        <p:sp>
          <p:nvSpPr>
            <p:cNvPr id="5148" name="Text Box 84"/>
            <p:cNvSpPr txBox="1">
              <a:spLocks noChangeArrowheads="1"/>
            </p:cNvSpPr>
            <p:nvPr/>
          </p:nvSpPr>
          <p:spPr bwMode="auto">
            <a:xfrm rot="-5400000">
              <a:off x="-913" y="2137"/>
              <a:ext cx="2761"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1600" b="1">
                  <a:ea typeface="굴림" panose="020B0600000101010101" pitchFamily="34" charset="-127"/>
                </a:rPr>
                <a:t>Be a DM!     Be an MR!     Experiential Learning</a:t>
              </a:r>
            </a:p>
          </p:txBody>
        </p:sp>
        <p:sp>
          <p:nvSpPr>
            <p:cNvPr id="5149" name="Text Box 85"/>
            <p:cNvSpPr txBox="1">
              <a:spLocks noChangeArrowheads="1"/>
            </p:cNvSpPr>
            <p:nvPr/>
          </p:nvSpPr>
          <p:spPr bwMode="auto">
            <a:xfrm>
              <a:off x="2005" y="590"/>
              <a:ext cx="17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b="1">
                  <a:ea typeface="굴림" panose="020B0600000101010101" pitchFamily="34" charset="-127"/>
                </a:rPr>
                <a:t>Opening Vignette</a:t>
              </a:r>
            </a:p>
          </p:txBody>
        </p:sp>
        <p:sp>
          <p:nvSpPr>
            <p:cNvPr id="5150" name="Text Box 86"/>
            <p:cNvSpPr txBox="1">
              <a:spLocks noChangeArrowheads="1"/>
            </p:cNvSpPr>
            <p:nvPr/>
          </p:nvSpPr>
          <p:spPr bwMode="auto">
            <a:xfrm rot="5400000">
              <a:off x="4333" y="2009"/>
              <a:ext cx="1930"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b="1">
                  <a:ea typeface="굴림" panose="020B0600000101010101" pitchFamily="34" charset="-127"/>
                </a:rPr>
                <a:t>What Would You Do?</a:t>
              </a:r>
            </a:p>
          </p:txBody>
        </p:sp>
        <p:sp>
          <p:nvSpPr>
            <p:cNvPr id="5151" name="Line 87"/>
            <p:cNvSpPr>
              <a:spLocks noChangeShapeType="1"/>
            </p:cNvSpPr>
            <p:nvPr/>
          </p:nvSpPr>
          <p:spPr bwMode="auto">
            <a:xfrm>
              <a:off x="484" y="3810"/>
              <a:ext cx="481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152" name="Line 88"/>
            <p:cNvSpPr>
              <a:spLocks noChangeShapeType="1"/>
            </p:cNvSpPr>
            <p:nvPr/>
          </p:nvSpPr>
          <p:spPr bwMode="auto">
            <a:xfrm>
              <a:off x="2038" y="3810"/>
              <a:ext cx="1" cy="2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153" name="Line 89"/>
            <p:cNvSpPr>
              <a:spLocks noChangeShapeType="1"/>
            </p:cNvSpPr>
            <p:nvPr/>
          </p:nvSpPr>
          <p:spPr bwMode="auto">
            <a:xfrm>
              <a:off x="3740" y="3810"/>
              <a:ext cx="1" cy="2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5123" name="그룹 33"/>
          <p:cNvGrpSpPr>
            <a:grpSpLocks/>
          </p:cNvGrpSpPr>
          <p:nvPr/>
        </p:nvGrpSpPr>
        <p:grpSpPr bwMode="auto">
          <a:xfrm>
            <a:off x="609600" y="163513"/>
            <a:ext cx="7924800" cy="5613400"/>
            <a:chOff x="609600" y="163513"/>
            <a:chExt cx="7924800" cy="5613624"/>
          </a:xfrm>
        </p:grpSpPr>
        <p:sp>
          <p:nvSpPr>
            <p:cNvPr id="5125" name="Rectangle 24"/>
            <p:cNvSpPr>
              <a:spLocks noChangeArrowheads="1"/>
            </p:cNvSpPr>
            <p:nvPr/>
          </p:nvSpPr>
          <p:spPr bwMode="auto">
            <a:xfrm>
              <a:off x="2387600" y="1497013"/>
              <a:ext cx="4572000" cy="377825"/>
            </a:xfrm>
            <a:prstGeom prst="rect">
              <a:avLst/>
            </a:prstGeom>
            <a:solidFill>
              <a:srgbClr val="3399FF"/>
            </a:solidFill>
            <a:ln w="9525">
              <a:solidFill>
                <a:srgbClr val="000000"/>
              </a:solidFill>
              <a:miter lim="800000"/>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1600" b="1">
                  <a:ea typeface="굴림" panose="020B0600000101010101" pitchFamily="34" charset="-127"/>
                  <a:cs typeface="Times New Roman" panose="02020603050405020304" pitchFamily="18" charset="0"/>
                </a:rPr>
                <a:t>Descriptive Research</a:t>
              </a:r>
              <a:endParaRPr lang="en-US" altLang="ko-KR" b="1">
                <a:ea typeface="굴림" panose="020B0600000101010101" pitchFamily="34" charset="-127"/>
                <a:cs typeface="Times New Roman" panose="02020603050405020304" pitchFamily="18" charset="0"/>
              </a:endParaRPr>
            </a:p>
          </p:txBody>
        </p:sp>
        <p:sp>
          <p:nvSpPr>
            <p:cNvPr id="5126" name="Rectangle 23"/>
            <p:cNvSpPr>
              <a:spLocks noChangeArrowheads="1"/>
            </p:cNvSpPr>
            <p:nvPr/>
          </p:nvSpPr>
          <p:spPr bwMode="auto">
            <a:xfrm>
              <a:off x="2387600" y="3135313"/>
              <a:ext cx="4572000" cy="377825"/>
            </a:xfrm>
            <a:prstGeom prst="rect">
              <a:avLst/>
            </a:prstGeom>
            <a:solidFill>
              <a:srgbClr val="3399FF"/>
            </a:solidFill>
            <a:ln w="9525">
              <a:solidFill>
                <a:srgbClr val="000000"/>
              </a:solidFill>
              <a:miter lim="800000"/>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1600" b="1">
                  <a:ea typeface="굴림" panose="020B0600000101010101" pitchFamily="34" charset="-127"/>
                  <a:cs typeface="Times New Roman" panose="02020603050405020304" pitchFamily="18" charset="0"/>
                </a:rPr>
                <a:t>Causal Research</a:t>
              </a:r>
              <a:endParaRPr lang="en-US" altLang="ko-KR" b="1">
                <a:ea typeface="굴림" panose="020B0600000101010101" pitchFamily="34" charset="-127"/>
                <a:cs typeface="Times New Roman" panose="02020603050405020304" pitchFamily="18" charset="0"/>
              </a:endParaRPr>
            </a:p>
          </p:txBody>
        </p:sp>
        <p:sp>
          <p:nvSpPr>
            <p:cNvPr id="5127" name="Rectangle 22"/>
            <p:cNvSpPr>
              <a:spLocks noChangeArrowheads="1"/>
            </p:cNvSpPr>
            <p:nvPr/>
          </p:nvSpPr>
          <p:spPr bwMode="auto">
            <a:xfrm>
              <a:off x="2387600" y="4899025"/>
              <a:ext cx="4572000" cy="542925"/>
            </a:xfrm>
            <a:prstGeom prst="rect">
              <a:avLst/>
            </a:prstGeom>
            <a:solidFill>
              <a:srgbClr val="3399FF"/>
            </a:solidFill>
            <a:ln w="9525">
              <a:solidFill>
                <a:srgbClr val="000000"/>
              </a:solidFill>
              <a:miter lim="800000"/>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1600" b="1">
                  <a:ea typeface="굴림" panose="020B0600000101010101" pitchFamily="34" charset="-127"/>
                  <a:cs typeface="Times New Roman" panose="02020603050405020304" pitchFamily="18" charset="0"/>
                </a:rPr>
                <a:t>Tasks Involved in Research Design Formulation</a:t>
              </a:r>
              <a:endParaRPr lang="en-US" altLang="ko-KR" b="1">
                <a:ea typeface="굴림" panose="020B0600000101010101" pitchFamily="34" charset="-127"/>
                <a:cs typeface="Times New Roman" panose="02020603050405020304" pitchFamily="18" charset="0"/>
              </a:endParaRPr>
            </a:p>
          </p:txBody>
        </p:sp>
        <p:sp>
          <p:nvSpPr>
            <p:cNvPr id="5128" name="Oval 21"/>
            <p:cNvSpPr>
              <a:spLocks noChangeArrowheads="1"/>
            </p:cNvSpPr>
            <p:nvPr/>
          </p:nvSpPr>
          <p:spPr bwMode="auto">
            <a:xfrm>
              <a:off x="1303337" y="2239508"/>
              <a:ext cx="1686605" cy="416605"/>
            </a:xfrm>
            <a:prstGeom prst="ellipse">
              <a:avLst/>
            </a:prstGeom>
            <a:solidFill>
              <a:srgbClr val="FFFFCC"/>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1200" b="1">
                  <a:ea typeface="굴림" panose="020B0600000101010101" pitchFamily="34" charset="-127"/>
                  <a:cs typeface="Times New Roman" panose="02020603050405020304" pitchFamily="18" charset="0"/>
                </a:rPr>
                <a:t>Figs 3.5 &amp; 3.6</a:t>
              </a:r>
              <a:endParaRPr lang="en-US" altLang="ko-KR" b="1">
                <a:ea typeface="굴림" panose="020B0600000101010101" pitchFamily="34" charset="-127"/>
                <a:cs typeface="Times New Roman" panose="02020603050405020304" pitchFamily="18" charset="0"/>
              </a:endParaRPr>
            </a:p>
          </p:txBody>
        </p:sp>
        <p:sp>
          <p:nvSpPr>
            <p:cNvPr id="5129" name="Line 20"/>
            <p:cNvSpPr>
              <a:spLocks noChangeShapeType="1"/>
            </p:cNvSpPr>
            <p:nvPr/>
          </p:nvSpPr>
          <p:spPr bwMode="auto">
            <a:xfrm flipH="1">
              <a:off x="2501900" y="1874838"/>
              <a:ext cx="228600" cy="3794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130" name="Oval 19"/>
            <p:cNvSpPr>
              <a:spLocks noChangeArrowheads="1"/>
            </p:cNvSpPr>
            <p:nvPr/>
          </p:nvSpPr>
          <p:spPr bwMode="auto">
            <a:xfrm>
              <a:off x="2988127" y="2379664"/>
              <a:ext cx="1975757" cy="407080"/>
            </a:xfrm>
            <a:prstGeom prst="ellipse">
              <a:avLst/>
            </a:prstGeom>
            <a:solidFill>
              <a:srgbClr val="FFFFCC"/>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1200" b="1">
                  <a:ea typeface="굴림" panose="020B0600000101010101" pitchFamily="34" charset="-127"/>
                  <a:cs typeface="Times New Roman" panose="02020603050405020304" pitchFamily="18" charset="0"/>
                </a:rPr>
                <a:t>Cross-Sectional</a:t>
              </a:r>
              <a:endParaRPr lang="en-US" altLang="ko-KR" b="1">
                <a:ea typeface="굴림" panose="020B0600000101010101" pitchFamily="34" charset="-127"/>
                <a:cs typeface="Times New Roman" panose="02020603050405020304" pitchFamily="18" charset="0"/>
              </a:endParaRPr>
            </a:p>
          </p:txBody>
        </p:sp>
        <p:sp>
          <p:nvSpPr>
            <p:cNvPr id="5131" name="Line 18"/>
            <p:cNvSpPr>
              <a:spLocks noChangeShapeType="1"/>
            </p:cNvSpPr>
            <p:nvPr/>
          </p:nvSpPr>
          <p:spPr bwMode="auto">
            <a:xfrm>
              <a:off x="3987800" y="1874838"/>
              <a:ext cx="1588" cy="5048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132" name="Oval 17"/>
            <p:cNvSpPr>
              <a:spLocks noChangeArrowheads="1"/>
            </p:cNvSpPr>
            <p:nvPr/>
          </p:nvSpPr>
          <p:spPr bwMode="auto">
            <a:xfrm>
              <a:off x="4987476" y="2349950"/>
              <a:ext cx="1600200" cy="422276"/>
            </a:xfrm>
            <a:prstGeom prst="ellipse">
              <a:avLst/>
            </a:prstGeom>
            <a:solidFill>
              <a:srgbClr val="FFFFCC"/>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1200" b="1">
                  <a:ea typeface="굴림" panose="020B0600000101010101" pitchFamily="34" charset="-127"/>
                  <a:cs typeface="Times New Roman" panose="02020603050405020304" pitchFamily="18" charset="0"/>
                </a:rPr>
                <a:t>Longitudinal</a:t>
              </a:r>
              <a:endParaRPr lang="en-US" altLang="ko-KR" b="1">
                <a:ea typeface="굴림" panose="020B0600000101010101" pitchFamily="34" charset="-127"/>
                <a:cs typeface="Times New Roman" panose="02020603050405020304" pitchFamily="18" charset="0"/>
              </a:endParaRPr>
            </a:p>
          </p:txBody>
        </p:sp>
        <p:sp>
          <p:nvSpPr>
            <p:cNvPr id="5133" name="Line 16"/>
            <p:cNvSpPr>
              <a:spLocks noChangeShapeType="1"/>
            </p:cNvSpPr>
            <p:nvPr/>
          </p:nvSpPr>
          <p:spPr bwMode="auto">
            <a:xfrm>
              <a:off x="5473700" y="1874838"/>
              <a:ext cx="157843" cy="4764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134" name="Oval 15"/>
            <p:cNvSpPr>
              <a:spLocks noChangeArrowheads="1"/>
            </p:cNvSpPr>
            <p:nvPr/>
          </p:nvSpPr>
          <p:spPr bwMode="auto">
            <a:xfrm>
              <a:off x="6531429" y="2156276"/>
              <a:ext cx="1342571" cy="398237"/>
            </a:xfrm>
            <a:prstGeom prst="ellipse">
              <a:avLst/>
            </a:prstGeom>
            <a:solidFill>
              <a:srgbClr val="FFFFCC"/>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1200" b="1">
                  <a:ea typeface="굴림" panose="020B0600000101010101" pitchFamily="34" charset="-127"/>
                  <a:cs typeface="Times New Roman" panose="02020603050405020304" pitchFamily="18" charset="0"/>
                </a:rPr>
                <a:t>Table 3.3</a:t>
              </a:r>
              <a:endParaRPr lang="en-US" altLang="ko-KR" b="1">
                <a:ea typeface="굴림" panose="020B0600000101010101" pitchFamily="34" charset="-127"/>
                <a:cs typeface="Times New Roman" panose="02020603050405020304" pitchFamily="18" charset="0"/>
              </a:endParaRPr>
            </a:p>
          </p:txBody>
        </p:sp>
        <p:sp>
          <p:nvSpPr>
            <p:cNvPr id="5135" name="Line 14"/>
            <p:cNvSpPr>
              <a:spLocks noChangeShapeType="1"/>
            </p:cNvSpPr>
            <p:nvPr/>
          </p:nvSpPr>
          <p:spPr bwMode="auto">
            <a:xfrm>
              <a:off x="6830785" y="1845810"/>
              <a:ext cx="252186" cy="30230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136" name="Rectangle 13"/>
            <p:cNvSpPr>
              <a:spLocks noChangeArrowheads="1"/>
            </p:cNvSpPr>
            <p:nvPr/>
          </p:nvSpPr>
          <p:spPr bwMode="auto">
            <a:xfrm>
              <a:off x="2387600" y="3925217"/>
              <a:ext cx="4572000" cy="628651"/>
            </a:xfrm>
            <a:prstGeom prst="rect">
              <a:avLst/>
            </a:prstGeom>
            <a:solidFill>
              <a:srgbClr val="3399FF"/>
            </a:solidFill>
            <a:ln w="9525">
              <a:solidFill>
                <a:srgbClr val="000000"/>
              </a:solidFill>
              <a:miter lim="800000"/>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1600" b="1">
                  <a:ea typeface="굴림" panose="020B0600000101010101" pitchFamily="34" charset="-127"/>
                  <a:cs typeface="Times New Roman" panose="02020603050405020304" pitchFamily="18" charset="0"/>
                </a:rPr>
                <a:t>Relationship Among Exploratory, </a:t>
              </a:r>
              <a:endParaRPr lang="en-US" altLang="ko-KR" sz="1100" b="1">
                <a:ea typeface="굴림" panose="020B0600000101010101" pitchFamily="34" charset="-127"/>
                <a:cs typeface="Times New Roman" panose="02020603050405020304" pitchFamily="18" charset="0"/>
              </a:endParaRPr>
            </a:p>
            <a:p>
              <a:pPr algn="ctr"/>
              <a:r>
                <a:rPr lang="en-US" altLang="ko-KR" sz="1600" b="1">
                  <a:ea typeface="굴림" panose="020B0600000101010101" pitchFamily="34" charset="-127"/>
                  <a:cs typeface="Times New Roman" panose="02020603050405020304" pitchFamily="18" charset="0"/>
                </a:rPr>
                <a:t>Descriptive, and Causal Research</a:t>
              </a:r>
              <a:endParaRPr lang="en-US" altLang="ko-KR" b="1">
                <a:ea typeface="굴림" panose="020B0600000101010101" pitchFamily="34" charset="-127"/>
                <a:cs typeface="Times New Roman" panose="02020603050405020304" pitchFamily="18" charset="0"/>
              </a:endParaRPr>
            </a:p>
          </p:txBody>
        </p:sp>
        <p:sp>
          <p:nvSpPr>
            <p:cNvPr id="5137" name="Oval 12"/>
            <p:cNvSpPr>
              <a:spLocks noChangeArrowheads="1"/>
            </p:cNvSpPr>
            <p:nvPr/>
          </p:nvSpPr>
          <p:spPr bwMode="auto">
            <a:xfrm>
              <a:off x="1349828" y="4608288"/>
              <a:ext cx="1016000" cy="341467"/>
            </a:xfrm>
            <a:prstGeom prst="ellipse">
              <a:avLst/>
            </a:prstGeom>
            <a:solidFill>
              <a:srgbClr val="FFFFCC"/>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1200" b="1">
                  <a:ea typeface="굴림" panose="020B0600000101010101" pitchFamily="34" charset="-127"/>
                  <a:cs typeface="Times New Roman" panose="02020603050405020304" pitchFamily="18" charset="0"/>
                </a:rPr>
                <a:t>Fig 3.7</a:t>
              </a:r>
              <a:endParaRPr lang="en-US" altLang="ko-KR" b="1">
                <a:ea typeface="굴림" panose="020B0600000101010101" pitchFamily="34" charset="-127"/>
                <a:cs typeface="Times New Roman" panose="02020603050405020304" pitchFamily="18" charset="0"/>
              </a:endParaRPr>
            </a:p>
          </p:txBody>
        </p:sp>
        <p:sp>
          <p:nvSpPr>
            <p:cNvPr id="5138" name="Oval 11"/>
            <p:cNvSpPr>
              <a:spLocks noChangeArrowheads="1"/>
            </p:cNvSpPr>
            <p:nvPr/>
          </p:nvSpPr>
          <p:spPr bwMode="auto">
            <a:xfrm>
              <a:off x="1335313" y="5443765"/>
              <a:ext cx="1016001" cy="333372"/>
            </a:xfrm>
            <a:prstGeom prst="ellipse">
              <a:avLst/>
            </a:prstGeom>
            <a:solidFill>
              <a:srgbClr val="FFFFCC"/>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1200" b="1">
                  <a:ea typeface="굴림" panose="020B0600000101010101" pitchFamily="34" charset="-127"/>
                  <a:cs typeface="Times New Roman" panose="02020603050405020304" pitchFamily="18" charset="0"/>
                </a:rPr>
                <a:t>Fig 3.8</a:t>
              </a:r>
              <a:endParaRPr lang="en-US" altLang="ko-KR" b="1">
                <a:ea typeface="굴림" panose="020B0600000101010101" pitchFamily="34" charset="-127"/>
                <a:cs typeface="Times New Roman" panose="02020603050405020304" pitchFamily="18" charset="0"/>
              </a:endParaRPr>
            </a:p>
          </p:txBody>
        </p:sp>
        <p:sp>
          <p:nvSpPr>
            <p:cNvPr id="5139" name="Line 10"/>
            <p:cNvSpPr>
              <a:spLocks noChangeShapeType="1"/>
            </p:cNvSpPr>
            <p:nvPr/>
          </p:nvSpPr>
          <p:spPr bwMode="auto">
            <a:xfrm flipH="1">
              <a:off x="2157188" y="4394200"/>
              <a:ext cx="228600" cy="2524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140" name="Line 9"/>
            <p:cNvSpPr>
              <a:spLocks noChangeShapeType="1"/>
            </p:cNvSpPr>
            <p:nvPr/>
          </p:nvSpPr>
          <p:spPr bwMode="auto">
            <a:xfrm flipH="1">
              <a:off x="2160812" y="5234896"/>
              <a:ext cx="228600" cy="2524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141" name="Line 8"/>
            <p:cNvSpPr>
              <a:spLocks noChangeShapeType="1"/>
            </p:cNvSpPr>
            <p:nvPr/>
          </p:nvSpPr>
          <p:spPr bwMode="auto">
            <a:xfrm>
              <a:off x="4573814" y="3513138"/>
              <a:ext cx="0" cy="2524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142" name="Text Box 35"/>
            <p:cNvSpPr txBox="1">
              <a:spLocks noChangeArrowheads="1"/>
            </p:cNvSpPr>
            <p:nvPr/>
          </p:nvSpPr>
          <p:spPr bwMode="auto">
            <a:xfrm>
              <a:off x="609600" y="163513"/>
              <a:ext cx="792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1800" b="1" i="1">
                  <a:solidFill>
                    <a:schemeClr val="accent2"/>
                  </a:solidFill>
                  <a:ea typeface="굴림" panose="020B0600000101010101" pitchFamily="34" charset="-127"/>
                  <a:cs typeface="Times New Roman" panose="02020603050405020304" pitchFamily="18" charset="0"/>
                </a:rPr>
                <a:t>Figure 3.2     Research Design:  An Overview (Cont.)</a:t>
              </a:r>
              <a:endParaRPr lang="en-US" altLang="ko-KR">
                <a:solidFill>
                  <a:schemeClr val="accent2"/>
                </a:solidFill>
                <a:ea typeface="굴림" panose="020B0600000101010101" pitchFamily="34" charset="-127"/>
                <a:cs typeface="Times New Roman" panose="02020603050405020304" pitchFamily="18" charset="0"/>
              </a:endParaRPr>
            </a:p>
          </p:txBody>
        </p:sp>
      </p:grpSp>
      <p:sp>
        <p:nvSpPr>
          <p:cNvPr id="5124" name="Line 8"/>
          <p:cNvSpPr>
            <a:spLocks noChangeShapeType="1"/>
          </p:cNvSpPr>
          <p:nvPr/>
        </p:nvSpPr>
        <p:spPr bwMode="auto">
          <a:xfrm>
            <a:off x="4581525" y="4565650"/>
            <a:ext cx="0" cy="2524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그룹 20"/>
          <p:cNvGrpSpPr>
            <a:grpSpLocks/>
          </p:cNvGrpSpPr>
          <p:nvPr/>
        </p:nvGrpSpPr>
        <p:grpSpPr bwMode="auto">
          <a:xfrm>
            <a:off x="0" y="-220663"/>
            <a:ext cx="8631238" cy="6724651"/>
            <a:chOff x="0" y="-57149"/>
            <a:chExt cx="8631238" cy="6724649"/>
          </a:xfrm>
        </p:grpSpPr>
        <p:grpSp>
          <p:nvGrpSpPr>
            <p:cNvPr id="6147" name="Group 27"/>
            <p:cNvGrpSpPr>
              <a:grpSpLocks/>
            </p:cNvGrpSpPr>
            <p:nvPr/>
          </p:nvGrpSpPr>
          <p:grpSpPr bwMode="auto">
            <a:xfrm>
              <a:off x="515938" y="677863"/>
              <a:ext cx="8115300" cy="5989637"/>
              <a:chOff x="262" y="498"/>
              <a:chExt cx="5254" cy="3528"/>
            </a:xfrm>
          </p:grpSpPr>
          <p:sp>
            <p:nvSpPr>
              <p:cNvPr id="6155" name="AutoShape 28"/>
              <p:cNvSpPr>
                <a:spLocks noChangeArrowheads="1"/>
              </p:cNvSpPr>
              <p:nvPr/>
            </p:nvSpPr>
            <p:spPr bwMode="auto">
              <a:xfrm>
                <a:off x="262" y="498"/>
                <a:ext cx="5254" cy="3528"/>
              </a:xfrm>
              <a:prstGeom prst="bevel">
                <a:avLst>
                  <a:gd name="adj" fmla="val 12500"/>
                </a:avLst>
              </a:prstGeom>
              <a:solidFill>
                <a:srgbClr val="FFCC66">
                  <a:alpha val="50195"/>
                </a:srgbClr>
              </a:solidFill>
              <a:ln w="9525">
                <a:solidFill>
                  <a:srgbClr val="000000"/>
                </a:solidFill>
                <a:miter lim="800000"/>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ko-KR" altLang="en-US">
                  <a:ea typeface="굴림" panose="020B0600000101010101" pitchFamily="34" charset="-127"/>
                </a:endParaRPr>
              </a:p>
            </p:txBody>
          </p:sp>
          <p:sp>
            <p:nvSpPr>
              <p:cNvPr id="6156" name="Text Box 29"/>
              <p:cNvSpPr txBox="1">
                <a:spLocks noChangeArrowheads="1"/>
              </p:cNvSpPr>
              <p:nvPr/>
            </p:nvSpPr>
            <p:spPr bwMode="auto">
              <a:xfrm>
                <a:off x="1050" y="3556"/>
                <a:ext cx="366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2000" b="1">
                    <a:ea typeface="굴림" panose="020B0600000101010101" pitchFamily="34" charset="-127"/>
                  </a:rPr>
                  <a:t>Application to Contemporary Issues (Fig. 3.9)</a:t>
                </a:r>
              </a:p>
            </p:txBody>
          </p:sp>
          <p:sp>
            <p:nvSpPr>
              <p:cNvPr id="6157" name="Text Box 30"/>
              <p:cNvSpPr txBox="1">
                <a:spLocks noChangeArrowheads="1"/>
              </p:cNvSpPr>
              <p:nvPr/>
            </p:nvSpPr>
            <p:spPr bwMode="auto">
              <a:xfrm>
                <a:off x="2404" y="3795"/>
                <a:ext cx="95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1800" b="1">
                    <a:ea typeface="굴림" panose="020B0600000101010101" pitchFamily="34" charset="-127"/>
                  </a:rPr>
                  <a:t>Technology</a:t>
                </a:r>
              </a:p>
            </p:txBody>
          </p:sp>
          <p:sp>
            <p:nvSpPr>
              <p:cNvPr id="6158" name="Text Box 31"/>
              <p:cNvSpPr txBox="1">
                <a:spLocks noChangeArrowheads="1"/>
              </p:cNvSpPr>
              <p:nvPr/>
            </p:nvSpPr>
            <p:spPr bwMode="auto">
              <a:xfrm>
                <a:off x="4323" y="3795"/>
                <a:ext cx="56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1800" b="1">
                    <a:ea typeface="굴림" panose="020B0600000101010101" pitchFamily="34" charset="-127"/>
                  </a:rPr>
                  <a:t>Ethics</a:t>
                </a:r>
              </a:p>
            </p:txBody>
          </p:sp>
          <p:sp>
            <p:nvSpPr>
              <p:cNvPr id="6159" name="Text Box 32"/>
              <p:cNvSpPr txBox="1">
                <a:spLocks noChangeArrowheads="1"/>
              </p:cNvSpPr>
              <p:nvPr/>
            </p:nvSpPr>
            <p:spPr bwMode="auto">
              <a:xfrm>
                <a:off x="715" y="3795"/>
                <a:ext cx="100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1800" b="1">
                    <a:ea typeface="굴림" panose="020B0600000101010101" pitchFamily="34" charset="-127"/>
                  </a:rPr>
                  <a:t>International</a:t>
                </a:r>
              </a:p>
            </p:txBody>
          </p:sp>
          <p:sp>
            <p:nvSpPr>
              <p:cNvPr id="6160" name="Text Box 33"/>
              <p:cNvSpPr txBox="1">
                <a:spLocks noChangeArrowheads="1"/>
              </p:cNvSpPr>
              <p:nvPr/>
            </p:nvSpPr>
            <p:spPr bwMode="auto">
              <a:xfrm rot="-5400000">
                <a:off x="-913" y="2137"/>
                <a:ext cx="2761"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1600" b="1">
                    <a:ea typeface="굴림" panose="020B0600000101010101" pitchFamily="34" charset="-127"/>
                  </a:rPr>
                  <a:t>Be a DM!     Be an MR!     Experiential Learning</a:t>
                </a:r>
              </a:p>
            </p:txBody>
          </p:sp>
          <p:sp>
            <p:nvSpPr>
              <p:cNvPr id="6161" name="Text Box 34"/>
              <p:cNvSpPr txBox="1">
                <a:spLocks noChangeArrowheads="1"/>
              </p:cNvSpPr>
              <p:nvPr/>
            </p:nvSpPr>
            <p:spPr bwMode="auto">
              <a:xfrm>
                <a:off x="2005" y="590"/>
                <a:ext cx="17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b="1">
                    <a:ea typeface="굴림" panose="020B0600000101010101" pitchFamily="34" charset="-127"/>
                  </a:rPr>
                  <a:t>Opening Vignette</a:t>
                </a:r>
              </a:p>
            </p:txBody>
          </p:sp>
          <p:sp>
            <p:nvSpPr>
              <p:cNvPr id="6162" name="Text Box 35"/>
              <p:cNvSpPr txBox="1">
                <a:spLocks noChangeArrowheads="1"/>
              </p:cNvSpPr>
              <p:nvPr/>
            </p:nvSpPr>
            <p:spPr bwMode="auto">
              <a:xfrm rot="5400000">
                <a:off x="4333" y="2009"/>
                <a:ext cx="1930"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b="1">
                    <a:ea typeface="굴림" panose="020B0600000101010101" pitchFamily="34" charset="-127"/>
                  </a:rPr>
                  <a:t>What Would You Do?</a:t>
                </a:r>
              </a:p>
            </p:txBody>
          </p:sp>
          <p:sp>
            <p:nvSpPr>
              <p:cNvPr id="6163" name="Line 36"/>
              <p:cNvSpPr>
                <a:spLocks noChangeShapeType="1"/>
              </p:cNvSpPr>
              <p:nvPr/>
            </p:nvSpPr>
            <p:spPr bwMode="auto">
              <a:xfrm>
                <a:off x="484" y="3810"/>
                <a:ext cx="481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64" name="Line 37"/>
              <p:cNvSpPr>
                <a:spLocks noChangeShapeType="1"/>
              </p:cNvSpPr>
              <p:nvPr/>
            </p:nvSpPr>
            <p:spPr bwMode="auto">
              <a:xfrm>
                <a:off x="2038" y="3810"/>
                <a:ext cx="1" cy="2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65" name="Line 38"/>
              <p:cNvSpPr>
                <a:spLocks noChangeShapeType="1"/>
              </p:cNvSpPr>
              <p:nvPr/>
            </p:nvSpPr>
            <p:spPr bwMode="auto">
              <a:xfrm>
                <a:off x="3740" y="3810"/>
                <a:ext cx="1" cy="2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6148" name="Text Box 39"/>
            <p:cNvSpPr txBox="1">
              <a:spLocks noChangeArrowheads="1"/>
            </p:cNvSpPr>
            <p:nvPr/>
          </p:nvSpPr>
          <p:spPr bwMode="auto">
            <a:xfrm>
              <a:off x="609600" y="163513"/>
              <a:ext cx="792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1800" b="1" i="1">
                  <a:solidFill>
                    <a:schemeClr val="accent2"/>
                  </a:solidFill>
                  <a:ea typeface="굴림" panose="020B0600000101010101" pitchFamily="34" charset="-127"/>
                  <a:cs typeface="Times New Roman" panose="02020603050405020304" pitchFamily="18" charset="0"/>
                </a:rPr>
                <a:t>Figure 3.2     Research Design:  An Overview (continued)</a:t>
              </a:r>
              <a:endParaRPr lang="en-US" altLang="ko-KR">
                <a:solidFill>
                  <a:schemeClr val="accent2"/>
                </a:solidFill>
                <a:ea typeface="굴림" panose="020B0600000101010101" pitchFamily="34" charset="-127"/>
                <a:cs typeface="Times New Roman" panose="02020603050405020304" pitchFamily="18" charset="0"/>
              </a:endParaRPr>
            </a:p>
          </p:txBody>
        </p:sp>
        <p:sp>
          <p:nvSpPr>
            <p:cNvPr id="6149" name="Rectangle 11"/>
            <p:cNvSpPr>
              <a:spLocks noChangeArrowheads="1"/>
            </p:cNvSpPr>
            <p:nvPr/>
          </p:nvSpPr>
          <p:spPr bwMode="auto">
            <a:xfrm>
              <a:off x="1836738" y="1714500"/>
              <a:ext cx="5280025" cy="571500"/>
            </a:xfrm>
            <a:prstGeom prst="rect">
              <a:avLst/>
            </a:prstGeom>
            <a:solidFill>
              <a:srgbClr val="3399FF"/>
            </a:solidFill>
            <a:ln w="9525">
              <a:solidFill>
                <a:srgbClr val="000000"/>
              </a:solidFill>
              <a:miter lim="800000"/>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1600" b="1">
                  <a:ea typeface="굴림" panose="020B0600000101010101" pitchFamily="34" charset="-127"/>
                  <a:cs typeface="Times New Roman" panose="02020603050405020304" pitchFamily="18" charset="0"/>
                </a:rPr>
                <a:t>Informational Value and the Cost of</a:t>
              </a:r>
              <a:endParaRPr lang="en-US" altLang="ko-KR" sz="1100" b="1">
                <a:ea typeface="굴림" panose="020B0600000101010101" pitchFamily="34" charset="-127"/>
                <a:cs typeface="Times New Roman" panose="02020603050405020304" pitchFamily="18" charset="0"/>
              </a:endParaRPr>
            </a:p>
            <a:p>
              <a:pPr algn="ctr"/>
              <a:r>
                <a:rPr lang="en-US" altLang="ko-KR" sz="1600" b="1">
                  <a:ea typeface="굴림" panose="020B0600000101010101" pitchFamily="34" charset="-127"/>
                  <a:cs typeface="Times New Roman" panose="02020603050405020304" pitchFamily="18" charset="0"/>
                </a:rPr>
                <a:t>Marketing Research</a:t>
              </a:r>
              <a:endParaRPr lang="en-US" altLang="ko-KR" b="1">
                <a:ea typeface="굴림" panose="020B0600000101010101" pitchFamily="34" charset="-127"/>
                <a:cs typeface="Times New Roman" panose="02020603050405020304" pitchFamily="18" charset="0"/>
              </a:endParaRPr>
            </a:p>
          </p:txBody>
        </p:sp>
        <p:sp>
          <p:nvSpPr>
            <p:cNvPr id="6150" name="Rectangle 10"/>
            <p:cNvSpPr>
              <a:spLocks noChangeArrowheads="1"/>
            </p:cNvSpPr>
            <p:nvPr/>
          </p:nvSpPr>
          <p:spPr bwMode="auto">
            <a:xfrm>
              <a:off x="1836738" y="3543300"/>
              <a:ext cx="5280025" cy="457200"/>
            </a:xfrm>
            <a:prstGeom prst="rect">
              <a:avLst/>
            </a:prstGeom>
            <a:solidFill>
              <a:srgbClr val="3399FF"/>
            </a:solidFill>
            <a:ln w="9525">
              <a:solidFill>
                <a:srgbClr val="000000"/>
              </a:solidFill>
              <a:miter lim="800000"/>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1600" b="1">
                  <a:ea typeface="굴림" panose="020B0600000101010101" pitchFamily="34" charset="-127"/>
                  <a:cs typeface="Times New Roman" panose="02020603050405020304" pitchFamily="18" charset="0"/>
                </a:rPr>
                <a:t>Budgeting and Scheduling the Project</a:t>
              </a:r>
              <a:endParaRPr lang="en-US" altLang="ko-KR" b="1">
                <a:ea typeface="굴림" panose="020B0600000101010101" pitchFamily="34" charset="-127"/>
                <a:cs typeface="Times New Roman" panose="02020603050405020304" pitchFamily="18" charset="0"/>
              </a:endParaRPr>
            </a:p>
          </p:txBody>
        </p:sp>
        <p:sp>
          <p:nvSpPr>
            <p:cNvPr id="6151" name="Rectangle 9"/>
            <p:cNvSpPr>
              <a:spLocks noChangeArrowheads="1"/>
            </p:cNvSpPr>
            <p:nvPr/>
          </p:nvSpPr>
          <p:spPr bwMode="auto">
            <a:xfrm>
              <a:off x="1836738" y="5143500"/>
              <a:ext cx="5280025" cy="457200"/>
            </a:xfrm>
            <a:prstGeom prst="rect">
              <a:avLst/>
            </a:prstGeom>
            <a:solidFill>
              <a:srgbClr val="3399FF"/>
            </a:solidFill>
            <a:ln w="9525">
              <a:solidFill>
                <a:srgbClr val="000000"/>
              </a:solidFill>
              <a:miter lim="800000"/>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1600" b="1">
                  <a:ea typeface="굴림" panose="020B0600000101010101" pitchFamily="34" charset="-127"/>
                  <a:cs typeface="Times New Roman" panose="02020603050405020304" pitchFamily="18" charset="0"/>
                </a:rPr>
                <a:t>Marketing Research Proposal</a:t>
              </a:r>
              <a:endParaRPr lang="en-US" altLang="ko-KR" b="1">
                <a:ea typeface="굴림" panose="020B0600000101010101" pitchFamily="34" charset="-127"/>
                <a:cs typeface="Times New Roman" panose="02020603050405020304" pitchFamily="18" charset="0"/>
              </a:endParaRPr>
            </a:p>
          </p:txBody>
        </p:sp>
        <p:sp>
          <p:nvSpPr>
            <p:cNvPr id="6152" name="Line 8"/>
            <p:cNvSpPr>
              <a:spLocks noChangeShapeType="1"/>
            </p:cNvSpPr>
            <p:nvPr/>
          </p:nvSpPr>
          <p:spPr bwMode="auto">
            <a:xfrm>
              <a:off x="4591050" y="2400300"/>
              <a:ext cx="0" cy="10287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6153" name="Line 7"/>
            <p:cNvSpPr>
              <a:spLocks noChangeShapeType="1"/>
            </p:cNvSpPr>
            <p:nvPr/>
          </p:nvSpPr>
          <p:spPr bwMode="auto">
            <a:xfrm>
              <a:off x="4591050" y="4114800"/>
              <a:ext cx="1588" cy="9128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6154" name="Rectangle 23"/>
            <p:cNvSpPr>
              <a:spLocks noChangeArrowheads="1"/>
            </p:cNvSpPr>
            <p:nvPr/>
          </p:nvSpPr>
          <p:spPr bwMode="auto">
            <a:xfrm>
              <a:off x="0" y="-57149"/>
              <a:ext cx="184150" cy="457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ko-KR" altLang="en-US">
                <a:ea typeface="굴림" panose="020B0600000101010101" pitchFamily="34" charset="-127"/>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그룹 13"/>
          <p:cNvGrpSpPr>
            <a:grpSpLocks/>
          </p:cNvGrpSpPr>
          <p:nvPr/>
        </p:nvGrpSpPr>
        <p:grpSpPr bwMode="auto">
          <a:xfrm>
            <a:off x="571500" y="655638"/>
            <a:ext cx="8001000" cy="5518150"/>
            <a:chOff x="571500" y="655638"/>
            <a:chExt cx="8001000" cy="5518150"/>
          </a:xfrm>
        </p:grpSpPr>
        <p:sp>
          <p:nvSpPr>
            <p:cNvPr id="7171" name="Rectangle 3"/>
            <p:cNvSpPr>
              <a:spLocks noChangeArrowheads="1"/>
            </p:cNvSpPr>
            <p:nvPr/>
          </p:nvSpPr>
          <p:spPr bwMode="auto">
            <a:xfrm>
              <a:off x="685800" y="1724025"/>
              <a:ext cx="7772400" cy="4449763"/>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ko-KR" altLang="en-US">
                <a:ea typeface="굴림" panose="020B0600000101010101" pitchFamily="34" charset="-127"/>
              </a:endParaRPr>
            </a:p>
          </p:txBody>
        </p:sp>
        <p:sp>
          <p:nvSpPr>
            <p:cNvPr id="7172" name="Rectangle 5"/>
            <p:cNvSpPr>
              <a:spLocks noChangeArrowheads="1"/>
            </p:cNvSpPr>
            <p:nvPr/>
          </p:nvSpPr>
          <p:spPr bwMode="auto">
            <a:xfrm>
              <a:off x="1600200" y="2041525"/>
              <a:ext cx="6096000" cy="762000"/>
            </a:xfrm>
            <a:prstGeom prst="rect">
              <a:avLst/>
            </a:prstGeom>
            <a:solidFill>
              <a:srgbClr val="FFCC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b="1">
                  <a:solidFill>
                    <a:srgbClr val="008000"/>
                  </a:solidFill>
                  <a:ea typeface="굴림" panose="020B0600000101010101" pitchFamily="34" charset="-127"/>
                </a:rPr>
                <a:t>Define the Marketing Research Problem</a:t>
              </a:r>
            </a:p>
          </p:txBody>
        </p:sp>
        <p:sp>
          <p:nvSpPr>
            <p:cNvPr id="7173" name="Rectangle 6"/>
            <p:cNvSpPr>
              <a:spLocks noChangeArrowheads="1"/>
            </p:cNvSpPr>
            <p:nvPr/>
          </p:nvSpPr>
          <p:spPr bwMode="auto">
            <a:xfrm>
              <a:off x="1600200" y="3565525"/>
              <a:ext cx="6096000" cy="762000"/>
            </a:xfrm>
            <a:prstGeom prst="rect">
              <a:avLst/>
            </a:prstGeom>
            <a:solidFill>
              <a:srgbClr val="6699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b="1">
                  <a:solidFill>
                    <a:srgbClr val="FFFFCC"/>
                  </a:solidFill>
                  <a:ea typeface="굴림" panose="020B0600000101010101" pitchFamily="34" charset="-127"/>
                </a:rPr>
                <a:t>Develop an Approach to the Problem</a:t>
              </a:r>
            </a:p>
          </p:txBody>
        </p:sp>
        <p:sp>
          <p:nvSpPr>
            <p:cNvPr id="7174" name="Rectangle 7"/>
            <p:cNvSpPr>
              <a:spLocks noChangeArrowheads="1"/>
            </p:cNvSpPr>
            <p:nvPr/>
          </p:nvSpPr>
          <p:spPr bwMode="auto">
            <a:xfrm>
              <a:off x="1600200" y="5089525"/>
              <a:ext cx="6096000" cy="762000"/>
            </a:xfrm>
            <a:prstGeom prst="rect">
              <a:avLst/>
            </a:prstGeom>
            <a:solidFill>
              <a:srgbClr val="CC009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b="1">
                  <a:solidFill>
                    <a:srgbClr val="FFFF00"/>
                  </a:solidFill>
                  <a:ea typeface="굴림" panose="020B0600000101010101" pitchFamily="34" charset="-127"/>
                </a:rPr>
                <a:t>Formulate the Research Design</a:t>
              </a:r>
            </a:p>
          </p:txBody>
        </p:sp>
        <p:sp>
          <p:nvSpPr>
            <p:cNvPr id="7175" name="Text Box 15"/>
            <p:cNvSpPr txBox="1">
              <a:spLocks noChangeArrowheads="1"/>
            </p:cNvSpPr>
            <p:nvPr/>
          </p:nvSpPr>
          <p:spPr bwMode="auto">
            <a:xfrm>
              <a:off x="571500" y="655638"/>
              <a:ext cx="8001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spcBef>
                  <a:spcPct val="50000"/>
                </a:spcBef>
              </a:pPr>
              <a:r>
                <a:rPr lang="en-US" altLang="ko-KR" sz="2200" b="1" i="1">
                  <a:solidFill>
                    <a:schemeClr val="accent2"/>
                  </a:solidFill>
                  <a:ea typeface="굴림" panose="020B0600000101010101" pitchFamily="34" charset="-127"/>
                </a:rPr>
                <a:t>Figure 3.3. Steps Leading to the Formulation of a Research Design</a:t>
              </a:r>
            </a:p>
          </p:txBody>
        </p:sp>
        <p:sp>
          <p:nvSpPr>
            <p:cNvPr id="7176" name="Line 18"/>
            <p:cNvSpPr>
              <a:spLocks noChangeShapeType="1"/>
            </p:cNvSpPr>
            <p:nvPr/>
          </p:nvSpPr>
          <p:spPr bwMode="auto">
            <a:xfrm>
              <a:off x="8153400" y="2422525"/>
              <a:ext cx="0" cy="30480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177" name="Line 20"/>
            <p:cNvSpPr>
              <a:spLocks noChangeShapeType="1"/>
            </p:cNvSpPr>
            <p:nvPr/>
          </p:nvSpPr>
          <p:spPr bwMode="auto">
            <a:xfrm>
              <a:off x="7696200" y="5470525"/>
              <a:ext cx="4572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178" name="Line 21"/>
            <p:cNvSpPr>
              <a:spLocks noChangeShapeType="1"/>
            </p:cNvSpPr>
            <p:nvPr/>
          </p:nvSpPr>
          <p:spPr bwMode="auto">
            <a:xfrm>
              <a:off x="6705600" y="2803525"/>
              <a:ext cx="0" cy="7620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7179" name="Line 23"/>
            <p:cNvSpPr>
              <a:spLocks noChangeShapeType="1"/>
            </p:cNvSpPr>
            <p:nvPr/>
          </p:nvSpPr>
          <p:spPr bwMode="auto">
            <a:xfrm>
              <a:off x="6705600" y="4327525"/>
              <a:ext cx="0" cy="7620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7180" name="Line 24"/>
            <p:cNvSpPr>
              <a:spLocks noChangeShapeType="1"/>
            </p:cNvSpPr>
            <p:nvPr/>
          </p:nvSpPr>
          <p:spPr bwMode="auto">
            <a:xfrm flipH="1">
              <a:off x="7696200" y="2422525"/>
              <a:ext cx="457200" cy="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7181" name="Line 25"/>
            <p:cNvSpPr>
              <a:spLocks noChangeShapeType="1"/>
            </p:cNvSpPr>
            <p:nvPr/>
          </p:nvSpPr>
          <p:spPr bwMode="auto">
            <a:xfrm flipH="1">
              <a:off x="7696200" y="3946525"/>
              <a:ext cx="457200" cy="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mtClean="0"/>
              <a:t>Purpose of the Study</a:t>
            </a:r>
          </a:p>
        </p:txBody>
      </p:sp>
      <p:sp>
        <p:nvSpPr>
          <p:cNvPr id="57347" name="Rectangle 3"/>
          <p:cNvSpPr>
            <a:spLocks noGrp="1" noChangeAspect="1" noChangeArrowheads="1"/>
          </p:cNvSpPr>
          <p:nvPr>
            <p:ph type="body" idx="1"/>
          </p:nvPr>
        </p:nvSpPr>
        <p:spPr/>
        <p:txBody>
          <a:bodyPr/>
          <a:lstStyle/>
          <a:p>
            <a:pPr eaLnBrk="1" hangingPunct="1"/>
            <a:r>
              <a:rPr lang="en-US" smtClean="0"/>
              <a:t>Exploratory</a:t>
            </a:r>
          </a:p>
          <a:p>
            <a:pPr eaLnBrk="1" hangingPunct="1"/>
            <a:r>
              <a:rPr lang="en-US" smtClean="0"/>
              <a:t>Descriptive</a:t>
            </a:r>
          </a:p>
          <a:p>
            <a:pPr eaLnBrk="1" hangingPunct="1"/>
            <a:r>
              <a:rPr lang="en-US" smtClean="0"/>
              <a:t>Causal</a:t>
            </a:r>
          </a:p>
        </p:txBody>
      </p:sp>
    </p:spTree>
    <p:extLst>
      <p:ext uri="{BB962C8B-B14F-4D97-AF65-F5344CB8AC3E}">
        <p14:creationId xmlns:p14="http://schemas.microsoft.com/office/powerpoint/2010/main" val="4111109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mtClean="0"/>
              <a:t>Purpose of the Study</a:t>
            </a:r>
          </a:p>
        </p:txBody>
      </p:sp>
      <p:sp>
        <p:nvSpPr>
          <p:cNvPr id="58371" name="Rectangle 3"/>
          <p:cNvSpPr>
            <a:spLocks noGrp="1" noChangeAspect="1" noChangeArrowheads="1"/>
          </p:cNvSpPr>
          <p:nvPr>
            <p:ph type="body" idx="1"/>
          </p:nvPr>
        </p:nvSpPr>
        <p:spPr/>
        <p:txBody>
          <a:bodyPr/>
          <a:lstStyle/>
          <a:p>
            <a:pPr eaLnBrk="1" hangingPunct="1"/>
            <a:r>
              <a:rPr lang="en-GB" smtClean="0"/>
              <a:t>Exploratory study:</a:t>
            </a:r>
          </a:p>
          <a:p>
            <a:pPr lvl="1" eaLnBrk="1" hangingPunct="1"/>
            <a:r>
              <a:rPr lang="en-GB" smtClean="0"/>
              <a:t>is undertaken when not much is known about the situation at hand, or no information is available on how similar problems or research issues have been solved in the past. </a:t>
            </a:r>
          </a:p>
          <a:p>
            <a:pPr eaLnBrk="1" hangingPunct="1"/>
            <a:r>
              <a:rPr lang="en-US" smtClean="0"/>
              <a:t>Example:</a:t>
            </a:r>
          </a:p>
          <a:p>
            <a:pPr lvl="1" eaLnBrk="1" hangingPunct="1"/>
            <a:r>
              <a:rPr lang="en-US" smtClean="0"/>
              <a:t>A service provider wants to know why his customers are switching to other service providers?</a:t>
            </a:r>
          </a:p>
        </p:txBody>
      </p:sp>
    </p:spTree>
    <p:extLst>
      <p:ext uri="{BB962C8B-B14F-4D97-AF65-F5344CB8AC3E}">
        <p14:creationId xmlns:p14="http://schemas.microsoft.com/office/powerpoint/2010/main" val="2792798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2_9781111138219_PPT_ch01">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SIT  6220  TEMPLATE .potx" id="{B4065927-AAD5-43D8-9C8F-7493A9467B68}" vid="{1ACF326F-5FF8-4F79-9687-A9E97BEA70E2}"/>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MSIT  6220  TEMPLATE </Template>
  <TotalTime>1064</TotalTime>
  <Words>1531</Words>
  <Application>Microsoft Office PowerPoint</Application>
  <PresentationFormat>On-screen Show (4:3)</PresentationFormat>
  <Paragraphs>392</Paragraphs>
  <Slides>35</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굴림</vt:lpstr>
      <vt:lpstr>맑은 고딕</vt:lpstr>
      <vt:lpstr>Adobe Gothic Std B</vt:lpstr>
      <vt:lpstr>Arial</vt:lpstr>
      <vt:lpstr>Arial Black</vt:lpstr>
      <vt:lpstr>New York</vt:lpstr>
      <vt:lpstr>Times New Roman</vt:lpstr>
      <vt:lpstr>Wingdings</vt:lpstr>
      <vt:lpstr>ヒラギノ角ゴ Pro W3</vt:lpstr>
      <vt:lpstr>2_9781111138219_PPT_ch01</vt:lpstr>
      <vt:lpstr>Week  06 Research Design Formulation  </vt:lpstr>
      <vt:lpstr>Research Design</vt:lpstr>
      <vt:lpstr>PowerPoint Presentation</vt:lpstr>
      <vt:lpstr>PowerPoint Presentation</vt:lpstr>
      <vt:lpstr>PowerPoint Presentation</vt:lpstr>
      <vt:lpstr>PowerPoint Presentation</vt:lpstr>
      <vt:lpstr>PowerPoint Presentation</vt:lpstr>
      <vt:lpstr>Purpose of the Study</vt:lpstr>
      <vt:lpstr>Purpose of the Study</vt:lpstr>
      <vt:lpstr>Purpose of the Study</vt:lpstr>
      <vt:lpstr>Purpose of the Study</vt:lpstr>
      <vt:lpstr>Extent of Researcher Interference</vt:lpstr>
      <vt:lpstr>Study Setting</vt:lpstr>
      <vt:lpstr>Research Strategies</vt:lpstr>
      <vt:lpstr>Population to be studied</vt:lpstr>
      <vt:lpstr>Time Horizon</vt:lpstr>
      <vt:lpstr>Research Design: Definition</vt:lpstr>
      <vt:lpstr>Components of a Research Design</vt:lpstr>
      <vt:lpstr>PowerPoint Presentation</vt:lpstr>
      <vt:lpstr>PowerPoint Presentation</vt:lpstr>
      <vt:lpstr>PowerPoint Presentation</vt:lpstr>
      <vt:lpstr>PowerPoint Presentation</vt:lpstr>
      <vt:lpstr>PowerPoint Presentation</vt:lpstr>
      <vt:lpstr>Uses of Exploratory Research</vt:lpstr>
      <vt:lpstr>Methods of Exploratory Research</vt:lpstr>
      <vt:lpstr>Use of Descriptive Research</vt:lpstr>
      <vt:lpstr>Methods of Descriptive Research</vt:lpstr>
      <vt:lpstr>PowerPoint Presentation</vt:lpstr>
      <vt:lpstr>Cross-sectional and Longitudinal Designs</vt:lpstr>
      <vt:lpstr>Figure 3.6 Cross Sectional vs. Longitudinal Designs</vt:lpstr>
      <vt:lpstr>PowerPoint Presentation</vt:lpstr>
      <vt:lpstr>Uses of Casual Research</vt:lpstr>
      <vt:lpstr>PowerPoint Presentation</vt:lpstr>
      <vt:lpstr>PowerPoint Presentation</vt:lpstr>
      <vt:lpstr>PowerPoint Presentation</vt:lpstr>
    </vt:vector>
  </TitlesOfParts>
  <Company>Georgia Institute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Allvine</dc:creator>
  <cp:lastModifiedBy>kmacharia</cp:lastModifiedBy>
  <cp:revision>176</cp:revision>
  <dcterms:created xsi:type="dcterms:W3CDTF">1999-03-03T19:31:45Z</dcterms:created>
  <dcterms:modified xsi:type="dcterms:W3CDTF">2015-01-09T20:18:23Z</dcterms:modified>
</cp:coreProperties>
</file>