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258" r:id="rId2"/>
    <p:sldId id="257" r:id="rId3"/>
    <p:sldId id="259" r:id="rId4"/>
    <p:sldId id="260" r:id="rId5"/>
    <p:sldId id="280" r:id="rId6"/>
    <p:sldId id="261" r:id="rId7"/>
    <p:sldId id="262" r:id="rId8"/>
    <p:sldId id="267" r:id="rId9"/>
    <p:sldId id="268" r:id="rId10"/>
    <p:sldId id="269" r:id="rId11"/>
    <p:sldId id="270" r:id="rId12"/>
    <p:sldId id="271" r:id="rId13"/>
    <p:sldId id="272" r:id="rId14"/>
    <p:sldId id="273" r:id="rId15"/>
    <p:sldId id="281" r:id="rId16"/>
    <p:sldId id="282" r:id="rId17"/>
    <p:sldId id="274" r:id="rId18"/>
    <p:sldId id="283" r:id="rId19"/>
    <p:sldId id="275" r:id="rId20"/>
    <p:sldId id="278" r:id="rId21"/>
    <p:sldId id="277"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132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6D0387F-FC97-495B-AB5C-1A36A8169F0A}" type="datetimeFigureOut">
              <a:rPr lang="en-US"/>
              <a:pPr>
                <a:defRPr/>
              </a:pPr>
              <a:t>12/24/2014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EAD8CC2-095B-4D76-909D-5C5FA456C40A}" type="slidenum">
              <a:rPr lang="en-US" altLang="en-US"/>
              <a:pPr/>
              <a:t>‹#›</a:t>
            </a:fld>
            <a:endParaRPr lang="en-US" altLang="en-US"/>
          </a:p>
        </p:txBody>
      </p:sp>
    </p:spTree>
    <p:extLst>
      <p:ext uri="{BB962C8B-B14F-4D97-AF65-F5344CB8AC3E}">
        <p14:creationId xmlns:p14="http://schemas.microsoft.com/office/powerpoint/2010/main" val="41756358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25558</a:t>
            </a:r>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1F5D82-5D03-4C87-9295-9DD143F23C95}"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extLst>
      <p:ext uri="{BB962C8B-B14F-4D97-AF65-F5344CB8AC3E}">
        <p14:creationId xmlns:p14="http://schemas.microsoft.com/office/powerpoint/2010/main" val="3354286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B662C978-8D8E-4897-A21B-C696FD9EC06A}" type="datetime1">
              <a:rPr lang="en-US"/>
              <a:pPr>
                <a:defRPr/>
              </a:pPr>
              <a:t>12/24/2014</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en-US"/>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61168156-B242-4BF5-A78F-AD30856F8A9F}" type="slidenum">
              <a:rPr lang="en-US" altLang="en-US"/>
              <a:pPr/>
              <a:t>‹#›</a:t>
            </a:fld>
            <a:endParaRPr lang="en-US" altLang="en-US"/>
          </a:p>
        </p:txBody>
      </p:sp>
    </p:spTree>
    <p:extLst>
      <p:ext uri="{BB962C8B-B14F-4D97-AF65-F5344CB8AC3E}">
        <p14:creationId xmlns:p14="http://schemas.microsoft.com/office/powerpoint/2010/main" val="401968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228D3DBD-0005-4F7B-AFCE-D4EA6F1DEDBA}" type="datetime1">
              <a:rPr lang="en-US"/>
              <a:pPr>
                <a:defRPr/>
              </a:pPr>
              <a:t>12/24/2014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E57CA984-CE89-4110-9834-C5237F7F28EB}" type="slidenum">
              <a:rPr lang="en-US" altLang="en-US"/>
              <a:pPr/>
              <a:t>‹#›</a:t>
            </a:fld>
            <a:endParaRPr lang="en-US" altLang="en-US"/>
          </a:p>
        </p:txBody>
      </p:sp>
    </p:spTree>
    <p:extLst>
      <p:ext uri="{BB962C8B-B14F-4D97-AF65-F5344CB8AC3E}">
        <p14:creationId xmlns:p14="http://schemas.microsoft.com/office/powerpoint/2010/main" val="3962631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D8D33D1E-879B-43AB-977E-DBD036495883}" type="datetime1">
              <a:rPr lang="en-US"/>
              <a:pPr>
                <a:defRPr/>
              </a:pPr>
              <a:t>12/24/2014</a:t>
            </a:fld>
            <a:endParaRPr lang="en-US"/>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en-US"/>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fld id="{F7948BEA-02F6-4C53-9004-BE7B578B0A85}" type="slidenum">
              <a:rPr lang="en-US" altLang="en-US"/>
              <a:pPr/>
              <a:t>‹#›</a:t>
            </a:fld>
            <a:endParaRPr lang="en-US" altLang="en-US"/>
          </a:p>
        </p:txBody>
      </p:sp>
    </p:spTree>
    <p:extLst>
      <p:ext uri="{BB962C8B-B14F-4D97-AF65-F5344CB8AC3E}">
        <p14:creationId xmlns:p14="http://schemas.microsoft.com/office/powerpoint/2010/main" val="381094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541132C-8C5F-44EC-8D2F-6AD80D46A7EB}" type="datetime1">
              <a:rPr lang="en-US"/>
              <a:pPr>
                <a:defRPr/>
              </a:pPr>
              <a:t>12/24/2014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fld id="{3D7526D8-3B2D-414D-97C7-CC9E92A8291E}" type="slidenum">
              <a:rPr lang="en-US" altLang="en-US"/>
              <a:pPr/>
              <a:t>‹#›</a:t>
            </a:fld>
            <a:endParaRPr lang="en-US" altLang="en-US"/>
          </a:p>
        </p:txBody>
      </p:sp>
    </p:spTree>
    <p:extLst>
      <p:ext uri="{BB962C8B-B14F-4D97-AF65-F5344CB8AC3E}">
        <p14:creationId xmlns:p14="http://schemas.microsoft.com/office/powerpoint/2010/main" val="610421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EA50D1AF-78CB-463D-A5D8-626386CB24DE}" type="datetime1">
              <a:rPr lang="en-US"/>
              <a:pPr>
                <a:defRPr/>
              </a:pPr>
              <a:t>12/24/2014</a:t>
            </a:fld>
            <a:endParaRPr lang="en-US"/>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lvl1pPr>
          </a:lstStyle>
          <a:p>
            <a:fld id="{F32C56F3-4FBD-4D72-A098-24AFF910CB33}" type="slidenum">
              <a:rPr lang="en-US" altLang="en-US"/>
              <a:pPr/>
              <a:t>‹#›</a:t>
            </a:fld>
            <a:endParaRPr lang="en-US" altLang="en-US"/>
          </a:p>
        </p:txBody>
      </p:sp>
      <p:sp>
        <p:nvSpPr>
          <p:cNvPr id="9" name="Footer Placeholder 13"/>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84837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01214C94-E1DA-473D-8504-54F0D26F53D5}" type="datetime1">
              <a:rPr lang="en-US"/>
              <a:pPr>
                <a:defRPr/>
              </a:pPr>
              <a:t>12/24/2014</a:t>
            </a:fld>
            <a:endParaRPr lang="en-US"/>
          </a:p>
        </p:txBody>
      </p:sp>
      <p:sp>
        <p:nvSpPr>
          <p:cNvPr id="6" name="Slide Number Placeholder 9"/>
          <p:cNvSpPr>
            <a:spLocks noGrp="1"/>
          </p:cNvSpPr>
          <p:nvPr>
            <p:ph type="sldNum" sz="quarter" idx="11"/>
          </p:nvPr>
        </p:nvSpPr>
        <p:spPr/>
        <p:txBody>
          <a:bodyPr/>
          <a:lstStyle>
            <a:lvl1pPr>
              <a:defRPr/>
            </a:lvl1pPr>
          </a:lstStyle>
          <a:p>
            <a:fld id="{2381C809-FE7E-4ED1-9756-0ED21AD3313C}" type="slidenum">
              <a:rPr lang="en-US" altLang="en-US"/>
              <a:pPr/>
              <a:t>‹#›</a:t>
            </a:fld>
            <a:endParaRPr lang="en-US" altLang="en-US"/>
          </a:p>
        </p:txBody>
      </p:sp>
      <p:sp>
        <p:nvSpPr>
          <p:cNvPr id="7" name="Footer Placeholder 11"/>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939688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8DBA6CF7-6DCF-4471-B55B-15ED221C0D60}" type="datetime1">
              <a:rPr lang="en-US"/>
              <a:pPr>
                <a:defRPr/>
              </a:pPr>
              <a:t>12/24/2014</a:t>
            </a:fld>
            <a:endParaRPr lang="en-US"/>
          </a:p>
        </p:txBody>
      </p:sp>
      <p:sp>
        <p:nvSpPr>
          <p:cNvPr id="8" name="Slide Number Placeholder 11"/>
          <p:cNvSpPr>
            <a:spLocks noGrp="1"/>
          </p:cNvSpPr>
          <p:nvPr>
            <p:ph type="sldNum" sz="quarter" idx="11"/>
          </p:nvPr>
        </p:nvSpPr>
        <p:spPr/>
        <p:txBody>
          <a:bodyPr/>
          <a:lstStyle>
            <a:lvl1pPr>
              <a:defRPr/>
            </a:lvl1pPr>
          </a:lstStyle>
          <a:p>
            <a:fld id="{75625276-9CAB-45E3-905B-A75B8DF3260E}" type="slidenum">
              <a:rPr lang="en-US" altLang="en-US"/>
              <a:pPr/>
              <a:t>‹#›</a:t>
            </a:fld>
            <a:endParaRPr lang="en-US" altLang="en-US"/>
          </a:p>
        </p:txBody>
      </p:sp>
      <p:sp>
        <p:nvSpPr>
          <p:cNvPr id="9" name="Footer Placeholder 13"/>
          <p:cNvSpPr>
            <a:spLocks noGrp="1"/>
          </p:cNvSpPr>
          <p:nvPr>
            <p:ph type="ftr" sz="quarter" idx="12"/>
          </p:nvPr>
        </p:nvSpPr>
        <p:spPr/>
        <p:txBody>
          <a:bodyPr rtlCol="0"/>
          <a:lstStyle>
            <a:lvl1pPr>
              <a:defRPr/>
            </a:lvl1pPr>
          </a:lstStyle>
          <a:p>
            <a:pPr>
              <a:defRPr/>
            </a:pPr>
            <a:endParaRPr lang="en-US"/>
          </a:p>
        </p:txBody>
      </p:sp>
    </p:spTree>
    <p:extLst>
      <p:ext uri="{BB962C8B-B14F-4D97-AF65-F5344CB8AC3E}">
        <p14:creationId xmlns:p14="http://schemas.microsoft.com/office/powerpoint/2010/main" val="372266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2563D80E-A347-4618-9FDF-8FE3208E671C}" type="datetime1">
              <a:rPr lang="en-US"/>
              <a:pPr>
                <a:defRPr/>
              </a:pPr>
              <a:t>12/24/2014</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fld id="{BEDE9781-5FDA-4BB6-9C3E-F83D5A35F469}" type="slidenum">
              <a:rPr lang="en-US" altLang="en-US"/>
              <a:pPr/>
              <a:t>‹#›</a:t>
            </a:fld>
            <a:endParaRPr lang="en-US" altLang="en-US"/>
          </a:p>
        </p:txBody>
      </p:sp>
    </p:spTree>
    <p:extLst>
      <p:ext uri="{BB962C8B-B14F-4D97-AF65-F5344CB8AC3E}">
        <p14:creationId xmlns:p14="http://schemas.microsoft.com/office/powerpoint/2010/main" val="351442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1FC8BC23-4C46-4241-9D7D-260E5957B0B1}" type="datetime1">
              <a:rPr lang="en-US"/>
              <a:pPr>
                <a:defRPr/>
              </a:pPr>
              <a:t>12/24/2014</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47EDB7F6-4C4D-46E4-807D-4CCD899EB096}" type="slidenum">
              <a:rPr lang="en-US" altLang="en-US"/>
              <a:pPr/>
              <a:t>‹#›</a:t>
            </a:fld>
            <a:endParaRPr lang="en-US" altLang="en-US"/>
          </a:p>
        </p:txBody>
      </p:sp>
    </p:spTree>
    <p:extLst>
      <p:ext uri="{BB962C8B-B14F-4D97-AF65-F5344CB8AC3E}">
        <p14:creationId xmlns:p14="http://schemas.microsoft.com/office/powerpoint/2010/main" val="52824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D6F9BF52-B5F0-43D8-BC93-E76F82C552FE}" type="datetime1">
              <a:rPr lang="en-US"/>
              <a:pPr>
                <a:defRPr/>
              </a:pPr>
              <a:t>12/24/2014</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fld id="{EF16172A-ED84-424C-BFD1-FED8016BE8A5}" type="slidenum">
              <a:rPr lang="en-US" altLang="en-US"/>
              <a:pPr/>
              <a:t>‹#›</a:t>
            </a:fld>
            <a:endParaRPr lang="en-US" altLang="en-US"/>
          </a:p>
        </p:txBody>
      </p:sp>
    </p:spTree>
    <p:extLst>
      <p:ext uri="{BB962C8B-B14F-4D97-AF65-F5344CB8AC3E}">
        <p14:creationId xmlns:p14="http://schemas.microsoft.com/office/powerpoint/2010/main" val="4107934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2E7A8B65-281D-461D-8918-20BEFBC70A93}" type="datetime1">
              <a:rPr lang="en-US"/>
              <a:pPr>
                <a:defRPr/>
              </a:pPr>
              <a:t>12/24/2014</a:t>
            </a:fld>
            <a:endParaRPr lang="en-US"/>
          </a:p>
        </p:txBody>
      </p:sp>
      <p:sp>
        <p:nvSpPr>
          <p:cNvPr id="10" name="Slide Number Placeholder 12"/>
          <p:cNvSpPr>
            <a:spLocks noGrp="1"/>
          </p:cNvSpPr>
          <p:nvPr>
            <p:ph type="sldNum" sz="quarter" idx="11"/>
          </p:nvPr>
        </p:nvSpPr>
        <p:spPr>
          <a:xfrm>
            <a:off x="0" y="4667250"/>
            <a:ext cx="1447800" cy="663575"/>
          </a:xfrm>
        </p:spPr>
        <p:txBody>
          <a:bodyPr/>
          <a:lstStyle>
            <a:lvl1pPr>
              <a:defRPr sz="2800"/>
            </a:lvl1pPr>
          </a:lstStyle>
          <a:p>
            <a:fld id="{CE7AE800-FB1E-483D-B525-214C4AB57A71}" type="slidenum">
              <a:rPr lang="en-US" altLang="en-US"/>
              <a:pPr/>
              <a:t>‹#›</a:t>
            </a:fld>
            <a:endParaRPr lang="en-US" altLang="en-US"/>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en-US"/>
          </a:p>
        </p:txBody>
      </p:sp>
    </p:spTree>
    <p:extLst>
      <p:ext uri="{BB962C8B-B14F-4D97-AF65-F5344CB8AC3E}">
        <p14:creationId xmlns:p14="http://schemas.microsoft.com/office/powerpoint/2010/main" val="389969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pPr>
              <a:defRPr/>
            </a:pPr>
            <a:fld id="{DA507FBC-46C4-41B8-83B3-5B3DA90C8CE8}" type="datetime1">
              <a:rPr lang="en-US"/>
              <a:pPr>
                <a:defRPr/>
              </a:pPr>
              <a:t>12/24/2014</a:t>
            </a:fld>
            <a:endParaRPr lang="en-US"/>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a:defRPr sz="1400" b="1">
                <a:solidFill>
                  <a:srgbClr val="FFFFFF"/>
                </a:solidFill>
                <a:latin typeface="Tw Cen MT" panose="020B0602020104020603" pitchFamily="34" charset="0"/>
              </a:defRPr>
            </a:lvl1pPr>
          </a:lstStyle>
          <a:p>
            <a:fld id="{53BC16FE-16C8-41F3-B432-35EDEFD6C0D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67" r:id="rId1"/>
    <p:sldLayoutId id="2147483763" r:id="rId2"/>
    <p:sldLayoutId id="2147483768" r:id="rId3"/>
    <p:sldLayoutId id="2147483769" r:id="rId4"/>
    <p:sldLayoutId id="2147483770" r:id="rId5"/>
    <p:sldLayoutId id="2147483764" r:id="rId6"/>
    <p:sldLayoutId id="2147483771" r:id="rId7"/>
    <p:sldLayoutId id="2147483765" r:id="rId8"/>
    <p:sldLayoutId id="2147483772" r:id="rId9"/>
    <p:sldLayoutId id="2147483766" r:id="rId10"/>
    <p:sldLayoutId id="2147483773"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defRPr>
      </a:lvl2pPr>
      <a:lvl3pPr algn="l" rtl="0" eaLnBrk="0" fontAlgn="base" hangingPunct="0">
        <a:spcBef>
          <a:spcPct val="0"/>
        </a:spcBef>
        <a:spcAft>
          <a:spcPct val="0"/>
        </a:spcAft>
        <a:defRPr sz="4400">
          <a:solidFill>
            <a:schemeClr val="tx2"/>
          </a:solidFill>
          <a:latin typeface="Tw Cen MT" pitchFamily="34" charset="0"/>
        </a:defRPr>
      </a:lvl3pPr>
      <a:lvl4pPr algn="l" rtl="0" eaLnBrk="0" fontAlgn="base" hangingPunct="0">
        <a:spcBef>
          <a:spcPct val="0"/>
        </a:spcBef>
        <a:spcAft>
          <a:spcPct val="0"/>
        </a:spcAft>
        <a:defRPr sz="4400">
          <a:solidFill>
            <a:schemeClr val="tx2"/>
          </a:solidFill>
          <a:latin typeface="Tw Cen MT" pitchFamily="34" charset="0"/>
        </a:defRPr>
      </a:lvl4pPr>
      <a:lvl5pPr algn="l" rtl="0" eaLnBrk="0" fontAlgn="base" hangingPunct="0">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8D89A4"/>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748560"/>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2200" y="6049963"/>
            <a:ext cx="6705600" cy="685800"/>
          </a:xfrm>
        </p:spPr>
        <p:txBody>
          <a:bodyPr>
            <a:normAutofit fontScale="85000" lnSpcReduction="20000"/>
          </a:bodyPr>
          <a:lstStyle/>
          <a:p>
            <a:pPr algn="r" eaLnBrk="1" fontAlgn="auto" hangingPunct="1">
              <a:spcAft>
                <a:spcPts val="0"/>
              </a:spcAft>
              <a:buFont typeface="Wingdings"/>
              <a:buNone/>
              <a:defRPr/>
            </a:pPr>
            <a:r>
              <a:rPr lang="en-US" sz="2800" dirty="0" smtClean="0"/>
              <a:t>Department Library and Information Science </a:t>
            </a:r>
            <a:br>
              <a:rPr lang="en-US" sz="2800" dirty="0" smtClean="0"/>
            </a:br>
            <a:endParaRPr lang="en-US" dirty="0"/>
          </a:p>
        </p:txBody>
      </p:sp>
      <p:sp>
        <p:nvSpPr>
          <p:cNvPr id="4" name="Title 1"/>
          <p:cNvSpPr txBox="1">
            <a:spLocks/>
          </p:cNvSpPr>
          <p:nvPr/>
        </p:nvSpPr>
        <p:spPr>
          <a:xfrm>
            <a:off x="609600" y="685800"/>
            <a:ext cx="6477000" cy="1828800"/>
          </a:xfrm>
          <a:prstGeom prst="rect">
            <a:avLst/>
          </a:prstGeom>
        </p:spPr>
        <p:txBody>
          <a:bodyPr anchor="b">
            <a:normAutofit/>
          </a:bodyPr>
          <a:lstStyle/>
          <a:p>
            <a:pPr fontAlgn="auto">
              <a:spcAft>
                <a:spcPts val="0"/>
              </a:spcAft>
              <a:defRPr/>
            </a:pPr>
            <a:r>
              <a:rPr lang="en-US" sz="4400" cap="all" dirty="0">
                <a:solidFill>
                  <a:schemeClr val="tx2"/>
                </a:solidFill>
                <a:latin typeface="+mj-lt"/>
                <a:ea typeface="+mj-ea"/>
                <a:cs typeface="+mj-cs"/>
              </a:rPr>
              <a:t>Research Proposal </a:t>
            </a:r>
          </a:p>
        </p:txBody>
      </p:sp>
      <p:sp>
        <p:nvSpPr>
          <p:cNvPr id="10245" name="Slide Number Placeholder 4"/>
          <p:cNvSpPr>
            <a:spLocks noGrp="1"/>
          </p:cNvSpPr>
          <p:nvPr>
            <p:ph type="sldNum" sz="quarter" idx="12"/>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63FA2C-875E-444D-A1C1-A24307527B7B}" type="slidenum">
              <a:rPr lang="en-US" altLang="en-US">
                <a:solidFill>
                  <a:schemeClr val="tx2"/>
                </a:solidFill>
                <a:latin typeface="Tw Cen MT" panose="020B0602020104020603" pitchFamily="34" charset="0"/>
              </a:rPr>
              <a:pPr eaLnBrk="1" hangingPunct="1"/>
              <a:t>1</a:t>
            </a:fld>
            <a:endParaRPr lang="en-US" altLang="en-US">
              <a:solidFill>
                <a:schemeClr val="tx2"/>
              </a:solidFill>
              <a:latin typeface="Tw Cen MT" panose="020B0602020104020603" pitchFamily="34" charset="0"/>
            </a:endParaRPr>
          </a:p>
        </p:txBody>
      </p:sp>
    </p:spTree>
  </p:cSld>
  <p:clrMapOvr>
    <a:masterClrMapping/>
  </p:clrMapOvr>
  <p:transition spd="med">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12775" y="228600"/>
            <a:ext cx="8153400" cy="990600"/>
          </a:xfrm>
        </p:spPr>
        <p:txBody>
          <a:bodyPr/>
          <a:lstStyle/>
          <a:p>
            <a:pPr eaLnBrk="1" hangingPunct="1"/>
            <a:r>
              <a:rPr lang="en-US" altLang="en-US" b="1" smtClean="0"/>
              <a:t>Elements of research proposal:</a:t>
            </a:r>
            <a:endParaRPr lang="en-US" altLang="en-US" smtClean="0"/>
          </a:p>
        </p:txBody>
      </p:sp>
      <p:sp>
        <p:nvSpPr>
          <p:cNvPr id="3" name="Content Placeholder 2"/>
          <p:cNvSpPr>
            <a:spLocks noGrp="1"/>
          </p:cNvSpPr>
          <p:nvPr>
            <p:ph sz="quarter" idx="1"/>
          </p:nvPr>
        </p:nvSpPr>
        <p:spPr>
          <a:xfrm>
            <a:off x="1143000" y="1600200"/>
            <a:ext cx="6019800" cy="4495800"/>
          </a:xfrm>
        </p:spPr>
        <p:txBody>
          <a:bodyPr>
            <a:normAutofit fontScale="77500" lnSpcReduction="20000"/>
          </a:bodyPr>
          <a:lstStyle/>
          <a:p>
            <a:pPr marL="320040" indent="-320040" eaLnBrk="1" fontAlgn="auto" hangingPunct="1">
              <a:spcAft>
                <a:spcPts val="0"/>
              </a:spcAft>
              <a:buFont typeface="Wingdings"/>
              <a:buChar char=""/>
              <a:defRPr/>
            </a:pPr>
            <a:r>
              <a:rPr lang="en-US" dirty="0" smtClean="0"/>
              <a:t>Title</a:t>
            </a:r>
          </a:p>
          <a:p>
            <a:pPr marL="320040" indent="-320040" eaLnBrk="1" fontAlgn="auto" hangingPunct="1">
              <a:spcAft>
                <a:spcPts val="0"/>
              </a:spcAft>
              <a:buFont typeface="Wingdings"/>
              <a:buChar char=""/>
              <a:defRPr/>
            </a:pPr>
            <a:r>
              <a:rPr lang="en-US" dirty="0" smtClean="0"/>
              <a:t>Abstract</a:t>
            </a:r>
          </a:p>
          <a:p>
            <a:pPr marL="320040" indent="-320040" eaLnBrk="1" fontAlgn="auto" hangingPunct="1">
              <a:spcAft>
                <a:spcPts val="0"/>
              </a:spcAft>
              <a:buFont typeface="Wingdings"/>
              <a:buChar char=""/>
              <a:defRPr/>
            </a:pPr>
            <a:r>
              <a:rPr lang="en-US" dirty="0" smtClean="0"/>
              <a:t>Problem Statement</a:t>
            </a:r>
          </a:p>
          <a:p>
            <a:pPr marL="320040" indent="-320040" eaLnBrk="1" fontAlgn="auto" hangingPunct="1">
              <a:spcAft>
                <a:spcPts val="0"/>
              </a:spcAft>
              <a:buFont typeface="Wingdings"/>
              <a:buChar char=""/>
              <a:defRPr/>
            </a:pPr>
            <a:r>
              <a:rPr lang="en-US" dirty="0" smtClean="0"/>
              <a:t>Research Question </a:t>
            </a:r>
          </a:p>
          <a:p>
            <a:pPr marL="320040" indent="-320040" eaLnBrk="1" fontAlgn="auto" hangingPunct="1">
              <a:spcAft>
                <a:spcPts val="0"/>
              </a:spcAft>
              <a:buFont typeface="Wingdings"/>
              <a:buChar char=""/>
              <a:defRPr/>
            </a:pPr>
            <a:r>
              <a:rPr lang="en-US" dirty="0" smtClean="0"/>
              <a:t>Hypothesis </a:t>
            </a:r>
          </a:p>
          <a:p>
            <a:pPr marL="320040" indent="-320040" eaLnBrk="1" fontAlgn="auto" hangingPunct="1">
              <a:spcAft>
                <a:spcPts val="0"/>
              </a:spcAft>
              <a:buFont typeface="Wingdings"/>
              <a:buChar char=""/>
              <a:defRPr/>
            </a:pPr>
            <a:r>
              <a:rPr lang="en-US" dirty="0" smtClean="0"/>
              <a:t>Literature Review</a:t>
            </a:r>
          </a:p>
          <a:p>
            <a:pPr marL="320040" indent="-320040" eaLnBrk="1" fontAlgn="auto" hangingPunct="1">
              <a:spcAft>
                <a:spcPts val="0"/>
              </a:spcAft>
              <a:buFont typeface="Wingdings"/>
              <a:buChar char=""/>
              <a:defRPr/>
            </a:pPr>
            <a:r>
              <a:rPr lang="en-US" dirty="0" smtClean="0"/>
              <a:t>Methodology and research methods</a:t>
            </a:r>
          </a:p>
          <a:p>
            <a:pPr marL="320040" indent="-320040" eaLnBrk="1" fontAlgn="auto" hangingPunct="1">
              <a:spcAft>
                <a:spcPts val="0"/>
              </a:spcAft>
              <a:buFont typeface="Wingdings"/>
              <a:buChar char=""/>
              <a:defRPr/>
            </a:pPr>
            <a:r>
              <a:rPr lang="en-US" dirty="0" smtClean="0"/>
              <a:t>Field work </a:t>
            </a:r>
          </a:p>
          <a:p>
            <a:pPr marL="320040" indent="-320040" eaLnBrk="1" fontAlgn="auto" hangingPunct="1">
              <a:spcAft>
                <a:spcPts val="0"/>
              </a:spcAft>
              <a:buFont typeface="Wingdings"/>
              <a:buChar char=""/>
              <a:defRPr/>
            </a:pPr>
            <a:r>
              <a:rPr lang="en-US" dirty="0" smtClean="0"/>
              <a:t>Duration</a:t>
            </a:r>
          </a:p>
          <a:p>
            <a:pPr marL="320040" indent="-320040" eaLnBrk="1" fontAlgn="auto" hangingPunct="1">
              <a:spcAft>
                <a:spcPts val="0"/>
              </a:spcAft>
              <a:buFont typeface="Wingdings"/>
              <a:buChar char=""/>
              <a:defRPr/>
            </a:pPr>
            <a:r>
              <a:rPr lang="en-US" dirty="0" smtClean="0"/>
              <a:t>Final Product</a:t>
            </a:r>
          </a:p>
          <a:p>
            <a:pPr marL="320040" indent="-320040" eaLnBrk="1" fontAlgn="auto" hangingPunct="1">
              <a:spcAft>
                <a:spcPts val="0"/>
              </a:spcAft>
              <a:buFont typeface="Wingdings"/>
              <a:buChar char=""/>
              <a:defRPr/>
            </a:pPr>
            <a:r>
              <a:rPr lang="en-US" dirty="0" smtClean="0"/>
              <a:t>Budget</a:t>
            </a:r>
          </a:p>
          <a:p>
            <a:pPr marL="320040" indent="-320040" eaLnBrk="1" fontAlgn="auto" hangingPunct="1">
              <a:spcAft>
                <a:spcPts val="0"/>
              </a:spcAft>
              <a:buFont typeface="Wingdings"/>
              <a:buChar char=""/>
              <a:defRPr/>
            </a:pPr>
            <a:r>
              <a:rPr lang="en-US" dirty="0" smtClean="0"/>
              <a:t>Appendices  </a:t>
            </a:r>
            <a:endParaRPr 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D9C5433C-0F52-4CB6-89D7-31E3B5357DA9}" type="slidenum">
              <a:rPr lang="en-US" altLang="en-US" sz="1200">
                <a:solidFill>
                  <a:srgbClr val="FFFFFF"/>
                </a:solidFill>
                <a:latin typeface="Tw Cen MT" panose="020B0602020104020603" pitchFamily="34" charset="0"/>
              </a:rPr>
              <a:pPr eaLnBrk="1" hangingPunct="1">
                <a:lnSpc>
                  <a:spcPct val="80000"/>
                </a:lnSpc>
              </a:pPr>
              <a:t>10</a:t>
            </a:fld>
            <a:endParaRPr lang="en-US" altLang="en-US" sz="1200">
              <a:solidFill>
                <a:srgbClr val="FFFFFF"/>
              </a:solidFill>
              <a:latin typeface="Tw Cen MT" panose="020B0602020104020603" pitchFamily="34" charset="0"/>
            </a:endParaRPr>
          </a:p>
        </p:txBody>
      </p:sp>
    </p:spTree>
  </p:cSld>
  <p:clrMapOvr>
    <a:masterClrMapping/>
  </p:clrMapOvr>
  <p:transition spd="med">
    <p:split dir="in"/>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28600" y="304800"/>
            <a:ext cx="8915400" cy="990600"/>
          </a:xfrm>
        </p:spPr>
        <p:txBody>
          <a:bodyPr/>
          <a:lstStyle/>
          <a:p>
            <a:pPr eaLnBrk="1" hangingPunct="1"/>
            <a:r>
              <a:rPr lang="en-US" altLang="en-US" sz="3600" b="1" smtClean="0"/>
              <a:t>Structure/ Modules of a Research Proposal:</a:t>
            </a:r>
            <a:endParaRPr lang="en-US" altLang="en-US" sz="3600" smtClean="0"/>
          </a:p>
        </p:txBody>
      </p:sp>
      <p:sp>
        <p:nvSpPr>
          <p:cNvPr id="19459" name="Content Placeholder 2"/>
          <p:cNvSpPr>
            <a:spLocks noGrp="1"/>
          </p:cNvSpPr>
          <p:nvPr>
            <p:ph sz="quarter" idx="1"/>
          </p:nvPr>
        </p:nvSpPr>
        <p:spPr>
          <a:xfrm>
            <a:off x="612775" y="1600200"/>
            <a:ext cx="8153400" cy="4495800"/>
          </a:xfrm>
        </p:spPr>
        <p:txBody>
          <a:bodyPr/>
          <a:lstStyle/>
          <a:p>
            <a:pPr eaLnBrk="1" hangingPunct="1"/>
            <a:r>
              <a:rPr lang="en-US" altLang="en-US" smtClean="0"/>
              <a:t>Executive Summary</a:t>
            </a:r>
          </a:p>
          <a:p>
            <a:pPr eaLnBrk="1" hangingPunct="1"/>
            <a:r>
              <a:rPr lang="en-US" altLang="en-US" smtClean="0"/>
              <a:t>Research Objectives</a:t>
            </a:r>
          </a:p>
          <a:p>
            <a:pPr eaLnBrk="1" hangingPunct="1"/>
            <a:r>
              <a:rPr lang="en-US" altLang="en-US" smtClean="0"/>
              <a:t>Problem Statement</a:t>
            </a:r>
          </a:p>
          <a:p>
            <a:pPr eaLnBrk="1" hangingPunct="1"/>
            <a:r>
              <a:rPr lang="en-US" altLang="en-US" smtClean="0"/>
              <a:t>Literature Review</a:t>
            </a:r>
          </a:p>
          <a:p>
            <a:pPr eaLnBrk="1" hangingPunct="1"/>
            <a:r>
              <a:rPr lang="en-US" altLang="en-US" smtClean="0"/>
              <a:t>Importance of the Study</a:t>
            </a:r>
          </a:p>
          <a:p>
            <a:pPr eaLnBrk="1" hangingPunct="1"/>
            <a:r>
              <a:rPr lang="en-US" altLang="en-US" smtClean="0"/>
              <a:t>Research Design</a:t>
            </a:r>
          </a:p>
          <a:p>
            <a:pPr eaLnBrk="1" hangingPunct="1"/>
            <a:r>
              <a:rPr lang="en-US" altLang="en-US" smtClean="0"/>
              <a:t>Data Analysis</a:t>
            </a:r>
          </a:p>
          <a:p>
            <a:pPr eaLnBrk="1" hangingPunct="1"/>
            <a:r>
              <a:rPr lang="en-US" altLang="en-US" smtClean="0"/>
              <a:t>Nature and Forms of results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5195E957-711B-4A66-97C9-68AC1E80E6EF}" type="slidenum">
              <a:rPr lang="en-US" altLang="en-US" sz="1200">
                <a:solidFill>
                  <a:srgbClr val="FFFFFF"/>
                </a:solidFill>
                <a:latin typeface="Tw Cen MT" panose="020B0602020104020603" pitchFamily="34" charset="0"/>
              </a:rPr>
              <a:pPr eaLnBrk="1" hangingPunct="1">
                <a:lnSpc>
                  <a:spcPct val="80000"/>
                </a:lnSpc>
              </a:pPr>
              <a:t>11</a:t>
            </a:fld>
            <a:endParaRPr lang="en-US" altLang="en-US" sz="1200">
              <a:solidFill>
                <a:srgbClr val="FFFFFF"/>
              </a:solidFill>
              <a:latin typeface="Tw Cen MT" panose="020B0602020104020603" pitchFamily="34" charset="0"/>
            </a:endParaRPr>
          </a:p>
        </p:txBody>
      </p:sp>
      <p:sp>
        <p:nvSpPr>
          <p:cNvPr id="20485" name="Footer Placeholder 4"/>
          <p:cNvSpPr>
            <a:spLocks noGrp="1"/>
          </p:cNvSpPr>
          <p:nvPr>
            <p:ph type="ftr" sz="quarter" idx="11"/>
          </p:nvPr>
        </p:nvSpPr>
        <p:spPr bwMode="auto">
          <a:xfrm>
            <a:off x="3200400" y="6096000"/>
            <a:ext cx="5421313"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b="1" smtClean="0">
                <a:solidFill>
                  <a:schemeClr val="tx1"/>
                </a:solidFill>
              </a:rPr>
              <a:t>(Cooper, 2006)</a:t>
            </a:r>
          </a:p>
        </p:txBody>
      </p:sp>
    </p:spTree>
  </p:cSld>
  <p:clrMapOvr>
    <a:masterClrMapping/>
  </p:clrMapOvr>
  <p:transition spd="med">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12775" y="228600"/>
            <a:ext cx="8153400" cy="990600"/>
          </a:xfrm>
        </p:spPr>
        <p:txBody>
          <a:bodyPr/>
          <a:lstStyle/>
          <a:p>
            <a:pPr eaLnBrk="1" hangingPunct="1"/>
            <a:r>
              <a:rPr lang="en-US" altLang="en-US" b="1" smtClean="0"/>
              <a:t>Cont…</a:t>
            </a:r>
            <a:endParaRPr lang="en-US" altLang="en-US" smtClean="0"/>
          </a:p>
        </p:txBody>
      </p:sp>
      <p:sp>
        <p:nvSpPr>
          <p:cNvPr id="20483" name="Content Placeholder 2"/>
          <p:cNvSpPr>
            <a:spLocks noGrp="1"/>
          </p:cNvSpPr>
          <p:nvPr>
            <p:ph sz="quarter" idx="1"/>
          </p:nvPr>
        </p:nvSpPr>
        <p:spPr>
          <a:xfrm>
            <a:off x="612775" y="1600200"/>
            <a:ext cx="8153400" cy="4495800"/>
          </a:xfrm>
        </p:spPr>
        <p:txBody>
          <a:bodyPr/>
          <a:lstStyle/>
          <a:p>
            <a:pPr eaLnBrk="1" hangingPunct="1"/>
            <a:r>
              <a:rPr lang="en-US" altLang="en-US" smtClean="0"/>
              <a:t>Qualifications of Researcher </a:t>
            </a:r>
          </a:p>
          <a:p>
            <a:pPr eaLnBrk="1" hangingPunct="1"/>
            <a:r>
              <a:rPr lang="en-US" altLang="en-US" smtClean="0"/>
              <a:t>Budget</a:t>
            </a:r>
          </a:p>
          <a:p>
            <a:pPr eaLnBrk="1" hangingPunct="1"/>
            <a:r>
              <a:rPr lang="en-US" altLang="en-US" smtClean="0"/>
              <a:t>Schedule</a:t>
            </a:r>
          </a:p>
          <a:p>
            <a:pPr eaLnBrk="1" hangingPunct="1"/>
            <a:r>
              <a:rPr lang="en-US" altLang="en-US" smtClean="0"/>
              <a:t>Facilities and special Resources</a:t>
            </a:r>
          </a:p>
          <a:p>
            <a:pPr eaLnBrk="1" hangingPunct="1"/>
            <a:r>
              <a:rPr lang="en-US" altLang="en-US" smtClean="0"/>
              <a:t>Project Management</a:t>
            </a:r>
          </a:p>
          <a:p>
            <a:pPr eaLnBrk="1" hangingPunct="1"/>
            <a:r>
              <a:rPr lang="en-US" altLang="en-US" smtClean="0"/>
              <a:t>Bibliography</a:t>
            </a:r>
          </a:p>
          <a:p>
            <a:pPr eaLnBrk="1" hangingPunct="1"/>
            <a:r>
              <a:rPr lang="en-US" altLang="en-US" smtClean="0"/>
              <a:t>Appendices</a:t>
            </a:r>
          </a:p>
          <a:p>
            <a:pPr eaLnBrk="1" hangingPunct="1"/>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4FC10FF3-3C96-4AF1-95C1-A61DF70F27F2}" type="slidenum">
              <a:rPr lang="en-US" altLang="en-US" sz="1200">
                <a:solidFill>
                  <a:srgbClr val="FFFFFF"/>
                </a:solidFill>
                <a:latin typeface="Tw Cen MT" panose="020B0602020104020603" pitchFamily="34" charset="0"/>
              </a:rPr>
              <a:pPr eaLnBrk="1" hangingPunct="1">
                <a:lnSpc>
                  <a:spcPct val="80000"/>
                </a:lnSpc>
              </a:pPr>
              <a:t>12</a:t>
            </a:fld>
            <a:endParaRPr lang="en-US" altLang="en-US" sz="1200">
              <a:solidFill>
                <a:srgbClr val="FFFFFF"/>
              </a:solidFill>
              <a:latin typeface="Tw Cen MT" panose="020B0602020104020603" pitchFamily="34" charset="0"/>
            </a:endParaRPr>
          </a:p>
        </p:txBody>
      </p:sp>
    </p:spTree>
  </p:cSld>
  <p:clrMapOvr>
    <a:masterClrMapping/>
  </p:clrMapOvr>
  <p:transition spd="med">
    <p:newsflash/>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2775" y="228600"/>
            <a:ext cx="8153400" cy="990600"/>
          </a:xfrm>
        </p:spPr>
        <p:txBody>
          <a:bodyPr/>
          <a:lstStyle/>
          <a:p>
            <a:pPr eaLnBrk="1" hangingPunct="1"/>
            <a:r>
              <a:rPr lang="en-US" altLang="en-US" sz="3600" b="1" smtClean="0"/>
              <a:t>Advantages of research proposals: </a:t>
            </a:r>
            <a:endParaRPr lang="en-US" altLang="en-US" sz="3600" smtClean="0"/>
          </a:p>
        </p:txBody>
      </p:sp>
      <p:sp>
        <p:nvSpPr>
          <p:cNvPr id="21507" name="Content Placeholder 2"/>
          <p:cNvSpPr>
            <a:spLocks noGrp="1"/>
          </p:cNvSpPr>
          <p:nvPr>
            <p:ph sz="quarter" idx="1"/>
          </p:nvPr>
        </p:nvSpPr>
        <p:spPr>
          <a:xfrm>
            <a:off x="612775" y="1600200"/>
            <a:ext cx="8153400" cy="4495800"/>
          </a:xfrm>
        </p:spPr>
        <p:txBody>
          <a:bodyPr/>
          <a:lstStyle/>
          <a:p>
            <a:pPr eaLnBrk="1" hangingPunct="1"/>
            <a:r>
              <a:rPr lang="en-US" altLang="en-US" b="1" smtClean="0"/>
              <a:t>Advantages to researchers</a:t>
            </a:r>
          </a:p>
          <a:p>
            <a:pPr eaLnBrk="1" hangingPunct="1">
              <a:buFont typeface="Wingdings" panose="05000000000000000000" pitchFamily="2" charset="2"/>
              <a:buNone/>
            </a:pPr>
            <a:endParaRPr lang="en-US" altLang="en-US" smtClean="0"/>
          </a:p>
          <a:p>
            <a:pPr lvl="2" eaLnBrk="1" hangingPunct="1"/>
            <a:r>
              <a:rPr lang="en-US" altLang="en-US" b="1" smtClean="0"/>
              <a:t>Planning and Review of steps </a:t>
            </a:r>
            <a:endParaRPr lang="en-US" altLang="en-US" smtClean="0"/>
          </a:p>
          <a:p>
            <a:pPr lvl="2" eaLnBrk="1" hangingPunct="1"/>
            <a:r>
              <a:rPr lang="en-US" altLang="en-US" b="1" smtClean="0"/>
              <a:t>Guideline of the Investigation </a:t>
            </a:r>
            <a:endParaRPr lang="en-US" altLang="en-US" smtClean="0"/>
          </a:p>
          <a:p>
            <a:pPr lvl="2" eaLnBrk="1" hangingPunct="1"/>
            <a:r>
              <a:rPr lang="en-US" altLang="en-US" b="1" smtClean="0"/>
              <a:t>A Review of Previous Plans </a:t>
            </a:r>
            <a:endParaRPr lang="en-US" altLang="en-US" smtClean="0"/>
          </a:p>
          <a:p>
            <a:pPr lvl="2" eaLnBrk="1" hangingPunct="1"/>
            <a:r>
              <a:rPr lang="en-US" altLang="en-US" b="1" smtClean="0"/>
              <a:t>Controlling Errors </a:t>
            </a:r>
            <a:endParaRPr lang="en-US" altLang="en-US" smtClean="0"/>
          </a:p>
          <a:p>
            <a:pPr lvl="2" eaLnBrk="1" hangingPunct="1"/>
            <a:r>
              <a:rPr lang="en-US" altLang="en-US" b="1" smtClean="0"/>
              <a:t>Estimation of Cost </a:t>
            </a:r>
            <a:endParaRPr lang="en-US" altLang="en-US" smtClean="0"/>
          </a:p>
          <a:p>
            <a:pPr lvl="2" eaLnBrk="1" hangingPunct="1"/>
            <a:r>
              <a:rPr lang="en-US" altLang="en-US" b="1" smtClean="0"/>
              <a:t>Estimation of Time </a:t>
            </a:r>
            <a:endParaRPr lang="en-US" altLang="en-US" smtClean="0"/>
          </a:p>
          <a:p>
            <a:pPr eaLnBrk="1" hangingPunct="1"/>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CA223EC3-CE0C-42F2-AFA4-2F7B9903634F}" type="slidenum">
              <a:rPr lang="en-US" altLang="en-US" sz="1200">
                <a:solidFill>
                  <a:srgbClr val="FFFFFF"/>
                </a:solidFill>
                <a:latin typeface="Tw Cen MT" panose="020B0602020104020603" pitchFamily="34" charset="0"/>
              </a:rPr>
              <a:pPr eaLnBrk="1" hangingPunct="1">
                <a:lnSpc>
                  <a:spcPct val="80000"/>
                </a:lnSpc>
              </a:pPr>
              <a:t>13</a:t>
            </a:fld>
            <a:endParaRPr lang="en-US" altLang="en-US" sz="1200">
              <a:solidFill>
                <a:srgbClr val="FFFFFF"/>
              </a:solidFill>
              <a:latin typeface="Tw Cen MT" panose="020B0602020104020603" pitchFamily="34" charset="0"/>
            </a:endParaRPr>
          </a:p>
        </p:txBody>
      </p:sp>
    </p:spTree>
  </p:cSld>
  <p:clrMapOvr>
    <a:masterClrMapping/>
  </p:clrMapOvr>
  <p:transition spd="med">
    <p:wheel spokes="2"/>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12775" y="228600"/>
            <a:ext cx="8153400" cy="990600"/>
          </a:xfrm>
        </p:spPr>
        <p:txBody>
          <a:bodyPr/>
          <a:lstStyle/>
          <a:p>
            <a:pPr eaLnBrk="1" hangingPunct="1"/>
            <a:r>
              <a:rPr lang="en-US" altLang="en-US" b="1" smtClean="0"/>
              <a:t>Advantages: </a:t>
            </a:r>
            <a:endParaRPr lang="en-US" altLang="en-US" smtClean="0"/>
          </a:p>
        </p:txBody>
      </p:sp>
      <p:sp>
        <p:nvSpPr>
          <p:cNvPr id="22531" name="Content Placeholder 2"/>
          <p:cNvSpPr>
            <a:spLocks noGrp="1"/>
          </p:cNvSpPr>
          <p:nvPr>
            <p:ph sz="quarter" idx="1"/>
          </p:nvPr>
        </p:nvSpPr>
        <p:spPr>
          <a:xfrm>
            <a:off x="612775" y="1600200"/>
            <a:ext cx="8153400" cy="4495800"/>
          </a:xfrm>
        </p:spPr>
        <p:txBody>
          <a:bodyPr/>
          <a:lstStyle/>
          <a:p>
            <a:pPr eaLnBrk="1" hangingPunct="1"/>
            <a:r>
              <a:rPr lang="en-US" altLang="en-US" b="1" smtClean="0"/>
              <a:t>Advantages to the Sponsor/Supervisor</a:t>
            </a:r>
          </a:p>
          <a:p>
            <a:pPr eaLnBrk="1" hangingPunct="1">
              <a:buFont typeface="Wingdings" panose="05000000000000000000" pitchFamily="2" charset="2"/>
              <a:buNone/>
            </a:pPr>
            <a:r>
              <a:rPr lang="en-US" altLang="en-US" b="1" smtClean="0"/>
              <a:t> </a:t>
            </a:r>
            <a:endParaRPr lang="en-US" altLang="en-US" smtClean="0"/>
          </a:p>
          <a:p>
            <a:pPr lvl="2" eaLnBrk="1" hangingPunct="1"/>
            <a:r>
              <a:rPr lang="en-US" altLang="en-US" b="1" smtClean="0"/>
              <a:t>Selection of the researcher </a:t>
            </a:r>
            <a:endParaRPr lang="en-US" altLang="en-US" smtClean="0"/>
          </a:p>
          <a:p>
            <a:pPr lvl="2" eaLnBrk="1" hangingPunct="1"/>
            <a:r>
              <a:rPr lang="en-US" altLang="en-US" b="1" smtClean="0"/>
              <a:t>Checking the sincerity of the researcher </a:t>
            </a:r>
            <a:endParaRPr lang="en-US" altLang="en-US" smtClean="0"/>
          </a:p>
          <a:p>
            <a:pPr lvl="2" eaLnBrk="1" hangingPunct="1"/>
            <a:r>
              <a:rPr lang="en-US" altLang="en-US" b="1" smtClean="0"/>
              <a:t>Knowledge of the Researcher </a:t>
            </a:r>
            <a:endParaRPr lang="en-US" altLang="en-US" smtClean="0"/>
          </a:p>
          <a:p>
            <a:pPr lvl="2" eaLnBrk="1" hangingPunct="1"/>
            <a:r>
              <a:rPr lang="en-US" altLang="en-US" b="1" smtClean="0"/>
              <a:t>Display of Researcher's Discipline</a:t>
            </a:r>
            <a:endParaRPr lang="en-US" altLang="en-US" smtClean="0"/>
          </a:p>
          <a:p>
            <a:pPr lvl="2" eaLnBrk="1" hangingPunct="1"/>
            <a:r>
              <a:rPr lang="en-US" altLang="en-US" b="1" smtClean="0"/>
              <a:t>Comparison of Research Proposal with Project </a:t>
            </a:r>
            <a:endParaRPr lang="en-US" altLang="en-US" smtClean="0"/>
          </a:p>
          <a:p>
            <a:pPr lvl="2" eaLnBrk="1" hangingPunct="1">
              <a:buFont typeface="Wingdings" panose="05000000000000000000" pitchFamily="2" charset="2"/>
              <a:buNone/>
            </a:pPr>
            <a:endParaRPr lang="en-US" altLang="en-US" smtClean="0"/>
          </a:p>
          <a:p>
            <a:pPr eaLnBrk="1" hangingPunct="1"/>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96BEDA0F-0701-4B6A-8347-0683E348265B}" type="slidenum">
              <a:rPr lang="en-US" altLang="en-US" sz="1200">
                <a:solidFill>
                  <a:srgbClr val="FFFFFF"/>
                </a:solidFill>
                <a:latin typeface="Tw Cen MT" panose="020B0602020104020603" pitchFamily="34" charset="0"/>
              </a:rPr>
              <a:pPr eaLnBrk="1" hangingPunct="1">
                <a:lnSpc>
                  <a:spcPct val="80000"/>
                </a:lnSpc>
              </a:pPr>
              <a:t>14</a:t>
            </a:fld>
            <a:endParaRPr lang="en-US" altLang="en-US" sz="1200">
              <a:solidFill>
                <a:srgbClr val="FFFFFF"/>
              </a:solidFill>
              <a:latin typeface="Tw Cen MT" panose="020B0602020104020603" pitchFamily="34" charset="0"/>
            </a:endParaRPr>
          </a:p>
        </p:txBody>
      </p:sp>
    </p:spTree>
  </p:cSld>
  <p:clrMapOvr>
    <a:masterClrMapping/>
  </p:clrMapOvr>
  <p:transition spd="med">
    <p:strips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2775" y="228600"/>
            <a:ext cx="8153400" cy="990600"/>
          </a:xfrm>
        </p:spPr>
        <p:txBody>
          <a:bodyPr/>
          <a:lstStyle/>
          <a:p>
            <a:pPr eaLnBrk="1" hangingPunct="1"/>
            <a:r>
              <a:rPr lang="en-US" altLang="en-US" b="1" smtClean="0"/>
              <a:t>Limitations and Delimitations</a:t>
            </a:r>
            <a:endParaRPr lang="en-US" altLang="en-US" smtClean="0"/>
          </a:p>
        </p:txBody>
      </p:sp>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9C562972-BD4F-46B6-B9F0-0CF4BF500D61}" type="slidenum">
              <a:rPr lang="en-US" altLang="en-US" sz="1200">
                <a:solidFill>
                  <a:srgbClr val="FFFFFF"/>
                </a:solidFill>
                <a:latin typeface="Tw Cen MT" panose="020B0602020104020603" pitchFamily="34" charset="0"/>
              </a:rPr>
              <a:pPr eaLnBrk="1" hangingPunct="1">
                <a:lnSpc>
                  <a:spcPct val="80000"/>
                </a:lnSpc>
              </a:pPr>
              <a:t>15</a:t>
            </a:fld>
            <a:endParaRPr lang="en-US" altLang="en-US" sz="1200">
              <a:solidFill>
                <a:srgbClr val="FFFFFF"/>
              </a:solidFill>
              <a:latin typeface="Tw Cen MT" panose="020B0602020104020603" pitchFamily="34" charset="0"/>
            </a:endParaRPr>
          </a:p>
        </p:txBody>
      </p:sp>
      <p:sp>
        <p:nvSpPr>
          <p:cNvPr id="4" name="Content Placeholder 3"/>
          <p:cNvSpPr>
            <a:spLocks noGrp="1"/>
          </p:cNvSpPr>
          <p:nvPr>
            <p:ph sz="quarter" idx="1"/>
          </p:nvPr>
        </p:nvSpPr>
        <p:spPr>
          <a:xfrm>
            <a:off x="612775" y="1600200"/>
            <a:ext cx="8153400" cy="4495800"/>
          </a:xfrm>
        </p:spPr>
        <p:txBody>
          <a:bodyPr>
            <a:normAutofit fontScale="85000" lnSpcReduction="20000"/>
          </a:bodyPr>
          <a:lstStyle/>
          <a:p>
            <a:pPr marL="320040" indent="-320040" eaLnBrk="1" fontAlgn="auto" hangingPunct="1">
              <a:lnSpc>
                <a:spcPct val="170000"/>
              </a:lnSpc>
              <a:spcAft>
                <a:spcPts val="0"/>
              </a:spcAft>
              <a:buFont typeface="Wingdings"/>
              <a:buChar char=""/>
              <a:defRPr/>
            </a:pPr>
            <a:r>
              <a:rPr lang="en-US" sz="2600" b="1" dirty="0" smtClean="0">
                <a:latin typeface="Times New Roman" pitchFamily="18" charset="0"/>
                <a:cs typeface="Times New Roman" pitchFamily="18" charset="0"/>
              </a:rPr>
              <a:t>Limitations</a:t>
            </a:r>
            <a:endParaRPr lang="en-US" sz="2600" dirty="0" smtClean="0">
              <a:latin typeface="Times New Roman" pitchFamily="18" charset="0"/>
              <a:cs typeface="Times New Roman" pitchFamily="18" charset="0"/>
            </a:endParaRPr>
          </a:p>
          <a:p>
            <a:pPr marL="320040" indent="-320040" eaLnBrk="1" fontAlgn="auto" hangingPunct="1">
              <a:lnSpc>
                <a:spcPct val="170000"/>
              </a:lnSpc>
              <a:spcAft>
                <a:spcPts val="0"/>
              </a:spcAft>
              <a:buFont typeface="Wingdings"/>
              <a:buNone/>
              <a:defRPr/>
            </a:pPr>
            <a:r>
              <a:rPr lang="en-US" sz="2600" dirty="0" smtClean="0">
                <a:latin typeface="Times New Roman" pitchFamily="18" charset="0"/>
                <a:cs typeface="Times New Roman" pitchFamily="18" charset="0"/>
              </a:rPr>
              <a:t>Limitations are the shortcomings, conditions or influences that cannot be controlled by the researcher that place restrictions on your methodology and conclusions. Any limitations that might influence the results should be mentioned.</a:t>
            </a:r>
          </a:p>
          <a:p>
            <a:pPr marL="320040" indent="-320040" eaLnBrk="1" fontAlgn="auto" hangingPunct="1">
              <a:spcAft>
                <a:spcPts val="0"/>
              </a:spcAft>
              <a:buFont typeface="Wingdings"/>
              <a:buChar char=""/>
              <a:defRPr/>
            </a:pPr>
            <a:r>
              <a:rPr lang="en-US" sz="2400" dirty="0" smtClean="0"/>
              <a:t>Your analysis. </a:t>
            </a:r>
          </a:p>
          <a:p>
            <a:pPr marL="320040" indent="-320040" eaLnBrk="1" fontAlgn="auto" hangingPunct="1">
              <a:spcAft>
                <a:spcPts val="0"/>
              </a:spcAft>
              <a:buFont typeface="Wingdings"/>
              <a:buChar char=""/>
              <a:defRPr/>
            </a:pPr>
            <a:r>
              <a:rPr lang="en-US" sz="2400" dirty="0" smtClean="0"/>
              <a:t>The nature of self-reporting. </a:t>
            </a:r>
          </a:p>
          <a:p>
            <a:pPr marL="320040" indent="-320040" eaLnBrk="1" fontAlgn="auto" hangingPunct="1">
              <a:spcAft>
                <a:spcPts val="0"/>
              </a:spcAft>
              <a:buFont typeface="Wingdings"/>
              <a:buChar char=""/>
              <a:defRPr/>
            </a:pPr>
            <a:r>
              <a:rPr lang="en-US" sz="2400" dirty="0" smtClean="0"/>
              <a:t>The instruments you utilized. </a:t>
            </a:r>
          </a:p>
          <a:p>
            <a:pPr marL="320040" indent="-320040" eaLnBrk="1" fontAlgn="auto" hangingPunct="1">
              <a:spcAft>
                <a:spcPts val="0"/>
              </a:spcAft>
              <a:buFont typeface="Wingdings"/>
              <a:buChar char=""/>
              <a:defRPr/>
            </a:pPr>
            <a:r>
              <a:rPr lang="en-US" sz="2400" dirty="0" smtClean="0"/>
              <a:t>The sample. </a:t>
            </a:r>
          </a:p>
          <a:p>
            <a:pPr marL="320040" indent="-320040" eaLnBrk="1" fontAlgn="auto" hangingPunct="1">
              <a:spcAft>
                <a:spcPts val="0"/>
              </a:spcAft>
              <a:buFont typeface="Wingdings"/>
              <a:buChar char=""/>
              <a:defRPr/>
            </a:pPr>
            <a:r>
              <a:rPr lang="en-US" sz="2400" dirty="0" smtClean="0"/>
              <a:t>Time constraints. </a:t>
            </a:r>
          </a:p>
          <a:p>
            <a:pPr marL="320040" indent="-320040" eaLnBrk="1" fontAlgn="auto" hangingPunct="1">
              <a:lnSpc>
                <a:spcPct val="170000"/>
              </a:lnSpc>
              <a:spcAft>
                <a:spcPts val="0"/>
              </a:spcAft>
              <a:buFont typeface="Wingdings"/>
              <a:buNone/>
              <a:defRPr/>
            </a:pPr>
            <a:endParaRPr lang="en-US" sz="2600" dirty="0" smtClean="0">
              <a:latin typeface="Times New Roman" pitchFamily="18" charset="0"/>
              <a:cs typeface="Times New Roman" pitchFamily="18" charset="0"/>
            </a:endParaRPr>
          </a:p>
          <a:p>
            <a:pPr marL="320040" indent="-320040" eaLnBrk="1" fontAlgn="auto" hangingPunct="1">
              <a:spcAft>
                <a:spcPts val="0"/>
              </a:spcAft>
              <a:buFont typeface="Wingdings"/>
              <a:buChar char=""/>
              <a:defRPr/>
            </a:pP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25E9D048-6829-40B3-AF1E-4F19CEE3945A}" type="slidenum">
              <a:rPr lang="en-US" altLang="en-US" sz="1200">
                <a:solidFill>
                  <a:srgbClr val="FFFFFF"/>
                </a:solidFill>
                <a:latin typeface="Tw Cen MT" panose="020B0602020104020603" pitchFamily="34" charset="0"/>
              </a:rPr>
              <a:pPr eaLnBrk="1" hangingPunct="1">
                <a:lnSpc>
                  <a:spcPct val="80000"/>
                </a:lnSpc>
              </a:pPr>
              <a:t>16</a:t>
            </a:fld>
            <a:endParaRPr lang="en-US" altLang="en-US" sz="1200">
              <a:solidFill>
                <a:srgbClr val="FFFFFF"/>
              </a:solidFill>
              <a:latin typeface="Tw Cen MT" panose="020B0602020104020603" pitchFamily="34" charset="0"/>
            </a:endParaRPr>
          </a:p>
        </p:txBody>
      </p:sp>
      <p:sp>
        <p:nvSpPr>
          <p:cNvPr id="4" name="Content Placeholder 3"/>
          <p:cNvSpPr>
            <a:spLocks noGrp="1"/>
          </p:cNvSpPr>
          <p:nvPr>
            <p:ph sz="quarter" idx="1"/>
          </p:nvPr>
        </p:nvSpPr>
        <p:spPr>
          <a:xfrm>
            <a:off x="612775" y="1600200"/>
            <a:ext cx="8153400" cy="4495800"/>
          </a:xfrm>
        </p:spPr>
        <p:txBody>
          <a:bodyPr>
            <a:normAutofit fontScale="77500" lnSpcReduction="20000"/>
          </a:bodyPr>
          <a:lstStyle/>
          <a:p>
            <a:pPr marL="320040" indent="-320040" eaLnBrk="1" fontAlgn="auto" hangingPunct="1">
              <a:lnSpc>
                <a:spcPct val="160000"/>
              </a:lnSpc>
              <a:spcAft>
                <a:spcPts val="0"/>
              </a:spcAft>
              <a:buFont typeface="Wingdings"/>
              <a:buChar char=""/>
              <a:defRPr/>
            </a:pPr>
            <a:r>
              <a:rPr lang="en-US" sz="3200" b="1" dirty="0" smtClean="0">
                <a:latin typeface="Times New Roman" pitchFamily="18" charset="0"/>
                <a:cs typeface="Times New Roman" pitchFamily="18" charset="0"/>
              </a:rPr>
              <a:t>Delimitations</a:t>
            </a:r>
            <a:endParaRPr lang="en-US" sz="3200" dirty="0" smtClean="0">
              <a:latin typeface="Times New Roman" pitchFamily="18" charset="0"/>
              <a:cs typeface="Times New Roman" pitchFamily="18" charset="0"/>
            </a:endParaRPr>
          </a:p>
          <a:p>
            <a:pPr marL="320040" indent="-320040" eaLnBrk="1" fontAlgn="auto" hangingPunct="1">
              <a:lnSpc>
                <a:spcPct val="160000"/>
              </a:lnSpc>
              <a:spcAft>
                <a:spcPts val="0"/>
              </a:spcAft>
              <a:buFont typeface="Wingdings"/>
              <a:buNone/>
              <a:defRPr/>
            </a:pPr>
            <a:r>
              <a:rPr lang="en-US" sz="2600" dirty="0" smtClean="0">
                <a:latin typeface="Times New Roman" pitchFamily="18" charset="0"/>
                <a:cs typeface="Times New Roman" pitchFamily="18" charset="0"/>
              </a:rPr>
              <a:t>Delimitations are choices made by the researcher which should be mentioned. They describe the boundaries that you have set for the study. This is the place to explain:</a:t>
            </a:r>
          </a:p>
          <a:p>
            <a:pPr marL="320040" indent="-320040" eaLnBrk="1" fontAlgn="auto" hangingPunct="1">
              <a:lnSpc>
                <a:spcPct val="160000"/>
              </a:lnSpc>
              <a:spcAft>
                <a:spcPts val="0"/>
              </a:spcAft>
              <a:buFont typeface="Wingdings"/>
              <a:buChar char=""/>
              <a:defRPr/>
            </a:pPr>
            <a:r>
              <a:rPr lang="en-US" sz="2300" dirty="0" smtClean="0">
                <a:latin typeface="Times New Roman" pitchFamily="18" charset="0"/>
                <a:cs typeface="Times New Roman" pitchFamily="18" charset="0"/>
              </a:rPr>
              <a:t>The things that you are not doing (and why you have chosen not to do them). </a:t>
            </a:r>
          </a:p>
          <a:p>
            <a:pPr marL="320040" indent="-320040" eaLnBrk="1" fontAlgn="auto" hangingPunct="1">
              <a:lnSpc>
                <a:spcPct val="160000"/>
              </a:lnSpc>
              <a:spcAft>
                <a:spcPts val="0"/>
              </a:spcAft>
              <a:buFont typeface="Wingdings"/>
              <a:buChar char=""/>
              <a:defRPr/>
            </a:pPr>
            <a:r>
              <a:rPr lang="en-US" sz="2300" dirty="0" smtClean="0">
                <a:latin typeface="Times New Roman" pitchFamily="18" charset="0"/>
                <a:cs typeface="Times New Roman" pitchFamily="18" charset="0"/>
              </a:rPr>
              <a:t>The literature you will not review (and why not). </a:t>
            </a:r>
          </a:p>
          <a:p>
            <a:pPr marL="320040" indent="-320040" eaLnBrk="1" fontAlgn="auto" hangingPunct="1">
              <a:lnSpc>
                <a:spcPct val="160000"/>
              </a:lnSpc>
              <a:spcAft>
                <a:spcPts val="0"/>
              </a:spcAft>
              <a:buFont typeface="Wingdings"/>
              <a:buChar char=""/>
              <a:defRPr/>
            </a:pPr>
            <a:r>
              <a:rPr lang="en-US" sz="2300" dirty="0" smtClean="0">
                <a:latin typeface="Times New Roman" pitchFamily="18" charset="0"/>
                <a:cs typeface="Times New Roman" pitchFamily="18" charset="0"/>
              </a:rPr>
              <a:t>The population you are not studying (and why not). </a:t>
            </a:r>
          </a:p>
          <a:p>
            <a:pPr marL="320040" indent="-320040" eaLnBrk="1" fontAlgn="auto" hangingPunct="1">
              <a:lnSpc>
                <a:spcPct val="160000"/>
              </a:lnSpc>
              <a:spcAft>
                <a:spcPts val="0"/>
              </a:spcAft>
              <a:buFont typeface="Wingdings"/>
              <a:buChar char=""/>
              <a:defRPr/>
            </a:pPr>
            <a:r>
              <a:rPr lang="en-US" sz="2300" dirty="0" smtClean="0">
                <a:latin typeface="Times New Roman" pitchFamily="18" charset="0"/>
                <a:cs typeface="Times New Roman" pitchFamily="18" charset="0"/>
              </a:rPr>
              <a:t>The methodological procedures you will not use (and why you will not use them). </a:t>
            </a:r>
          </a:p>
          <a:p>
            <a:pPr marL="320040" indent="-320040" eaLnBrk="1" fontAlgn="auto" hangingPunct="1">
              <a:spcAft>
                <a:spcPts val="0"/>
              </a:spcAft>
              <a:buFont typeface="Wingdings"/>
              <a:buChar char=""/>
              <a:defRPr/>
            </a:pPr>
            <a:endParaRPr lang="en-US" sz="2300" dirty="0"/>
          </a:p>
        </p:txBody>
      </p:sp>
      <p:sp>
        <p:nvSpPr>
          <p:cNvPr id="24580" name="Title 1"/>
          <p:cNvSpPr>
            <a:spLocks noGrp="1"/>
          </p:cNvSpPr>
          <p:nvPr>
            <p:ph type="title"/>
          </p:nvPr>
        </p:nvSpPr>
        <p:spPr>
          <a:xfrm>
            <a:off x="612775" y="228600"/>
            <a:ext cx="8153400" cy="990600"/>
          </a:xfrm>
        </p:spPr>
        <p:txBody>
          <a:bodyPr/>
          <a:lstStyle/>
          <a:p>
            <a:pPr eaLnBrk="1" hangingPunct="1"/>
            <a:r>
              <a:rPr lang="en-US" altLang="en-US" b="1" smtClean="0"/>
              <a:t>Limitations and Delimitations</a:t>
            </a:r>
            <a:r>
              <a:rPr lang="en-US" altLang="en-US" sz="1600" b="1" smtClean="0"/>
              <a:t>…Cont</a:t>
            </a:r>
            <a:endParaRPr lang="en-US" altLang="en-US" sz="16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12775" y="228600"/>
            <a:ext cx="8153400" cy="990600"/>
          </a:xfrm>
        </p:spPr>
        <p:txBody>
          <a:bodyPr/>
          <a:lstStyle/>
          <a:p>
            <a:pPr eaLnBrk="1" hangingPunct="1"/>
            <a:r>
              <a:rPr lang="en-US" altLang="en-US" sz="3600" b="1" smtClean="0"/>
              <a:t>Evaluating the Research Proposal:</a:t>
            </a:r>
          </a:p>
        </p:txBody>
      </p:sp>
      <p:sp>
        <p:nvSpPr>
          <p:cNvPr id="3" name="Content Placeholder 2"/>
          <p:cNvSpPr>
            <a:spLocks noGrp="1"/>
          </p:cNvSpPr>
          <p:nvPr>
            <p:ph sz="quarter" idx="1"/>
          </p:nvPr>
        </p:nvSpPr>
        <p:spPr>
          <a:xfrm>
            <a:off x="612775" y="1600200"/>
            <a:ext cx="8153400" cy="4495800"/>
          </a:xfrm>
        </p:spPr>
        <p:txBody>
          <a:bodyPr>
            <a:normAutofit fontScale="77500" lnSpcReduction="20000"/>
          </a:bodyPr>
          <a:lstStyle/>
          <a:p>
            <a:pPr marL="320040" indent="-320040" eaLnBrk="1" fontAlgn="auto" hangingPunct="1">
              <a:spcAft>
                <a:spcPts val="0"/>
              </a:spcAft>
              <a:buFont typeface="Wingdings"/>
              <a:buChar char=""/>
              <a:defRPr/>
            </a:pPr>
            <a:r>
              <a:rPr lang="en-US" dirty="0" smtClean="0"/>
              <a:t>Proposal must be neatly written in appropriate writing style</a:t>
            </a:r>
          </a:p>
          <a:p>
            <a:pPr marL="320040" indent="-320040" eaLnBrk="1" fontAlgn="auto" hangingPunct="1">
              <a:spcAft>
                <a:spcPts val="0"/>
              </a:spcAft>
              <a:buFont typeface="Wingdings"/>
              <a:buChar char=""/>
              <a:defRPr/>
            </a:pPr>
            <a:r>
              <a:rPr lang="en-US" dirty="0" smtClean="0"/>
              <a:t>Major topics should be easily found and logically organized.</a:t>
            </a:r>
          </a:p>
          <a:p>
            <a:pPr marL="320040" indent="-320040" eaLnBrk="1" fontAlgn="auto" hangingPunct="1">
              <a:spcAft>
                <a:spcPts val="0"/>
              </a:spcAft>
              <a:buFont typeface="Wingdings"/>
              <a:buChar char=""/>
              <a:defRPr/>
            </a:pPr>
            <a:r>
              <a:rPr lang="en-US" dirty="0" smtClean="0"/>
              <a:t>Proposal must meet specific guidelines set by the sponsor.</a:t>
            </a:r>
          </a:p>
          <a:p>
            <a:pPr marL="320040" indent="-320040" eaLnBrk="1" fontAlgn="auto" hangingPunct="1">
              <a:spcAft>
                <a:spcPts val="0"/>
              </a:spcAft>
              <a:buFont typeface="Wingdings"/>
              <a:buChar char=""/>
              <a:defRPr/>
            </a:pPr>
            <a:r>
              <a:rPr lang="en-US" dirty="0" smtClean="0"/>
              <a:t>Technical writing style must be clearly understood and explained.</a:t>
            </a:r>
          </a:p>
          <a:p>
            <a:pPr marL="320040" indent="-320040" eaLnBrk="1" fontAlgn="auto" hangingPunct="1">
              <a:spcAft>
                <a:spcPts val="0"/>
              </a:spcAft>
              <a:buFont typeface="Wingdings"/>
              <a:buChar char=""/>
              <a:defRPr/>
            </a:pPr>
            <a:r>
              <a:rPr lang="en-US" dirty="0" smtClean="0"/>
              <a:t>Justify the chosen research project.</a:t>
            </a:r>
          </a:p>
          <a:p>
            <a:pPr marL="320040" indent="-320040" eaLnBrk="1" fontAlgn="auto" hangingPunct="1">
              <a:spcAft>
                <a:spcPts val="0"/>
              </a:spcAft>
              <a:buFont typeface="Wingdings"/>
              <a:buChar char=""/>
              <a:defRPr/>
            </a:pPr>
            <a:r>
              <a:rPr lang="en-US" dirty="0" smtClean="0"/>
              <a:t>Describe the current state of knowledge on the research topic, considering important relevant literature.</a:t>
            </a:r>
          </a:p>
          <a:p>
            <a:pPr marL="320040" indent="-320040" eaLnBrk="1" fontAlgn="auto" hangingPunct="1">
              <a:spcAft>
                <a:spcPts val="0"/>
              </a:spcAft>
              <a:buFont typeface="Wingdings"/>
              <a:buChar char=""/>
              <a:defRPr/>
            </a:pPr>
            <a:r>
              <a:rPr lang="en-US" dirty="0" smtClean="0"/>
              <a:t>Formulate the hypothesis or research questions.</a:t>
            </a:r>
          </a:p>
          <a:p>
            <a:pPr marL="320040" indent="-320040" eaLnBrk="1" fontAlgn="auto" hangingPunct="1">
              <a:spcAft>
                <a:spcPts val="0"/>
              </a:spcAft>
              <a:buFont typeface="Wingdings"/>
              <a:buChar char=""/>
              <a:defRPr/>
            </a:pPr>
            <a:r>
              <a:rPr lang="en-US" dirty="0" smtClean="0"/>
              <a:t>Define the research strategy and methodology to be used to test the hypothesis.</a:t>
            </a:r>
          </a:p>
          <a:p>
            <a:pPr marL="320040" indent="-320040" eaLnBrk="1" fontAlgn="auto" hangingPunct="1">
              <a:spcAft>
                <a:spcPts val="0"/>
              </a:spcAft>
              <a:buFont typeface="Wingdings"/>
              <a:buChar char=""/>
              <a:defRPr/>
            </a:pPr>
            <a:r>
              <a:rPr lang="en-US" dirty="0" smtClean="0"/>
              <a:t>Discuss ethical considerations about the research methodology.</a:t>
            </a:r>
          </a:p>
          <a:p>
            <a:pPr marL="320040" indent="-320040" eaLnBrk="1" fontAlgn="auto" hangingPunct="1">
              <a:spcAft>
                <a:spcPts val="0"/>
              </a:spcAft>
              <a:buFont typeface="Wingdings"/>
              <a:buChar char=""/>
              <a:defRPr/>
            </a:pPr>
            <a:r>
              <a:rPr lang="en-US" dirty="0" smtClean="0"/>
              <a:t>Serve as an important tool for monitoring the research.</a:t>
            </a:r>
            <a:endParaRPr 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C33F6B17-95D9-44F2-8DEE-7E3F3E9FBE0C}" type="slidenum">
              <a:rPr lang="en-US" altLang="en-US" sz="1200">
                <a:solidFill>
                  <a:srgbClr val="FFFFFF"/>
                </a:solidFill>
                <a:latin typeface="Tw Cen MT" panose="020B0602020104020603" pitchFamily="34" charset="0"/>
              </a:rPr>
              <a:pPr eaLnBrk="1" hangingPunct="1">
                <a:lnSpc>
                  <a:spcPct val="80000"/>
                </a:lnSpc>
              </a:pPr>
              <a:t>17</a:t>
            </a:fld>
            <a:endParaRPr lang="en-US" altLang="en-US" sz="1200">
              <a:solidFill>
                <a:srgbClr val="FFFFFF"/>
              </a:solidFill>
              <a:latin typeface="Tw Cen MT" panose="020B0602020104020603" pitchFamily="34" charset="0"/>
            </a:endParaRPr>
          </a:p>
        </p:txBody>
      </p:sp>
    </p:spTree>
  </p:cSld>
  <p:clrMapOvr>
    <a:masterClrMapping/>
  </p:clrMapOvr>
  <p:transition spd="med">
    <p:pull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12775" y="228600"/>
            <a:ext cx="8153400" cy="990600"/>
          </a:xfrm>
        </p:spPr>
        <p:txBody>
          <a:bodyPr/>
          <a:lstStyle/>
          <a:p>
            <a:pPr eaLnBrk="1" hangingPunct="1"/>
            <a:r>
              <a:rPr lang="de-DE" altLang="en-US" sz="3200" b="1" smtClean="0"/>
              <a:t>Checklist Creteria for Approving authorities</a:t>
            </a:r>
            <a:endParaRPr lang="en-US" altLang="en-US" sz="3200" b="1" smtClean="0"/>
          </a:p>
        </p:txBody>
      </p:sp>
      <p:sp>
        <p:nvSpPr>
          <p:cNvPr id="26627" name="Content Placeholder 2"/>
          <p:cNvSpPr>
            <a:spLocks noGrp="1"/>
          </p:cNvSpPr>
          <p:nvPr>
            <p:ph sz="quarter" idx="1"/>
          </p:nvPr>
        </p:nvSpPr>
        <p:spPr>
          <a:xfrm>
            <a:off x="612775" y="1600200"/>
            <a:ext cx="8153400" cy="4495800"/>
          </a:xfrm>
        </p:spPr>
        <p:txBody>
          <a:bodyPr/>
          <a:lstStyle/>
          <a:p>
            <a:pPr eaLnBrk="1" hangingPunct="1"/>
            <a:r>
              <a:rPr lang="en-US" altLang="en-US" sz="2400" smtClean="0"/>
              <a:t>1. Is the proposal problem solving?</a:t>
            </a:r>
          </a:p>
          <a:p>
            <a:pPr eaLnBrk="1" hangingPunct="1"/>
            <a:r>
              <a:rPr lang="en-US" altLang="en-US" sz="2400" smtClean="0"/>
              <a:t>2. Is the problem important?</a:t>
            </a:r>
          </a:p>
          <a:p>
            <a:pPr eaLnBrk="1" hangingPunct="1"/>
            <a:r>
              <a:rPr lang="en-US" altLang="en-US" sz="2400" smtClean="0"/>
              <a:t>3. Is this the appropriate foundation?</a:t>
            </a:r>
          </a:p>
          <a:p>
            <a:pPr eaLnBrk="1" hangingPunct="1"/>
            <a:r>
              <a:rPr lang="en-US" altLang="en-US" sz="2400" smtClean="0"/>
              <a:t>4. Is the proposal innovative?</a:t>
            </a:r>
          </a:p>
          <a:p>
            <a:pPr eaLnBrk="1" hangingPunct="1"/>
            <a:r>
              <a:rPr lang="en-US" altLang="en-US" sz="2400" smtClean="0"/>
              <a:t>5. Will the project become self-supporting?</a:t>
            </a:r>
          </a:p>
          <a:p>
            <a:pPr eaLnBrk="1" hangingPunct="1"/>
            <a:r>
              <a:rPr lang="en-US" altLang="en-US" sz="2400" smtClean="0"/>
              <a:t>6. Can the proposing group do the work?</a:t>
            </a:r>
          </a:p>
          <a:p>
            <a:pPr eaLnBrk="1" hangingPunct="1"/>
            <a:r>
              <a:rPr lang="en-US" altLang="en-US" sz="2400" smtClean="0"/>
              <a:t>7. Is the project demonstrative (i.e., can it be used as a model)?</a:t>
            </a:r>
          </a:p>
          <a:p>
            <a:pPr eaLnBrk="1" hangingPunct="1"/>
            <a:r>
              <a:rPr lang="en-US" altLang="en-US" sz="2400" smtClean="0"/>
              <a:t>8. How will the program be evaluated?</a:t>
            </a:r>
          </a:p>
          <a:p>
            <a:pPr eaLnBrk="1" hangingPunct="1"/>
            <a:r>
              <a:rPr lang="en-US" altLang="en-US" sz="2400" smtClean="0"/>
              <a:t>9. Is the amount of money requested sufficient?</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F10326E3-F896-4609-88FF-A2AF9FABF24E}" type="slidenum">
              <a:rPr lang="en-US" altLang="en-US" sz="1200">
                <a:solidFill>
                  <a:srgbClr val="FFFFFF"/>
                </a:solidFill>
                <a:latin typeface="Tw Cen MT" panose="020B0602020104020603" pitchFamily="34" charset="0"/>
              </a:rPr>
              <a:pPr eaLnBrk="1" hangingPunct="1">
                <a:lnSpc>
                  <a:spcPct val="80000"/>
                </a:lnSpc>
              </a:pPr>
              <a:t>18</a:t>
            </a:fld>
            <a:endParaRPr lang="en-US" altLang="en-US" sz="1200">
              <a:solidFill>
                <a:srgbClr val="FFFFFF"/>
              </a:solidFill>
              <a:latin typeface="Tw Cen MT" panose="020B0602020104020603"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12775" y="228600"/>
            <a:ext cx="8153400" cy="990600"/>
          </a:xfrm>
        </p:spPr>
        <p:txBody>
          <a:bodyPr/>
          <a:lstStyle/>
          <a:p>
            <a:pPr eaLnBrk="1" hangingPunct="1"/>
            <a:r>
              <a:rPr lang="en-US" altLang="en-US" b="1" smtClean="0"/>
              <a:t>Why proposals fail?</a:t>
            </a:r>
          </a:p>
        </p:txBody>
      </p:sp>
      <p:sp>
        <p:nvSpPr>
          <p:cNvPr id="27651" name="Content Placeholder 2"/>
          <p:cNvSpPr>
            <a:spLocks noGrp="1"/>
          </p:cNvSpPr>
          <p:nvPr>
            <p:ph sz="quarter" idx="1"/>
          </p:nvPr>
        </p:nvSpPr>
        <p:spPr>
          <a:xfrm>
            <a:off x="612775" y="1600200"/>
            <a:ext cx="8153400" cy="4495800"/>
          </a:xfrm>
        </p:spPr>
        <p:txBody>
          <a:bodyPr/>
          <a:lstStyle/>
          <a:p>
            <a:pPr eaLnBrk="1" hangingPunct="1">
              <a:buFont typeface="Wingdings" panose="05000000000000000000" pitchFamily="2" charset="2"/>
              <a:buNone/>
            </a:pPr>
            <a:r>
              <a:rPr lang="en-US" altLang="en-US" smtClean="0"/>
              <a:t>Basically, there are three major reasons why research proposals fail.</a:t>
            </a:r>
            <a:endParaRPr lang="en-US" altLang="en-US" b="1" smtClean="0"/>
          </a:p>
          <a:p>
            <a:pPr eaLnBrk="1" hangingPunct="1"/>
            <a:r>
              <a:rPr lang="en-US" altLang="en-US" b="1" smtClean="0"/>
              <a:t> </a:t>
            </a:r>
            <a:r>
              <a:rPr lang="en-US" altLang="en-US" i="1" smtClean="0"/>
              <a:t>Ethics clearance</a:t>
            </a:r>
          </a:p>
          <a:p>
            <a:pPr eaLnBrk="1" hangingPunct="1"/>
            <a:r>
              <a:rPr lang="en-US" altLang="en-US" i="1" smtClean="0"/>
              <a:t> Failure to follow guidelines</a:t>
            </a:r>
          </a:p>
          <a:p>
            <a:pPr eaLnBrk="1" hangingPunct="1"/>
            <a:r>
              <a:rPr lang="en-US" altLang="en-US" i="1" smtClean="0"/>
              <a:t> Reviewer concern</a:t>
            </a:r>
          </a:p>
          <a:p>
            <a:pPr eaLnBrk="1" hangingPunct="1"/>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D90D9BD9-D1B8-483F-82C9-763DCE9750DA}" type="slidenum">
              <a:rPr lang="en-US" altLang="en-US" sz="1200">
                <a:solidFill>
                  <a:srgbClr val="FFFFFF"/>
                </a:solidFill>
                <a:latin typeface="Tw Cen MT" panose="020B0602020104020603" pitchFamily="34" charset="0"/>
              </a:rPr>
              <a:pPr eaLnBrk="1" hangingPunct="1">
                <a:lnSpc>
                  <a:spcPct val="80000"/>
                </a:lnSpc>
              </a:pPr>
              <a:t>19</a:t>
            </a:fld>
            <a:endParaRPr lang="en-US" altLang="en-US" sz="1200">
              <a:solidFill>
                <a:srgbClr val="FFFFFF"/>
              </a:solidFill>
              <a:latin typeface="Tw Cen MT" panose="020B0602020104020603" pitchFamily="34" charset="0"/>
            </a:endParaRPr>
          </a:p>
        </p:txBody>
      </p:sp>
    </p:spTree>
  </p:cSld>
  <p:clrMapOvr>
    <a:masterClrMapping/>
  </p:clrMapOvr>
  <p:transition spd="med">
    <p:pull dir="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12775" y="228600"/>
            <a:ext cx="8153400" cy="990600"/>
          </a:xfrm>
        </p:spPr>
        <p:txBody>
          <a:bodyPr/>
          <a:lstStyle/>
          <a:p>
            <a:pPr eaLnBrk="1" hangingPunct="1"/>
            <a:r>
              <a:rPr lang="en-US" altLang="en-US" smtClean="0"/>
              <a:t>Table of Contents </a:t>
            </a:r>
          </a:p>
        </p:txBody>
      </p:sp>
      <p:sp>
        <p:nvSpPr>
          <p:cNvPr id="10243" name="Content Placeholder 2"/>
          <p:cNvSpPr>
            <a:spLocks noGrp="1"/>
          </p:cNvSpPr>
          <p:nvPr>
            <p:ph sz="quarter" idx="1"/>
          </p:nvPr>
        </p:nvSpPr>
        <p:spPr>
          <a:xfrm>
            <a:off x="612775" y="1600200"/>
            <a:ext cx="8153400" cy="4495800"/>
          </a:xfrm>
        </p:spPr>
        <p:txBody>
          <a:bodyPr/>
          <a:lstStyle/>
          <a:p>
            <a:pPr eaLnBrk="1" hangingPunct="1"/>
            <a:r>
              <a:rPr lang="en-US" altLang="en-US" smtClean="0"/>
              <a:t>Introduction:</a:t>
            </a:r>
          </a:p>
          <a:p>
            <a:pPr eaLnBrk="1" hangingPunct="1"/>
            <a:r>
              <a:rPr lang="en-US" altLang="en-US" smtClean="0"/>
              <a:t>Definition of Research: </a:t>
            </a:r>
          </a:p>
          <a:p>
            <a:pPr eaLnBrk="1" hangingPunct="1"/>
            <a:r>
              <a:rPr lang="en-US" altLang="en-US" smtClean="0"/>
              <a:t>Definition of proposal:</a:t>
            </a:r>
          </a:p>
          <a:p>
            <a:pPr eaLnBrk="1" hangingPunct="1"/>
            <a:r>
              <a:rPr lang="en-US" altLang="en-US" smtClean="0"/>
              <a:t>What is Research Proposal?</a:t>
            </a:r>
          </a:p>
          <a:p>
            <a:pPr eaLnBrk="1" hangingPunct="1"/>
            <a:r>
              <a:rPr lang="en-US" altLang="en-US" smtClean="0"/>
              <a:t>Objective/Purpose of the research proposal:</a:t>
            </a:r>
          </a:p>
          <a:p>
            <a:pPr eaLnBrk="1" hangingPunct="1"/>
            <a:r>
              <a:rPr lang="en-US" altLang="en-US" smtClean="0"/>
              <a:t>Types of research proposal:</a:t>
            </a:r>
          </a:p>
          <a:p>
            <a:pPr eaLnBrk="1" hangingPunct="1"/>
            <a:r>
              <a:rPr lang="en-US" altLang="en-US" smtClean="0"/>
              <a:t>Elements of research proposal:</a:t>
            </a:r>
          </a:p>
          <a:p>
            <a:pPr eaLnBrk="1" hangingPunct="1"/>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69A6D2EE-3E36-405F-BC9C-6EBE02DE2ED5}" type="slidenum">
              <a:rPr lang="en-US" altLang="en-US" sz="1200">
                <a:solidFill>
                  <a:srgbClr val="FFFFFF"/>
                </a:solidFill>
                <a:latin typeface="Tw Cen MT" panose="020B0602020104020603" pitchFamily="34" charset="0"/>
              </a:rPr>
              <a:pPr eaLnBrk="1" hangingPunct="1">
                <a:lnSpc>
                  <a:spcPct val="80000"/>
                </a:lnSpc>
              </a:pPr>
              <a:t>2</a:t>
            </a:fld>
            <a:endParaRPr lang="en-US" altLang="en-US" sz="1200">
              <a:solidFill>
                <a:srgbClr val="FFFFFF"/>
              </a:solidFill>
              <a:latin typeface="Tw Cen MT" panose="020B0602020104020603" pitchFamily="34" charset="0"/>
            </a:endParaRPr>
          </a:p>
        </p:txBody>
      </p:sp>
    </p:spTree>
  </p:cSld>
  <p:clrMapOvr>
    <a:masterClrMapping/>
  </p:clrMapOvr>
  <p:transition spd="med">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12775" y="228600"/>
            <a:ext cx="8153400" cy="990600"/>
          </a:xfrm>
        </p:spPr>
        <p:txBody>
          <a:bodyPr/>
          <a:lstStyle/>
          <a:p>
            <a:pPr eaLnBrk="1" hangingPunct="1"/>
            <a:r>
              <a:rPr lang="en-US" altLang="en-US" b="1" smtClean="0"/>
              <a:t>Why proposals fail?</a:t>
            </a:r>
            <a:endParaRPr lang="en-US" altLang="en-US" smtClean="0"/>
          </a:p>
        </p:txBody>
      </p:sp>
      <p:sp>
        <p:nvSpPr>
          <p:cNvPr id="3" name="Content Placeholder 2"/>
          <p:cNvSpPr>
            <a:spLocks noGrp="1"/>
          </p:cNvSpPr>
          <p:nvPr>
            <p:ph sz="quarter" idx="1"/>
          </p:nvPr>
        </p:nvSpPr>
        <p:spPr>
          <a:xfrm>
            <a:off x="612775" y="1600200"/>
            <a:ext cx="8153400" cy="4495800"/>
          </a:xfrm>
        </p:spPr>
        <p:txBody>
          <a:bodyPr>
            <a:normAutofit fontScale="77500" lnSpcReduction="20000"/>
          </a:bodyPr>
          <a:lstStyle/>
          <a:p>
            <a:pPr marL="320040" indent="-320040" eaLnBrk="1" fontAlgn="auto" hangingPunct="1">
              <a:spcAft>
                <a:spcPts val="0"/>
              </a:spcAft>
              <a:buFont typeface="Wingdings"/>
              <a:buNone/>
              <a:defRPr/>
            </a:pPr>
            <a:r>
              <a:rPr lang="en-US" dirty="0" smtClean="0"/>
              <a:t>There are also some Problems which cause the Failure of Research Proposal</a:t>
            </a:r>
          </a:p>
          <a:p>
            <a:pPr marL="320040" indent="-320040" eaLnBrk="1" fontAlgn="auto" hangingPunct="1">
              <a:spcAft>
                <a:spcPts val="0"/>
              </a:spcAft>
              <a:buFont typeface="Wingdings"/>
              <a:buChar char=""/>
              <a:defRPr/>
            </a:pPr>
            <a:r>
              <a:rPr lang="en-US" dirty="0" smtClean="0"/>
              <a:t>Improper presentation of proposal</a:t>
            </a:r>
          </a:p>
          <a:p>
            <a:pPr marL="320040" indent="-320040" eaLnBrk="1" fontAlgn="auto" hangingPunct="1">
              <a:spcAft>
                <a:spcPts val="0"/>
              </a:spcAft>
              <a:buFont typeface="Wingdings"/>
              <a:buChar char=""/>
              <a:defRPr/>
            </a:pPr>
            <a:r>
              <a:rPr lang="en-US" dirty="0" smtClean="0"/>
              <a:t>Unorganized proposal</a:t>
            </a:r>
          </a:p>
          <a:p>
            <a:pPr marL="320040" indent="-320040" eaLnBrk="1" fontAlgn="auto" hangingPunct="1">
              <a:spcAft>
                <a:spcPts val="0"/>
              </a:spcAft>
              <a:buFont typeface="Wingdings"/>
              <a:buChar char=""/>
              <a:defRPr/>
            </a:pPr>
            <a:r>
              <a:rPr lang="en-US" dirty="0" smtClean="0"/>
              <a:t>Not clear written</a:t>
            </a:r>
          </a:p>
          <a:p>
            <a:pPr marL="320040" indent="-320040" eaLnBrk="1" fontAlgn="auto" hangingPunct="1">
              <a:spcAft>
                <a:spcPts val="0"/>
              </a:spcAft>
              <a:buFont typeface="Wingdings"/>
              <a:buChar char=""/>
              <a:defRPr/>
            </a:pPr>
            <a:r>
              <a:rPr lang="en-US" dirty="0" smtClean="0"/>
              <a:t>Language problem</a:t>
            </a:r>
          </a:p>
          <a:p>
            <a:pPr marL="320040" indent="-320040" eaLnBrk="1" fontAlgn="auto" hangingPunct="1">
              <a:spcAft>
                <a:spcPts val="0"/>
              </a:spcAft>
              <a:buFont typeface="Wingdings"/>
              <a:buChar char=""/>
              <a:defRPr/>
            </a:pPr>
            <a:r>
              <a:rPr lang="en-US" dirty="0" smtClean="0"/>
              <a:t>Background problem statement </a:t>
            </a:r>
          </a:p>
          <a:p>
            <a:pPr marL="320040" indent="-320040" eaLnBrk="1" fontAlgn="auto" hangingPunct="1">
              <a:spcAft>
                <a:spcPts val="0"/>
              </a:spcAft>
              <a:buFont typeface="Wingdings"/>
              <a:buChar char=""/>
              <a:defRPr/>
            </a:pPr>
            <a:r>
              <a:rPr lang="en-US" dirty="0" smtClean="0"/>
              <a:t>Not according with client's thinking</a:t>
            </a:r>
          </a:p>
          <a:p>
            <a:pPr marL="320040" indent="-320040" eaLnBrk="1" fontAlgn="auto" hangingPunct="1">
              <a:spcAft>
                <a:spcPts val="0"/>
              </a:spcAft>
              <a:buFont typeface="Wingdings"/>
              <a:buChar char=""/>
              <a:defRPr/>
            </a:pPr>
            <a:r>
              <a:rPr lang="en-US" dirty="0" smtClean="0"/>
              <a:t>Extraneous detail of literature review</a:t>
            </a:r>
          </a:p>
          <a:p>
            <a:pPr marL="320040" indent="-320040" eaLnBrk="1" fontAlgn="auto" hangingPunct="1">
              <a:spcAft>
                <a:spcPts val="0"/>
              </a:spcAft>
              <a:buFont typeface="Wingdings"/>
              <a:buChar char=""/>
              <a:defRPr/>
            </a:pPr>
            <a:r>
              <a:rPr lang="en-US" dirty="0" smtClean="0"/>
              <a:t>Not understandable</a:t>
            </a:r>
          </a:p>
          <a:p>
            <a:pPr marL="320040" indent="-320040" eaLnBrk="1" fontAlgn="auto" hangingPunct="1">
              <a:spcAft>
                <a:spcPts val="0"/>
              </a:spcAft>
              <a:buFont typeface="Wingdings"/>
              <a:buChar char=""/>
              <a:defRPr/>
            </a:pPr>
            <a:r>
              <a:rPr lang="en-US" dirty="0" smtClean="0"/>
              <a:t>Schedule and budget not mentioned</a:t>
            </a:r>
          </a:p>
          <a:p>
            <a:pPr marL="320040" indent="-320040" eaLnBrk="1" fontAlgn="auto" hangingPunct="1">
              <a:spcAft>
                <a:spcPts val="0"/>
              </a:spcAft>
              <a:buFont typeface="Wingdings"/>
              <a:buChar char=""/>
              <a:defRPr/>
            </a:pPr>
            <a:r>
              <a:rPr lang="en-US" dirty="0" smtClean="0"/>
              <a:t>Time frame not mentioned</a:t>
            </a:r>
          </a:p>
          <a:p>
            <a:pPr marL="320040" indent="-320040" eaLnBrk="1" fontAlgn="auto" hangingPunct="1">
              <a:spcAft>
                <a:spcPts val="0"/>
              </a:spcAft>
              <a:buFont typeface="Wingdings"/>
              <a:buChar char=""/>
              <a:defRPr/>
            </a:pPr>
            <a:endParaRPr 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50CAC920-F001-4014-B9F3-32EF52249551}" type="slidenum">
              <a:rPr lang="en-US" altLang="en-US" sz="1200">
                <a:solidFill>
                  <a:srgbClr val="FFFFFF"/>
                </a:solidFill>
                <a:latin typeface="Tw Cen MT" panose="020B0602020104020603" pitchFamily="34" charset="0"/>
              </a:rPr>
              <a:pPr eaLnBrk="1" hangingPunct="1">
                <a:lnSpc>
                  <a:spcPct val="80000"/>
                </a:lnSpc>
              </a:pPr>
              <a:t>20</a:t>
            </a:fld>
            <a:endParaRPr lang="en-US" altLang="en-US" sz="1200">
              <a:solidFill>
                <a:srgbClr val="FFFFFF"/>
              </a:solidFill>
              <a:latin typeface="Tw Cen MT" panose="020B0602020104020603" pitchFamily="34" charset="0"/>
            </a:endParaRPr>
          </a:p>
        </p:txBody>
      </p:sp>
    </p:spTree>
  </p:cSld>
  <p:clrMapOvr>
    <a:masterClrMapping/>
  </p:clrMapOvr>
  <p:transition spd="med">
    <p:circl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12775" y="228600"/>
            <a:ext cx="8153400" cy="990600"/>
          </a:xfrm>
        </p:spPr>
        <p:txBody>
          <a:bodyPr/>
          <a:lstStyle/>
          <a:p>
            <a:pPr eaLnBrk="1" hangingPunct="1"/>
            <a:r>
              <a:rPr lang="en-US" altLang="en-US" smtClean="0"/>
              <a:t>Reference </a:t>
            </a:r>
          </a:p>
        </p:txBody>
      </p:sp>
      <p:sp>
        <p:nvSpPr>
          <p:cNvPr id="3" name="Content Placeholder 2"/>
          <p:cNvSpPr>
            <a:spLocks noGrp="1"/>
          </p:cNvSpPr>
          <p:nvPr>
            <p:ph sz="quarter" idx="1"/>
          </p:nvPr>
        </p:nvSpPr>
        <p:spPr>
          <a:xfrm>
            <a:off x="612775" y="1600200"/>
            <a:ext cx="8153400" cy="4495800"/>
          </a:xfrm>
        </p:spPr>
        <p:txBody>
          <a:bodyPr>
            <a:normAutofit fontScale="55000" lnSpcReduction="20000"/>
          </a:bodyPr>
          <a:lstStyle/>
          <a:p>
            <a:pPr marL="320040" indent="-320040" eaLnBrk="1" fontAlgn="auto" hangingPunct="1">
              <a:spcAft>
                <a:spcPts val="0"/>
              </a:spcAft>
              <a:buFont typeface="Wingdings"/>
              <a:buNone/>
              <a:defRPr/>
            </a:pPr>
            <a:r>
              <a:rPr lang="en-US" sz="3600" b="1" dirty="0" smtClean="0"/>
              <a:t>Books;</a:t>
            </a:r>
            <a:endParaRPr lang="en-US" sz="3600" dirty="0" smtClean="0"/>
          </a:p>
          <a:p>
            <a:pPr marL="320040" indent="-320040" eaLnBrk="1" fontAlgn="auto" hangingPunct="1">
              <a:spcAft>
                <a:spcPts val="0"/>
              </a:spcAft>
              <a:buFont typeface="Wingdings"/>
              <a:buChar char=""/>
              <a:defRPr/>
            </a:pPr>
            <a:r>
              <a:rPr lang="en-US" b="1" i="1" dirty="0" smtClean="0"/>
              <a:t>Cooper, Donald R., C. William Emory, (1995) Business Research Methods, 5th ed. Mc-</a:t>
            </a:r>
            <a:r>
              <a:rPr lang="en-US" b="1" i="1" dirty="0" err="1" smtClean="0"/>
              <a:t>Graw</a:t>
            </a:r>
            <a:r>
              <a:rPr lang="en-US" b="1" i="1" dirty="0" smtClean="0"/>
              <a:t> Hill International Edition, , ch.4 &amp; 18</a:t>
            </a:r>
            <a:endParaRPr lang="en-US" dirty="0" smtClean="0"/>
          </a:p>
          <a:p>
            <a:pPr marL="320040" indent="-320040" eaLnBrk="1" fontAlgn="auto" hangingPunct="1">
              <a:spcAft>
                <a:spcPts val="0"/>
              </a:spcAft>
              <a:buFont typeface="Wingdings"/>
              <a:buChar char=""/>
              <a:defRPr/>
            </a:pPr>
            <a:r>
              <a:rPr lang="en-US" b="1" i="1" dirty="0" err="1" smtClean="0"/>
              <a:t>Sekaran</a:t>
            </a:r>
            <a:r>
              <a:rPr lang="en-US" b="1" i="1" dirty="0" smtClean="0"/>
              <a:t>, </a:t>
            </a:r>
            <a:r>
              <a:rPr lang="en-US" b="1" i="1" dirty="0" err="1" smtClean="0"/>
              <a:t>Uma</a:t>
            </a:r>
            <a:r>
              <a:rPr lang="en-US" b="1" i="1" dirty="0" smtClean="0"/>
              <a:t>. (2006) “Research Methods for business” 5</a:t>
            </a:r>
            <a:r>
              <a:rPr lang="en-US" b="1" i="1" baseline="30000" dirty="0" smtClean="0"/>
              <a:t>th</a:t>
            </a:r>
            <a:r>
              <a:rPr lang="en-US" b="1" i="1" dirty="0" smtClean="0"/>
              <a:t> ed. John Willey, New Delhi. Pp. 47-50</a:t>
            </a:r>
            <a:endParaRPr lang="en-US" dirty="0" smtClean="0"/>
          </a:p>
          <a:p>
            <a:pPr marL="320040" indent="-320040" eaLnBrk="1" fontAlgn="auto" hangingPunct="1">
              <a:spcAft>
                <a:spcPts val="0"/>
              </a:spcAft>
              <a:buFont typeface="Wingdings"/>
              <a:buChar char=""/>
              <a:defRPr/>
            </a:pPr>
            <a:r>
              <a:rPr lang="en-US" b="1" i="1" dirty="0" err="1" smtClean="0"/>
              <a:t>Zikmund</a:t>
            </a:r>
            <a:r>
              <a:rPr lang="en-US" b="1" i="1" dirty="0" smtClean="0"/>
              <a:t>, William G. (2000) “Business research method” 6</a:t>
            </a:r>
            <a:r>
              <a:rPr lang="en-US" b="1" i="1" baseline="30000" dirty="0" smtClean="0"/>
              <a:t>th</a:t>
            </a:r>
            <a:r>
              <a:rPr lang="en-US" b="1" i="1" dirty="0" smtClean="0"/>
              <a:t> ed. Dryden, New York. Pp. 92</a:t>
            </a:r>
            <a:endParaRPr lang="en-US" dirty="0" smtClean="0"/>
          </a:p>
          <a:p>
            <a:pPr marL="320040" indent="-320040" eaLnBrk="1" fontAlgn="auto" hangingPunct="1">
              <a:spcAft>
                <a:spcPts val="0"/>
              </a:spcAft>
              <a:buFont typeface="Wingdings"/>
              <a:buChar char=""/>
              <a:defRPr/>
            </a:pPr>
            <a:r>
              <a:rPr lang="en-US" b="1" i="1" dirty="0" smtClean="0"/>
              <a:t>Cooper, </a:t>
            </a:r>
            <a:r>
              <a:rPr lang="en-US" b="1" i="1" dirty="0" err="1" smtClean="0"/>
              <a:t>Donal</a:t>
            </a:r>
            <a:r>
              <a:rPr lang="en-US" b="1" i="1" dirty="0" smtClean="0"/>
              <a:t> R., Pamela S. Schindler, Business Research Methods, 9th ed. Mc-</a:t>
            </a:r>
            <a:r>
              <a:rPr lang="en-US" b="1" i="1" dirty="0" err="1" smtClean="0"/>
              <a:t>Graw</a:t>
            </a:r>
            <a:r>
              <a:rPr lang="en-US" b="1" i="1" dirty="0" smtClean="0"/>
              <a:t> Hill International Edition, 2006, </a:t>
            </a:r>
            <a:r>
              <a:rPr lang="en-US" b="1" i="1" dirty="0" err="1" smtClean="0"/>
              <a:t>ch</a:t>
            </a:r>
            <a:r>
              <a:rPr lang="en-US" b="1" i="1" dirty="0" smtClean="0"/>
              <a:t>. 4&amp; 21</a:t>
            </a:r>
            <a:endParaRPr lang="en-US" dirty="0" smtClean="0"/>
          </a:p>
          <a:p>
            <a:pPr marL="320040" indent="-320040" eaLnBrk="1" fontAlgn="auto" hangingPunct="1">
              <a:spcAft>
                <a:spcPts val="0"/>
              </a:spcAft>
              <a:buFont typeface="Wingdings"/>
              <a:buNone/>
              <a:defRPr/>
            </a:pPr>
            <a:r>
              <a:rPr lang="en-US" sz="3600" b="1" dirty="0" smtClean="0"/>
              <a:t>Other Sources;</a:t>
            </a:r>
            <a:endParaRPr lang="en-US" sz="3600" dirty="0" smtClean="0"/>
          </a:p>
          <a:p>
            <a:pPr marL="320040" indent="-320040" eaLnBrk="1" fontAlgn="auto" hangingPunct="1">
              <a:spcAft>
                <a:spcPts val="0"/>
              </a:spcAft>
              <a:buFont typeface="Wingdings"/>
              <a:buChar char=""/>
              <a:defRPr/>
            </a:pPr>
            <a:r>
              <a:rPr lang="en-US" u="sng" dirty="0" smtClean="0"/>
              <a:t>http://www.scribd.com/doc/27892872/Research-Proposal</a:t>
            </a:r>
            <a:endParaRPr lang="en-US" dirty="0" smtClean="0"/>
          </a:p>
          <a:p>
            <a:pPr marL="320040" indent="-320040" eaLnBrk="1" fontAlgn="auto" hangingPunct="1">
              <a:spcAft>
                <a:spcPts val="0"/>
              </a:spcAft>
              <a:buFont typeface="Wingdings"/>
              <a:buChar char=""/>
              <a:defRPr/>
            </a:pPr>
            <a:r>
              <a:rPr lang="en-US" u="sng" dirty="0" smtClean="0"/>
              <a:t>www.nrf.ac.za/yenza/research/proposal.htm</a:t>
            </a:r>
            <a:endParaRPr lang="en-US" dirty="0" smtClean="0"/>
          </a:p>
          <a:p>
            <a:pPr marL="320040" indent="-320040" eaLnBrk="1" fontAlgn="auto" hangingPunct="1">
              <a:spcAft>
                <a:spcPts val="0"/>
              </a:spcAft>
              <a:buFont typeface="Wingdings"/>
              <a:buChar char=""/>
              <a:defRPr/>
            </a:pPr>
            <a:r>
              <a:rPr lang="en-US" u="sng" dirty="0" smtClean="0"/>
              <a:t>www.wikipedia.com</a:t>
            </a:r>
            <a:endParaRPr lang="en-US" dirty="0" smtClean="0"/>
          </a:p>
          <a:p>
            <a:pPr marL="320040" indent="-320040" eaLnBrk="1" fontAlgn="auto" hangingPunct="1">
              <a:spcAft>
                <a:spcPts val="0"/>
              </a:spcAft>
              <a:buFont typeface="Wingdings"/>
              <a:buChar char=""/>
              <a:defRPr/>
            </a:pPr>
            <a:r>
              <a:rPr lang="en-US" u="sng" dirty="0" smtClean="0"/>
              <a:t>http://www.webguru.neu.edu/undergraduate-research/research-funding/research-proposals</a:t>
            </a:r>
            <a:r>
              <a:rPr lang="en-US" dirty="0" smtClean="0"/>
              <a:t> </a:t>
            </a:r>
          </a:p>
          <a:p>
            <a:pPr marL="320040" indent="-320040" eaLnBrk="1" fontAlgn="auto" hangingPunct="1">
              <a:spcAft>
                <a:spcPts val="0"/>
              </a:spcAft>
              <a:buFont typeface="Wingdings"/>
              <a:buChar char=""/>
              <a:defRPr/>
            </a:pPr>
            <a:r>
              <a:rPr lang="en-US" u="sng" dirty="0" smtClean="0"/>
              <a:t>http://user.spring8.or.jp/?p=672&amp;lang=en#ch01</a:t>
            </a:r>
            <a:endParaRPr lang="en-US" dirty="0" smtClean="0"/>
          </a:p>
          <a:p>
            <a:pPr marL="320040" indent="-320040" eaLnBrk="1" fontAlgn="auto" hangingPunct="1">
              <a:spcAft>
                <a:spcPts val="0"/>
              </a:spcAft>
              <a:buFont typeface="Wingdings"/>
              <a:buChar char=""/>
              <a:defRPr/>
            </a:pPr>
            <a:r>
              <a:rPr lang="en-US" u="sng" dirty="0" smtClean="0"/>
              <a:t>http://www.writeawriting.com/academic-writing/research-project-proposal/</a:t>
            </a:r>
          </a:p>
          <a:p>
            <a:pPr marL="320040" indent="-320040" eaLnBrk="1" fontAlgn="auto" hangingPunct="1">
              <a:spcAft>
                <a:spcPts val="0"/>
              </a:spcAft>
              <a:buFont typeface="Wingdings"/>
              <a:buChar char=""/>
              <a:defRPr/>
            </a:pPr>
            <a:r>
              <a:rPr lang="en-US" dirty="0" smtClean="0"/>
              <a:t>http://dictionary.reference.com/browse/proposal </a:t>
            </a:r>
          </a:p>
          <a:p>
            <a:pPr marL="320040" indent="-320040" eaLnBrk="1" fontAlgn="auto" hangingPunct="1">
              <a:spcAft>
                <a:spcPts val="0"/>
              </a:spcAft>
              <a:buFont typeface="Wingdings"/>
              <a:buChar char=""/>
              <a:defRPr/>
            </a:pPr>
            <a:r>
              <a:rPr lang="en-US" dirty="0" smtClean="0"/>
              <a:t>http://www.merriam-webster.com/dictionary/proposal</a:t>
            </a:r>
          </a:p>
          <a:p>
            <a:pPr marL="320040" indent="-320040" eaLnBrk="1" fontAlgn="auto" hangingPunct="1">
              <a:spcAft>
                <a:spcPts val="0"/>
              </a:spcAft>
              <a:buFont typeface="Wingdings"/>
              <a:buChar char=""/>
              <a:defRPr/>
            </a:pPr>
            <a:endParaRPr lang="en-US" dirty="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8FC4883D-419E-4EC5-9A85-3CB236441969}" type="slidenum">
              <a:rPr lang="en-US" altLang="en-US" sz="1200">
                <a:solidFill>
                  <a:srgbClr val="FFFFFF"/>
                </a:solidFill>
                <a:latin typeface="Tw Cen MT" panose="020B0602020104020603" pitchFamily="34" charset="0"/>
              </a:rPr>
              <a:pPr eaLnBrk="1" hangingPunct="1">
                <a:lnSpc>
                  <a:spcPct val="80000"/>
                </a:lnSpc>
              </a:pPr>
              <a:t>21</a:t>
            </a:fld>
            <a:endParaRPr lang="en-US" altLang="en-US" sz="1200">
              <a:solidFill>
                <a:srgbClr val="FFFFFF"/>
              </a:solidFill>
              <a:latin typeface="Tw Cen MT" panose="020B0602020104020603" pitchFamily="34" charset="0"/>
            </a:endParaRPr>
          </a:p>
        </p:txBody>
      </p:sp>
    </p:spTree>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12775" y="228600"/>
            <a:ext cx="8153400" cy="990600"/>
          </a:xfrm>
        </p:spPr>
        <p:txBody>
          <a:bodyPr/>
          <a:lstStyle/>
          <a:p>
            <a:pPr eaLnBrk="1" hangingPunct="1"/>
            <a:r>
              <a:rPr lang="en-US" altLang="en-US" smtClean="0"/>
              <a:t>Cont… </a:t>
            </a:r>
          </a:p>
        </p:txBody>
      </p:sp>
      <p:sp>
        <p:nvSpPr>
          <p:cNvPr id="11267" name="Content Placeholder 2"/>
          <p:cNvSpPr>
            <a:spLocks noGrp="1"/>
          </p:cNvSpPr>
          <p:nvPr>
            <p:ph sz="quarter" idx="1"/>
          </p:nvPr>
        </p:nvSpPr>
        <p:spPr>
          <a:xfrm>
            <a:off x="612775" y="1600200"/>
            <a:ext cx="8153400" cy="4495800"/>
          </a:xfrm>
        </p:spPr>
        <p:txBody>
          <a:bodyPr/>
          <a:lstStyle/>
          <a:p>
            <a:pPr eaLnBrk="1" hangingPunct="1"/>
            <a:r>
              <a:rPr lang="en-US" altLang="en-US" smtClean="0"/>
              <a:t>Modules of a Research Proposal:</a:t>
            </a:r>
          </a:p>
          <a:p>
            <a:pPr eaLnBrk="1" hangingPunct="1"/>
            <a:r>
              <a:rPr lang="en-US" altLang="en-US" smtClean="0"/>
              <a:t>Advantages of research proposals:</a:t>
            </a:r>
          </a:p>
          <a:p>
            <a:pPr eaLnBrk="1" hangingPunct="1"/>
            <a:r>
              <a:rPr lang="en-US" altLang="en-US" smtClean="0"/>
              <a:t>Limitations and Delimitations  </a:t>
            </a:r>
          </a:p>
          <a:p>
            <a:pPr eaLnBrk="1" hangingPunct="1"/>
            <a:r>
              <a:rPr lang="en-US" altLang="en-US" smtClean="0"/>
              <a:t>Evaluating the Research Proposal:</a:t>
            </a:r>
          </a:p>
          <a:p>
            <a:pPr eaLnBrk="1" hangingPunct="1"/>
            <a:r>
              <a:rPr lang="en-US" altLang="en-US" smtClean="0"/>
              <a:t>Why proposals fail?</a:t>
            </a:r>
          </a:p>
          <a:p>
            <a:pPr eaLnBrk="1" hangingPunct="1"/>
            <a:r>
              <a:rPr lang="en-US" altLang="en-US" smtClean="0"/>
              <a:t>Conclusion:</a:t>
            </a:r>
          </a:p>
          <a:p>
            <a:pPr eaLnBrk="1" hangingPunct="1"/>
            <a:r>
              <a:rPr lang="en-US" altLang="en-US" smtClean="0"/>
              <a:t>References:</a:t>
            </a:r>
          </a:p>
          <a:p>
            <a:pPr eaLnBrk="1" hangingPunct="1"/>
            <a:endParaRPr lang="en-US" altLang="en-US" smtClean="0"/>
          </a:p>
          <a:p>
            <a:pPr eaLnBrk="1" hangingPunct="1"/>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3ABF3D6F-0FF3-4B35-BFE3-3CBD8CA9EE74}" type="slidenum">
              <a:rPr lang="en-US" altLang="en-US" sz="1200">
                <a:solidFill>
                  <a:srgbClr val="FFFFFF"/>
                </a:solidFill>
                <a:latin typeface="Tw Cen MT" panose="020B0602020104020603" pitchFamily="34" charset="0"/>
              </a:rPr>
              <a:pPr eaLnBrk="1" hangingPunct="1">
                <a:lnSpc>
                  <a:spcPct val="80000"/>
                </a:lnSpc>
              </a:pPr>
              <a:t>3</a:t>
            </a:fld>
            <a:endParaRPr lang="en-US" altLang="en-US" sz="1200">
              <a:solidFill>
                <a:srgbClr val="FFFFFF"/>
              </a:solidFill>
              <a:latin typeface="Tw Cen MT" panose="020B0602020104020603" pitchFamily="34" charset="0"/>
            </a:endParaRPr>
          </a:p>
        </p:txBody>
      </p:sp>
    </p:spTree>
  </p:cSld>
  <p:clrMapOvr>
    <a:masterClrMapping/>
  </p:clrMapOvr>
  <p:transition spd="med">
    <p:plu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775" y="228600"/>
            <a:ext cx="8153400" cy="990600"/>
          </a:xfrm>
        </p:spPr>
        <p:txBody>
          <a:bodyPr/>
          <a:lstStyle/>
          <a:p>
            <a:pPr eaLnBrk="1" hangingPunct="1"/>
            <a:r>
              <a:rPr lang="en-US" altLang="en-US" smtClean="0"/>
              <a:t>Introduction </a:t>
            </a:r>
          </a:p>
        </p:txBody>
      </p:sp>
      <p:sp>
        <p:nvSpPr>
          <p:cNvPr id="12291" name="Content Placeholder 2"/>
          <p:cNvSpPr>
            <a:spLocks noGrp="1"/>
          </p:cNvSpPr>
          <p:nvPr>
            <p:ph sz="quarter" idx="1"/>
          </p:nvPr>
        </p:nvSpPr>
        <p:spPr>
          <a:xfrm>
            <a:off x="612775" y="1600200"/>
            <a:ext cx="8153400" cy="4495800"/>
          </a:xfrm>
        </p:spPr>
        <p:txBody>
          <a:bodyPr/>
          <a:lstStyle/>
          <a:p>
            <a:pPr eaLnBrk="1" hangingPunct="1"/>
            <a:r>
              <a:rPr lang="en-US" altLang="en-US" smtClean="0"/>
              <a:t>A document that is typically written by a Researcher or scientist which describes the ideas for an investigation on a certain topic.</a:t>
            </a:r>
          </a:p>
          <a:p>
            <a:pPr eaLnBrk="1" hangingPunct="1"/>
            <a:r>
              <a:rPr lang="en-US" altLang="en-US" smtClean="0"/>
              <a:t>A research proposal is a document written by a researcher that provides a detailed description of the proposed program.</a:t>
            </a:r>
          </a:p>
          <a:p>
            <a:pPr eaLnBrk="1" hangingPunct="1"/>
            <a:r>
              <a:rPr lang="en-US" altLang="en-US" smtClean="0">
                <a:latin typeface="Tw Cen MT (Body)"/>
                <a:cs typeface="Times New Roman" panose="02020603050405020304" pitchFamily="18" charset="0"/>
              </a:rPr>
              <a:t>The presentation of an idea that you wish to pursue</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3A1FF781-64C2-4FA8-80C6-02292CC4BA42}" type="slidenum">
              <a:rPr lang="en-US" altLang="en-US" sz="1200">
                <a:solidFill>
                  <a:srgbClr val="FFFFFF"/>
                </a:solidFill>
                <a:latin typeface="Tw Cen MT" panose="020B0602020104020603" pitchFamily="34" charset="0"/>
              </a:rPr>
              <a:pPr eaLnBrk="1" hangingPunct="1">
                <a:lnSpc>
                  <a:spcPct val="80000"/>
                </a:lnSpc>
              </a:pPr>
              <a:t>4</a:t>
            </a:fld>
            <a:endParaRPr lang="en-US" altLang="en-US" sz="1200">
              <a:solidFill>
                <a:srgbClr val="FFFFFF"/>
              </a:solidFill>
              <a:latin typeface="Tw Cen MT" panose="020B0602020104020603" pitchFamily="34" charset="0"/>
            </a:endParaRPr>
          </a:p>
        </p:txBody>
      </p:sp>
    </p:spTree>
  </p:cSld>
  <p:clrMapOvr>
    <a:masterClrMapping/>
  </p:clrMapOvr>
  <p:transition spd="med">
    <p:wheel spokes="3"/>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12775" y="228600"/>
            <a:ext cx="8153400" cy="990600"/>
          </a:xfrm>
        </p:spPr>
        <p:txBody>
          <a:bodyPr/>
          <a:lstStyle/>
          <a:p>
            <a:pPr eaLnBrk="1" hangingPunct="1"/>
            <a:r>
              <a:rPr lang="en-US" altLang="en-US" smtClean="0"/>
              <a:t>Definition of Research </a:t>
            </a:r>
          </a:p>
        </p:txBody>
      </p:sp>
      <p:sp>
        <p:nvSpPr>
          <p:cNvPr id="13315" name="Content Placeholder 2"/>
          <p:cNvSpPr>
            <a:spLocks noGrp="1"/>
          </p:cNvSpPr>
          <p:nvPr>
            <p:ph sz="quarter" idx="1"/>
          </p:nvPr>
        </p:nvSpPr>
        <p:spPr>
          <a:xfrm>
            <a:off x="612775" y="1600200"/>
            <a:ext cx="8153400" cy="4876800"/>
          </a:xfrm>
        </p:spPr>
        <p:txBody>
          <a:bodyPr/>
          <a:lstStyle/>
          <a:p>
            <a:pPr eaLnBrk="1" hangingPunct="1"/>
            <a:r>
              <a:rPr lang="en-US" altLang="en-US" smtClean="0"/>
              <a:t>According to Oxford Dictionary:</a:t>
            </a:r>
          </a:p>
          <a:p>
            <a:pPr eaLnBrk="1" hangingPunct="1">
              <a:buFont typeface="Wingdings" panose="05000000000000000000" pitchFamily="2" charset="2"/>
              <a:buNone/>
            </a:pPr>
            <a:r>
              <a:rPr lang="en-US" altLang="en-US" smtClean="0"/>
              <a:t>“</a:t>
            </a:r>
            <a:r>
              <a:rPr lang="en-US" altLang="en-US" i="1" smtClean="0"/>
              <a:t>The systematic investigation into and study of materials and sources in order to establish facts and reach new conclusions.”</a:t>
            </a:r>
            <a:endParaRPr lang="en-US" altLang="en-US" smtClean="0"/>
          </a:p>
          <a:p>
            <a:pPr eaLnBrk="1" hangingPunct="1"/>
            <a:r>
              <a:rPr lang="en-US" altLang="en-US" smtClean="0"/>
              <a:t>Burns(1997:2) defines:</a:t>
            </a:r>
          </a:p>
          <a:p>
            <a:pPr eaLnBrk="1" hangingPunct="1">
              <a:buFont typeface="Wingdings" panose="05000000000000000000" pitchFamily="2" charset="2"/>
              <a:buNone/>
            </a:pPr>
            <a:r>
              <a:rPr lang="en-US" altLang="en-US" smtClean="0"/>
              <a:t>	“A systematic investigation to find answers to a problem”</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A6EE86D7-31AB-4AFB-BE7A-53391E569845}" type="slidenum">
              <a:rPr lang="en-US" altLang="en-US" sz="1200">
                <a:solidFill>
                  <a:srgbClr val="FFFFFF"/>
                </a:solidFill>
                <a:latin typeface="Tw Cen MT" panose="020B0602020104020603" pitchFamily="34" charset="0"/>
              </a:rPr>
              <a:pPr eaLnBrk="1" hangingPunct="1">
                <a:lnSpc>
                  <a:spcPct val="80000"/>
                </a:lnSpc>
              </a:pPr>
              <a:t>5</a:t>
            </a:fld>
            <a:endParaRPr lang="en-US" altLang="en-US" sz="1200">
              <a:solidFill>
                <a:srgbClr val="FFFFFF"/>
              </a:solidFill>
              <a:latin typeface="Tw Cen MT" panose="020B0602020104020603" pitchFamily="34" charset="0"/>
            </a:endParaRPr>
          </a:p>
        </p:txBody>
      </p:sp>
    </p:spTree>
  </p:cSld>
  <p:clrMapOvr>
    <a:masterClrMapping/>
  </p:clrMapOvr>
  <p:transition spd="med">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228600"/>
            <a:ext cx="8153400" cy="990600"/>
          </a:xfrm>
        </p:spPr>
        <p:txBody>
          <a:bodyPr/>
          <a:lstStyle/>
          <a:p>
            <a:pPr eaLnBrk="1" hangingPunct="1"/>
            <a:r>
              <a:rPr lang="en-US" altLang="en-US" smtClean="0"/>
              <a:t>Definition of proposal:</a:t>
            </a:r>
          </a:p>
        </p:txBody>
      </p:sp>
      <p:sp>
        <p:nvSpPr>
          <p:cNvPr id="14339" name="Content Placeholder 2"/>
          <p:cNvSpPr>
            <a:spLocks noGrp="1"/>
          </p:cNvSpPr>
          <p:nvPr>
            <p:ph sz="quarter" idx="1"/>
          </p:nvPr>
        </p:nvSpPr>
        <p:spPr>
          <a:xfrm>
            <a:off x="612775" y="1600200"/>
            <a:ext cx="8153400" cy="4495800"/>
          </a:xfrm>
        </p:spPr>
        <p:txBody>
          <a:bodyPr/>
          <a:lstStyle/>
          <a:p>
            <a:pPr eaLnBrk="1" hangingPunct="1"/>
            <a:r>
              <a:rPr lang="en-US" altLang="en-US" smtClean="0"/>
              <a:t>“the act of offering or suggesting something for acceptance, adoption, or performance” </a:t>
            </a:r>
            <a:r>
              <a:rPr lang="en-US" altLang="en-US" i="1" smtClean="0"/>
              <a:t>(dictionary.reference.com)</a:t>
            </a:r>
          </a:p>
          <a:p>
            <a:pPr eaLnBrk="1" hangingPunct="1"/>
            <a:r>
              <a:rPr lang="en-US" altLang="en-US" smtClean="0"/>
              <a:t>“an act of putting forward or stating something for consideration” </a:t>
            </a:r>
            <a:r>
              <a:rPr lang="en-US" altLang="en-US" i="1" smtClean="0"/>
              <a:t>(merriam-webster.com)</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9AD52439-030F-4412-8695-AF2F7A5A368E}" type="slidenum">
              <a:rPr lang="en-US" altLang="en-US" sz="1200">
                <a:solidFill>
                  <a:srgbClr val="FFFFFF"/>
                </a:solidFill>
                <a:latin typeface="Tw Cen MT" panose="020B0602020104020603" pitchFamily="34" charset="0"/>
              </a:rPr>
              <a:pPr eaLnBrk="1" hangingPunct="1">
                <a:lnSpc>
                  <a:spcPct val="80000"/>
                </a:lnSpc>
              </a:pPr>
              <a:t>6</a:t>
            </a:fld>
            <a:endParaRPr lang="en-US" altLang="en-US" sz="1200">
              <a:solidFill>
                <a:srgbClr val="FFFFFF"/>
              </a:solidFill>
              <a:latin typeface="Tw Cen MT" panose="020B0602020104020603" pitchFamily="34" charset="0"/>
            </a:endParaRPr>
          </a:p>
        </p:txBody>
      </p:sp>
    </p:spTree>
  </p:cSld>
  <p:clrMapOvr>
    <a:masterClrMapping/>
  </p:clrMapOvr>
  <p:transition spd="med">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228600"/>
            <a:ext cx="8153400" cy="990600"/>
          </a:xfrm>
        </p:spPr>
        <p:txBody>
          <a:bodyPr>
            <a:normAutofit fontScale="90000"/>
          </a:bodyPr>
          <a:lstStyle/>
          <a:p>
            <a:pPr eaLnBrk="1" fontAlgn="auto" hangingPunct="1">
              <a:spcAft>
                <a:spcPts val="0"/>
              </a:spcAft>
              <a:defRPr/>
            </a:pPr>
            <a:r>
              <a:rPr lang="en-US" dirty="0" smtClean="0"/>
              <a:t>What is Research Proposal?</a:t>
            </a:r>
            <a:br>
              <a:rPr lang="en-US" dirty="0" smtClean="0"/>
            </a:br>
            <a:endParaRPr lang="en-US" dirty="0"/>
          </a:p>
        </p:txBody>
      </p:sp>
      <p:sp>
        <p:nvSpPr>
          <p:cNvPr id="15363" name="Content Placeholder 2"/>
          <p:cNvSpPr>
            <a:spLocks noGrp="1"/>
          </p:cNvSpPr>
          <p:nvPr>
            <p:ph sz="quarter" idx="1"/>
          </p:nvPr>
        </p:nvSpPr>
        <p:spPr>
          <a:xfrm>
            <a:off x="612775" y="1600200"/>
            <a:ext cx="8153400" cy="4495800"/>
          </a:xfrm>
        </p:spPr>
        <p:txBody>
          <a:bodyPr/>
          <a:lstStyle/>
          <a:p>
            <a:pPr eaLnBrk="1" hangingPunct="1"/>
            <a:r>
              <a:rPr lang="en-US" altLang="en-US" smtClean="0"/>
              <a:t>According to Uma Sekaran:   </a:t>
            </a:r>
          </a:p>
          <a:p>
            <a:pPr eaLnBrk="1" hangingPunct="1">
              <a:buFont typeface="Wingdings" panose="05000000000000000000" pitchFamily="2" charset="2"/>
              <a:buNone/>
            </a:pPr>
            <a:r>
              <a:rPr lang="en-US" altLang="en-US" i="1" smtClean="0"/>
              <a:t>“A document that sets out the purpose of the study and the research design details of the investigation to be carried out by the researcher.” </a:t>
            </a:r>
            <a:r>
              <a:rPr lang="en-US" altLang="en-US" b="1" smtClean="0"/>
              <a:t>(Sekaran, 2006)</a:t>
            </a:r>
          </a:p>
          <a:p>
            <a:pPr eaLnBrk="1" hangingPunct="1"/>
            <a:r>
              <a:rPr lang="en-US" altLang="en-US" smtClean="0"/>
              <a:t>According to William G Zikmund:</a:t>
            </a:r>
          </a:p>
          <a:p>
            <a:pPr eaLnBrk="1" hangingPunct="1">
              <a:buFont typeface="Wingdings" panose="05000000000000000000" pitchFamily="2" charset="2"/>
              <a:buNone/>
            </a:pPr>
            <a:r>
              <a:rPr lang="en-US" altLang="en-US" i="1" smtClean="0"/>
              <a:t>“A written statement of the research design that includes a statement explaining the purpose of a study and a detailed systematic outline of a particular research methodology” </a:t>
            </a:r>
            <a:r>
              <a:rPr lang="en-US" altLang="en-US" b="1" smtClean="0"/>
              <a:t>(Zikmund, 2000)</a:t>
            </a:r>
          </a:p>
          <a:p>
            <a:pPr eaLnBrk="1" hangingPunct="1"/>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E4B978FF-A8CE-4B28-8630-D24CE008714A}" type="slidenum">
              <a:rPr lang="en-US" altLang="en-US" sz="1200">
                <a:solidFill>
                  <a:srgbClr val="FFFFFF"/>
                </a:solidFill>
                <a:latin typeface="Tw Cen MT" panose="020B0602020104020603" pitchFamily="34" charset="0"/>
              </a:rPr>
              <a:pPr eaLnBrk="1" hangingPunct="1">
                <a:lnSpc>
                  <a:spcPct val="80000"/>
                </a:lnSpc>
              </a:pPr>
              <a:t>7</a:t>
            </a:fld>
            <a:endParaRPr lang="en-US" altLang="en-US" sz="1200">
              <a:solidFill>
                <a:srgbClr val="FFFFFF"/>
              </a:solidFill>
              <a:latin typeface="Tw Cen MT" panose="020B0602020104020603" pitchFamily="34" charset="0"/>
            </a:endParaRPr>
          </a:p>
        </p:txBody>
      </p:sp>
    </p:spTree>
  </p:cSld>
  <p:clrMapOvr>
    <a:masterClrMapping/>
  </p:clrMapOvr>
  <p:transition spd="med">
    <p:pull dir="l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28600" y="228600"/>
            <a:ext cx="8915400" cy="914400"/>
          </a:xfrm>
        </p:spPr>
        <p:txBody>
          <a:bodyPr/>
          <a:lstStyle/>
          <a:p>
            <a:pPr eaLnBrk="1" hangingPunct="1"/>
            <a:r>
              <a:rPr lang="en-US" altLang="en-US" sz="3200" b="1" smtClean="0"/>
              <a:t>Objective/Purpose of the research proposal:</a:t>
            </a:r>
            <a:endParaRPr lang="en-US" altLang="en-US" sz="3200" smtClean="0"/>
          </a:p>
        </p:txBody>
      </p:sp>
      <p:sp>
        <p:nvSpPr>
          <p:cNvPr id="3" name="Content Placeholder 2"/>
          <p:cNvSpPr>
            <a:spLocks noGrp="1"/>
          </p:cNvSpPr>
          <p:nvPr>
            <p:ph sz="quarter" idx="1"/>
          </p:nvPr>
        </p:nvSpPr>
        <p:spPr>
          <a:xfrm>
            <a:off x="612775" y="1600200"/>
            <a:ext cx="8153400" cy="4495800"/>
          </a:xfrm>
        </p:spPr>
        <p:txBody>
          <a:bodyPr>
            <a:normAutofit fontScale="70000" lnSpcReduction="20000"/>
          </a:bodyPr>
          <a:lstStyle/>
          <a:p>
            <a:pPr marL="320040" indent="-320040" eaLnBrk="1" fontAlgn="auto" hangingPunct="1">
              <a:spcAft>
                <a:spcPts val="0"/>
              </a:spcAft>
              <a:buFont typeface="Wingdings"/>
              <a:buChar char=""/>
              <a:defRPr/>
            </a:pPr>
            <a:r>
              <a:rPr lang="en-US" dirty="0" smtClean="0"/>
              <a:t>Objective is a way of detailing the purpose of a study. </a:t>
            </a:r>
          </a:p>
          <a:p>
            <a:pPr marL="320040" indent="-320040" eaLnBrk="1" fontAlgn="auto" hangingPunct="1">
              <a:spcAft>
                <a:spcPts val="0"/>
              </a:spcAft>
              <a:buFont typeface="Wingdings"/>
              <a:buChar char=""/>
              <a:defRPr/>
            </a:pPr>
            <a:r>
              <a:rPr lang="en-US" dirty="0" smtClean="0"/>
              <a:t>Objectives are set by the researcher to explain in detail what the study is expected to achieve</a:t>
            </a:r>
          </a:p>
          <a:p>
            <a:pPr marL="320040" indent="-320040" eaLnBrk="1" fontAlgn="auto" hangingPunct="1">
              <a:spcAft>
                <a:spcPts val="0"/>
              </a:spcAft>
              <a:buFont typeface="Wingdings"/>
              <a:buChar char=""/>
              <a:defRPr/>
            </a:pPr>
            <a:r>
              <a:rPr lang="en-US" dirty="0" smtClean="0"/>
              <a:t>To present the research question to be researched and relate its importance.</a:t>
            </a:r>
          </a:p>
          <a:p>
            <a:pPr marL="320040" indent="-320040" eaLnBrk="1" fontAlgn="auto" hangingPunct="1">
              <a:spcAft>
                <a:spcPts val="0"/>
              </a:spcAft>
              <a:buFont typeface="Wingdings"/>
              <a:buChar char=""/>
              <a:defRPr/>
            </a:pPr>
            <a:r>
              <a:rPr lang="en-US" dirty="0" smtClean="0"/>
              <a:t>To discuss the research efforts of others who have worked on related research questions.</a:t>
            </a:r>
          </a:p>
          <a:p>
            <a:pPr marL="320040" indent="-320040" eaLnBrk="1" fontAlgn="auto" hangingPunct="1">
              <a:spcAft>
                <a:spcPts val="0"/>
              </a:spcAft>
              <a:buFont typeface="Wingdings"/>
              <a:buChar char=""/>
              <a:defRPr/>
            </a:pPr>
            <a:r>
              <a:rPr lang="en-US" dirty="0" smtClean="0"/>
              <a:t>To suggest the data necessary for solving the research question and how the data will be gathered, treated and interpreted.</a:t>
            </a:r>
          </a:p>
          <a:p>
            <a:pPr marL="320040" indent="-320040" eaLnBrk="1" fontAlgn="auto" hangingPunct="1">
              <a:spcAft>
                <a:spcPts val="0"/>
              </a:spcAft>
              <a:buFont typeface="Wingdings"/>
              <a:buChar char=""/>
              <a:defRPr/>
            </a:pPr>
            <a:r>
              <a:rPr lang="en-US" dirty="0" smtClean="0"/>
              <a:t>To present the researcher's plan, services and credentials in the best possible way to encourage the proposal's selection over competitors.</a:t>
            </a:r>
          </a:p>
          <a:p>
            <a:pPr marL="320040" indent="-320040" eaLnBrk="1" fontAlgn="auto" hangingPunct="1">
              <a:spcAft>
                <a:spcPts val="0"/>
              </a:spcAft>
              <a:buFont typeface="Wingdings"/>
              <a:buChar char=""/>
              <a:defRPr/>
            </a:pPr>
            <a:r>
              <a:rPr lang="en-US" dirty="0" smtClean="0"/>
              <a:t>To help the researcher to define the contents and to plan and execute his/her research project.</a:t>
            </a:r>
          </a:p>
          <a:p>
            <a:pPr marL="320040" indent="-320040" eaLnBrk="1" fontAlgn="auto" hangingPunct="1">
              <a:spcAft>
                <a:spcPts val="0"/>
              </a:spcAft>
              <a:buFont typeface="Wingdings"/>
              <a:buChar char=""/>
              <a:defRPr/>
            </a:pPr>
            <a:r>
              <a:rPr lang="en-US" dirty="0" smtClean="0"/>
              <a:t>To inform potential collaborators and supporters about the topic and the expected quality of the research.</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59B84C7A-19A2-42F7-BFC9-2DBE1200D0DA}" type="slidenum">
              <a:rPr lang="en-US" altLang="en-US" sz="1200">
                <a:solidFill>
                  <a:srgbClr val="FFFFFF"/>
                </a:solidFill>
                <a:latin typeface="Tw Cen MT" panose="020B0602020104020603" pitchFamily="34" charset="0"/>
              </a:rPr>
              <a:pPr eaLnBrk="1" hangingPunct="1">
                <a:lnSpc>
                  <a:spcPct val="80000"/>
                </a:lnSpc>
              </a:pPr>
              <a:t>8</a:t>
            </a:fld>
            <a:endParaRPr lang="en-US" altLang="en-US" sz="1200">
              <a:solidFill>
                <a:srgbClr val="FFFFFF"/>
              </a:solidFill>
              <a:latin typeface="Tw Cen MT" panose="020B0602020104020603" pitchFamily="34" charset="0"/>
            </a:endParaRPr>
          </a:p>
        </p:txBody>
      </p:sp>
    </p:spTree>
  </p:cSld>
  <p:clrMapOvr>
    <a:masterClrMapping/>
  </p:clrMapOvr>
  <p:transition spd="med">
    <p:strip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12775" y="228600"/>
            <a:ext cx="8153400" cy="990600"/>
          </a:xfrm>
        </p:spPr>
        <p:txBody>
          <a:bodyPr/>
          <a:lstStyle/>
          <a:p>
            <a:pPr eaLnBrk="1" hangingPunct="1"/>
            <a:r>
              <a:rPr lang="en-US" altLang="en-US" b="1" smtClean="0"/>
              <a:t>Types of research proposal:</a:t>
            </a:r>
            <a:endParaRPr lang="en-US" altLang="en-US" smtClean="0"/>
          </a:p>
        </p:txBody>
      </p:sp>
      <p:sp>
        <p:nvSpPr>
          <p:cNvPr id="17411" name="Content Placeholder 2"/>
          <p:cNvSpPr>
            <a:spLocks noGrp="1"/>
          </p:cNvSpPr>
          <p:nvPr>
            <p:ph sz="quarter" idx="1"/>
          </p:nvPr>
        </p:nvSpPr>
        <p:spPr>
          <a:xfrm>
            <a:off x="612775" y="1600200"/>
            <a:ext cx="8153400" cy="4495800"/>
          </a:xfrm>
        </p:spPr>
        <p:txBody>
          <a:bodyPr/>
          <a:lstStyle/>
          <a:p>
            <a:pPr eaLnBrk="1" hangingPunct="1">
              <a:buFont typeface="Wingdings" panose="05000000000000000000" pitchFamily="2" charset="2"/>
              <a:buNone/>
            </a:pPr>
            <a:r>
              <a:rPr lang="en-US" altLang="en-US" smtClean="0"/>
              <a:t>There are two types of research proposal</a:t>
            </a:r>
          </a:p>
          <a:p>
            <a:pPr eaLnBrk="1" hangingPunct="1"/>
            <a:r>
              <a:rPr lang="en-US" altLang="en-US" smtClean="0"/>
              <a:t> Internal Proposal </a:t>
            </a:r>
          </a:p>
          <a:p>
            <a:pPr eaLnBrk="1" hangingPunct="1"/>
            <a:r>
              <a:rPr lang="en-US" altLang="en-US" smtClean="0"/>
              <a:t> External Proposal</a:t>
            </a:r>
          </a:p>
          <a:p>
            <a:pPr lvl="1" eaLnBrk="1" hangingPunct="1"/>
            <a:r>
              <a:rPr lang="en-US" altLang="en-US" smtClean="0"/>
              <a:t>Solicited Proposal </a:t>
            </a:r>
          </a:p>
          <a:p>
            <a:pPr lvl="1" eaLnBrk="1" hangingPunct="1"/>
            <a:r>
              <a:rPr lang="en-US" altLang="en-US" smtClean="0"/>
              <a:t>Unsolicited Proposal</a:t>
            </a:r>
          </a:p>
          <a:p>
            <a:pPr eaLnBrk="1" hangingPunct="1">
              <a:buFont typeface="Wingdings" panose="05000000000000000000" pitchFamily="2" charset="2"/>
              <a:buNone/>
            </a:pPr>
            <a:endParaRPr lang="en-US" altLang="en-US"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pPr>
            <a:fld id="{DACE34CA-259B-4F35-90DD-755948AD550D}" type="slidenum">
              <a:rPr lang="en-US" altLang="en-US" sz="1200">
                <a:solidFill>
                  <a:srgbClr val="FFFFFF"/>
                </a:solidFill>
                <a:latin typeface="Tw Cen MT" panose="020B0602020104020603" pitchFamily="34" charset="0"/>
              </a:rPr>
              <a:pPr eaLnBrk="1" hangingPunct="1">
                <a:lnSpc>
                  <a:spcPct val="80000"/>
                </a:lnSpc>
              </a:pPr>
              <a:t>9</a:t>
            </a:fld>
            <a:endParaRPr lang="en-US" altLang="en-US" sz="1200">
              <a:solidFill>
                <a:srgbClr val="FFFFFF"/>
              </a:solidFill>
              <a:latin typeface="Tw Cen MT" panose="020B0602020104020603" pitchFamily="34" charset="0"/>
            </a:endParaRPr>
          </a:p>
        </p:txBody>
      </p:sp>
      <p:sp>
        <p:nvSpPr>
          <p:cNvPr id="18437" name="Footer Placeholder 4"/>
          <p:cNvSpPr>
            <a:spLocks noGrp="1"/>
          </p:cNvSpPr>
          <p:nvPr>
            <p:ph type="ftr" sz="quarter" idx="11"/>
          </p:nvPr>
        </p:nvSpPr>
        <p:spPr bwMode="auto">
          <a:xfrm>
            <a:off x="3200400" y="6096000"/>
            <a:ext cx="5421313" cy="365125"/>
          </a:xfrm>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b="1" smtClean="0">
                <a:solidFill>
                  <a:schemeClr val="tx1"/>
                </a:solidFill>
              </a:rPr>
              <a:t>(Cooper, 1995)</a:t>
            </a:r>
          </a:p>
        </p:txBody>
      </p:sp>
    </p:spTree>
  </p:cSld>
  <p:clrMapOvr>
    <a:masterClrMapping/>
  </p:clrMapOvr>
  <p:transition spd="med">
    <p:newsflash/>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247</TotalTime>
  <Words>1052</Words>
  <Application>Microsoft Office PowerPoint</Application>
  <PresentationFormat>On-screen Show (4:3)</PresentationFormat>
  <Paragraphs>190</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Tw Cen MT</vt:lpstr>
      <vt:lpstr>Wingdings</vt:lpstr>
      <vt:lpstr>Wingdings 2</vt:lpstr>
      <vt:lpstr>Calibri</vt:lpstr>
      <vt:lpstr>Tw Cen MT (Body)</vt:lpstr>
      <vt:lpstr>Times New Roman</vt:lpstr>
      <vt:lpstr>Median</vt:lpstr>
      <vt:lpstr>PowerPoint Presentation</vt:lpstr>
      <vt:lpstr>Table of Contents </vt:lpstr>
      <vt:lpstr>Cont… </vt:lpstr>
      <vt:lpstr>Introduction </vt:lpstr>
      <vt:lpstr>Definition of Research </vt:lpstr>
      <vt:lpstr>Definition of proposal:</vt:lpstr>
      <vt:lpstr>What is Research Proposal? </vt:lpstr>
      <vt:lpstr>Objective/Purpose of the research proposal:</vt:lpstr>
      <vt:lpstr>Types of research proposal:</vt:lpstr>
      <vt:lpstr>Elements of research proposal:</vt:lpstr>
      <vt:lpstr>Structure/ Modules of a Research Proposal:</vt:lpstr>
      <vt:lpstr>Cont…</vt:lpstr>
      <vt:lpstr>Advantages of research proposals: </vt:lpstr>
      <vt:lpstr>Advantages: </vt:lpstr>
      <vt:lpstr>Limitations and Delimitations</vt:lpstr>
      <vt:lpstr>Limitations and Delimitations…Cont</vt:lpstr>
      <vt:lpstr>Evaluating the Research Proposal:</vt:lpstr>
      <vt:lpstr>Checklist Creteria for Approving authorities</vt:lpstr>
      <vt:lpstr>Why proposals fail?</vt:lpstr>
      <vt:lpstr>Why proposals fail?</vt:lpstr>
      <vt:lpstr>Reference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arahim</dc:creator>
  <cp:lastModifiedBy>kmacharia</cp:lastModifiedBy>
  <cp:revision>113</cp:revision>
  <dcterms:created xsi:type="dcterms:W3CDTF">2012-11-27T11:03:27Z</dcterms:created>
  <dcterms:modified xsi:type="dcterms:W3CDTF">2014-12-24T15:43:57Z</dcterms:modified>
</cp:coreProperties>
</file>