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30"/>
  </p:notesMasterIdLst>
  <p:handoutMasterIdLst>
    <p:handoutMasterId r:id="rId31"/>
  </p:handoutMasterIdLst>
  <p:sldIdLst>
    <p:sldId id="278" r:id="rId2"/>
    <p:sldId id="286" r:id="rId3"/>
    <p:sldId id="279" r:id="rId4"/>
    <p:sldId id="285" r:id="rId5"/>
    <p:sldId id="280" r:id="rId6"/>
    <p:sldId id="281" r:id="rId7"/>
    <p:sldId id="282" r:id="rId8"/>
    <p:sldId id="283" r:id="rId9"/>
    <p:sldId id="284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0" autoAdjust="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www.wiley.com/college/sekaran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03931-2F32-44F8-B58D-E3B96EBDD940}" type="datetimeFigureOut">
              <a:rPr lang="en-GB" smtClean="0"/>
              <a:t>24/12/2014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0D29A-35D1-4CA9-AD68-C9F3DCF45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63252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4-12-23T04:45:08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7670 6454 0,'24'0'47,"-1"0"-32,22 0-15,1 0 16,22 0-16,2 0 16,-2 0-16,46 0 15,24 0-15,0 0 16,68 0-16,-1 0 15,47-27-15,-23 13 16,-91 14-16,23 0 16,22-13-16,69 13 15,-70 0-15,95 0 16,-71 0-16,-115 0 16,70 0-16,68 0 15,46 54-15,-92-13 16,-23-14-16,0-27 15,24 14-15,-25-1 16,-44 14-16,-46-27 16,-24 28-1,48 12-15,44-26 16,0 39-16,-45-39 16,45 54-16,1-41 15,-1-14-15,24 15 16,-24-1-16,23 0 15,-22-13-15,-47 26 16,-22-26-16,-23-14 16,0 14-16,-1-1 15,-22 1 32,0-1-47,23 1 16,-46-1-16,23 15 15,0-1-15,-23-14 16,0 1-16,0 13 16,0 14-16,23-1 15,-23-26-15,23 0 16,0 26-16,-23-26 16,0-1-1,0 1-15,22 13 16,-22-13 15,0-1-15,0 1-1,0-1 1,0 0-16,0 1 16,0 0-1,0-1-15,0 1 16,-22 0-1,-1-14-15,23 13 16,-69 1-16,46-1 16,0 1-16,0-1 15,0 1-15,0-1 16,1 1-16,-24-14 16,46 14-16,-69-1 15,23 1-15,-22-1 16,22 1-16,-46 0 15,-45-1-15,45 14 16,23-13-16,-45-1 16,-1 1-16,-22-1 15,45-13-15,-22 41 16,-1-27 0,1-1-16,45 42 15,0-55-15,-45 13 16,45 1-16,-45-1 15,-24 1-15,1-14 16,22 0-16,24 0 16,44 13-16,-67 14 15,46 15-15,-24-29 16,-45 0-16,-1-13 16,24 0-16,-24 14 15,47-1-15,-70-13 16,70 0-16,-1 0 15,-69 0-15,47 0 16,-70 0-16,23 0 16,47 0-16,-24 0 15,2 0-15,-2 0 16,-46 0-16,25 0 16,-70 0-16,-23 0 15,68-13-15,24-1 16,-47 1-16,1-14 15,0 13-15,69-14 16,-1-12-16,-45 13 16,23 0-1,68 13-15,-22 0 0,22 1 16,1-14 0,-1 27-16,0-13 15,24-1-15,-1-13 16,23 13-16,-23 1 15,24-1-15,22 0 16,0 14-16,23-13 16,0 0-16,-23-1 15,1-27-15,-2 0 16,24 14-16,-23-13 16,0-1-1,0 0-15,-22-13 16,45 0-16,0 27 15,0 0-15,0-14 16,0 0-16,0 14 16,0-13-16,22-1 15,-22 0-15,69-13 16,-22 27-16,21-55 16,0 28-16,25 0 15,-48 13-15,46-14 16,-45 15-1,46 13-15,-23-13 16,-24 25-16,25-12 16,-25 14-16,-22-14 15,0 0-15,0 27 16,-23-14-16,45 14 16,-22-13-16,0 13 15,23 0-15,0-14 16,23 0-16,-1 14 15,24 0-15,45 0 16,-68 0-16,23-13 16,-24 13-16,-21-14 15,-2 14-15,-22 0 16,0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www.wiley.com/college/sekaran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46EA-7788-4FC9-B8A9-68DF97667B72}" type="datetimeFigureOut">
              <a:rPr lang="en-GB" smtClean="0"/>
              <a:t>24/12/2014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72326-02D0-4FD6-9BDB-B9B5EEB31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4946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316623-A4DC-4DA9-B48D-85056D727E47}" type="slidenum">
              <a:rPr 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smtClean="0"/>
          </a:p>
        </p:txBody>
      </p:sp>
    </p:spTree>
    <p:extLst>
      <p:ext uri="{BB962C8B-B14F-4D97-AF65-F5344CB8AC3E}">
        <p14:creationId xmlns:p14="http://schemas.microsoft.com/office/powerpoint/2010/main" val="259031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76201" y="6477000"/>
            <a:ext cx="90678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 bwMode="auto">
          <a:xfrm>
            <a:off x="0" y="-420688"/>
            <a:ext cx="9067800" cy="0"/>
          </a:xfrm>
          <a:prstGeom prst="line">
            <a:avLst/>
          </a:prstGeom>
          <a:ln w="76200"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>
            <a:lvl1pPr>
              <a:defRPr>
                <a:latin typeface="Adobe Gothic Std B" pitchFamily="34" charset="-128"/>
                <a:ea typeface="Adobe Gothic Std B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800600"/>
          </a:xfrm>
        </p:spPr>
        <p:txBody>
          <a:bodyPr/>
          <a:lstStyle>
            <a:lvl1pPr marL="316634" indent="-316634">
              <a:buFont typeface="Wingdings" pitchFamily="2" charset="2"/>
              <a:buChar char="ü"/>
              <a:defRPr sz="2586">
                <a:latin typeface="Times New Roman" pitchFamily="18" charset="0"/>
                <a:cs typeface="Times New Roman" pitchFamily="18" charset="0"/>
              </a:defRPr>
            </a:lvl1pPr>
            <a:lvl2pPr marL="686040" indent="-263862">
              <a:buFont typeface="Wingdings" pitchFamily="2" charset="2"/>
              <a:buChar char="q"/>
              <a:defRPr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1962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06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3971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5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>
            <a:lvl1pPr>
              <a:defRPr>
                <a:latin typeface="Adobe Gothic Std B" pitchFamily="34" charset="-128"/>
                <a:ea typeface="Adobe Gothic Std B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181600"/>
          </a:xfrm>
        </p:spPr>
        <p:txBody>
          <a:bodyPr/>
          <a:lstStyle>
            <a:lvl1pPr marL="316634" indent="-316634">
              <a:buFont typeface="Wingdings" pitchFamily="2" charset="2"/>
              <a:buChar char="ü"/>
              <a:defRPr sz="2586">
                <a:latin typeface="Times New Roman" pitchFamily="18" charset="0"/>
                <a:cs typeface="Times New Roman" pitchFamily="18" charset="0"/>
              </a:defRPr>
            </a:lvl1pPr>
            <a:lvl2pPr marL="686040" indent="-263862">
              <a:buFont typeface="Wingdings" pitchFamily="2" charset="2"/>
              <a:buChar char="q"/>
              <a:defRPr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1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27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200"/>
            </a:gs>
            <a:gs pos="42000">
              <a:schemeClr val="bg1"/>
            </a:gs>
            <a:gs pos="70000">
              <a:schemeClr val="accent5">
                <a:lumMod val="95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1" y="1219202"/>
            <a:ext cx="85344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" y="1066800"/>
            <a:ext cx="9067800" cy="0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76201" y="6538913"/>
            <a:ext cx="90678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09700" y="6623865"/>
            <a:ext cx="8134300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84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8" dirty="0" err="1" smtClean="0"/>
              <a:t>Copyright©Jimmy</a:t>
            </a:r>
            <a:r>
              <a:rPr lang="en-GB" sz="1108" dirty="0" smtClean="0"/>
              <a:t> Macharia, PhD.                                 </a:t>
            </a:r>
            <a:fld id="{BE706949-657C-4CCD-9C3C-26112609ECD2}" type="slidenum">
              <a:rPr lang="en-GB" sz="1108" b="0" smtClean="0">
                <a:latin typeface="Arial" panose="020B0604020202020204" pitchFamily="34" charset="0"/>
              </a:rPr>
              <a:pPr marL="0" marR="0" indent="0" algn="l" defTabSz="84435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1108" dirty="0" smtClean="0"/>
              <a:t>           MIS 6220 Research Methods</a:t>
            </a:r>
            <a:endParaRPr lang="en-GB" sz="1662" dirty="0"/>
          </a:p>
        </p:txBody>
      </p:sp>
      <p:pic>
        <p:nvPicPr>
          <p:cNvPr id="8" name="Picture 2" descr="USIU-AFRICA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04" y="6178442"/>
            <a:ext cx="897149" cy="67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76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5pPr>
      <a:lvl6pPr marL="422178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6pPr>
      <a:lvl7pPr marL="844357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7pPr>
      <a:lvl8pPr marL="1266535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8pPr>
      <a:lvl9pPr marL="1688714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9pPr>
    </p:titleStyle>
    <p:bodyStyle>
      <a:lvl1pPr marL="316634" indent="-316634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955" b="1">
          <a:solidFill>
            <a:srgbClr val="222222"/>
          </a:solidFill>
          <a:latin typeface="Times New Roman" pitchFamily="18" charset="0"/>
          <a:ea typeface="+mn-ea"/>
          <a:cs typeface="Times New Roman" pitchFamily="18" charset="0"/>
        </a:defRPr>
      </a:lvl1pPr>
      <a:lvl2pPr marL="686040" indent="-263862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1" b="1">
          <a:solidFill>
            <a:srgbClr val="FF0000"/>
          </a:solidFill>
          <a:latin typeface="Times New Roman" pitchFamily="18" charset="0"/>
          <a:cs typeface="Times New Roman" pitchFamily="18" charset="0"/>
        </a:defRPr>
      </a:lvl2pPr>
      <a:lvl3pPr marL="1055446" indent="-211089" algn="l" rtl="0" eaLnBrk="1" fontAlgn="base" hangingPunct="1">
        <a:spcBef>
          <a:spcPct val="20000"/>
        </a:spcBef>
        <a:spcAft>
          <a:spcPct val="0"/>
        </a:spcAft>
        <a:buChar char="•"/>
        <a:defRPr sz="2031">
          <a:solidFill>
            <a:srgbClr val="222222"/>
          </a:solidFill>
          <a:latin typeface="+mn-lt"/>
          <a:cs typeface="Times New Roman" pitchFamily="18" charset="0"/>
        </a:defRPr>
      </a:lvl3pPr>
      <a:lvl4pPr marL="1477625" indent="-211089" algn="l" rtl="0" eaLnBrk="1" fontAlgn="base" hangingPunct="1">
        <a:spcBef>
          <a:spcPct val="20000"/>
        </a:spcBef>
        <a:spcAft>
          <a:spcPct val="0"/>
        </a:spcAft>
        <a:buChar char="–"/>
        <a:defRPr sz="2031">
          <a:solidFill>
            <a:srgbClr val="222222"/>
          </a:solidFill>
          <a:latin typeface="+mn-lt"/>
          <a:cs typeface="Times New Roman" pitchFamily="18" charset="0"/>
        </a:defRPr>
      </a:lvl4pPr>
      <a:lvl5pPr marL="1899803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321982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6pPr>
      <a:lvl7pPr marL="2744160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7pPr>
      <a:lvl8pPr marL="3166339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8pPr>
      <a:lvl9pPr marL="3588517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178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357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535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714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892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3071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5249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7428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D71E957E-C87F-4A36-9EA6-972C954A9941}" type="slidenum">
              <a:rPr lang="en-GB" sz="1400">
                <a:latin typeface="Helvetica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GB" sz="1400">
              <a:latin typeface="Helvetica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Chapter 7</a:t>
            </a:r>
          </a:p>
        </p:txBody>
      </p:sp>
      <p:sp>
        <p:nvSpPr>
          <p:cNvPr id="66564" name="Rectangle 3"/>
          <p:cNvSpPr>
            <a:spLocks noGrp="1" noChangeAspect="1" noChangeArrowheads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dirty="0" smtClean="0"/>
              <a:t>Data Collection Methods: Introduction and Interviews</a:t>
            </a:r>
          </a:p>
        </p:txBody>
      </p:sp>
    </p:spTree>
    <p:extLst>
      <p:ext uri="{BB962C8B-B14F-4D97-AF65-F5344CB8AC3E}">
        <p14:creationId xmlns:p14="http://schemas.microsoft.com/office/powerpoint/2010/main" val="151417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6D5527DB-E8BC-43FD-874D-AFF227C7490C}" type="slidenum">
              <a:rPr lang="en-GB" sz="1400">
                <a:latin typeface="Helvetica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GB" sz="1400">
              <a:latin typeface="Helvetica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Chapter 8</a:t>
            </a:r>
          </a:p>
        </p:txBody>
      </p:sp>
      <p:sp>
        <p:nvSpPr>
          <p:cNvPr id="73732" name="Rectangle 3"/>
          <p:cNvSpPr>
            <a:spLocks noGrp="1" noChangeAspect="1" noChangeArrowheads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dirty="0" smtClean="0"/>
              <a:t>Data Collection Methods: Observation</a:t>
            </a:r>
          </a:p>
        </p:txBody>
      </p:sp>
    </p:spTree>
    <p:extLst>
      <p:ext uri="{BB962C8B-B14F-4D97-AF65-F5344CB8AC3E}">
        <p14:creationId xmlns:p14="http://schemas.microsoft.com/office/powerpoint/2010/main" val="123252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Observation</a:t>
            </a:r>
            <a:endParaRPr lang="nl-NL" smtClean="0"/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Observation involves going into ‘the field’, - the factory, the supermarket, the waiting room, the office, or the trading room - watching what workers, consumers, or day traders do, and describing, analyzing, and interpreting what one has seen. </a:t>
            </a:r>
            <a:endParaRPr lang="nl-NL" smtClean="0"/>
          </a:p>
          <a:p>
            <a:endParaRPr lang="nl-NL" b="1" smtClean="0"/>
          </a:p>
        </p:txBody>
      </p:sp>
    </p:spTree>
    <p:extLst>
      <p:ext uri="{BB962C8B-B14F-4D97-AF65-F5344CB8AC3E}">
        <p14:creationId xmlns:p14="http://schemas.microsoft.com/office/powerpoint/2010/main" val="328650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nl-NL" smtClean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Shadowing a Wall Street broker engaged in his daily routine.</a:t>
            </a:r>
            <a:endParaRPr lang="nl-NL" dirty="0" smtClean="0"/>
          </a:p>
          <a:p>
            <a:r>
              <a:rPr lang="en-US" dirty="0" smtClean="0"/>
              <a:t>Observing in-store shopping behavior of consumers via a camera.</a:t>
            </a:r>
            <a:endParaRPr lang="nl-NL" dirty="0" smtClean="0"/>
          </a:p>
          <a:p>
            <a:r>
              <a:rPr lang="en-US" dirty="0" smtClean="0"/>
              <a:t>Sitting in the corner of an office to observe how a merchant bank trader operates.</a:t>
            </a:r>
            <a:endParaRPr lang="nl-NL" dirty="0" smtClean="0"/>
          </a:p>
          <a:p>
            <a:r>
              <a:rPr lang="en-US" dirty="0" smtClean="0"/>
              <a:t>Working in a plant to study factory life.</a:t>
            </a:r>
            <a:endParaRPr lang="nl-NL" dirty="0" smtClean="0"/>
          </a:p>
          <a:p>
            <a:r>
              <a:rPr lang="en-US" dirty="0" smtClean="0"/>
              <a:t>Studying the approach skills of sales people disguised as a shopper. </a:t>
            </a:r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93405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Key dimensions characterizing type of observation</a:t>
            </a:r>
            <a:endParaRPr lang="nl-NL" smtClean="0"/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Controlled versus Uncontrolled Observational Studies</a:t>
            </a:r>
            <a:endParaRPr lang="nl-NL" dirty="0" smtClean="0"/>
          </a:p>
          <a:p>
            <a:r>
              <a:rPr lang="en-US" dirty="0" smtClean="0"/>
              <a:t>Participant versus Non-Participant Observation  </a:t>
            </a:r>
            <a:endParaRPr lang="nl-NL" dirty="0" smtClean="0"/>
          </a:p>
          <a:p>
            <a:r>
              <a:rPr lang="en-US" dirty="0" smtClean="0"/>
              <a:t>Structured versus Unstructured Observational Studies </a:t>
            </a:r>
            <a:endParaRPr lang="nl-NL" dirty="0" smtClean="0"/>
          </a:p>
          <a:p>
            <a:r>
              <a:rPr lang="en-US" dirty="0" smtClean="0"/>
              <a:t>Concealed versus Unconcealed observation</a:t>
            </a:r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58140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Participant Observation</a:t>
            </a:r>
            <a:endParaRPr lang="nl-NL" smtClean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participatory aspect:</a:t>
            </a:r>
          </a:p>
          <a:p>
            <a:pPr lvl="1"/>
            <a:r>
              <a:rPr lang="en-US" smtClean="0"/>
              <a:t>Complete participation</a:t>
            </a:r>
          </a:p>
          <a:p>
            <a:pPr lvl="1"/>
            <a:r>
              <a:rPr lang="en-US" smtClean="0"/>
              <a:t>Moderate participation</a:t>
            </a:r>
          </a:p>
          <a:p>
            <a:pPr lvl="1"/>
            <a:r>
              <a:rPr lang="en-US" smtClean="0"/>
              <a:t>Active participation</a:t>
            </a:r>
          </a:p>
          <a:p>
            <a:pPr lvl="1"/>
            <a:endParaRPr lang="en-US" smtClean="0"/>
          </a:p>
          <a:p>
            <a:r>
              <a:rPr lang="en-US" smtClean="0"/>
              <a:t>To what extent should I participate?</a:t>
            </a:r>
          </a:p>
        </p:txBody>
      </p:sp>
    </p:spTree>
    <p:extLst>
      <p:ext uri="{BB962C8B-B14F-4D97-AF65-F5344CB8AC3E}">
        <p14:creationId xmlns:p14="http://schemas.microsoft.com/office/powerpoint/2010/main" val="31990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Participant Observation</a:t>
            </a:r>
            <a:endParaRPr lang="nl-NL" smtClean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observation aspect</a:t>
            </a:r>
          </a:p>
          <a:p>
            <a:pPr lvl="1"/>
            <a:r>
              <a:rPr lang="en-US" smtClean="0"/>
              <a:t>Obtaining permission</a:t>
            </a:r>
          </a:p>
          <a:p>
            <a:pPr lvl="1"/>
            <a:r>
              <a:rPr lang="en-US" smtClean="0"/>
              <a:t>Finding a ‘sponsor’</a:t>
            </a:r>
          </a:p>
          <a:p>
            <a:pPr lvl="1"/>
            <a:r>
              <a:rPr lang="en-US" smtClean="0"/>
              <a:t>Establishing rapport</a:t>
            </a:r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401766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observe?</a:t>
            </a:r>
            <a:endParaRPr lang="nl-NL" smtClean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 observation stage:</a:t>
            </a:r>
          </a:p>
          <a:p>
            <a:pPr lvl="1"/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Actors</a:t>
            </a:r>
          </a:p>
          <a:p>
            <a:pPr lvl="1"/>
            <a:r>
              <a:rPr lang="en-US" dirty="0" smtClean="0"/>
              <a:t>Feelings</a:t>
            </a:r>
          </a:p>
          <a:p>
            <a:pPr lvl="1"/>
            <a:r>
              <a:rPr lang="en-US" dirty="0" smtClean="0"/>
              <a:t>Events</a:t>
            </a:r>
          </a:p>
          <a:p>
            <a:pPr lvl="1">
              <a:buFontTx/>
              <a:buNone/>
            </a:pPr>
            <a:r>
              <a:rPr lang="en-US" dirty="0" smtClean="0"/>
              <a:t>							</a:t>
            </a:r>
            <a:r>
              <a:rPr lang="en-US" dirty="0" err="1" smtClean="0"/>
              <a:t>Spradly</a:t>
            </a:r>
            <a:r>
              <a:rPr lang="en-US" dirty="0" smtClean="0"/>
              <a:t>, 1980</a:t>
            </a:r>
          </a:p>
        </p:txBody>
      </p:sp>
    </p:spTree>
    <p:extLst>
      <p:ext uri="{BB962C8B-B14F-4D97-AF65-F5344CB8AC3E}">
        <p14:creationId xmlns:p14="http://schemas.microsoft.com/office/powerpoint/2010/main" val="199587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observe?</a:t>
            </a:r>
            <a:endParaRPr lang="nl-NL" smtClean="0"/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Focused and selective observation stage:</a:t>
            </a:r>
          </a:p>
          <a:p>
            <a:pPr lvl="1"/>
            <a:r>
              <a:rPr lang="en-US" smtClean="0"/>
              <a:t>Look for a story line</a:t>
            </a:r>
          </a:p>
          <a:p>
            <a:pPr lvl="1"/>
            <a:r>
              <a:rPr lang="en-US" smtClean="0"/>
              <a:t>Sort out regular from irregular activities</a:t>
            </a:r>
          </a:p>
          <a:p>
            <a:pPr lvl="1"/>
            <a:r>
              <a:rPr lang="en-US" smtClean="0"/>
              <a:t>Look for variation in the storyline</a:t>
            </a:r>
          </a:p>
          <a:p>
            <a:pPr lvl="1"/>
            <a:r>
              <a:rPr lang="en-US" smtClean="0"/>
              <a:t>Look for negative cases or exceptions</a:t>
            </a:r>
          </a:p>
          <a:p>
            <a:pPr lvl="1"/>
            <a:r>
              <a:rPr lang="en-US" smtClean="0"/>
              <a:t>Develop a plan for systematic observation if needed</a:t>
            </a:r>
          </a:p>
          <a:p>
            <a:pPr lvl="1">
              <a:buFontTx/>
              <a:buNone/>
            </a:pPr>
            <a:r>
              <a:rPr lang="en-US" smtClean="0"/>
              <a:t>							</a:t>
            </a:r>
          </a:p>
          <a:p>
            <a:pPr lvl="1">
              <a:buFontTx/>
              <a:buNone/>
            </a:pPr>
            <a:r>
              <a:rPr lang="en-US" smtClean="0"/>
              <a:t>					DeWalt and DeWalt, 2002</a:t>
            </a:r>
          </a:p>
        </p:txBody>
      </p:sp>
    </p:spTree>
    <p:extLst>
      <p:ext uri="{BB962C8B-B14F-4D97-AF65-F5344CB8AC3E}">
        <p14:creationId xmlns:p14="http://schemas.microsoft.com/office/powerpoint/2010/main" val="244401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Structured observation</a:t>
            </a:r>
            <a:endParaRPr lang="nl-NL" smtClean="0"/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Looks selectively at predetermined phenomena</a:t>
            </a:r>
          </a:p>
          <a:p>
            <a:endParaRPr lang="en-US" smtClean="0"/>
          </a:p>
          <a:p>
            <a:r>
              <a:rPr lang="en-US" smtClean="0"/>
              <a:t>Different levels of structure </a:t>
            </a:r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8915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schemes </a:t>
            </a:r>
            <a:endParaRPr lang="nl-NL" smtClean="0"/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</a:p>
          <a:p>
            <a:endParaRPr lang="en-US" dirty="0" smtClean="0"/>
          </a:p>
          <a:p>
            <a:r>
              <a:rPr lang="en-US" dirty="0" smtClean="0"/>
              <a:t>Objective</a:t>
            </a:r>
          </a:p>
          <a:p>
            <a:endParaRPr lang="en-US" dirty="0" smtClean="0"/>
          </a:p>
          <a:p>
            <a:r>
              <a:rPr lang="en-US" dirty="0" smtClean="0"/>
              <a:t>Ease of use</a:t>
            </a:r>
          </a:p>
          <a:p>
            <a:endParaRPr lang="en-US" dirty="0" smtClean="0"/>
          </a:p>
          <a:p>
            <a:r>
              <a:rPr lang="en-US" dirty="0" smtClean="0"/>
              <a:t>Mutually exclusive and collectively exhaustive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73657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3056353"/>
            <a:ext cx="8000998" cy="1159717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/>
          <a:lstStyle/>
          <a:p>
            <a:pPr>
              <a:defRPr/>
            </a:pPr>
            <a:r>
              <a:rPr lang="en-US" dirty="0" smtClean="0"/>
              <a:t>Week  </a:t>
            </a:r>
            <a:r>
              <a:rPr lang="en-US" dirty="0" smtClean="0"/>
              <a:t>07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/>
              <a:t>Data Collection Methods: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5038" y="1613629"/>
            <a:ext cx="7467600" cy="547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ü"/>
              <a:defRPr sz="3200" b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955" dirty="0">
                <a:solidFill>
                  <a:schemeClr val="bg1"/>
                </a:solidFill>
                <a:latin typeface="Arial Black" panose="020B0A04020102020204" pitchFamily="34" charset="0"/>
                <a:ea typeface="ヒラギノ角ゴ Pro W3"/>
                <a:cs typeface="ヒラギノ角ゴ Pro W3"/>
              </a:rPr>
              <a:t>MIS   6220      </a:t>
            </a:r>
            <a:r>
              <a:rPr lang="en-GB" sz="2955" dirty="0">
                <a:solidFill>
                  <a:schemeClr val="bg1"/>
                </a:solidFill>
              </a:rPr>
              <a:t>RESEARCH METHODS </a:t>
            </a:r>
            <a:endParaRPr lang="en-US" sz="2955" dirty="0">
              <a:solidFill>
                <a:schemeClr val="bg1"/>
              </a:solidFill>
              <a:latin typeface="Arial Black" panose="020B0A04020102020204" pitchFamily="34" charset="0"/>
              <a:ea typeface="ヒラギノ角ゴ Pro W3"/>
              <a:cs typeface="ヒラギノ角ゴ Pro W3"/>
            </a:endParaRPr>
          </a:p>
        </p:txBody>
      </p:sp>
      <p:pic>
        <p:nvPicPr>
          <p:cNvPr id="819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2296138"/>
            <a:ext cx="1657350" cy="1520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45"/>
          <p:cNvSpPr txBox="1">
            <a:spLocks noChangeArrowheads="1"/>
          </p:cNvSpPr>
          <p:nvPr/>
        </p:nvSpPr>
        <p:spPr bwMode="auto">
          <a:xfrm>
            <a:off x="1" y="3899791"/>
            <a:ext cx="9144000" cy="256551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ü"/>
              <a:defRPr sz="3200" b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6094" baseline="-25000" dirty="0">
                <a:solidFill>
                  <a:schemeClr val="folHlink"/>
                </a:solidFill>
              </a:rPr>
              <a:t>                                BY</a:t>
            </a:r>
          </a:p>
          <a:p>
            <a:pPr algn="ctr">
              <a:buNone/>
            </a:pPr>
            <a:r>
              <a:rPr lang="en-US" sz="2586" dirty="0">
                <a:solidFill>
                  <a:schemeClr val="bg1"/>
                </a:solidFill>
              </a:rPr>
              <a:t>Prof. Jimmy </a:t>
            </a:r>
            <a:r>
              <a:rPr lang="en-US" sz="2586" dirty="0" err="1">
                <a:solidFill>
                  <a:schemeClr val="bg1"/>
                </a:solidFill>
              </a:rPr>
              <a:t>K.N.Macharia</a:t>
            </a:r>
            <a:r>
              <a:rPr lang="en-US" sz="2586" dirty="0">
                <a:solidFill>
                  <a:schemeClr val="bg1"/>
                </a:solidFill>
              </a:rPr>
              <a:t>,</a:t>
            </a:r>
            <a:endParaRPr lang="en-GB" sz="2586" dirty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2586" dirty="0">
                <a:solidFill>
                  <a:schemeClr val="bg1"/>
                </a:solidFill>
              </a:rPr>
              <a:t>Associate Professor of Information Systems &amp;Technology, and</a:t>
            </a:r>
            <a:endParaRPr lang="en-GB" sz="2586" dirty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2586" dirty="0">
                <a:solidFill>
                  <a:schemeClr val="bg1"/>
                </a:solidFill>
              </a:rPr>
              <a:t>Dean, School of Science &amp; Technology,</a:t>
            </a:r>
            <a:endParaRPr lang="en-GB" sz="2586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700" baseline="-25000" dirty="0">
                <a:solidFill>
                  <a:schemeClr val="folHlink"/>
                </a:solidFill>
              </a:rPr>
              <a:t>kmacharia@usiu.ac.ke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82057" y="396822"/>
            <a:ext cx="7361521" cy="92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33" tIns="42217" rIns="84433" bIns="42217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GB" sz="4063" kern="0"/>
              <a:t>Masters of Information Systems &amp; Technology </a:t>
            </a:r>
            <a:endParaRPr lang="en-GB" sz="4063" kern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627784" y="2160702"/>
              <a:ext cx="3083807" cy="620226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8425" y="2151343"/>
                <a:ext cx="3102525" cy="6389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971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Coding Schemes</a:t>
            </a:r>
            <a:endParaRPr lang="nl-NL" smtClean="0"/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checklist</a:t>
            </a:r>
          </a:p>
          <a:p>
            <a:endParaRPr lang="en-US" smtClean="0"/>
          </a:p>
          <a:p>
            <a:r>
              <a:rPr lang="en-US" smtClean="0"/>
              <a:t>Sequence record</a:t>
            </a:r>
          </a:p>
          <a:p>
            <a:endParaRPr lang="en-US" smtClean="0"/>
          </a:p>
          <a:p>
            <a:r>
              <a:rPr lang="en-US" smtClean="0"/>
              <a:t>Sequence record on time scale</a:t>
            </a:r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28964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66395129-5DAD-44D6-B0DB-CBB6A4047506}" type="slidenum">
              <a:rPr lang="en-GB" sz="1400">
                <a:latin typeface="Helvetica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GB" sz="1400">
              <a:latin typeface="Helvetica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Chapter 9</a:t>
            </a:r>
          </a:p>
        </p:txBody>
      </p:sp>
      <p:sp>
        <p:nvSpPr>
          <p:cNvPr id="84996" name="Rectangle 3"/>
          <p:cNvSpPr>
            <a:spLocks noGrp="1" noChangeAspect="1" noChangeArrowheads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dirty="0" smtClean="0"/>
              <a:t>Data Collection Methods: Questionnaires</a:t>
            </a:r>
          </a:p>
        </p:txBody>
      </p:sp>
    </p:spTree>
    <p:extLst>
      <p:ext uri="{BB962C8B-B14F-4D97-AF65-F5344CB8AC3E}">
        <p14:creationId xmlns:p14="http://schemas.microsoft.com/office/powerpoint/2010/main" val="265662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fr-FR" smtClean="0"/>
              <a:t>Questionnaire Design </a:t>
            </a:r>
            <a:endParaRPr lang="en-US" sz="4800" smtClean="0">
              <a:solidFill>
                <a:schemeClr val="hlink"/>
              </a:solidFill>
            </a:endParaRPr>
          </a:p>
        </p:txBody>
      </p:sp>
      <p:sp>
        <p:nvSpPr>
          <p:cNvPr id="8601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1447800"/>
            <a:ext cx="7772400" cy="4953000"/>
          </a:xfrm>
        </p:spPr>
        <p:txBody>
          <a:bodyPr/>
          <a:lstStyle/>
          <a:p>
            <a:pPr marL="609600" indent="-609600" eaLnBrk="1" hangingPunct="1"/>
            <a:r>
              <a:rPr lang="en-US" sz="2400" smtClean="0"/>
              <a:t>Definition</a:t>
            </a:r>
          </a:p>
          <a:p>
            <a:pPr marL="990600" lvl="1" indent="-533400" eaLnBrk="1" hangingPunct="1">
              <a:buFontTx/>
              <a:buNone/>
            </a:pPr>
            <a:r>
              <a:rPr lang="en-US" sz="2000" smtClean="0"/>
              <a:t>	A questionnaire is a pre-formulated, written set of questions to which the respondent records his answers</a:t>
            </a:r>
          </a:p>
          <a:p>
            <a:pPr marL="2209800" lvl="4" indent="-381000" eaLnBrk="1" hangingPunct="1"/>
            <a:endParaRPr lang="en-US" sz="1200" smtClean="0"/>
          </a:p>
          <a:p>
            <a:pPr marL="609600" indent="-609600" eaLnBrk="1" hangingPunct="1"/>
            <a:r>
              <a:rPr lang="en-US" sz="2400" smtClean="0"/>
              <a:t>Steps</a:t>
            </a:r>
          </a:p>
          <a:p>
            <a:pPr marL="1371600" lvl="2" indent="-457200" eaLnBrk="1" hangingPunct="1">
              <a:buClr>
                <a:schemeClr val="hlink"/>
              </a:buClr>
              <a:buFontTx/>
              <a:buAutoNum type="arabicPeriod"/>
            </a:pPr>
            <a:r>
              <a:rPr lang="en-US" smtClean="0"/>
              <a:t>Determine the content of the questionnaire</a:t>
            </a:r>
          </a:p>
          <a:p>
            <a:pPr marL="1371600" lvl="2" indent="-457200" eaLnBrk="1" hangingPunct="1">
              <a:buClr>
                <a:schemeClr val="hlink"/>
              </a:buClr>
              <a:buFontTx/>
              <a:buAutoNum type="arabicPeriod"/>
            </a:pPr>
            <a:r>
              <a:rPr lang="en-US" smtClean="0"/>
              <a:t>Determine the form of response</a:t>
            </a:r>
          </a:p>
          <a:p>
            <a:pPr marL="1371600" lvl="2" indent="-457200" eaLnBrk="1" hangingPunct="1">
              <a:buClr>
                <a:schemeClr val="hlink"/>
              </a:buClr>
              <a:buFontTx/>
              <a:buAutoNum type="arabicPeriod"/>
            </a:pPr>
            <a:r>
              <a:rPr lang="en-US" smtClean="0"/>
              <a:t>Determine the wording of the questions</a:t>
            </a:r>
          </a:p>
          <a:p>
            <a:pPr marL="1371600" lvl="2" indent="-457200" eaLnBrk="1" hangingPunct="1">
              <a:buClr>
                <a:schemeClr val="hlink"/>
              </a:buClr>
              <a:buFontTx/>
              <a:buAutoNum type="arabicPeriod"/>
            </a:pPr>
            <a:r>
              <a:rPr lang="en-US" smtClean="0"/>
              <a:t>Determine the question sequence</a:t>
            </a:r>
          </a:p>
          <a:p>
            <a:pPr marL="1371600" lvl="2" indent="-457200" eaLnBrk="1" hangingPunct="1">
              <a:buClr>
                <a:schemeClr val="hlink"/>
              </a:buClr>
              <a:buFontTx/>
              <a:buAutoNum type="arabicPeriod"/>
            </a:pPr>
            <a:r>
              <a:rPr lang="en-US" smtClean="0"/>
              <a:t>Write cover letter</a:t>
            </a:r>
          </a:p>
        </p:txBody>
      </p:sp>
    </p:spTree>
    <p:extLst>
      <p:ext uri="{BB962C8B-B14F-4D97-AF65-F5344CB8AC3E}">
        <p14:creationId xmlns:p14="http://schemas.microsoft.com/office/powerpoint/2010/main" val="133873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3333CC"/>
                </a:solidFill>
              </a:rPr>
              <a:t>1.</a:t>
            </a:r>
            <a:r>
              <a:rPr lang="en-US" smtClean="0"/>
              <a:t> </a:t>
            </a:r>
            <a:r>
              <a:rPr lang="en-US" sz="4800" smtClean="0"/>
              <a:t>Questionnaire content</a:t>
            </a:r>
          </a:p>
        </p:txBody>
      </p:sp>
      <p:sp>
        <p:nvSpPr>
          <p:cNvPr id="87043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1524000"/>
            <a:ext cx="77724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Framework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Need information for all constructs in framework</a:t>
            </a:r>
          </a:p>
          <a:p>
            <a:pPr lvl="4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Measurement: Operationalizing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Objective construct: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1 element/items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=&gt; 1 question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Subjective construct: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multiple elements/items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=&gt; multiple questions</a:t>
            </a:r>
          </a:p>
        </p:txBody>
      </p:sp>
    </p:spTree>
    <p:extLst>
      <p:ext uri="{BB962C8B-B14F-4D97-AF65-F5344CB8AC3E}">
        <p14:creationId xmlns:p14="http://schemas.microsoft.com/office/powerpoint/2010/main" val="1192670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3333CC"/>
                </a:solidFill>
              </a:rPr>
              <a:t>2.</a:t>
            </a:r>
            <a:r>
              <a:rPr lang="en-US" smtClean="0"/>
              <a:t> </a:t>
            </a:r>
            <a:r>
              <a:rPr lang="en-US" sz="4800" smtClean="0"/>
              <a:t>Response format</a:t>
            </a:r>
          </a:p>
        </p:txBody>
      </p:sp>
      <p:sp>
        <p:nvSpPr>
          <p:cNvPr id="88067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14478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Closed vs. Open-ended questions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Closed questions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Helps respondents to make quick decisions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Helps researchers to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Open-ended question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First: unbiased point of view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Final: additional insights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Complementary to closed question: for interpretation purpose</a:t>
            </a:r>
          </a:p>
          <a:p>
            <a:pPr lvl="4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Cfr</a:t>
            </a:r>
            <a:r>
              <a:rPr lang="en-US" dirty="0" smtClean="0"/>
              <a:t>. Measurement: Response scales</a:t>
            </a:r>
          </a:p>
        </p:txBody>
      </p:sp>
    </p:spTree>
    <p:extLst>
      <p:ext uri="{BB962C8B-B14F-4D97-AF65-F5344CB8AC3E}">
        <p14:creationId xmlns:p14="http://schemas.microsoft.com/office/powerpoint/2010/main" val="1249819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 anchor="b"/>
          <a:lstStyle/>
          <a:p>
            <a:pPr eaLnBrk="1" hangingPunct="1"/>
            <a:r>
              <a:rPr lang="en-US" sz="4800" smtClean="0">
                <a:solidFill>
                  <a:srgbClr val="3333CC"/>
                </a:solidFill>
              </a:rPr>
              <a:t>3.</a:t>
            </a:r>
            <a:r>
              <a:rPr lang="en-US" sz="4800" smtClean="0"/>
              <a:t> Question wording</a:t>
            </a:r>
          </a:p>
        </p:txBody>
      </p:sp>
      <p:sp>
        <p:nvSpPr>
          <p:cNvPr id="89090" name="Rectangle 2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16764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Avoid double-barreled questions</a:t>
            </a:r>
          </a:p>
          <a:p>
            <a:pPr lvl="4" eaLnBrk="1" hangingPunct="1">
              <a:lnSpc>
                <a:spcPct val="90000"/>
              </a:lnSpc>
            </a:pPr>
            <a:endParaRPr lang="en-US" sz="1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Avoid ambiguous questions and words</a:t>
            </a:r>
          </a:p>
          <a:p>
            <a:pPr lvl="4" eaLnBrk="1" hangingPunct="1">
              <a:lnSpc>
                <a:spcPct val="90000"/>
              </a:lnSpc>
            </a:pPr>
            <a:endParaRPr lang="en-US" sz="1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Use of ordinary words </a:t>
            </a:r>
          </a:p>
          <a:p>
            <a:pPr lvl="4" eaLnBrk="1" hangingPunct="1">
              <a:lnSpc>
                <a:spcPct val="90000"/>
              </a:lnSpc>
            </a:pPr>
            <a:endParaRPr lang="en-US" sz="1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Avoid leading or biasing questions</a:t>
            </a:r>
          </a:p>
          <a:p>
            <a:pPr lvl="4" eaLnBrk="1" hangingPunct="1">
              <a:lnSpc>
                <a:spcPct val="90000"/>
              </a:lnSpc>
            </a:pPr>
            <a:endParaRPr lang="en-US" sz="1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Social desirability </a:t>
            </a:r>
          </a:p>
          <a:p>
            <a:pPr lvl="4" eaLnBrk="1" hangingPunct="1">
              <a:lnSpc>
                <a:spcPct val="90000"/>
              </a:lnSpc>
            </a:pPr>
            <a:endParaRPr lang="en-US" sz="1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Avoid recall depended questions</a:t>
            </a:r>
          </a:p>
        </p:txBody>
      </p:sp>
    </p:spTree>
    <p:extLst>
      <p:ext uri="{BB962C8B-B14F-4D97-AF65-F5344CB8AC3E}">
        <p14:creationId xmlns:p14="http://schemas.microsoft.com/office/powerpoint/2010/main" val="1538746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4800" smtClean="0"/>
              <a:t>Question wording</a:t>
            </a:r>
          </a:p>
        </p:txBody>
      </p:sp>
      <p:sp>
        <p:nvSpPr>
          <p:cNvPr id="90114" name="Rectangle 2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Use positive and negative statements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z="2000" smtClean="0"/>
              <a:t>Dresdner delivers high quality banking service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	Dresdner has poor customer operational support</a:t>
            </a:r>
          </a:p>
          <a:p>
            <a:pPr lvl="1" eaLnBrk="1" hangingPunct="1"/>
            <a:r>
              <a:rPr lang="en-US" sz="2000" smtClean="0"/>
              <a:t>Avoid double negatives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Limit the length of the questions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Rules of thumb: </a:t>
            </a:r>
          </a:p>
          <a:p>
            <a:pPr lvl="1" eaLnBrk="1" hangingPunct="1"/>
            <a:r>
              <a:rPr lang="en-US" sz="2000" smtClean="0"/>
              <a:t>&lt; 20 words </a:t>
            </a:r>
          </a:p>
          <a:p>
            <a:pPr lvl="1" eaLnBrk="1" hangingPunct="1"/>
            <a:r>
              <a:rPr lang="en-US" sz="2000" smtClean="0"/>
              <a:t>&lt; one full line in print</a:t>
            </a:r>
          </a:p>
        </p:txBody>
      </p:sp>
    </p:spTree>
    <p:extLst>
      <p:ext uri="{BB962C8B-B14F-4D97-AF65-F5344CB8AC3E}">
        <p14:creationId xmlns:p14="http://schemas.microsoft.com/office/powerpoint/2010/main" val="221245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 anchor="b"/>
          <a:lstStyle/>
          <a:p>
            <a:pPr eaLnBrk="1" hangingPunct="1"/>
            <a:r>
              <a:rPr lang="en-US" smtClean="0">
                <a:solidFill>
                  <a:srgbClr val="3333CC"/>
                </a:solidFill>
              </a:rPr>
              <a:t>4.</a:t>
            </a:r>
            <a:r>
              <a:rPr lang="en-US" smtClean="0"/>
              <a:t> </a:t>
            </a:r>
            <a:r>
              <a:rPr lang="en-US" sz="4800" smtClean="0"/>
              <a:t>Question sequence</a:t>
            </a:r>
          </a:p>
        </p:txBody>
      </p:sp>
      <p:pic>
        <p:nvPicPr>
          <p:cNvPr id="91139" name="Picture 3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581" y="1052736"/>
            <a:ext cx="43116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459237" y="5853336"/>
            <a:ext cx="473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/>
              <a:t>Personal and sensitive data at the end</a:t>
            </a:r>
          </a:p>
        </p:txBody>
      </p:sp>
    </p:spTree>
    <p:extLst>
      <p:ext uri="{BB962C8B-B14F-4D97-AF65-F5344CB8AC3E}">
        <p14:creationId xmlns:p14="http://schemas.microsoft.com/office/powerpoint/2010/main" val="347747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4800" smtClean="0">
                <a:solidFill>
                  <a:srgbClr val="3333CC"/>
                </a:solidFill>
              </a:rPr>
              <a:t>5.</a:t>
            </a:r>
            <a:r>
              <a:rPr lang="en-US" sz="4800" smtClean="0"/>
              <a:t> Cover letter</a:t>
            </a:r>
          </a:p>
        </p:txBody>
      </p:sp>
      <p:sp>
        <p:nvSpPr>
          <p:cNvPr id="92162" name="Rectangle 2"/>
          <p:cNvSpPr>
            <a:spLocks noGrp="1" noChangeAspect="1" noChangeArrowheads="1"/>
          </p:cNvSpPr>
          <p:nvPr>
            <p:ph idx="1"/>
          </p:nvPr>
        </p:nvSpPr>
        <p:spPr>
          <a:xfrm>
            <a:off x="609600" y="1524000"/>
            <a:ext cx="8077200" cy="4724400"/>
          </a:xfrm>
        </p:spPr>
        <p:txBody>
          <a:bodyPr/>
          <a:lstStyle/>
          <a:p>
            <a:pPr eaLnBrk="1" hangingPunct="1"/>
            <a:r>
              <a:rPr lang="en-US" smtClean="0"/>
              <a:t>The cover letter is the introductory page of the questionnaire</a:t>
            </a:r>
            <a:endParaRPr lang="en-US" sz="3200" smtClean="0"/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It includes:</a:t>
            </a:r>
          </a:p>
          <a:p>
            <a:pPr lvl="1" eaLnBrk="1" hangingPunct="1"/>
            <a:r>
              <a:rPr lang="en-US" smtClean="0"/>
              <a:t>Identification of the researcher</a:t>
            </a:r>
          </a:p>
          <a:p>
            <a:pPr lvl="1" eaLnBrk="1" hangingPunct="1"/>
            <a:r>
              <a:rPr lang="en-US" smtClean="0"/>
              <a:t>Motivation for respondents to fill it in</a:t>
            </a:r>
          </a:p>
          <a:p>
            <a:pPr lvl="1" eaLnBrk="1" hangingPunct="1"/>
            <a:r>
              <a:rPr lang="en-US" smtClean="0"/>
              <a:t>Confidentiality</a:t>
            </a:r>
          </a:p>
          <a:p>
            <a:pPr lvl="1" eaLnBrk="1" hangingPunct="1"/>
            <a:r>
              <a:rPr lang="en-US" smtClean="0"/>
              <a:t>Thanking of the respondent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334111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Collection Methods: </a:t>
            </a:r>
            <a:endParaRPr lang="en-US" dirty="0" smtClean="0"/>
          </a:p>
        </p:txBody>
      </p:sp>
      <p:sp>
        <p:nvSpPr>
          <p:cNvPr id="67587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Introduction </a:t>
            </a:r>
            <a:r>
              <a:rPr lang="en-US" sz="2400" dirty="0"/>
              <a:t>and </a:t>
            </a:r>
            <a:r>
              <a:rPr lang="en-US" sz="2400" dirty="0" smtClean="0"/>
              <a:t>Interviews</a:t>
            </a:r>
          </a:p>
          <a:p>
            <a:r>
              <a:rPr lang="en-US" sz="2400" dirty="0"/>
              <a:t>Observation</a:t>
            </a:r>
          </a:p>
          <a:p>
            <a:r>
              <a:rPr lang="en-US" sz="2400" dirty="0" smtClean="0"/>
              <a:t>Questionnaires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421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Sources of Data </a:t>
            </a:r>
          </a:p>
        </p:txBody>
      </p:sp>
      <p:sp>
        <p:nvSpPr>
          <p:cNvPr id="67587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smtClean="0"/>
              <a:t>Primary data: information obtained ﬁrsthand by the researcher on the variables of interest for the specific purpose of the study.</a:t>
            </a:r>
          </a:p>
          <a:p>
            <a:pPr eaLnBrk="1" hangingPunct="1">
              <a:lnSpc>
                <a:spcPct val="80000"/>
              </a:lnSpc>
            </a:pPr>
            <a:endParaRPr lang="en-GB" sz="2400" smtClean="0"/>
          </a:p>
          <a:p>
            <a:pPr eaLnBrk="1" hangingPunct="1">
              <a:lnSpc>
                <a:spcPct val="80000"/>
              </a:lnSpc>
            </a:pPr>
            <a:r>
              <a:rPr lang="en-GB" sz="2400" smtClean="0"/>
              <a:t>Examples: individuals, focus groups, panels</a:t>
            </a:r>
          </a:p>
          <a:p>
            <a:pPr eaLnBrk="1" hangingPunct="1">
              <a:lnSpc>
                <a:spcPct val="80000"/>
              </a:lnSpc>
            </a:pPr>
            <a:endParaRPr lang="en-GB" sz="2400" smtClean="0"/>
          </a:p>
          <a:p>
            <a:pPr eaLnBrk="1" hangingPunct="1">
              <a:lnSpc>
                <a:spcPct val="80000"/>
              </a:lnSpc>
            </a:pPr>
            <a:r>
              <a:rPr lang="en-GB" sz="2400" smtClean="0"/>
              <a:t>Secondary data: information gathered from sources already existing. </a:t>
            </a:r>
          </a:p>
          <a:p>
            <a:pPr eaLnBrk="1" hangingPunct="1">
              <a:lnSpc>
                <a:spcPct val="80000"/>
              </a:lnSpc>
            </a:pPr>
            <a:endParaRPr lang="en-GB" sz="2400" smtClean="0"/>
          </a:p>
          <a:p>
            <a:pPr eaLnBrk="1" hangingPunct="1">
              <a:lnSpc>
                <a:spcPct val="80000"/>
              </a:lnSpc>
            </a:pPr>
            <a:r>
              <a:rPr lang="en-GB" sz="2400" smtClean="0"/>
              <a:t>Examples: company records or archives, government publications, industry analyses offered by the media, web sites, the Internet, and so on. 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795672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Interviews</a:t>
            </a:r>
            <a:endParaRPr lang="nl-NL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Unstructured interviews: </a:t>
            </a:r>
          </a:p>
          <a:p>
            <a:pPr lvl="1"/>
            <a:r>
              <a:rPr lang="en-US" smtClean="0"/>
              <a:t>the interviewer does not enter the interview setting with a planned sequence of questions to be asked of the respondent.</a:t>
            </a:r>
          </a:p>
          <a:p>
            <a:r>
              <a:rPr lang="en-US" smtClean="0"/>
              <a:t>Structured interviews: </a:t>
            </a:r>
          </a:p>
          <a:p>
            <a:pPr lvl="1"/>
            <a:r>
              <a:rPr lang="en-US" smtClean="0"/>
              <a:t>Conducted when it is known at the outset what information is needed. </a:t>
            </a:r>
          </a:p>
          <a:p>
            <a:pPr lvl="1"/>
            <a:r>
              <a:rPr lang="en-US" smtClean="0"/>
              <a:t>The interviewer has a list of predetermined questions to be asked of the respondents either personally, through the telephone, or via the computer.</a:t>
            </a:r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840961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Personal interview</a:t>
            </a:r>
          </a:p>
        </p:txBody>
      </p:sp>
      <p:sp>
        <p:nvSpPr>
          <p:cNvPr id="69635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1295400"/>
            <a:ext cx="7772400" cy="5257800"/>
          </a:xfrm>
        </p:spPr>
        <p:txBody>
          <a:bodyPr/>
          <a:lstStyle/>
          <a:p>
            <a:pPr eaLnBrk="1" hangingPunct="1"/>
            <a:r>
              <a:rPr lang="en-US" sz="2400" smtClean="0"/>
              <a:t>Advantages</a:t>
            </a:r>
          </a:p>
          <a:p>
            <a:pPr lvl="1" eaLnBrk="1" hangingPunct="1"/>
            <a:r>
              <a:rPr lang="en-US" sz="2000" smtClean="0"/>
              <a:t>Can clarify doubts about questionnaire</a:t>
            </a:r>
          </a:p>
          <a:p>
            <a:pPr lvl="1" eaLnBrk="1" hangingPunct="1"/>
            <a:r>
              <a:rPr lang="en-US" sz="2000" smtClean="0"/>
              <a:t>Can pick up non-verbal cues</a:t>
            </a:r>
          </a:p>
          <a:p>
            <a:pPr lvl="1" eaLnBrk="1" hangingPunct="1"/>
            <a:r>
              <a:rPr lang="en-US" sz="2000" smtClean="0"/>
              <a:t>Relatively high response/cooperation</a:t>
            </a:r>
          </a:p>
          <a:p>
            <a:pPr lvl="1" eaLnBrk="1" hangingPunct="1"/>
            <a:r>
              <a:rPr lang="en-US" sz="2000" smtClean="0"/>
              <a:t>Special visual aids and scoring devises can be used</a:t>
            </a:r>
          </a:p>
          <a:p>
            <a:pPr lvl="1" eaLnBrk="1" hangingPunct="1"/>
            <a:endParaRPr lang="en-US" sz="1200" smtClean="0"/>
          </a:p>
          <a:p>
            <a:pPr eaLnBrk="1" hangingPunct="1"/>
            <a:r>
              <a:rPr lang="en-US" sz="2400" smtClean="0"/>
              <a:t>Disadvantages</a:t>
            </a:r>
          </a:p>
          <a:p>
            <a:pPr lvl="1" eaLnBrk="1" hangingPunct="1"/>
            <a:r>
              <a:rPr lang="en-US" sz="2000" smtClean="0"/>
              <a:t>High costs and time intensive</a:t>
            </a:r>
          </a:p>
          <a:p>
            <a:pPr lvl="1" eaLnBrk="1" hangingPunct="1"/>
            <a:r>
              <a:rPr lang="en-US" sz="2000" smtClean="0"/>
              <a:t>Geographical limitations</a:t>
            </a:r>
          </a:p>
          <a:p>
            <a:pPr lvl="1" eaLnBrk="1" hangingPunct="1"/>
            <a:r>
              <a:rPr lang="en-US" sz="2000" smtClean="0"/>
              <a:t>Response bias / Confidentiality difficult to be assured</a:t>
            </a:r>
          </a:p>
          <a:p>
            <a:pPr lvl="1" eaLnBrk="1" hangingPunct="1"/>
            <a:r>
              <a:rPr lang="en-US" sz="2000" smtClean="0"/>
              <a:t>Some respondents are unwilling to talk to strangers</a:t>
            </a:r>
          </a:p>
          <a:p>
            <a:pPr lvl="1" eaLnBrk="1" hangingPunct="1"/>
            <a:r>
              <a:rPr lang="en-US" sz="2000" smtClean="0"/>
              <a:t>Trained interviewers</a:t>
            </a:r>
          </a:p>
        </p:txBody>
      </p:sp>
    </p:spTree>
    <p:extLst>
      <p:ext uri="{BB962C8B-B14F-4D97-AF65-F5344CB8AC3E}">
        <p14:creationId xmlns:p14="http://schemas.microsoft.com/office/powerpoint/2010/main" val="2273818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Telephone interview</a:t>
            </a:r>
          </a:p>
        </p:txBody>
      </p:sp>
      <p:sp>
        <p:nvSpPr>
          <p:cNvPr id="70659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Advantages</a:t>
            </a:r>
          </a:p>
          <a:p>
            <a:pPr lvl="1" eaLnBrk="1" hangingPunct="1"/>
            <a:r>
              <a:rPr lang="en-US" sz="2000" smtClean="0"/>
              <a:t>Discomfort of face to face is avoided</a:t>
            </a:r>
          </a:p>
          <a:p>
            <a:pPr lvl="1" eaLnBrk="1" hangingPunct="1"/>
            <a:r>
              <a:rPr lang="en-US" sz="2000" smtClean="0"/>
              <a:t>Faster / Number of calls per day could be high</a:t>
            </a:r>
          </a:p>
          <a:p>
            <a:pPr lvl="1" eaLnBrk="1" hangingPunct="1"/>
            <a:r>
              <a:rPr lang="en-US" sz="2000" smtClean="0"/>
              <a:t>Lower cost</a:t>
            </a:r>
          </a:p>
          <a:p>
            <a:pPr lvl="1" eaLnBrk="1" hangingPunct="1">
              <a:buFontTx/>
              <a:buNone/>
            </a:pPr>
            <a:endParaRPr lang="en-US" sz="2000" smtClean="0"/>
          </a:p>
          <a:p>
            <a:pPr eaLnBrk="1" hangingPunct="1"/>
            <a:r>
              <a:rPr lang="en-US" sz="2400" smtClean="0"/>
              <a:t>Disadvantages</a:t>
            </a:r>
          </a:p>
          <a:p>
            <a:pPr lvl="1" eaLnBrk="1" hangingPunct="1"/>
            <a:r>
              <a:rPr lang="en-US" sz="2000" smtClean="0"/>
              <a:t>Interview length must be limited</a:t>
            </a:r>
          </a:p>
          <a:p>
            <a:pPr lvl="1" eaLnBrk="1" hangingPunct="1"/>
            <a:r>
              <a:rPr lang="en-US" sz="2000" smtClean="0"/>
              <a:t>Low response rate</a:t>
            </a:r>
          </a:p>
          <a:p>
            <a:pPr lvl="1" eaLnBrk="1" hangingPunct="1"/>
            <a:r>
              <a:rPr lang="en-US" sz="2000" smtClean="0"/>
              <a:t>No facial expressions</a:t>
            </a:r>
          </a:p>
          <a:p>
            <a:pPr lvl="1" eaLnBrk="1" hangingPunct="1">
              <a:buFontTx/>
              <a:buNone/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71714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Self-administered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Lowest cost option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Expanded geographical coverage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Requires minimal staff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Perceived as more anonymous</a:t>
            </a:r>
          </a:p>
          <a:p>
            <a:pPr lvl="1" eaLnBrk="1" hangingPunct="1">
              <a:lnSpc>
                <a:spcPct val="90000"/>
              </a:lnSpc>
            </a:pPr>
            <a:endParaRPr lang="en-US" sz="12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Low response rate in some modes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 interviewer intervention possible for clarification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Cannot be too long or complex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Incomplete surveys</a:t>
            </a:r>
          </a:p>
        </p:txBody>
      </p:sp>
    </p:spTree>
    <p:extLst>
      <p:ext uri="{BB962C8B-B14F-4D97-AF65-F5344CB8AC3E}">
        <p14:creationId xmlns:p14="http://schemas.microsoft.com/office/powerpoint/2010/main" val="369875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Projective Methods</a:t>
            </a:r>
            <a:endParaRPr lang="nl-NL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875"/>
            <a:ext cx="7772400" cy="4454525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Word association techniques: </a:t>
            </a:r>
          </a:p>
          <a:p>
            <a:pPr lvl="1"/>
            <a:r>
              <a:rPr lang="en-US" smtClean="0"/>
              <a:t>Asking the respondent to quickly associate a word with the first thing that comes to mind.</a:t>
            </a:r>
          </a:p>
          <a:p>
            <a:pPr lvl="1"/>
            <a:r>
              <a:rPr lang="en-US" smtClean="0"/>
              <a:t>Often used to get at true attitudes and feelings. </a:t>
            </a:r>
            <a:endParaRPr lang="nl-NL" smtClean="0"/>
          </a:p>
          <a:p>
            <a:r>
              <a:rPr lang="en-US" smtClean="0"/>
              <a:t>Thematic apperception tests (TAT):</a:t>
            </a:r>
          </a:p>
          <a:p>
            <a:pPr lvl="1"/>
            <a:r>
              <a:rPr lang="en-US" smtClean="0"/>
              <a:t>Call for respondent to weave a story around a picture that is shown. </a:t>
            </a:r>
          </a:p>
          <a:p>
            <a:pPr lvl="1"/>
            <a:r>
              <a:rPr lang="en-US" smtClean="0"/>
              <a:t>To trace patterns and personality characteristics of respondents.</a:t>
            </a:r>
            <a:endParaRPr lang="nl-NL" smtClean="0"/>
          </a:p>
          <a:p>
            <a:r>
              <a:rPr lang="en-US" smtClean="0"/>
              <a:t>Inkblot tests: </a:t>
            </a:r>
          </a:p>
          <a:p>
            <a:pPr lvl="1"/>
            <a:r>
              <a:rPr lang="en-US" smtClean="0"/>
              <a:t>Form of motivational research, uses colored inkblots that are interpreted by respondents.</a:t>
            </a:r>
            <a:endParaRPr lang="nl-NL" smtClean="0"/>
          </a:p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06365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3_9781111138219_PPT_ch01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SIT  6220  TEMPLATE .potx" id="{B4065927-AAD5-43D8-9C8F-7493A9467B68}" vid="{1ACF326F-5FF8-4F79-9687-A9E97BEA70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805</Words>
  <Application>Microsoft Office PowerPoint</Application>
  <PresentationFormat>On-screen Show (4:3)</PresentationFormat>
  <Paragraphs>205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Adobe Gothic Std B</vt:lpstr>
      <vt:lpstr>Arial</vt:lpstr>
      <vt:lpstr>Arial Black</vt:lpstr>
      <vt:lpstr>Calibri</vt:lpstr>
      <vt:lpstr>Helvetica</vt:lpstr>
      <vt:lpstr>Times New Roman</vt:lpstr>
      <vt:lpstr>Wingdings</vt:lpstr>
      <vt:lpstr>ヒラギノ角ゴ Pro W3</vt:lpstr>
      <vt:lpstr>3_9781111138219_PPT_ch01</vt:lpstr>
      <vt:lpstr>Chapter 7</vt:lpstr>
      <vt:lpstr>Week  07 Data Collection Methods:  </vt:lpstr>
      <vt:lpstr>Data Collection Methods: </vt:lpstr>
      <vt:lpstr>Sources of Data </vt:lpstr>
      <vt:lpstr>Interviews</vt:lpstr>
      <vt:lpstr>Personal interview</vt:lpstr>
      <vt:lpstr>Telephone interview</vt:lpstr>
      <vt:lpstr>Self-administered</vt:lpstr>
      <vt:lpstr>Projective Methods</vt:lpstr>
      <vt:lpstr>Chapter 8</vt:lpstr>
      <vt:lpstr>Observation</vt:lpstr>
      <vt:lpstr>Examples</vt:lpstr>
      <vt:lpstr>Key dimensions characterizing type of observation</vt:lpstr>
      <vt:lpstr>Participant Observation</vt:lpstr>
      <vt:lpstr>Participant Observation</vt:lpstr>
      <vt:lpstr>What to observe?</vt:lpstr>
      <vt:lpstr>What to observe?</vt:lpstr>
      <vt:lpstr>Structured observation</vt:lpstr>
      <vt:lpstr>Coding schemes </vt:lpstr>
      <vt:lpstr>Standard Coding Schemes</vt:lpstr>
      <vt:lpstr>Chapter 9</vt:lpstr>
      <vt:lpstr>Questionnaire Design </vt:lpstr>
      <vt:lpstr>1. Questionnaire content</vt:lpstr>
      <vt:lpstr>2. Response format</vt:lpstr>
      <vt:lpstr>3. Question wording</vt:lpstr>
      <vt:lpstr>Question wording</vt:lpstr>
      <vt:lpstr>4. Question sequence</vt:lpstr>
      <vt:lpstr>5. Cover letter</vt:lpstr>
    </vt:vector>
  </TitlesOfParts>
  <Company>John Wiley and Sons,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Wilson, Ellie - Chichester</dc:creator>
  <cp:lastModifiedBy>kmacharia</cp:lastModifiedBy>
  <cp:revision>17</cp:revision>
  <dcterms:created xsi:type="dcterms:W3CDTF">2012-09-28T11:44:13Z</dcterms:created>
  <dcterms:modified xsi:type="dcterms:W3CDTF">2014-12-24T17:19:44Z</dcterms:modified>
</cp:coreProperties>
</file>