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21"/>
  </p:notesMasterIdLst>
  <p:handoutMasterIdLst>
    <p:handoutMasterId r:id="rId22"/>
  </p:handoutMasterIdLst>
  <p:sldIdLst>
    <p:sldId id="279"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0" autoAdjust="0"/>
  </p:normalViewPr>
  <p:slideViewPr>
    <p:cSldViewPr>
      <p:cViewPr varScale="1">
        <p:scale>
          <a:sx n="72" d="100"/>
          <a:sy n="72" d="100"/>
        </p:scale>
        <p:origin x="1326"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6" d="100"/>
          <a:sy n="86" d="100"/>
        </p:scale>
        <p:origin x="-312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smtClean="0"/>
              <a:t>www.wiley.com/college/sekaran</a:t>
            </a: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003931-2F32-44F8-B58D-E3B96EBDD940}" type="datetimeFigureOut">
              <a:rPr lang="en-GB" smtClean="0"/>
              <a:t>24/12/2014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70D29A-35D1-4CA9-AD68-C9F3DCF45509}" type="slidenum">
              <a:rPr lang="en-GB" smtClean="0"/>
              <a:t>‹#›</a:t>
            </a:fld>
            <a:endParaRPr lang="en-GB"/>
          </a:p>
        </p:txBody>
      </p:sp>
    </p:spTree>
    <p:extLst>
      <p:ext uri="{BB962C8B-B14F-4D97-AF65-F5344CB8AC3E}">
        <p14:creationId xmlns:p14="http://schemas.microsoft.com/office/powerpoint/2010/main" val="3767632524"/>
      </p:ext>
    </p:extLst>
  </p:cSld>
  <p:clrMap bg1="lt1" tx1="dk1" bg2="lt2" tx2="dk2" accent1="accent1" accent2="accent2" accent3="accent3" accent4="accent4" accent5="accent5" accent6="accent6" hlink="hlink" folHlink="folHlink"/>
  <p:hf dt="0"/>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4-12-23T04:45:08.252"/>
    </inkml:context>
    <inkml:brush xml:id="br0">
      <inkml:brushProperty name="width" value="0.05292" units="cm"/>
      <inkml:brushProperty name="height" value="0.05292" units="cm"/>
      <inkml:brushProperty name="color" value="#FF0000"/>
    </inkml:brush>
  </inkml:definitions>
  <inkml:trace contextRef="#ctx0" brushRef="#br0">7670 6454 0,'24'0'47,"-1"0"-32,22 0-15,1 0 16,22 0-16,2 0 16,-2 0-16,46 0 15,24 0-15,0 0 16,68 0-16,-1 0 15,47-27-15,-23 13 16,-91 14-16,23 0 16,22-13-16,69 13 15,-70 0-15,95 0 16,-71 0-16,-115 0 16,70 0-16,68 0 15,46 54-15,-92-13 16,-23-14-16,0-27 15,24 14-15,-25-1 16,-44 14-16,-46-27 16,-24 28-1,48 12-15,44-26 16,0 39-16,-45-39 16,45 54-16,1-41 15,-1-14-15,24 15 16,-24-1-16,23 0 15,-22-13-15,-47 26 16,-22-26-16,-23-14 16,0 14-16,-1-1 15,-22 1 32,0-1-47,23 1 16,-46-1-16,23 15 15,0-1-15,-23-14 16,0 1-16,0 13 16,0 14-16,23-1 15,-23-26-15,23 0 16,0 26-16,-23-26 16,0-1-1,0 1-15,22 13 16,-22-13 15,0-1-15,0 1-1,0-1 1,0 0-16,0 1 16,0 0-1,0-1-15,0 1 16,-22 0-1,-1-14-15,23 13 16,-69 1-16,46-1 16,0 1-16,0-1 15,0 1-15,0-1 16,1 1-16,-24-14 16,46 14-16,-69-1 15,23 1-15,-22-1 16,22 1-16,-46 0 15,-45-1-15,45 14 16,23-13-16,-45-1 16,-1 1-16,-22-1 15,45-13-15,-22 41 16,-1-27 0,1-1-16,45 42 15,0-55-15,-45 13 16,45 1-16,-45-1 15,-24 1-15,1-14 16,22 0-16,24 0 16,44 13-16,-67 14 15,46 15-15,-24-29 16,-45 0-16,-1-13 16,24 0-16,-24 14 15,47-1-15,-70-13 16,70 0-16,-1 0 15,-69 0-15,47 0 16,-70 0-16,23 0 16,47 0-16,-24 0 15,2 0-15,-2 0 16,-46 0-16,25 0 16,-70 0-16,-23 0 15,68-13-15,24-1 16,-47 1-16,1-14 15,0 13-15,69-14 16,-1-12-16,-45 13 16,23 0-1,68 13-15,-22 0 0,22 1 16,1-14 0,-1 27-16,0-13 15,24-1-15,-1-13 16,23 13-16,-23 1 15,24-1-15,22 0 16,0 14-16,23-13 16,0 0-16,-23-1 15,1-27-15,-2 0 16,24 14-16,-23-13 16,0-1-1,0 0-15,-22-13 16,45 0-16,0 27 15,0 0-15,0-14 16,0 0-16,0 14 16,0-13-16,22-1 15,-22 0-15,69-13 16,-22 27-16,21-55 16,0 28-16,25 0 15,-48 13-15,46-14 16,-45 15-1,46 13-15,-23-13 16,-24 25-16,25-12 16,-25 14-16,-22-14 15,0 0-15,0 27 16,-23-14-16,45 14 16,-22-13-16,0 13 15,23 0-15,0-14 16,23 0-16,-1 14 15,24 0-15,45 0 16,-68 0-16,23-13 16,-24 13-16,-21-14 15,-2 14-15,-22 0 16,0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smtClean="0"/>
              <a:t>www.wiley.com/college/sekaran</a:t>
            </a: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3D46EA-7788-4FC9-B8A9-68DF97667B72}" type="datetimeFigureOut">
              <a:rPr lang="en-GB" smtClean="0"/>
              <a:t>24/12/2014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472326-02D0-4FD6-9BDB-B9B5EEB31385}" type="slidenum">
              <a:rPr lang="en-GB" smtClean="0"/>
              <a:t>‹#›</a:t>
            </a:fld>
            <a:endParaRPr lang="en-GB"/>
          </a:p>
        </p:txBody>
      </p:sp>
    </p:spTree>
    <p:extLst>
      <p:ext uri="{BB962C8B-B14F-4D97-AF65-F5344CB8AC3E}">
        <p14:creationId xmlns:p14="http://schemas.microsoft.com/office/powerpoint/2010/main" val="246074946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E316623-A4DC-4DA9-B48D-85056D727E47}" type="slidenum">
              <a:rPr lang="en-US">
                <a:latin typeface="Arial" panose="020B0604020202020204" pitchFamily="34" charset="0"/>
              </a:rPr>
              <a:pPr>
                <a:spcBef>
                  <a:spcPct val="0"/>
                </a:spcBef>
              </a:pPr>
              <a:t>1</a:t>
            </a:fld>
            <a:endParaRPr lang="en-US">
              <a:latin typeface="Arial" panose="020B0604020202020204" pitchFamily="34"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C" smtClean="0"/>
          </a:p>
        </p:txBody>
      </p:sp>
    </p:spTree>
    <p:extLst>
      <p:ext uri="{BB962C8B-B14F-4D97-AF65-F5344CB8AC3E}">
        <p14:creationId xmlns:p14="http://schemas.microsoft.com/office/powerpoint/2010/main" val="2335119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cxnSp>
        <p:nvCxnSpPr>
          <p:cNvPr id="4" name="Straight Connector 3"/>
          <p:cNvCxnSpPr/>
          <p:nvPr/>
        </p:nvCxnSpPr>
        <p:spPr bwMode="auto">
          <a:xfrm>
            <a:off x="76201" y="6477000"/>
            <a:ext cx="9067800" cy="0"/>
          </a:xfrm>
          <a:prstGeom prst="line">
            <a:avLst/>
          </a:prstGeom>
          <a:ln>
            <a:solidFill>
              <a:srgbClr val="FF0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5" name="Straight Connector 4"/>
          <p:cNvCxnSpPr/>
          <p:nvPr/>
        </p:nvCxnSpPr>
        <p:spPr bwMode="auto">
          <a:xfrm>
            <a:off x="0" y="-420688"/>
            <a:ext cx="9067800" cy="0"/>
          </a:xfrm>
          <a:prstGeom prst="line">
            <a:avLst/>
          </a:prstGeom>
          <a:ln w="76200">
            <a:headEnd type="none" w="med" len="med"/>
            <a:tailEnd type="none" w="med" len="med"/>
          </a:ln>
          <a:effectLst>
            <a:glow rad="2286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76200" y="152400"/>
            <a:ext cx="8991600" cy="914400"/>
          </a:xfrm>
        </p:spPr>
        <p:txBody>
          <a:bodyPr/>
          <a:lstStyle>
            <a:lvl1pPr>
              <a:defRPr>
                <a:latin typeface="Adobe Gothic Std B" pitchFamily="34" charset="-128"/>
                <a:ea typeface="Adobe Gothic Std B" pitchFamily="34" charset="-128"/>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524000"/>
            <a:ext cx="8458200" cy="4800600"/>
          </a:xfrm>
        </p:spPr>
        <p:txBody>
          <a:bodyPr/>
          <a:lstStyle>
            <a:lvl1pPr marL="316634" indent="-316634">
              <a:buFont typeface="Wingdings" pitchFamily="2" charset="2"/>
              <a:buChar char="ü"/>
              <a:defRPr sz="2586">
                <a:latin typeface="Times New Roman" pitchFamily="18" charset="0"/>
                <a:cs typeface="Times New Roman" pitchFamily="18" charset="0"/>
              </a:defRPr>
            </a:lvl1pPr>
            <a:lvl2pPr marL="686040" indent="-263862">
              <a:buFont typeface="Wingdings" pitchFamily="2" charset="2"/>
              <a:buChar char="q"/>
              <a:defRPr b="1">
                <a:solidFill>
                  <a:srgbClr val="FF0000"/>
                </a:solidFill>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7861639"/>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3124200"/>
            <a:ext cx="7772400" cy="838200"/>
          </a:xfrm>
        </p:spPr>
        <p:txBody>
          <a:bodyPr/>
          <a:lstStyle>
            <a:lvl1pPr>
              <a:defRPr sz="4063"/>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1371600" y="4191000"/>
            <a:ext cx="6248400" cy="990600"/>
          </a:xfrm>
        </p:spPr>
        <p:txBody>
          <a:bodyPr/>
          <a:lstStyle>
            <a:lvl1pPr marL="0" indent="0" algn="ctr">
              <a:buFontTx/>
              <a:buNone/>
              <a:defRPr sz="3971" b="1"/>
            </a:lvl1pPr>
          </a:lstStyle>
          <a:p>
            <a:r>
              <a:rPr lang="en-US" smtClean="0"/>
              <a:t>Click to edit Master subtitle style</a:t>
            </a:r>
            <a:endParaRPr lang="en-US"/>
          </a:p>
        </p:txBody>
      </p:sp>
    </p:spTree>
    <p:extLst>
      <p:ext uri="{BB962C8B-B14F-4D97-AF65-F5344CB8AC3E}">
        <p14:creationId xmlns:p14="http://schemas.microsoft.com/office/powerpoint/2010/main" val="2728927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914400"/>
          </a:xfrm>
        </p:spPr>
        <p:txBody>
          <a:bodyPr/>
          <a:lstStyle>
            <a:lvl1pPr>
              <a:defRPr>
                <a:latin typeface="Adobe Gothic Std B" pitchFamily="34" charset="-128"/>
                <a:ea typeface="Adobe Gothic Std B" pitchFamily="34" charset="-128"/>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219200"/>
            <a:ext cx="8458200" cy="5181600"/>
          </a:xfrm>
        </p:spPr>
        <p:txBody>
          <a:bodyPr/>
          <a:lstStyle>
            <a:lvl1pPr marL="316634" indent="-316634">
              <a:buFont typeface="Wingdings" pitchFamily="2" charset="2"/>
              <a:buChar char="ü"/>
              <a:defRPr sz="2586">
                <a:latin typeface="Times New Roman" pitchFamily="18" charset="0"/>
                <a:cs typeface="Times New Roman" pitchFamily="18" charset="0"/>
              </a:defRPr>
            </a:lvl1pPr>
            <a:lvl2pPr marL="686040" indent="-263862">
              <a:buFont typeface="Wingdings" pitchFamily="2" charset="2"/>
              <a:buChar char="q"/>
              <a:defRPr b="1">
                <a:solidFill>
                  <a:srgbClr val="FF0000"/>
                </a:solidFill>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690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9894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17008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FFF200"/>
            </a:gs>
            <a:gs pos="42000">
              <a:schemeClr val="bg1"/>
            </a:gs>
            <a:gs pos="70000">
              <a:schemeClr val="accent5">
                <a:lumMod val="95000"/>
              </a:schemeClr>
            </a:gs>
            <a:gs pos="100000">
              <a:schemeClr val="accent2">
                <a:lumMod val="20000"/>
                <a:lumOff val="80000"/>
              </a:schemeClr>
            </a:gs>
          </a:gsLst>
          <a:lin ang="5400000" scaled="0"/>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152400"/>
            <a:ext cx="8077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1001" y="1219202"/>
            <a:ext cx="8534400" cy="531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6" name="Straight Connector 5"/>
          <p:cNvCxnSpPr/>
          <p:nvPr/>
        </p:nvCxnSpPr>
        <p:spPr bwMode="auto">
          <a:xfrm>
            <a:off x="38100" y="1066800"/>
            <a:ext cx="9067800" cy="0"/>
          </a:xfrm>
          <a:prstGeom prst="line">
            <a:avLst/>
          </a:prstGeom>
          <a:ln w="76200">
            <a:solidFill>
              <a:srgbClr val="92D050"/>
            </a:solidFill>
            <a:headEnd type="none" w="med" len="med"/>
            <a:tailEnd type="none" w="med" len="med"/>
          </a:ln>
          <a:effectLst>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cxnSp>
        <p:nvCxnSpPr>
          <p:cNvPr id="7" name="Straight Connector 6"/>
          <p:cNvCxnSpPr/>
          <p:nvPr/>
        </p:nvCxnSpPr>
        <p:spPr bwMode="auto">
          <a:xfrm>
            <a:off x="76201" y="6538913"/>
            <a:ext cx="9067800" cy="0"/>
          </a:xfrm>
          <a:prstGeom prst="line">
            <a:avLst/>
          </a:prstGeom>
          <a:ln>
            <a:solidFill>
              <a:srgbClr val="FF0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TextBox 1"/>
          <p:cNvSpPr txBox="1"/>
          <p:nvPr/>
        </p:nvSpPr>
        <p:spPr>
          <a:xfrm>
            <a:off x="1009700" y="6623865"/>
            <a:ext cx="8134300" cy="262829"/>
          </a:xfrm>
          <a:prstGeom prst="rect">
            <a:avLst/>
          </a:prstGeom>
          <a:noFill/>
        </p:spPr>
        <p:txBody>
          <a:bodyPr wrap="square" rtlCol="0">
            <a:spAutoFit/>
          </a:bodyPr>
          <a:lstStyle/>
          <a:p>
            <a:pPr marL="0" marR="0" indent="0" algn="l" defTabSz="844357" rtl="0" eaLnBrk="0" fontAlgn="base" latinLnBrk="0" hangingPunct="0">
              <a:lnSpc>
                <a:spcPct val="100000"/>
              </a:lnSpc>
              <a:spcBef>
                <a:spcPct val="0"/>
              </a:spcBef>
              <a:spcAft>
                <a:spcPct val="0"/>
              </a:spcAft>
              <a:buClrTx/>
              <a:buSzTx/>
              <a:buFontTx/>
              <a:buNone/>
              <a:tabLst/>
              <a:defRPr/>
            </a:pPr>
            <a:r>
              <a:rPr lang="en-GB" sz="1108" dirty="0" err="1" smtClean="0"/>
              <a:t>Copyright©Jimmy</a:t>
            </a:r>
            <a:r>
              <a:rPr lang="en-GB" sz="1108" dirty="0" smtClean="0"/>
              <a:t> Macharia, PhD.                                 </a:t>
            </a:r>
            <a:fld id="{BE706949-657C-4CCD-9C3C-26112609ECD2}" type="slidenum">
              <a:rPr lang="en-GB" sz="1108" b="0" smtClean="0">
                <a:latin typeface="Arial" panose="020B0604020202020204" pitchFamily="34" charset="0"/>
              </a:rPr>
              <a:pPr marL="0" marR="0" indent="0" algn="l" defTabSz="844357" rtl="0" eaLnBrk="0" fontAlgn="base" latinLnBrk="0" hangingPunct="0">
                <a:lnSpc>
                  <a:spcPct val="100000"/>
                </a:lnSpc>
                <a:spcBef>
                  <a:spcPct val="0"/>
                </a:spcBef>
                <a:spcAft>
                  <a:spcPct val="0"/>
                </a:spcAft>
                <a:buClrTx/>
                <a:buSzTx/>
                <a:buFontTx/>
                <a:buNone/>
                <a:tabLst/>
                <a:defRPr/>
              </a:pPr>
              <a:t>‹#›</a:t>
            </a:fld>
            <a:r>
              <a:rPr lang="en-GB" sz="1108" dirty="0" smtClean="0"/>
              <a:t>           MIS 6220 Research Methods</a:t>
            </a:r>
            <a:endParaRPr lang="en-GB" sz="1662" dirty="0"/>
          </a:p>
        </p:txBody>
      </p:sp>
      <p:pic>
        <p:nvPicPr>
          <p:cNvPr id="8" name="Picture 2" descr="USIU-AFRICA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49404" y="6178442"/>
            <a:ext cx="897149" cy="679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554366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Lst>
  <p:timing>
    <p:tnLst>
      <p:par>
        <p:cTn id="1" dur="indefinite" restart="never" nodeType="tmRoot"/>
      </p:par>
    </p:tnLst>
  </p:timing>
  <p:hf hdr="0" dt="0"/>
  <p:txStyles>
    <p:titleStyle>
      <a:lvl1pPr algn="ctr" rtl="0" eaLnBrk="1" fontAlgn="base" hangingPunct="1">
        <a:spcBef>
          <a:spcPct val="0"/>
        </a:spcBef>
        <a:spcAft>
          <a:spcPct val="0"/>
        </a:spcAft>
        <a:defRPr sz="3694">
          <a:solidFill>
            <a:schemeClr val="accent2"/>
          </a:solidFill>
          <a:latin typeface="Adobe Gothic Std B" pitchFamily="34" charset="-128"/>
          <a:ea typeface="Adobe Gothic Std B" pitchFamily="34" charset="-128"/>
          <a:cs typeface="+mj-cs"/>
        </a:defRPr>
      </a:lvl1pPr>
      <a:lvl2pPr algn="ctr" rtl="0" eaLnBrk="1" fontAlgn="base" hangingPunct="1">
        <a:spcBef>
          <a:spcPct val="0"/>
        </a:spcBef>
        <a:spcAft>
          <a:spcPct val="0"/>
        </a:spcAft>
        <a:defRPr sz="3694">
          <a:solidFill>
            <a:schemeClr val="accent2"/>
          </a:solidFill>
          <a:latin typeface="Adobe Gothic Std B" pitchFamily="34" charset="-128"/>
          <a:ea typeface="Adobe Gothic Std B" pitchFamily="34" charset="-128"/>
        </a:defRPr>
      </a:lvl2pPr>
      <a:lvl3pPr algn="ctr" rtl="0" eaLnBrk="1" fontAlgn="base" hangingPunct="1">
        <a:spcBef>
          <a:spcPct val="0"/>
        </a:spcBef>
        <a:spcAft>
          <a:spcPct val="0"/>
        </a:spcAft>
        <a:defRPr sz="3694">
          <a:solidFill>
            <a:schemeClr val="accent2"/>
          </a:solidFill>
          <a:latin typeface="Adobe Gothic Std B" pitchFamily="34" charset="-128"/>
          <a:ea typeface="Adobe Gothic Std B" pitchFamily="34" charset="-128"/>
        </a:defRPr>
      </a:lvl3pPr>
      <a:lvl4pPr algn="ctr" rtl="0" eaLnBrk="1" fontAlgn="base" hangingPunct="1">
        <a:spcBef>
          <a:spcPct val="0"/>
        </a:spcBef>
        <a:spcAft>
          <a:spcPct val="0"/>
        </a:spcAft>
        <a:defRPr sz="3694">
          <a:solidFill>
            <a:schemeClr val="accent2"/>
          </a:solidFill>
          <a:latin typeface="Adobe Gothic Std B" pitchFamily="34" charset="-128"/>
          <a:ea typeface="Adobe Gothic Std B" pitchFamily="34" charset="-128"/>
        </a:defRPr>
      </a:lvl4pPr>
      <a:lvl5pPr algn="ctr" rtl="0" eaLnBrk="1" fontAlgn="base" hangingPunct="1">
        <a:spcBef>
          <a:spcPct val="0"/>
        </a:spcBef>
        <a:spcAft>
          <a:spcPct val="0"/>
        </a:spcAft>
        <a:defRPr sz="3694">
          <a:solidFill>
            <a:schemeClr val="accent2"/>
          </a:solidFill>
          <a:latin typeface="Adobe Gothic Std B" pitchFamily="34" charset="-128"/>
          <a:ea typeface="Adobe Gothic Std B" pitchFamily="34" charset="-128"/>
        </a:defRPr>
      </a:lvl5pPr>
      <a:lvl6pPr marL="422178" algn="ctr" rtl="0" eaLnBrk="1" fontAlgn="base" hangingPunct="1">
        <a:spcBef>
          <a:spcPct val="0"/>
        </a:spcBef>
        <a:spcAft>
          <a:spcPct val="0"/>
        </a:spcAft>
        <a:defRPr sz="3324">
          <a:solidFill>
            <a:srgbClr val="222222"/>
          </a:solidFill>
          <a:latin typeface="Arial" charset="0"/>
        </a:defRPr>
      </a:lvl6pPr>
      <a:lvl7pPr marL="844357" algn="ctr" rtl="0" eaLnBrk="1" fontAlgn="base" hangingPunct="1">
        <a:spcBef>
          <a:spcPct val="0"/>
        </a:spcBef>
        <a:spcAft>
          <a:spcPct val="0"/>
        </a:spcAft>
        <a:defRPr sz="3324">
          <a:solidFill>
            <a:srgbClr val="222222"/>
          </a:solidFill>
          <a:latin typeface="Arial" charset="0"/>
        </a:defRPr>
      </a:lvl7pPr>
      <a:lvl8pPr marL="1266535" algn="ctr" rtl="0" eaLnBrk="1" fontAlgn="base" hangingPunct="1">
        <a:spcBef>
          <a:spcPct val="0"/>
        </a:spcBef>
        <a:spcAft>
          <a:spcPct val="0"/>
        </a:spcAft>
        <a:defRPr sz="3324">
          <a:solidFill>
            <a:srgbClr val="222222"/>
          </a:solidFill>
          <a:latin typeface="Arial" charset="0"/>
        </a:defRPr>
      </a:lvl8pPr>
      <a:lvl9pPr marL="1688714" algn="ctr" rtl="0" eaLnBrk="1" fontAlgn="base" hangingPunct="1">
        <a:spcBef>
          <a:spcPct val="0"/>
        </a:spcBef>
        <a:spcAft>
          <a:spcPct val="0"/>
        </a:spcAft>
        <a:defRPr sz="3324">
          <a:solidFill>
            <a:srgbClr val="222222"/>
          </a:solidFill>
          <a:latin typeface="Arial" charset="0"/>
        </a:defRPr>
      </a:lvl9pPr>
    </p:titleStyle>
    <p:bodyStyle>
      <a:lvl1pPr marL="316634" indent="-316634" algn="l" rtl="0" eaLnBrk="1" fontAlgn="base" hangingPunct="1">
        <a:spcBef>
          <a:spcPct val="20000"/>
        </a:spcBef>
        <a:spcAft>
          <a:spcPct val="0"/>
        </a:spcAft>
        <a:buFont typeface="Wingdings" panose="05000000000000000000" pitchFamily="2" charset="2"/>
        <a:buChar char="ü"/>
        <a:defRPr sz="2955" b="1">
          <a:solidFill>
            <a:srgbClr val="222222"/>
          </a:solidFill>
          <a:latin typeface="Times New Roman" pitchFamily="18" charset="0"/>
          <a:ea typeface="+mn-ea"/>
          <a:cs typeface="Times New Roman" pitchFamily="18" charset="0"/>
        </a:defRPr>
      </a:lvl1pPr>
      <a:lvl2pPr marL="686040" indent="-263862" algn="l" rtl="0" eaLnBrk="1" fontAlgn="base" hangingPunct="1">
        <a:spcBef>
          <a:spcPct val="20000"/>
        </a:spcBef>
        <a:spcAft>
          <a:spcPct val="0"/>
        </a:spcAft>
        <a:buFont typeface="Wingdings" panose="05000000000000000000" pitchFamily="2" charset="2"/>
        <a:buChar char="q"/>
        <a:defRPr sz="2401" b="1">
          <a:solidFill>
            <a:srgbClr val="FF0000"/>
          </a:solidFill>
          <a:latin typeface="Times New Roman" pitchFamily="18" charset="0"/>
          <a:cs typeface="Times New Roman" pitchFamily="18" charset="0"/>
        </a:defRPr>
      </a:lvl2pPr>
      <a:lvl3pPr marL="1055446" indent="-211089" algn="l" rtl="0" eaLnBrk="1" fontAlgn="base" hangingPunct="1">
        <a:spcBef>
          <a:spcPct val="20000"/>
        </a:spcBef>
        <a:spcAft>
          <a:spcPct val="0"/>
        </a:spcAft>
        <a:buChar char="•"/>
        <a:defRPr sz="2031">
          <a:solidFill>
            <a:srgbClr val="222222"/>
          </a:solidFill>
          <a:latin typeface="+mn-lt"/>
          <a:cs typeface="Times New Roman" pitchFamily="18" charset="0"/>
        </a:defRPr>
      </a:lvl3pPr>
      <a:lvl4pPr marL="1477625" indent="-211089" algn="l" rtl="0" eaLnBrk="1" fontAlgn="base" hangingPunct="1">
        <a:spcBef>
          <a:spcPct val="20000"/>
        </a:spcBef>
        <a:spcAft>
          <a:spcPct val="0"/>
        </a:spcAft>
        <a:buChar char="–"/>
        <a:defRPr sz="2031">
          <a:solidFill>
            <a:srgbClr val="222222"/>
          </a:solidFill>
          <a:latin typeface="+mn-lt"/>
          <a:cs typeface="Times New Roman" pitchFamily="18" charset="0"/>
        </a:defRPr>
      </a:lvl4pPr>
      <a:lvl5pPr marL="1899803" indent="-211089" algn="l" rtl="0" eaLnBrk="1" fontAlgn="base" hangingPunct="1">
        <a:spcBef>
          <a:spcPct val="20000"/>
        </a:spcBef>
        <a:spcAft>
          <a:spcPct val="0"/>
        </a:spcAft>
        <a:buChar char="»"/>
        <a:defRPr sz="1847">
          <a:solidFill>
            <a:schemeClr val="tx1"/>
          </a:solidFill>
          <a:latin typeface="Times New Roman" pitchFamily="18" charset="0"/>
          <a:cs typeface="Times New Roman" pitchFamily="18" charset="0"/>
        </a:defRPr>
      </a:lvl5pPr>
      <a:lvl6pPr marL="2321982" indent="-211089" algn="l" rtl="0" eaLnBrk="1" fontAlgn="base" hangingPunct="1">
        <a:spcBef>
          <a:spcPct val="20000"/>
        </a:spcBef>
        <a:spcAft>
          <a:spcPct val="0"/>
        </a:spcAft>
        <a:buChar char="»"/>
        <a:defRPr sz="1847">
          <a:solidFill>
            <a:schemeClr val="tx1"/>
          </a:solidFill>
          <a:latin typeface="Times New Roman" pitchFamily="18" charset="0"/>
        </a:defRPr>
      </a:lvl6pPr>
      <a:lvl7pPr marL="2744160" indent="-211089" algn="l" rtl="0" eaLnBrk="1" fontAlgn="base" hangingPunct="1">
        <a:spcBef>
          <a:spcPct val="20000"/>
        </a:spcBef>
        <a:spcAft>
          <a:spcPct val="0"/>
        </a:spcAft>
        <a:buChar char="»"/>
        <a:defRPr sz="1847">
          <a:solidFill>
            <a:schemeClr val="tx1"/>
          </a:solidFill>
          <a:latin typeface="Times New Roman" pitchFamily="18" charset="0"/>
        </a:defRPr>
      </a:lvl7pPr>
      <a:lvl8pPr marL="3166339" indent="-211089" algn="l" rtl="0" eaLnBrk="1" fontAlgn="base" hangingPunct="1">
        <a:spcBef>
          <a:spcPct val="20000"/>
        </a:spcBef>
        <a:spcAft>
          <a:spcPct val="0"/>
        </a:spcAft>
        <a:buChar char="»"/>
        <a:defRPr sz="1847">
          <a:solidFill>
            <a:schemeClr val="tx1"/>
          </a:solidFill>
          <a:latin typeface="Times New Roman" pitchFamily="18" charset="0"/>
        </a:defRPr>
      </a:lvl8pPr>
      <a:lvl9pPr marL="3588517" indent="-211089" algn="l" rtl="0" eaLnBrk="1" fontAlgn="base" hangingPunct="1">
        <a:spcBef>
          <a:spcPct val="20000"/>
        </a:spcBef>
        <a:spcAft>
          <a:spcPct val="0"/>
        </a:spcAft>
        <a:buChar char="»"/>
        <a:defRPr sz="1847">
          <a:solidFill>
            <a:schemeClr val="tx1"/>
          </a:solidFill>
          <a:latin typeface="Times New Roman" pitchFamily="18" charset="0"/>
        </a:defRPr>
      </a:lvl9pPr>
    </p:bodyStyle>
    <p:otherStyle>
      <a:defPPr>
        <a:defRPr lang="en-US"/>
      </a:defPPr>
      <a:lvl1pPr marL="0" algn="l" defTabSz="844357" rtl="0" eaLnBrk="1" latinLnBrk="0" hangingPunct="1">
        <a:defRPr sz="1662" kern="1200">
          <a:solidFill>
            <a:schemeClr val="tx1"/>
          </a:solidFill>
          <a:latin typeface="+mn-lt"/>
          <a:ea typeface="+mn-ea"/>
          <a:cs typeface="+mn-cs"/>
        </a:defRPr>
      </a:lvl1pPr>
      <a:lvl2pPr marL="422178" algn="l" defTabSz="844357" rtl="0" eaLnBrk="1" latinLnBrk="0" hangingPunct="1">
        <a:defRPr sz="1662" kern="1200">
          <a:solidFill>
            <a:schemeClr val="tx1"/>
          </a:solidFill>
          <a:latin typeface="+mn-lt"/>
          <a:ea typeface="+mn-ea"/>
          <a:cs typeface="+mn-cs"/>
        </a:defRPr>
      </a:lvl2pPr>
      <a:lvl3pPr marL="844357" algn="l" defTabSz="844357" rtl="0" eaLnBrk="1" latinLnBrk="0" hangingPunct="1">
        <a:defRPr sz="1662" kern="1200">
          <a:solidFill>
            <a:schemeClr val="tx1"/>
          </a:solidFill>
          <a:latin typeface="+mn-lt"/>
          <a:ea typeface="+mn-ea"/>
          <a:cs typeface="+mn-cs"/>
        </a:defRPr>
      </a:lvl3pPr>
      <a:lvl4pPr marL="1266535" algn="l" defTabSz="844357" rtl="0" eaLnBrk="1" latinLnBrk="0" hangingPunct="1">
        <a:defRPr sz="1662" kern="1200">
          <a:solidFill>
            <a:schemeClr val="tx1"/>
          </a:solidFill>
          <a:latin typeface="+mn-lt"/>
          <a:ea typeface="+mn-ea"/>
          <a:cs typeface="+mn-cs"/>
        </a:defRPr>
      </a:lvl4pPr>
      <a:lvl5pPr marL="1688714" algn="l" defTabSz="844357" rtl="0" eaLnBrk="1" latinLnBrk="0" hangingPunct="1">
        <a:defRPr sz="1662" kern="1200">
          <a:solidFill>
            <a:schemeClr val="tx1"/>
          </a:solidFill>
          <a:latin typeface="+mn-lt"/>
          <a:ea typeface="+mn-ea"/>
          <a:cs typeface="+mn-cs"/>
        </a:defRPr>
      </a:lvl5pPr>
      <a:lvl6pPr marL="2110892" algn="l" defTabSz="844357" rtl="0" eaLnBrk="1" latinLnBrk="0" hangingPunct="1">
        <a:defRPr sz="1662" kern="1200">
          <a:solidFill>
            <a:schemeClr val="tx1"/>
          </a:solidFill>
          <a:latin typeface="+mn-lt"/>
          <a:ea typeface="+mn-ea"/>
          <a:cs typeface="+mn-cs"/>
        </a:defRPr>
      </a:lvl6pPr>
      <a:lvl7pPr marL="2533071" algn="l" defTabSz="844357" rtl="0" eaLnBrk="1" latinLnBrk="0" hangingPunct="1">
        <a:defRPr sz="1662" kern="1200">
          <a:solidFill>
            <a:schemeClr val="tx1"/>
          </a:solidFill>
          <a:latin typeface="+mn-lt"/>
          <a:ea typeface="+mn-ea"/>
          <a:cs typeface="+mn-cs"/>
        </a:defRPr>
      </a:lvl7pPr>
      <a:lvl8pPr marL="2955249" algn="l" defTabSz="844357" rtl="0" eaLnBrk="1" latinLnBrk="0" hangingPunct="1">
        <a:defRPr sz="1662" kern="1200">
          <a:solidFill>
            <a:schemeClr val="tx1"/>
          </a:solidFill>
          <a:latin typeface="+mn-lt"/>
          <a:ea typeface="+mn-ea"/>
          <a:cs typeface="+mn-cs"/>
        </a:defRPr>
      </a:lvl8pPr>
      <a:lvl9pPr marL="3377428" algn="l" defTabSz="844357"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3056353"/>
            <a:ext cx="8000998" cy="1159717"/>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txBody>
          <a:bodyPr/>
          <a:lstStyle/>
          <a:p>
            <a:pPr>
              <a:defRPr/>
            </a:pPr>
            <a:r>
              <a:rPr lang="en-US" dirty="0" smtClean="0"/>
              <a:t>Week  08 –Chp</a:t>
            </a:r>
            <a:r>
              <a:rPr lang="en-US" dirty="0"/>
              <a:t>1</a:t>
            </a:r>
            <a:r>
              <a:rPr lang="en-US" dirty="0" smtClean="0"/>
              <a:t>0</a:t>
            </a:r>
            <a:br>
              <a:rPr lang="en-US" dirty="0" smtClean="0"/>
            </a:br>
            <a:r>
              <a:rPr lang="en-US" sz="3600" dirty="0"/>
              <a:t>Experimental Designs </a:t>
            </a:r>
            <a:br>
              <a:rPr lang="en-US" sz="3600" dirty="0"/>
            </a:br>
            <a:r>
              <a:rPr lang="en-US" dirty="0"/>
              <a:t/>
            </a:r>
            <a:br>
              <a:rPr lang="en-US" dirty="0"/>
            </a:br>
            <a:r>
              <a:rPr lang="en-US" dirty="0"/>
              <a:t/>
            </a:r>
            <a:br>
              <a:rPr lang="en-US" dirty="0"/>
            </a:br>
            <a:endParaRPr lang="en-GB" dirty="0">
              <a:solidFill>
                <a:srgbClr val="FF0000"/>
              </a:solidFill>
            </a:endParaRPr>
          </a:p>
        </p:txBody>
      </p:sp>
      <p:sp>
        <p:nvSpPr>
          <p:cNvPr id="7" name="Text Box 4"/>
          <p:cNvSpPr txBox="1">
            <a:spLocks noChangeArrowheads="1"/>
          </p:cNvSpPr>
          <p:nvPr/>
        </p:nvSpPr>
        <p:spPr bwMode="auto">
          <a:xfrm>
            <a:off x="915038" y="1613629"/>
            <a:ext cx="7467600" cy="54707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Font typeface="Wingdings" panose="05000000000000000000" pitchFamily="2" charset="2"/>
              <a:buChar char="ü"/>
              <a:defRPr sz="3200" b="1">
                <a:solidFill>
                  <a:srgbClr val="222222"/>
                </a:solidFill>
                <a:latin typeface="Times New Roman" panose="02020603050405020304" pitchFamily="18" charset="0"/>
                <a:cs typeface="Times New Roman" panose="02020603050405020304" pitchFamily="18" charset="0"/>
              </a:defRPr>
            </a:lvl1pPr>
            <a:lvl2pPr marL="742950" indent="-285750">
              <a:spcBef>
                <a:spcPct val="20000"/>
              </a:spcBef>
              <a:buFont typeface="Wingdings" panose="05000000000000000000" pitchFamily="2" charset="2"/>
              <a:buChar char="q"/>
              <a:defRPr sz="2600" b="1">
                <a:solidFill>
                  <a:srgbClr val="FF000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200">
                <a:solidFill>
                  <a:srgbClr val="222222"/>
                </a:solidFill>
                <a:latin typeface="Arial" panose="020B0604020202020204" pitchFamily="34" charset="0"/>
                <a:cs typeface="Times New Roman" panose="02020603050405020304" pitchFamily="18" charset="0"/>
              </a:defRPr>
            </a:lvl3pPr>
            <a:lvl4pPr marL="1600200" indent="-228600">
              <a:spcBef>
                <a:spcPct val="20000"/>
              </a:spcBef>
              <a:buChar char="–"/>
              <a:defRPr sz="2200">
                <a:solidFill>
                  <a:srgbClr val="222222"/>
                </a:solidFill>
                <a:latin typeface="Arial" panose="020B0604020202020204" pitchFamily="34"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None/>
            </a:pPr>
            <a:r>
              <a:rPr lang="en-US" sz="2955" dirty="0">
                <a:solidFill>
                  <a:schemeClr val="bg1"/>
                </a:solidFill>
                <a:latin typeface="Arial Black" panose="020B0A04020102020204" pitchFamily="34" charset="0"/>
                <a:ea typeface="ヒラギノ角ゴ Pro W3"/>
                <a:cs typeface="ヒラギノ角ゴ Pro W3"/>
              </a:rPr>
              <a:t>MIS   6220      </a:t>
            </a:r>
            <a:r>
              <a:rPr lang="en-GB" sz="2955" dirty="0">
                <a:solidFill>
                  <a:schemeClr val="bg1"/>
                </a:solidFill>
              </a:rPr>
              <a:t>RESEARCH METHODS </a:t>
            </a:r>
            <a:endParaRPr lang="en-US" sz="2955" dirty="0">
              <a:solidFill>
                <a:schemeClr val="bg1"/>
              </a:solidFill>
              <a:latin typeface="Arial Black" panose="020B0A04020102020204" pitchFamily="34" charset="0"/>
              <a:ea typeface="ヒラギノ角ゴ Pro W3"/>
              <a:cs typeface="ヒラギノ角ゴ Pro W3"/>
            </a:endParaRPr>
          </a:p>
        </p:txBody>
      </p:sp>
      <p:pic>
        <p:nvPicPr>
          <p:cNvPr id="8197"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6650" y="2296138"/>
            <a:ext cx="1657350" cy="1520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Text Box 45"/>
          <p:cNvSpPr txBox="1">
            <a:spLocks noChangeArrowheads="1"/>
          </p:cNvSpPr>
          <p:nvPr/>
        </p:nvSpPr>
        <p:spPr bwMode="auto">
          <a:xfrm>
            <a:off x="1" y="3899791"/>
            <a:ext cx="9144000" cy="2565511"/>
          </a:xfrm>
          <a:prstGeom prst="rect">
            <a:avLst/>
          </a:prstGeom>
          <a:solidFill>
            <a:schemeClr val="tx2"/>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Font typeface="Wingdings" panose="05000000000000000000" pitchFamily="2" charset="2"/>
              <a:buChar char="ü"/>
              <a:defRPr sz="3200" b="1">
                <a:solidFill>
                  <a:srgbClr val="222222"/>
                </a:solidFill>
                <a:latin typeface="Times New Roman" panose="02020603050405020304" pitchFamily="18" charset="0"/>
                <a:cs typeface="Times New Roman" panose="02020603050405020304" pitchFamily="18" charset="0"/>
              </a:defRPr>
            </a:lvl1pPr>
            <a:lvl2pPr marL="742950" indent="-285750">
              <a:spcBef>
                <a:spcPct val="20000"/>
              </a:spcBef>
              <a:buFont typeface="Wingdings" panose="05000000000000000000" pitchFamily="2" charset="2"/>
              <a:buChar char="q"/>
              <a:defRPr sz="2600" b="1">
                <a:solidFill>
                  <a:srgbClr val="FF000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200">
                <a:solidFill>
                  <a:srgbClr val="222222"/>
                </a:solidFill>
                <a:latin typeface="Arial" panose="020B0604020202020204" pitchFamily="34" charset="0"/>
                <a:cs typeface="Times New Roman" panose="02020603050405020304" pitchFamily="18" charset="0"/>
              </a:defRPr>
            </a:lvl3pPr>
            <a:lvl4pPr marL="1600200" indent="-228600">
              <a:spcBef>
                <a:spcPct val="20000"/>
              </a:spcBef>
              <a:buChar char="–"/>
              <a:defRPr sz="2200">
                <a:solidFill>
                  <a:srgbClr val="222222"/>
                </a:solidFill>
                <a:latin typeface="Arial" panose="020B0604020202020204" pitchFamily="34"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sz="6094" baseline="-25000" dirty="0">
                <a:solidFill>
                  <a:schemeClr val="folHlink"/>
                </a:solidFill>
              </a:rPr>
              <a:t>                                BY</a:t>
            </a:r>
          </a:p>
          <a:p>
            <a:pPr algn="ctr">
              <a:buNone/>
            </a:pPr>
            <a:r>
              <a:rPr lang="en-US" sz="2586" dirty="0">
                <a:solidFill>
                  <a:schemeClr val="bg1"/>
                </a:solidFill>
              </a:rPr>
              <a:t>Prof. Jimmy </a:t>
            </a:r>
            <a:r>
              <a:rPr lang="en-US" sz="2586" dirty="0" err="1">
                <a:solidFill>
                  <a:schemeClr val="bg1"/>
                </a:solidFill>
              </a:rPr>
              <a:t>K.N.Macharia</a:t>
            </a:r>
            <a:r>
              <a:rPr lang="en-US" sz="2586" dirty="0">
                <a:solidFill>
                  <a:schemeClr val="bg1"/>
                </a:solidFill>
              </a:rPr>
              <a:t>,</a:t>
            </a:r>
            <a:endParaRPr lang="en-GB" sz="2586" dirty="0">
              <a:solidFill>
                <a:schemeClr val="bg1"/>
              </a:solidFill>
            </a:endParaRPr>
          </a:p>
          <a:p>
            <a:pPr algn="ctr">
              <a:buNone/>
            </a:pPr>
            <a:r>
              <a:rPr lang="en-US" sz="2586" dirty="0">
                <a:solidFill>
                  <a:schemeClr val="bg1"/>
                </a:solidFill>
              </a:rPr>
              <a:t>Associate Professor of Information Systems &amp;Technology, and</a:t>
            </a:r>
            <a:endParaRPr lang="en-GB" sz="2586" dirty="0">
              <a:solidFill>
                <a:schemeClr val="bg1"/>
              </a:solidFill>
            </a:endParaRPr>
          </a:p>
          <a:p>
            <a:pPr algn="ctr">
              <a:buNone/>
            </a:pPr>
            <a:r>
              <a:rPr lang="en-US" sz="2586" dirty="0">
                <a:solidFill>
                  <a:schemeClr val="bg1"/>
                </a:solidFill>
              </a:rPr>
              <a:t>Dean, School of Science &amp; Technology,</a:t>
            </a:r>
            <a:endParaRPr lang="en-GB" sz="2586" dirty="0">
              <a:solidFill>
                <a:schemeClr val="bg1"/>
              </a:solidFill>
            </a:endParaRPr>
          </a:p>
          <a:p>
            <a:pPr algn="ctr" eaLnBrk="1" hangingPunct="1">
              <a:spcBef>
                <a:spcPct val="50000"/>
              </a:spcBef>
              <a:buFontTx/>
              <a:buNone/>
            </a:pPr>
            <a:r>
              <a:rPr lang="en-US" sz="2700" baseline="-25000" dirty="0">
                <a:solidFill>
                  <a:schemeClr val="folHlink"/>
                </a:solidFill>
              </a:rPr>
              <a:t>kmacharia@usiu.ac.ke</a:t>
            </a:r>
          </a:p>
        </p:txBody>
      </p:sp>
      <p:sp>
        <p:nvSpPr>
          <p:cNvPr id="6" name="Title 1"/>
          <p:cNvSpPr txBox="1">
            <a:spLocks/>
          </p:cNvSpPr>
          <p:nvPr/>
        </p:nvSpPr>
        <p:spPr bwMode="auto">
          <a:xfrm>
            <a:off x="782057" y="396822"/>
            <a:ext cx="7361521" cy="92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4433" tIns="42217" rIns="84433" bIns="42217" numCol="1" anchor="ctr" anchorCtr="0" compatLnSpc="1">
            <a:prstTxWarp prst="textNoShape">
              <a:avLst/>
            </a:prstTxWarp>
          </a:bodyPr>
          <a:lstStyle>
            <a:lvl1pPr algn="ctr" rtl="0" eaLnBrk="1" fontAlgn="base" hangingPunct="1">
              <a:spcBef>
                <a:spcPct val="0"/>
              </a:spcBef>
              <a:spcAft>
                <a:spcPct val="0"/>
              </a:spcAft>
              <a:defRPr sz="4400">
                <a:solidFill>
                  <a:schemeClr val="accent2"/>
                </a:solidFill>
                <a:latin typeface="Adobe Gothic Std B" pitchFamily="34" charset="-128"/>
                <a:ea typeface="Adobe Gothic Std B" pitchFamily="34" charset="-128"/>
                <a:cs typeface="+mj-cs"/>
              </a:defRPr>
            </a:lvl1pPr>
            <a:lvl2pPr algn="ctr" rtl="0" eaLnBrk="1" fontAlgn="base" hangingPunct="1">
              <a:spcBef>
                <a:spcPct val="0"/>
              </a:spcBef>
              <a:spcAft>
                <a:spcPct val="0"/>
              </a:spcAft>
              <a:defRPr sz="4000">
                <a:solidFill>
                  <a:schemeClr val="accent2"/>
                </a:solidFill>
                <a:latin typeface="Adobe Gothic Std B" pitchFamily="34" charset="-128"/>
                <a:ea typeface="Adobe Gothic Std B" pitchFamily="34" charset="-128"/>
              </a:defRPr>
            </a:lvl2pPr>
            <a:lvl3pPr algn="ctr" rtl="0" eaLnBrk="1" fontAlgn="base" hangingPunct="1">
              <a:spcBef>
                <a:spcPct val="0"/>
              </a:spcBef>
              <a:spcAft>
                <a:spcPct val="0"/>
              </a:spcAft>
              <a:defRPr sz="4000">
                <a:solidFill>
                  <a:schemeClr val="accent2"/>
                </a:solidFill>
                <a:latin typeface="Adobe Gothic Std B" pitchFamily="34" charset="-128"/>
                <a:ea typeface="Adobe Gothic Std B" pitchFamily="34" charset="-128"/>
              </a:defRPr>
            </a:lvl3pPr>
            <a:lvl4pPr algn="ctr" rtl="0" eaLnBrk="1" fontAlgn="base" hangingPunct="1">
              <a:spcBef>
                <a:spcPct val="0"/>
              </a:spcBef>
              <a:spcAft>
                <a:spcPct val="0"/>
              </a:spcAft>
              <a:defRPr sz="4000">
                <a:solidFill>
                  <a:schemeClr val="accent2"/>
                </a:solidFill>
                <a:latin typeface="Adobe Gothic Std B" pitchFamily="34" charset="-128"/>
                <a:ea typeface="Adobe Gothic Std B" pitchFamily="34" charset="-128"/>
              </a:defRPr>
            </a:lvl4pPr>
            <a:lvl5pPr algn="ctr" rtl="0" eaLnBrk="1" fontAlgn="base" hangingPunct="1">
              <a:spcBef>
                <a:spcPct val="0"/>
              </a:spcBef>
              <a:spcAft>
                <a:spcPct val="0"/>
              </a:spcAft>
              <a:defRPr sz="4000">
                <a:solidFill>
                  <a:schemeClr val="accent2"/>
                </a:solidFill>
                <a:latin typeface="Adobe Gothic Std B" pitchFamily="34" charset="-128"/>
                <a:ea typeface="Adobe Gothic Std B" pitchFamily="34" charset="-128"/>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a:lstStyle>
          <a:p>
            <a:r>
              <a:rPr lang="en-GB" sz="4063" kern="0"/>
              <a:t>Masters of Information Systems &amp; Technology </a:t>
            </a:r>
            <a:endParaRPr lang="en-GB" sz="4063" kern="0" dirty="0"/>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2627784" y="2160702"/>
              <a:ext cx="3083807" cy="620226"/>
            </p14:xfrm>
          </p:contentPart>
        </mc:Choice>
        <mc:Fallback xmlns="">
          <p:pic>
            <p:nvPicPr>
              <p:cNvPr id="3" name="Ink 2"/>
              <p:cNvPicPr/>
              <p:nvPr/>
            </p:nvPicPr>
            <p:blipFill>
              <a:blip r:embed="rId5"/>
              <a:stretch>
                <a:fillRect/>
              </a:stretch>
            </p:blipFill>
            <p:spPr>
              <a:xfrm>
                <a:off x="2618425" y="2151343"/>
                <a:ext cx="3102525" cy="638944"/>
              </a:xfrm>
              <a:prstGeom prst="rect">
                <a:avLst/>
              </a:prstGeom>
            </p:spPr>
          </p:pic>
        </mc:Fallback>
      </mc:AlternateContent>
    </p:spTree>
    <p:extLst>
      <p:ext uri="{BB962C8B-B14F-4D97-AF65-F5344CB8AC3E}">
        <p14:creationId xmlns:p14="http://schemas.microsoft.com/office/powerpoint/2010/main" val="3792301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685800" y="533400"/>
            <a:ext cx="7772400" cy="685800"/>
          </a:xfrm>
        </p:spPr>
        <p:txBody>
          <a:bodyPr anchor="b">
            <a:normAutofit fontScale="90000"/>
          </a:bodyPr>
          <a:lstStyle/>
          <a:p>
            <a:pPr eaLnBrk="1" hangingPunct="1"/>
            <a:r>
              <a:rPr lang="en-US" sz="4800" smtClean="0">
                <a:solidFill>
                  <a:srgbClr val="3333CC"/>
                </a:solidFill>
              </a:rPr>
              <a:t>Experimental Design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988840"/>
            <a:ext cx="8168778"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7843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85800" y="533400"/>
            <a:ext cx="7772400" cy="685800"/>
          </a:xfrm>
        </p:spPr>
        <p:txBody>
          <a:bodyPr anchor="b">
            <a:normAutofit fontScale="90000"/>
          </a:bodyPr>
          <a:lstStyle/>
          <a:p>
            <a:pPr eaLnBrk="1" hangingPunct="1"/>
            <a:r>
              <a:rPr lang="en-US" sz="4800" smtClean="0">
                <a:solidFill>
                  <a:srgbClr val="3333CC"/>
                </a:solidFill>
              </a:rPr>
              <a:t>Experimental Design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44824"/>
            <a:ext cx="8712968"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8016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685800" y="533400"/>
            <a:ext cx="7772400" cy="685800"/>
          </a:xfrm>
        </p:spPr>
        <p:txBody>
          <a:bodyPr anchor="b">
            <a:normAutofit fontScale="90000"/>
          </a:bodyPr>
          <a:lstStyle/>
          <a:p>
            <a:pPr eaLnBrk="1" hangingPunct="1"/>
            <a:r>
              <a:rPr lang="en-US" sz="4800" smtClean="0">
                <a:solidFill>
                  <a:srgbClr val="3333CC"/>
                </a:solidFill>
              </a:rPr>
              <a:t>Experimental Design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8140774"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1544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685800" y="533400"/>
            <a:ext cx="7772400" cy="685800"/>
          </a:xfrm>
        </p:spPr>
        <p:txBody>
          <a:bodyPr anchor="b">
            <a:normAutofit fontScale="90000"/>
          </a:bodyPr>
          <a:lstStyle/>
          <a:p>
            <a:pPr eaLnBrk="1" hangingPunct="1"/>
            <a:r>
              <a:rPr lang="en-US" sz="4800" smtClean="0">
                <a:solidFill>
                  <a:srgbClr val="3333CC"/>
                </a:solidFill>
              </a:rPr>
              <a:t>Experimental Design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00808"/>
            <a:ext cx="8172400" cy="2676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9937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685800" y="533400"/>
            <a:ext cx="7772400" cy="685800"/>
          </a:xfrm>
        </p:spPr>
        <p:txBody>
          <a:bodyPr anchor="b">
            <a:normAutofit fontScale="90000"/>
          </a:bodyPr>
          <a:lstStyle/>
          <a:p>
            <a:pPr eaLnBrk="1" hangingPunct="1"/>
            <a:r>
              <a:rPr lang="en-US" sz="4800" smtClean="0">
                <a:solidFill>
                  <a:srgbClr val="3333CC"/>
                </a:solidFill>
              </a:rPr>
              <a:t>Experimental Design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8316416"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3074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685800" y="533400"/>
            <a:ext cx="7772400" cy="685800"/>
          </a:xfrm>
        </p:spPr>
        <p:txBody>
          <a:bodyPr anchor="b">
            <a:normAutofit fontScale="90000"/>
          </a:bodyPr>
          <a:lstStyle/>
          <a:p>
            <a:pPr eaLnBrk="1" hangingPunct="1"/>
            <a:r>
              <a:rPr lang="en-US" sz="4800" smtClean="0">
                <a:solidFill>
                  <a:srgbClr val="3333CC"/>
                </a:solidFill>
              </a:rPr>
              <a:t>Experimental Design</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00808"/>
            <a:ext cx="8566348"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1644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85800" y="533400"/>
            <a:ext cx="7772400" cy="685800"/>
          </a:xfrm>
        </p:spPr>
        <p:txBody>
          <a:bodyPr anchor="b">
            <a:normAutofit fontScale="90000"/>
          </a:bodyPr>
          <a:lstStyle/>
          <a:p>
            <a:pPr eaLnBrk="1" hangingPunct="1"/>
            <a:r>
              <a:rPr lang="en-US" sz="4800" smtClean="0">
                <a:solidFill>
                  <a:srgbClr val="3333CC"/>
                </a:solidFill>
              </a:rPr>
              <a:t>Experimental Design</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00808"/>
            <a:ext cx="81724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848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685800" y="304800"/>
            <a:ext cx="7772400" cy="703263"/>
          </a:xfrm>
        </p:spPr>
        <p:txBody>
          <a:bodyPr>
            <a:normAutofit/>
          </a:bodyPr>
          <a:lstStyle/>
          <a:p>
            <a:pPr eaLnBrk="1" hangingPunct="1"/>
            <a:r>
              <a:rPr lang="en-US" smtClean="0"/>
              <a:t>Exercise</a:t>
            </a:r>
          </a:p>
        </p:txBody>
      </p:sp>
      <p:sp>
        <p:nvSpPr>
          <p:cNvPr id="109571" name="Text Box 3"/>
          <p:cNvSpPr txBox="1">
            <a:spLocks noChangeArrowheads="1"/>
          </p:cNvSpPr>
          <p:nvPr/>
        </p:nvSpPr>
        <p:spPr bwMode="auto">
          <a:xfrm>
            <a:off x="746125" y="1565275"/>
            <a:ext cx="7788275"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90000"/>
              </a:lnSpc>
              <a:spcBef>
                <a:spcPct val="20000"/>
              </a:spcBef>
              <a:spcAft>
                <a:spcPct val="0"/>
              </a:spcAft>
              <a:buChar char="•"/>
              <a:defRPr sz="2400">
                <a:solidFill>
                  <a:schemeClr val="tx1"/>
                </a:solidFill>
                <a:latin typeface="Times New Roman" pitchFamily="18" charset="0"/>
              </a:defRPr>
            </a:lvl6pPr>
            <a:lvl7pPr marL="2971800" indent="-228600" eaLnBrk="0" fontAlgn="base" hangingPunct="0">
              <a:lnSpc>
                <a:spcPct val="90000"/>
              </a:lnSpc>
              <a:spcBef>
                <a:spcPct val="20000"/>
              </a:spcBef>
              <a:spcAft>
                <a:spcPct val="0"/>
              </a:spcAft>
              <a:buChar char="•"/>
              <a:defRPr sz="2400">
                <a:solidFill>
                  <a:schemeClr val="tx1"/>
                </a:solidFill>
                <a:latin typeface="Times New Roman" pitchFamily="18" charset="0"/>
              </a:defRPr>
            </a:lvl7pPr>
            <a:lvl8pPr marL="3429000" indent="-228600" eaLnBrk="0" fontAlgn="base" hangingPunct="0">
              <a:lnSpc>
                <a:spcPct val="90000"/>
              </a:lnSpc>
              <a:spcBef>
                <a:spcPct val="20000"/>
              </a:spcBef>
              <a:spcAft>
                <a:spcPct val="0"/>
              </a:spcAft>
              <a:buChar char="•"/>
              <a:defRPr sz="2400">
                <a:solidFill>
                  <a:schemeClr val="tx1"/>
                </a:solidFill>
                <a:latin typeface="Times New Roman" pitchFamily="18" charset="0"/>
              </a:defRPr>
            </a:lvl8pPr>
            <a:lvl9pPr marL="3886200" indent="-228600" eaLnBrk="0" fontAlgn="base" hangingPunct="0">
              <a:lnSpc>
                <a:spcPct val="90000"/>
              </a:lnSpc>
              <a:spcBef>
                <a:spcPct val="20000"/>
              </a:spcBef>
              <a:spcAft>
                <a:spcPct val="0"/>
              </a:spcAft>
              <a:buChar char="•"/>
              <a:defRPr sz="2400">
                <a:solidFill>
                  <a:schemeClr val="tx1"/>
                </a:solidFill>
                <a:latin typeface="Times New Roman" pitchFamily="18" charset="0"/>
              </a:defRPr>
            </a:lvl9pPr>
          </a:lstStyle>
          <a:p>
            <a:pPr eaLnBrk="1" hangingPunct="1">
              <a:lnSpc>
                <a:spcPct val="100000"/>
              </a:lnSpc>
              <a:spcBef>
                <a:spcPct val="0"/>
              </a:spcBef>
              <a:buFontTx/>
              <a:buNone/>
            </a:pPr>
            <a:r>
              <a:rPr kumimoji="1" lang="en-US">
                <a:cs typeface="Times New Roman" pitchFamily="18" charset="0"/>
              </a:rPr>
              <a:t>An organization would like to introduce one of two types of  new manufacturing processes to increase the productivity of workers. Both involve heavy investment in expensive technology. The company wants to test the efficacy of each process in one of its small plants.</a:t>
            </a:r>
          </a:p>
          <a:p>
            <a:pPr eaLnBrk="1" hangingPunct="1">
              <a:lnSpc>
                <a:spcPct val="100000"/>
              </a:lnSpc>
              <a:spcBef>
                <a:spcPct val="0"/>
              </a:spcBef>
              <a:buFontTx/>
              <a:buNone/>
            </a:pPr>
            <a:endParaRPr kumimoji="1" lang="en-US">
              <a:cs typeface="Times New Roman" pitchFamily="18" charset="0"/>
            </a:endParaRPr>
          </a:p>
          <a:p>
            <a:pPr eaLnBrk="1" hangingPunct="1">
              <a:lnSpc>
                <a:spcPct val="100000"/>
              </a:lnSpc>
              <a:spcBef>
                <a:spcPct val="0"/>
              </a:spcBef>
              <a:buFontTx/>
              <a:buNone/>
            </a:pPr>
            <a:r>
              <a:rPr kumimoji="1" lang="en-US">
                <a:cs typeface="Times New Roman" pitchFamily="18" charset="0"/>
              </a:rPr>
              <a:t>Propose an experiment, using:</a:t>
            </a:r>
          </a:p>
          <a:p>
            <a:pPr eaLnBrk="1" hangingPunct="1">
              <a:lnSpc>
                <a:spcPct val="100000"/>
              </a:lnSpc>
              <a:spcBef>
                <a:spcPct val="0"/>
              </a:spcBef>
              <a:buFontTx/>
              <a:buNone/>
            </a:pPr>
            <a:r>
              <a:rPr kumimoji="1" lang="en-US">
                <a:cs typeface="Times New Roman" pitchFamily="18" charset="0"/>
              </a:rPr>
              <a:t>	- Pretest posttest control group design</a:t>
            </a:r>
          </a:p>
          <a:p>
            <a:pPr eaLnBrk="1" hangingPunct="1">
              <a:lnSpc>
                <a:spcPct val="100000"/>
              </a:lnSpc>
              <a:spcBef>
                <a:spcPct val="0"/>
              </a:spcBef>
              <a:buFontTx/>
              <a:buNone/>
            </a:pPr>
            <a:r>
              <a:rPr kumimoji="1" lang="en-US">
                <a:cs typeface="Times New Roman" pitchFamily="18" charset="0"/>
              </a:rPr>
              <a:t>	- Posttest control group design</a:t>
            </a:r>
          </a:p>
          <a:p>
            <a:pPr eaLnBrk="1" hangingPunct="1">
              <a:lnSpc>
                <a:spcPct val="100000"/>
              </a:lnSpc>
              <a:spcBef>
                <a:spcPct val="0"/>
              </a:spcBef>
              <a:buFontTx/>
              <a:buNone/>
            </a:pPr>
            <a:r>
              <a:rPr kumimoji="1" lang="en-US">
                <a:cs typeface="Times New Roman" pitchFamily="18" charset="0"/>
              </a:rPr>
              <a:t>	</a:t>
            </a:r>
          </a:p>
          <a:p>
            <a:pPr eaLnBrk="1" hangingPunct="1">
              <a:lnSpc>
                <a:spcPct val="100000"/>
              </a:lnSpc>
              <a:spcBef>
                <a:spcPct val="0"/>
              </a:spcBef>
              <a:buFontTx/>
              <a:buNone/>
            </a:pPr>
            <a:r>
              <a:rPr kumimoji="1" lang="en-US">
                <a:cs typeface="Times New Roman" pitchFamily="18" charset="0"/>
              </a:rPr>
              <a:t>And calculate for each design the specific effect of each new process on the productivity.</a:t>
            </a:r>
          </a:p>
        </p:txBody>
      </p:sp>
    </p:spTree>
    <p:extLst>
      <p:ext uri="{BB962C8B-B14F-4D97-AF65-F5344CB8AC3E}">
        <p14:creationId xmlns:p14="http://schemas.microsoft.com/office/powerpoint/2010/main" val="1528867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title"/>
          </p:nvPr>
        </p:nvSpPr>
        <p:spPr>
          <a:xfrm>
            <a:off x="685800" y="533400"/>
            <a:ext cx="7772400" cy="685800"/>
          </a:xfrm>
        </p:spPr>
        <p:txBody>
          <a:bodyPr anchor="b">
            <a:normAutofit fontScale="90000"/>
          </a:bodyPr>
          <a:lstStyle/>
          <a:p>
            <a:pPr eaLnBrk="1" hangingPunct="1"/>
            <a:r>
              <a:rPr lang="en-US" sz="4800" smtClean="0"/>
              <a:t>Validity</a:t>
            </a:r>
          </a:p>
        </p:txBody>
      </p:sp>
      <p:sp>
        <p:nvSpPr>
          <p:cNvPr id="110594" name="Rectangle 2"/>
          <p:cNvSpPr>
            <a:spLocks noGrp="1" noChangeAspect="1" noChangeArrowheads="1"/>
          </p:cNvSpPr>
          <p:nvPr>
            <p:ph idx="1"/>
          </p:nvPr>
        </p:nvSpPr>
        <p:spPr>
          <a:xfrm>
            <a:off x="685800" y="1752600"/>
            <a:ext cx="7772400" cy="4648200"/>
          </a:xfrm>
        </p:spPr>
        <p:txBody>
          <a:bodyPr/>
          <a:lstStyle/>
          <a:p>
            <a:pPr marL="0" indent="0" eaLnBrk="1" hangingPunct="1"/>
            <a:r>
              <a:rPr lang="en-US" sz="2400" dirty="0" smtClean="0"/>
              <a:t> Internal validity</a:t>
            </a:r>
          </a:p>
          <a:p>
            <a:pPr marL="758825" lvl="1" eaLnBrk="1" hangingPunct="1"/>
            <a:r>
              <a:rPr lang="en-US" sz="2000" dirty="0" smtClean="0"/>
              <a:t>Determination of whether the effect is actually caused by the manipulation of treatments and not by other, exogenous variables</a:t>
            </a:r>
          </a:p>
          <a:p>
            <a:pPr lvl="4" eaLnBrk="1" hangingPunct="1"/>
            <a:endParaRPr lang="en-US" sz="1400" dirty="0" smtClean="0"/>
          </a:p>
          <a:p>
            <a:pPr marL="0" indent="0" eaLnBrk="1" hangingPunct="1"/>
            <a:r>
              <a:rPr lang="en-US" sz="2400" dirty="0" smtClean="0"/>
              <a:t> External validity</a:t>
            </a:r>
          </a:p>
          <a:p>
            <a:pPr marL="758825" lvl="1" eaLnBrk="1" hangingPunct="1"/>
            <a:r>
              <a:rPr lang="en-US" sz="2000" dirty="0" smtClean="0"/>
              <a:t>Determination of whether the cause-and-effect relationships found in the experiment can be generalized</a:t>
            </a:r>
          </a:p>
          <a:p>
            <a:pPr lvl="4" eaLnBrk="1" hangingPunct="1"/>
            <a:endParaRPr lang="en-US" sz="1400" dirty="0" smtClean="0"/>
          </a:p>
          <a:p>
            <a:pPr marL="758825" lvl="1" eaLnBrk="1" hangingPunct="1"/>
            <a:endParaRPr lang="en-US" sz="2000" dirty="0" smtClean="0"/>
          </a:p>
        </p:txBody>
      </p:sp>
    </p:spTree>
    <p:extLst>
      <p:ext uri="{BB962C8B-B14F-4D97-AF65-F5344CB8AC3E}">
        <p14:creationId xmlns:p14="http://schemas.microsoft.com/office/powerpoint/2010/main" val="3449854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spect="1" noChangeArrowheads="1"/>
          </p:cNvSpPr>
          <p:nvPr>
            <p:ph idx="1"/>
          </p:nvPr>
        </p:nvSpPr>
        <p:spPr>
          <a:xfrm>
            <a:off x="683568" y="1412776"/>
            <a:ext cx="8001000" cy="5029200"/>
          </a:xfrm>
        </p:spPr>
        <p:txBody>
          <a:bodyPr/>
          <a:lstStyle/>
          <a:p>
            <a:pPr eaLnBrk="1" hangingPunct="1">
              <a:lnSpc>
                <a:spcPct val="90000"/>
              </a:lnSpc>
              <a:buFont typeface="Wingdings" pitchFamily="2" charset="2"/>
              <a:buNone/>
            </a:pPr>
            <a:r>
              <a:rPr lang="en-US" sz="1400" dirty="0" smtClean="0"/>
              <a:t>	</a:t>
            </a:r>
          </a:p>
          <a:p>
            <a:pPr eaLnBrk="1" hangingPunct="1">
              <a:lnSpc>
                <a:spcPct val="90000"/>
              </a:lnSpc>
            </a:pPr>
            <a:r>
              <a:rPr lang="en-US" dirty="0" smtClean="0"/>
              <a:t>Advantages</a:t>
            </a:r>
          </a:p>
          <a:p>
            <a:pPr lvl="1" eaLnBrk="1" hangingPunct="1">
              <a:lnSpc>
                <a:spcPct val="90000"/>
              </a:lnSpc>
            </a:pPr>
            <a:r>
              <a:rPr lang="en-US" dirty="0" smtClean="0"/>
              <a:t>High degree of control</a:t>
            </a:r>
          </a:p>
          <a:p>
            <a:pPr lvl="1" eaLnBrk="1" hangingPunct="1">
              <a:lnSpc>
                <a:spcPct val="90000"/>
              </a:lnSpc>
            </a:pPr>
            <a:r>
              <a:rPr lang="en-US" dirty="0" smtClean="0"/>
              <a:t>High internal validity / replication</a:t>
            </a:r>
          </a:p>
          <a:p>
            <a:pPr lvl="1" eaLnBrk="1" hangingPunct="1">
              <a:lnSpc>
                <a:spcPct val="90000"/>
              </a:lnSpc>
            </a:pPr>
            <a:r>
              <a:rPr lang="en-US" dirty="0" smtClean="0"/>
              <a:t>Less costly and less expensive</a:t>
            </a:r>
          </a:p>
          <a:p>
            <a:pPr lvl="1" eaLnBrk="1" hangingPunct="1">
              <a:lnSpc>
                <a:spcPct val="90000"/>
              </a:lnSpc>
              <a:buFontTx/>
              <a:buNone/>
            </a:pPr>
            <a:endParaRPr lang="en-US" dirty="0" smtClean="0"/>
          </a:p>
          <a:p>
            <a:pPr eaLnBrk="1" hangingPunct="1">
              <a:lnSpc>
                <a:spcPct val="90000"/>
              </a:lnSpc>
            </a:pPr>
            <a:r>
              <a:rPr lang="en-US" dirty="0" smtClean="0"/>
              <a:t>Disadvantages</a:t>
            </a:r>
          </a:p>
          <a:p>
            <a:pPr lvl="1" eaLnBrk="1" hangingPunct="1">
              <a:lnSpc>
                <a:spcPct val="90000"/>
              </a:lnSpc>
            </a:pPr>
            <a:r>
              <a:rPr lang="en-US" dirty="0" smtClean="0"/>
              <a:t>Artificiality =&gt; reactive error</a:t>
            </a:r>
          </a:p>
          <a:p>
            <a:pPr lvl="1" eaLnBrk="1" hangingPunct="1">
              <a:lnSpc>
                <a:spcPct val="90000"/>
              </a:lnSpc>
            </a:pPr>
            <a:r>
              <a:rPr lang="en-US" dirty="0" smtClean="0"/>
              <a:t>Demand artifacts</a:t>
            </a:r>
          </a:p>
          <a:p>
            <a:pPr lvl="1" eaLnBrk="1" hangingPunct="1">
              <a:lnSpc>
                <a:spcPct val="90000"/>
              </a:lnSpc>
            </a:pPr>
            <a:r>
              <a:rPr lang="en-US" dirty="0" smtClean="0"/>
              <a:t>Lower external validity</a:t>
            </a:r>
          </a:p>
        </p:txBody>
      </p:sp>
      <p:sp>
        <p:nvSpPr>
          <p:cNvPr id="111619" name="Text Box 3"/>
          <p:cNvSpPr txBox="1">
            <a:spLocks noChangeArrowheads="1"/>
          </p:cNvSpPr>
          <p:nvPr/>
        </p:nvSpPr>
        <p:spPr bwMode="auto">
          <a:xfrm>
            <a:off x="762000" y="404664"/>
            <a:ext cx="72390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90000"/>
              </a:lnSpc>
              <a:spcBef>
                <a:spcPct val="20000"/>
              </a:spcBef>
              <a:spcAft>
                <a:spcPct val="0"/>
              </a:spcAft>
              <a:buChar char="•"/>
              <a:defRPr sz="2400">
                <a:solidFill>
                  <a:schemeClr val="tx1"/>
                </a:solidFill>
                <a:latin typeface="Times New Roman" pitchFamily="18" charset="0"/>
              </a:defRPr>
            </a:lvl6pPr>
            <a:lvl7pPr marL="2971800" indent="-228600" eaLnBrk="0" fontAlgn="base" hangingPunct="0">
              <a:lnSpc>
                <a:spcPct val="90000"/>
              </a:lnSpc>
              <a:spcBef>
                <a:spcPct val="20000"/>
              </a:spcBef>
              <a:spcAft>
                <a:spcPct val="0"/>
              </a:spcAft>
              <a:buChar char="•"/>
              <a:defRPr sz="2400">
                <a:solidFill>
                  <a:schemeClr val="tx1"/>
                </a:solidFill>
                <a:latin typeface="Times New Roman" pitchFamily="18" charset="0"/>
              </a:defRPr>
            </a:lvl7pPr>
            <a:lvl8pPr marL="3429000" indent="-228600" eaLnBrk="0" fontAlgn="base" hangingPunct="0">
              <a:lnSpc>
                <a:spcPct val="90000"/>
              </a:lnSpc>
              <a:spcBef>
                <a:spcPct val="20000"/>
              </a:spcBef>
              <a:spcAft>
                <a:spcPct val="0"/>
              </a:spcAft>
              <a:buChar char="•"/>
              <a:defRPr sz="2400">
                <a:solidFill>
                  <a:schemeClr val="tx1"/>
                </a:solidFill>
                <a:latin typeface="Times New Roman" pitchFamily="18" charset="0"/>
              </a:defRPr>
            </a:lvl8pPr>
            <a:lvl9pPr marL="3886200" indent="-228600" eaLnBrk="0" fontAlgn="base" hangingPunct="0">
              <a:lnSpc>
                <a:spcPct val="90000"/>
              </a:lnSpc>
              <a:spcBef>
                <a:spcPct val="20000"/>
              </a:spcBef>
              <a:spcAft>
                <a:spcPct val="0"/>
              </a:spcAft>
              <a:buChar char="•"/>
              <a:defRPr sz="2400">
                <a:solidFill>
                  <a:schemeClr val="tx1"/>
                </a:solidFill>
                <a:latin typeface="Times New Roman" pitchFamily="18" charset="0"/>
              </a:defRPr>
            </a:lvl9pPr>
          </a:lstStyle>
          <a:p>
            <a:pPr eaLnBrk="1" hangingPunct="1">
              <a:buClr>
                <a:schemeClr val="accent1"/>
              </a:buClr>
              <a:buFontTx/>
              <a:buNone/>
            </a:pPr>
            <a:r>
              <a:rPr lang="en-US" sz="3600" dirty="0">
                <a:latin typeface="Tahoma" pitchFamily="34" charset="0"/>
                <a:cs typeface="Times New Roman" pitchFamily="18" charset="0"/>
              </a:rPr>
              <a:t>Compared to field experiments, </a:t>
            </a:r>
            <a:br>
              <a:rPr lang="en-US" sz="3600" dirty="0">
                <a:latin typeface="Tahoma" pitchFamily="34" charset="0"/>
                <a:cs typeface="Times New Roman" pitchFamily="18" charset="0"/>
              </a:rPr>
            </a:br>
            <a:r>
              <a:rPr lang="en-US" sz="3600" dirty="0">
                <a:latin typeface="Tahoma" pitchFamily="34" charset="0"/>
                <a:cs typeface="Times New Roman" pitchFamily="18" charset="0"/>
              </a:rPr>
              <a:t>lab experiments have the following</a:t>
            </a:r>
          </a:p>
        </p:txBody>
      </p:sp>
    </p:spTree>
    <p:extLst>
      <p:ext uri="{BB962C8B-B14F-4D97-AF65-F5344CB8AC3E}">
        <p14:creationId xmlns:p14="http://schemas.microsoft.com/office/powerpoint/2010/main" val="2229320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85800" y="304800"/>
            <a:ext cx="7772400" cy="790575"/>
          </a:xfrm>
        </p:spPr>
        <p:txBody>
          <a:bodyPr>
            <a:normAutofit fontScale="90000"/>
          </a:bodyPr>
          <a:lstStyle/>
          <a:p>
            <a:pPr eaLnBrk="1" hangingPunct="1"/>
            <a:r>
              <a:rPr lang="en-US" sz="4800" smtClean="0"/>
              <a:t>Causal research</a:t>
            </a:r>
            <a:endParaRPr lang="en-US" smtClean="0"/>
          </a:p>
        </p:txBody>
      </p:sp>
      <p:sp>
        <p:nvSpPr>
          <p:cNvPr id="109571" name="Rectangle 3"/>
          <p:cNvSpPr>
            <a:spLocks noGrp="1" noChangeAspect="1" noChangeArrowheads="1"/>
          </p:cNvSpPr>
          <p:nvPr>
            <p:ph idx="1"/>
          </p:nvPr>
        </p:nvSpPr>
        <p:spPr>
          <a:xfrm>
            <a:off x="685800" y="1447800"/>
            <a:ext cx="7772400" cy="5181600"/>
          </a:xfrm>
        </p:spPr>
        <p:txBody>
          <a:bodyPr/>
          <a:lstStyle/>
          <a:p>
            <a:pPr eaLnBrk="1" hangingPunct="1">
              <a:lnSpc>
                <a:spcPct val="90000"/>
              </a:lnSpc>
            </a:pPr>
            <a:r>
              <a:rPr lang="en-US" smtClean="0"/>
              <a:t>Research conducted to identify cause-and-effect relationships among variables when the research has already been narrowly defined</a:t>
            </a:r>
          </a:p>
          <a:p>
            <a:pPr eaLnBrk="1" hangingPunct="1">
              <a:lnSpc>
                <a:spcPct val="90000"/>
              </a:lnSpc>
            </a:pPr>
            <a:endParaRPr lang="en-US" smtClean="0"/>
          </a:p>
        </p:txBody>
      </p:sp>
    </p:spTree>
    <p:extLst>
      <p:ext uri="{BB962C8B-B14F-4D97-AF65-F5344CB8AC3E}">
        <p14:creationId xmlns:p14="http://schemas.microsoft.com/office/powerpoint/2010/main" val="74311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957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685800" y="304800"/>
            <a:ext cx="7772400" cy="879475"/>
          </a:xfrm>
        </p:spPr>
        <p:txBody>
          <a:bodyPr/>
          <a:lstStyle/>
          <a:p>
            <a:pPr eaLnBrk="1" hangingPunct="1"/>
            <a:r>
              <a:rPr lang="nl-BE" sz="4800" smtClean="0">
                <a:solidFill>
                  <a:srgbClr val="3333CC"/>
                </a:solidFill>
              </a:rPr>
              <a:t>Evidence for causality</a:t>
            </a:r>
            <a:endParaRPr lang="en-US" sz="4800" smtClean="0">
              <a:solidFill>
                <a:srgbClr val="3333CC"/>
              </a:solidFill>
            </a:endParaRPr>
          </a:p>
        </p:txBody>
      </p:sp>
      <p:sp>
        <p:nvSpPr>
          <p:cNvPr id="110595" name="Rectangle 3"/>
          <p:cNvSpPr>
            <a:spLocks noGrp="1" noChangeAspect="1" noChangeArrowheads="1"/>
          </p:cNvSpPr>
          <p:nvPr>
            <p:ph idx="1"/>
          </p:nvPr>
        </p:nvSpPr>
        <p:spPr>
          <a:xfrm>
            <a:off x="685800" y="1905000"/>
            <a:ext cx="7772400" cy="4572000"/>
          </a:xfrm>
        </p:spPr>
        <p:txBody>
          <a:bodyPr>
            <a:normAutofit/>
          </a:bodyPr>
          <a:lstStyle/>
          <a:p>
            <a:pPr marL="533400" indent="-533400" eaLnBrk="1" hangingPunct="1">
              <a:lnSpc>
                <a:spcPct val="90000"/>
              </a:lnSpc>
              <a:spcBef>
                <a:spcPct val="0"/>
              </a:spcBef>
              <a:buClr>
                <a:schemeClr val="folHlink"/>
              </a:buClr>
            </a:pPr>
            <a:r>
              <a:rPr lang="en-US" smtClean="0"/>
              <a:t>Covariation</a:t>
            </a:r>
          </a:p>
          <a:p>
            <a:pPr marL="1022350" lvl="1" indent="-457200" eaLnBrk="1" hangingPunct="1">
              <a:lnSpc>
                <a:spcPct val="90000"/>
              </a:lnSpc>
              <a:spcBef>
                <a:spcPct val="0"/>
              </a:spcBef>
              <a:buClr>
                <a:schemeClr val="folHlink"/>
              </a:buClr>
            </a:pPr>
            <a:r>
              <a:rPr lang="en-US" smtClean="0"/>
              <a:t>Evidence of the extent to which X and Y occur together or vary together in the way predicted by the hypothesis</a:t>
            </a:r>
          </a:p>
          <a:p>
            <a:pPr marL="533400" indent="-533400" eaLnBrk="1" hangingPunct="1">
              <a:lnSpc>
                <a:spcPct val="90000"/>
              </a:lnSpc>
              <a:spcBef>
                <a:spcPct val="0"/>
              </a:spcBef>
              <a:buClr>
                <a:schemeClr val="folHlink"/>
              </a:buClr>
            </a:pPr>
            <a:r>
              <a:rPr lang="en-US" smtClean="0"/>
              <a:t>Time order of occurrence of variable</a:t>
            </a:r>
          </a:p>
          <a:p>
            <a:pPr marL="1022350" lvl="1" indent="-457200" eaLnBrk="1" hangingPunct="1">
              <a:lnSpc>
                <a:spcPct val="90000"/>
              </a:lnSpc>
              <a:spcBef>
                <a:spcPct val="0"/>
              </a:spcBef>
              <a:buClr>
                <a:schemeClr val="folHlink"/>
              </a:buClr>
            </a:pPr>
            <a:r>
              <a:rPr lang="en-US" smtClean="0"/>
              <a:t>Evidence that shows X occurs before Y</a:t>
            </a:r>
          </a:p>
          <a:p>
            <a:pPr marL="533400" indent="-533400" eaLnBrk="1" hangingPunct="1">
              <a:lnSpc>
                <a:spcPct val="90000"/>
              </a:lnSpc>
              <a:spcBef>
                <a:spcPct val="0"/>
              </a:spcBef>
              <a:buClr>
                <a:schemeClr val="folHlink"/>
              </a:buClr>
            </a:pPr>
            <a:r>
              <a:rPr lang="en-US" smtClean="0"/>
              <a:t>Elimination of other possible causal factors</a:t>
            </a:r>
          </a:p>
          <a:p>
            <a:pPr marL="1022350" lvl="1" indent="-457200" eaLnBrk="1" hangingPunct="1">
              <a:lnSpc>
                <a:spcPct val="90000"/>
              </a:lnSpc>
              <a:spcBef>
                <a:spcPct val="0"/>
              </a:spcBef>
              <a:buClr>
                <a:schemeClr val="folHlink"/>
              </a:buClr>
            </a:pPr>
            <a:r>
              <a:rPr lang="en-US" smtClean="0"/>
              <a:t>Evidence that allows the elimination of factors other than X as the cause of Y</a:t>
            </a:r>
          </a:p>
          <a:p>
            <a:pPr marL="533400" indent="-533400" eaLnBrk="1" hangingPunct="1">
              <a:lnSpc>
                <a:spcPct val="90000"/>
              </a:lnSpc>
              <a:spcBef>
                <a:spcPct val="0"/>
              </a:spcBef>
              <a:buClr>
                <a:schemeClr val="folHlink"/>
              </a:buClr>
            </a:pPr>
            <a:r>
              <a:rPr lang="en-GB" smtClean="0"/>
              <a:t>A logical explanation</a:t>
            </a:r>
          </a:p>
          <a:p>
            <a:pPr marL="1022350" lvl="1" indent="-457200" eaLnBrk="1" hangingPunct="1">
              <a:lnSpc>
                <a:spcPct val="90000"/>
              </a:lnSpc>
              <a:spcBef>
                <a:spcPct val="0"/>
              </a:spcBef>
              <a:buClr>
                <a:schemeClr val="folHlink"/>
              </a:buClr>
            </a:pPr>
            <a:r>
              <a:rPr lang="en-GB" smtClean="0"/>
              <a:t>About why the independent variable affects the dependent variable.</a:t>
            </a:r>
            <a:endParaRPr lang="en-US" smtClean="0"/>
          </a:p>
          <a:p>
            <a:pPr marL="1022350" lvl="1" indent="-457200" eaLnBrk="1" hangingPunct="1">
              <a:lnSpc>
                <a:spcPct val="90000"/>
              </a:lnSpc>
              <a:spcBef>
                <a:spcPct val="0"/>
              </a:spcBef>
              <a:buClr>
                <a:schemeClr val="folHlink"/>
              </a:buClr>
              <a:buFontTx/>
              <a:buNone/>
            </a:pPr>
            <a:endParaRPr lang="en-US" smtClean="0"/>
          </a:p>
        </p:txBody>
      </p:sp>
    </p:spTree>
    <p:extLst>
      <p:ext uri="{BB962C8B-B14F-4D97-AF65-F5344CB8AC3E}">
        <p14:creationId xmlns:p14="http://schemas.microsoft.com/office/powerpoint/2010/main" val="2066867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5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059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105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05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05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1059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1059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105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85800" y="304800"/>
            <a:ext cx="7772400" cy="879475"/>
          </a:xfrm>
        </p:spPr>
        <p:txBody>
          <a:bodyPr/>
          <a:lstStyle/>
          <a:p>
            <a:pPr eaLnBrk="1" hangingPunct="1"/>
            <a:r>
              <a:rPr lang="en-US" sz="4800" smtClean="0">
                <a:solidFill>
                  <a:srgbClr val="3333CC"/>
                </a:solidFill>
              </a:rPr>
              <a:t>Experiment</a:t>
            </a:r>
          </a:p>
        </p:txBody>
      </p:sp>
      <p:sp>
        <p:nvSpPr>
          <p:cNvPr id="135171" name="Rectangle 3"/>
          <p:cNvSpPr>
            <a:spLocks noGrp="1" noChangeAspect="1" noChangeArrowheads="1"/>
          </p:cNvSpPr>
          <p:nvPr>
            <p:ph idx="1"/>
          </p:nvPr>
        </p:nvSpPr>
        <p:spPr>
          <a:xfrm>
            <a:off x="685800" y="1905000"/>
            <a:ext cx="7772400" cy="4572000"/>
          </a:xfrm>
        </p:spPr>
        <p:txBody>
          <a:bodyPr>
            <a:normAutofit/>
          </a:bodyPr>
          <a:lstStyle/>
          <a:p>
            <a:pPr marL="533400" indent="-533400" eaLnBrk="1" hangingPunct="1"/>
            <a:r>
              <a:rPr lang="en-US" smtClean="0"/>
              <a:t>Data collection method in which one or more IVs are manipulated in order to measure their effect on a DV, while controlling for exogenous variables in order to test a hypothesis</a:t>
            </a:r>
          </a:p>
          <a:p>
            <a:pPr marL="533400" indent="-533400" eaLnBrk="1" hangingPunct="1"/>
            <a:endParaRPr lang="en-US" smtClean="0"/>
          </a:p>
          <a:p>
            <a:pPr marL="533400" indent="-533400" eaLnBrk="1" hangingPunct="1"/>
            <a:r>
              <a:rPr lang="en-US" smtClean="0"/>
              <a:t>Cause and effect relationship is established by</a:t>
            </a:r>
          </a:p>
          <a:p>
            <a:pPr marL="1022350" lvl="1" indent="-457200" eaLnBrk="1" hangingPunct="1"/>
            <a:r>
              <a:rPr lang="en-US" smtClean="0"/>
              <a:t>Manipulation of independent variable</a:t>
            </a:r>
          </a:p>
          <a:p>
            <a:pPr marL="1022350" lvl="1" indent="-457200" eaLnBrk="1" hangingPunct="1"/>
            <a:r>
              <a:rPr lang="en-US" smtClean="0"/>
              <a:t>Controlling for exogenous factors</a:t>
            </a:r>
          </a:p>
        </p:txBody>
      </p:sp>
    </p:spTree>
    <p:extLst>
      <p:ext uri="{BB962C8B-B14F-4D97-AF65-F5344CB8AC3E}">
        <p14:creationId xmlns:p14="http://schemas.microsoft.com/office/powerpoint/2010/main" val="538381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5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51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351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35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85800" y="457200"/>
            <a:ext cx="7772400" cy="685800"/>
          </a:xfrm>
        </p:spPr>
        <p:txBody>
          <a:bodyPr>
            <a:normAutofit fontScale="90000"/>
          </a:bodyPr>
          <a:lstStyle/>
          <a:p>
            <a:pPr eaLnBrk="1" hangingPunct="1"/>
            <a:r>
              <a:rPr lang="en-US" sz="4800" smtClean="0">
                <a:solidFill>
                  <a:srgbClr val="3333CC"/>
                </a:solidFill>
              </a:rPr>
              <a:t>Manipulation of IV</a:t>
            </a:r>
          </a:p>
        </p:txBody>
      </p:sp>
      <p:sp>
        <p:nvSpPr>
          <p:cNvPr id="97283" name="Rectangle 3"/>
          <p:cNvSpPr>
            <a:spLocks noGrp="1" noChangeAspect="1" noChangeArrowheads="1"/>
          </p:cNvSpPr>
          <p:nvPr>
            <p:ph idx="1"/>
          </p:nvPr>
        </p:nvSpPr>
        <p:spPr>
          <a:xfrm>
            <a:off x="533400" y="1524000"/>
            <a:ext cx="8229600" cy="5029200"/>
          </a:xfrm>
        </p:spPr>
        <p:txBody>
          <a:bodyPr/>
          <a:lstStyle/>
          <a:p>
            <a:pPr marL="609600" indent="-609600" eaLnBrk="1" hangingPunct="1">
              <a:lnSpc>
                <a:spcPct val="90000"/>
              </a:lnSpc>
            </a:pPr>
            <a:r>
              <a:rPr lang="en-US" dirty="0" smtClean="0"/>
              <a:t>Manipulation</a:t>
            </a:r>
          </a:p>
          <a:p>
            <a:pPr marL="1006475" lvl="1" indent="-533400" eaLnBrk="1" hangingPunct="1">
              <a:lnSpc>
                <a:spcPct val="90000"/>
              </a:lnSpc>
              <a:buFontTx/>
              <a:buNone/>
            </a:pPr>
            <a:r>
              <a:rPr lang="en-US" dirty="0" smtClean="0"/>
              <a:t>	Creation of different levels  of the IV to assess the impact on the DV</a:t>
            </a:r>
          </a:p>
          <a:p>
            <a:pPr marL="2209800" lvl="4" indent="-381000" eaLnBrk="1" hangingPunct="1">
              <a:lnSpc>
                <a:spcPct val="90000"/>
              </a:lnSpc>
            </a:pPr>
            <a:endParaRPr lang="en-US" sz="1400" dirty="0" smtClean="0"/>
          </a:p>
          <a:p>
            <a:pPr marL="609600" indent="-609600" eaLnBrk="1" hangingPunct="1">
              <a:lnSpc>
                <a:spcPct val="90000"/>
              </a:lnSpc>
            </a:pPr>
            <a:r>
              <a:rPr lang="en-US" dirty="0" smtClean="0"/>
              <a:t>Treatment levels</a:t>
            </a:r>
          </a:p>
          <a:p>
            <a:pPr marL="1006475" lvl="1" indent="-533400" eaLnBrk="1" hangingPunct="1">
              <a:lnSpc>
                <a:spcPct val="90000"/>
              </a:lnSpc>
              <a:buFontTx/>
              <a:buNone/>
            </a:pPr>
            <a:r>
              <a:rPr lang="en-US" dirty="0" smtClean="0"/>
              <a:t>	The arbitrary or natural groups a researcher makes within the IV</a:t>
            </a:r>
          </a:p>
          <a:p>
            <a:pPr marL="2209800" lvl="4" indent="-381000" eaLnBrk="1" hangingPunct="1">
              <a:lnSpc>
                <a:spcPct val="90000"/>
              </a:lnSpc>
            </a:pPr>
            <a:endParaRPr lang="en-US" sz="1400" dirty="0" smtClean="0"/>
          </a:p>
          <a:p>
            <a:pPr marL="609600" indent="-609600" eaLnBrk="1" hangingPunct="1">
              <a:lnSpc>
                <a:spcPct val="90000"/>
              </a:lnSpc>
            </a:pPr>
            <a:r>
              <a:rPr lang="en-US" dirty="0" smtClean="0"/>
              <a:t>Evidence for causality</a:t>
            </a:r>
          </a:p>
          <a:p>
            <a:pPr marL="1006475" lvl="1" indent="-533400" eaLnBrk="1" hangingPunct="1">
              <a:lnSpc>
                <a:spcPct val="90000"/>
              </a:lnSpc>
            </a:pPr>
            <a:r>
              <a:rPr lang="en-US" dirty="0" err="1" smtClean="0"/>
              <a:t>Covariation</a:t>
            </a:r>
            <a:r>
              <a:rPr lang="en-US" dirty="0" smtClean="0"/>
              <a:t> (difference between groups)</a:t>
            </a:r>
          </a:p>
          <a:p>
            <a:pPr marL="1006475" lvl="1" indent="-533400" eaLnBrk="1" hangingPunct="1">
              <a:lnSpc>
                <a:spcPct val="90000"/>
              </a:lnSpc>
            </a:pPr>
            <a:r>
              <a:rPr lang="en-US" dirty="0" smtClean="0"/>
              <a:t>Time order control</a:t>
            </a:r>
          </a:p>
        </p:txBody>
      </p:sp>
    </p:spTree>
    <p:extLst>
      <p:ext uri="{BB962C8B-B14F-4D97-AF65-F5344CB8AC3E}">
        <p14:creationId xmlns:p14="http://schemas.microsoft.com/office/powerpoint/2010/main" val="2820545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381000" y="228600"/>
            <a:ext cx="8382000" cy="990600"/>
          </a:xfrm>
        </p:spPr>
        <p:txBody>
          <a:bodyPr/>
          <a:lstStyle/>
          <a:p>
            <a:pPr eaLnBrk="1" hangingPunct="1"/>
            <a:r>
              <a:rPr lang="en-US" sz="4800" smtClean="0">
                <a:solidFill>
                  <a:srgbClr val="3333CC"/>
                </a:solidFill>
              </a:rPr>
              <a:t>Exogenous variables</a:t>
            </a:r>
          </a:p>
        </p:txBody>
      </p:sp>
      <p:sp>
        <p:nvSpPr>
          <p:cNvPr id="98307" name="Rectangle 3"/>
          <p:cNvSpPr>
            <a:spLocks noGrp="1" noChangeAspect="1" noChangeArrowheads="1"/>
          </p:cNvSpPr>
          <p:nvPr>
            <p:ph idx="1"/>
          </p:nvPr>
        </p:nvSpPr>
        <p:spPr>
          <a:xfrm>
            <a:off x="685800" y="1676400"/>
            <a:ext cx="7772400" cy="4953000"/>
          </a:xfrm>
        </p:spPr>
        <p:txBody>
          <a:bodyPr/>
          <a:lstStyle/>
          <a:p>
            <a:pPr marL="533400" indent="-533400" eaLnBrk="1" hangingPunct="1">
              <a:lnSpc>
                <a:spcPct val="90000"/>
              </a:lnSpc>
            </a:pPr>
            <a:r>
              <a:rPr lang="en-US" smtClean="0"/>
              <a:t>Controlling for exogenous/confounding variables</a:t>
            </a:r>
          </a:p>
          <a:p>
            <a:pPr marL="914400" lvl="1" indent="-457200" eaLnBrk="1" hangingPunct="1">
              <a:lnSpc>
                <a:spcPct val="90000"/>
              </a:lnSpc>
            </a:pPr>
            <a:r>
              <a:rPr lang="en-US" smtClean="0"/>
              <a:t>Eliminating other possible causal factors</a:t>
            </a:r>
          </a:p>
          <a:p>
            <a:pPr marL="914400" lvl="1" indent="-457200" eaLnBrk="1" hangingPunct="1">
              <a:lnSpc>
                <a:spcPct val="90000"/>
              </a:lnSpc>
            </a:pPr>
            <a:r>
              <a:rPr lang="en-US" smtClean="0"/>
              <a:t>Eliminating alternative explanations</a:t>
            </a:r>
          </a:p>
          <a:p>
            <a:pPr marL="2171700" lvl="4" indent="-342900" eaLnBrk="1" hangingPunct="1">
              <a:lnSpc>
                <a:spcPct val="90000"/>
              </a:lnSpc>
            </a:pPr>
            <a:endParaRPr lang="en-US" smtClean="0"/>
          </a:p>
          <a:p>
            <a:pPr marL="533400" indent="-533400" eaLnBrk="1" hangingPunct="1">
              <a:lnSpc>
                <a:spcPct val="90000"/>
              </a:lnSpc>
            </a:pPr>
            <a:r>
              <a:rPr lang="en-US" smtClean="0"/>
              <a:t>Experimental designs available</a:t>
            </a:r>
          </a:p>
          <a:p>
            <a:pPr marL="2171700" lvl="4" indent="-342900" eaLnBrk="1" hangingPunct="1">
              <a:lnSpc>
                <a:spcPct val="90000"/>
              </a:lnSpc>
            </a:pPr>
            <a:endParaRPr lang="en-US" sz="1400" smtClean="0"/>
          </a:p>
          <a:p>
            <a:pPr marL="533400" indent="-533400" eaLnBrk="1" hangingPunct="1">
              <a:lnSpc>
                <a:spcPct val="90000"/>
              </a:lnSpc>
            </a:pPr>
            <a:r>
              <a:rPr lang="en-US" smtClean="0"/>
              <a:t>Two types of exogenous variables</a:t>
            </a:r>
          </a:p>
          <a:p>
            <a:pPr marL="914400" lvl="1" indent="-457200" eaLnBrk="1" hangingPunct="1">
              <a:lnSpc>
                <a:spcPct val="90000"/>
              </a:lnSpc>
            </a:pPr>
            <a:r>
              <a:rPr lang="en-US" smtClean="0"/>
              <a:t>Related to participants</a:t>
            </a:r>
          </a:p>
          <a:p>
            <a:pPr marL="914400" lvl="1" indent="-457200" eaLnBrk="1" hangingPunct="1">
              <a:lnSpc>
                <a:spcPct val="90000"/>
              </a:lnSpc>
            </a:pPr>
            <a:r>
              <a:rPr lang="en-US" smtClean="0"/>
              <a:t>Related other, environmental factors</a:t>
            </a:r>
          </a:p>
        </p:txBody>
      </p:sp>
    </p:spTree>
    <p:extLst>
      <p:ext uri="{BB962C8B-B14F-4D97-AF65-F5344CB8AC3E}">
        <p14:creationId xmlns:p14="http://schemas.microsoft.com/office/powerpoint/2010/main" val="90439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533400"/>
            <a:ext cx="8305800" cy="685800"/>
          </a:xfrm>
        </p:spPr>
        <p:txBody>
          <a:bodyPr>
            <a:normAutofit fontScale="90000"/>
          </a:bodyPr>
          <a:lstStyle/>
          <a:p>
            <a:pPr eaLnBrk="1" hangingPunct="1"/>
            <a:r>
              <a:rPr lang="en-US" sz="4800" smtClean="0">
                <a:solidFill>
                  <a:srgbClr val="3333CC"/>
                </a:solidFill>
              </a:rPr>
              <a:t>Related to participants</a:t>
            </a:r>
          </a:p>
        </p:txBody>
      </p:sp>
      <p:sp>
        <p:nvSpPr>
          <p:cNvPr id="114691" name="Rectangle 3"/>
          <p:cNvSpPr>
            <a:spLocks noGrp="1" noChangeAspect="1" noChangeArrowheads="1"/>
          </p:cNvSpPr>
          <p:nvPr>
            <p:ph idx="1"/>
          </p:nvPr>
        </p:nvSpPr>
        <p:spPr>
          <a:xfrm>
            <a:off x="609600" y="1600200"/>
            <a:ext cx="7772400" cy="5029200"/>
          </a:xfrm>
        </p:spPr>
        <p:txBody>
          <a:bodyPr>
            <a:normAutofit/>
          </a:bodyPr>
          <a:lstStyle/>
          <a:p>
            <a:pPr marL="282575" indent="-282575" eaLnBrk="1" hangingPunct="1">
              <a:lnSpc>
                <a:spcPct val="90000"/>
              </a:lnSpc>
            </a:pPr>
            <a:r>
              <a:rPr lang="en-US" sz="2200" dirty="0" smtClean="0"/>
              <a:t>Selection bias: improper assignment of participants to the experimental groups</a:t>
            </a:r>
          </a:p>
          <a:p>
            <a:pPr marL="476250" lvl="1" indent="-3175" eaLnBrk="1" hangingPunct="1">
              <a:lnSpc>
                <a:spcPct val="90000"/>
              </a:lnSpc>
            </a:pPr>
            <a:r>
              <a:rPr lang="en-US" sz="2200" dirty="0" smtClean="0"/>
              <a:t> Matched groups: Match the different groups as closely as possible in terms of age, interest, expertise etc.</a:t>
            </a:r>
          </a:p>
          <a:p>
            <a:pPr marL="476250" lvl="1" indent="-3175" eaLnBrk="1" hangingPunct="1">
              <a:lnSpc>
                <a:spcPct val="90000"/>
              </a:lnSpc>
            </a:pPr>
            <a:r>
              <a:rPr lang="en-US" sz="2200" dirty="0" smtClean="0"/>
              <a:t> Random assignment: Randomly assign members to different treatment groups. The differences will be randomly distributed. Systematic bias will reduce.</a:t>
            </a:r>
          </a:p>
          <a:p>
            <a:pPr marL="476250" lvl="1" indent="-3175" eaLnBrk="1" hangingPunct="1">
              <a:lnSpc>
                <a:spcPct val="90000"/>
              </a:lnSpc>
            </a:pPr>
            <a:r>
              <a:rPr lang="en-US" sz="2200" dirty="0" smtClean="0"/>
              <a:t>Statistical control: Measuring the external variables and adjusting for their effect through statistical methods</a:t>
            </a:r>
          </a:p>
          <a:p>
            <a:pPr lvl="4" eaLnBrk="1" hangingPunct="1">
              <a:lnSpc>
                <a:spcPct val="90000"/>
              </a:lnSpc>
            </a:pPr>
            <a:endParaRPr lang="en-US" sz="2200" dirty="0" smtClean="0"/>
          </a:p>
          <a:p>
            <a:pPr lvl="4" eaLnBrk="1" hangingPunct="1">
              <a:lnSpc>
                <a:spcPct val="90000"/>
              </a:lnSpc>
            </a:pPr>
            <a:endParaRPr lang="en-US" sz="2200" dirty="0" smtClean="0"/>
          </a:p>
          <a:p>
            <a:pPr marL="282575" indent="-282575" eaLnBrk="1" hangingPunct="1">
              <a:lnSpc>
                <a:spcPct val="90000"/>
              </a:lnSpc>
            </a:pPr>
            <a:r>
              <a:rPr lang="en-US" sz="2200" dirty="0" err="1" smtClean="0"/>
              <a:t>Mortality:Loss</a:t>
            </a:r>
            <a:r>
              <a:rPr lang="en-US" sz="2200" dirty="0" smtClean="0"/>
              <a:t> of participants during the experimen</a:t>
            </a:r>
            <a:r>
              <a:rPr lang="en-US" sz="2000" dirty="0" smtClean="0"/>
              <a:t>t</a:t>
            </a:r>
          </a:p>
        </p:txBody>
      </p:sp>
    </p:spTree>
    <p:extLst>
      <p:ext uri="{BB962C8B-B14F-4D97-AF65-F5344CB8AC3E}">
        <p14:creationId xmlns:p14="http://schemas.microsoft.com/office/powerpoint/2010/main" val="731136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4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146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46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146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85800" y="533400"/>
            <a:ext cx="7772400" cy="685800"/>
          </a:xfrm>
        </p:spPr>
        <p:txBody>
          <a:bodyPr anchor="b">
            <a:normAutofit fontScale="90000"/>
          </a:bodyPr>
          <a:lstStyle/>
          <a:p>
            <a:pPr eaLnBrk="1" hangingPunct="1"/>
            <a:r>
              <a:rPr lang="en-US" sz="4800" smtClean="0">
                <a:solidFill>
                  <a:srgbClr val="3333CC"/>
                </a:solidFill>
              </a:rPr>
              <a:t>Related to other factors</a:t>
            </a:r>
          </a:p>
        </p:txBody>
      </p:sp>
      <p:sp>
        <p:nvSpPr>
          <p:cNvPr id="100355" name="Rectangle 3"/>
          <p:cNvSpPr>
            <a:spLocks noGrp="1" noChangeAspect="1" noChangeArrowheads="1"/>
          </p:cNvSpPr>
          <p:nvPr>
            <p:ph idx="1"/>
          </p:nvPr>
        </p:nvSpPr>
        <p:spPr>
          <a:xfrm>
            <a:off x="457200" y="1447800"/>
            <a:ext cx="8382000" cy="5105400"/>
          </a:xfrm>
        </p:spPr>
        <p:txBody>
          <a:bodyPr/>
          <a:lstStyle/>
          <a:p>
            <a:pPr marL="193675" indent="-193675" eaLnBrk="1" hangingPunct="1">
              <a:lnSpc>
                <a:spcPct val="125000"/>
              </a:lnSpc>
            </a:pPr>
            <a:r>
              <a:rPr lang="en-US" sz="2400" smtClean="0"/>
              <a:t>History effects: External events occurring at the same time that may affect the DV</a:t>
            </a:r>
          </a:p>
          <a:p>
            <a:pPr marL="193675" indent="-193675" eaLnBrk="1" hangingPunct="1">
              <a:lnSpc>
                <a:spcPct val="125000"/>
              </a:lnSpc>
            </a:pPr>
            <a:r>
              <a:rPr lang="en-US" sz="2400" smtClean="0"/>
              <a:t>Maturation effects: Changes in the participants as a passage of time that may affect the DV</a:t>
            </a:r>
          </a:p>
          <a:p>
            <a:pPr marL="193675" indent="-193675" eaLnBrk="1" hangingPunct="1">
              <a:lnSpc>
                <a:spcPct val="125000"/>
              </a:lnSpc>
            </a:pPr>
            <a:r>
              <a:rPr lang="en-US" sz="2400" smtClean="0"/>
              <a:t>Testing effects: The experiment itself affect the responses</a:t>
            </a:r>
          </a:p>
          <a:p>
            <a:pPr marL="476250" lvl="1" indent="-3175" eaLnBrk="1" hangingPunct="1">
              <a:lnSpc>
                <a:spcPct val="125000"/>
              </a:lnSpc>
            </a:pPr>
            <a:r>
              <a:rPr lang="en-US" sz="2800" smtClean="0"/>
              <a:t> </a:t>
            </a:r>
            <a:r>
              <a:rPr lang="en-US" sz="2000" smtClean="0"/>
              <a:t>Main testing effect: prior responses affect later responses</a:t>
            </a:r>
          </a:p>
          <a:p>
            <a:pPr marL="476250" lvl="1" indent="-3175" eaLnBrk="1" hangingPunct="1">
              <a:lnSpc>
                <a:spcPct val="125000"/>
              </a:lnSpc>
            </a:pPr>
            <a:r>
              <a:rPr lang="en-US" sz="2000" smtClean="0"/>
              <a:t> Interactive testing effect: prior responses affect perception of IV</a:t>
            </a:r>
          </a:p>
          <a:p>
            <a:pPr marL="193675" indent="-193675" eaLnBrk="1" hangingPunct="1">
              <a:lnSpc>
                <a:spcPct val="125000"/>
              </a:lnSpc>
            </a:pPr>
            <a:r>
              <a:rPr lang="en-US" sz="2400" smtClean="0"/>
              <a:t>Instrumentation effects: Changes in measuring instrument</a:t>
            </a:r>
          </a:p>
        </p:txBody>
      </p:sp>
    </p:spTree>
    <p:extLst>
      <p:ext uri="{BB962C8B-B14F-4D97-AF65-F5344CB8AC3E}">
        <p14:creationId xmlns:p14="http://schemas.microsoft.com/office/powerpoint/2010/main" val="2257829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685800" y="533400"/>
            <a:ext cx="7772400" cy="685800"/>
          </a:xfrm>
        </p:spPr>
        <p:txBody>
          <a:bodyPr anchor="b">
            <a:normAutofit fontScale="90000"/>
          </a:bodyPr>
          <a:lstStyle/>
          <a:p>
            <a:pPr eaLnBrk="1" hangingPunct="1"/>
            <a:r>
              <a:rPr lang="en-US" sz="4800" smtClean="0">
                <a:solidFill>
                  <a:srgbClr val="3333CC"/>
                </a:solidFill>
              </a:rPr>
              <a:t>Experimental Design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034362"/>
            <a:ext cx="8490338"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0546452"/>
      </p:ext>
    </p:extLst>
  </p:cSld>
  <p:clrMapOvr>
    <a:masterClrMapping/>
  </p:clrMapOvr>
</p:sld>
</file>

<file path=ppt/theme/theme1.xml><?xml version="1.0" encoding="utf-8"?>
<a:theme xmlns:a="http://schemas.openxmlformats.org/drawingml/2006/main" name="2_9781111138219_PPT_ch01">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SIT  6220  TEMPLATE .potx" id="{B4065927-AAD5-43D8-9C8F-7493A9467B68}" vid="{1ACF326F-5FF8-4F79-9687-A9E97BEA70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480</Words>
  <Application>Microsoft Office PowerPoint</Application>
  <PresentationFormat>On-screen Show (4:3)</PresentationFormat>
  <Paragraphs>94</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Adobe Gothic Std B</vt:lpstr>
      <vt:lpstr>Arial</vt:lpstr>
      <vt:lpstr>Arial Black</vt:lpstr>
      <vt:lpstr>Calibri</vt:lpstr>
      <vt:lpstr>Tahoma</vt:lpstr>
      <vt:lpstr>Times New Roman</vt:lpstr>
      <vt:lpstr>Wingdings</vt:lpstr>
      <vt:lpstr>ヒラギノ角ゴ Pro W3</vt:lpstr>
      <vt:lpstr>2_9781111138219_PPT_ch01</vt:lpstr>
      <vt:lpstr>Week  08 –Chp10 Experimental Designs    </vt:lpstr>
      <vt:lpstr>Causal research</vt:lpstr>
      <vt:lpstr>Evidence for causality</vt:lpstr>
      <vt:lpstr>Experiment</vt:lpstr>
      <vt:lpstr>Manipulation of IV</vt:lpstr>
      <vt:lpstr>Exogenous variables</vt:lpstr>
      <vt:lpstr>Related to participants</vt:lpstr>
      <vt:lpstr>Related to other factors</vt:lpstr>
      <vt:lpstr>Experimental Design</vt:lpstr>
      <vt:lpstr>Experimental Design</vt:lpstr>
      <vt:lpstr>Experimental Design</vt:lpstr>
      <vt:lpstr>Experimental Design</vt:lpstr>
      <vt:lpstr>Experimental Design</vt:lpstr>
      <vt:lpstr>Experimental Design</vt:lpstr>
      <vt:lpstr>Experimental Design</vt:lpstr>
      <vt:lpstr>Experimental Design</vt:lpstr>
      <vt:lpstr>Exercise</vt:lpstr>
      <vt:lpstr>Validity</vt:lpstr>
      <vt:lpstr>PowerPoint Presentation</vt:lpstr>
    </vt:vector>
  </TitlesOfParts>
  <Company>John Wiley and Sons,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Wilson, Ellie - Chichester</dc:creator>
  <cp:lastModifiedBy>kmacharia</cp:lastModifiedBy>
  <cp:revision>21</cp:revision>
  <dcterms:created xsi:type="dcterms:W3CDTF">2012-09-28T11:44:13Z</dcterms:created>
  <dcterms:modified xsi:type="dcterms:W3CDTF">2014-12-24T18:43:19Z</dcterms:modified>
</cp:coreProperties>
</file>