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03" r:id="rId2"/>
  </p:sldMasterIdLst>
  <p:notesMasterIdLst>
    <p:notesMasterId r:id="rId73"/>
  </p:notesMasterIdLst>
  <p:handoutMasterIdLst>
    <p:handoutMasterId r:id="rId74"/>
  </p:handoutMasterIdLst>
  <p:sldIdLst>
    <p:sldId id="283" r:id="rId3"/>
    <p:sldId id="261" r:id="rId4"/>
    <p:sldId id="285" r:id="rId5"/>
    <p:sldId id="286" r:id="rId6"/>
    <p:sldId id="284" r:id="rId7"/>
    <p:sldId id="262" r:id="rId8"/>
    <p:sldId id="326" r:id="rId9"/>
    <p:sldId id="327" r:id="rId10"/>
    <p:sldId id="328" r:id="rId11"/>
    <p:sldId id="329" r:id="rId12"/>
    <p:sldId id="263" r:id="rId13"/>
    <p:sldId id="287" r:id="rId14"/>
    <p:sldId id="288" r:id="rId15"/>
    <p:sldId id="264" r:id="rId16"/>
    <p:sldId id="265" r:id="rId17"/>
    <p:sldId id="266" r:id="rId18"/>
    <p:sldId id="267" r:id="rId19"/>
    <p:sldId id="268" r:id="rId20"/>
    <p:sldId id="330" r:id="rId21"/>
    <p:sldId id="289" r:id="rId22"/>
    <p:sldId id="269" r:id="rId23"/>
    <p:sldId id="270" r:id="rId24"/>
    <p:sldId id="290" r:id="rId25"/>
    <p:sldId id="271" r:id="rId26"/>
    <p:sldId id="272" r:id="rId27"/>
    <p:sldId id="273" r:id="rId28"/>
    <p:sldId id="291" r:id="rId29"/>
    <p:sldId id="274" r:id="rId30"/>
    <p:sldId id="275" r:id="rId31"/>
    <p:sldId id="276" r:id="rId32"/>
    <p:sldId id="277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278" r:id="rId52"/>
    <p:sldId id="279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280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281" r:id="rId71"/>
    <p:sldId id="28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13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6454 0,'24'0'47,"-1"0"-32,22 0-15,1 0 16,22 0-16,2 0 16,-2 0-16,46 0 15,24 0-15,0 0 16,68 0-16,-1 0 15,47-27-15,-23 13 16,-91 14-16,23 0 16,22-13-16,69 13 15,-70 0-15,95 0 16,-71 0-16,-115 0 16,70 0-16,68 0 15,46 54-15,-92-13 16,-23-14-16,0-27 15,24 14-15,-25-1 16,-44 14-16,-46-27 16,-24 28-1,48 12-15,44-26 16,0 39-16,-45-39 16,45 54-16,1-41 15,-1-14-15,24 15 16,-24-1-16,23 0 15,-22-13-15,-47 26 16,-22-26-16,-23-14 16,0 14-16,-1-1 15,-22 1 32,0-1-47,23 1 16,-46-1-16,23 15 15,0-1-15,-23-14 16,0 1-16,0 13 16,0 14-16,23-1 15,-23-26-15,23 0 16,0 26-16,-23-26 16,0-1-1,0 1-15,22 13 16,-22-13 15,0-1-15,0 1-1,0-1 1,0 0-16,0 1 16,0 0-1,0-1-15,0 1 16,-22 0-1,-1-14-15,23 13 16,-69 1-16,46-1 16,0 1-16,0-1 15,0 1-15,0-1 16,1 1-16,-24-14 16,46 14-16,-69-1 15,23 1-15,-22-1 16,22 1-16,-46 0 15,-45-1-15,45 14 16,23-13-16,-45-1 16,-1 1-16,-22-1 15,45-13-15,-22 41 16,-1-27 0,1-1-16,45 42 15,0-55-15,-45 13 16,45 1-16,-45-1 15,-24 1-15,1-14 16,22 0-16,24 0 16,44 13-16,-67 14 15,46 15-15,-24-29 16,-45 0-16,-1-13 16,24 0-16,-24 14 15,47-1-15,-70-13 16,70 0-16,-1 0 15,-69 0-15,47 0 16,-70 0-16,23 0 16,47 0-16,-24 0 15,2 0-15,-2 0 16,-46 0-16,25 0 16,-70 0-16,-23 0 15,68-13-15,24-1 16,-47 1-16,1-14 15,0 13-15,69-14 16,-1-12-16,-45 13 16,23 0-1,68 13-15,-22 0 0,22 1 16,1-14 0,-1 27-16,0-13 15,24-1-15,-1-13 16,23 13-16,-23 1 15,24-1-15,22 0 16,0 14-16,23-13 16,0 0-16,-23-1 15,1-27-15,-2 0 16,24 14-16,-23-13 16,0-1-1,0 0-15,-22-13 16,45 0-16,0 27 15,0 0-15,0-14 16,0 0-16,0 14 16,0-13-16,22-1 15,-22 0-15,69-13 16,-22 27-16,21-55 16,0 28-16,25 0 15,-48 13-15,46-14 16,-45 15-1,46 13-15,-23-13 16,-24 25-16,25-12 16,-25 14-16,-22-14 15,0 0-15,0 27 16,-23-14-16,45 14 16,-22-13-16,0 13 15,23 0-15,0-14 16,23 0-16,-1 14 15,24 0-15,45 0 16,-68 0-16,23-13 16,-24 13-16,-21-14 15,-2 14-15,-22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417497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703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1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808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MIS 6220 Research Methods</a:t>
            </a:r>
            <a:endParaRPr lang="en-GB" sz="1662" dirty="0"/>
          </a:p>
        </p:txBody>
      </p:sp>
      <p:pic>
        <p:nvPicPr>
          <p:cNvPr id="8" name="Picture 2" descr="USIU-AFRIC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04" y="6178442"/>
            <a:ext cx="897149" cy="6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MIS 6220 Research Methods</a:t>
            </a:r>
            <a:endParaRPr lang="en-GB" sz="1662" dirty="0"/>
          </a:p>
        </p:txBody>
      </p:sp>
      <p:pic>
        <p:nvPicPr>
          <p:cNvPr id="8" name="Picture 2" descr="USIU-AFRIC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04" y="6178442"/>
            <a:ext cx="897149" cy="6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160503"/>
            <a:ext cx="7749479" cy="161487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</a:t>
            </a:r>
            <a:r>
              <a:rPr lang="en-US" dirty="0" smtClean="0"/>
              <a:t>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Measurement of Variables: Operational </a:t>
            </a:r>
            <a:r>
              <a:rPr lang="en-US" sz="3600" dirty="0" smtClean="0"/>
              <a:t>Definition, Scaling, Reliability, Validity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3" y="2285114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27784" y="2160702"/>
              <a:ext cx="3083807" cy="620226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8425" y="2151343"/>
                <a:ext cx="3102525" cy="6389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1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sz="4000" b="1"/>
              <a:t>Factors that Influence Measurement Error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4191000"/>
          </a:xfrm>
        </p:spPr>
        <p:txBody>
          <a:bodyPr/>
          <a:lstStyle/>
          <a:p>
            <a:r>
              <a:rPr lang="en-US" altLang="en-US" b="1" u="sng"/>
              <a:t>Transient states</a:t>
            </a:r>
            <a:r>
              <a:rPr lang="en-US" altLang="en-US"/>
              <a:t> of the participants:</a:t>
            </a:r>
          </a:p>
          <a:p>
            <a:pPr>
              <a:buFontTx/>
              <a:buNone/>
            </a:pPr>
            <a:r>
              <a:rPr lang="en-US" altLang="en-US"/>
              <a:t>	(transient mood, health, fatigue-level, etc.)</a:t>
            </a:r>
          </a:p>
          <a:p>
            <a:r>
              <a:rPr lang="en-US" altLang="en-US" b="1" u="sng"/>
              <a:t>Stable attributes</a:t>
            </a:r>
            <a:r>
              <a:rPr lang="en-US" altLang="en-US"/>
              <a:t> of the participants:</a:t>
            </a:r>
          </a:p>
          <a:p>
            <a:pPr>
              <a:buFontTx/>
              <a:buNone/>
            </a:pPr>
            <a:r>
              <a:rPr lang="en-US" altLang="en-US"/>
              <a:t>	(individual differences in intelligence, personality, motivation, etc.)</a:t>
            </a:r>
          </a:p>
          <a:p>
            <a:r>
              <a:rPr lang="en-US" altLang="en-US" b="1" u="sng"/>
              <a:t>Situational factors</a:t>
            </a:r>
            <a:r>
              <a:rPr lang="en-US" altLang="en-US"/>
              <a:t> of the research setting:</a:t>
            </a:r>
          </a:p>
          <a:p>
            <a:pPr>
              <a:buFontTx/>
              <a:buNone/>
            </a:pPr>
            <a:r>
              <a:rPr lang="en-US" altLang="en-US"/>
              <a:t>	(room temperature, lighting, crowding, etc.)</a:t>
            </a:r>
          </a:p>
        </p:txBody>
      </p:sp>
    </p:spTree>
    <p:extLst>
      <p:ext uri="{BB962C8B-B14F-4D97-AF65-F5344CB8AC3E}">
        <p14:creationId xmlns:p14="http://schemas.microsoft.com/office/powerpoint/2010/main" val="40387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Variables</a:t>
            </a:r>
            <a:endParaRPr lang="en-US" smtClean="0"/>
          </a:p>
        </p:txBody>
      </p:sp>
      <p:sp>
        <p:nvSpPr>
          <p:cNvPr id="11571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Two types of variables: </a:t>
            </a:r>
          </a:p>
          <a:p>
            <a:pPr lvl="1" eaLnBrk="1" hangingPunct="1"/>
            <a:r>
              <a:rPr lang="en-GB" smtClean="0"/>
              <a:t>One lends itself to objective and precise measurement;</a:t>
            </a:r>
          </a:p>
          <a:p>
            <a:pPr lvl="1" eaLnBrk="1" hangingPunct="1"/>
            <a:r>
              <a:rPr lang="en-GB" smtClean="0"/>
              <a:t>The other is more nebulous and does not lend itself to accurate measurement because of its abstract and subjective nature.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9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743200" y="533400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Types of Variables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90600" y="1524000"/>
            <a:ext cx="237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Nominal Variable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00600" y="1600200"/>
            <a:ext cx="3733800" cy="11874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Sex, Ethnicity, Region, Religion, School, Team, Experimental Condition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331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Name or Identity of </a:t>
            </a:r>
          </a:p>
          <a:p>
            <a:r>
              <a:rPr lang="en-US" altLang="en-US"/>
              <a:t>particular characteristics 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90600" y="3657600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Quantitative Variable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33385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Numbers to indicate the</a:t>
            </a:r>
          </a:p>
          <a:p>
            <a:r>
              <a:rPr lang="en-US" altLang="en-US"/>
              <a:t> extent to which a person</a:t>
            </a:r>
          </a:p>
          <a:p>
            <a:r>
              <a:rPr lang="en-US" altLang="en-US"/>
              <a:t> possesses a characteristic</a:t>
            </a:r>
          </a:p>
          <a:p>
            <a:r>
              <a:rPr lang="en-US" altLang="en-US"/>
              <a:t> of interest.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800600" y="4038600"/>
            <a:ext cx="3970338" cy="1552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Perceived Attractiveness,</a:t>
            </a:r>
          </a:p>
          <a:p>
            <a:r>
              <a:rPr lang="en-US" altLang="en-US"/>
              <a:t>Number of Siblings</a:t>
            </a:r>
          </a:p>
          <a:p>
            <a:r>
              <a:rPr lang="en-US" altLang="en-US"/>
              <a:t>Self-Esteem</a:t>
            </a:r>
          </a:p>
          <a:p>
            <a:r>
              <a:rPr lang="en-US" altLang="en-US"/>
              <a:t>Independence/Interdependence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274464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70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Types of Variable and Types of Measurement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657600" y="1295400"/>
            <a:ext cx="131762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Number?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352800" y="1905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724400" y="19050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2590800" y="2438400"/>
            <a:ext cx="9144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43000" y="3429000"/>
            <a:ext cx="237331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Nominal Variable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105400" y="2362200"/>
            <a:ext cx="381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953000" y="2667000"/>
            <a:ext cx="288766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Quantitative Variable</a:t>
            </a:r>
            <a:r>
              <a:rPr lang="en-US" altLang="en-US"/>
              <a:t>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010400" y="4038600"/>
            <a:ext cx="2133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FF0066"/>
                </a:solidFill>
              </a:rPr>
              <a:t>Ordinal Scale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867400" y="4876800"/>
            <a:ext cx="201771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66"/>
                </a:solidFill>
              </a:rPr>
              <a:t> Interval Scale 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895600" y="6096000"/>
            <a:ext cx="15779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Ratio Scale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181600" y="3200400"/>
            <a:ext cx="103028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Order?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581400" y="4038600"/>
            <a:ext cx="23907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Distance Matters?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971800" y="4876800"/>
            <a:ext cx="1544638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True Zero?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352800" y="53340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3657600" y="5715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886200" y="4419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648200" y="48768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953000" y="3657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5257800" y="5105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943600" y="4038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</a:t>
            </a: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477000" y="4267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Operationalizing Concepts</a:t>
            </a:r>
            <a:endParaRPr lang="en-US" smtClean="0"/>
          </a:p>
        </p:txBody>
      </p:sp>
      <p:sp>
        <p:nvSpPr>
          <p:cNvPr id="1167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Operationalizing concepts: </a:t>
            </a:r>
            <a:endParaRPr lang="en-GB" dirty="0" smtClean="0"/>
          </a:p>
          <a:p>
            <a:pPr lvl="1"/>
            <a:r>
              <a:rPr lang="en-GB" dirty="0" smtClean="0"/>
              <a:t>reduction </a:t>
            </a:r>
            <a:r>
              <a:rPr lang="en-GB" dirty="0" smtClean="0"/>
              <a:t>of abstract concepts to render them measurable in a tangible way.</a:t>
            </a:r>
          </a:p>
          <a:p>
            <a:pPr eaLnBrk="1" hangingPunct="1"/>
            <a:r>
              <a:rPr lang="en-GB" dirty="0" smtClean="0"/>
              <a:t>Operationalizing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is done by looking at the </a:t>
            </a:r>
            <a:r>
              <a:rPr lang="en-GB" dirty="0" err="1" smtClean="0"/>
              <a:t>behavioral</a:t>
            </a:r>
            <a:r>
              <a:rPr lang="en-GB" dirty="0" smtClean="0"/>
              <a:t> dimensions, facets, or properties denoted by the concept.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7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800" smtClean="0">
                <a:solidFill>
                  <a:srgbClr val="3333CC"/>
                </a:solidFill>
              </a:rPr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692"/>
            <a:ext cx="7920880" cy="636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9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0DA8F3-3FC1-40DC-964D-C350846D8598}" type="slidenum">
              <a:rPr lang="en-GB" sz="1400">
                <a:latin typeface="Helvetica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GB" sz="140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12</a:t>
            </a:r>
          </a:p>
        </p:txBody>
      </p:sp>
      <p:sp>
        <p:nvSpPr>
          <p:cNvPr id="118788" name="Rectangle 3"/>
          <p:cNvSpPr>
            <a:spLocks noGrp="1" noChangeAspect="1" noChangeArrowheads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smtClean="0"/>
              <a:t>Measurement of Variables: Scaling, Reliability, Validity </a:t>
            </a:r>
          </a:p>
        </p:txBody>
      </p:sp>
    </p:spTree>
    <p:extLst>
      <p:ext uri="{BB962C8B-B14F-4D97-AF65-F5344CB8AC3E}">
        <p14:creationId xmlns:p14="http://schemas.microsoft.com/office/powerpoint/2010/main" val="386225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</a:t>
            </a:r>
          </a:p>
        </p:txBody>
      </p:sp>
      <p:sp>
        <p:nvSpPr>
          <p:cNvPr id="11981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Scale: </a:t>
            </a:r>
            <a:endParaRPr lang="en-US" dirty="0" smtClean="0"/>
          </a:p>
          <a:p>
            <a:pPr lvl="1"/>
            <a:r>
              <a:rPr lang="en-US" dirty="0" smtClean="0"/>
              <a:t>tool </a:t>
            </a:r>
            <a:r>
              <a:rPr lang="en-US" dirty="0" smtClean="0"/>
              <a:t>or mechanism by which individuals are distinguished as to how they differ from one another on the variables of interest to our study. </a:t>
            </a:r>
          </a:p>
        </p:txBody>
      </p:sp>
    </p:spTree>
    <p:extLst>
      <p:ext uri="{BB962C8B-B14F-4D97-AF65-F5344CB8AC3E}">
        <p14:creationId xmlns:p14="http://schemas.microsoft.com/office/powerpoint/2010/main" val="127520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 Scale</a:t>
            </a:r>
          </a:p>
        </p:txBody>
      </p:sp>
      <p:sp>
        <p:nvSpPr>
          <p:cNvPr id="12083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Classification of objects and placing them into specific categories (“Naming them”)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Tends to be more of a qualitative measure rather than a quantitative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is no way to measure between the categories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Nominal Scale – Religious affiliation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Buddhist, Christian, Jewish, etc.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907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 Scale</a:t>
            </a:r>
          </a:p>
        </p:txBody>
      </p:sp>
      <p:sp>
        <p:nvSpPr>
          <p:cNvPr id="12083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nominal scale is one that allows the researcher to assign subjects to certain categories or groups. 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is your department?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O Marketing 		O Maintenance 		O Finance </a:t>
            </a:r>
            <a:endParaRPr lang="en-GB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>
                <a:sym typeface="Symbol" pitchFamily="18" charset="2"/>
              </a:rPr>
              <a:t>	</a:t>
            </a:r>
            <a:r>
              <a:rPr lang="en-US" sz="2000" dirty="0" smtClean="0"/>
              <a:t>O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Production 		O Servicing 		O Personnel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O Sales 		O Public Relations 	O Accounting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What is your gender?</a:t>
            </a:r>
            <a:endParaRPr lang="en-GB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>
                <a:sym typeface="Symbol" pitchFamily="18" charset="2"/>
              </a:rPr>
              <a:t>	</a:t>
            </a:r>
            <a:r>
              <a:rPr lang="en-GB" sz="2000" dirty="0" smtClean="0"/>
              <a:t>O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GB" sz="2000" dirty="0" smtClean="0"/>
              <a:t>Male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 smtClean="0"/>
              <a:t>	O </a:t>
            </a:r>
            <a:r>
              <a:rPr lang="en-GB" sz="2000" dirty="0" smtClean="0"/>
              <a:t>Female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184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Measurement</a:t>
            </a:r>
          </a:p>
        </p:txBody>
      </p:sp>
      <p:sp>
        <p:nvSpPr>
          <p:cNvPr id="113667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342900" y="1209813"/>
            <a:ext cx="84582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Measurement of Variables</a:t>
            </a:r>
            <a:r>
              <a:rPr lang="en-US" dirty="0" smtClean="0"/>
              <a:t>:</a:t>
            </a:r>
          </a:p>
          <a:p>
            <a:pPr marL="883756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Operational Definition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Measurement of Variables: </a:t>
            </a:r>
            <a:endParaRPr lang="en-US" dirty="0" smtClean="0"/>
          </a:p>
          <a:p>
            <a:pPr marL="883756" lvl="1" indent="-514350">
              <a:buFont typeface="+mj-lt"/>
              <a:buAutoNum type="arabicPeriod"/>
            </a:pPr>
            <a:r>
              <a:rPr lang="en-US" dirty="0" smtClean="0"/>
              <a:t>Scaling</a:t>
            </a:r>
            <a:r>
              <a:rPr lang="en-US" dirty="0"/>
              <a:t>, </a:t>
            </a:r>
            <a:endParaRPr lang="en-US" dirty="0" smtClean="0"/>
          </a:p>
          <a:p>
            <a:pPr marL="883756" lvl="1" indent="-514350">
              <a:buFont typeface="+mj-lt"/>
              <a:buAutoNum type="arabicPeriod"/>
            </a:pPr>
            <a:r>
              <a:rPr lang="en-US" dirty="0" smtClean="0"/>
              <a:t>Reliability</a:t>
            </a:r>
            <a:r>
              <a:rPr lang="en-US" dirty="0"/>
              <a:t>, </a:t>
            </a:r>
            <a:endParaRPr lang="en-US" dirty="0" smtClean="0"/>
          </a:p>
          <a:p>
            <a:pPr marL="883756" lvl="1" indent="-514350">
              <a:buFont typeface="+mj-lt"/>
              <a:buAutoNum type="arabicPeriod"/>
            </a:pPr>
            <a:r>
              <a:rPr lang="en-US" dirty="0" smtClean="0"/>
              <a:t>Validity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19843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Nominal Scale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066800" y="3048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71600" y="24384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Buddhist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124200" y="2438400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Protestant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24600" y="24384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Catholic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953000" y="24384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Jewish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8100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4102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9342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572000" y="35814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143000" y="480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219200" y="41910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Buddhist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6553200" y="4191000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Protestant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181600" y="41910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Catholic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2819400" y="41910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Jewish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18288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2766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57912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2390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2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 Scale</a:t>
            </a:r>
          </a:p>
        </p:txBody>
      </p:sp>
      <p:pic>
        <p:nvPicPr>
          <p:cNvPr id="1218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2225" y="1752600"/>
            <a:ext cx="4019550" cy="4114800"/>
          </a:xfrm>
        </p:spPr>
      </p:pic>
      <p:sp>
        <p:nvSpPr>
          <p:cNvPr id="121860" name="Line 5"/>
          <p:cNvSpPr>
            <a:spLocks noChangeShapeType="1"/>
          </p:cNvSpPr>
          <p:nvPr/>
        </p:nvSpPr>
        <p:spPr bwMode="auto">
          <a:xfrm flipV="1">
            <a:off x="2843213" y="2852738"/>
            <a:ext cx="863600" cy="3603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 Scale</a:t>
            </a:r>
          </a:p>
        </p:txBody>
      </p:sp>
      <p:sp>
        <p:nvSpPr>
          <p:cNvPr id="12288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Ordinal scale: not only categorizes variables in such a way as to denote differences among  various categories, it also rank-orders categories in some meaningful way.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What is the highest level of education you have completed?</a:t>
            </a:r>
            <a:endParaRPr lang="en-GB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	O 	Less than High School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	O	High School/GED Equivalent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	O	College Degree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	O	Masters Degree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smtClean="0"/>
              <a:t>	O	Doctoral Degree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60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72885" y="457201"/>
            <a:ext cx="184943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Ordinal Scale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066800" y="2209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Born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0" y="15240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Born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91200" y="1524000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Born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362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400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343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343400" y="2514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143000" y="4114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438400" y="33528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Born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810000" y="33528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Born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181600" y="3352800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Born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971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4196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7912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343400" y="4343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6096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2971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419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5791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362200" y="54102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Born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5181600" y="5410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Born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3810000" y="5410200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Born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429000" y="2971800"/>
            <a:ext cx="1800225" cy="45720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Elastic Tape</a:t>
            </a:r>
          </a:p>
        </p:txBody>
      </p:sp>
    </p:spTree>
    <p:extLst>
      <p:ext uri="{BB962C8B-B14F-4D97-AF65-F5344CB8AC3E}">
        <p14:creationId xmlns:p14="http://schemas.microsoft.com/office/powerpoint/2010/main" val="2705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 Scale</a:t>
            </a:r>
          </a:p>
        </p:txBody>
      </p:sp>
      <p:pic>
        <p:nvPicPr>
          <p:cNvPr id="1239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2613" y="1752600"/>
            <a:ext cx="2897187" cy="4114800"/>
          </a:xfrm>
        </p:spPr>
      </p:pic>
    </p:spTree>
    <p:extLst>
      <p:ext uri="{BB962C8B-B14F-4D97-AF65-F5344CB8AC3E}">
        <p14:creationId xmlns:p14="http://schemas.microsoft.com/office/powerpoint/2010/main" val="200960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 Scale</a:t>
            </a:r>
          </a:p>
        </p:txBody>
      </p:sp>
      <p:sp>
        <p:nvSpPr>
          <p:cNvPr id="12493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 scale: </a:t>
            </a:r>
            <a:endParaRPr lang="en-US" dirty="0" smtClean="0"/>
          </a:p>
          <a:p>
            <a:pPr lvl="1"/>
            <a:r>
              <a:rPr lang="en-US" dirty="0" smtClean="0"/>
              <a:t>whereas </a:t>
            </a:r>
            <a:r>
              <a:rPr lang="en-US" dirty="0" smtClean="0"/>
              <a:t>the nominal scale allows us only to qualitatively distinguish groups by categorizing them into mutually exclusive and collectively exhaustive sets, and the ordinal scale to rank-order the preferences, the interval scale lets us measure the distance between any two points on the scale. </a:t>
            </a:r>
            <a:endParaRPr lang="en-US" dirty="0" smtClean="0"/>
          </a:p>
          <a:p>
            <a:r>
              <a:rPr lang="en-US" altLang="en-US" dirty="0"/>
              <a:t>Has the same properties as Ordinal scales, but also has equal distance between the units</a:t>
            </a:r>
          </a:p>
          <a:p>
            <a:r>
              <a:rPr lang="en-US" altLang="en-US" dirty="0"/>
              <a:t>But does not have an absolute zero point </a:t>
            </a:r>
          </a:p>
          <a:p>
            <a:r>
              <a:rPr lang="en-US" altLang="en-US" dirty="0"/>
              <a:t>Temperature is an easy example </a:t>
            </a:r>
          </a:p>
          <a:p>
            <a:pPr lvl="1"/>
            <a:r>
              <a:rPr lang="en-US" altLang="en-US" dirty="0"/>
              <a:t>Movement of one degree is equal across the scale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9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 scale</a:t>
            </a:r>
          </a:p>
        </p:txBody>
      </p:sp>
      <p:sp>
        <p:nvSpPr>
          <p:cNvPr id="12595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Circle the number that represents your feelings at this particular moment best. There are no right or wrong answers. Please answer every question.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i="1" dirty="0" smtClean="0"/>
              <a:t>	 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1.	I invest more in my work than I get out of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i="1" dirty="0" smtClean="0"/>
              <a:t>I disagree completely</a:t>
            </a:r>
            <a:r>
              <a:rPr lang="en-GB" sz="1800" b="1" i="1" dirty="0" smtClean="0"/>
              <a:t>     </a:t>
            </a:r>
            <a:r>
              <a:rPr lang="en-US" sz="1800" i="1" dirty="0" smtClean="0"/>
              <a:t>1    </a:t>
            </a:r>
            <a:r>
              <a:rPr lang="en-GB" sz="1800" i="1" dirty="0" smtClean="0"/>
              <a:t>2    3    4    5</a:t>
            </a:r>
            <a:r>
              <a:rPr lang="en-GB" sz="1800" dirty="0" smtClean="0"/>
              <a:t>    </a:t>
            </a:r>
            <a:r>
              <a:rPr lang="en-GB" sz="1800" i="1" dirty="0" smtClean="0"/>
              <a:t>I agree completely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2. 	I exert myself too much considering what I get back in return		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i="1" dirty="0" smtClean="0"/>
              <a:t>I disagree completely</a:t>
            </a:r>
            <a:r>
              <a:rPr lang="en-GB" sz="1800" b="1" i="1" dirty="0" smtClean="0"/>
              <a:t>     </a:t>
            </a:r>
            <a:r>
              <a:rPr lang="en-US" sz="1800" i="1" dirty="0" smtClean="0"/>
              <a:t>1    </a:t>
            </a:r>
            <a:r>
              <a:rPr lang="en-GB" sz="1800" i="1" dirty="0" smtClean="0"/>
              <a:t>2    3    4    5</a:t>
            </a:r>
            <a:r>
              <a:rPr lang="en-GB" sz="1800" dirty="0" smtClean="0"/>
              <a:t>    </a:t>
            </a:r>
            <a:r>
              <a:rPr lang="en-GB" sz="1800" i="1" dirty="0" smtClean="0"/>
              <a:t>I agree completely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3. 	For the efforts I put into the organization, I get much in return		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i="1" dirty="0" smtClean="0"/>
              <a:t>I disagree completely</a:t>
            </a:r>
            <a:r>
              <a:rPr lang="en-GB" sz="1800" b="1" i="1" dirty="0" smtClean="0"/>
              <a:t>     </a:t>
            </a:r>
            <a:r>
              <a:rPr lang="en-US" sz="1800" i="1" dirty="0" smtClean="0"/>
              <a:t>1    </a:t>
            </a:r>
            <a:r>
              <a:rPr lang="en-GB" sz="1800" i="1" dirty="0" smtClean="0"/>
              <a:t>2    3    4    5</a:t>
            </a:r>
            <a:r>
              <a:rPr lang="en-GB" sz="1800" dirty="0" smtClean="0"/>
              <a:t>    </a:t>
            </a:r>
            <a:r>
              <a:rPr lang="en-GB" sz="1800" i="1" dirty="0" smtClean="0"/>
              <a:t>I agree completely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32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186531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Interval Scale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066800" y="2057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31925" y="133667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	10	20	30	40	50	60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6764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90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5052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4196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53340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2484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7162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495800" y="2286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66800" y="3810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676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5908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5052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4196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53340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248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1628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431925" y="308927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- 10       0	10	20	30	40	50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495800" y="4191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143000" y="56388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16764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505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25908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1524000" y="50292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0 10 20 30 40 50 60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419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3340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6324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72390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1981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2362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743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3124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3505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3886200" y="5486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4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 scale</a:t>
            </a:r>
          </a:p>
        </p:txBody>
      </p:sp>
      <p:pic>
        <p:nvPicPr>
          <p:cNvPr id="1269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8063" y="1752600"/>
            <a:ext cx="4587875" cy="4114800"/>
          </a:xfrm>
        </p:spPr>
      </p:pic>
    </p:spTree>
    <p:extLst>
      <p:ext uri="{BB962C8B-B14F-4D97-AF65-F5344CB8AC3E}">
        <p14:creationId xmlns:p14="http://schemas.microsoft.com/office/powerpoint/2010/main" val="367405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 Scale</a:t>
            </a:r>
          </a:p>
        </p:txBody>
      </p:sp>
      <p:sp>
        <p:nvSpPr>
          <p:cNvPr id="12800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Ratio scale: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disadvantage of the arbitrary origin point of the interval scale, in that it has an absolute (in contrast to an arbitrary) zero point, which is a meaningful measurement point. </a:t>
            </a:r>
            <a:endParaRPr lang="en-US" dirty="0" smtClean="0"/>
          </a:p>
          <a:p>
            <a:r>
              <a:rPr lang="en-US" altLang="en-US" dirty="0"/>
              <a:t>Contains all the properties of interval scales but </a:t>
            </a:r>
            <a:r>
              <a:rPr lang="en-US" altLang="en-US" i="1" dirty="0"/>
              <a:t>does contain an absolute zero point</a:t>
            </a:r>
          </a:p>
          <a:p>
            <a:pPr lvl="1"/>
            <a:r>
              <a:rPr lang="en-US" altLang="en-US" dirty="0"/>
              <a:t>Ratios allow for multiplication of factors on the scale </a:t>
            </a:r>
          </a:p>
          <a:p>
            <a:pPr lvl="1"/>
            <a:r>
              <a:rPr lang="en-US" altLang="en-US" dirty="0"/>
              <a:t>Scores may be twice or three times as high or lower than other scores </a:t>
            </a:r>
          </a:p>
          <a:p>
            <a:pPr eaLnBrk="1" hangingPunct="1"/>
            <a:r>
              <a:rPr lang="en-GB" dirty="0" smtClean="0"/>
              <a:t>What </a:t>
            </a:r>
            <a:r>
              <a:rPr lang="en-GB" dirty="0" smtClean="0"/>
              <a:t>is your age?</a:t>
            </a:r>
            <a:endParaRPr lang="en-GB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</a:t>
            </a:r>
            <a:r>
              <a:rPr lang="en-GB" u="sng" dirty="0" smtClean="0"/>
              <a:t>  </a:t>
            </a:r>
            <a:endParaRPr lang="en-US" dirty="0" smtClean="0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3995738" y="4508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62000" y="325438"/>
            <a:ext cx="28130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Conceptual Variables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292080" y="354497"/>
            <a:ext cx="26289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66"/>
                </a:solidFill>
              </a:rPr>
              <a:t>Measured Variables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4098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ideas that form the basis of </a:t>
            </a:r>
          </a:p>
          <a:p>
            <a:r>
              <a:rPr lang="en-US" altLang="en-US"/>
              <a:t> a research hypothesis. Usually </a:t>
            </a:r>
          </a:p>
          <a:p>
            <a:r>
              <a:rPr lang="en-US" altLang="en-US"/>
              <a:t> stated in abstract manner.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724400" y="1447800"/>
            <a:ext cx="436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 numbers that represent the </a:t>
            </a:r>
          </a:p>
          <a:p>
            <a:r>
              <a:rPr lang="en-US" altLang="en-US"/>
              <a:t> conceptual variables.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46125" y="3165475"/>
            <a:ext cx="161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Study Time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2438400" y="3429000"/>
            <a:ext cx="297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775325" y="3089275"/>
            <a:ext cx="2970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Hours of Study</a:t>
            </a:r>
          </a:p>
          <a:p>
            <a:r>
              <a:rPr lang="en-US" altLang="en-US"/>
              <a:t>e.g. 1 hours, 2 hours…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62000" y="4191000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Aggression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514600" y="4419600"/>
            <a:ext cx="297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2000" y="5257800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Self-esteem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514600" y="5562600"/>
            <a:ext cx="297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867400" y="5334000"/>
            <a:ext cx="282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Rosenberg’s SE scale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791200" y="3962400"/>
            <a:ext cx="3049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presses of a</a:t>
            </a:r>
          </a:p>
          <a:p>
            <a:r>
              <a:rPr lang="en-US" altLang="en-US"/>
              <a:t> button that administers</a:t>
            </a:r>
          </a:p>
          <a:p>
            <a:r>
              <a:rPr lang="en-US" altLang="en-US"/>
              <a:t> shock to another Ps.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 rot="-1701817">
            <a:off x="5334000" y="4114800"/>
            <a:ext cx="294798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Operational Definition</a:t>
            </a:r>
          </a:p>
        </p:txBody>
      </p:sp>
    </p:spTree>
    <p:extLst>
      <p:ext uri="{BB962C8B-B14F-4D97-AF65-F5344CB8AC3E}">
        <p14:creationId xmlns:p14="http://schemas.microsoft.com/office/powerpoint/2010/main" val="24737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8" grpId="0" autoUpdateAnimBg="0"/>
      <p:bldP spid="3079" grpId="0" autoUpdateAnimBg="0"/>
      <p:bldP spid="3081" grpId="0" animBg="1"/>
      <p:bldP spid="3082" grpId="0" autoUpdateAnimBg="0"/>
      <p:bldP spid="3084" grpId="0" autoUpdateAnimBg="0"/>
      <p:bldP spid="3085" grpId="0" animBg="1"/>
      <p:bldP spid="3086" grpId="0" autoUpdateAnimBg="0"/>
      <p:bldP spid="3088" grpId="0" animBg="1"/>
      <p:bldP spid="3089" grpId="0" autoUpdateAnimBg="0"/>
      <p:bldP spid="3090" grpId="0" autoUpdateAnimBg="0"/>
      <p:bldP spid="309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 Scale</a:t>
            </a:r>
          </a:p>
        </p:txBody>
      </p:sp>
      <p:pic>
        <p:nvPicPr>
          <p:cNvPr id="1290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6950" y="1752600"/>
            <a:ext cx="4608513" cy="4114800"/>
          </a:xfrm>
        </p:spPr>
      </p:pic>
    </p:spTree>
    <p:extLst>
      <p:ext uri="{BB962C8B-B14F-4D97-AF65-F5344CB8AC3E}">
        <p14:creationId xmlns:p14="http://schemas.microsoft.com/office/powerpoint/2010/main" val="202349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the Four Scales</a:t>
            </a:r>
          </a:p>
        </p:txBody>
      </p:sp>
      <p:sp>
        <p:nvSpPr>
          <p:cNvPr id="13005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Insert Table 12.1 here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166497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0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99592" y="0"/>
            <a:ext cx="5698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/>
              <a:t>So, which scale does </a:t>
            </a:r>
            <a:endParaRPr lang="en-US" altLang="en-US" sz="3600" b="1" dirty="0" smtClean="0"/>
          </a:p>
          <a:p>
            <a:r>
              <a:rPr lang="en-US" altLang="en-US" sz="3600" b="1" dirty="0" smtClean="0"/>
              <a:t>behavioral </a:t>
            </a:r>
            <a:r>
              <a:rPr lang="en-US" altLang="en-US" sz="3600" b="1" dirty="0"/>
              <a:t>scientist use?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67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some disagreement about whether measured</a:t>
            </a:r>
          </a:p>
          <a:p>
            <a:r>
              <a:rPr lang="en-US" altLang="en-US"/>
              <a:t> variables in the behavioral sciences can be considered ratio or </a:t>
            </a:r>
          </a:p>
          <a:p>
            <a:r>
              <a:rPr lang="en-US" altLang="en-US"/>
              <a:t> interval scales or whether they should be considered only</a:t>
            </a:r>
          </a:p>
          <a:p>
            <a:r>
              <a:rPr lang="en-US" altLang="en-US"/>
              <a:t> ordinal scales.</a:t>
            </a:r>
          </a:p>
        </p:txBody>
      </p:sp>
    </p:spTree>
    <p:extLst>
      <p:ext uri="{BB962C8B-B14F-4D97-AF65-F5344CB8AC3E}">
        <p14:creationId xmlns:p14="http://schemas.microsoft.com/office/powerpoint/2010/main" val="420157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206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Measures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1365250" cy="9159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solidFill>
                  <a:srgbClr val="FF0000"/>
                </a:solidFill>
              </a:rPr>
              <a:t>Free Format 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Self-Report 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Measures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1250950" cy="9159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solidFill>
                  <a:srgbClr val="FF0000"/>
                </a:solidFill>
              </a:rPr>
              <a:t>Fix Format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Self-Report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Measures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284956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Self-Report Measures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86200" y="1066800"/>
            <a:ext cx="276383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Behavioral Measures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90600" y="1066800"/>
            <a:ext cx="13525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Self-Report?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371600" y="13716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Yes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286000" y="10668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No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9461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Format?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71600" y="2895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133600" y="2514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Yes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81000" y="5105400"/>
            <a:ext cx="20447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Projective Measures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04800" y="5638800"/>
            <a:ext cx="21844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Associative Measures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04800" y="6172200"/>
            <a:ext cx="2124075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Think-around Protocols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352800" y="5105400"/>
            <a:ext cx="17081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The Likert Scale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600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124200" y="5638800"/>
            <a:ext cx="2312988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0000"/>
                </a:solidFill>
              </a:rPr>
              <a:t>The Semantic Differential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276600" y="6172200"/>
            <a:ext cx="19494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The Guttman Scale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962400" y="44958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648200" y="1600200"/>
            <a:ext cx="15303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Physiological?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096000" y="16002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Yes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6629400" y="1828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934200" y="1524000"/>
            <a:ext cx="207645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solidFill>
                  <a:srgbClr val="FF0000"/>
                </a:solidFill>
              </a:rPr>
              <a:t>Psychophysiological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Measures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5257800" y="1981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54864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162800" y="3048000"/>
            <a:ext cx="151130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solidFill>
                  <a:srgbClr val="FF0000"/>
                </a:solidFill>
              </a:rPr>
              <a:t>Non-Reactive 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Measures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858000" y="22098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EEG, MRI, fMRI, PET, CAT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934200" y="50292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Frequency, Duration,</a:t>
            </a:r>
          </a:p>
          <a:p>
            <a:r>
              <a:rPr lang="en-US" altLang="en-US" sz="1400"/>
              <a:t>Intensity Latency, Speed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5029200" y="3121025"/>
            <a:ext cx="11239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Attitudes?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096000" y="31242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Yes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7162800" y="4343400"/>
            <a:ext cx="146685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solidFill>
                  <a:srgbClr val="FF0000"/>
                </a:solidFill>
              </a:rPr>
              <a:t>Observational</a:t>
            </a:r>
          </a:p>
          <a:p>
            <a:pPr algn="ctr"/>
            <a:r>
              <a:rPr lang="en-US" altLang="en-US" sz="1800">
                <a:solidFill>
                  <a:srgbClr val="FF0000"/>
                </a:solidFill>
              </a:rPr>
              <a:t>Measures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53340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7620000" y="37592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IAT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H="1">
            <a:off x="1600200" y="1676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743200" y="1295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6629400" y="3352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5486400" y="3886200"/>
            <a:ext cx="14478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1600200" y="3276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2667000" y="28194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70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6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Measures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Self-Report Measure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276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Behavioral Measures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4740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Individual are asked to respond to questions posed by an interviewer</a:t>
            </a:r>
          </a:p>
          <a:p>
            <a:r>
              <a:rPr lang="en-US" altLang="en-US"/>
              <a:t>or a questionnaire.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4040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Direct measures of what people</a:t>
            </a:r>
          </a:p>
          <a:p>
            <a:r>
              <a:rPr lang="en-US" altLang="en-US"/>
              <a:t>do.</a:t>
            </a:r>
          </a:p>
        </p:txBody>
      </p:sp>
    </p:spTree>
    <p:extLst>
      <p:ext uri="{BB962C8B-B14F-4D97-AF65-F5344CB8AC3E}">
        <p14:creationId xmlns:p14="http://schemas.microsoft.com/office/powerpoint/2010/main" val="3847089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930274" y="476672"/>
            <a:ext cx="4303713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Free Format Self-Report Measure</a:t>
            </a:r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611560" y="1412776"/>
            <a:ext cx="69063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/>
              <a:t>A measure that allows respondents</a:t>
            </a:r>
          </a:p>
          <a:p>
            <a:r>
              <a:rPr lang="en-US" altLang="en-US"/>
              <a:t> to indicate whatever thoughts or</a:t>
            </a:r>
          </a:p>
          <a:p>
            <a:r>
              <a:rPr lang="en-US" altLang="en-US"/>
              <a:t> feelings they have about the topic</a:t>
            </a:r>
          </a:p>
          <a:p>
            <a:r>
              <a:rPr lang="en-US" altLang="en-US"/>
              <a:t> without any constraints imposed</a:t>
            </a:r>
          </a:p>
          <a:p>
            <a:r>
              <a:rPr lang="en-US" altLang="en-US"/>
              <a:t> on respondents except the effort </a:t>
            </a:r>
          </a:p>
          <a:p>
            <a:r>
              <a:rPr lang="en-US" altLang="en-US"/>
              <a:t> it takes to write thoughts or feelings</a:t>
            </a:r>
          </a:p>
          <a:p>
            <a:r>
              <a:rPr lang="en-US" altLang="en-US"/>
              <a:t> down or speak them into a tape</a:t>
            </a:r>
          </a:p>
          <a:p>
            <a:r>
              <a:rPr lang="en-US" altLang="en-US"/>
              <a:t> recorder.</a:t>
            </a:r>
          </a:p>
        </p:txBody>
      </p:sp>
    </p:spTree>
    <p:extLst>
      <p:ext uri="{BB962C8B-B14F-4D97-AF65-F5344CB8AC3E}">
        <p14:creationId xmlns:p14="http://schemas.microsoft.com/office/powerpoint/2010/main" val="35621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266223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Projective Measures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5264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measure of personalities in which</a:t>
            </a:r>
          </a:p>
          <a:p>
            <a:r>
              <a:rPr lang="en-US" altLang="en-US"/>
              <a:t> an ambiguous stimuli, such as an</a:t>
            </a:r>
          </a:p>
          <a:p>
            <a:r>
              <a:rPr lang="en-US" altLang="en-US"/>
              <a:t> inkblot, is shown to participants who</a:t>
            </a:r>
          </a:p>
          <a:p>
            <a:r>
              <a:rPr lang="en-US" altLang="en-US"/>
              <a:t> are asked to freely list whatever come to </a:t>
            </a:r>
          </a:p>
          <a:p>
            <a:r>
              <a:rPr lang="en-US" altLang="en-US"/>
              <a:t> mind as they view image.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3733800"/>
            <a:ext cx="5129213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e.g. Thematic Apperception Test (TAT) </a:t>
            </a:r>
          </a:p>
          <a:p>
            <a:r>
              <a:rPr lang="en-US" altLang="en-US"/>
              <a:t>(Morgan &amp; Murray, 1935)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29083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e.g. Rorshach inkblots</a:t>
            </a:r>
          </a:p>
        </p:txBody>
      </p:sp>
    </p:spTree>
    <p:extLst>
      <p:ext uri="{BB962C8B-B14F-4D97-AF65-F5344CB8AC3E}">
        <p14:creationId xmlns:p14="http://schemas.microsoft.com/office/powerpoint/2010/main" val="363529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22733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Associative Lists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355725" y="3546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79525" y="3470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41989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measure that ask people </a:t>
            </a:r>
          </a:p>
          <a:p>
            <a:r>
              <a:rPr lang="en-US" altLang="en-US"/>
              <a:t>to respond to words or concepts</a:t>
            </a:r>
          </a:p>
          <a:p>
            <a:r>
              <a:rPr lang="en-US" altLang="en-US"/>
              <a:t>with whatever ideas that come to</a:t>
            </a:r>
          </a:p>
          <a:p>
            <a:r>
              <a:rPr lang="en-US" altLang="en-US"/>
              <a:t>mind.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98525" y="3317875"/>
            <a:ext cx="43053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e.g. Stereotype Research</a:t>
            </a:r>
          </a:p>
          <a:p>
            <a:r>
              <a:rPr lang="en-US" altLang="en-US"/>
              <a:t>(Stangor, Sullivan, &amp; Ford, 1991)</a:t>
            </a:r>
          </a:p>
        </p:txBody>
      </p:sp>
    </p:spTree>
    <p:extLst>
      <p:ext uri="{BB962C8B-B14F-4D97-AF65-F5344CB8AC3E}">
        <p14:creationId xmlns:p14="http://schemas.microsoft.com/office/powerpoint/2010/main" val="408839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291623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Think-aloud Protocols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74725" y="1565275"/>
            <a:ext cx="45291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measure that asks respondent</a:t>
            </a:r>
          </a:p>
          <a:p>
            <a:r>
              <a:rPr lang="en-US" altLang="en-US"/>
              <a:t> to say or write whatever they</a:t>
            </a:r>
          </a:p>
          <a:p>
            <a:r>
              <a:rPr lang="en-US" altLang="en-US"/>
              <a:t> are thinking about during the task. </a:t>
            </a:r>
          </a:p>
          <a:p>
            <a:r>
              <a:rPr lang="en-US" altLang="en-US"/>
              <a:t> The researcher usually records or</a:t>
            </a:r>
          </a:p>
          <a:p>
            <a:r>
              <a:rPr lang="en-US" altLang="en-US"/>
              <a:t> transcribes the verbal information.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3549650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e.g. Impression Formation</a:t>
            </a:r>
          </a:p>
          <a:p>
            <a:r>
              <a:rPr lang="en-US" altLang="en-US"/>
              <a:t>(Fiske, Neuberg, Beattie, &amp;</a:t>
            </a:r>
          </a:p>
          <a:p>
            <a:r>
              <a:rPr lang="en-US" altLang="en-US"/>
              <a:t>Milberg, 1987)</a:t>
            </a:r>
          </a:p>
        </p:txBody>
      </p:sp>
    </p:spTree>
    <p:extLst>
      <p:ext uri="{BB962C8B-B14F-4D97-AF65-F5344CB8AC3E}">
        <p14:creationId xmlns:p14="http://schemas.microsoft.com/office/powerpoint/2010/main" val="3576436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562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The advantages and disadvantages of </a:t>
            </a:r>
          </a:p>
          <a:p>
            <a:r>
              <a:rPr lang="en-US" altLang="en-US" sz="3600" b="1"/>
              <a:t>Free-Format Measures.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431925" y="179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914400" y="1752600"/>
            <a:ext cx="381000" cy="381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447800" y="1447800"/>
            <a:ext cx="6450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produces a rich set of data regarding the thoughts</a:t>
            </a:r>
          </a:p>
          <a:p>
            <a:r>
              <a:rPr lang="en-US" altLang="en-US"/>
              <a:t> and feelings of the people being studied.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38200" y="3352800"/>
            <a:ext cx="571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447800" y="3429000"/>
            <a:ext cx="6491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is very difficult and time-consuming to turn the </a:t>
            </a:r>
          </a:p>
          <a:p>
            <a:r>
              <a:rPr lang="en-US" altLang="en-US"/>
              <a:t> generated thoughts into a set of measured variables</a:t>
            </a:r>
          </a:p>
          <a:p>
            <a:r>
              <a:rPr lang="en-US" altLang="en-US"/>
              <a:t> that can be used in data analysis.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447800" y="4800600"/>
            <a:ext cx="6692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is hard to compare individuals because each format</a:t>
            </a:r>
          </a:p>
          <a:p>
            <a:r>
              <a:rPr lang="en-US" altLang="en-US"/>
              <a:t> is uniquely generated.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447800" y="2362200"/>
            <a:ext cx="636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is non-reactive. People can respond without any </a:t>
            </a:r>
          </a:p>
          <a:p>
            <a:r>
              <a:rPr lang="en-US" altLang="en-US"/>
              <a:t> unnatural or artificial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30916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38200" y="292100"/>
            <a:ext cx="459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/>
              <a:t>Converging Operation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294798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Operational Definition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7859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precise statement of how a conceptual variable is turned into</a:t>
            </a:r>
          </a:p>
          <a:p>
            <a:r>
              <a:rPr lang="en-US" altLang="en-US"/>
              <a:t> a measured variable.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74725" y="4613275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Depression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667000" y="4876800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667000" y="5029200"/>
            <a:ext cx="25146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667000" y="3810000"/>
            <a:ext cx="2514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181600" y="4648200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Depression scale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1600" y="3505200"/>
            <a:ext cx="344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negative words</a:t>
            </a:r>
          </a:p>
          <a:p>
            <a:r>
              <a:rPr lang="en-US" altLang="en-US"/>
              <a:t> used in a creative story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11763" y="5562600"/>
            <a:ext cx="3932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Appointments with</a:t>
            </a:r>
          </a:p>
          <a:p>
            <a:r>
              <a:rPr lang="en-US" altLang="en-US"/>
              <a:t> a psychotherapist</a:t>
            </a:r>
          </a:p>
        </p:txBody>
      </p:sp>
      <p:sp>
        <p:nvSpPr>
          <p:cNvPr id="4110" name="WordArt 14"/>
          <p:cNvSpPr>
            <a:spLocks noChangeArrowheads="1" noChangeShapeType="1" noTextEdit="1"/>
          </p:cNvSpPr>
          <p:nvPr/>
        </p:nvSpPr>
        <p:spPr bwMode="auto">
          <a:xfrm>
            <a:off x="5791200" y="4267200"/>
            <a:ext cx="2081213" cy="1349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24938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2" grpId="0" animBg="1"/>
      <p:bldP spid="4103" grpId="0" animBg="1"/>
      <p:bldP spid="4104" grpId="0" animBg="1"/>
      <p:bldP spid="4105" grpId="0" autoUpdateAnimBg="0"/>
      <p:bldP spid="4106" grpId="0" autoUpdateAnimBg="0"/>
      <p:bldP spid="4107" grpId="0" autoUpdateAnimBg="0"/>
      <p:bldP spid="41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46005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66"/>
                </a:solidFill>
              </a:rPr>
              <a:t>Fixed-Format Self-Report Measures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4565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 this measures, the individual</a:t>
            </a:r>
          </a:p>
          <a:p>
            <a:r>
              <a:rPr lang="en-US" altLang="en-US"/>
              <a:t> is presented with a set of questions</a:t>
            </a:r>
          </a:p>
          <a:p>
            <a:r>
              <a:rPr lang="en-US" altLang="en-US"/>
              <a:t> (called </a:t>
            </a:r>
            <a:r>
              <a:rPr lang="en-US" altLang="en-US">
                <a:solidFill>
                  <a:srgbClr val="FF0000"/>
                </a:solidFill>
              </a:rPr>
              <a:t>items</a:t>
            </a:r>
            <a:r>
              <a:rPr lang="en-US" altLang="en-US"/>
              <a:t>), usually in the form </a:t>
            </a:r>
          </a:p>
          <a:p>
            <a:r>
              <a:rPr lang="en-US" altLang="en-US"/>
              <a:t> of rating </a:t>
            </a:r>
            <a:r>
              <a:rPr lang="en-US" altLang="en-US">
                <a:solidFill>
                  <a:srgbClr val="FF0000"/>
                </a:solidFill>
              </a:rPr>
              <a:t>scales</a:t>
            </a:r>
            <a:r>
              <a:rPr lang="en-US" altLang="en-US"/>
              <a:t>. and responses that </a:t>
            </a:r>
          </a:p>
          <a:p>
            <a:r>
              <a:rPr lang="en-US" altLang="en-US"/>
              <a:t> can be given are more structured</a:t>
            </a:r>
          </a:p>
          <a:p>
            <a:r>
              <a:rPr lang="en-US" altLang="en-US"/>
              <a:t> than in free-format measures.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52400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133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657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181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629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524000" y="4572000"/>
            <a:ext cx="1266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Strongly</a:t>
            </a:r>
          </a:p>
          <a:p>
            <a:r>
              <a:rPr lang="en-US" altLang="en-US"/>
              <a:t>Disagree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124200" y="48006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Disagree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724400" y="48006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Agree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019800" y="45720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Strongly</a:t>
            </a:r>
          </a:p>
          <a:p>
            <a:pPr algn="ctr"/>
            <a:r>
              <a:rPr lang="en-US" altLang="en-US"/>
              <a:t>Agree</a:t>
            </a:r>
          </a:p>
        </p:txBody>
      </p:sp>
    </p:spTree>
    <p:extLst>
      <p:ext uri="{BB962C8B-B14F-4D97-AF65-F5344CB8AC3E}">
        <p14:creationId xmlns:p14="http://schemas.microsoft.com/office/powerpoint/2010/main" val="246918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234632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The Lickert Scale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46125" y="1108075"/>
            <a:ext cx="7235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Items that require respondents to indicate their degree of </a:t>
            </a:r>
          </a:p>
          <a:p>
            <a:r>
              <a:rPr lang="en-US" altLang="en-US"/>
              <a:t> agreement or disagreement with some opinions or beliefs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50958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 Rosenberg’s self-esteem scale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717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altLang="en-US"/>
              <a:t>I feel that I’m a person of worth, at least on any equal</a:t>
            </a:r>
          </a:p>
          <a:p>
            <a:r>
              <a:rPr lang="en-US" altLang="en-US"/>
              <a:t>      base with others.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524000" y="4800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524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73152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3340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143000" y="4038600"/>
            <a:ext cx="90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Strongly</a:t>
            </a:r>
          </a:p>
          <a:p>
            <a:pPr algn="ctr"/>
            <a:r>
              <a:rPr lang="en-US" altLang="en-US" sz="1600"/>
              <a:t>Disagree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971800" y="419100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Disagree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953000" y="41910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Agree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858000" y="40386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Strongly</a:t>
            </a:r>
          </a:p>
          <a:p>
            <a:pPr algn="ctr"/>
            <a:r>
              <a:rPr lang="en-US" altLang="en-US" sz="1800"/>
              <a:t>Agree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990600" y="5181600"/>
            <a:ext cx="683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(2) At time I think I am no good at all (Reverse-Score)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-442039">
            <a:off x="3733800" y="5562600"/>
            <a:ext cx="4778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Avoiding “Acquiescent Responding”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4419600" y="45720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038600" y="3962400"/>
            <a:ext cx="78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Can’t</a:t>
            </a:r>
          </a:p>
          <a:p>
            <a:pPr algn="ctr"/>
            <a:r>
              <a:rPr lang="en-US" altLang="en-US" sz="1800"/>
              <a:t>decide</a:t>
            </a:r>
          </a:p>
        </p:txBody>
      </p:sp>
      <p:sp>
        <p:nvSpPr>
          <p:cNvPr id="29715" name="WordArt 19"/>
          <p:cNvSpPr>
            <a:spLocks noChangeArrowheads="1" noChangeShapeType="1" noTextEdit="1"/>
          </p:cNvSpPr>
          <p:nvPr/>
        </p:nvSpPr>
        <p:spPr bwMode="auto">
          <a:xfrm>
            <a:off x="6629400" y="2057400"/>
            <a:ext cx="2081213" cy="1349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18779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nimBg="1" autoUpdateAnimBg="0"/>
      <p:bldP spid="29714" grpId="0" autoUpdateAnimBg="0"/>
      <p:bldP spid="297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476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enjoy making decisions on my own.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828800" y="19812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Agree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162800" y="17526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Disagree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62000" y="31242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Agree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7162800" y="4648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Disagree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057400" y="31242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	2	3	4	5	6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62000" y="44958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Agree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7162800" y="3124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Disagree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648200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1      2      3      4      5      6      7      8      9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1219200" y="571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334000" y="571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3962400" y="571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6705600" y="571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2590800" y="5715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14478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9342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57912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55626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44196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41910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28194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16764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30480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7162800" y="594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V="1">
            <a:off x="1447800" y="6172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 flipV="1">
            <a:off x="1600200" y="6172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4191000" y="624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V="1">
            <a:off x="2819400" y="6172200"/>
            <a:ext cx="15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2971800" y="6172200"/>
            <a:ext cx="15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5562600" y="6248400"/>
            <a:ext cx="15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 flipV="1">
            <a:off x="5715000" y="6248400"/>
            <a:ext cx="15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934200" y="6172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V="1">
            <a:off x="7086600" y="61722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0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445452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Example. Tropp, &amp; Wright (2000)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8086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Please circle the pair of circle below that you feel best represents</a:t>
            </a:r>
          </a:p>
          <a:p>
            <a:r>
              <a:rPr lang="en-US" altLang="en-US"/>
              <a:t> your own level of identification with your group.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5052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6002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096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3434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63246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010400" y="28956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9906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572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73152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71628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51816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953000" y="49530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048000" y="50292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2743200" y="5029200"/>
            <a:ext cx="990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762000" y="3200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Self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193925" y="4613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600200" y="32004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Group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657600" y="3200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7467600" y="3200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400800" y="3200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33400" y="52578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 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743200" y="533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953000" y="525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086600" y="525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371600" y="5257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657600" y="5334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8001000" y="5257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791200" y="5257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4648200" y="3200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38534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3546475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Semantic Differential Scale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7739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this scale, the thing being evaluated is presented once at the</a:t>
            </a:r>
          </a:p>
          <a:p>
            <a:r>
              <a:rPr lang="en-US" altLang="en-US"/>
              <a:t> top of the page. The scale consist of pairs of adjectives </a:t>
            </a:r>
          </a:p>
          <a:p>
            <a:r>
              <a:rPr lang="en-US" altLang="en-US"/>
              <a:t> located at the two endpoints of a standard response format.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9600" y="2819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355725" y="3089275"/>
            <a:ext cx="240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think Al Gore is 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74725" y="3927475"/>
            <a:ext cx="1316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Smart</a:t>
            </a:r>
          </a:p>
          <a:p>
            <a:endParaRPr lang="en-US" altLang="en-US"/>
          </a:p>
          <a:p>
            <a:r>
              <a:rPr lang="en-US" altLang="en-US"/>
              <a:t>Bad</a:t>
            </a:r>
          </a:p>
          <a:p>
            <a:endParaRPr lang="en-US" altLang="en-US"/>
          </a:p>
          <a:p>
            <a:r>
              <a:rPr lang="en-US" altLang="en-US"/>
              <a:t>Beautiful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362200" y="4191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362200" y="4876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3622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934200" y="3962400"/>
            <a:ext cx="9794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Stupid</a:t>
            </a:r>
          </a:p>
          <a:p>
            <a:endParaRPr lang="en-US" altLang="en-US"/>
          </a:p>
          <a:p>
            <a:r>
              <a:rPr lang="en-US" altLang="en-US"/>
              <a:t>Good</a:t>
            </a:r>
          </a:p>
          <a:p>
            <a:endParaRPr lang="en-US" altLang="en-US"/>
          </a:p>
          <a:p>
            <a:r>
              <a:rPr lang="en-US" altLang="en-US"/>
              <a:t>Ugly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267200" y="6858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(See Osgood, Suci, &amp; Tannenbaum, 1957)</a:t>
            </a:r>
          </a:p>
        </p:txBody>
      </p:sp>
    </p:spTree>
    <p:extLst>
      <p:ext uri="{BB962C8B-B14F-4D97-AF65-F5344CB8AC3E}">
        <p14:creationId xmlns:p14="http://schemas.microsoft.com/office/powerpoint/2010/main" val="370211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25336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The Guttman Scale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07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fixed-format self-report scale in which the items are arranged</a:t>
            </a:r>
          </a:p>
          <a:p>
            <a:r>
              <a:rPr lang="en-US" altLang="en-US"/>
              <a:t> in a cumulative order such that it is assumed that if a respondents</a:t>
            </a:r>
          </a:p>
          <a:p>
            <a:r>
              <a:rPr lang="en-US" altLang="en-US"/>
              <a:t> endorses or answers correctly any one items, he or she will also</a:t>
            </a:r>
          </a:p>
          <a:p>
            <a:r>
              <a:rPr lang="en-US" altLang="en-US"/>
              <a:t> endorse or correctly answer all of the previous scale items.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2000" y="3581400"/>
            <a:ext cx="7315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98525" y="3622675"/>
            <a:ext cx="69707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1.Are you a boy or a girl?</a:t>
            </a:r>
          </a:p>
          <a:p>
            <a:r>
              <a:rPr lang="en-US" altLang="en-US"/>
              <a:t>2.Is this a boy or a girl?</a:t>
            </a:r>
          </a:p>
          <a:p>
            <a:r>
              <a:rPr lang="en-US" altLang="en-US"/>
              <a:t>3.Is this a man or a woman?</a:t>
            </a:r>
          </a:p>
          <a:p>
            <a:r>
              <a:rPr lang="en-US" altLang="en-US"/>
              <a:t>4.When you were a baby, were you a girl or a boy?</a:t>
            </a:r>
          </a:p>
          <a:p>
            <a:r>
              <a:rPr lang="en-US" altLang="en-US"/>
              <a:t>5.When you grow up, will you be a man or a woman?</a:t>
            </a:r>
          </a:p>
          <a:p>
            <a:r>
              <a:rPr lang="en-US" altLang="en-US"/>
              <a:t>6.Was this woman a boy or a girl when she was young?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162800" y="4648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" y="3505200"/>
            <a:ext cx="6934200" cy="1295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90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3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Again, Let’s think about advantages and </a:t>
            </a:r>
          </a:p>
          <a:p>
            <a:r>
              <a:rPr lang="en-US" altLang="en-US" sz="3600" b="1"/>
              <a:t>disadvantages of self-report measures!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838200" y="1752600"/>
            <a:ext cx="381000" cy="381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62000" y="3352800"/>
            <a:ext cx="571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716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Relatively easy to construct and administer.</a:t>
            </a:r>
          </a:p>
          <a:p>
            <a:pPr>
              <a:buFontTx/>
              <a:buAutoNum type="arabicPeriod"/>
            </a:pPr>
            <a:r>
              <a:rPr lang="en-US" altLang="en-US"/>
              <a:t>Allow the researcher to ask many questions in a short</a:t>
            </a:r>
          </a:p>
          <a:p>
            <a:r>
              <a:rPr lang="en-US" altLang="en-US"/>
              <a:t>      period of time.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524000" y="3124200"/>
            <a:ext cx="738663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People may not always be able to accurately self-report on the causes of their behavior.</a:t>
            </a:r>
          </a:p>
          <a:p>
            <a:pPr>
              <a:buFontTx/>
              <a:buAutoNum type="arabicPeriod"/>
            </a:pPr>
            <a:r>
              <a:rPr lang="en-US" altLang="en-US"/>
              <a:t>People may not have any incentive to complete the task. </a:t>
            </a:r>
          </a:p>
          <a:p>
            <a:pPr>
              <a:buFontTx/>
              <a:buAutoNum type="arabicPeriod"/>
            </a:pPr>
            <a:r>
              <a:rPr lang="en-US" altLang="en-US"/>
              <a:t>People sometimes respond in ways that they think will make them look good (self-protection)</a:t>
            </a:r>
          </a:p>
          <a:p>
            <a:pPr>
              <a:buFontTx/>
              <a:buAutoNum type="arabicPeriod"/>
            </a:pPr>
            <a:r>
              <a:rPr lang="en-US" altLang="en-US"/>
              <a:t>People often behave in ways that the experimenter expect them to do so (cooperative-responding)</a:t>
            </a:r>
          </a:p>
          <a:p>
            <a:pPr>
              <a:buFontTx/>
              <a:buAutoNum type="arabicPeriod"/>
            </a:pPr>
            <a:r>
              <a:rPr lang="en-US" altLang="en-US"/>
              <a:t>People may simply tell a lie.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 rot="-1535594">
            <a:off x="228600" y="4724400"/>
            <a:ext cx="2063750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0066"/>
                </a:solidFill>
              </a:rPr>
              <a:t>Reactivity</a:t>
            </a:r>
          </a:p>
        </p:txBody>
      </p:sp>
    </p:spTree>
    <p:extLst>
      <p:ext uri="{BB962C8B-B14F-4D97-AF65-F5344CB8AC3E}">
        <p14:creationId xmlns:p14="http://schemas.microsoft.com/office/powerpoint/2010/main" val="7750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54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So, how can we get naturalistic data</a:t>
            </a:r>
          </a:p>
          <a:p>
            <a:r>
              <a:rPr lang="en-US" altLang="en-US" sz="3600" b="1"/>
              <a:t> that reflect the person’s natural beliefs</a:t>
            </a:r>
          </a:p>
          <a:p>
            <a:r>
              <a:rPr lang="en-US" altLang="en-US" sz="3600" b="1"/>
              <a:t> or behavior?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2286000"/>
            <a:ext cx="7523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Use “Cover Story”. (Deceive participants into believing </a:t>
            </a:r>
          </a:p>
          <a:p>
            <a:r>
              <a:rPr lang="en-US" altLang="en-US"/>
              <a:t>      the setting is natural.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85800" y="3505200"/>
            <a:ext cx="6811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en-US"/>
              <a:t>Use unrelated filler or distracter items to throw the</a:t>
            </a:r>
          </a:p>
          <a:p>
            <a:r>
              <a:rPr lang="en-US" altLang="en-US"/>
              <a:t>	participants off the track. </a:t>
            </a:r>
          </a:p>
          <a:p>
            <a:endParaRPr lang="en-US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651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3.   Use other measure such as behavioral measures.</a:t>
            </a:r>
          </a:p>
        </p:txBody>
      </p:sp>
    </p:spTree>
    <p:extLst>
      <p:ext uri="{BB962C8B-B14F-4D97-AF65-F5344CB8AC3E}">
        <p14:creationId xmlns:p14="http://schemas.microsoft.com/office/powerpoint/2010/main" val="1038848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31369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Observational Measures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719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Frequency (e.g. frequency of stuttering as a measure of </a:t>
            </a:r>
          </a:p>
          <a:p>
            <a:r>
              <a:rPr lang="en-US" altLang="en-US"/>
              <a:t>  anxiety in interpersonal relations)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7821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researcher assesses concrete behaviors using audio-visual </a:t>
            </a:r>
          </a:p>
          <a:p>
            <a:r>
              <a:rPr lang="en-US" altLang="en-US"/>
              <a:t>devices.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7419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Duration (e.g. the number of minutes working at a task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a measure of task interest)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85800" y="3962400"/>
            <a:ext cx="7735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Intensity (e.g. how hard a person claps his or her hands as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measure of effort)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4953000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Latency (e.g. the number of days before a person begins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work on a project as a measure of procrastination)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5800" y="5867400"/>
            <a:ext cx="744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Speed (e.g. how long it takes a mouse to complete a maze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as a measure of learning ability)</a:t>
            </a:r>
          </a:p>
        </p:txBody>
      </p:sp>
    </p:spTree>
    <p:extLst>
      <p:ext uri="{BB962C8B-B14F-4D97-AF65-F5344CB8AC3E}">
        <p14:creationId xmlns:p14="http://schemas.microsoft.com/office/powerpoint/2010/main" val="1126178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09600" y="12954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Measurement that assess attitudes that are unlikely to be directly expressed on self-report measures, such as racial prejudice, homosexuality, and so on.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685800"/>
            <a:ext cx="3094038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Non Reactive Measures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compare other measure regarding prejudice….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31781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Modern Racism Scale…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356552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Implicit Association Test…</a:t>
            </a:r>
          </a:p>
        </p:txBody>
      </p:sp>
    </p:spTree>
    <p:extLst>
      <p:ext uri="{BB962C8B-B14F-4D97-AF65-F5344CB8AC3E}">
        <p14:creationId xmlns:p14="http://schemas.microsoft.com/office/powerpoint/2010/main" val="310933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Measurement</a:t>
            </a:r>
          </a:p>
        </p:txBody>
      </p:sp>
      <p:sp>
        <p:nvSpPr>
          <p:cNvPr id="113667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342900" y="1209813"/>
            <a:ext cx="8458200" cy="5181600"/>
          </a:xfrm>
        </p:spPr>
        <p:txBody>
          <a:bodyPr/>
          <a:lstStyle/>
          <a:p>
            <a:pPr eaLnBrk="1" hangingPunct="1"/>
            <a:r>
              <a:rPr lang="en-US" i="1" dirty="0" smtClean="0"/>
              <a:t>Measurement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assignment of numbers or other symbols to </a:t>
            </a:r>
            <a:r>
              <a:rPr lang="en-US" i="1" dirty="0" smtClean="0"/>
              <a:t>characteristics</a:t>
            </a:r>
            <a:r>
              <a:rPr lang="en-US" dirty="0" smtClean="0"/>
              <a:t> (or </a:t>
            </a:r>
            <a:r>
              <a:rPr lang="en-US" i="1" dirty="0" smtClean="0"/>
              <a:t>attributes</a:t>
            </a:r>
            <a:r>
              <a:rPr lang="en-US" dirty="0" smtClean="0"/>
              <a:t>) of </a:t>
            </a:r>
            <a:r>
              <a:rPr lang="en-US" i="1" dirty="0" smtClean="0"/>
              <a:t>objects</a:t>
            </a:r>
            <a:r>
              <a:rPr lang="en-US" dirty="0" smtClean="0"/>
              <a:t> according to a pre-specified set of rules. </a:t>
            </a:r>
          </a:p>
        </p:txBody>
      </p:sp>
    </p:spTree>
    <p:extLst>
      <p:ext uri="{BB962C8B-B14F-4D97-AF65-F5344CB8AC3E}">
        <p14:creationId xmlns:p14="http://schemas.microsoft.com/office/powerpoint/2010/main" val="110187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800" smtClean="0">
                <a:solidFill>
                  <a:srgbClr val="3333CC"/>
                </a:solidFill>
              </a:rPr>
              <a:t>Goodness of Measures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4" y="1412776"/>
            <a:ext cx="7013029" cy="401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148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4800" smtClean="0">
                <a:solidFill>
                  <a:srgbClr val="3333CC"/>
                </a:solidFill>
              </a:rPr>
              <a:t>Validity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5" y="1556792"/>
            <a:ext cx="8268791" cy="31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219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38200"/>
          </a:xfrm>
        </p:spPr>
        <p:txBody>
          <a:bodyPr/>
          <a:lstStyle/>
          <a:p>
            <a:r>
              <a:rPr lang="en-US" altLang="en-US" sz="4000" b="1"/>
              <a:t>Estimating the Validity of a Measure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good measure must not only be reliable, but also valid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valid measure measures what it is intended to measure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Validity is </a:t>
            </a:r>
            <a:r>
              <a:rPr lang="en-US" altLang="en-US" u="sng" dirty="0"/>
              <a:t>not</a:t>
            </a:r>
            <a:r>
              <a:rPr lang="en-US" altLang="en-US" dirty="0"/>
              <a:t> a property of a measure, but an indication of the extent to which an assessment measures a </a:t>
            </a:r>
            <a:r>
              <a:rPr lang="en-US" altLang="en-US" u="sng" dirty="0"/>
              <a:t>particular construct in a particular context</a:t>
            </a:r>
            <a:r>
              <a:rPr lang="en-US" altLang="en-US" dirty="0"/>
              <a:t>—thus a measure may be valid for one purpose but not another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measure cannot be valid unless it is reliable, but a reliable measure may not be valid</a:t>
            </a:r>
          </a:p>
        </p:txBody>
      </p:sp>
    </p:spTree>
    <p:extLst>
      <p:ext uri="{BB962C8B-B14F-4D97-AF65-F5344CB8AC3E}">
        <p14:creationId xmlns:p14="http://schemas.microsoft.com/office/powerpoint/2010/main" val="3373856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b="1"/>
              <a:t>Estimating Validity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638800"/>
          </a:xfrm>
        </p:spPr>
        <p:txBody>
          <a:bodyPr/>
          <a:lstStyle/>
          <a:p>
            <a:r>
              <a:rPr lang="en-US" altLang="en-US"/>
              <a:t>Like reliability, validity is not absolute</a:t>
            </a:r>
          </a:p>
          <a:p>
            <a:r>
              <a:rPr lang="en-US" altLang="en-US"/>
              <a:t>Validity is the degree to which variability (individual differences) in participant’s scores on a particular measure, reflect individual differences in the characteristic or construct we want to measure</a:t>
            </a:r>
          </a:p>
          <a:p>
            <a:r>
              <a:rPr lang="en-US" altLang="en-US"/>
              <a:t>Three types of measurement validity:</a:t>
            </a:r>
          </a:p>
          <a:p>
            <a:pPr>
              <a:buFontTx/>
              <a:buNone/>
            </a:pPr>
            <a:r>
              <a:rPr lang="en-US" altLang="en-US"/>
              <a:t>			Face Validity</a:t>
            </a:r>
          </a:p>
          <a:p>
            <a:pPr>
              <a:buFontTx/>
              <a:buNone/>
            </a:pPr>
            <a:r>
              <a:rPr lang="en-US" altLang="en-US"/>
              <a:t>			Construct Validity</a:t>
            </a:r>
          </a:p>
          <a:p>
            <a:pPr>
              <a:buFontTx/>
              <a:buNone/>
            </a:pPr>
            <a:r>
              <a:rPr lang="en-US" altLang="en-US"/>
              <a:t>			Criterion Validity</a:t>
            </a:r>
          </a:p>
        </p:txBody>
      </p:sp>
    </p:spTree>
    <p:extLst>
      <p:ext uri="{BB962C8B-B14F-4D97-AF65-F5344CB8AC3E}">
        <p14:creationId xmlns:p14="http://schemas.microsoft.com/office/powerpoint/2010/main" val="1595845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b="1"/>
              <a:t>Face Validity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Face validity refers to the extent to which a measure ‘</a:t>
            </a:r>
            <a:r>
              <a:rPr lang="en-US" altLang="en-US" u="sng"/>
              <a:t>appears</a:t>
            </a:r>
            <a:r>
              <a:rPr lang="en-US" altLang="en-US"/>
              <a:t>’ to measure what it is supposed to measure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 statistical—involves the judgment of the researcher (and the participants)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measure has face validity—’if people think it does’</a:t>
            </a:r>
          </a:p>
          <a:p>
            <a:pPr>
              <a:lnSpc>
                <a:spcPct val="90000"/>
              </a:lnSpc>
            </a:pPr>
            <a:r>
              <a:rPr lang="en-US" altLang="en-US"/>
              <a:t>Just because a measure has face validity does not ensure that it is a valid measure (and measures lacking face validity can be valid)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941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 altLang="en-US" b="1"/>
              <a:t>Construct Validity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Most scientific investigations involve hypothetical constructs—entities that cannot be directly observed but are inferred from empirical evidence (e.g., intelligence)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Construct validity is assessed by studying the relationships between the measure of a construct and scores on measures of other constructs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assess construct validity by seeing whether a particular measure relates as it should to other measures</a:t>
            </a:r>
          </a:p>
        </p:txBody>
      </p:sp>
    </p:spTree>
    <p:extLst>
      <p:ext uri="{BB962C8B-B14F-4D97-AF65-F5344CB8AC3E}">
        <p14:creationId xmlns:p14="http://schemas.microsoft.com/office/powerpoint/2010/main" val="3582381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Self-Esteem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/>
              <a:t>Scores on a measure of self-esteem should be </a:t>
            </a:r>
            <a:r>
              <a:rPr lang="en-US" altLang="en-US" u="sng"/>
              <a:t>positively</a:t>
            </a:r>
            <a:r>
              <a:rPr lang="en-US" altLang="en-US"/>
              <a:t> related to measures of confidence and optimism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But, </a:t>
            </a:r>
            <a:r>
              <a:rPr lang="en-US" altLang="en-US" u="sng"/>
              <a:t>negatively</a:t>
            </a:r>
            <a:r>
              <a:rPr lang="en-US" altLang="en-US"/>
              <a:t> related to measures of insecurity and anxiety</a:t>
            </a:r>
          </a:p>
        </p:txBody>
      </p:sp>
    </p:spTree>
    <p:extLst>
      <p:ext uri="{BB962C8B-B14F-4D97-AF65-F5344CB8AC3E}">
        <p14:creationId xmlns:p14="http://schemas.microsoft.com/office/powerpoint/2010/main" val="2937719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4000" b="1"/>
              <a:t>Convergent and Discriminant Validity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have construct validity, a measure should </a:t>
            </a:r>
            <a:r>
              <a:rPr lang="en-US" altLang="en-US" u="sng"/>
              <a:t>both</a:t>
            </a:r>
            <a:r>
              <a:rPr lang="en-US" altLang="en-US"/>
              <a:t>:</a:t>
            </a:r>
          </a:p>
          <a:p>
            <a:r>
              <a:rPr lang="en-US" altLang="en-US" u="sng"/>
              <a:t>Correlate</a:t>
            </a:r>
            <a:r>
              <a:rPr lang="en-US" altLang="en-US"/>
              <a:t> with other measures that it should be related to (</a:t>
            </a:r>
            <a:r>
              <a:rPr lang="en-US" altLang="en-US" b="1"/>
              <a:t>convergent validity</a:t>
            </a:r>
            <a:r>
              <a:rPr lang="en-US" altLang="en-US"/>
              <a:t>)</a:t>
            </a:r>
          </a:p>
          <a:p>
            <a:r>
              <a:rPr lang="en-US" altLang="en-US"/>
              <a:t>And, </a:t>
            </a:r>
            <a:r>
              <a:rPr lang="en-US" altLang="en-US" u="sng"/>
              <a:t>not correlate</a:t>
            </a:r>
            <a:r>
              <a:rPr lang="en-US" altLang="en-US"/>
              <a:t> with measures that it should not correlate with (</a:t>
            </a:r>
            <a:r>
              <a:rPr lang="en-US" altLang="en-US" b="1"/>
              <a:t>discriminant validity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855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b="1"/>
              <a:t>Criterion-Related Validity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r>
              <a:rPr lang="en-US" altLang="en-US" sz="2800"/>
              <a:t>Refers to the extent to which a measure </a:t>
            </a:r>
            <a:r>
              <a:rPr lang="en-US" altLang="en-US" sz="2800" u="sng"/>
              <a:t>distinguishes participants</a:t>
            </a:r>
            <a:r>
              <a:rPr lang="en-US" altLang="en-US" sz="2800"/>
              <a:t> on the basis of a particular behavioral </a:t>
            </a:r>
            <a:r>
              <a:rPr lang="en-US" altLang="en-US" sz="2800" u="sng"/>
              <a:t>criterion</a:t>
            </a:r>
          </a:p>
          <a:p>
            <a:r>
              <a:rPr lang="en-US" altLang="en-US" sz="2800"/>
              <a:t>The Scholastic Aptitude Test (SAT) is valid to the extent that it distinguishes between students that do well in college versus those that do not</a:t>
            </a:r>
          </a:p>
          <a:p>
            <a:r>
              <a:rPr lang="en-US" altLang="en-US" sz="2800"/>
              <a:t>A valid measure of marital conflict should correlate with behavioral observations (e.g., number of fights)</a:t>
            </a:r>
          </a:p>
          <a:p>
            <a:r>
              <a:rPr lang="en-US" altLang="en-US" sz="2800"/>
              <a:t>A valid measure of depressive symptoms should distinguish between subjects in treatment for depression and those who are not in treatment</a:t>
            </a:r>
          </a:p>
        </p:txBody>
      </p:sp>
    </p:spTree>
    <p:extLst>
      <p:ext uri="{BB962C8B-B14F-4D97-AF65-F5344CB8AC3E}">
        <p14:creationId xmlns:p14="http://schemas.microsoft.com/office/powerpoint/2010/main" val="2250630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1295400"/>
          </a:xfrm>
        </p:spPr>
        <p:txBody>
          <a:bodyPr/>
          <a:lstStyle/>
          <a:p>
            <a:r>
              <a:rPr lang="en-US" altLang="en-US" b="1"/>
              <a:t>Two Types of Criterion-Related Validity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r>
              <a:rPr lang="en-US" altLang="en-US" sz="2800" b="1"/>
              <a:t>Concurrent validity</a:t>
            </a:r>
          </a:p>
          <a:p>
            <a:pPr>
              <a:buFontTx/>
              <a:buNone/>
            </a:pPr>
            <a:r>
              <a:rPr lang="en-US" altLang="en-US" sz="2800"/>
              <a:t>		measure and criterion are assessed at the 	same time</a:t>
            </a:r>
          </a:p>
          <a:p>
            <a:r>
              <a:rPr lang="en-US" altLang="en-US" sz="2800" b="1"/>
              <a:t>Predictive validity</a:t>
            </a:r>
          </a:p>
          <a:p>
            <a:pPr>
              <a:buFontTx/>
              <a:buNone/>
            </a:pPr>
            <a:r>
              <a:rPr lang="en-US" altLang="en-US" sz="2800" b="1"/>
              <a:t>		</a:t>
            </a:r>
            <a:r>
              <a:rPr lang="en-US" altLang="en-US" sz="2800"/>
              <a:t>elapsed time between the administration 	of the measure to be validated and the 	criterion is a relatively long period	 	(e.g., months or years)</a:t>
            </a:r>
          </a:p>
          <a:p>
            <a:pPr>
              <a:buFontTx/>
              <a:buNone/>
            </a:pPr>
            <a:r>
              <a:rPr lang="en-US" altLang="en-US" sz="2800" u="sng"/>
              <a:t>Predictive validity</a:t>
            </a:r>
            <a:r>
              <a:rPr lang="en-US" altLang="en-US" sz="2800"/>
              <a:t> refers to a measure’s ability to distinguish participants on a relevant behavioral criterion at some point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1095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(Characteristics of) Objects</a:t>
            </a:r>
          </a:p>
        </p:txBody>
      </p:sp>
      <p:sp>
        <p:nvSpPr>
          <p:cNvPr id="11469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Objects 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 smtClean="0"/>
              <a:t>persons, strategic business units, companies, countries, kitchen appliances, restaurants, shampoo, yogurt and so on. </a:t>
            </a:r>
          </a:p>
          <a:p>
            <a:pPr eaLnBrk="1" hangingPunct="1"/>
            <a:r>
              <a:rPr lang="en-US" i="1" dirty="0" smtClean="0"/>
              <a:t>Examples of </a:t>
            </a:r>
            <a:r>
              <a:rPr lang="en-US" i="1" dirty="0" smtClean="0"/>
              <a:t>characteristics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of objects are arousal seeking tendency, achievement motivation, organizational effectiveness, shopping enjoyment, length, weight, ethnic diversity, service quality, conditioning effects and taste.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1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SAT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High school seniors who score high on the the SAT are better prepared for college than low scorers (</a:t>
            </a:r>
            <a:r>
              <a:rPr lang="en-US" altLang="en-US" b="1"/>
              <a:t>concurrent validity</a:t>
            </a:r>
            <a:r>
              <a:rPr lang="en-US" altLang="en-US"/>
              <a:t>)</a:t>
            </a:r>
          </a:p>
          <a:p>
            <a:r>
              <a:rPr lang="en-US" altLang="en-US"/>
              <a:t>Probably of greater interest to college admissions administrators, SAT scores predict academic performance four years later (</a:t>
            </a:r>
            <a:r>
              <a:rPr lang="en-US" altLang="en-US" b="1"/>
              <a:t>predictive validity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794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Reliability</a:t>
            </a:r>
          </a:p>
        </p:txBody>
      </p:sp>
      <p:sp>
        <p:nvSpPr>
          <p:cNvPr id="13312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Reliability of measure indicates extent to which it is without bias and hence ensures consistent measurement across time (stability) and across the various items in the instrument (internal consistency). </a:t>
            </a:r>
            <a:endParaRPr lang="en-US" dirty="0" smtClean="0"/>
          </a:p>
          <a:p>
            <a:r>
              <a:rPr lang="en-US" altLang="en-US" dirty="0"/>
              <a:t>The reliability of a measure is an inverse function of measurement error:</a:t>
            </a:r>
          </a:p>
          <a:p>
            <a:r>
              <a:rPr lang="en-US" altLang="en-US" dirty="0"/>
              <a:t>The more error, the less reliable the measure</a:t>
            </a:r>
          </a:p>
          <a:p>
            <a:r>
              <a:rPr lang="en-US" altLang="en-US" dirty="0"/>
              <a:t>Reliable measures provide </a:t>
            </a:r>
            <a:r>
              <a:rPr lang="en-US" altLang="en-US" u="sng" dirty="0"/>
              <a:t>consistent</a:t>
            </a:r>
            <a:r>
              <a:rPr lang="en-US" altLang="en-US" dirty="0"/>
              <a:t> measurement from occasion to occasion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38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b="1"/>
              <a:t>Estimating Reliability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534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u="sng"/>
              <a:t>Total</a:t>
            </a:r>
            <a:r>
              <a:rPr lang="en-US" altLang="en-US"/>
              <a:t> Variance		=	Variance due	      +	 Variance due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/>
              <a:t>in a set of scores		to </a:t>
            </a:r>
            <a:r>
              <a:rPr lang="en-US" altLang="en-US" u="sng"/>
              <a:t>true</a:t>
            </a:r>
            <a:r>
              <a:rPr lang="en-US" altLang="en-US"/>
              <a:t> scores		       to </a:t>
            </a:r>
            <a:r>
              <a:rPr lang="en-US" altLang="en-US" u="sng"/>
              <a:t>error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u="sng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/>
              <a:t>Reliability		=	True-score	      /	   Total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/>
              <a:t>				 Variance		 Variance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3212976"/>
            <a:ext cx="82296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Reliability can range from 0 to 1.0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When a reliability coefficient equals 0, the scores reflect nothing but measurement error</a:t>
            </a:r>
          </a:p>
          <a:p>
            <a:pPr>
              <a:spcBef>
                <a:spcPct val="50000"/>
              </a:spcBef>
            </a:pPr>
            <a:r>
              <a:rPr lang="en-US" altLang="en-US" sz="2800" u="sng" dirty="0"/>
              <a:t>Rule of Thumb</a:t>
            </a:r>
            <a:r>
              <a:rPr lang="en-US" altLang="en-US" sz="2800" dirty="0"/>
              <a:t>: measures with reliability coefficients of 70% or greater have acceptable reliability</a:t>
            </a:r>
          </a:p>
        </p:txBody>
      </p:sp>
    </p:spTree>
    <p:extLst>
      <p:ext uri="{BB962C8B-B14F-4D97-AF65-F5344CB8AC3E}">
        <p14:creationId xmlns:p14="http://schemas.microsoft.com/office/powerpoint/2010/main" val="2684476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sz="4000" b="1"/>
              <a:t>Different Methods for Assessing Reliability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2667000"/>
          </a:xfrm>
        </p:spPr>
        <p:txBody>
          <a:bodyPr/>
          <a:lstStyle/>
          <a:p>
            <a:r>
              <a:rPr lang="en-US" altLang="en-US" sz="3600"/>
              <a:t>Test-Retest Reliability</a:t>
            </a:r>
          </a:p>
          <a:p>
            <a:r>
              <a:rPr lang="en-US" altLang="en-US" sz="3600"/>
              <a:t>Inter-rater Reliability</a:t>
            </a:r>
          </a:p>
          <a:p>
            <a:r>
              <a:rPr lang="en-US" altLang="en-US" sz="3600"/>
              <a:t>Internal Consistency Reliability</a:t>
            </a:r>
          </a:p>
        </p:txBody>
      </p:sp>
    </p:spTree>
    <p:extLst>
      <p:ext uri="{BB962C8B-B14F-4D97-AF65-F5344CB8AC3E}">
        <p14:creationId xmlns:p14="http://schemas.microsoft.com/office/powerpoint/2010/main" val="2379588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Test-Retest Reliability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Test-retest reliability refers to the consistency of participant’s responses over time (usually a few weeks, why?)</a:t>
            </a:r>
          </a:p>
          <a:p>
            <a:r>
              <a:rPr lang="en-US" altLang="en-US"/>
              <a:t>Assumes the characteristic being measured is stable over time—not expected to change between test and retest</a:t>
            </a:r>
          </a:p>
        </p:txBody>
      </p:sp>
    </p:spTree>
    <p:extLst>
      <p:ext uri="{BB962C8B-B14F-4D97-AF65-F5344CB8AC3E}">
        <p14:creationId xmlns:p14="http://schemas.microsoft.com/office/powerpoint/2010/main" val="2315173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Inter-rater Reliability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a measurement involves behavioral ratings by an observer/rater, we would expect consistency among raters for a reliable measure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Best to use at least 2 independent raters, ‘blind’ to the ratings of other observers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Precise operational definitions and well-trained observers improve inter-rater reliability</a:t>
            </a:r>
          </a:p>
        </p:txBody>
      </p:sp>
    </p:spTree>
    <p:extLst>
      <p:ext uri="{BB962C8B-B14F-4D97-AF65-F5344CB8AC3E}">
        <p14:creationId xmlns:p14="http://schemas.microsoft.com/office/powerpoint/2010/main" val="579130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en-US" b="1"/>
              <a:t>Internal Consistency Reliability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Relevant for measures that consist of more than 1 item (e.g., total scores on scales, or when several behavioral observations are used to obtain a single score)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Internal consistency refers to </a:t>
            </a:r>
            <a:r>
              <a:rPr lang="en-US" altLang="en-US" u="sng"/>
              <a:t>inter-item reliability</a:t>
            </a:r>
            <a:r>
              <a:rPr lang="en-US" altLang="en-US"/>
              <a:t>, and assesses the degree of consistency among the items in a scale, or the different observations used to derive a score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Want to be sure that all the items (or observations) are measuring the same construct</a:t>
            </a:r>
          </a:p>
        </p:txBody>
      </p:sp>
    </p:spTree>
    <p:extLst>
      <p:ext uri="{BB962C8B-B14F-4D97-AF65-F5344CB8AC3E}">
        <p14:creationId xmlns:p14="http://schemas.microsoft.com/office/powerpoint/2010/main" val="715128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sz="4000" b="1"/>
              <a:t>Estimates of Internal Consistency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u="sng"/>
              <a:t>Item-total</a:t>
            </a:r>
            <a:r>
              <a:rPr lang="en-US" altLang="en-US"/>
              <a:t> score consistency</a:t>
            </a:r>
          </a:p>
          <a:p>
            <a:pPr>
              <a:lnSpc>
                <a:spcPct val="90000"/>
              </a:lnSpc>
            </a:pPr>
            <a:r>
              <a:rPr lang="en-US" altLang="en-US" b="1" u="sng"/>
              <a:t>Split-half reliability</a:t>
            </a:r>
            <a:r>
              <a:rPr lang="en-US" altLang="en-US"/>
              <a:t>: randomly divide items into 2 subsets and examine the consistency in total scores across the 2 subsets (any drawbacks?)</a:t>
            </a:r>
          </a:p>
          <a:p>
            <a:pPr>
              <a:lnSpc>
                <a:spcPct val="90000"/>
              </a:lnSpc>
            </a:pPr>
            <a:r>
              <a:rPr lang="en-US" altLang="en-US" b="1" u="sng"/>
              <a:t>Cronbach’s Alpha</a:t>
            </a:r>
            <a:r>
              <a:rPr lang="en-US" altLang="en-US"/>
              <a:t>: conceptually, it is the </a:t>
            </a:r>
            <a:r>
              <a:rPr lang="en-US" altLang="en-US" u="sng"/>
              <a:t>average</a:t>
            </a:r>
            <a:r>
              <a:rPr lang="en-US" altLang="en-US"/>
              <a:t> consistency across all possible split-half reliabilities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Cronbach’s Alpha can be directly computed from data</a:t>
            </a:r>
          </a:p>
        </p:txBody>
      </p:sp>
    </p:spTree>
    <p:extLst>
      <p:ext uri="{BB962C8B-B14F-4D97-AF65-F5344CB8AC3E}">
        <p14:creationId xmlns:p14="http://schemas.microsoft.com/office/powerpoint/2010/main" val="806663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38200"/>
          </a:xfrm>
        </p:spPr>
        <p:txBody>
          <a:bodyPr/>
          <a:lstStyle/>
          <a:p>
            <a:r>
              <a:rPr lang="en-US" altLang="en-US" sz="4000" b="1"/>
              <a:t>Estimating the Validity of a Measure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good measure must not only be reliable, but also valid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valid measure measures what it is intended to measure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Validity is </a:t>
            </a:r>
            <a:r>
              <a:rPr lang="en-US" altLang="en-US" u="sng"/>
              <a:t>not</a:t>
            </a:r>
            <a:r>
              <a:rPr lang="en-US" altLang="en-US"/>
              <a:t> a property of a measure, but an indication of the extent to which an assessment measures a </a:t>
            </a:r>
            <a:r>
              <a:rPr lang="en-US" altLang="en-US" u="sng"/>
              <a:t>particular construct in a particular context</a:t>
            </a:r>
            <a:r>
              <a:rPr lang="en-US" altLang="en-US"/>
              <a:t>—thus a measure may be valid for one purpose but not another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measure cannot be valid unless it is reliable, but a reliable measure may not be valid</a:t>
            </a:r>
          </a:p>
        </p:txBody>
      </p:sp>
    </p:spTree>
    <p:extLst>
      <p:ext uri="{BB962C8B-B14F-4D97-AF65-F5344CB8AC3E}">
        <p14:creationId xmlns:p14="http://schemas.microsoft.com/office/powerpoint/2010/main" val="21791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Stability </a:t>
            </a:r>
          </a:p>
        </p:txBody>
      </p:sp>
      <p:sp>
        <p:nvSpPr>
          <p:cNvPr id="13414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Stability: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ability </a:t>
            </a:r>
            <a:r>
              <a:rPr lang="en-US" dirty="0" smtClean="0"/>
              <a:t>of a measure to remain the same over time, despite uncontrollable testing conditions or the state of the respondents themselves.</a:t>
            </a:r>
            <a:endParaRPr lang="en-US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Test–Retest Reliability</a:t>
            </a:r>
            <a:r>
              <a:rPr lang="en-US" b="1" i="1" dirty="0" smtClean="0"/>
              <a:t>: </a:t>
            </a:r>
            <a:endParaRPr lang="en-US" b="1" i="1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/>
              <a:t>reliability coefﬁcient obtained with a repetition of the same measure on a second occasion. </a:t>
            </a:r>
            <a:endParaRPr lang="en-US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Parallel-Form Reliability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 smtClean="0"/>
              <a:t>Responses on two comparable sets of measures tapping the same construct are highly correlated. </a:t>
            </a:r>
          </a:p>
        </p:txBody>
      </p:sp>
    </p:spTree>
    <p:extLst>
      <p:ext uri="{BB962C8B-B14F-4D97-AF65-F5344CB8AC3E}">
        <p14:creationId xmlns:p14="http://schemas.microsoft.com/office/powerpoint/2010/main" val="284507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 b="1"/>
              <a:t>Measurement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u="sng"/>
              <a:t>Operational Definition</a:t>
            </a:r>
            <a:r>
              <a:rPr lang="en-US" altLang="en-US"/>
              <a:t>: is the definition of a variable in terms of the </a:t>
            </a:r>
            <a:r>
              <a:rPr lang="en-US" altLang="en-US" u="sng"/>
              <a:t>actual procedures used</a:t>
            </a:r>
            <a:r>
              <a:rPr lang="en-US" altLang="en-US"/>
              <a:t> by the researcher to measure and/or manipulate it.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to a ‘recipe,’ operational definitions specify exactly how to measure and/or manipulate the variables in a study.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Good operational definitions define pro-cedures </a:t>
            </a:r>
            <a:r>
              <a:rPr lang="en-US" altLang="en-US" u="sng"/>
              <a:t>precisely</a:t>
            </a:r>
            <a:r>
              <a:rPr lang="en-US" altLang="en-US"/>
              <a:t> so that other researchers can </a:t>
            </a:r>
            <a:r>
              <a:rPr lang="en-US" altLang="en-US" u="sng"/>
              <a:t>replicate</a:t>
            </a:r>
            <a:r>
              <a:rPr lang="en-US" altLang="en-US"/>
              <a:t> the study.</a:t>
            </a:r>
          </a:p>
        </p:txBody>
      </p:sp>
    </p:spTree>
    <p:extLst>
      <p:ext uri="{BB962C8B-B14F-4D97-AF65-F5344CB8AC3E}">
        <p14:creationId xmlns:p14="http://schemas.microsoft.com/office/powerpoint/2010/main" val="9160739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Consistency</a:t>
            </a:r>
            <a:r>
              <a:rPr lang="en-US" b="1" i="1" smtClean="0"/>
              <a:t> </a:t>
            </a:r>
          </a:p>
        </p:txBody>
      </p:sp>
      <p:sp>
        <p:nvSpPr>
          <p:cNvPr id="13517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Internal Consistency of Measures</a:t>
            </a:r>
            <a:r>
              <a:rPr lang="en-US" b="1" i="1" smtClean="0"/>
              <a:t> </a:t>
            </a:r>
            <a:r>
              <a:rPr lang="en-US" smtClean="0"/>
              <a:t>is indicative of the homogeneity of the items in the measure that tap the construct. </a:t>
            </a:r>
            <a:endParaRPr lang="en-US" b="1" i="1" smtClean="0"/>
          </a:p>
          <a:p>
            <a:pPr lvl="1" eaLnBrk="1" hangingPunct="1"/>
            <a:r>
              <a:rPr lang="en-US" smtClean="0"/>
              <a:t>Interitem Consistency Reliability:</a:t>
            </a:r>
            <a:r>
              <a:rPr lang="en-US" b="1" i="1" smtClean="0"/>
              <a:t> </a:t>
            </a:r>
            <a:r>
              <a:rPr lang="en-US" smtClean="0"/>
              <a:t>This is a test of the consistency of respondents’ answers to all the items in a measure. The most popular test of interitem consistency reliability is the Cronbach’s coefﬁcient alpha. </a:t>
            </a:r>
            <a:endParaRPr lang="en-US" b="1" i="1" smtClean="0"/>
          </a:p>
          <a:p>
            <a:pPr lvl="1" eaLnBrk="1" hangingPunct="1"/>
            <a:r>
              <a:rPr lang="en-US" smtClean="0"/>
              <a:t>Split-Half Reliability:</a:t>
            </a:r>
            <a:r>
              <a:rPr lang="en-US" b="1" i="1" smtClean="0"/>
              <a:t> </a:t>
            </a:r>
            <a:r>
              <a:rPr lang="en-US" smtClean="0"/>
              <a:t>Split-half reliability reflects the correlations between two halves of an instrument. </a:t>
            </a:r>
          </a:p>
        </p:txBody>
      </p:sp>
    </p:spTree>
    <p:extLst>
      <p:ext uri="{BB962C8B-B14F-4D97-AF65-F5344CB8AC3E}">
        <p14:creationId xmlns:p14="http://schemas.microsoft.com/office/powerpoint/2010/main" val="26007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Operational Definitions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Impulsivity was operationalized as the total number of incorrect stimulus responses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Two doses of alcohol were used: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	5g/kg  and 10g/kg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Alcohol dependence vulnerability was defined as the total score on the Michigan Alcohol Screening Test (MAST; Selzer, 1971)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90600"/>
          </a:xfrm>
        </p:spPr>
        <p:txBody>
          <a:bodyPr/>
          <a:lstStyle/>
          <a:p>
            <a:r>
              <a:rPr lang="en-US" altLang="en-US" b="1"/>
              <a:t>Measurement Error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534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A participant’s score on a particular measure consists of 2 components: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    </a:t>
            </a:r>
            <a:r>
              <a:rPr lang="en-US" altLang="en-US" sz="2800" b="1"/>
              <a:t>Observed score = True score + Measurement Error</a:t>
            </a:r>
          </a:p>
          <a:p>
            <a:pPr>
              <a:spcBef>
                <a:spcPct val="50000"/>
              </a:spcBef>
            </a:pPr>
            <a:r>
              <a:rPr lang="en-US" altLang="en-US" sz="2800" b="1" u="sng"/>
              <a:t>True Score</a:t>
            </a:r>
            <a:r>
              <a:rPr lang="en-US" altLang="en-US" sz="2800"/>
              <a:t> = score that the participant would have obtained if measurement was perfect—i.e., we were able to measure without error</a:t>
            </a:r>
          </a:p>
          <a:p>
            <a:pPr>
              <a:spcBef>
                <a:spcPct val="50000"/>
              </a:spcBef>
            </a:pPr>
            <a:r>
              <a:rPr lang="en-US" altLang="en-US" sz="2800" b="1" u="sng"/>
              <a:t>Measurement Error</a:t>
            </a:r>
            <a:r>
              <a:rPr lang="en-US" altLang="en-US" sz="2800"/>
              <a:t> = the component of the observed score that is the result of factors that distort the score from its true value</a:t>
            </a:r>
          </a:p>
        </p:txBody>
      </p:sp>
    </p:spTree>
    <p:extLst>
      <p:ext uri="{BB962C8B-B14F-4D97-AF65-F5344CB8AC3E}">
        <p14:creationId xmlns:p14="http://schemas.microsoft.com/office/powerpoint/2010/main" val="3221096785"/>
      </p:ext>
    </p:extLst>
  </p:cSld>
  <p:clrMapOvr>
    <a:masterClrMapping/>
  </p:clrMapOvr>
</p:sld>
</file>

<file path=ppt/theme/theme1.xml><?xml version="1.0" encoding="utf-8"?>
<a:theme xmlns:a="http://schemas.openxmlformats.org/drawingml/2006/main" name="2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IT  6220  TEMPLATE .potx" id="{B4065927-AAD5-43D8-9C8F-7493A9467B68}" vid="{1ACF326F-5FF8-4F79-9687-A9E97BEA70E2}"/>
    </a:ext>
  </a:extLst>
</a:theme>
</file>

<file path=ppt/theme/theme2.xml><?xml version="1.0" encoding="utf-8"?>
<a:theme xmlns:a="http://schemas.openxmlformats.org/drawingml/2006/main" name="3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IT  6220  TEMPLATE .potx" id="{B4065927-AAD5-43D8-9C8F-7493A9467B68}" vid="{1ACF326F-5FF8-4F79-9687-A9E97BEA70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3151</Words>
  <Application>Microsoft Office PowerPoint</Application>
  <PresentationFormat>On-screen Show (4:3)</PresentationFormat>
  <Paragraphs>520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Adobe Gothic Std B</vt:lpstr>
      <vt:lpstr>Arial</vt:lpstr>
      <vt:lpstr>Arial Black</vt:lpstr>
      <vt:lpstr>Calibri</vt:lpstr>
      <vt:lpstr>Helvetica</vt:lpstr>
      <vt:lpstr>Impact</vt:lpstr>
      <vt:lpstr>Symbol</vt:lpstr>
      <vt:lpstr>Times New Roman</vt:lpstr>
      <vt:lpstr>Verdana</vt:lpstr>
      <vt:lpstr>Wingdings</vt:lpstr>
      <vt:lpstr>ヒラギノ角ゴ Pro W3</vt:lpstr>
      <vt:lpstr>2_9781111138219_PPT_ch01</vt:lpstr>
      <vt:lpstr>3_9781111138219_PPT_ch01</vt:lpstr>
      <vt:lpstr>Week  09 Measurement of Variables: Operational Definition, Scaling, Reliability, Validity</vt:lpstr>
      <vt:lpstr>Measurement</vt:lpstr>
      <vt:lpstr>PowerPoint Presentation</vt:lpstr>
      <vt:lpstr>PowerPoint Presentation</vt:lpstr>
      <vt:lpstr>Measurement</vt:lpstr>
      <vt:lpstr>(Characteristics of) Objects</vt:lpstr>
      <vt:lpstr>Measurement Concepts</vt:lpstr>
      <vt:lpstr>Operational Definitions</vt:lpstr>
      <vt:lpstr>Measurement Error</vt:lpstr>
      <vt:lpstr>Factors that Influence Measurement Error</vt:lpstr>
      <vt:lpstr>Types of Variables</vt:lpstr>
      <vt:lpstr>PowerPoint Presentation</vt:lpstr>
      <vt:lpstr>PowerPoint Presentation</vt:lpstr>
      <vt:lpstr>Operationalizing Concepts</vt:lpstr>
      <vt:lpstr>Example</vt:lpstr>
      <vt:lpstr>Chapter 12</vt:lpstr>
      <vt:lpstr>Scale</vt:lpstr>
      <vt:lpstr>Nominal Scale</vt:lpstr>
      <vt:lpstr>Nominal Scale</vt:lpstr>
      <vt:lpstr>PowerPoint Presentation</vt:lpstr>
      <vt:lpstr>Nominal Scale</vt:lpstr>
      <vt:lpstr>Ordinal Scale</vt:lpstr>
      <vt:lpstr>PowerPoint Presentation</vt:lpstr>
      <vt:lpstr>Ordinal Scale</vt:lpstr>
      <vt:lpstr>Interval Scale</vt:lpstr>
      <vt:lpstr>Interval scale</vt:lpstr>
      <vt:lpstr>PowerPoint Presentation</vt:lpstr>
      <vt:lpstr>Interval scale</vt:lpstr>
      <vt:lpstr>Ratio Scale</vt:lpstr>
      <vt:lpstr>Ratio Scale</vt:lpstr>
      <vt:lpstr>Properties of the Four Scales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Goodness of Measures</vt:lpstr>
      <vt:lpstr>Validity </vt:lpstr>
      <vt:lpstr>Estimating the Validity of a Measure</vt:lpstr>
      <vt:lpstr>Estimating Validity</vt:lpstr>
      <vt:lpstr>Face Validity</vt:lpstr>
      <vt:lpstr>Construct Validity</vt:lpstr>
      <vt:lpstr>Self-Esteem Example</vt:lpstr>
      <vt:lpstr>Convergent and Discriminant Validity</vt:lpstr>
      <vt:lpstr>Criterion-Related Validity</vt:lpstr>
      <vt:lpstr>Two Types of Criterion-Related Validity</vt:lpstr>
      <vt:lpstr>SAT Example</vt:lpstr>
      <vt:lpstr>Reliability</vt:lpstr>
      <vt:lpstr>Estimating Reliability</vt:lpstr>
      <vt:lpstr>Different Methods for Assessing Reliability</vt:lpstr>
      <vt:lpstr>Test-Retest Reliability</vt:lpstr>
      <vt:lpstr>Inter-rater Reliability</vt:lpstr>
      <vt:lpstr>Internal Consistency Reliability</vt:lpstr>
      <vt:lpstr>Estimates of Internal Consistency</vt:lpstr>
      <vt:lpstr>Estimating the Validity of a Measure</vt:lpstr>
      <vt:lpstr>Stability </vt:lpstr>
      <vt:lpstr>Internal Consistency 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kmacharia</cp:lastModifiedBy>
  <cp:revision>25</cp:revision>
  <dcterms:created xsi:type="dcterms:W3CDTF">2012-09-28T11:44:13Z</dcterms:created>
  <dcterms:modified xsi:type="dcterms:W3CDTF">2014-12-24T18:34:47Z</dcterms:modified>
</cp:coreProperties>
</file>