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62"/>
  </p:notesMasterIdLst>
  <p:handoutMasterIdLst>
    <p:handoutMasterId r:id="rId63"/>
  </p:handoutMasterIdLst>
  <p:sldIdLst>
    <p:sldId id="281" r:id="rId2"/>
    <p:sldId id="312" r:id="rId3"/>
    <p:sldId id="313" r:id="rId4"/>
    <p:sldId id="282" r:id="rId5"/>
    <p:sldId id="283" r:id="rId6"/>
    <p:sldId id="284" r:id="rId7"/>
    <p:sldId id="262" r:id="rId8"/>
    <p:sldId id="263" r:id="rId9"/>
    <p:sldId id="285" r:id="rId10"/>
    <p:sldId id="286" r:id="rId11"/>
    <p:sldId id="264" r:id="rId12"/>
    <p:sldId id="265" r:id="rId13"/>
    <p:sldId id="287" r:id="rId14"/>
    <p:sldId id="266" r:id="rId15"/>
    <p:sldId id="288" r:id="rId16"/>
    <p:sldId id="267" r:id="rId17"/>
    <p:sldId id="268" r:id="rId18"/>
    <p:sldId id="289" r:id="rId19"/>
    <p:sldId id="290" r:id="rId20"/>
    <p:sldId id="291" r:id="rId21"/>
    <p:sldId id="270" r:id="rId22"/>
    <p:sldId id="292" r:id="rId23"/>
    <p:sldId id="271" r:id="rId24"/>
    <p:sldId id="293" r:id="rId25"/>
    <p:sldId id="272" r:id="rId26"/>
    <p:sldId id="296" r:id="rId27"/>
    <p:sldId id="294" r:id="rId28"/>
    <p:sldId id="295" r:id="rId29"/>
    <p:sldId id="273" r:id="rId30"/>
    <p:sldId id="297" r:id="rId31"/>
    <p:sldId id="298" r:id="rId32"/>
    <p:sldId id="274" r:id="rId33"/>
    <p:sldId id="299" r:id="rId34"/>
    <p:sldId id="275" r:id="rId35"/>
    <p:sldId id="300" r:id="rId36"/>
    <p:sldId id="276" r:id="rId37"/>
    <p:sldId id="277" r:id="rId38"/>
    <p:sldId id="278" r:id="rId39"/>
    <p:sldId id="279" r:id="rId40"/>
    <p:sldId id="301" r:id="rId41"/>
    <p:sldId id="302" r:id="rId42"/>
    <p:sldId id="303" r:id="rId43"/>
    <p:sldId id="304" r:id="rId44"/>
    <p:sldId id="305" r:id="rId45"/>
    <p:sldId id="306" r:id="rId46"/>
    <p:sldId id="307" r:id="rId47"/>
    <p:sldId id="308" r:id="rId48"/>
    <p:sldId id="309" r:id="rId49"/>
    <p:sldId id="310" r:id="rId50"/>
    <p:sldId id="311" r:id="rId51"/>
    <p:sldId id="314" r:id="rId52"/>
    <p:sldId id="315" r:id="rId53"/>
    <p:sldId id="316" r:id="rId54"/>
    <p:sldId id="317" r:id="rId55"/>
    <p:sldId id="318" r:id="rId56"/>
    <p:sldId id="319" r:id="rId57"/>
    <p:sldId id="320" r:id="rId58"/>
    <p:sldId id="321" r:id="rId59"/>
    <p:sldId id="322" r:id="rId60"/>
    <p:sldId id="280"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4620" autoAdjust="0"/>
  </p:normalViewPr>
  <p:slideViewPr>
    <p:cSldViewPr>
      <p:cViewPr varScale="1">
        <p:scale>
          <a:sx n="72" d="100"/>
          <a:sy n="72" d="100"/>
        </p:scale>
        <p:origin x="1326" y="3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6" d="100"/>
          <a:sy n="86" d="100"/>
        </p:scale>
        <p:origin x="-312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GB" smtClean="0"/>
              <a:t>www.wiley.com/college/sekaran</a:t>
            </a:r>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6003931-2F32-44F8-B58D-E3B96EBDD940}" type="datetimeFigureOut">
              <a:rPr lang="en-GB" smtClean="0"/>
              <a:t>24/12/2014</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B70D29A-35D1-4CA9-AD68-C9F3DCF45509}" type="slidenum">
              <a:rPr lang="en-GB" smtClean="0"/>
              <a:t>‹#›</a:t>
            </a:fld>
            <a:endParaRPr lang="en-GB"/>
          </a:p>
        </p:txBody>
      </p:sp>
    </p:spTree>
    <p:extLst>
      <p:ext uri="{BB962C8B-B14F-4D97-AF65-F5344CB8AC3E}">
        <p14:creationId xmlns:p14="http://schemas.microsoft.com/office/powerpoint/2010/main" val="3767632524"/>
      </p:ext>
    </p:extLst>
  </p:cSld>
  <p:clrMap bg1="lt1" tx1="dk1" bg2="lt2" tx2="dk2" accent1="accent1" accent2="accent2" accent3="accent3" accent4="accent4" accent5="accent5" accent6="accent6" hlink="hlink" folHlink="folHlink"/>
  <p:hf dt="0"/>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4-12-23T04:45:08.252"/>
    </inkml:context>
    <inkml:brush xml:id="br0">
      <inkml:brushProperty name="width" value="0.05292" units="cm"/>
      <inkml:brushProperty name="height" value="0.05292" units="cm"/>
      <inkml:brushProperty name="color" value="#FF0000"/>
    </inkml:brush>
  </inkml:definitions>
  <inkml:trace contextRef="#ctx0" brushRef="#br0">7670 6454 0,'24'0'47,"-1"0"-32,22 0-15,1 0 16,22 0-16,2 0 16,-2 0-16,46 0 15,24 0-15,0 0 16,68 0-16,-1 0 15,47-27-15,-23 13 16,-91 14-16,23 0 16,22-13-16,69 13 15,-70 0-15,95 0 16,-71 0-16,-115 0 16,70 0-16,68 0 15,46 54-15,-92-13 16,-23-14-16,0-27 15,24 14-15,-25-1 16,-44 14-16,-46-27 16,-24 28-1,48 12-15,44-26 16,0 39-16,-45-39 16,45 54-16,1-41 15,-1-14-15,24 15 16,-24-1-16,23 0 15,-22-13-15,-47 26 16,-22-26-16,-23-14 16,0 14-16,-1-1 15,-22 1 32,0-1-47,23 1 16,-46-1-16,23 15 15,0-1-15,-23-14 16,0 1-16,0 13 16,0 14-16,23-1 15,-23-26-15,23 0 16,0 26-16,-23-26 16,0-1-1,0 1-15,22 13 16,-22-13 15,0-1-15,0 1-1,0-1 1,0 0-16,0 1 16,0 0-1,0-1-15,0 1 16,-22 0-1,-1-14-15,23 13 16,-69 1-16,46-1 16,0 1-16,0-1 15,0 1-15,0-1 16,1 1-16,-24-14 16,46 14-16,-69-1 15,23 1-15,-22-1 16,22 1-16,-46 0 15,-45-1-15,45 14 16,23-13-16,-45-1 16,-1 1-16,-22-1 15,45-13-15,-22 41 16,-1-27 0,1-1-16,45 42 15,0-55-15,-45 13 16,45 1-16,-45-1 15,-24 1-15,1-14 16,22 0-16,24 0 16,44 13-16,-67 14 15,46 15-15,-24-29 16,-45 0-16,-1-13 16,24 0-16,-24 14 15,47-1-15,-70-13 16,70 0-16,-1 0 15,-69 0-15,47 0 16,-70 0-16,23 0 16,47 0-16,-24 0 15,2 0-15,-2 0 16,-46 0-16,25 0 16,-70 0-16,-23 0 15,68-13-15,24-1 16,-47 1-16,1-14 15,0 13-15,69-14 16,-1-12-16,-45 13 16,23 0-1,68 13-15,-22 0 0,22 1 16,1-14 0,-1 27-16,0-13 15,24-1-15,-1-13 16,23 13-16,-23 1 15,24-1-15,22 0 16,0 14-16,23-13 16,0 0-16,-23-1 15,1-27-15,-2 0 16,24 14-16,-23-13 16,0-1-1,0 0-15,-22-13 16,45 0-16,0 27 15,0 0-15,0-14 16,0 0-16,0 14 16,0-13-16,22-1 15,-22 0-15,69-13 16,-22 27-16,21-55 16,0 28-16,25 0 15,-48 13-15,46-14 16,-45 15-1,46 13-15,-23-13 16,-24 25-16,25-12 16,-25 14-16,-22-14 15,0 0-15,0 27 16,-23-14-16,45 14 16,-22-13-16,0 13 15,23 0-15,0-14 16,23 0-16,-1 14 15,24 0-15,45 0 16,-68 0-16,23-13 16,-24 13-16,-21-14 15,-2 14-15,-22 0 16,0 0-16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GB" smtClean="0"/>
              <a:t>www.wiley.com/college/sekaran</a:t>
            </a: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3D46EA-7788-4FC9-B8A9-68DF97667B72}" type="datetimeFigureOut">
              <a:rPr lang="en-GB" smtClean="0"/>
              <a:t>24/12/2014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472326-02D0-4FD6-9BDB-B9B5EEB31385}" type="slidenum">
              <a:rPr lang="en-GB" smtClean="0"/>
              <a:t>‹#›</a:t>
            </a:fld>
            <a:endParaRPr lang="en-GB"/>
          </a:p>
        </p:txBody>
      </p:sp>
    </p:spTree>
    <p:extLst>
      <p:ext uri="{BB962C8B-B14F-4D97-AF65-F5344CB8AC3E}">
        <p14:creationId xmlns:p14="http://schemas.microsoft.com/office/powerpoint/2010/main" val="2460749467"/>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E316623-A4DC-4DA9-B48D-85056D727E47}" type="slidenum">
              <a:rPr lang="en-US">
                <a:latin typeface="Arial" panose="020B0604020202020204" pitchFamily="34" charset="0"/>
              </a:rPr>
              <a:pPr>
                <a:spcBef>
                  <a:spcPct val="0"/>
                </a:spcBef>
              </a:pPr>
              <a:t>1</a:t>
            </a:fld>
            <a:endParaRPr lang="en-US">
              <a:latin typeface="Arial" panose="020B0604020202020204" pitchFamily="34"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C" smtClean="0"/>
          </a:p>
        </p:txBody>
      </p:sp>
    </p:spTree>
    <p:extLst>
      <p:ext uri="{BB962C8B-B14F-4D97-AF65-F5344CB8AC3E}">
        <p14:creationId xmlns:p14="http://schemas.microsoft.com/office/powerpoint/2010/main" val="1961335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436355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466583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449204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773735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9193053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146334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a:t>
            </a:r>
            <a:r>
              <a:rPr lang="en-US" baseline="0" dirty="0" smtClean="0"/>
              <a:t> are five basic sampling methods.  Random and Systematic sampling are often chosen over the other methods for their ease of use.  Both Stratified and Cluster sampling employ random sampling.  Be very wary of convenience sampling – it is often way too “convenient” and is fraught with potential bias.</a:t>
            </a:r>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Sarah DiCalogero - Statistical Sampling</a:t>
            </a:r>
            <a:endParaRPr lang="en-US" dirty="0"/>
          </a:p>
        </p:txBody>
      </p:sp>
    </p:spTree>
    <p:extLst>
      <p:ext uri="{BB962C8B-B14F-4D97-AF65-F5344CB8AC3E}">
        <p14:creationId xmlns:p14="http://schemas.microsoft.com/office/powerpoint/2010/main" val="4126636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734399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50020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878462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663165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412820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528829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086437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cxnSp>
        <p:nvCxnSpPr>
          <p:cNvPr id="4" name="Straight Connector 3"/>
          <p:cNvCxnSpPr/>
          <p:nvPr/>
        </p:nvCxnSpPr>
        <p:spPr bwMode="auto">
          <a:xfrm>
            <a:off x="76201" y="6477000"/>
            <a:ext cx="9067800" cy="0"/>
          </a:xfrm>
          <a:prstGeom prst="line">
            <a:avLst/>
          </a:prstGeom>
          <a:ln>
            <a:solidFill>
              <a:srgbClr val="FF0000"/>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5" name="Straight Connector 4"/>
          <p:cNvCxnSpPr/>
          <p:nvPr/>
        </p:nvCxnSpPr>
        <p:spPr bwMode="auto">
          <a:xfrm>
            <a:off x="0" y="-420688"/>
            <a:ext cx="9067800" cy="0"/>
          </a:xfrm>
          <a:prstGeom prst="line">
            <a:avLst/>
          </a:prstGeom>
          <a:ln w="76200">
            <a:headEnd type="none" w="med" len="med"/>
            <a:tailEnd type="none" w="med" len="med"/>
          </a:ln>
          <a:effectLst>
            <a:glow rad="2286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a:xfrm>
            <a:off x="76200" y="152400"/>
            <a:ext cx="8991600" cy="914400"/>
          </a:xfrm>
        </p:spPr>
        <p:txBody>
          <a:bodyPr/>
          <a:lstStyle>
            <a:lvl1pPr>
              <a:defRPr>
                <a:latin typeface="Adobe Gothic Std B" pitchFamily="34" charset="-128"/>
                <a:ea typeface="Adobe Gothic Std B" pitchFamily="34" charset="-128"/>
              </a:defRPr>
            </a:lvl1pPr>
          </a:lstStyle>
          <a:p>
            <a:r>
              <a:rPr lang="en-US" smtClean="0"/>
              <a:t>Click to edit Master title style</a:t>
            </a:r>
            <a:endParaRPr lang="en-US" dirty="0"/>
          </a:p>
        </p:txBody>
      </p:sp>
      <p:sp>
        <p:nvSpPr>
          <p:cNvPr id="3" name="Content Placeholder 2"/>
          <p:cNvSpPr>
            <a:spLocks noGrp="1"/>
          </p:cNvSpPr>
          <p:nvPr>
            <p:ph idx="1"/>
          </p:nvPr>
        </p:nvSpPr>
        <p:spPr>
          <a:xfrm>
            <a:off x="304800" y="1524000"/>
            <a:ext cx="8458200" cy="4800600"/>
          </a:xfrm>
        </p:spPr>
        <p:txBody>
          <a:bodyPr/>
          <a:lstStyle>
            <a:lvl1pPr marL="316634" indent="-316634">
              <a:buFont typeface="Wingdings" pitchFamily="2" charset="2"/>
              <a:buChar char="ü"/>
              <a:defRPr sz="2586">
                <a:latin typeface="Times New Roman" pitchFamily="18" charset="0"/>
                <a:cs typeface="Times New Roman" pitchFamily="18" charset="0"/>
              </a:defRPr>
            </a:lvl1pPr>
            <a:lvl2pPr marL="686040" indent="-263862">
              <a:buFont typeface="Wingdings" pitchFamily="2" charset="2"/>
              <a:buChar char="q"/>
              <a:defRPr b="1">
                <a:solidFill>
                  <a:srgbClr val="FF0000"/>
                </a:solidFill>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1234664"/>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3124200"/>
            <a:ext cx="7772400" cy="838200"/>
          </a:xfrm>
        </p:spPr>
        <p:txBody>
          <a:bodyPr/>
          <a:lstStyle>
            <a:lvl1pPr>
              <a:defRPr sz="4063"/>
            </a:lvl1pPr>
          </a:lstStyle>
          <a:p>
            <a:r>
              <a:rPr lang="en-US" smtClean="0"/>
              <a:t>Click to edit Master title style</a:t>
            </a:r>
            <a:endParaRPr lang="en-US"/>
          </a:p>
        </p:txBody>
      </p:sp>
      <p:sp>
        <p:nvSpPr>
          <p:cNvPr id="4099" name="Rectangle 3"/>
          <p:cNvSpPr>
            <a:spLocks noGrp="1" noChangeArrowheads="1"/>
          </p:cNvSpPr>
          <p:nvPr>
            <p:ph type="subTitle" idx="1"/>
          </p:nvPr>
        </p:nvSpPr>
        <p:spPr>
          <a:xfrm>
            <a:off x="1371600" y="4191000"/>
            <a:ext cx="6248400" cy="990600"/>
          </a:xfrm>
        </p:spPr>
        <p:txBody>
          <a:bodyPr/>
          <a:lstStyle>
            <a:lvl1pPr marL="0" indent="0" algn="ctr">
              <a:buFontTx/>
              <a:buNone/>
              <a:defRPr sz="3971" b="1"/>
            </a:lvl1pPr>
          </a:lstStyle>
          <a:p>
            <a:r>
              <a:rPr lang="en-US" smtClean="0"/>
              <a:t>Click to edit Master subtitle style</a:t>
            </a:r>
            <a:endParaRPr lang="en-US"/>
          </a:p>
        </p:txBody>
      </p:sp>
    </p:spTree>
    <p:extLst>
      <p:ext uri="{BB962C8B-B14F-4D97-AF65-F5344CB8AC3E}">
        <p14:creationId xmlns:p14="http://schemas.microsoft.com/office/powerpoint/2010/main" val="2056713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991600" cy="914400"/>
          </a:xfrm>
        </p:spPr>
        <p:txBody>
          <a:bodyPr/>
          <a:lstStyle>
            <a:lvl1pPr>
              <a:defRPr>
                <a:latin typeface="Adobe Gothic Std B" pitchFamily="34" charset="-128"/>
                <a:ea typeface="Adobe Gothic Std B" pitchFamily="34" charset="-128"/>
              </a:defRPr>
            </a:lvl1pPr>
          </a:lstStyle>
          <a:p>
            <a:r>
              <a:rPr lang="en-US" smtClean="0"/>
              <a:t>Click to edit Master title style</a:t>
            </a:r>
            <a:endParaRPr lang="en-US" dirty="0"/>
          </a:p>
        </p:txBody>
      </p:sp>
      <p:sp>
        <p:nvSpPr>
          <p:cNvPr id="3" name="Content Placeholder 2"/>
          <p:cNvSpPr>
            <a:spLocks noGrp="1"/>
          </p:cNvSpPr>
          <p:nvPr>
            <p:ph idx="1"/>
          </p:nvPr>
        </p:nvSpPr>
        <p:spPr>
          <a:xfrm>
            <a:off x="304800" y="1219200"/>
            <a:ext cx="8458200" cy="5181600"/>
          </a:xfrm>
        </p:spPr>
        <p:txBody>
          <a:bodyPr/>
          <a:lstStyle>
            <a:lvl1pPr marL="316634" indent="-316634">
              <a:buFont typeface="Wingdings" pitchFamily="2" charset="2"/>
              <a:buChar char="ü"/>
              <a:defRPr sz="2586">
                <a:latin typeface="Times New Roman" pitchFamily="18" charset="0"/>
                <a:cs typeface="Times New Roman" pitchFamily="18" charset="0"/>
              </a:defRPr>
            </a:lvl1pPr>
            <a:lvl2pPr marL="686040" indent="-263862">
              <a:buFont typeface="Wingdings" pitchFamily="2" charset="2"/>
              <a:buChar char="q"/>
              <a:defRPr b="1">
                <a:solidFill>
                  <a:srgbClr val="FF0000"/>
                </a:solidFill>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09552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67737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20739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FFF200"/>
            </a:gs>
            <a:gs pos="42000">
              <a:schemeClr val="bg1"/>
            </a:gs>
            <a:gs pos="70000">
              <a:schemeClr val="accent5">
                <a:lumMod val="95000"/>
              </a:schemeClr>
            </a:gs>
            <a:gs pos="100000">
              <a:schemeClr val="accent2">
                <a:lumMod val="20000"/>
                <a:lumOff val="80000"/>
              </a:schemeClr>
            </a:gs>
          </a:gsLst>
          <a:lin ang="5400000" scaled="0"/>
          <a:tileRect/>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152400"/>
            <a:ext cx="8077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smtClean="0"/>
          </a:p>
        </p:txBody>
      </p:sp>
      <p:sp>
        <p:nvSpPr>
          <p:cNvPr id="1027" name="Rectangle 3"/>
          <p:cNvSpPr>
            <a:spLocks noGrp="1" noChangeArrowheads="1"/>
          </p:cNvSpPr>
          <p:nvPr>
            <p:ph type="body" idx="1"/>
          </p:nvPr>
        </p:nvSpPr>
        <p:spPr bwMode="auto">
          <a:xfrm>
            <a:off x="381001" y="1219202"/>
            <a:ext cx="8534400" cy="531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6" name="Straight Connector 5"/>
          <p:cNvCxnSpPr/>
          <p:nvPr/>
        </p:nvCxnSpPr>
        <p:spPr bwMode="auto">
          <a:xfrm>
            <a:off x="38100" y="1066800"/>
            <a:ext cx="9067800" cy="0"/>
          </a:xfrm>
          <a:prstGeom prst="line">
            <a:avLst/>
          </a:prstGeom>
          <a:ln w="76200">
            <a:solidFill>
              <a:srgbClr val="92D050"/>
            </a:solidFill>
            <a:headEnd type="none" w="med" len="med"/>
            <a:tailEnd type="none" w="med" len="med"/>
          </a:ln>
          <a:effectLst>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cxnSp>
        <p:nvCxnSpPr>
          <p:cNvPr id="7" name="Straight Connector 6"/>
          <p:cNvCxnSpPr/>
          <p:nvPr/>
        </p:nvCxnSpPr>
        <p:spPr bwMode="auto">
          <a:xfrm>
            <a:off x="76201" y="6538913"/>
            <a:ext cx="9067800" cy="0"/>
          </a:xfrm>
          <a:prstGeom prst="line">
            <a:avLst/>
          </a:prstGeom>
          <a:ln>
            <a:solidFill>
              <a:srgbClr val="FF0000"/>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2" name="TextBox 1"/>
          <p:cNvSpPr txBox="1"/>
          <p:nvPr/>
        </p:nvSpPr>
        <p:spPr>
          <a:xfrm>
            <a:off x="1009700" y="6623865"/>
            <a:ext cx="8134300" cy="262829"/>
          </a:xfrm>
          <a:prstGeom prst="rect">
            <a:avLst/>
          </a:prstGeom>
          <a:noFill/>
        </p:spPr>
        <p:txBody>
          <a:bodyPr wrap="square" rtlCol="0">
            <a:spAutoFit/>
          </a:bodyPr>
          <a:lstStyle/>
          <a:p>
            <a:pPr marL="0" marR="0" indent="0" algn="l" defTabSz="844357" rtl="0" eaLnBrk="0" fontAlgn="base" latinLnBrk="0" hangingPunct="0">
              <a:lnSpc>
                <a:spcPct val="100000"/>
              </a:lnSpc>
              <a:spcBef>
                <a:spcPct val="0"/>
              </a:spcBef>
              <a:spcAft>
                <a:spcPct val="0"/>
              </a:spcAft>
              <a:buClrTx/>
              <a:buSzTx/>
              <a:buFontTx/>
              <a:buNone/>
              <a:tabLst/>
              <a:defRPr/>
            </a:pPr>
            <a:r>
              <a:rPr lang="en-GB" sz="1108" dirty="0" err="1" smtClean="0"/>
              <a:t>Copyright©Jimmy</a:t>
            </a:r>
            <a:r>
              <a:rPr lang="en-GB" sz="1108" dirty="0" smtClean="0"/>
              <a:t> Macharia, PhD.                                 </a:t>
            </a:r>
            <a:fld id="{BE706949-657C-4CCD-9C3C-26112609ECD2}" type="slidenum">
              <a:rPr lang="en-GB" sz="1108" b="0" smtClean="0">
                <a:latin typeface="Arial" panose="020B0604020202020204" pitchFamily="34" charset="0"/>
              </a:rPr>
              <a:pPr marL="0" marR="0" indent="0" algn="l" defTabSz="844357" rtl="0" eaLnBrk="0" fontAlgn="base" latinLnBrk="0" hangingPunct="0">
                <a:lnSpc>
                  <a:spcPct val="100000"/>
                </a:lnSpc>
                <a:spcBef>
                  <a:spcPct val="0"/>
                </a:spcBef>
                <a:spcAft>
                  <a:spcPct val="0"/>
                </a:spcAft>
                <a:buClrTx/>
                <a:buSzTx/>
                <a:buFontTx/>
                <a:buNone/>
                <a:tabLst/>
                <a:defRPr/>
              </a:pPr>
              <a:t>‹#›</a:t>
            </a:fld>
            <a:r>
              <a:rPr lang="en-GB" sz="1108" dirty="0" smtClean="0"/>
              <a:t>           MIS 6220 Research Methods</a:t>
            </a:r>
            <a:endParaRPr lang="en-GB" sz="1662" dirty="0"/>
          </a:p>
        </p:txBody>
      </p:sp>
      <p:pic>
        <p:nvPicPr>
          <p:cNvPr id="8" name="Picture 2" descr="USIU-AFRICA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49404" y="6178442"/>
            <a:ext cx="897149" cy="679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1910485"/>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Lst>
  <p:timing>
    <p:tnLst>
      <p:par>
        <p:cTn id="1" dur="indefinite" restart="never" nodeType="tmRoot"/>
      </p:par>
    </p:tnLst>
  </p:timing>
  <p:hf hdr="0" dt="0"/>
  <p:txStyles>
    <p:titleStyle>
      <a:lvl1pPr algn="ctr" rtl="0" eaLnBrk="1" fontAlgn="base" hangingPunct="1">
        <a:spcBef>
          <a:spcPct val="0"/>
        </a:spcBef>
        <a:spcAft>
          <a:spcPct val="0"/>
        </a:spcAft>
        <a:defRPr sz="3694">
          <a:solidFill>
            <a:schemeClr val="accent2"/>
          </a:solidFill>
          <a:latin typeface="Adobe Gothic Std B" pitchFamily="34" charset="-128"/>
          <a:ea typeface="Adobe Gothic Std B" pitchFamily="34" charset="-128"/>
          <a:cs typeface="+mj-cs"/>
        </a:defRPr>
      </a:lvl1pPr>
      <a:lvl2pPr algn="ctr" rtl="0" eaLnBrk="1" fontAlgn="base" hangingPunct="1">
        <a:spcBef>
          <a:spcPct val="0"/>
        </a:spcBef>
        <a:spcAft>
          <a:spcPct val="0"/>
        </a:spcAft>
        <a:defRPr sz="3694">
          <a:solidFill>
            <a:schemeClr val="accent2"/>
          </a:solidFill>
          <a:latin typeface="Adobe Gothic Std B" pitchFamily="34" charset="-128"/>
          <a:ea typeface="Adobe Gothic Std B" pitchFamily="34" charset="-128"/>
        </a:defRPr>
      </a:lvl2pPr>
      <a:lvl3pPr algn="ctr" rtl="0" eaLnBrk="1" fontAlgn="base" hangingPunct="1">
        <a:spcBef>
          <a:spcPct val="0"/>
        </a:spcBef>
        <a:spcAft>
          <a:spcPct val="0"/>
        </a:spcAft>
        <a:defRPr sz="3694">
          <a:solidFill>
            <a:schemeClr val="accent2"/>
          </a:solidFill>
          <a:latin typeface="Adobe Gothic Std B" pitchFamily="34" charset="-128"/>
          <a:ea typeface="Adobe Gothic Std B" pitchFamily="34" charset="-128"/>
        </a:defRPr>
      </a:lvl3pPr>
      <a:lvl4pPr algn="ctr" rtl="0" eaLnBrk="1" fontAlgn="base" hangingPunct="1">
        <a:spcBef>
          <a:spcPct val="0"/>
        </a:spcBef>
        <a:spcAft>
          <a:spcPct val="0"/>
        </a:spcAft>
        <a:defRPr sz="3694">
          <a:solidFill>
            <a:schemeClr val="accent2"/>
          </a:solidFill>
          <a:latin typeface="Adobe Gothic Std B" pitchFamily="34" charset="-128"/>
          <a:ea typeface="Adobe Gothic Std B" pitchFamily="34" charset="-128"/>
        </a:defRPr>
      </a:lvl4pPr>
      <a:lvl5pPr algn="ctr" rtl="0" eaLnBrk="1" fontAlgn="base" hangingPunct="1">
        <a:spcBef>
          <a:spcPct val="0"/>
        </a:spcBef>
        <a:spcAft>
          <a:spcPct val="0"/>
        </a:spcAft>
        <a:defRPr sz="3694">
          <a:solidFill>
            <a:schemeClr val="accent2"/>
          </a:solidFill>
          <a:latin typeface="Adobe Gothic Std B" pitchFamily="34" charset="-128"/>
          <a:ea typeface="Adobe Gothic Std B" pitchFamily="34" charset="-128"/>
        </a:defRPr>
      </a:lvl5pPr>
      <a:lvl6pPr marL="422178" algn="ctr" rtl="0" eaLnBrk="1" fontAlgn="base" hangingPunct="1">
        <a:spcBef>
          <a:spcPct val="0"/>
        </a:spcBef>
        <a:spcAft>
          <a:spcPct val="0"/>
        </a:spcAft>
        <a:defRPr sz="3324">
          <a:solidFill>
            <a:srgbClr val="222222"/>
          </a:solidFill>
          <a:latin typeface="Arial" charset="0"/>
        </a:defRPr>
      </a:lvl6pPr>
      <a:lvl7pPr marL="844357" algn="ctr" rtl="0" eaLnBrk="1" fontAlgn="base" hangingPunct="1">
        <a:spcBef>
          <a:spcPct val="0"/>
        </a:spcBef>
        <a:spcAft>
          <a:spcPct val="0"/>
        </a:spcAft>
        <a:defRPr sz="3324">
          <a:solidFill>
            <a:srgbClr val="222222"/>
          </a:solidFill>
          <a:latin typeface="Arial" charset="0"/>
        </a:defRPr>
      </a:lvl7pPr>
      <a:lvl8pPr marL="1266535" algn="ctr" rtl="0" eaLnBrk="1" fontAlgn="base" hangingPunct="1">
        <a:spcBef>
          <a:spcPct val="0"/>
        </a:spcBef>
        <a:spcAft>
          <a:spcPct val="0"/>
        </a:spcAft>
        <a:defRPr sz="3324">
          <a:solidFill>
            <a:srgbClr val="222222"/>
          </a:solidFill>
          <a:latin typeface="Arial" charset="0"/>
        </a:defRPr>
      </a:lvl8pPr>
      <a:lvl9pPr marL="1688714" algn="ctr" rtl="0" eaLnBrk="1" fontAlgn="base" hangingPunct="1">
        <a:spcBef>
          <a:spcPct val="0"/>
        </a:spcBef>
        <a:spcAft>
          <a:spcPct val="0"/>
        </a:spcAft>
        <a:defRPr sz="3324">
          <a:solidFill>
            <a:srgbClr val="222222"/>
          </a:solidFill>
          <a:latin typeface="Arial" charset="0"/>
        </a:defRPr>
      </a:lvl9pPr>
    </p:titleStyle>
    <p:bodyStyle>
      <a:lvl1pPr marL="316634" indent="-316634" algn="l" rtl="0" eaLnBrk="1" fontAlgn="base" hangingPunct="1">
        <a:spcBef>
          <a:spcPct val="20000"/>
        </a:spcBef>
        <a:spcAft>
          <a:spcPct val="0"/>
        </a:spcAft>
        <a:buFont typeface="Wingdings" panose="05000000000000000000" pitchFamily="2" charset="2"/>
        <a:buChar char="ü"/>
        <a:defRPr sz="2955" b="1">
          <a:solidFill>
            <a:srgbClr val="222222"/>
          </a:solidFill>
          <a:latin typeface="Times New Roman" pitchFamily="18" charset="0"/>
          <a:ea typeface="+mn-ea"/>
          <a:cs typeface="Times New Roman" pitchFamily="18" charset="0"/>
        </a:defRPr>
      </a:lvl1pPr>
      <a:lvl2pPr marL="686040" indent="-263862" algn="l" rtl="0" eaLnBrk="1" fontAlgn="base" hangingPunct="1">
        <a:spcBef>
          <a:spcPct val="20000"/>
        </a:spcBef>
        <a:spcAft>
          <a:spcPct val="0"/>
        </a:spcAft>
        <a:buFont typeface="Wingdings" panose="05000000000000000000" pitchFamily="2" charset="2"/>
        <a:buChar char="q"/>
        <a:defRPr sz="2401" b="1">
          <a:solidFill>
            <a:srgbClr val="FF0000"/>
          </a:solidFill>
          <a:latin typeface="Times New Roman" pitchFamily="18" charset="0"/>
          <a:cs typeface="Times New Roman" pitchFamily="18" charset="0"/>
        </a:defRPr>
      </a:lvl2pPr>
      <a:lvl3pPr marL="1055446" indent="-211089" algn="l" rtl="0" eaLnBrk="1" fontAlgn="base" hangingPunct="1">
        <a:spcBef>
          <a:spcPct val="20000"/>
        </a:spcBef>
        <a:spcAft>
          <a:spcPct val="0"/>
        </a:spcAft>
        <a:buChar char="•"/>
        <a:defRPr sz="2031">
          <a:solidFill>
            <a:srgbClr val="222222"/>
          </a:solidFill>
          <a:latin typeface="+mn-lt"/>
          <a:cs typeface="Times New Roman" pitchFamily="18" charset="0"/>
        </a:defRPr>
      </a:lvl3pPr>
      <a:lvl4pPr marL="1477625" indent="-211089" algn="l" rtl="0" eaLnBrk="1" fontAlgn="base" hangingPunct="1">
        <a:spcBef>
          <a:spcPct val="20000"/>
        </a:spcBef>
        <a:spcAft>
          <a:spcPct val="0"/>
        </a:spcAft>
        <a:buChar char="–"/>
        <a:defRPr sz="2031">
          <a:solidFill>
            <a:srgbClr val="222222"/>
          </a:solidFill>
          <a:latin typeface="+mn-lt"/>
          <a:cs typeface="Times New Roman" pitchFamily="18" charset="0"/>
        </a:defRPr>
      </a:lvl4pPr>
      <a:lvl5pPr marL="1899803" indent="-211089" algn="l" rtl="0" eaLnBrk="1" fontAlgn="base" hangingPunct="1">
        <a:spcBef>
          <a:spcPct val="20000"/>
        </a:spcBef>
        <a:spcAft>
          <a:spcPct val="0"/>
        </a:spcAft>
        <a:buChar char="»"/>
        <a:defRPr sz="1847">
          <a:solidFill>
            <a:schemeClr val="tx1"/>
          </a:solidFill>
          <a:latin typeface="Times New Roman" pitchFamily="18" charset="0"/>
          <a:cs typeface="Times New Roman" pitchFamily="18" charset="0"/>
        </a:defRPr>
      </a:lvl5pPr>
      <a:lvl6pPr marL="2321982" indent="-211089" algn="l" rtl="0" eaLnBrk="1" fontAlgn="base" hangingPunct="1">
        <a:spcBef>
          <a:spcPct val="20000"/>
        </a:spcBef>
        <a:spcAft>
          <a:spcPct val="0"/>
        </a:spcAft>
        <a:buChar char="»"/>
        <a:defRPr sz="1847">
          <a:solidFill>
            <a:schemeClr val="tx1"/>
          </a:solidFill>
          <a:latin typeface="Times New Roman" pitchFamily="18" charset="0"/>
        </a:defRPr>
      </a:lvl6pPr>
      <a:lvl7pPr marL="2744160" indent="-211089" algn="l" rtl="0" eaLnBrk="1" fontAlgn="base" hangingPunct="1">
        <a:spcBef>
          <a:spcPct val="20000"/>
        </a:spcBef>
        <a:spcAft>
          <a:spcPct val="0"/>
        </a:spcAft>
        <a:buChar char="»"/>
        <a:defRPr sz="1847">
          <a:solidFill>
            <a:schemeClr val="tx1"/>
          </a:solidFill>
          <a:latin typeface="Times New Roman" pitchFamily="18" charset="0"/>
        </a:defRPr>
      </a:lvl7pPr>
      <a:lvl8pPr marL="3166339" indent="-211089" algn="l" rtl="0" eaLnBrk="1" fontAlgn="base" hangingPunct="1">
        <a:spcBef>
          <a:spcPct val="20000"/>
        </a:spcBef>
        <a:spcAft>
          <a:spcPct val="0"/>
        </a:spcAft>
        <a:buChar char="»"/>
        <a:defRPr sz="1847">
          <a:solidFill>
            <a:schemeClr val="tx1"/>
          </a:solidFill>
          <a:latin typeface="Times New Roman" pitchFamily="18" charset="0"/>
        </a:defRPr>
      </a:lvl8pPr>
      <a:lvl9pPr marL="3588517" indent="-211089" algn="l" rtl="0" eaLnBrk="1" fontAlgn="base" hangingPunct="1">
        <a:spcBef>
          <a:spcPct val="20000"/>
        </a:spcBef>
        <a:spcAft>
          <a:spcPct val="0"/>
        </a:spcAft>
        <a:buChar char="»"/>
        <a:defRPr sz="1847">
          <a:solidFill>
            <a:schemeClr val="tx1"/>
          </a:solidFill>
          <a:latin typeface="Times New Roman" pitchFamily="18" charset="0"/>
        </a:defRPr>
      </a:lvl9pPr>
    </p:bodyStyle>
    <p:otherStyle>
      <a:defPPr>
        <a:defRPr lang="en-US"/>
      </a:defPPr>
      <a:lvl1pPr marL="0" algn="l" defTabSz="844357" rtl="0" eaLnBrk="1" latinLnBrk="0" hangingPunct="1">
        <a:defRPr sz="1662" kern="1200">
          <a:solidFill>
            <a:schemeClr val="tx1"/>
          </a:solidFill>
          <a:latin typeface="+mn-lt"/>
          <a:ea typeface="+mn-ea"/>
          <a:cs typeface="+mn-cs"/>
        </a:defRPr>
      </a:lvl1pPr>
      <a:lvl2pPr marL="422178" algn="l" defTabSz="844357" rtl="0" eaLnBrk="1" latinLnBrk="0" hangingPunct="1">
        <a:defRPr sz="1662" kern="1200">
          <a:solidFill>
            <a:schemeClr val="tx1"/>
          </a:solidFill>
          <a:latin typeface="+mn-lt"/>
          <a:ea typeface="+mn-ea"/>
          <a:cs typeface="+mn-cs"/>
        </a:defRPr>
      </a:lvl2pPr>
      <a:lvl3pPr marL="844357" algn="l" defTabSz="844357" rtl="0" eaLnBrk="1" latinLnBrk="0" hangingPunct="1">
        <a:defRPr sz="1662" kern="1200">
          <a:solidFill>
            <a:schemeClr val="tx1"/>
          </a:solidFill>
          <a:latin typeface="+mn-lt"/>
          <a:ea typeface="+mn-ea"/>
          <a:cs typeface="+mn-cs"/>
        </a:defRPr>
      </a:lvl3pPr>
      <a:lvl4pPr marL="1266535" algn="l" defTabSz="844357" rtl="0" eaLnBrk="1" latinLnBrk="0" hangingPunct="1">
        <a:defRPr sz="1662" kern="1200">
          <a:solidFill>
            <a:schemeClr val="tx1"/>
          </a:solidFill>
          <a:latin typeface="+mn-lt"/>
          <a:ea typeface="+mn-ea"/>
          <a:cs typeface="+mn-cs"/>
        </a:defRPr>
      </a:lvl4pPr>
      <a:lvl5pPr marL="1688714" algn="l" defTabSz="844357" rtl="0" eaLnBrk="1" latinLnBrk="0" hangingPunct="1">
        <a:defRPr sz="1662" kern="1200">
          <a:solidFill>
            <a:schemeClr val="tx1"/>
          </a:solidFill>
          <a:latin typeface="+mn-lt"/>
          <a:ea typeface="+mn-ea"/>
          <a:cs typeface="+mn-cs"/>
        </a:defRPr>
      </a:lvl5pPr>
      <a:lvl6pPr marL="2110892" algn="l" defTabSz="844357" rtl="0" eaLnBrk="1" latinLnBrk="0" hangingPunct="1">
        <a:defRPr sz="1662" kern="1200">
          <a:solidFill>
            <a:schemeClr val="tx1"/>
          </a:solidFill>
          <a:latin typeface="+mn-lt"/>
          <a:ea typeface="+mn-ea"/>
          <a:cs typeface="+mn-cs"/>
        </a:defRPr>
      </a:lvl6pPr>
      <a:lvl7pPr marL="2533071" algn="l" defTabSz="844357" rtl="0" eaLnBrk="1" latinLnBrk="0" hangingPunct="1">
        <a:defRPr sz="1662" kern="1200">
          <a:solidFill>
            <a:schemeClr val="tx1"/>
          </a:solidFill>
          <a:latin typeface="+mn-lt"/>
          <a:ea typeface="+mn-ea"/>
          <a:cs typeface="+mn-cs"/>
        </a:defRPr>
      </a:lvl7pPr>
      <a:lvl8pPr marL="2955249" algn="l" defTabSz="844357" rtl="0" eaLnBrk="1" latinLnBrk="0" hangingPunct="1">
        <a:defRPr sz="1662" kern="1200">
          <a:solidFill>
            <a:schemeClr val="tx1"/>
          </a:solidFill>
          <a:latin typeface="+mn-lt"/>
          <a:ea typeface="+mn-ea"/>
          <a:cs typeface="+mn-cs"/>
        </a:defRPr>
      </a:lvl8pPr>
      <a:lvl9pPr marL="3377428" algn="l" defTabSz="844357"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customXml" Target="../ink/ink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12.wmf"/><Relationship Id="rId4" Type="http://schemas.openxmlformats.org/officeDocument/2006/relationships/image" Target="../media/image11.wmf"/></Relationships>
</file>

<file path=ppt/slides/_rels/slide54.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13.emf"/></Relationships>
</file>

<file path=ppt/slides/_rels/slide59.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3056353"/>
            <a:ext cx="8000998" cy="1159717"/>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txBody>
          <a:bodyPr/>
          <a:lstStyle/>
          <a:p>
            <a:pPr>
              <a:defRPr/>
            </a:pPr>
            <a:r>
              <a:rPr lang="en-US" dirty="0" smtClean="0"/>
              <a:t>Week  </a:t>
            </a:r>
            <a:r>
              <a:rPr lang="en-US" dirty="0" smtClean="0"/>
              <a:t>10 </a:t>
            </a:r>
            <a:r>
              <a:rPr lang="en-US" dirty="0" smtClean="0"/>
              <a:t>–</a:t>
            </a:r>
            <a:r>
              <a:rPr lang="en-US" dirty="0" smtClean="0"/>
              <a:t>Chp13</a:t>
            </a:r>
            <a:r>
              <a:rPr lang="en-US" dirty="0" smtClean="0"/>
              <a:t/>
            </a:r>
            <a:br>
              <a:rPr lang="en-US" dirty="0" smtClean="0"/>
            </a:br>
            <a:r>
              <a:rPr lang="en-US" sz="3600" dirty="0"/>
              <a:t>Sampling</a:t>
            </a:r>
            <a:r>
              <a:rPr lang="en-US" sz="3600" dirty="0"/>
              <a:t/>
            </a:r>
            <a:br>
              <a:rPr lang="en-US" sz="3600" dirty="0"/>
            </a:br>
            <a:r>
              <a:rPr lang="en-US" dirty="0"/>
              <a:t/>
            </a:r>
            <a:br>
              <a:rPr lang="en-US" dirty="0"/>
            </a:br>
            <a:r>
              <a:rPr lang="en-US" dirty="0"/>
              <a:t/>
            </a:r>
            <a:br>
              <a:rPr lang="en-US" dirty="0"/>
            </a:br>
            <a:endParaRPr lang="en-GB" dirty="0">
              <a:solidFill>
                <a:srgbClr val="FF0000"/>
              </a:solidFill>
            </a:endParaRPr>
          </a:p>
        </p:txBody>
      </p:sp>
      <p:sp>
        <p:nvSpPr>
          <p:cNvPr id="7" name="Text Box 4"/>
          <p:cNvSpPr txBox="1">
            <a:spLocks noChangeArrowheads="1"/>
          </p:cNvSpPr>
          <p:nvPr/>
        </p:nvSpPr>
        <p:spPr bwMode="auto">
          <a:xfrm>
            <a:off x="915038" y="1613629"/>
            <a:ext cx="7467600" cy="54707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Font typeface="Wingdings" panose="05000000000000000000" pitchFamily="2" charset="2"/>
              <a:buChar char="ü"/>
              <a:defRPr sz="3200" b="1">
                <a:solidFill>
                  <a:srgbClr val="222222"/>
                </a:solidFill>
                <a:latin typeface="Times New Roman" panose="02020603050405020304" pitchFamily="18" charset="0"/>
                <a:cs typeface="Times New Roman" panose="02020603050405020304" pitchFamily="18" charset="0"/>
              </a:defRPr>
            </a:lvl1pPr>
            <a:lvl2pPr marL="742950" indent="-285750">
              <a:spcBef>
                <a:spcPct val="20000"/>
              </a:spcBef>
              <a:buFont typeface="Wingdings" panose="05000000000000000000" pitchFamily="2" charset="2"/>
              <a:buChar char="q"/>
              <a:defRPr sz="2600" b="1">
                <a:solidFill>
                  <a:srgbClr val="FF000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200">
                <a:solidFill>
                  <a:srgbClr val="222222"/>
                </a:solidFill>
                <a:latin typeface="Arial" panose="020B0604020202020204" pitchFamily="34" charset="0"/>
                <a:cs typeface="Times New Roman" panose="02020603050405020304" pitchFamily="18" charset="0"/>
              </a:defRPr>
            </a:lvl3pPr>
            <a:lvl4pPr marL="1600200" indent="-228600">
              <a:spcBef>
                <a:spcPct val="20000"/>
              </a:spcBef>
              <a:buChar char="–"/>
              <a:defRPr sz="2200">
                <a:solidFill>
                  <a:srgbClr val="222222"/>
                </a:solidFill>
                <a:latin typeface="Arial" panose="020B0604020202020204" pitchFamily="34"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None/>
            </a:pPr>
            <a:r>
              <a:rPr lang="en-US" sz="2955" dirty="0">
                <a:solidFill>
                  <a:schemeClr val="bg1"/>
                </a:solidFill>
                <a:latin typeface="Arial Black" panose="020B0A04020102020204" pitchFamily="34" charset="0"/>
                <a:ea typeface="ヒラギノ角ゴ Pro W3"/>
                <a:cs typeface="ヒラギノ角ゴ Pro W3"/>
              </a:rPr>
              <a:t>MIS   6220      </a:t>
            </a:r>
            <a:r>
              <a:rPr lang="en-GB" sz="2955" dirty="0">
                <a:solidFill>
                  <a:schemeClr val="bg1"/>
                </a:solidFill>
              </a:rPr>
              <a:t>RESEARCH METHODS </a:t>
            </a:r>
            <a:endParaRPr lang="en-US" sz="2955" dirty="0">
              <a:solidFill>
                <a:schemeClr val="bg1"/>
              </a:solidFill>
              <a:latin typeface="Arial Black" panose="020B0A04020102020204" pitchFamily="34" charset="0"/>
              <a:ea typeface="ヒラギノ角ゴ Pro W3"/>
              <a:cs typeface="ヒラギノ角ゴ Pro W3"/>
            </a:endParaRPr>
          </a:p>
        </p:txBody>
      </p:sp>
      <p:pic>
        <p:nvPicPr>
          <p:cNvPr id="8197"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6650" y="2296138"/>
            <a:ext cx="1657350" cy="1520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Text Box 45"/>
          <p:cNvSpPr txBox="1">
            <a:spLocks noChangeArrowheads="1"/>
          </p:cNvSpPr>
          <p:nvPr/>
        </p:nvSpPr>
        <p:spPr bwMode="auto">
          <a:xfrm>
            <a:off x="1" y="3899791"/>
            <a:ext cx="9144000" cy="2565511"/>
          </a:xfrm>
          <a:prstGeom prst="rect">
            <a:avLst/>
          </a:prstGeom>
          <a:solidFill>
            <a:schemeClr val="tx2"/>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Font typeface="Wingdings" panose="05000000000000000000" pitchFamily="2" charset="2"/>
              <a:buChar char="ü"/>
              <a:defRPr sz="3200" b="1">
                <a:solidFill>
                  <a:srgbClr val="222222"/>
                </a:solidFill>
                <a:latin typeface="Times New Roman" panose="02020603050405020304" pitchFamily="18" charset="0"/>
                <a:cs typeface="Times New Roman" panose="02020603050405020304" pitchFamily="18" charset="0"/>
              </a:defRPr>
            </a:lvl1pPr>
            <a:lvl2pPr marL="742950" indent="-285750">
              <a:spcBef>
                <a:spcPct val="20000"/>
              </a:spcBef>
              <a:buFont typeface="Wingdings" panose="05000000000000000000" pitchFamily="2" charset="2"/>
              <a:buChar char="q"/>
              <a:defRPr sz="2600" b="1">
                <a:solidFill>
                  <a:srgbClr val="FF000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200">
                <a:solidFill>
                  <a:srgbClr val="222222"/>
                </a:solidFill>
                <a:latin typeface="Arial" panose="020B0604020202020204" pitchFamily="34" charset="0"/>
                <a:cs typeface="Times New Roman" panose="02020603050405020304" pitchFamily="18" charset="0"/>
              </a:defRPr>
            </a:lvl3pPr>
            <a:lvl4pPr marL="1600200" indent="-228600">
              <a:spcBef>
                <a:spcPct val="20000"/>
              </a:spcBef>
              <a:buChar char="–"/>
              <a:defRPr sz="2200">
                <a:solidFill>
                  <a:srgbClr val="222222"/>
                </a:solidFill>
                <a:latin typeface="Arial" panose="020B0604020202020204" pitchFamily="34"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r>
              <a:rPr lang="en-US" sz="6094" baseline="-25000" dirty="0">
                <a:solidFill>
                  <a:schemeClr val="folHlink"/>
                </a:solidFill>
              </a:rPr>
              <a:t>                                BY</a:t>
            </a:r>
          </a:p>
          <a:p>
            <a:pPr algn="ctr">
              <a:buNone/>
            </a:pPr>
            <a:r>
              <a:rPr lang="en-US" sz="2586" dirty="0">
                <a:solidFill>
                  <a:schemeClr val="bg1"/>
                </a:solidFill>
              </a:rPr>
              <a:t>Prof. Jimmy </a:t>
            </a:r>
            <a:r>
              <a:rPr lang="en-US" sz="2586" dirty="0" err="1">
                <a:solidFill>
                  <a:schemeClr val="bg1"/>
                </a:solidFill>
              </a:rPr>
              <a:t>K.N.Macharia</a:t>
            </a:r>
            <a:r>
              <a:rPr lang="en-US" sz="2586" dirty="0">
                <a:solidFill>
                  <a:schemeClr val="bg1"/>
                </a:solidFill>
              </a:rPr>
              <a:t>,</a:t>
            </a:r>
            <a:endParaRPr lang="en-GB" sz="2586" dirty="0">
              <a:solidFill>
                <a:schemeClr val="bg1"/>
              </a:solidFill>
            </a:endParaRPr>
          </a:p>
          <a:p>
            <a:pPr algn="ctr">
              <a:buNone/>
            </a:pPr>
            <a:r>
              <a:rPr lang="en-US" sz="2586" dirty="0">
                <a:solidFill>
                  <a:schemeClr val="bg1"/>
                </a:solidFill>
              </a:rPr>
              <a:t>Associate Professor of Information Systems &amp;Technology, and</a:t>
            </a:r>
            <a:endParaRPr lang="en-GB" sz="2586" dirty="0">
              <a:solidFill>
                <a:schemeClr val="bg1"/>
              </a:solidFill>
            </a:endParaRPr>
          </a:p>
          <a:p>
            <a:pPr algn="ctr">
              <a:buNone/>
            </a:pPr>
            <a:r>
              <a:rPr lang="en-US" sz="2586" dirty="0">
                <a:solidFill>
                  <a:schemeClr val="bg1"/>
                </a:solidFill>
              </a:rPr>
              <a:t>Dean, School of Science &amp; Technology,</a:t>
            </a:r>
            <a:endParaRPr lang="en-GB" sz="2586" dirty="0">
              <a:solidFill>
                <a:schemeClr val="bg1"/>
              </a:solidFill>
            </a:endParaRPr>
          </a:p>
          <a:p>
            <a:pPr algn="ctr" eaLnBrk="1" hangingPunct="1">
              <a:spcBef>
                <a:spcPct val="50000"/>
              </a:spcBef>
              <a:buFontTx/>
              <a:buNone/>
            </a:pPr>
            <a:r>
              <a:rPr lang="en-US" sz="2700" baseline="-25000" dirty="0">
                <a:solidFill>
                  <a:schemeClr val="folHlink"/>
                </a:solidFill>
              </a:rPr>
              <a:t>kmacharia@usiu.ac.ke</a:t>
            </a:r>
          </a:p>
        </p:txBody>
      </p:sp>
      <p:sp>
        <p:nvSpPr>
          <p:cNvPr id="6" name="Title 1"/>
          <p:cNvSpPr txBox="1">
            <a:spLocks/>
          </p:cNvSpPr>
          <p:nvPr/>
        </p:nvSpPr>
        <p:spPr bwMode="auto">
          <a:xfrm>
            <a:off x="782057" y="396822"/>
            <a:ext cx="7361521" cy="920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4433" tIns="42217" rIns="84433" bIns="42217" numCol="1" anchor="ctr" anchorCtr="0" compatLnSpc="1">
            <a:prstTxWarp prst="textNoShape">
              <a:avLst/>
            </a:prstTxWarp>
          </a:bodyPr>
          <a:lstStyle>
            <a:lvl1pPr algn="ctr" rtl="0" eaLnBrk="1" fontAlgn="base" hangingPunct="1">
              <a:spcBef>
                <a:spcPct val="0"/>
              </a:spcBef>
              <a:spcAft>
                <a:spcPct val="0"/>
              </a:spcAft>
              <a:defRPr sz="4400">
                <a:solidFill>
                  <a:schemeClr val="accent2"/>
                </a:solidFill>
                <a:latin typeface="Adobe Gothic Std B" pitchFamily="34" charset="-128"/>
                <a:ea typeface="Adobe Gothic Std B" pitchFamily="34" charset="-128"/>
                <a:cs typeface="+mj-cs"/>
              </a:defRPr>
            </a:lvl1pPr>
            <a:lvl2pPr algn="ctr" rtl="0" eaLnBrk="1" fontAlgn="base" hangingPunct="1">
              <a:spcBef>
                <a:spcPct val="0"/>
              </a:spcBef>
              <a:spcAft>
                <a:spcPct val="0"/>
              </a:spcAft>
              <a:defRPr sz="4000">
                <a:solidFill>
                  <a:schemeClr val="accent2"/>
                </a:solidFill>
                <a:latin typeface="Adobe Gothic Std B" pitchFamily="34" charset="-128"/>
                <a:ea typeface="Adobe Gothic Std B" pitchFamily="34" charset="-128"/>
              </a:defRPr>
            </a:lvl2pPr>
            <a:lvl3pPr algn="ctr" rtl="0" eaLnBrk="1" fontAlgn="base" hangingPunct="1">
              <a:spcBef>
                <a:spcPct val="0"/>
              </a:spcBef>
              <a:spcAft>
                <a:spcPct val="0"/>
              </a:spcAft>
              <a:defRPr sz="4000">
                <a:solidFill>
                  <a:schemeClr val="accent2"/>
                </a:solidFill>
                <a:latin typeface="Adobe Gothic Std B" pitchFamily="34" charset="-128"/>
                <a:ea typeface="Adobe Gothic Std B" pitchFamily="34" charset="-128"/>
              </a:defRPr>
            </a:lvl3pPr>
            <a:lvl4pPr algn="ctr" rtl="0" eaLnBrk="1" fontAlgn="base" hangingPunct="1">
              <a:spcBef>
                <a:spcPct val="0"/>
              </a:spcBef>
              <a:spcAft>
                <a:spcPct val="0"/>
              </a:spcAft>
              <a:defRPr sz="4000">
                <a:solidFill>
                  <a:schemeClr val="accent2"/>
                </a:solidFill>
                <a:latin typeface="Adobe Gothic Std B" pitchFamily="34" charset="-128"/>
                <a:ea typeface="Adobe Gothic Std B" pitchFamily="34" charset="-128"/>
              </a:defRPr>
            </a:lvl4pPr>
            <a:lvl5pPr algn="ctr" rtl="0" eaLnBrk="1" fontAlgn="base" hangingPunct="1">
              <a:spcBef>
                <a:spcPct val="0"/>
              </a:spcBef>
              <a:spcAft>
                <a:spcPct val="0"/>
              </a:spcAft>
              <a:defRPr sz="4000">
                <a:solidFill>
                  <a:schemeClr val="accent2"/>
                </a:solidFill>
                <a:latin typeface="Adobe Gothic Std B" pitchFamily="34" charset="-128"/>
                <a:ea typeface="Adobe Gothic Std B" pitchFamily="34" charset="-128"/>
              </a:defRPr>
            </a:lvl5pPr>
            <a:lvl6pPr marL="457200" algn="ctr" rtl="0" eaLnBrk="1" fontAlgn="base" hangingPunct="1">
              <a:spcBef>
                <a:spcPct val="0"/>
              </a:spcBef>
              <a:spcAft>
                <a:spcPct val="0"/>
              </a:spcAft>
              <a:defRPr sz="3600">
                <a:solidFill>
                  <a:srgbClr val="222222"/>
                </a:solidFill>
                <a:latin typeface="Arial" charset="0"/>
              </a:defRPr>
            </a:lvl6pPr>
            <a:lvl7pPr marL="914400" algn="ctr" rtl="0" eaLnBrk="1" fontAlgn="base" hangingPunct="1">
              <a:spcBef>
                <a:spcPct val="0"/>
              </a:spcBef>
              <a:spcAft>
                <a:spcPct val="0"/>
              </a:spcAft>
              <a:defRPr sz="3600">
                <a:solidFill>
                  <a:srgbClr val="222222"/>
                </a:solidFill>
                <a:latin typeface="Arial" charset="0"/>
              </a:defRPr>
            </a:lvl7pPr>
            <a:lvl8pPr marL="1371600" algn="ctr" rtl="0" eaLnBrk="1" fontAlgn="base" hangingPunct="1">
              <a:spcBef>
                <a:spcPct val="0"/>
              </a:spcBef>
              <a:spcAft>
                <a:spcPct val="0"/>
              </a:spcAft>
              <a:defRPr sz="3600">
                <a:solidFill>
                  <a:srgbClr val="222222"/>
                </a:solidFill>
                <a:latin typeface="Arial" charset="0"/>
              </a:defRPr>
            </a:lvl8pPr>
            <a:lvl9pPr marL="1828800" algn="ctr" rtl="0" eaLnBrk="1" fontAlgn="base" hangingPunct="1">
              <a:spcBef>
                <a:spcPct val="0"/>
              </a:spcBef>
              <a:spcAft>
                <a:spcPct val="0"/>
              </a:spcAft>
              <a:defRPr sz="3600">
                <a:solidFill>
                  <a:srgbClr val="222222"/>
                </a:solidFill>
                <a:latin typeface="Arial" charset="0"/>
              </a:defRPr>
            </a:lvl9pPr>
          </a:lstStyle>
          <a:p>
            <a:r>
              <a:rPr lang="en-GB" sz="4063" kern="0"/>
              <a:t>Masters of Information Systems &amp; Technology </a:t>
            </a:r>
            <a:endParaRPr lang="en-GB" sz="4063" kern="0" dirty="0"/>
          </a:p>
        </p:txBody>
      </p:sp>
      <mc:AlternateContent xmlns:mc="http://schemas.openxmlformats.org/markup-compatibility/2006">
        <mc:Choice xmlns:p14="http://schemas.microsoft.com/office/powerpoint/2010/main" Requires="p14">
          <p:contentPart p14:bwMode="auto" r:id="rId4">
            <p14:nvContentPartPr>
              <p14:cNvPr id="3" name="Ink 2"/>
              <p14:cNvContentPartPr/>
              <p14:nvPr/>
            </p14:nvContentPartPr>
            <p14:xfrm>
              <a:off x="2627784" y="2160702"/>
              <a:ext cx="3083807" cy="620226"/>
            </p14:xfrm>
          </p:contentPart>
        </mc:Choice>
        <mc:Fallback>
          <p:pic>
            <p:nvPicPr>
              <p:cNvPr id="3" name="Ink 2"/>
              <p:cNvPicPr/>
              <p:nvPr/>
            </p:nvPicPr>
            <p:blipFill>
              <a:blip r:embed="rId5"/>
              <a:stretch>
                <a:fillRect/>
              </a:stretch>
            </p:blipFill>
            <p:spPr>
              <a:xfrm>
                <a:off x="2618425" y="2151343"/>
                <a:ext cx="3102525" cy="638944"/>
              </a:xfrm>
              <a:prstGeom prst="rect">
                <a:avLst/>
              </a:prstGeom>
            </p:spPr>
          </p:pic>
        </mc:Fallback>
      </mc:AlternateContent>
    </p:spTree>
    <p:extLst>
      <p:ext uri="{BB962C8B-B14F-4D97-AF65-F5344CB8AC3E}">
        <p14:creationId xmlns:p14="http://schemas.microsoft.com/office/powerpoint/2010/main" val="37859587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r>
              <a:rPr lang="en-US" smtClean="0"/>
              <a:t>Relevant Terms - 2</a:t>
            </a:r>
          </a:p>
        </p:txBody>
      </p:sp>
      <p:sp>
        <p:nvSpPr>
          <p:cNvPr id="139267" name="Rectangle 3"/>
          <p:cNvSpPr>
            <a:spLocks noGrp="1" noChangeAspect="1" noChangeArrowheads="1"/>
          </p:cNvSpPr>
          <p:nvPr>
            <p:ph idx="1"/>
          </p:nvPr>
        </p:nvSpPr>
        <p:spPr>
          <a:xfrm>
            <a:off x="251520" y="1057604"/>
            <a:ext cx="8458200" cy="5181600"/>
          </a:xfrm>
        </p:spPr>
        <p:txBody>
          <a:bodyPr/>
          <a:lstStyle/>
          <a:p>
            <a:pPr algn="just"/>
            <a:r>
              <a:rPr lang="en-US" altLang="en-US" sz="2800" i="1" dirty="0"/>
              <a:t>Sampling error</a:t>
            </a:r>
            <a:r>
              <a:rPr lang="en-US" altLang="en-US" sz="2800" dirty="0"/>
              <a:t>: </a:t>
            </a:r>
            <a:endParaRPr lang="en-US" altLang="en-US" sz="2800" dirty="0" smtClean="0"/>
          </a:p>
          <a:p>
            <a:pPr lvl="1" algn="just"/>
            <a:r>
              <a:rPr lang="en-US" altLang="en-US" sz="2615" dirty="0" smtClean="0"/>
              <a:t>Probability </a:t>
            </a:r>
            <a:r>
              <a:rPr lang="en-US" altLang="en-US" sz="2615" dirty="0"/>
              <a:t>sampling methods do not often provide statistics exactly equal to the parameter that they are used to estimate. However, probability theory enables us to estimate the  degree of Error to be expected for a given sampling design.</a:t>
            </a:r>
          </a:p>
          <a:p>
            <a:pPr algn="just"/>
            <a:r>
              <a:rPr lang="en-US" altLang="en-US" sz="2800" i="1" dirty="0" smtClean="0"/>
              <a:t>Sampling </a:t>
            </a:r>
            <a:r>
              <a:rPr lang="en-US" altLang="en-US" sz="2800" i="1" dirty="0"/>
              <a:t>error</a:t>
            </a:r>
            <a:r>
              <a:rPr lang="en-US" altLang="en-US" sz="2800" dirty="0"/>
              <a:t> </a:t>
            </a:r>
            <a:endParaRPr lang="en-US" altLang="en-US" sz="2800" dirty="0" smtClean="0"/>
          </a:p>
          <a:p>
            <a:pPr lvl="1" algn="just"/>
            <a:r>
              <a:rPr lang="en-US" altLang="en-US" sz="2615" dirty="0" smtClean="0"/>
              <a:t>refers </a:t>
            </a:r>
            <a:r>
              <a:rPr lang="en-US" altLang="en-US" sz="2615" dirty="0"/>
              <a:t>to the differences between the </a:t>
            </a:r>
            <a:r>
              <a:rPr lang="en-US" altLang="en-US" sz="2615" u="sng" dirty="0"/>
              <a:t>attributes of the sample</a:t>
            </a:r>
            <a:r>
              <a:rPr lang="en-US" altLang="en-US" sz="2615" dirty="0"/>
              <a:t> and those of the</a:t>
            </a:r>
            <a:r>
              <a:rPr lang="en-US" altLang="en-US" sz="2615" u="sng" dirty="0"/>
              <a:t> population</a:t>
            </a:r>
            <a:r>
              <a:rPr lang="en-US" altLang="en-US" sz="2615" dirty="0"/>
              <a:t> from which it is drawn.</a:t>
            </a:r>
          </a:p>
          <a:p>
            <a:endParaRPr lang="en-US" b="1" i="1" dirty="0" smtClean="0"/>
          </a:p>
        </p:txBody>
      </p:sp>
    </p:spTree>
    <p:extLst>
      <p:ext uri="{BB962C8B-B14F-4D97-AF65-F5344CB8AC3E}">
        <p14:creationId xmlns:p14="http://schemas.microsoft.com/office/powerpoint/2010/main" val="13990464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eaLnBrk="1" hangingPunct="1"/>
            <a:r>
              <a:rPr lang="en-US" smtClean="0"/>
              <a:t>Relevant Terms - 3</a:t>
            </a:r>
          </a:p>
        </p:txBody>
      </p:sp>
      <p:sp>
        <p:nvSpPr>
          <p:cNvPr id="140291" name="Rectangle 3"/>
          <p:cNvSpPr>
            <a:spLocks noGrp="1" noChangeAspect="1" noChangeArrowheads="1"/>
          </p:cNvSpPr>
          <p:nvPr>
            <p:ph idx="1"/>
          </p:nvPr>
        </p:nvSpPr>
        <p:spPr/>
        <p:txBody>
          <a:bodyPr/>
          <a:lstStyle/>
          <a:p>
            <a:pPr eaLnBrk="1" hangingPunct="1"/>
            <a:r>
              <a:rPr lang="en-US" sz="2800" dirty="0" smtClean="0"/>
              <a:t>The characteristics of the population such as </a:t>
            </a:r>
            <a:endParaRPr lang="en-US" sz="2800" dirty="0" smtClean="0"/>
          </a:p>
          <a:p>
            <a:pPr lvl="1"/>
            <a:r>
              <a:rPr lang="en-US" sz="2615" dirty="0" smtClean="0"/>
              <a:t>µ </a:t>
            </a:r>
            <a:r>
              <a:rPr lang="en-US" sz="2615" dirty="0" smtClean="0"/>
              <a:t>(the population mean), </a:t>
            </a:r>
            <a:endParaRPr lang="en-US" sz="2615" dirty="0" smtClean="0"/>
          </a:p>
          <a:p>
            <a:pPr lvl="1"/>
            <a:r>
              <a:rPr lang="en-US" sz="2615" dirty="0" smtClean="0"/>
              <a:t>σ </a:t>
            </a:r>
            <a:r>
              <a:rPr lang="en-US" sz="2615" dirty="0" smtClean="0"/>
              <a:t>(the population standard deviation), </a:t>
            </a:r>
            <a:r>
              <a:rPr lang="en-US" sz="2615" dirty="0" smtClean="0"/>
              <a:t>and</a:t>
            </a:r>
          </a:p>
          <a:p>
            <a:pPr lvl="1"/>
            <a:r>
              <a:rPr lang="en-US" sz="2615" dirty="0" smtClean="0"/>
              <a:t> </a:t>
            </a:r>
            <a:r>
              <a:rPr lang="en-US" sz="2615" dirty="0" smtClean="0"/>
              <a:t>σ2 (the population variance) are referred to as its </a:t>
            </a:r>
            <a:r>
              <a:rPr lang="en-US" sz="2615" i="1" dirty="0" smtClean="0"/>
              <a:t>parameters. </a:t>
            </a:r>
            <a:endParaRPr lang="en-US" sz="2615" i="1" dirty="0" smtClean="0"/>
          </a:p>
          <a:p>
            <a:pPr lvl="1"/>
            <a:r>
              <a:rPr lang="en-US" sz="2615" dirty="0" smtClean="0"/>
              <a:t>The </a:t>
            </a:r>
            <a:r>
              <a:rPr lang="en-US" sz="2615" dirty="0" smtClean="0"/>
              <a:t>central tendencies, </a:t>
            </a:r>
            <a:r>
              <a:rPr lang="en-US" sz="2615" dirty="0" smtClean="0"/>
              <a:t> the </a:t>
            </a:r>
            <a:r>
              <a:rPr lang="en-US" sz="2615" dirty="0" smtClean="0"/>
              <a:t>dispersions, and </a:t>
            </a:r>
            <a:r>
              <a:rPr lang="en-US" sz="2615" dirty="0" smtClean="0"/>
              <a:t> other </a:t>
            </a:r>
            <a:r>
              <a:rPr lang="en-US" sz="2615" dirty="0" smtClean="0"/>
              <a:t>statistics in the sample of interest to the research </a:t>
            </a:r>
            <a:endParaRPr lang="en-US" sz="2615" dirty="0" smtClean="0"/>
          </a:p>
          <a:p>
            <a:pPr lvl="2"/>
            <a:r>
              <a:rPr lang="en-US" sz="2245" dirty="0" smtClean="0"/>
              <a:t>are </a:t>
            </a:r>
            <a:r>
              <a:rPr lang="en-US" sz="2245" dirty="0" smtClean="0"/>
              <a:t>treated as approximations of the central tendencies, dispersions, and other parameters of the population. </a:t>
            </a:r>
            <a:endParaRPr lang="en-US" sz="2245" b="1" i="1" dirty="0" smtClean="0"/>
          </a:p>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2221967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76200" y="152400"/>
            <a:ext cx="8991600" cy="396280"/>
          </a:xfrm>
        </p:spPr>
        <p:txBody>
          <a:bodyPr/>
          <a:lstStyle/>
          <a:p>
            <a:pPr eaLnBrk="1" hangingPunct="1"/>
            <a:r>
              <a:rPr lang="en-US" dirty="0" smtClean="0"/>
              <a:t>Statistics versus Parameters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46" y="548680"/>
            <a:ext cx="9110161" cy="547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1004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mtClean="0"/>
              <a:t>Why use Samples</a:t>
            </a:r>
          </a:p>
        </p:txBody>
      </p:sp>
      <p:sp>
        <p:nvSpPr>
          <p:cNvPr id="15363" name="Rectangle 3"/>
          <p:cNvSpPr>
            <a:spLocks noGrp="1" noChangeArrowheads="1"/>
          </p:cNvSpPr>
          <p:nvPr>
            <p:ph type="body" idx="1"/>
          </p:nvPr>
        </p:nvSpPr>
        <p:spPr>
          <a:xfrm>
            <a:off x="251520" y="1268760"/>
            <a:ext cx="8229600" cy="4343400"/>
          </a:xfrm>
        </p:spPr>
        <p:txBody>
          <a:bodyPr/>
          <a:lstStyle/>
          <a:p>
            <a:pPr eaLnBrk="1" hangingPunct="1">
              <a:spcBef>
                <a:spcPct val="30000"/>
              </a:spcBef>
            </a:pPr>
            <a:r>
              <a:rPr lang="en-GB" altLang="en-US" sz="2400" b="1" dirty="0" smtClean="0">
                <a:latin typeface="Times New Roman" panose="02020603050405020304" pitchFamily="18" charset="0"/>
              </a:rPr>
              <a:t>To reduce the time and cost of data collection. </a:t>
            </a:r>
            <a:endParaRPr lang="en-GB" altLang="en-US" sz="2400" b="1" dirty="0" smtClean="0">
              <a:latin typeface="Times New Roman" panose="02020603050405020304" pitchFamily="18" charset="0"/>
            </a:endParaRPr>
          </a:p>
          <a:p>
            <a:pPr lvl="1">
              <a:spcBef>
                <a:spcPct val="30000"/>
              </a:spcBef>
            </a:pPr>
            <a:r>
              <a:rPr lang="en-GB" altLang="en-US" sz="2215" b="1" dirty="0" smtClean="0">
                <a:latin typeface="Times New Roman" panose="02020603050405020304" pitchFamily="18" charset="0"/>
              </a:rPr>
              <a:t>It </a:t>
            </a:r>
            <a:r>
              <a:rPr lang="en-GB" altLang="en-US" sz="2215" b="1" dirty="0" smtClean="0">
                <a:latin typeface="Times New Roman" panose="02020603050405020304" pitchFamily="18" charset="0"/>
              </a:rPr>
              <a:t>is cheaper to collect data from a sample than from an entire population.  </a:t>
            </a:r>
            <a:endParaRPr lang="en-GB" altLang="en-US" sz="2215" b="1" dirty="0" smtClean="0">
              <a:latin typeface="Times New Roman" panose="02020603050405020304" pitchFamily="18" charset="0"/>
            </a:endParaRPr>
          </a:p>
          <a:p>
            <a:pPr lvl="1">
              <a:spcBef>
                <a:spcPct val="30000"/>
              </a:spcBef>
            </a:pPr>
            <a:r>
              <a:rPr lang="en-GB" altLang="en-US" sz="2215" b="1" dirty="0" smtClean="0">
                <a:latin typeface="Times New Roman" panose="02020603050405020304" pitchFamily="18" charset="0"/>
              </a:rPr>
              <a:t>Also</a:t>
            </a:r>
            <a:r>
              <a:rPr lang="en-GB" altLang="en-US" sz="2215" b="1" dirty="0" smtClean="0">
                <a:latin typeface="Times New Roman" panose="02020603050405020304" pitchFamily="18" charset="0"/>
              </a:rPr>
              <a:t>, sample information can be  collected and summarised more quickly since fewer elements are involved. </a:t>
            </a:r>
          </a:p>
          <a:p>
            <a:pPr eaLnBrk="1" hangingPunct="1">
              <a:spcBef>
                <a:spcPct val="30000"/>
              </a:spcBef>
            </a:pPr>
            <a:r>
              <a:rPr lang="en-GB" altLang="en-US" sz="2400" b="1" dirty="0" smtClean="0">
                <a:latin typeface="Times New Roman" panose="02020603050405020304" pitchFamily="18" charset="0"/>
              </a:rPr>
              <a:t>By concentrating on fewer elements, </a:t>
            </a:r>
            <a:endParaRPr lang="en-GB" altLang="en-US" sz="2400" b="1" dirty="0" smtClean="0">
              <a:latin typeface="Times New Roman" panose="02020603050405020304" pitchFamily="18" charset="0"/>
            </a:endParaRPr>
          </a:p>
          <a:p>
            <a:pPr lvl="1">
              <a:spcBef>
                <a:spcPct val="30000"/>
              </a:spcBef>
            </a:pPr>
            <a:r>
              <a:rPr lang="en-GB" altLang="en-US" sz="2215" b="1" dirty="0" smtClean="0">
                <a:latin typeface="Times New Roman" panose="02020603050405020304" pitchFamily="18" charset="0"/>
              </a:rPr>
              <a:t>more </a:t>
            </a:r>
            <a:r>
              <a:rPr lang="en-GB" altLang="en-US" sz="2215" b="1" dirty="0" smtClean="0">
                <a:latin typeface="Times New Roman" panose="02020603050405020304" pitchFamily="18" charset="0"/>
              </a:rPr>
              <a:t>comprehensive data can be obtained from the sample than in a census.</a:t>
            </a:r>
          </a:p>
          <a:p>
            <a:pPr eaLnBrk="1" hangingPunct="1">
              <a:spcBef>
                <a:spcPct val="30000"/>
              </a:spcBef>
            </a:pPr>
            <a:r>
              <a:rPr lang="en-GB" altLang="en-US" sz="2400" b="1" dirty="0" smtClean="0">
                <a:latin typeface="Times New Roman" panose="02020603050405020304" pitchFamily="18" charset="0"/>
              </a:rPr>
              <a:t>In investigations where data collection leads to the destruction of the elements </a:t>
            </a:r>
            <a:r>
              <a:rPr lang="en-GB" altLang="en-US" sz="2400" b="1" dirty="0" smtClean="0">
                <a:latin typeface="Times New Roman" panose="02020603050405020304" pitchFamily="18" charset="0"/>
              </a:rPr>
              <a:t>observed</a:t>
            </a:r>
          </a:p>
          <a:p>
            <a:pPr lvl="1">
              <a:spcBef>
                <a:spcPct val="30000"/>
              </a:spcBef>
            </a:pPr>
            <a:r>
              <a:rPr lang="en-GB" altLang="en-US" sz="2215" b="1" dirty="0" smtClean="0">
                <a:latin typeface="Times New Roman" panose="02020603050405020304" pitchFamily="18" charset="0"/>
              </a:rPr>
              <a:t> </a:t>
            </a:r>
            <a:r>
              <a:rPr lang="en-GB" altLang="en-US" sz="2215" b="1" dirty="0" smtClean="0">
                <a:latin typeface="Times New Roman" panose="02020603050405020304" pitchFamily="18" charset="0"/>
              </a:rPr>
              <a:t>(e.g. in testing the lifespan of bulbs or in blood tests) , there is no alternative but to sample.</a:t>
            </a:r>
            <a:endParaRPr lang="en-US" altLang="en-US" sz="2215" b="1" dirty="0" smtClean="0">
              <a:latin typeface="Times New Roman" panose="02020603050405020304" pitchFamily="18" charset="0"/>
            </a:endParaRPr>
          </a:p>
        </p:txBody>
      </p:sp>
    </p:spTree>
    <p:extLst>
      <p:ext uri="{BB962C8B-B14F-4D97-AF65-F5344CB8AC3E}">
        <p14:creationId xmlns:p14="http://schemas.microsoft.com/office/powerpoint/2010/main" val="348180417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en-US" smtClean="0"/>
              <a:t>Advantages of Sampling</a:t>
            </a:r>
          </a:p>
        </p:txBody>
      </p:sp>
      <p:sp>
        <p:nvSpPr>
          <p:cNvPr id="142339" name="Rectangle 3"/>
          <p:cNvSpPr>
            <a:spLocks noGrp="1" noChangeAspect="1" noChangeArrowheads="1"/>
          </p:cNvSpPr>
          <p:nvPr>
            <p:ph idx="1"/>
          </p:nvPr>
        </p:nvSpPr>
        <p:spPr/>
        <p:txBody>
          <a:bodyPr/>
          <a:lstStyle/>
          <a:p>
            <a:pPr eaLnBrk="1" hangingPunct="1"/>
            <a:r>
              <a:rPr lang="en-US" smtClean="0"/>
              <a:t>Less costs</a:t>
            </a:r>
          </a:p>
          <a:p>
            <a:pPr eaLnBrk="1" hangingPunct="1"/>
            <a:r>
              <a:rPr lang="en-US" smtClean="0"/>
              <a:t>Less errors due to less fatigue</a:t>
            </a:r>
          </a:p>
          <a:p>
            <a:pPr eaLnBrk="1" hangingPunct="1"/>
            <a:r>
              <a:rPr lang="en-US" smtClean="0"/>
              <a:t>Less time</a:t>
            </a:r>
          </a:p>
          <a:p>
            <a:pPr eaLnBrk="1" hangingPunct="1"/>
            <a:r>
              <a:rPr lang="en-US" smtClean="0"/>
              <a:t>Destruction of elements avoided</a:t>
            </a:r>
          </a:p>
        </p:txBody>
      </p:sp>
    </p:spTree>
    <p:extLst>
      <p:ext uri="{BB962C8B-B14F-4D97-AF65-F5344CB8AC3E}">
        <p14:creationId xmlns:p14="http://schemas.microsoft.com/office/powerpoint/2010/main" val="1614187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smtClean="0"/>
              <a:t>Sample Selection</a:t>
            </a:r>
          </a:p>
        </p:txBody>
      </p:sp>
      <p:sp>
        <p:nvSpPr>
          <p:cNvPr id="16387" name="Rectangle 3"/>
          <p:cNvSpPr>
            <a:spLocks noGrp="1" noChangeArrowheads="1"/>
          </p:cNvSpPr>
          <p:nvPr>
            <p:ph type="body" idx="1"/>
          </p:nvPr>
        </p:nvSpPr>
        <p:spPr>
          <a:xfrm>
            <a:off x="381000" y="1981200"/>
            <a:ext cx="8458200" cy="4419600"/>
          </a:xfrm>
        </p:spPr>
        <p:txBody>
          <a:bodyPr/>
          <a:lstStyle/>
          <a:p>
            <a:pPr eaLnBrk="1" hangingPunct="1">
              <a:lnSpc>
                <a:spcPct val="90000"/>
              </a:lnSpc>
              <a:buFont typeface="Wingdings" panose="05000000000000000000" pitchFamily="2" charset="2"/>
              <a:buNone/>
            </a:pPr>
            <a:r>
              <a:rPr lang="en-GB" altLang="en-US" sz="2400" b="1" smtClean="0">
                <a:latin typeface="Times New Roman" panose="02020603050405020304" pitchFamily="18" charset="0"/>
                <a:cs typeface="Times New Roman" panose="02020603050405020304" pitchFamily="18" charset="0"/>
              </a:rPr>
              <a:t>	When we have to draw a sample from the total population, we are confronted with the following key questions:</a:t>
            </a:r>
          </a:p>
          <a:p>
            <a:pPr eaLnBrk="1" hangingPunct="1">
              <a:lnSpc>
                <a:spcPct val="90000"/>
              </a:lnSpc>
              <a:buFont typeface="Wingdings" panose="05000000000000000000" pitchFamily="2" charset="2"/>
              <a:buNone/>
            </a:pPr>
            <a:endParaRPr lang="en-US" altLang="en-US" sz="2400" b="1" smtClean="0">
              <a:latin typeface="Book Antiqua" panose="02040602050305030304" pitchFamily="18" charset="0"/>
              <a:cs typeface="Times New Roman" panose="02020603050405020304" pitchFamily="18" charset="0"/>
            </a:endParaRPr>
          </a:p>
          <a:p>
            <a:pPr eaLnBrk="1" hangingPunct="1">
              <a:lnSpc>
                <a:spcPct val="90000"/>
              </a:lnSpc>
            </a:pPr>
            <a:r>
              <a:rPr lang="en-GB" altLang="en-US" sz="2000" b="1" i="1" smtClean="0">
                <a:cs typeface="Times New Roman" panose="02020603050405020304" pitchFamily="18" charset="0"/>
              </a:rPr>
              <a:t>What is the group of people/things/elements (Study population) from which we want to draw a sample</a:t>
            </a:r>
            <a:r>
              <a:rPr lang="en-GB" altLang="en-US" sz="2000" b="1" smtClean="0">
                <a:cs typeface="Times New Roman" panose="02020603050405020304" pitchFamily="18" charset="0"/>
              </a:rPr>
              <a:t>?</a:t>
            </a:r>
          </a:p>
          <a:p>
            <a:pPr eaLnBrk="1" hangingPunct="1">
              <a:lnSpc>
                <a:spcPct val="90000"/>
              </a:lnSpc>
              <a:buFont typeface="Wingdings" panose="05000000000000000000" pitchFamily="2" charset="2"/>
              <a:buNone/>
            </a:pPr>
            <a:endParaRPr lang="en-GB" altLang="en-US" sz="2000" b="1" smtClean="0">
              <a:cs typeface="Times New Roman" panose="02020603050405020304" pitchFamily="18" charset="0"/>
            </a:endParaRPr>
          </a:p>
          <a:p>
            <a:pPr eaLnBrk="1" hangingPunct="1">
              <a:lnSpc>
                <a:spcPct val="90000"/>
              </a:lnSpc>
            </a:pPr>
            <a:r>
              <a:rPr lang="en-GB" altLang="en-US" sz="2000" b="1" i="1" smtClean="0">
                <a:cs typeface="Times New Roman" panose="02020603050405020304" pitchFamily="18" charset="0"/>
              </a:rPr>
              <a:t>How many people/elements do we need in our sample?(sample size)</a:t>
            </a:r>
            <a:endParaRPr lang="en-GB" altLang="en-US" sz="2000" b="1" smtClean="0">
              <a:cs typeface="Times New Roman" panose="02020603050405020304" pitchFamily="18" charset="0"/>
            </a:endParaRPr>
          </a:p>
          <a:p>
            <a:pPr eaLnBrk="1" hangingPunct="1">
              <a:lnSpc>
                <a:spcPct val="90000"/>
              </a:lnSpc>
              <a:buFont typeface="Wingdings" panose="05000000000000000000" pitchFamily="2" charset="2"/>
              <a:buNone/>
            </a:pPr>
            <a:endParaRPr lang="en-GB" altLang="en-US" sz="2000" b="1" smtClean="0">
              <a:cs typeface="Times New Roman" panose="02020603050405020304" pitchFamily="18" charset="0"/>
            </a:endParaRPr>
          </a:p>
          <a:p>
            <a:pPr eaLnBrk="1" hangingPunct="1">
              <a:lnSpc>
                <a:spcPct val="90000"/>
              </a:lnSpc>
            </a:pPr>
            <a:r>
              <a:rPr lang="en-GB" altLang="en-US" sz="2000" b="1" i="1" smtClean="0">
                <a:cs typeface="Times New Roman" panose="02020603050405020304" pitchFamily="18" charset="0"/>
              </a:rPr>
              <a:t>How will these be selected? (Sampling Methods)</a:t>
            </a:r>
            <a:endParaRPr lang="en-US" altLang="en-US" sz="2000" b="1" smtClean="0"/>
          </a:p>
        </p:txBody>
      </p:sp>
    </p:spTree>
    <p:extLst>
      <p:ext uri="{BB962C8B-B14F-4D97-AF65-F5344CB8AC3E}">
        <p14:creationId xmlns:p14="http://schemas.microsoft.com/office/powerpoint/2010/main" val="351484629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r>
              <a:rPr lang="nl-NL" sz="4800" smtClean="0"/>
              <a:t>The Sampling Process</a:t>
            </a:r>
            <a:endParaRPr lang="en-US" sz="4800" smtClean="0"/>
          </a:p>
        </p:txBody>
      </p:sp>
      <p:sp>
        <p:nvSpPr>
          <p:cNvPr id="239619" name="Rectangle 3"/>
          <p:cNvSpPr>
            <a:spLocks noGrp="1" noChangeAspect="1" noChangeArrowheads="1"/>
          </p:cNvSpPr>
          <p:nvPr>
            <p:ph idx="1"/>
          </p:nvPr>
        </p:nvSpPr>
        <p:spPr>
          <a:xfrm>
            <a:off x="685800" y="1752600"/>
            <a:ext cx="7848600" cy="4191000"/>
          </a:xfrm>
        </p:spPr>
        <p:txBody>
          <a:bodyPr/>
          <a:lstStyle/>
          <a:p>
            <a:pPr eaLnBrk="1" hangingPunct="1"/>
            <a:r>
              <a:rPr lang="en-US" smtClean="0"/>
              <a:t>Major steps in sampling:</a:t>
            </a:r>
          </a:p>
          <a:p>
            <a:pPr lvl="1" eaLnBrk="1" hangingPunct="1"/>
            <a:r>
              <a:rPr lang="en-US" smtClean="0"/>
              <a:t>Define the population.</a:t>
            </a:r>
          </a:p>
          <a:p>
            <a:pPr lvl="1" eaLnBrk="1" hangingPunct="1"/>
            <a:r>
              <a:rPr lang="en-US" smtClean="0"/>
              <a:t>Determine the sample frame </a:t>
            </a:r>
          </a:p>
          <a:p>
            <a:pPr lvl="1" eaLnBrk="1" hangingPunct="1"/>
            <a:r>
              <a:rPr lang="en-US" smtClean="0"/>
              <a:t>Determine the sampling design </a:t>
            </a:r>
          </a:p>
          <a:p>
            <a:pPr lvl="1" eaLnBrk="1" hangingPunct="1"/>
            <a:r>
              <a:rPr lang="en-US" smtClean="0"/>
              <a:t>Determine the appropriate sample size</a:t>
            </a:r>
          </a:p>
          <a:p>
            <a:pPr lvl="1" eaLnBrk="1" hangingPunct="1"/>
            <a:r>
              <a:rPr lang="en-US" smtClean="0"/>
              <a:t>Execute the sampling process</a:t>
            </a:r>
            <a:endParaRPr lang="en-US" sz="2000" smtClean="0"/>
          </a:p>
        </p:txBody>
      </p:sp>
    </p:spTree>
    <p:extLst>
      <p:ext uri="{BB962C8B-B14F-4D97-AF65-F5344CB8AC3E}">
        <p14:creationId xmlns:p14="http://schemas.microsoft.com/office/powerpoint/2010/main" val="2114302027"/>
      </p:ext>
    </p:extLst>
  </p:cSld>
  <p:clrMapOvr>
    <a:masterClrMapping/>
  </p:clrMapOvr>
  <mc:AlternateContent xmlns:mc="http://schemas.openxmlformats.org/markup-compatibility/2006" xmlns:p14="http://schemas.microsoft.com/office/powerpoint/2010/main">
    <mc:Choice Requires="p14">
      <p:transition spd="slow" p14:dur="2000" advTm="45584"/>
    </mc:Choice>
    <mc:Fallback xmlns="">
      <p:transition spd="slow" advTm="45584"/>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96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396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396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3961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3961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396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hangingPunct="1"/>
            <a:r>
              <a:rPr lang="nl-NL" sz="4800" smtClean="0">
                <a:solidFill>
                  <a:srgbClr val="3333CC"/>
                </a:solidFill>
              </a:rPr>
              <a:t>Sampling Techniques</a:t>
            </a:r>
            <a:endParaRPr lang="en-US" sz="4800" smtClean="0">
              <a:solidFill>
                <a:srgbClr val="3333CC"/>
              </a:solidFill>
            </a:endParaRPr>
          </a:p>
        </p:txBody>
      </p:sp>
      <p:sp>
        <p:nvSpPr>
          <p:cNvPr id="247811" name="Rectangle 3"/>
          <p:cNvSpPr>
            <a:spLocks noGrp="1" noChangeAspect="1" noChangeArrowheads="1"/>
          </p:cNvSpPr>
          <p:nvPr>
            <p:ph idx="1"/>
          </p:nvPr>
        </p:nvSpPr>
        <p:spPr>
          <a:xfrm>
            <a:off x="467544" y="1340768"/>
            <a:ext cx="3528392" cy="4191000"/>
          </a:xfrm>
        </p:spPr>
        <p:txBody>
          <a:bodyPr/>
          <a:lstStyle/>
          <a:p>
            <a:pPr eaLnBrk="1" hangingPunct="1"/>
            <a:r>
              <a:rPr lang="en-US" dirty="0" smtClean="0"/>
              <a:t>Probability versus nonprobability sampling</a:t>
            </a:r>
          </a:p>
          <a:p>
            <a:pPr eaLnBrk="1" hangingPunct="1"/>
            <a:endParaRPr lang="en-US" dirty="0" smtClean="0"/>
          </a:p>
          <a:p>
            <a:pPr eaLnBrk="1" hangingPunct="1"/>
            <a:r>
              <a:rPr lang="en-US" dirty="0" smtClean="0"/>
              <a:t>Probability sampling: </a:t>
            </a:r>
            <a:endParaRPr lang="en-US" dirty="0" smtClean="0"/>
          </a:p>
          <a:p>
            <a:pPr lvl="1"/>
            <a:r>
              <a:rPr lang="en-US" dirty="0" smtClean="0"/>
              <a:t>elements </a:t>
            </a:r>
            <a:r>
              <a:rPr lang="en-US" dirty="0" smtClean="0"/>
              <a:t>in the population have a known and non-zero chance of being chosen</a:t>
            </a:r>
          </a:p>
          <a:p>
            <a:pPr eaLnBrk="1" hangingPunct="1"/>
            <a:endParaRPr lang="en-US" dirty="0" smtClean="0"/>
          </a:p>
          <a:p>
            <a:pPr eaLnBrk="1" hangingPunct="1"/>
            <a:endParaRPr lang="en-US" i="1" dirty="0" smtClean="0"/>
          </a:p>
          <a:p>
            <a:pPr eaLnBrk="1" hangingPunct="1"/>
            <a:endParaRPr lang="en-US" i="1" dirty="0" smtClean="0"/>
          </a:p>
        </p:txBody>
      </p:sp>
      <p:sp>
        <p:nvSpPr>
          <p:cNvPr id="5" name="Rectangle 3"/>
          <p:cNvSpPr txBox="1">
            <a:spLocks noChangeAspect="1" noChangeArrowheads="1"/>
          </p:cNvSpPr>
          <p:nvPr/>
        </p:nvSpPr>
        <p:spPr bwMode="auto">
          <a:xfrm>
            <a:off x="4387280" y="1340768"/>
            <a:ext cx="4680520" cy="4752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16634" indent="-316634" algn="l" rtl="0" eaLnBrk="1" fontAlgn="base" hangingPunct="1">
              <a:spcBef>
                <a:spcPct val="20000"/>
              </a:spcBef>
              <a:spcAft>
                <a:spcPct val="0"/>
              </a:spcAft>
              <a:buFont typeface="Wingdings" panose="05000000000000000000" pitchFamily="2" charset="2"/>
              <a:buChar char="ü"/>
              <a:defRPr sz="2586" b="1">
                <a:solidFill>
                  <a:srgbClr val="222222"/>
                </a:solidFill>
                <a:latin typeface="Times New Roman" pitchFamily="18" charset="0"/>
                <a:ea typeface="+mn-ea"/>
                <a:cs typeface="Times New Roman" pitchFamily="18" charset="0"/>
              </a:defRPr>
            </a:lvl1pPr>
            <a:lvl2pPr marL="686040" indent="-263862" algn="l" rtl="0" eaLnBrk="1" fontAlgn="base" hangingPunct="1">
              <a:spcBef>
                <a:spcPct val="20000"/>
              </a:spcBef>
              <a:spcAft>
                <a:spcPct val="0"/>
              </a:spcAft>
              <a:buFont typeface="Wingdings" panose="05000000000000000000" pitchFamily="2" charset="2"/>
              <a:buChar char="q"/>
              <a:defRPr sz="2401" b="1">
                <a:solidFill>
                  <a:srgbClr val="FF0000"/>
                </a:solidFill>
                <a:latin typeface="Times New Roman" pitchFamily="18" charset="0"/>
                <a:cs typeface="Times New Roman" pitchFamily="18" charset="0"/>
              </a:defRPr>
            </a:lvl2pPr>
            <a:lvl3pPr marL="1055446" indent="-211089" algn="l" rtl="0" eaLnBrk="1" fontAlgn="base" hangingPunct="1">
              <a:spcBef>
                <a:spcPct val="20000"/>
              </a:spcBef>
              <a:spcAft>
                <a:spcPct val="0"/>
              </a:spcAft>
              <a:buChar char="•"/>
              <a:defRPr sz="2031">
                <a:solidFill>
                  <a:srgbClr val="222222"/>
                </a:solidFill>
                <a:latin typeface="Times New Roman" pitchFamily="18" charset="0"/>
                <a:cs typeface="Times New Roman" pitchFamily="18" charset="0"/>
              </a:defRPr>
            </a:lvl3pPr>
            <a:lvl4pPr marL="1477625" indent="-211089" algn="l" rtl="0" eaLnBrk="1" fontAlgn="base" hangingPunct="1">
              <a:spcBef>
                <a:spcPct val="20000"/>
              </a:spcBef>
              <a:spcAft>
                <a:spcPct val="0"/>
              </a:spcAft>
              <a:buChar char="–"/>
              <a:defRPr sz="2031">
                <a:solidFill>
                  <a:srgbClr val="222222"/>
                </a:solidFill>
                <a:latin typeface="Times New Roman" pitchFamily="18" charset="0"/>
                <a:cs typeface="Times New Roman" pitchFamily="18" charset="0"/>
              </a:defRPr>
            </a:lvl4pPr>
            <a:lvl5pPr marL="1899803" indent="-211089" algn="l" rtl="0" eaLnBrk="1" fontAlgn="base" hangingPunct="1">
              <a:spcBef>
                <a:spcPct val="20000"/>
              </a:spcBef>
              <a:spcAft>
                <a:spcPct val="0"/>
              </a:spcAft>
              <a:buChar char="»"/>
              <a:defRPr sz="1847">
                <a:solidFill>
                  <a:schemeClr val="tx1"/>
                </a:solidFill>
                <a:latin typeface="Times New Roman" pitchFamily="18" charset="0"/>
                <a:cs typeface="Times New Roman" pitchFamily="18" charset="0"/>
              </a:defRPr>
            </a:lvl5pPr>
            <a:lvl6pPr marL="2321982" indent="-211089" algn="l" rtl="0" eaLnBrk="1" fontAlgn="base" hangingPunct="1">
              <a:spcBef>
                <a:spcPct val="20000"/>
              </a:spcBef>
              <a:spcAft>
                <a:spcPct val="0"/>
              </a:spcAft>
              <a:buChar char="»"/>
              <a:defRPr sz="1847">
                <a:solidFill>
                  <a:schemeClr val="tx1"/>
                </a:solidFill>
                <a:latin typeface="Times New Roman" pitchFamily="18" charset="0"/>
              </a:defRPr>
            </a:lvl6pPr>
            <a:lvl7pPr marL="2744160" indent="-211089" algn="l" rtl="0" eaLnBrk="1" fontAlgn="base" hangingPunct="1">
              <a:spcBef>
                <a:spcPct val="20000"/>
              </a:spcBef>
              <a:spcAft>
                <a:spcPct val="0"/>
              </a:spcAft>
              <a:buChar char="»"/>
              <a:defRPr sz="1847">
                <a:solidFill>
                  <a:schemeClr val="tx1"/>
                </a:solidFill>
                <a:latin typeface="Times New Roman" pitchFamily="18" charset="0"/>
              </a:defRPr>
            </a:lvl7pPr>
            <a:lvl8pPr marL="3166339" indent="-211089" algn="l" rtl="0" eaLnBrk="1" fontAlgn="base" hangingPunct="1">
              <a:spcBef>
                <a:spcPct val="20000"/>
              </a:spcBef>
              <a:spcAft>
                <a:spcPct val="0"/>
              </a:spcAft>
              <a:buChar char="»"/>
              <a:defRPr sz="1847">
                <a:solidFill>
                  <a:schemeClr val="tx1"/>
                </a:solidFill>
                <a:latin typeface="Times New Roman" pitchFamily="18" charset="0"/>
              </a:defRPr>
            </a:lvl8pPr>
            <a:lvl9pPr marL="3588517" indent="-211089" algn="l" rtl="0" eaLnBrk="1" fontAlgn="base" hangingPunct="1">
              <a:spcBef>
                <a:spcPct val="20000"/>
              </a:spcBef>
              <a:spcAft>
                <a:spcPct val="0"/>
              </a:spcAft>
              <a:buChar char="»"/>
              <a:defRPr sz="1847">
                <a:solidFill>
                  <a:schemeClr val="tx1"/>
                </a:solidFill>
                <a:latin typeface="Times New Roman" pitchFamily="18" charset="0"/>
              </a:defRPr>
            </a:lvl9pPr>
          </a:lstStyle>
          <a:p>
            <a:r>
              <a:rPr lang="en-US" kern="0" smtClean="0"/>
              <a:t>Probability Sampling</a:t>
            </a:r>
          </a:p>
          <a:p>
            <a:pPr lvl="1"/>
            <a:r>
              <a:rPr lang="en-US" kern="0" smtClean="0"/>
              <a:t>Simple Random Sampling</a:t>
            </a:r>
          </a:p>
          <a:p>
            <a:pPr lvl="1"/>
            <a:r>
              <a:rPr lang="en-US" kern="0" smtClean="0"/>
              <a:t>Systematic Sampling</a:t>
            </a:r>
          </a:p>
          <a:p>
            <a:pPr lvl="1"/>
            <a:r>
              <a:rPr lang="en-US" kern="0" smtClean="0"/>
              <a:t>Stratified Random Sampling</a:t>
            </a:r>
          </a:p>
          <a:p>
            <a:pPr lvl="1"/>
            <a:r>
              <a:rPr lang="en-US" kern="0" smtClean="0"/>
              <a:t>Cluster Sampling</a:t>
            </a:r>
            <a:br>
              <a:rPr lang="en-US" kern="0" smtClean="0"/>
            </a:br>
            <a:endParaRPr lang="en-US" kern="0" smtClean="0"/>
          </a:p>
          <a:p>
            <a:r>
              <a:rPr lang="en-US" kern="0" smtClean="0"/>
              <a:t>Nonprobability Sampling</a:t>
            </a:r>
          </a:p>
          <a:p>
            <a:pPr lvl="1"/>
            <a:r>
              <a:rPr lang="en-US" kern="0" smtClean="0"/>
              <a:t>Convenience Sampling</a:t>
            </a:r>
          </a:p>
          <a:p>
            <a:pPr lvl="1"/>
            <a:r>
              <a:rPr lang="en-US" kern="0" smtClean="0"/>
              <a:t>Judgment Sampling</a:t>
            </a:r>
          </a:p>
          <a:p>
            <a:pPr lvl="1"/>
            <a:r>
              <a:rPr lang="en-US" kern="0" smtClean="0"/>
              <a:t>Quota Sampling</a:t>
            </a:r>
          </a:p>
          <a:p>
            <a:endParaRPr lang="en-US" kern="0" smtClean="0"/>
          </a:p>
          <a:p>
            <a:endParaRPr lang="en-US" kern="0" dirty="0" smtClean="0"/>
          </a:p>
        </p:txBody>
      </p:sp>
    </p:spTree>
    <p:extLst>
      <p:ext uri="{BB962C8B-B14F-4D97-AF65-F5344CB8AC3E}">
        <p14:creationId xmlns:p14="http://schemas.microsoft.com/office/powerpoint/2010/main" val="2489073765"/>
      </p:ext>
    </p:extLst>
  </p:cSld>
  <p:clrMapOvr>
    <a:masterClrMapping/>
  </p:clrMapOvr>
  <mc:AlternateContent xmlns:mc="http://schemas.openxmlformats.org/markup-compatibility/2006" xmlns:p14="http://schemas.microsoft.com/office/powerpoint/2010/main">
    <mc:Choice Requires="p14">
      <p:transition spd="slow" p14:dur="2000" advTm="45584"/>
    </mc:Choice>
    <mc:Fallback xmlns="">
      <p:transition spd="slow" advTm="45584"/>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78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78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478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smtClean="0"/>
              <a:t>Types of Sampling Methods</a:t>
            </a:r>
          </a:p>
        </p:txBody>
      </p:sp>
      <p:sp>
        <p:nvSpPr>
          <p:cNvPr id="17411" name="Rectangle 3"/>
          <p:cNvSpPr>
            <a:spLocks noGrp="1" noChangeArrowheads="1"/>
          </p:cNvSpPr>
          <p:nvPr>
            <p:ph type="body" idx="1"/>
          </p:nvPr>
        </p:nvSpPr>
        <p:spPr>
          <a:xfrm>
            <a:off x="1447800" y="1600200"/>
            <a:ext cx="7543800" cy="4343400"/>
          </a:xfrm>
        </p:spPr>
        <p:txBody>
          <a:bodyPr/>
          <a:lstStyle/>
          <a:p>
            <a:pPr eaLnBrk="1" hangingPunct="1">
              <a:spcBef>
                <a:spcPct val="40000"/>
              </a:spcBef>
              <a:buFont typeface="Wingdings" panose="05000000000000000000" pitchFamily="2" charset="2"/>
              <a:buNone/>
            </a:pPr>
            <a:r>
              <a:rPr lang="en-US" altLang="en-US" sz="2400" b="1" dirty="0" smtClean="0">
                <a:solidFill>
                  <a:srgbClr val="FF0000"/>
                </a:solidFill>
                <a:latin typeface="Times New Roman" panose="02020603050405020304" pitchFamily="18" charset="0"/>
              </a:rPr>
              <a:t>Random Sampling (Probability or Statistical Sampling)</a:t>
            </a:r>
          </a:p>
          <a:p>
            <a:pPr eaLnBrk="1" hangingPunct="1">
              <a:spcBef>
                <a:spcPct val="40000"/>
              </a:spcBef>
            </a:pPr>
            <a:r>
              <a:rPr lang="en-GB" altLang="en-US" sz="2200" b="1" dirty="0" smtClean="0">
                <a:latin typeface="Times New Roman" panose="02020603050405020304" pitchFamily="18" charset="0"/>
                <a:cs typeface="Times New Roman" panose="02020603050405020304" pitchFamily="18" charset="0"/>
              </a:rPr>
              <a:t>A random sample is one in which the units of analysis have been selected from the sampling frame (or sometimes directly from the population) by a process involving the use of random numbers. Random sampling is structured so that all units within a population (or subset of the population) have an equal chance of being selected.</a:t>
            </a:r>
          </a:p>
          <a:p>
            <a:pPr eaLnBrk="1" hangingPunct="1">
              <a:spcBef>
                <a:spcPct val="40000"/>
              </a:spcBef>
            </a:pPr>
            <a:r>
              <a:rPr lang="en-GB" altLang="en-US" sz="2200" b="1" dirty="0" smtClean="0">
                <a:latin typeface="Times New Roman" panose="02020603050405020304" pitchFamily="18" charset="0"/>
                <a:cs typeface="Times New Roman" panose="02020603050405020304" pitchFamily="18" charset="0"/>
              </a:rPr>
              <a:t>Random sampling is presumed to be done “</a:t>
            </a:r>
            <a:r>
              <a:rPr lang="en-GB" altLang="en-US" sz="2200" b="1" i="1" dirty="0" smtClean="0">
                <a:latin typeface="Times New Roman" panose="02020603050405020304" pitchFamily="18" charset="0"/>
                <a:cs typeface="Times New Roman" panose="02020603050405020304" pitchFamily="18" charset="0"/>
              </a:rPr>
              <a:t>without replacement</a:t>
            </a:r>
            <a:r>
              <a:rPr lang="en-GB" altLang="en-US" sz="2200" b="1" dirty="0" smtClean="0">
                <a:latin typeface="Times New Roman" panose="02020603050405020304" pitchFamily="18" charset="0"/>
                <a:cs typeface="Times New Roman" panose="02020603050405020304" pitchFamily="18" charset="0"/>
              </a:rPr>
              <a:t>” meaning that once a unit is selected to be in the sample, it is not placed back in the sampling frame and eligible to be sampled for second or third time.</a:t>
            </a:r>
            <a:r>
              <a:rPr lang="en-US" altLang="en-US" sz="2200" b="1" dirty="0" smtClean="0">
                <a:latin typeface="Times New Roman" panose="02020603050405020304" pitchFamily="18" charset="0"/>
              </a:rPr>
              <a:t> </a:t>
            </a:r>
          </a:p>
          <a:p>
            <a:pPr eaLnBrk="1" hangingPunct="1">
              <a:spcBef>
                <a:spcPct val="40000"/>
              </a:spcBef>
              <a:buFont typeface="Wingdings" panose="05000000000000000000" pitchFamily="2" charset="2"/>
              <a:buNone/>
            </a:pPr>
            <a:endParaRPr lang="en-US" altLang="en-US" sz="2200" b="1" dirty="0" smtClean="0">
              <a:latin typeface="Times New Roman" panose="02020603050405020304" pitchFamily="18" charset="0"/>
            </a:endParaRPr>
          </a:p>
        </p:txBody>
      </p:sp>
    </p:spTree>
    <p:extLst>
      <p:ext uri="{BB962C8B-B14F-4D97-AF65-F5344CB8AC3E}">
        <p14:creationId xmlns:p14="http://schemas.microsoft.com/office/powerpoint/2010/main" val="173844274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mtClean="0"/>
              <a:t>Random Sampling (Cont’d)</a:t>
            </a:r>
          </a:p>
        </p:txBody>
      </p:sp>
      <p:sp>
        <p:nvSpPr>
          <p:cNvPr id="18435" name="Rectangle 3"/>
          <p:cNvSpPr>
            <a:spLocks noGrp="1" noChangeArrowheads="1"/>
          </p:cNvSpPr>
          <p:nvPr>
            <p:ph type="body" idx="1"/>
          </p:nvPr>
        </p:nvSpPr>
        <p:spPr>
          <a:xfrm>
            <a:off x="1257300" y="1628800"/>
            <a:ext cx="6629400" cy="4038600"/>
          </a:xfrm>
        </p:spPr>
        <p:txBody>
          <a:bodyPr/>
          <a:lstStyle/>
          <a:p>
            <a:pPr eaLnBrk="1" hangingPunct="1">
              <a:spcBef>
                <a:spcPct val="30000"/>
              </a:spcBef>
              <a:buFont typeface="Wingdings" panose="05000000000000000000" pitchFamily="2" charset="2"/>
              <a:buNone/>
            </a:pPr>
            <a:r>
              <a:rPr lang="en-GB" altLang="en-US" sz="2400" b="1" dirty="0" smtClean="0">
                <a:latin typeface="Times New Roman" panose="02020603050405020304" pitchFamily="18" charset="0"/>
                <a:cs typeface="Times New Roman" panose="02020603050405020304" pitchFamily="18" charset="0"/>
              </a:rPr>
              <a:t>Note:</a:t>
            </a:r>
          </a:p>
          <a:p>
            <a:pPr eaLnBrk="1" hangingPunct="1">
              <a:spcBef>
                <a:spcPct val="30000"/>
              </a:spcBef>
            </a:pPr>
            <a:r>
              <a:rPr lang="en-GB" altLang="en-US" sz="2400" b="1" dirty="0" smtClean="0">
                <a:latin typeface="Times New Roman" panose="02020603050405020304" pitchFamily="18" charset="0"/>
                <a:cs typeface="Times New Roman" panose="02020603050405020304" pitchFamily="18" charset="0"/>
              </a:rPr>
              <a:t> Random sampling is </a:t>
            </a:r>
            <a:r>
              <a:rPr lang="en-GB" altLang="en-US" sz="2400" b="1" i="1" dirty="0" smtClean="0">
                <a:latin typeface="Times New Roman" panose="02020603050405020304" pitchFamily="18" charset="0"/>
                <a:cs typeface="Times New Roman" panose="02020603050405020304" pitchFamily="18" charset="0"/>
              </a:rPr>
              <a:t>not </a:t>
            </a:r>
            <a:r>
              <a:rPr lang="en-GB" altLang="en-US" sz="2400" b="1" dirty="0" smtClean="0">
                <a:latin typeface="Times New Roman" panose="02020603050405020304" pitchFamily="18" charset="0"/>
                <a:cs typeface="Times New Roman" panose="02020603050405020304" pitchFamily="18" charset="0"/>
              </a:rPr>
              <a:t>the same as chance sampling, such as interviewing the first thirty patients who happen to visit the health clinic during your site visit. </a:t>
            </a:r>
          </a:p>
          <a:p>
            <a:pPr eaLnBrk="1" hangingPunct="1">
              <a:spcBef>
                <a:spcPct val="30000"/>
              </a:spcBef>
            </a:pPr>
            <a:r>
              <a:rPr lang="en-GB" altLang="en-US" sz="2400" b="1" dirty="0" smtClean="0">
                <a:latin typeface="Times New Roman" panose="02020603050405020304" pitchFamily="18" charset="0"/>
                <a:cs typeface="Times New Roman" panose="02020603050405020304" pitchFamily="18" charset="0"/>
              </a:rPr>
              <a:t>It is also not the same as deliberately selecting units to be representative of the population. </a:t>
            </a:r>
          </a:p>
          <a:p>
            <a:pPr eaLnBrk="1" hangingPunct="1">
              <a:spcBef>
                <a:spcPct val="30000"/>
              </a:spcBef>
              <a:buFont typeface="Wingdings" panose="05000000000000000000" pitchFamily="2" charset="2"/>
              <a:buNone/>
            </a:pPr>
            <a:r>
              <a:rPr lang="en-GB" altLang="en-US" sz="2400" b="1" dirty="0" smtClean="0">
                <a:latin typeface="Times New Roman" panose="02020603050405020304" pitchFamily="18" charset="0"/>
                <a:cs typeface="Times New Roman" panose="02020603050405020304" pitchFamily="18" charset="0"/>
              </a:rPr>
              <a:t>	Both of these are </a:t>
            </a:r>
            <a:r>
              <a:rPr lang="en-GB" altLang="en-US" sz="2400" b="1" i="1" dirty="0" smtClean="0">
                <a:latin typeface="Times New Roman" panose="02020603050405020304" pitchFamily="18" charset="0"/>
                <a:cs typeface="Times New Roman" panose="02020603050405020304" pitchFamily="18" charset="0"/>
              </a:rPr>
              <a:t>“non-random samples”</a:t>
            </a:r>
            <a:r>
              <a:rPr lang="en-GB" altLang="en-US" sz="2400" b="1" dirty="0" smtClean="0">
                <a:latin typeface="Times New Roman" panose="02020603050405020304" pitchFamily="18" charset="0"/>
                <a:cs typeface="Times New Roman" panose="02020603050405020304" pitchFamily="18" charset="0"/>
              </a:rPr>
              <a:t> and will be discussed later in this presentation</a:t>
            </a:r>
            <a:endParaRPr lang="en-US" altLang="en-US" sz="2400" b="1" dirty="0" smtClean="0">
              <a:latin typeface="Times New Roman" panose="02020603050405020304" pitchFamily="18" charset="0"/>
            </a:endParaRPr>
          </a:p>
        </p:txBody>
      </p:sp>
    </p:spTree>
    <p:extLst>
      <p:ext uri="{BB962C8B-B14F-4D97-AF65-F5344CB8AC3E}">
        <p14:creationId xmlns:p14="http://schemas.microsoft.com/office/powerpoint/2010/main" val="328372075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30188"/>
            <a:ext cx="8382000" cy="664797"/>
          </a:xfrm>
        </p:spPr>
        <p:txBody>
          <a:bodyPr/>
          <a:lstStyle/>
          <a:p>
            <a:r>
              <a:rPr smtClean="0"/>
              <a:t>Objectives</a:t>
            </a:r>
            <a:endParaRPr lang="en-US" dirty="0"/>
          </a:p>
        </p:txBody>
      </p:sp>
      <p:sp>
        <p:nvSpPr>
          <p:cNvPr id="6" name="Text Placeholder 5"/>
          <p:cNvSpPr>
            <a:spLocks noGrp="1"/>
          </p:cNvSpPr>
          <p:nvPr>
            <p:ph type="body" sz="quarter" idx="4294967295"/>
          </p:nvPr>
        </p:nvSpPr>
        <p:spPr>
          <a:xfrm>
            <a:off x="381000" y="1411552"/>
            <a:ext cx="8382000" cy="4370427"/>
          </a:xfrm>
          <a:prstGeom prst="rect">
            <a:avLst/>
          </a:prstGeom>
        </p:spPr>
        <p:txBody>
          <a:bodyPr/>
          <a:lstStyle/>
          <a:p>
            <a:r>
              <a:rPr lang="en-US" dirty="0" smtClean="0"/>
              <a:t>Define the five basic sampling methods</a:t>
            </a:r>
          </a:p>
          <a:p>
            <a:pPr lvl="1"/>
            <a:r>
              <a:rPr lang="en-US" dirty="0" smtClean="0"/>
              <a:t>Random</a:t>
            </a:r>
          </a:p>
          <a:p>
            <a:pPr lvl="1"/>
            <a:r>
              <a:rPr lang="en-US" dirty="0" smtClean="0"/>
              <a:t>Systematic</a:t>
            </a:r>
          </a:p>
          <a:p>
            <a:pPr lvl="1"/>
            <a:r>
              <a:rPr lang="en-US" dirty="0" smtClean="0"/>
              <a:t>Stratified</a:t>
            </a:r>
          </a:p>
          <a:p>
            <a:pPr lvl="1"/>
            <a:r>
              <a:rPr lang="en-US" dirty="0" smtClean="0"/>
              <a:t>Cluster</a:t>
            </a:r>
          </a:p>
          <a:p>
            <a:pPr lvl="1"/>
            <a:r>
              <a:rPr lang="en-US" dirty="0" smtClean="0"/>
              <a:t>Convenience</a:t>
            </a:r>
          </a:p>
          <a:p>
            <a:pPr lvl="1"/>
            <a:endParaRPr lang="en-US" dirty="0" smtClean="0"/>
          </a:p>
          <a:p>
            <a:r>
              <a:rPr lang="en-US" dirty="0" smtClean="0"/>
              <a:t>Identify sampling methods in an example</a:t>
            </a:r>
          </a:p>
          <a:p>
            <a:r>
              <a:rPr lang="en-US" dirty="0" smtClean="0"/>
              <a:t>Use sampling methods to choose data</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71F88ACE-16CC-4E1E-B070-8C0549CA58B8}" type="slidenum">
              <a:rPr lang="en-US" smtClean="0"/>
              <a:pPr/>
              <a:t>2</a:t>
            </a:fld>
            <a:endParaRPr lang="en-US" dirty="0"/>
          </a:p>
        </p:txBody>
      </p:sp>
      <p:sp>
        <p:nvSpPr>
          <p:cNvPr id="7" name="Footer Placeholder 6"/>
          <p:cNvSpPr>
            <a:spLocks noGrp="1"/>
          </p:cNvSpPr>
          <p:nvPr>
            <p:ph type="ftr" sz="quarter" idx="4294967295"/>
          </p:nvPr>
        </p:nvSpPr>
        <p:spPr>
          <a:xfrm>
            <a:off x="3124200" y="6356350"/>
            <a:ext cx="2895600" cy="365125"/>
          </a:xfrm>
          <a:prstGeom prst="rect">
            <a:avLst/>
          </a:prstGeom>
        </p:spPr>
        <p:txBody>
          <a:bodyPr/>
          <a:lstStyle/>
          <a:p>
            <a:r>
              <a:rPr lang="en-US" dirty="0" smtClean="0"/>
              <a:t>Sarah DiCalogero - Statistical Sampling</a:t>
            </a:r>
            <a:endParaRPr lang="en-US" dirty="0"/>
          </a:p>
        </p:txBody>
      </p:sp>
    </p:spTree>
    <p:extLst>
      <p:ext uri="{BB962C8B-B14F-4D97-AF65-F5344CB8AC3E}">
        <p14:creationId xmlns:p14="http://schemas.microsoft.com/office/powerpoint/2010/main" val="4137518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1000"/>
                                        <p:tgtEl>
                                          <p:spTgt spid="6">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1000"/>
                                        <p:tgtEl>
                                          <p:spTgt spid="6">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1000"/>
                                        <p:tgtEl>
                                          <p:spTgt spid="6">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1000"/>
                                        <p:tgtEl>
                                          <p:spTgt spid="6">
                                            <p:txEl>
                                              <p:pRg st="4" end="4"/>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1000"/>
                                        <p:tgtEl>
                                          <p:spTgt spid="6">
                                            <p:txEl>
                                              <p:pRg st="5" end="5"/>
                                            </p:txEl>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animEffect transition="in" filter="fade">
                                      <p:cBhvr>
                                        <p:cTn id="31" dur="1000"/>
                                        <p:tgtEl>
                                          <p:spTgt spid="6">
                                            <p:txEl>
                                              <p:pRg st="7" end="7"/>
                                            </p:txEl>
                                          </p:spTgt>
                                        </p:tgtEl>
                                      </p:cBhvr>
                                    </p:animEffect>
                                  </p:childTnLst>
                                </p:cTn>
                              </p:par>
                            </p:childTnLst>
                          </p:cTn>
                        </p:par>
                        <p:par>
                          <p:cTn id="32" fill="hold">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animEffect transition="in" filter="fade">
                                      <p:cBhvr>
                                        <p:cTn id="35" dur="10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mtClean="0"/>
              <a:t>Probability Sampling Theory</a:t>
            </a:r>
          </a:p>
        </p:txBody>
      </p:sp>
      <p:sp>
        <p:nvSpPr>
          <p:cNvPr id="19459" name="Rectangle 3"/>
          <p:cNvSpPr>
            <a:spLocks noGrp="1" noChangeArrowheads="1"/>
          </p:cNvSpPr>
          <p:nvPr>
            <p:ph type="body" idx="1"/>
          </p:nvPr>
        </p:nvSpPr>
        <p:spPr>
          <a:xfrm>
            <a:off x="539552" y="1412776"/>
            <a:ext cx="8305800" cy="4648200"/>
          </a:xfrm>
        </p:spPr>
        <p:txBody>
          <a:bodyPr/>
          <a:lstStyle/>
          <a:p>
            <a:pPr algn="just" eaLnBrk="1" hangingPunct="1">
              <a:lnSpc>
                <a:spcPct val="90000"/>
              </a:lnSpc>
              <a:spcBef>
                <a:spcPct val="10000"/>
              </a:spcBef>
            </a:pPr>
            <a:r>
              <a:rPr lang="en-US" altLang="en-US" sz="2000" b="1" dirty="0" smtClean="0">
                <a:latin typeface="Times New Roman" panose="02020603050405020304" pitchFamily="18" charset="0"/>
                <a:cs typeface="Times New Roman" panose="02020603050405020304" pitchFamily="18" charset="0"/>
              </a:rPr>
              <a:t>The purpose of sampling is to select a set of elements in a given population </a:t>
            </a:r>
            <a:endParaRPr lang="en-US" altLang="en-US" sz="2000" b="1" dirty="0" smtClean="0">
              <a:latin typeface="Times New Roman" panose="02020603050405020304" pitchFamily="18" charset="0"/>
              <a:cs typeface="Times New Roman" panose="02020603050405020304" pitchFamily="18" charset="0"/>
            </a:endParaRPr>
          </a:p>
          <a:p>
            <a:pPr lvl="1" algn="just">
              <a:lnSpc>
                <a:spcPct val="90000"/>
              </a:lnSpc>
              <a:spcBef>
                <a:spcPct val="10000"/>
              </a:spcBef>
            </a:pPr>
            <a:r>
              <a:rPr lang="en-US" altLang="en-US" sz="1815" b="1" dirty="0" smtClean="0">
                <a:latin typeface="Times New Roman" panose="02020603050405020304" pitchFamily="18" charset="0"/>
                <a:cs typeface="Times New Roman" panose="02020603050405020304" pitchFamily="18" charset="0"/>
              </a:rPr>
              <a:t>in </a:t>
            </a:r>
            <a:r>
              <a:rPr lang="en-US" altLang="en-US" sz="1815" b="1" dirty="0" smtClean="0">
                <a:latin typeface="Times New Roman" panose="02020603050405020304" pitchFamily="18" charset="0"/>
                <a:cs typeface="Times New Roman" panose="02020603050405020304" pitchFamily="18" charset="0"/>
              </a:rPr>
              <a:t>such way that the description of those elements accurately portrays the characteristics of the total population from which they are selected.  </a:t>
            </a:r>
          </a:p>
          <a:p>
            <a:pPr algn="just" eaLnBrk="1" hangingPunct="1">
              <a:lnSpc>
                <a:spcPct val="90000"/>
              </a:lnSpc>
              <a:spcBef>
                <a:spcPct val="10000"/>
              </a:spcBef>
            </a:pPr>
            <a:r>
              <a:rPr lang="en-US" altLang="en-US" sz="2000" b="1" dirty="0" smtClean="0">
                <a:latin typeface="Times New Roman" panose="02020603050405020304" pitchFamily="18" charset="0"/>
                <a:cs typeface="Times New Roman" panose="02020603050405020304" pitchFamily="18" charset="0"/>
              </a:rPr>
              <a:t>Random selection is key to a probability sample</a:t>
            </a:r>
            <a:r>
              <a:rPr lang="en-US" altLang="en-US" sz="2000" b="1" dirty="0" smtClean="0">
                <a:latin typeface="Times New Roman" panose="02020603050405020304" pitchFamily="18" charset="0"/>
                <a:cs typeface="Times New Roman" panose="02020603050405020304" pitchFamily="18" charset="0"/>
              </a:rPr>
              <a:t>.</a:t>
            </a:r>
          </a:p>
          <a:p>
            <a:pPr lvl="1" algn="just">
              <a:lnSpc>
                <a:spcPct val="90000"/>
              </a:lnSpc>
              <a:spcBef>
                <a:spcPct val="10000"/>
              </a:spcBef>
            </a:pPr>
            <a:r>
              <a:rPr lang="en-US" altLang="en-US" sz="1815" b="1" dirty="0" smtClean="0">
                <a:latin typeface="Times New Roman" panose="02020603050405020304" pitchFamily="18" charset="0"/>
                <a:cs typeface="Times New Roman" panose="02020603050405020304" pitchFamily="18" charset="0"/>
              </a:rPr>
              <a:t> </a:t>
            </a:r>
            <a:r>
              <a:rPr lang="en-US" altLang="en-US" sz="1815" b="1" dirty="0" smtClean="0">
                <a:latin typeface="Times New Roman" panose="02020603050405020304" pitchFamily="18" charset="0"/>
                <a:cs typeface="Times New Roman" panose="02020603050405020304" pitchFamily="18" charset="0"/>
              </a:rPr>
              <a:t>In random selection each element has an equal chance of selection, which is independent of any other event in the selection process.</a:t>
            </a:r>
          </a:p>
          <a:p>
            <a:pPr algn="just" eaLnBrk="1" hangingPunct="1">
              <a:lnSpc>
                <a:spcPct val="90000"/>
              </a:lnSpc>
              <a:spcBef>
                <a:spcPct val="10000"/>
              </a:spcBef>
            </a:pPr>
            <a:endParaRPr lang="en-US" altLang="en-US" sz="2000" b="1" dirty="0" smtClean="0">
              <a:latin typeface="Times New Roman" panose="02020603050405020304" pitchFamily="18" charset="0"/>
              <a:cs typeface="Times New Roman" panose="02020603050405020304" pitchFamily="18" charset="0"/>
            </a:endParaRPr>
          </a:p>
          <a:p>
            <a:pPr algn="just" eaLnBrk="1" hangingPunct="1">
              <a:lnSpc>
                <a:spcPct val="90000"/>
              </a:lnSpc>
              <a:spcBef>
                <a:spcPct val="10000"/>
              </a:spcBef>
              <a:buFont typeface="Wingdings" panose="05000000000000000000" pitchFamily="2" charset="2"/>
              <a:buNone/>
            </a:pPr>
            <a:r>
              <a:rPr lang="en-US" altLang="en-US" sz="2000" b="1" i="1" dirty="0" smtClean="0">
                <a:latin typeface="Times New Roman" panose="02020603050405020304" pitchFamily="18" charset="0"/>
                <a:cs typeface="Times New Roman" panose="02020603050405020304" pitchFamily="18" charset="0"/>
              </a:rPr>
              <a:t>	</a:t>
            </a:r>
            <a:r>
              <a:rPr lang="en-US" altLang="en-US" sz="2000" b="1" i="1" dirty="0" smtClean="0">
                <a:solidFill>
                  <a:srgbClr val="FF0000"/>
                </a:solidFill>
                <a:latin typeface="Times New Roman" panose="02020603050405020304" pitchFamily="18" charset="0"/>
                <a:cs typeface="Times New Roman" panose="02020603050405020304" pitchFamily="18" charset="0"/>
              </a:rPr>
              <a:t>Why Random Selection?</a:t>
            </a:r>
            <a:endParaRPr lang="en-US" altLang="en-US" sz="2000" b="1" dirty="0" smtClean="0">
              <a:solidFill>
                <a:srgbClr val="FF0000"/>
              </a:solidFill>
              <a:latin typeface="Times New Roman" panose="02020603050405020304" pitchFamily="18" charset="0"/>
              <a:cs typeface="Times New Roman" panose="02020603050405020304" pitchFamily="18" charset="0"/>
            </a:endParaRPr>
          </a:p>
          <a:p>
            <a:pPr algn="just" eaLnBrk="1" hangingPunct="1">
              <a:lnSpc>
                <a:spcPct val="90000"/>
              </a:lnSpc>
              <a:spcBef>
                <a:spcPct val="10000"/>
              </a:spcBef>
            </a:pPr>
            <a:r>
              <a:rPr lang="en-US" altLang="en-US" sz="2000" b="1" dirty="0" smtClean="0">
                <a:latin typeface="Times New Roman" panose="02020603050405020304" pitchFamily="18" charset="0"/>
                <a:cs typeface="Times New Roman" panose="02020603050405020304" pitchFamily="18" charset="0"/>
              </a:rPr>
              <a:t> Serves as a  check against conscious or unconscious bias on the part of the researcher</a:t>
            </a:r>
          </a:p>
          <a:p>
            <a:pPr algn="just" eaLnBrk="1" hangingPunct="1">
              <a:lnSpc>
                <a:spcPct val="90000"/>
              </a:lnSpc>
              <a:spcBef>
                <a:spcPct val="10000"/>
              </a:spcBef>
            </a:pPr>
            <a:r>
              <a:rPr lang="en-US" altLang="en-US" sz="2000" b="1" dirty="0" smtClean="0">
                <a:latin typeface="Times New Roman" panose="02020603050405020304" pitchFamily="18" charset="0"/>
                <a:cs typeface="Times New Roman" panose="02020603050405020304" pitchFamily="18" charset="0"/>
              </a:rPr>
              <a:t>  It offers access to the body of probability theory, which in turn provides the estimates of population characteristics as well as estimates of Error.</a:t>
            </a:r>
            <a:endParaRPr lang="en-US" altLang="en-US" sz="2000" b="1" dirty="0" smtClean="0">
              <a:latin typeface="Times New Roman" panose="02020603050405020304" pitchFamily="18" charset="0"/>
            </a:endParaRPr>
          </a:p>
        </p:txBody>
      </p:sp>
    </p:spTree>
    <p:extLst>
      <p:ext uri="{BB962C8B-B14F-4D97-AF65-F5344CB8AC3E}">
        <p14:creationId xmlns:p14="http://schemas.microsoft.com/office/powerpoint/2010/main" val="245107073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685800" y="304800"/>
            <a:ext cx="7772400" cy="790575"/>
          </a:xfrm>
        </p:spPr>
        <p:txBody>
          <a:bodyPr>
            <a:normAutofit fontScale="90000"/>
          </a:bodyPr>
          <a:lstStyle/>
          <a:p>
            <a:pPr eaLnBrk="1" hangingPunct="1"/>
            <a:r>
              <a:rPr lang="en-US" sz="4800" smtClean="0"/>
              <a:t>Simple Random Sampling </a:t>
            </a:r>
          </a:p>
        </p:txBody>
      </p:sp>
      <p:sp>
        <p:nvSpPr>
          <p:cNvPr id="146435" name="Rectangle 3"/>
          <p:cNvSpPr>
            <a:spLocks noGrp="1" noChangeAspect="1" noChangeArrowheads="1"/>
          </p:cNvSpPr>
          <p:nvPr>
            <p:ph idx="1"/>
          </p:nvPr>
        </p:nvSpPr>
        <p:spPr>
          <a:xfrm>
            <a:off x="495300" y="1095375"/>
            <a:ext cx="4148708" cy="5022612"/>
          </a:xfrm>
        </p:spPr>
        <p:txBody>
          <a:bodyPr/>
          <a:lstStyle/>
          <a:p>
            <a:pPr marL="2209800" lvl="4" indent="-381000" eaLnBrk="1" hangingPunct="1">
              <a:buFontTx/>
              <a:buNone/>
            </a:pPr>
            <a:endParaRPr lang="en-US" sz="1400" dirty="0" smtClean="0">
              <a:solidFill>
                <a:schemeClr val="tx2"/>
              </a:solidFill>
            </a:endParaRPr>
          </a:p>
          <a:p>
            <a:pPr marL="609600" indent="-609600" eaLnBrk="1" hangingPunct="1"/>
            <a:r>
              <a:rPr lang="en-US" sz="2400" dirty="0" smtClean="0">
                <a:solidFill>
                  <a:schemeClr val="tx2"/>
                </a:solidFill>
              </a:rPr>
              <a:t>Procedure</a:t>
            </a:r>
          </a:p>
          <a:p>
            <a:pPr marL="990600" lvl="1" indent="-533400" eaLnBrk="1" hangingPunct="1"/>
            <a:r>
              <a:rPr lang="en-US" sz="2000" dirty="0" smtClean="0">
                <a:solidFill>
                  <a:schemeClr val="tx2"/>
                </a:solidFill>
              </a:rPr>
              <a:t>Each element has a known and equal chance of being selected</a:t>
            </a:r>
          </a:p>
          <a:p>
            <a:pPr marL="2209800" lvl="4" indent="-381000" eaLnBrk="1" hangingPunct="1">
              <a:buFontTx/>
              <a:buNone/>
            </a:pPr>
            <a:endParaRPr lang="en-US" sz="1400" dirty="0" smtClean="0">
              <a:solidFill>
                <a:schemeClr val="tx2"/>
              </a:solidFill>
            </a:endParaRPr>
          </a:p>
          <a:p>
            <a:pPr marL="609600" indent="-609600" eaLnBrk="1" hangingPunct="1"/>
            <a:r>
              <a:rPr lang="en-US" sz="2400" dirty="0" smtClean="0">
                <a:solidFill>
                  <a:schemeClr val="tx2"/>
                </a:solidFill>
              </a:rPr>
              <a:t>Characteristics</a:t>
            </a:r>
          </a:p>
          <a:p>
            <a:pPr marL="990600" lvl="1" indent="-533400" eaLnBrk="1" hangingPunct="1"/>
            <a:r>
              <a:rPr lang="en-US" sz="2000" dirty="0" smtClean="0">
                <a:solidFill>
                  <a:schemeClr val="tx2"/>
                </a:solidFill>
              </a:rPr>
              <a:t>Highly generalizable</a:t>
            </a:r>
          </a:p>
          <a:p>
            <a:pPr marL="990600" lvl="1" indent="-533400" eaLnBrk="1" hangingPunct="1"/>
            <a:r>
              <a:rPr lang="en-US" sz="2000" dirty="0" smtClean="0">
                <a:solidFill>
                  <a:schemeClr val="tx2"/>
                </a:solidFill>
              </a:rPr>
              <a:t>Easily understood</a:t>
            </a:r>
          </a:p>
          <a:p>
            <a:pPr marL="990600" lvl="1" indent="-533400" eaLnBrk="1" hangingPunct="1"/>
            <a:r>
              <a:rPr lang="en-US" sz="2000" dirty="0" smtClean="0">
                <a:solidFill>
                  <a:schemeClr val="tx2"/>
                </a:solidFill>
              </a:rPr>
              <a:t>Reliable population frame necessary</a:t>
            </a:r>
          </a:p>
        </p:txBody>
      </p:sp>
    </p:spTree>
    <p:extLst>
      <p:ext uri="{BB962C8B-B14F-4D97-AF65-F5344CB8AC3E}">
        <p14:creationId xmlns:p14="http://schemas.microsoft.com/office/powerpoint/2010/main" val="19675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mtClean="0"/>
              <a:t>Types of Sampling Design</a:t>
            </a:r>
          </a:p>
        </p:txBody>
      </p:sp>
      <p:sp>
        <p:nvSpPr>
          <p:cNvPr id="20483" name="Rectangle 3"/>
          <p:cNvSpPr>
            <a:spLocks noGrp="1" noChangeArrowheads="1"/>
          </p:cNvSpPr>
          <p:nvPr>
            <p:ph type="body" idx="1"/>
          </p:nvPr>
        </p:nvSpPr>
        <p:spPr>
          <a:xfrm>
            <a:off x="611560" y="1412776"/>
            <a:ext cx="8153400" cy="4572000"/>
          </a:xfrm>
        </p:spPr>
        <p:txBody>
          <a:bodyPr/>
          <a:lstStyle/>
          <a:p>
            <a:pPr eaLnBrk="1" hangingPunct="1">
              <a:spcBef>
                <a:spcPct val="35000"/>
              </a:spcBef>
              <a:buFont typeface="Wingdings" panose="05000000000000000000" pitchFamily="2" charset="2"/>
              <a:buNone/>
            </a:pPr>
            <a:r>
              <a:rPr lang="en-US" altLang="en-US" b="1" dirty="0" smtClean="0">
                <a:solidFill>
                  <a:srgbClr val="FF0000"/>
                </a:solidFill>
                <a:latin typeface="Times New Roman" panose="02020603050405020304" pitchFamily="18" charset="0"/>
              </a:rPr>
              <a:t>Simple Random Sampling</a:t>
            </a:r>
          </a:p>
          <a:p>
            <a:pPr eaLnBrk="1" hangingPunct="1">
              <a:spcBef>
                <a:spcPct val="35000"/>
              </a:spcBef>
            </a:pPr>
            <a:r>
              <a:rPr lang="en-US" altLang="en-US" sz="2400" b="1" dirty="0" smtClean="0">
                <a:latin typeface="Times New Roman" panose="02020603050405020304" pitchFamily="18" charset="0"/>
                <a:cs typeface="Times New Roman" panose="02020603050405020304" pitchFamily="18" charset="0"/>
              </a:rPr>
              <a:t>A </a:t>
            </a:r>
            <a:r>
              <a:rPr lang="en-US" altLang="en-US" sz="2400" b="1" i="1" dirty="0" smtClean="0">
                <a:latin typeface="Times New Roman" panose="02020603050405020304" pitchFamily="18" charset="0"/>
                <a:cs typeface="Times New Roman" panose="02020603050405020304" pitchFamily="18" charset="0"/>
              </a:rPr>
              <a:t>Simple Random Sample</a:t>
            </a:r>
            <a:r>
              <a:rPr lang="en-US" altLang="en-US" sz="2400" b="1" dirty="0" smtClean="0">
                <a:latin typeface="Times New Roman" panose="02020603050405020304" pitchFamily="18" charset="0"/>
                <a:cs typeface="Times New Roman" panose="02020603050405020304" pitchFamily="18" charset="0"/>
              </a:rPr>
              <a:t> </a:t>
            </a:r>
            <a:endParaRPr lang="en-US" altLang="en-US" sz="2400" b="1" dirty="0" smtClean="0">
              <a:latin typeface="Times New Roman" panose="02020603050405020304" pitchFamily="18" charset="0"/>
              <a:cs typeface="Times New Roman" panose="02020603050405020304" pitchFamily="18" charset="0"/>
            </a:endParaRPr>
          </a:p>
          <a:p>
            <a:pPr lvl="1">
              <a:spcBef>
                <a:spcPct val="35000"/>
              </a:spcBef>
            </a:pPr>
            <a:r>
              <a:rPr lang="en-US" altLang="en-US" sz="2215" b="1" dirty="0" smtClean="0">
                <a:latin typeface="Times New Roman" panose="02020603050405020304" pitchFamily="18" charset="0"/>
                <a:cs typeface="Times New Roman" panose="02020603050405020304" pitchFamily="18" charset="0"/>
              </a:rPr>
              <a:t>is </a:t>
            </a:r>
            <a:r>
              <a:rPr lang="en-US" altLang="en-US" sz="2215" b="1" dirty="0" smtClean="0">
                <a:latin typeface="Times New Roman" panose="02020603050405020304" pitchFamily="18" charset="0"/>
                <a:cs typeface="Times New Roman" panose="02020603050405020304" pitchFamily="18" charset="0"/>
              </a:rPr>
              <a:t>a sample that is selected in such a way that samples of the same size have equal chances of being selected.</a:t>
            </a:r>
          </a:p>
          <a:p>
            <a:pPr eaLnBrk="1" hangingPunct="1">
              <a:spcBef>
                <a:spcPct val="35000"/>
              </a:spcBef>
            </a:pPr>
            <a:r>
              <a:rPr lang="en-US" altLang="en-US" sz="2400" b="1" dirty="0" smtClean="0">
                <a:latin typeface="Times New Roman" panose="02020603050405020304" pitchFamily="18" charset="0"/>
                <a:cs typeface="Times New Roman" panose="02020603050405020304" pitchFamily="18" charset="0"/>
              </a:rPr>
              <a:t>Consequently, all individual elements in the population would have the same chance of being selected.</a:t>
            </a:r>
          </a:p>
          <a:p>
            <a:pPr eaLnBrk="1" hangingPunct="1">
              <a:spcBef>
                <a:spcPct val="35000"/>
              </a:spcBef>
            </a:pPr>
            <a:r>
              <a:rPr lang="en-US" altLang="en-US" sz="2400" b="1" dirty="0" smtClean="0">
                <a:latin typeface="Times New Roman" panose="02020603050405020304" pitchFamily="18" charset="0"/>
                <a:cs typeface="Times New Roman" panose="02020603050405020304" pitchFamily="18" charset="0"/>
              </a:rPr>
              <a:t>Simple Random Samples are selected using a table of random numbers and requires to assign numbers to all elements/units in the sampling frame before the sample can be drawn.</a:t>
            </a:r>
          </a:p>
        </p:txBody>
      </p:sp>
    </p:spTree>
    <p:extLst>
      <p:ext uri="{BB962C8B-B14F-4D97-AF65-F5344CB8AC3E}">
        <p14:creationId xmlns:p14="http://schemas.microsoft.com/office/powerpoint/2010/main" val="3827424001"/>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685800" y="304800"/>
            <a:ext cx="7772400" cy="790575"/>
          </a:xfrm>
        </p:spPr>
        <p:txBody>
          <a:bodyPr>
            <a:normAutofit fontScale="90000"/>
          </a:bodyPr>
          <a:lstStyle/>
          <a:p>
            <a:pPr eaLnBrk="1" hangingPunct="1"/>
            <a:r>
              <a:rPr lang="en-US" sz="4800" smtClean="0"/>
              <a:t>Systematic sampling </a:t>
            </a:r>
          </a:p>
        </p:txBody>
      </p:sp>
      <p:sp>
        <p:nvSpPr>
          <p:cNvPr id="147459" name="Rectangle 3"/>
          <p:cNvSpPr>
            <a:spLocks noGrp="1" noChangeAspect="1" noChangeArrowheads="1"/>
          </p:cNvSpPr>
          <p:nvPr>
            <p:ph idx="1"/>
          </p:nvPr>
        </p:nvSpPr>
        <p:spPr>
          <a:xfrm>
            <a:off x="533400" y="1524000"/>
            <a:ext cx="8153400" cy="5181600"/>
          </a:xfrm>
        </p:spPr>
        <p:txBody>
          <a:bodyPr/>
          <a:lstStyle/>
          <a:p>
            <a:pPr marL="2209800" lvl="4" indent="-381000" eaLnBrk="1" hangingPunct="1">
              <a:buFontTx/>
              <a:buNone/>
            </a:pPr>
            <a:endParaRPr lang="en-US" sz="1200" dirty="0" smtClean="0">
              <a:solidFill>
                <a:schemeClr val="tx2"/>
              </a:solidFill>
            </a:endParaRPr>
          </a:p>
          <a:p>
            <a:pPr marL="609600" indent="-609600" eaLnBrk="1" hangingPunct="1"/>
            <a:r>
              <a:rPr lang="en-US" sz="2400" dirty="0" smtClean="0">
                <a:solidFill>
                  <a:schemeClr val="tx2"/>
                </a:solidFill>
              </a:rPr>
              <a:t>Procedure</a:t>
            </a:r>
          </a:p>
          <a:p>
            <a:pPr marL="990600" lvl="1" indent="-533400" eaLnBrk="1" hangingPunct="1"/>
            <a:r>
              <a:rPr lang="en-US" sz="2000" dirty="0" smtClean="0">
                <a:solidFill>
                  <a:schemeClr val="tx2"/>
                </a:solidFill>
              </a:rPr>
              <a:t>Each n</a:t>
            </a:r>
            <a:r>
              <a:rPr lang="en-US" sz="2000" baseline="30000" dirty="0" smtClean="0">
                <a:solidFill>
                  <a:schemeClr val="tx2"/>
                </a:solidFill>
              </a:rPr>
              <a:t>th</a:t>
            </a:r>
            <a:r>
              <a:rPr lang="en-US" sz="2000" dirty="0" smtClean="0">
                <a:solidFill>
                  <a:schemeClr val="tx2"/>
                </a:solidFill>
              </a:rPr>
              <a:t> element, starting with random choice of an element between 1 and n </a:t>
            </a:r>
          </a:p>
          <a:p>
            <a:pPr marL="2209800" lvl="4" indent="-381000" eaLnBrk="1" hangingPunct="1">
              <a:buFontTx/>
              <a:buNone/>
            </a:pPr>
            <a:endParaRPr lang="en-US" sz="1200" dirty="0" smtClean="0">
              <a:solidFill>
                <a:schemeClr val="tx2"/>
              </a:solidFill>
            </a:endParaRPr>
          </a:p>
          <a:p>
            <a:pPr marL="609600" indent="-609600" eaLnBrk="1" hangingPunct="1"/>
            <a:r>
              <a:rPr lang="en-US" sz="2400" dirty="0" smtClean="0">
                <a:solidFill>
                  <a:schemeClr val="tx2"/>
                </a:solidFill>
              </a:rPr>
              <a:t>Characteristics</a:t>
            </a:r>
          </a:p>
          <a:p>
            <a:pPr marL="990600" lvl="1" indent="-533400" eaLnBrk="1" hangingPunct="1"/>
            <a:r>
              <a:rPr lang="en-US" sz="2000" dirty="0" smtClean="0">
                <a:solidFill>
                  <a:schemeClr val="tx2"/>
                </a:solidFill>
              </a:rPr>
              <a:t>Idem simple random sampling</a:t>
            </a:r>
          </a:p>
          <a:p>
            <a:pPr marL="990600" lvl="1" indent="-533400" eaLnBrk="1" hangingPunct="1"/>
            <a:r>
              <a:rPr lang="en-US" sz="2000" dirty="0" smtClean="0">
                <a:solidFill>
                  <a:schemeClr val="tx2"/>
                </a:solidFill>
              </a:rPr>
              <a:t>Easier than simple random sampling</a:t>
            </a:r>
          </a:p>
          <a:p>
            <a:pPr marL="990600" lvl="1" indent="-533400" eaLnBrk="1" hangingPunct="1"/>
            <a:r>
              <a:rPr lang="en-US" sz="2000" dirty="0" smtClean="0">
                <a:solidFill>
                  <a:schemeClr val="tx2"/>
                </a:solidFill>
              </a:rPr>
              <a:t>Systematic biases when elements are not randomly listed</a:t>
            </a:r>
          </a:p>
        </p:txBody>
      </p:sp>
    </p:spTree>
    <p:extLst>
      <p:ext uri="{BB962C8B-B14F-4D97-AF65-F5344CB8AC3E}">
        <p14:creationId xmlns:p14="http://schemas.microsoft.com/office/powerpoint/2010/main" val="2870715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mtClean="0"/>
              <a:t>Types of Sampling Design (Cont’d)</a:t>
            </a:r>
          </a:p>
        </p:txBody>
      </p:sp>
      <p:sp>
        <p:nvSpPr>
          <p:cNvPr id="21507" name="Rectangle 3"/>
          <p:cNvSpPr>
            <a:spLocks noGrp="1" noChangeArrowheads="1"/>
          </p:cNvSpPr>
          <p:nvPr>
            <p:ph type="body" idx="1"/>
          </p:nvPr>
        </p:nvSpPr>
        <p:spPr>
          <a:xfrm>
            <a:off x="685800" y="1752600"/>
            <a:ext cx="8001000" cy="4267200"/>
          </a:xfrm>
        </p:spPr>
        <p:txBody>
          <a:bodyPr/>
          <a:lstStyle/>
          <a:p>
            <a:pPr eaLnBrk="1" hangingPunct="1">
              <a:spcBef>
                <a:spcPct val="25000"/>
              </a:spcBef>
              <a:buFont typeface="Wingdings" panose="05000000000000000000" pitchFamily="2" charset="2"/>
              <a:buNone/>
            </a:pPr>
            <a:r>
              <a:rPr lang="en-US" altLang="en-US" b="1" dirty="0" smtClean="0">
                <a:solidFill>
                  <a:srgbClr val="FF0000"/>
                </a:solidFill>
                <a:latin typeface="Times New Roman" panose="02020603050405020304" pitchFamily="18" charset="0"/>
                <a:cs typeface="Times New Roman" panose="02020603050405020304" pitchFamily="18" charset="0"/>
              </a:rPr>
              <a:t>Systematic Sampling</a:t>
            </a:r>
          </a:p>
          <a:p>
            <a:pPr eaLnBrk="1" hangingPunct="1">
              <a:spcBef>
                <a:spcPct val="25000"/>
              </a:spcBef>
            </a:pPr>
            <a:r>
              <a:rPr lang="en-US" altLang="en-US" sz="2400" b="1" dirty="0" smtClean="0">
                <a:latin typeface="Times New Roman" panose="02020603050405020304" pitchFamily="18" charset="0"/>
                <a:cs typeface="Times New Roman" panose="02020603050405020304" pitchFamily="18" charset="0"/>
              </a:rPr>
              <a:t>A </a:t>
            </a:r>
            <a:r>
              <a:rPr lang="en-US" altLang="en-US" sz="2400" b="1" i="1" dirty="0" smtClean="0">
                <a:latin typeface="Times New Roman" panose="02020603050405020304" pitchFamily="18" charset="0"/>
                <a:cs typeface="Times New Roman" panose="02020603050405020304" pitchFamily="18" charset="0"/>
              </a:rPr>
              <a:t>Systematic Sample</a:t>
            </a:r>
            <a:r>
              <a:rPr lang="en-US" altLang="en-US" sz="2400" b="1" dirty="0" smtClean="0">
                <a:latin typeface="Times New Roman" panose="02020603050405020304" pitchFamily="18" charset="0"/>
                <a:cs typeface="Times New Roman" panose="02020603050405020304" pitchFamily="18" charset="0"/>
              </a:rPr>
              <a:t> is a sample obtained by randomly selecting one element from the first k elements in the frame and every k</a:t>
            </a:r>
            <a:r>
              <a:rPr lang="en-US" altLang="en-US" sz="2400" b="1" baseline="30000" dirty="0" smtClean="0">
                <a:latin typeface="Times New Roman" panose="02020603050405020304" pitchFamily="18" charset="0"/>
                <a:cs typeface="Times New Roman" panose="02020603050405020304" pitchFamily="18" charset="0"/>
              </a:rPr>
              <a:t>th</a:t>
            </a:r>
            <a:r>
              <a:rPr lang="en-US" altLang="en-US" sz="2400" b="1" dirty="0" smtClean="0">
                <a:latin typeface="Times New Roman" panose="02020603050405020304" pitchFamily="18" charset="0"/>
                <a:cs typeface="Times New Roman" panose="02020603050405020304" pitchFamily="18" charset="0"/>
              </a:rPr>
              <a:t> element thereafter. </a:t>
            </a:r>
          </a:p>
          <a:p>
            <a:pPr eaLnBrk="1" hangingPunct="1">
              <a:spcBef>
                <a:spcPct val="25000"/>
              </a:spcBef>
            </a:pPr>
            <a:r>
              <a:rPr lang="en-US" altLang="en-US" sz="2400" b="1" dirty="0" smtClean="0">
                <a:latin typeface="Times New Roman" panose="02020603050405020304" pitchFamily="18" charset="0"/>
                <a:cs typeface="Times New Roman" panose="02020603050405020304" pitchFamily="18" charset="0"/>
              </a:rPr>
              <a:t>Systematic sampling provides an alternative to Simple Random Sampling especially if a good sampling frame is not available.  It is also easier to perform in the field hence is less subject to selection errors by field workers.</a:t>
            </a:r>
          </a:p>
          <a:p>
            <a:pPr eaLnBrk="1" hangingPunct="1">
              <a:spcBef>
                <a:spcPct val="25000"/>
              </a:spcBef>
            </a:pPr>
            <a:r>
              <a:rPr lang="en-US" altLang="en-US" sz="2400" b="1" dirty="0" smtClean="0">
                <a:latin typeface="Times New Roman" panose="02020603050405020304" pitchFamily="18" charset="0"/>
              </a:rPr>
              <a:t>Note: When the population is repetitive or cyclic in nature (e.g. rainfall, sale of luxurious items </a:t>
            </a:r>
            <a:r>
              <a:rPr lang="en-US" altLang="en-US" sz="2400" b="1" dirty="0" err="1" smtClean="0">
                <a:latin typeface="Times New Roman" panose="02020603050405020304" pitchFamily="18" charset="0"/>
              </a:rPr>
              <a:t>etc</a:t>
            </a:r>
            <a:r>
              <a:rPr lang="en-US" altLang="en-US" sz="2400" b="1" dirty="0" smtClean="0">
                <a:latin typeface="Times New Roman" panose="02020603050405020304" pitchFamily="18" charset="0"/>
              </a:rPr>
              <a:t>), systematic sampling should not be used.</a:t>
            </a:r>
          </a:p>
        </p:txBody>
      </p:sp>
    </p:spTree>
    <p:extLst>
      <p:ext uri="{BB962C8B-B14F-4D97-AF65-F5344CB8AC3E}">
        <p14:creationId xmlns:p14="http://schemas.microsoft.com/office/powerpoint/2010/main" val="41051557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723900" y="188640"/>
            <a:ext cx="7772400" cy="685800"/>
          </a:xfrm>
        </p:spPr>
        <p:txBody>
          <a:bodyPr>
            <a:normAutofit fontScale="90000"/>
          </a:bodyPr>
          <a:lstStyle/>
          <a:p>
            <a:pPr eaLnBrk="1" hangingPunct="1"/>
            <a:r>
              <a:rPr lang="en-US" sz="4800" dirty="0" smtClean="0"/>
              <a:t>Cluster sampling</a:t>
            </a:r>
          </a:p>
        </p:txBody>
      </p:sp>
      <p:sp>
        <p:nvSpPr>
          <p:cNvPr id="148483" name="Rectangle 3"/>
          <p:cNvSpPr>
            <a:spLocks noGrp="1" noChangeAspect="1" noChangeArrowheads="1"/>
          </p:cNvSpPr>
          <p:nvPr>
            <p:ph idx="1"/>
          </p:nvPr>
        </p:nvSpPr>
        <p:spPr>
          <a:xfrm>
            <a:off x="533400" y="1371600"/>
            <a:ext cx="8153400" cy="5181600"/>
          </a:xfrm>
        </p:spPr>
        <p:txBody>
          <a:bodyPr/>
          <a:lstStyle/>
          <a:p>
            <a:pPr marL="609600" indent="-609600" eaLnBrk="1" hangingPunct="1">
              <a:lnSpc>
                <a:spcPct val="90000"/>
              </a:lnSpc>
            </a:pPr>
            <a:r>
              <a:rPr lang="en-US" sz="2400" dirty="0" smtClean="0">
                <a:solidFill>
                  <a:schemeClr val="tx2"/>
                </a:solidFill>
              </a:rPr>
              <a:t>Procedure</a:t>
            </a:r>
          </a:p>
          <a:p>
            <a:pPr marL="990600" lvl="1" indent="-533400" eaLnBrk="1" hangingPunct="1">
              <a:lnSpc>
                <a:spcPct val="90000"/>
              </a:lnSpc>
            </a:pPr>
            <a:r>
              <a:rPr lang="en-US" sz="2000" dirty="0" smtClean="0">
                <a:solidFill>
                  <a:schemeClr val="tx2"/>
                </a:solidFill>
              </a:rPr>
              <a:t>Divide of population in clusters</a:t>
            </a:r>
          </a:p>
          <a:p>
            <a:pPr marL="990600" lvl="1" indent="-533400" eaLnBrk="1" hangingPunct="1">
              <a:lnSpc>
                <a:spcPct val="90000"/>
              </a:lnSpc>
            </a:pPr>
            <a:r>
              <a:rPr lang="en-US" sz="2000" dirty="0" smtClean="0">
                <a:solidFill>
                  <a:schemeClr val="tx2"/>
                </a:solidFill>
              </a:rPr>
              <a:t>Random selection of clusters</a:t>
            </a:r>
          </a:p>
          <a:p>
            <a:pPr marL="990600" lvl="1" indent="-533400" eaLnBrk="1" hangingPunct="1">
              <a:lnSpc>
                <a:spcPct val="90000"/>
              </a:lnSpc>
            </a:pPr>
            <a:r>
              <a:rPr lang="en-US" sz="2000" dirty="0" smtClean="0">
                <a:solidFill>
                  <a:schemeClr val="tx2"/>
                </a:solidFill>
              </a:rPr>
              <a:t>Include all elements from selected clusters</a:t>
            </a:r>
          </a:p>
          <a:p>
            <a:pPr marL="2209800" lvl="4" indent="-381000" eaLnBrk="1" hangingPunct="1">
              <a:lnSpc>
                <a:spcPct val="90000"/>
              </a:lnSpc>
              <a:buFontTx/>
              <a:buNone/>
            </a:pPr>
            <a:endParaRPr lang="en-US" sz="1200" dirty="0" smtClean="0">
              <a:solidFill>
                <a:schemeClr val="tx2"/>
              </a:solidFill>
            </a:endParaRPr>
          </a:p>
          <a:p>
            <a:pPr marL="609600" indent="-609600" eaLnBrk="1" hangingPunct="1">
              <a:lnSpc>
                <a:spcPct val="90000"/>
              </a:lnSpc>
            </a:pPr>
            <a:r>
              <a:rPr lang="en-US" sz="2400" dirty="0" smtClean="0">
                <a:solidFill>
                  <a:schemeClr val="tx2"/>
                </a:solidFill>
              </a:rPr>
              <a:t>Characteristics</a:t>
            </a:r>
          </a:p>
          <a:p>
            <a:pPr marL="990600" lvl="1" indent="-533400" eaLnBrk="1" hangingPunct="1">
              <a:lnSpc>
                <a:spcPct val="90000"/>
              </a:lnSpc>
            </a:pPr>
            <a:r>
              <a:rPr lang="en-US" sz="2000" dirty="0" err="1" smtClean="0">
                <a:solidFill>
                  <a:schemeClr val="tx2"/>
                </a:solidFill>
              </a:rPr>
              <a:t>Intercluster</a:t>
            </a:r>
            <a:r>
              <a:rPr lang="en-US" sz="2000" dirty="0" smtClean="0">
                <a:solidFill>
                  <a:schemeClr val="tx2"/>
                </a:solidFill>
              </a:rPr>
              <a:t> homogeneity</a:t>
            </a:r>
          </a:p>
          <a:p>
            <a:pPr marL="990600" lvl="1" indent="-533400" eaLnBrk="1" hangingPunct="1">
              <a:lnSpc>
                <a:spcPct val="90000"/>
              </a:lnSpc>
            </a:pPr>
            <a:r>
              <a:rPr lang="en-US" sz="2000" dirty="0" err="1" smtClean="0">
                <a:solidFill>
                  <a:schemeClr val="tx2"/>
                </a:solidFill>
              </a:rPr>
              <a:t>Intracluster</a:t>
            </a:r>
            <a:r>
              <a:rPr lang="en-US" sz="2000" dirty="0" smtClean="0">
                <a:solidFill>
                  <a:schemeClr val="tx2"/>
                </a:solidFill>
              </a:rPr>
              <a:t> heterogeneity</a:t>
            </a:r>
          </a:p>
          <a:p>
            <a:pPr marL="990600" lvl="1" indent="-533400" eaLnBrk="1" hangingPunct="1">
              <a:lnSpc>
                <a:spcPct val="90000"/>
              </a:lnSpc>
            </a:pPr>
            <a:r>
              <a:rPr lang="en-US" sz="2000" dirty="0" smtClean="0">
                <a:solidFill>
                  <a:schemeClr val="tx2"/>
                </a:solidFill>
              </a:rPr>
              <a:t>Easy and cost efficient</a:t>
            </a:r>
          </a:p>
          <a:p>
            <a:pPr marL="990600" lvl="1" indent="-533400" eaLnBrk="1" hangingPunct="1">
              <a:lnSpc>
                <a:spcPct val="90000"/>
              </a:lnSpc>
            </a:pPr>
            <a:r>
              <a:rPr lang="en-US" sz="2000" dirty="0" smtClean="0">
                <a:solidFill>
                  <a:schemeClr val="tx2"/>
                </a:solidFill>
              </a:rPr>
              <a:t>Low correspondence with reality</a:t>
            </a:r>
          </a:p>
        </p:txBody>
      </p:sp>
    </p:spTree>
    <p:extLst>
      <p:ext uri="{BB962C8B-B14F-4D97-AF65-F5344CB8AC3E}">
        <p14:creationId xmlns:p14="http://schemas.microsoft.com/office/powerpoint/2010/main" val="38650900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smtClean="0"/>
              <a:t>Types of Sampling Design (Cont’d)</a:t>
            </a:r>
          </a:p>
        </p:txBody>
      </p:sp>
      <p:sp>
        <p:nvSpPr>
          <p:cNvPr id="25603" name="Rectangle 3"/>
          <p:cNvSpPr>
            <a:spLocks noGrp="1" noChangeArrowheads="1"/>
          </p:cNvSpPr>
          <p:nvPr>
            <p:ph type="body" idx="1"/>
          </p:nvPr>
        </p:nvSpPr>
        <p:spPr>
          <a:xfrm>
            <a:off x="533400" y="1412776"/>
            <a:ext cx="8077200" cy="3827463"/>
          </a:xfrm>
        </p:spPr>
        <p:txBody>
          <a:bodyPr/>
          <a:lstStyle/>
          <a:p>
            <a:pPr algn="just" eaLnBrk="1" hangingPunct="1">
              <a:lnSpc>
                <a:spcPct val="90000"/>
              </a:lnSpc>
              <a:buFont typeface="Wingdings" panose="05000000000000000000" pitchFamily="2" charset="2"/>
              <a:buNone/>
            </a:pPr>
            <a:r>
              <a:rPr lang="en-US" altLang="en-US" b="1" dirty="0" smtClean="0">
                <a:solidFill>
                  <a:schemeClr val="accent6"/>
                </a:solidFill>
                <a:latin typeface="Times New Roman" panose="02020603050405020304" pitchFamily="18" charset="0"/>
                <a:cs typeface="Times New Roman" panose="02020603050405020304" pitchFamily="18" charset="0"/>
              </a:rPr>
              <a:t>Cluster Sampling</a:t>
            </a:r>
          </a:p>
          <a:p>
            <a:pPr algn="just" eaLnBrk="1" hangingPunct="1">
              <a:lnSpc>
                <a:spcPct val="90000"/>
              </a:lnSpc>
            </a:pPr>
            <a:r>
              <a:rPr lang="en-US" altLang="en-US" sz="2400" b="1" i="1" dirty="0" smtClean="0">
                <a:latin typeface="Times New Roman" panose="02020603050405020304" pitchFamily="18" charset="0"/>
                <a:cs typeface="Times New Roman" panose="02020603050405020304" pitchFamily="18" charset="0"/>
              </a:rPr>
              <a:t>A Cluster Sample</a:t>
            </a:r>
            <a:r>
              <a:rPr lang="en-US" altLang="en-US" sz="2400" b="1" dirty="0" smtClean="0">
                <a:latin typeface="Times New Roman" panose="02020603050405020304" pitchFamily="18" charset="0"/>
                <a:cs typeface="Times New Roman" panose="02020603050405020304" pitchFamily="18" charset="0"/>
              </a:rPr>
              <a:t> </a:t>
            </a:r>
            <a:endParaRPr lang="en-US" altLang="en-US" sz="2400" b="1" dirty="0" smtClean="0">
              <a:latin typeface="Times New Roman" panose="02020603050405020304" pitchFamily="18" charset="0"/>
              <a:cs typeface="Times New Roman" panose="02020603050405020304" pitchFamily="18" charset="0"/>
            </a:endParaRPr>
          </a:p>
          <a:p>
            <a:pPr lvl="1" algn="just">
              <a:lnSpc>
                <a:spcPct val="90000"/>
              </a:lnSpc>
            </a:pPr>
            <a:r>
              <a:rPr lang="en-US" altLang="en-US" sz="2215" b="1" dirty="0" smtClean="0">
                <a:latin typeface="Times New Roman" panose="02020603050405020304" pitchFamily="18" charset="0"/>
                <a:cs typeface="Times New Roman" panose="02020603050405020304" pitchFamily="18" charset="0"/>
              </a:rPr>
              <a:t>is </a:t>
            </a:r>
            <a:r>
              <a:rPr lang="en-US" altLang="en-US" sz="2215" b="1" dirty="0" smtClean="0">
                <a:latin typeface="Times New Roman" panose="02020603050405020304" pitchFamily="18" charset="0"/>
                <a:cs typeface="Times New Roman" panose="02020603050405020304" pitchFamily="18" charset="0"/>
              </a:rPr>
              <a:t>obtained by first grouping the elements of the population into clusters and then simple random sampling or other type of sampling is used to select the clusters. </a:t>
            </a:r>
          </a:p>
          <a:p>
            <a:pPr algn="just" eaLnBrk="1" hangingPunct="1">
              <a:lnSpc>
                <a:spcPct val="90000"/>
              </a:lnSpc>
            </a:pPr>
            <a:endParaRPr lang="en-US" altLang="en-US" sz="2400" b="1" dirty="0" smtClean="0">
              <a:latin typeface="Times New Roman" panose="02020603050405020304" pitchFamily="18" charset="0"/>
              <a:cs typeface="Times New Roman" panose="02020603050405020304" pitchFamily="18" charset="0"/>
            </a:endParaRPr>
          </a:p>
          <a:p>
            <a:pPr algn="just" eaLnBrk="1" hangingPunct="1">
              <a:lnSpc>
                <a:spcPct val="90000"/>
              </a:lnSpc>
            </a:pPr>
            <a:r>
              <a:rPr lang="en-US" altLang="en-US" sz="2400" b="1" dirty="0" smtClean="0">
                <a:latin typeface="Times New Roman" panose="02020603050405020304" pitchFamily="18" charset="0"/>
                <a:cs typeface="Times New Roman" panose="02020603050405020304" pitchFamily="18" charset="0"/>
              </a:rPr>
              <a:t>This type of sampling is used when a sampling frame cannot be prepared for individual units in the population but can be prepared for some cluster of them or when substantial time or expense can be saved by collecting data from a modest number of clusters.</a:t>
            </a:r>
            <a:endParaRPr lang="en-US" altLang="en-US" sz="2400" b="1" dirty="0" smtClean="0">
              <a:latin typeface="Times New Roman" panose="02020603050405020304" pitchFamily="18" charset="0"/>
            </a:endParaRPr>
          </a:p>
        </p:txBody>
      </p:sp>
    </p:spTree>
    <p:extLst>
      <p:ext uri="{BB962C8B-B14F-4D97-AF65-F5344CB8AC3E}">
        <p14:creationId xmlns:p14="http://schemas.microsoft.com/office/powerpoint/2010/main" val="188205441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sz="2800" b="1" dirty="0" smtClean="0">
                <a:solidFill>
                  <a:schemeClr val="accent6"/>
                </a:solidFill>
                <a:cs typeface="Times New Roman" panose="02020603050405020304" pitchFamily="18" charset="0"/>
              </a:rPr>
              <a:t>Cluster Sampling (</a:t>
            </a:r>
            <a:r>
              <a:rPr lang="en-US" altLang="en-US" sz="2800" b="1" dirty="0" smtClean="0">
                <a:solidFill>
                  <a:schemeClr val="accent6"/>
                </a:solidFill>
              </a:rPr>
              <a:t>Cont’d)</a:t>
            </a:r>
          </a:p>
        </p:txBody>
      </p:sp>
      <p:sp>
        <p:nvSpPr>
          <p:cNvPr id="26627" name="Rectangle 3"/>
          <p:cNvSpPr>
            <a:spLocks noGrp="1" noChangeArrowheads="1"/>
          </p:cNvSpPr>
          <p:nvPr>
            <p:ph type="body" idx="1"/>
          </p:nvPr>
        </p:nvSpPr>
        <p:spPr>
          <a:xfrm>
            <a:off x="381000" y="1752600"/>
            <a:ext cx="8458200" cy="4267200"/>
          </a:xfrm>
        </p:spPr>
        <p:txBody>
          <a:bodyPr/>
          <a:lstStyle/>
          <a:p>
            <a:pPr eaLnBrk="1" hangingPunct="1">
              <a:spcBef>
                <a:spcPct val="30000"/>
              </a:spcBef>
            </a:pPr>
            <a:r>
              <a:rPr lang="en-US" altLang="en-US" sz="2000" b="1" i="1" dirty="0" smtClean="0">
                <a:latin typeface="Times New Roman" panose="02020603050405020304" pitchFamily="18" charset="0"/>
                <a:cs typeface="Times New Roman" panose="02020603050405020304" pitchFamily="18" charset="0"/>
              </a:rPr>
              <a:t>Cluster sampling </a:t>
            </a:r>
            <a:r>
              <a:rPr lang="en-US" altLang="en-US" sz="2000" b="1" dirty="0" smtClean="0">
                <a:latin typeface="Times New Roman" panose="02020603050405020304" pitchFamily="18" charset="0"/>
                <a:cs typeface="Times New Roman" panose="02020603050405020304" pitchFamily="18" charset="0"/>
              </a:rPr>
              <a:t>is similar to stratification in that both involve partitioning the population into sub-groups.  However, while in stratified sampling the elements within a stratum are relatively homogeneous and cannot be used as a representative subset of the population, in cluster sampling, the elements in each cluster are relatively heterogeneous and each cluster can be used as a representative subset of the population.</a:t>
            </a:r>
          </a:p>
          <a:p>
            <a:pPr eaLnBrk="1" hangingPunct="1">
              <a:spcBef>
                <a:spcPct val="30000"/>
              </a:spcBef>
            </a:pPr>
            <a:r>
              <a:rPr lang="en-US" altLang="en-US" sz="2000" b="1" dirty="0" smtClean="0">
                <a:latin typeface="Times New Roman" panose="02020603050405020304" pitchFamily="18" charset="0"/>
                <a:cs typeface="Times New Roman" panose="02020603050405020304" pitchFamily="18" charset="0"/>
              </a:rPr>
              <a:t>In cluster sampling, all elements of the sampled clusters are observed.</a:t>
            </a:r>
          </a:p>
          <a:p>
            <a:pPr eaLnBrk="1" hangingPunct="1">
              <a:spcBef>
                <a:spcPct val="30000"/>
              </a:spcBef>
            </a:pPr>
            <a:r>
              <a:rPr lang="en-US" altLang="en-US" sz="2000" b="1" dirty="0" smtClean="0">
                <a:latin typeface="Times New Roman" panose="02020603050405020304" pitchFamily="18" charset="0"/>
                <a:cs typeface="Times New Roman" panose="02020603050405020304" pitchFamily="18" charset="0"/>
              </a:rPr>
              <a:t>Since elements within a cluster are often physically together, they tend to have similar characteristics.  This means the amount of information about a population parameter may not be increased substantially by taking many measurements within a cluster.  Hence, a cluster sample consisting of many small-sized clusters is likely to yield better information than one with few large size clusters.</a:t>
            </a:r>
          </a:p>
        </p:txBody>
      </p:sp>
    </p:spTree>
    <p:extLst>
      <p:ext uri="{BB962C8B-B14F-4D97-AF65-F5344CB8AC3E}">
        <p14:creationId xmlns:p14="http://schemas.microsoft.com/office/powerpoint/2010/main" val="2335425602"/>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sz="2800" b="1" dirty="0" smtClean="0">
                <a:solidFill>
                  <a:schemeClr val="accent6"/>
                </a:solidFill>
                <a:cs typeface="Times New Roman" panose="02020603050405020304" pitchFamily="18" charset="0"/>
              </a:rPr>
              <a:t>Cluster Sampling (</a:t>
            </a:r>
            <a:r>
              <a:rPr lang="en-US" altLang="en-US" sz="2800" b="1" dirty="0" smtClean="0">
                <a:solidFill>
                  <a:schemeClr val="accent6"/>
                </a:solidFill>
              </a:rPr>
              <a:t>Cont’d)</a:t>
            </a:r>
          </a:p>
        </p:txBody>
      </p:sp>
      <p:sp>
        <p:nvSpPr>
          <p:cNvPr id="27651" name="Rectangle 3"/>
          <p:cNvSpPr>
            <a:spLocks noGrp="1" noChangeArrowheads="1"/>
          </p:cNvSpPr>
          <p:nvPr>
            <p:ph type="body" idx="1"/>
          </p:nvPr>
        </p:nvSpPr>
        <p:spPr>
          <a:xfrm>
            <a:off x="342900" y="1340768"/>
            <a:ext cx="8458200" cy="3827463"/>
          </a:xfrm>
        </p:spPr>
        <p:txBody>
          <a:bodyPr/>
          <a:lstStyle/>
          <a:p>
            <a:pPr eaLnBrk="1" hangingPunct="1">
              <a:lnSpc>
                <a:spcPct val="90000"/>
              </a:lnSpc>
            </a:pPr>
            <a:r>
              <a:rPr lang="en-US" altLang="en-US" sz="2400" b="1" dirty="0" smtClean="0">
                <a:latin typeface="Times New Roman" panose="02020603050405020304" pitchFamily="18" charset="0"/>
                <a:cs typeface="Times New Roman" panose="02020603050405020304" pitchFamily="18" charset="0"/>
              </a:rPr>
              <a:t>When drawing a cluster sample, </a:t>
            </a:r>
            <a:endParaRPr lang="en-US" altLang="en-US" sz="2400" b="1" dirty="0" smtClean="0">
              <a:latin typeface="Times New Roman" panose="02020603050405020304" pitchFamily="18" charset="0"/>
              <a:cs typeface="Times New Roman" panose="02020603050405020304" pitchFamily="18" charset="0"/>
            </a:endParaRPr>
          </a:p>
          <a:p>
            <a:pPr lvl="1">
              <a:lnSpc>
                <a:spcPct val="90000"/>
              </a:lnSpc>
            </a:pPr>
            <a:r>
              <a:rPr lang="en-US" altLang="en-US" sz="2215" b="1" dirty="0" smtClean="0">
                <a:latin typeface="Times New Roman" panose="02020603050405020304" pitchFamily="18" charset="0"/>
                <a:cs typeface="Times New Roman" panose="02020603050405020304" pitchFamily="18" charset="0"/>
              </a:rPr>
              <a:t>the </a:t>
            </a:r>
            <a:r>
              <a:rPr lang="en-US" altLang="en-US" sz="2215" b="1" dirty="0" smtClean="0">
                <a:latin typeface="Times New Roman" panose="02020603050405020304" pitchFamily="18" charset="0"/>
                <a:cs typeface="Times New Roman" panose="02020603050405020304" pitchFamily="18" charset="0"/>
              </a:rPr>
              <a:t>first task is to specify appropriate clusters. </a:t>
            </a:r>
            <a:endParaRPr lang="en-US" altLang="en-US" sz="2215" b="1" dirty="0" smtClean="0">
              <a:latin typeface="Times New Roman" panose="02020603050405020304" pitchFamily="18" charset="0"/>
              <a:cs typeface="Times New Roman" panose="02020603050405020304" pitchFamily="18" charset="0"/>
            </a:endParaRPr>
          </a:p>
          <a:p>
            <a:pPr lvl="1">
              <a:lnSpc>
                <a:spcPct val="90000"/>
              </a:lnSpc>
            </a:pPr>
            <a:r>
              <a:rPr lang="en-US" altLang="en-US" sz="2215" b="1" dirty="0" smtClean="0">
                <a:latin typeface="Times New Roman" panose="02020603050405020304" pitchFamily="18" charset="0"/>
                <a:cs typeface="Times New Roman" panose="02020603050405020304" pitchFamily="18" charset="0"/>
              </a:rPr>
              <a:t> </a:t>
            </a:r>
            <a:r>
              <a:rPr lang="en-US" altLang="en-US" sz="2215" b="1" dirty="0" smtClean="0">
                <a:latin typeface="Times New Roman" panose="02020603050405020304" pitchFamily="18" charset="0"/>
                <a:cs typeface="Times New Roman" panose="02020603050405020304" pitchFamily="18" charset="0"/>
              </a:rPr>
              <a:t>In doing so, consideration has to be made about the level of heterogeneity  of elements within clusters. </a:t>
            </a:r>
            <a:endParaRPr lang="en-US" altLang="en-US" sz="2215" b="1" dirty="0" smtClean="0">
              <a:latin typeface="Times New Roman" panose="02020603050405020304" pitchFamily="18" charset="0"/>
              <a:cs typeface="Times New Roman" panose="02020603050405020304" pitchFamily="18" charset="0"/>
            </a:endParaRPr>
          </a:p>
          <a:p>
            <a:pPr lvl="1">
              <a:lnSpc>
                <a:spcPct val="90000"/>
              </a:lnSpc>
            </a:pPr>
            <a:r>
              <a:rPr lang="en-US" altLang="en-US" sz="2215" b="1" dirty="0" smtClean="0">
                <a:latin typeface="Times New Roman" panose="02020603050405020304" pitchFamily="18" charset="0"/>
                <a:cs typeface="Times New Roman" panose="02020603050405020304" pitchFamily="18" charset="0"/>
              </a:rPr>
              <a:t> </a:t>
            </a:r>
            <a:r>
              <a:rPr lang="en-US" altLang="en-US" sz="2215" b="1" dirty="0" smtClean="0">
                <a:latin typeface="Times New Roman" panose="02020603050405020304" pitchFamily="18" charset="0"/>
                <a:cs typeface="Times New Roman" panose="02020603050405020304" pitchFamily="18" charset="0"/>
              </a:rPr>
              <a:t>If clusters are generally heterogeneous, then few large clusters may be selected to constitute the sample but if they are homogeneous, then many small-sized clusters should be used.  </a:t>
            </a:r>
            <a:endParaRPr lang="en-US" altLang="en-US" sz="2215" b="1" dirty="0" smtClean="0">
              <a:latin typeface="Times New Roman" panose="02020603050405020304" pitchFamily="18" charset="0"/>
            </a:endParaRPr>
          </a:p>
        </p:txBody>
      </p:sp>
    </p:spTree>
    <p:extLst>
      <p:ext uri="{BB962C8B-B14F-4D97-AF65-F5344CB8AC3E}">
        <p14:creationId xmlns:p14="http://schemas.microsoft.com/office/powerpoint/2010/main" val="39034636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685800" y="533400"/>
            <a:ext cx="7772400" cy="685800"/>
          </a:xfrm>
        </p:spPr>
        <p:txBody>
          <a:bodyPr>
            <a:normAutofit fontScale="90000"/>
          </a:bodyPr>
          <a:lstStyle/>
          <a:p>
            <a:pPr eaLnBrk="1" hangingPunct="1"/>
            <a:r>
              <a:rPr lang="en-US" sz="4800" smtClean="0"/>
              <a:t>Stratified sampling</a:t>
            </a:r>
          </a:p>
        </p:txBody>
      </p:sp>
      <p:sp>
        <p:nvSpPr>
          <p:cNvPr id="149507" name="Rectangle 3"/>
          <p:cNvSpPr>
            <a:spLocks noGrp="1" noChangeAspect="1" noChangeArrowheads="1"/>
          </p:cNvSpPr>
          <p:nvPr>
            <p:ph idx="1"/>
          </p:nvPr>
        </p:nvSpPr>
        <p:spPr>
          <a:xfrm>
            <a:off x="533400" y="1371600"/>
            <a:ext cx="8153400" cy="5181600"/>
          </a:xfrm>
        </p:spPr>
        <p:txBody>
          <a:bodyPr/>
          <a:lstStyle/>
          <a:p>
            <a:pPr marL="2209800" lvl="4" indent="-381000" eaLnBrk="1" hangingPunct="1">
              <a:lnSpc>
                <a:spcPct val="90000"/>
              </a:lnSpc>
              <a:buFontTx/>
              <a:buNone/>
            </a:pPr>
            <a:endParaRPr lang="en-US" sz="1000" smtClean="0">
              <a:solidFill>
                <a:schemeClr val="tx2"/>
              </a:solidFill>
            </a:endParaRPr>
          </a:p>
          <a:p>
            <a:pPr marL="609600" indent="-609600" eaLnBrk="1" hangingPunct="1">
              <a:lnSpc>
                <a:spcPct val="90000"/>
              </a:lnSpc>
            </a:pPr>
            <a:r>
              <a:rPr lang="en-US" sz="2400" smtClean="0">
                <a:solidFill>
                  <a:schemeClr val="tx2"/>
                </a:solidFill>
              </a:rPr>
              <a:t>Procedure</a:t>
            </a:r>
          </a:p>
          <a:p>
            <a:pPr marL="990600" lvl="1" indent="-533400" eaLnBrk="1" hangingPunct="1">
              <a:lnSpc>
                <a:spcPct val="90000"/>
              </a:lnSpc>
            </a:pPr>
            <a:r>
              <a:rPr lang="en-US" sz="2000" smtClean="0">
                <a:solidFill>
                  <a:schemeClr val="tx2"/>
                </a:solidFill>
              </a:rPr>
              <a:t>Divide of population in strata</a:t>
            </a:r>
          </a:p>
          <a:p>
            <a:pPr marL="990600" lvl="1" indent="-533400" eaLnBrk="1" hangingPunct="1">
              <a:lnSpc>
                <a:spcPct val="90000"/>
              </a:lnSpc>
            </a:pPr>
            <a:r>
              <a:rPr lang="en-US" sz="2000" smtClean="0">
                <a:solidFill>
                  <a:schemeClr val="tx2"/>
                </a:solidFill>
              </a:rPr>
              <a:t>Include all strata</a:t>
            </a:r>
          </a:p>
          <a:p>
            <a:pPr marL="990600" lvl="1" indent="-533400" eaLnBrk="1" hangingPunct="1">
              <a:lnSpc>
                <a:spcPct val="90000"/>
              </a:lnSpc>
            </a:pPr>
            <a:r>
              <a:rPr lang="en-US" sz="2000" smtClean="0">
                <a:solidFill>
                  <a:schemeClr val="tx2"/>
                </a:solidFill>
              </a:rPr>
              <a:t>Random selection of elements from strata</a:t>
            </a:r>
          </a:p>
          <a:p>
            <a:pPr marL="1371600" lvl="2" indent="-457200" eaLnBrk="1" hangingPunct="1">
              <a:lnSpc>
                <a:spcPct val="90000"/>
              </a:lnSpc>
            </a:pPr>
            <a:r>
              <a:rPr lang="en-US" sz="1800" smtClean="0">
                <a:solidFill>
                  <a:schemeClr val="tx2"/>
                </a:solidFill>
              </a:rPr>
              <a:t>Proportionate</a:t>
            </a:r>
          </a:p>
          <a:p>
            <a:pPr marL="1371600" lvl="2" indent="-457200" eaLnBrk="1" hangingPunct="1">
              <a:lnSpc>
                <a:spcPct val="90000"/>
              </a:lnSpc>
            </a:pPr>
            <a:r>
              <a:rPr lang="en-US" sz="1800" smtClean="0">
                <a:solidFill>
                  <a:schemeClr val="tx2"/>
                </a:solidFill>
              </a:rPr>
              <a:t>Disproportionate</a:t>
            </a:r>
          </a:p>
          <a:p>
            <a:pPr marL="2209800" lvl="4" indent="-381000" eaLnBrk="1" hangingPunct="1">
              <a:lnSpc>
                <a:spcPct val="90000"/>
              </a:lnSpc>
              <a:buFontTx/>
              <a:buNone/>
            </a:pPr>
            <a:endParaRPr lang="en-US" sz="1000" smtClean="0">
              <a:solidFill>
                <a:schemeClr val="tx2"/>
              </a:solidFill>
            </a:endParaRPr>
          </a:p>
          <a:p>
            <a:pPr marL="609600" indent="-609600" eaLnBrk="1" hangingPunct="1">
              <a:lnSpc>
                <a:spcPct val="90000"/>
              </a:lnSpc>
            </a:pPr>
            <a:r>
              <a:rPr lang="en-US" sz="2400" smtClean="0">
                <a:solidFill>
                  <a:schemeClr val="tx2"/>
                </a:solidFill>
              </a:rPr>
              <a:t>Characteristics</a:t>
            </a:r>
          </a:p>
          <a:p>
            <a:pPr marL="990600" lvl="1" indent="-533400" eaLnBrk="1" hangingPunct="1">
              <a:lnSpc>
                <a:spcPct val="90000"/>
              </a:lnSpc>
            </a:pPr>
            <a:r>
              <a:rPr lang="en-US" sz="2000" smtClean="0">
                <a:solidFill>
                  <a:schemeClr val="tx2"/>
                </a:solidFill>
              </a:rPr>
              <a:t>Interstrata heterogeneity</a:t>
            </a:r>
          </a:p>
          <a:p>
            <a:pPr marL="990600" lvl="1" indent="-533400" eaLnBrk="1" hangingPunct="1">
              <a:lnSpc>
                <a:spcPct val="90000"/>
              </a:lnSpc>
            </a:pPr>
            <a:r>
              <a:rPr lang="en-US" sz="2000" smtClean="0">
                <a:solidFill>
                  <a:schemeClr val="tx2"/>
                </a:solidFill>
              </a:rPr>
              <a:t>Intrastratum homogeneity</a:t>
            </a:r>
          </a:p>
          <a:p>
            <a:pPr marL="990600" lvl="1" indent="-533400" eaLnBrk="1" hangingPunct="1">
              <a:lnSpc>
                <a:spcPct val="90000"/>
              </a:lnSpc>
            </a:pPr>
            <a:r>
              <a:rPr lang="en-US" sz="2000" smtClean="0">
                <a:solidFill>
                  <a:schemeClr val="tx2"/>
                </a:solidFill>
              </a:rPr>
              <a:t>Includes all relevant subpopulations</a:t>
            </a:r>
          </a:p>
        </p:txBody>
      </p:sp>
    </p:spTree>
    <p:extLst>
      <p:ext uri="{BB962C8B-B14F-4D97-AF65-F5344CB8AC3E}">
        <p14:creationId xmlns:p14="http://schemas.microsoft.com/office/powerpoint/2010/main" val="3124896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ltLang="en-US"/>
              <a:t>Classification of Sampling Techniques</a:t>
            </a:r>
          </a:p>
        </p:txBody>
      </p:sp>
      <p:graphicFrame>
        <p:nvGraphicFramePr>
          <p:cNvPr id="135172" name="Object 4"/>
          <p:cNvGraphicFramePr>
            <a:graphicFrameLocks/>
          </p:cNvGraphicFramePr>
          <p:nvPr/>
        </p:nvGraphicFramePr>
        <p:xfrm>
          <a:off x="6248400" y="1677988"/>
          <a:ext cx="1970088" cy="1206500"/>
        </p:xfrm>
        <a:graphic>
          <a:graphicData uri="http://schemas.openxmlformats.org/presentationml/2006/ole">
            <mc:AlternateContent xmlns:mc="http://schemas.openxmlformats.org/markup-compatibility/2006">
              <mc:Choice xmlns:v="urn:schemas-microsoft-com:vml" Requires="v">
                <p:oleObj spid="_x0000_s1026" name="Microsoft ClipArt Gallery" r:id="rId3" imgW="5549900" imgH="3403600" progId="MS_ClipArt_Gallery">
                  <p:embed/>
                </p:oleObj>
              </mc:Choice>
              <mc:Fallback>
                <p:oleObj name="Microsoft ClipArt Gallery" r:id="rId3" imgW="5549900" imgH="3403600" progId="MS_ClipArt_Gallery">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1677988"/>
                        <a:ext cx="1970088" cy="120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5176" name="Rectangle 8"/>
          <p:cNvSpPr>
            <a:spLocks noChangeArrowheads="1"/>
          </p:cNvSpPr>
          <p:nvPr/>
        </p:nvSpPr>
        <p:spPr bwMode="auto">
          <a:xfrm>
            <a:off x="1219200" y="1066800"/>
            <a:ext cx="115728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eaLnBrk="0" hangingPunct="0"/>
            <a:r>
              <a:rPr lang="en-US" altLang="en-US" sz="2000">
                <a:solidFill>
                  <a:srgbClr val="000000"/>
                </a:solidFill>
              </a:rPr>
              <a:t>Fig. 11.2</a:t>
            </a:r>
          </a:p>
        </p:txBody>
      </p:sp>
      <p:grpSp>
        <p:nvGrpSpPr>
          <p:cNvPr id="135271" name="Group 103"/>
          <p:cNvGrpSpPr>
            <a:grpSpLocks/>
          </p:cNvGrpSpPr>
          <p:nvPr/>
        </p:nvGrpSpPr>
        <p:grpSpPr bwMode="auto">
          <a:xfrm>
            <a:off x="2971800" y="1985963"/>
            <a:ext cx="2971800" cy="901700"/>
            <a:chOff x="1872" y="1251"/>
            <a:chExt cx="1872" cy="568"/>
          </a:xfrm>
        </p:grpSpPr>
        <p:grpSp>
          <p:nvGrpSpPr>
            <p:cNvPr id="135270" name="Group 102"/>
            <p:cNvGrpSpPr>
              <a:grpSpLocks/>
            </p:cNvGrpSpPr>
            <p:nvPr/>
          </p:nvGrpSpPr>
          <p:grpSpPr bwMode="auto">
            <a:xfrm>
              <a:off x="1920" y="1251"/>
              <a:ext cx="1726" cy="280"/>
              <a:chOff x="1920" y="1251"/>
              <a:chExt cx="1726" cy="280"/>
            </a:xfrm>
          </p:grpSpPr>
          <p:sp>
            <p:nvSpPr>
              <p:cNvPr id="135174" name="Rectangle 6"/>
              <p:cNvSpPr>
                <a:spLocks noChangeArrowheads="1"/>
              </p:cNvSpPr>
              <p:nvPr/>
            </p:nvSpPr>
            <p:spPr bwMode="auto">
              <a:xfrm>
                <a:off x="1920" y="1251"/>
                <a:ext cx="1720" cy="28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5175" name="Rectangle 7"/>
              <p:cNvSpPr>
                <a:spLocks noChangeArrowheads="1"/>
              </p:cNvSpPr>
              <p:nvPr/>
            </p:nvSpPr>
            <p:spPr bwMode="auto">
              <a:xfrm>
                <a:off x="1920" y="1267"/>
                <a:ext cx="1726" cy="248"/>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pPr algn="ctr" eaLnBrk="0" hangingPunct="0"/>
                <a:r>
                  <a:rPr lang="en-US" altLang="en-US" sz="2000">
                    <a:solidFill>
                      <a:srgbClr val="000000"/>
                    </a:solidFill>
                  </a:rPr>
                  <a:t>Sampling Techniques </a:t>
                </a:r>
              </a:p>
            </p:txBody>
          </p:sp>
        </p:grpSp>
        <p:grpSp>
          <p:nvGrpSpPr>
            <p:cNvPr id="135269" name="Group 101"/>
            <p:cNvGrpSpPr>
              <a:grpSpLocks/>
            </p:cNvGrpSpPr>
            <p:nvPr/>
          </p:nvGrpSpPr>
          <p:grpSpPr bwMode="auto">
            <a:xfrm>
              <a:off x="1872" y="1631"/>
              <a:ext cx="1872" cy="188"/>
              <a:chOff x="1872" y="1631"/>
              <a:chExt cx="1872" cy="188"/>
            </a:xfrm>
          </p:grpSpPr>
          <p:sp>
            <p:nvSpPr>
              <p:cNvPr id="135181" name="Line 13"/>
              <p:cNvSpPr>
                <a:spLocks noChangeShapeType="1"/>
              </p:cNvSpPr>
              <p:nvPr/>
            </p:nvSpPr>
            <p:spPr bwMode="auto">
              <a:xfrm>
                <a:off x="1876" y="1631"/>
                <a:ext cx="186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5182" name="Line 14"/>
              <p:cNvSpPr>
                <a:spLocks noChangeShapeType="1"/>
              </p:cNvSpPr>
              <p:nvPr/>
            </p:nvSpPr>
            <p:spPr bwMode="auto">
              <a:xfrm>
                <a:off x="1872" y="1635"/>
                <a:ext cx="0" cy="184"/>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5183" name="Line 15"/>
              <p:cNvSpPr>
                <a:spLocks noChangeShapeType="1"/>
              </p:cNvSpPr>
              <p:nvPr/>
            </p:nvSpPr>
            <p:spPr bwMode="auto">
              <a:xfrm>
                <a:off x="3744" y="1635"/>
                <a:ext cx="0" cy="184"/>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135185" name="Line 17"/>
            <p:cNvSpPr>
              <a:spLocks noChangeShapeType="1"/>
            </p:cNvSpPr>
            <p:nvPr/>
          </p:nvSpPr>
          <p:spPr bwMode="auto">
            <a:xfrm>
              <a:off x="2784" y="1539"/>
              <a:ext cx="0" cy="8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35274" name="Group 106"/>
          <p:cNvGrpSpPr>
            <a:grpSpLocks/>
          </p:cNvGrpSpPr>
          <p:nvPr/>
        </p:nvGrpSpPr>
        <p:grpSpPr bwMode="auto">
          <a:xfrm>
            <a:off x="1757363" y="2908300"/>
            <a:ext cx="2740025" cy="757238"/>
            <a:chOff x="1107" y="1832"/>
            <a:chExt cx="1726" cy="477"/>
          </a:xfrm>
        </p:grpSpPr>
        <p:sp>
          <p:nvSpPr>
            <p:cNvPr id="135178" name="Rectangle 10"/>
            <p:cNvSpPr>
              <a:spLocks noChangeArrowheads="1"/>
            </p:cNvSpPr>
            <p:nvPr/>
          </p:nvSpPr>
          <p:spPr bwMode="auto">
            <a:xfrm>
              <a:off x="1206" y="1832"/>
              <a:ext cx="1542" cy="472"/>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5179" name="Rectangle 11"/>
            <p:cNvSpPr>
              <a:spLocks noChangeArrowheads="1"/>
            </p:cNvSpPr>
            <p:nvPr/>
          </p:nvSpPr>
          <p:spPr bwMode="auto">
            <a:xfrm>
              <a:off x="1107" y="1869"/>
              <a:ext cx="1726"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pPr algn="ctr" eaLnBrk="0" hangingPunct="0"/>
              <a:r>
                <a:rPr lang="en-US" altLang="en-US" sz="2000">
                  <a:solidFill>
                    <a:srgbClr val="000000"/>
                  </a:solidFill>
                </a:rPr>
                <a:t>Nonprobability</a:t>
              </a:r>
            </a:p>
            <a:p>
              <a:pPr algn="ctr" eaLnBrk="0" hangingPunct="0"/>
              <a:r>
                <a:rPr lang="en-US" altLang="en-US" sz="2000">
                  <a:solidFill>
                    <a:srgbClr val="000000"/>
                  </a:solidFill>
                </a:rPr>
                <a:t>Sampling Techniques</a:t>
              </a:r>
            </a:p>
          </p:txBody>
        </p:sp>
      </p:grpSp>
      <p:sp>
        <p:nvSpPr>
          <p:cNvPr id="135184" name="Line 16"/>
          <p:cNvSpPr>
            <a:spLocks noChangeShapeType="1"/>
          </p:cNvSpPr>
          <p:nvPr/>
        </p:nvSpPr>
        <p:spPr bwMode="auto">
          <a:xfrm flipV="1">
            <a:off x="3279775" y="3665538"/>
            <a:ext cx="0" cy="15081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135273" name="Group 105"/>
          <p:cNvGrpSpPr>
            <a:grpSpLocks/>
          </p:cNvGrpSpPr>
          <p:nvPr/>
        </p:nvGrpSpPr>
        <p:grpSpPr bwMode="auto">
          <a:xfrm>
            <a:off x="1146175" y="3816350"/>
            <a:ext cx="4953000" cy="374650"/>
            <a:chOff x="722" y="2404"/>
            <a:chExt cx="3120" cy="236"/>
          </a:xfrm>
        </p:grpSpPr>
        <p:sp>
          <p:nvSpPr>
            <p:cNvPr id="135187" name="Line 19"/>
            <p:cNvSpPr>
              <a:spLocks noChangeShapeType="1"/>
            </p:cNvSpPr>
            <p:nvPr/>
          </p:nvSpPr>
          <p:spPr bwMode="auto">
            <a:xfrm>
              <a:off x="726" y="2404"/>
              <a:ext cx="311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5188" name="Line 20"/>
            <p:cNvSpPr>
              <a:spLocks noChangeShapeType="1"/>
            </p:cNvSpPr>
            <p:nvPr/>
          </p:nvSpPr>
          <p:spPr bwMode="auto">
            <a:xfrm>
              <a:off x="722" y="2408"/>
              <a:ext cx="0" cy="2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5189" name="Line 21"/>
            <p:cNvSpPr>
              <a:spLocks noChangeShapeType="1"/>
            </p:cNvSpPr>
            <p:nvPr/>
          </p:nvSpPr>
          <p:spPr bwMode="auto">
            <a:xfrm>
              <a:off x="3842" y="2408"/>
              <a:ext cx="0" cy="2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5190" name="Line 22"/>
            <p:cNvSpPr>
              <a:spLocks noChangeShapeType="1"/>
            </p:cNvSpPr>
            <p:nvPr/>
          </p:nvSpPr>
          <p:spPr bwMode="auto">
            <a:xfrm>
              <a:off x="1762" y="2408"/>
              <a:ext cx="0" cy="2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5191" name="Line 23"/>
            <p:cNvSpPr>
              <a:spLocks noChangeShapeType="1"/>
            </p:cNvSpPr>
            <p:nvPr/>
          </p:nvSpPr>
          <p:spPr bwMode="auto">
            <a:xfrm>
              <a:off x="2802" y="2408"/>
              <a:ext cx="0" cy="2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135195" name="Rectangle 27"/>
          <p:cNvSpPr>
            <a:spLocks noChangeArrowheads="1"/>
          </p:cNvSpPr>
          <p:nvPr/>
        </p:nvSpPr>
        <p:spPr bwMode="auto">
          <a:xfrm>
            <a:off x="4498975" y="2908300"/>
            <a:ext cx="2740025" cy="74930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p>
            <a:pPr algn="ctr" eaLnBrk="0" hangingPunct="0"/>
            <a:r>
              <a:rPr lang="en-US" altLang="en-US" sz="2000">
                <a:solidFill>
                  <a:srgbClr val="000000"/>
                </a:solidFill>
              </a:rPr>
              <a:t>Probability</a:t>
            </a:r>
          </a:p>
          <a:p>
            <a:pPr algn="ctr" eaLnBrk="0" hangingPunct="0"/>
            <a:r>
              <a:rPr lang="en-US" altLang="en-US" sz="2000">
                <a:solidFill>
                  <a:srgbClr val="000000"/>
                </a:solidFill>
              </a:rPr>
              <a:t>Sampling Techniques</a:t>
            </a:r>
          </a:p>
        </p:txBody>
      </p:sp>
      <p:grpSp>
        <p:nvGrpSpPr>
          <p:cNvPr id="135268" name="Group 100"/>
          <p:cNvGrpSpPr>
            <a:grpSpLocks/>
          </p:cNvGrpSpPr>
          <p:nvPr/>
        </p:nvGrpSpPr>
        <p:grpSpPr bwMode="auto">
          <a:xfrm>
            <a:off x="228600" y="4195763"/>
            <a:ext cx="6629400" cy="757237"/>
            <a:chOff x="144" y="2643"/>
            <a:chExt cx="4176" cy="477"/>
          </a:xfrm>
        </p:grpSpPr>
        <p:grpSp>
          <p:nvGrpSpPr>
            <p:cNvPr id="135267" name="Group 99"/>
            <p:cNvGrpSpPr>
              <a:grpSpLocks/>
            </p:cNvGrpSpPr>
            <p:nvPr/>
          </p:nvGrpSpPr>
          <p:grpSpPr bwMode="auto">
            <a:xfrm>
              <a:off x="144" y="2643"/>
              <a:ext cx="1008" cy="477"/>
              <a:chOff x="144" y="2643"/>
              <a:chExt cx="1008" cy="477"/>
            </a:xfrm>
          </p:grpSpPr>
          <p:sp>
            <p:nvSpPr>
              <p:cNvPr id="135193" name="Rectangle 25"/>
              <p:cNvSpPr>
                <a:spLocks noChangeArrowheads="1"/>
              </p:cNvSpPr>
              <p:nvPr/>
            </p:nvSpPr>
            <p:spPr bwMode="auto">
              <a:xfrm>
                <a:off x="152" y="2643"/>
                <a:ext cx="1000" cy="472"/>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5194" name="Rectangle 26"/>
              <p:cNvSpPr>
                <a:spLocks noChangeArrowheads="1"/>
              </p:cNvSpPr>
              <p:nvPr/>
            </p:nvSpPr>
            <p:spPr bwMode="auto">
              <a:xfrm>
                <a:off x="144" y="2680"/>
                <a:ext cx="1007" cy="440"/>
              </a:xfrm>
              <a:prstGeom prst="rect">
                <a:avLst/>
              </a:prstGeom>
              <a:noFill/>
              <a:ln>
                <a:noFill/>
              </a:ln>
              <a:effectLst/>
              <a:extLst>
                <a:ext uri="{909E8E84-426E-40DD-AFC4-6F175D3DCCD1}">
                  <a14:hiddenFill xmlns:a14="http://schemas.microsoft.com/office/drawing/2010/main">
                    <a:solidFill>
                      <a:srgbClr val="A8F37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ctr" eaLnBrk="0" hangingPunct="0"/>
                <a:r>
                  <a:rPr lang="en-US" altLang="en-US" sz="2000">
                    <a:solidFill>
                      <a:srgbClr val="000000"/>
                    </a:solidFill>
                  </a:rPr>
                  <a:t>Convenience</a:t>
                </a:r>
              </a:p>
              <a:p>
                <a:pPr algn="ctr" eaLnBrk="0" hangingPunct="0"/>
                <a:r>
                  <a:rPr lang="en-US" altLang="en-US" sz="2000">
                    <a:solidFill>
                      <a:srgbClr val="000000"/>
                    </a:solidFill>
                  </a:rPr>
                  <a:t>Sampling</a:t>
                </a:r>
              </a:p>
            </p:txBody>
          </p:sp>
        </p:grpSp>
        <p:grpSp>
          <p:nvGrpSpPr>
            <p:cNvPr id="135266" name="Group 98"/>
            <p:cNvGrpSpPr>
              <a:grpSpLocks/>
            </p:cNvGrpSpPr>
            <p:nvPr/>
          </p:nvGrpSpPr>
          <p:grpSpPr bwMode="auto">
            <a:xfrm>
              <a:off x="1208" y="2643"/>
              <a:ext cx="1000" cy="477"/>
              <a:chOff x="1208" y="2643"/>
              <a:chExt cx="1000" cy="477"/>
            </a:xfrm>
          </p:grpSpPr>
          <p:sp>
            <p:nvSpPr>
              <p:cNvPr id="135197" name="Rectangle 29"/>
              <p:cNvSpPr>
                <a:spLocks noChangeArrowheads="1"/>
              </p:cNvSpPr>
              <p:nvPr/>
            </p:nvSpPr>
            <p:spPr bwMode="auto">
              <a:xfrm>
                <a:off x="1208" y="2643"/>
                <a:ext cx="1000" cy="472"/>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5198" name="Rectangle 30"/>
              <p:cNvSpPr>
                <a:spLocks noChangeArrowheads="1"/>
              </p:cNvSpPr>
              <p:nvPr/>
            </p:nvSpPr>
            <p:spPr bwMode="auto">
              <a:xfrm>
                <a:off x="1239" y="2680"/>
                <a:ext cx="928" cy="44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ctr" eaLnBrk="0" hangingPunct="0"/>
                <a:r>
                  <a:rPr lang="en-US" altLang="en-US" sz="2000">
                    <a:solidFill>
                      <a:srgbClr val="000000"/>
                    </a:solidFill>
                  </a:rPr>
                  <a:t>Judgmental</a:t>
                </a:r>
              </a:p>
              <a:p>
                <a:pPr algn="ctr" eaLnBrk="0" hangingPunct="0"/>
                <a:r>
                  <a:rPr lang="en-US" altLang="en-US" sz="2000">
                    <a:solidFill>
                      <a:srgbClr val="000000"/>
                    </a:solidFill>
                  </a:rPr>
                  <a:t>Sampling</a:t>
                </a:r>
              </a:p>
            </p:txBody>
          </p:sp>
        </p:grpSp>
        <p:grpSp>
          <p:nvGrpSpPr>
            <p:cNvPr id="135265" name="Group 97"/>
            <p:cNvGrpSpPr>
              <a:grpSpLocks/>
            </p:cNvGrpSpPr>
            <p:nvPr/>
          </p:nvGrpSpPr>
          <p:grpSpPr bwMode="auto">
            <a:xfrm>
              <a:off x="2264" y="2643"/>
              <a:ext cx="1000" cy="477"/>
              <a:chOff x="2264" y="2643"/>
              <a:chExt cx="1000" cy="477"/>
            </a:xfrm>
          </p:grpSpPr>
          <p:sp>
            <p:nvSpPr>
              <p:cNvPr id="135200" name="Rectangle 32"/>
              <p:cNvSpPr>
                <a:spLocks noChangeArrowheads="1"/>
              </p:cNvSpPr>
              <p:nvPr/>
            </p:nvSpPr>
            <p:spPr bwMode="auto">
              <a:xfrm>
                <a:off x="2264" y="2643"/>
                <a:ext cx="1000" cy="472"/>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5201" name="Rectangle 33"/>
              <p:cNvSpPr>
                <a:spLocks noChangeArrowheads="1"/>
              </p:cNvSpPr>
              <p:nvPr/>
            </p:nvSpPr>
            <p:spPr bwMode="auto">
              <a:xfrm>
                <a:off x="2379" y="2680"/>
                <a:ext cx="760" cy="44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ctr" eaLnBrk="0" hangingPunct="0"/>
                <a:r>
                  <a:rPr lang="en-US" altLang="en-US" sz="2000">
                    <a:solidFill>
                      <a:srgbClr val="000000"/>
                    </a:solidFill>
                  </a:rPr>
                  <a:t>Quota</a:t>
                </a:r>
              </a:p>
              <a:p>
                <a:pPr algn="ctr" eaLnBrk="0" hangingPunct="0"/>
                <a:r>
                  <a:rPr lang="en-US" altLang="en-US" sz="2000">
                    <a:solidFill>
                      <a:srgbClr val="000000"/>
                    </a:solidFill>
                  </a:rPr>
                  <a:t>Sampling</a:t>
                </a:r>
              </a:p>
            </p:txBody>
          </p:sp>
        </p:grpSp>
        <p:grpSp>
          <p:nvGrpSpPr>
            <p:cNvPr id="135264" name="Group 96"/>
            <p:cNvGrpSpPr>
              <a:grpSpLocks/>
            </p:cNvGrpSpPr>
            <p:nvPr/>
          </p:nvGrpSpPr>
          <p:grpSpPr bwMode="auto">
            <a:xfrm>
              <a:off x="3320" y="2643"/>
              <a:ext cx="1000" cy="477"/>
              <a:chOff x="3320" y="2643"/>
              <a:chExt cx="1000" cy="477"/>
            </a:xfrm>
          </p:grpSpPr>
          <p:sp>
            <p:nvSpPr>
              <p:cNvPr id="135203" name="Rectangle 35"/>
              <p:cNvSpPr>
                <a:spLocks noChangeArrowheads="1"/>
              </p:cNvSpPr>
              <p:nvPr/>
            </p:nvSpPr>
            <p:spPr bwMode="auto">
              <a:xfrm>
                <a:off x="3320" y="2643"/>
                <a:ext cx="1000" cy="472"/>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5204" name="Rectangle 36"/>
              <p:cNvSpPr>
                <a:spLocks noChangeArrowheads="1"/>
              </p:cNvSpPr>
              <p:nvPr/>
            </p:nvSpPr>
            <p:spPr bwMode="auto">
              <a:xfrm>
                <a:off x="3435" y="2680"/>
                <a:ext cx="760" cy="440"/>
              </a:xfrm>
              <a:prstGeom prst="rect">
                <a:avLst/>
              </a:prstGeom>
              <a:noFill/>
              <a:ln>
                <a:noFill/>
              </a:ln>
              <a:effectLst/>
              <a:extLst>
                <a:ext uri="{909E8E84-426E-40DD-AFC4-6F175D3DCCD1}">
                  <a14:hiddenFill xmlns:a14="http://schemas.microsoft.com/office/drawing/2010/main">
                    <a:solidFill>
                      <a:srgbClr val="54F53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ctr" eaLnBrk="0" hangingPunct="0"/>
                <a:r>
                  <a:rPr lang="en-US" altLang="en-US" sz="2000">
                    <a:solidFill>
                      <a:srgbClr val="000000"/>
                    </a:solidFill>
                  </a:rPr>
                  <a:t>Snowball</a:t>
                </a:r>
              </a:p>
              <a:p>
                <a:pPr algn="ctr" eaLnBrk="0" hangingPunct="0"/>
                <a:r>
                  <a:rPr lang="en-US" altLang="en-US" sz="2000">
                    <a:solidFill>
                      <a:srgbClr val="000000"/>
                    </a:solidFill>
                  </a:rPr>
                  <a:t>Sampling</a:t>
                </a:r>
              </a:p>
            </p:txBody>
          </p:sp>
        </p:grpSp>
      </p:grpSp>
      <p:grpSp>
        <p:nvGrpSpPr>
          <p:cNvPr id="135272" name="Group 104"/>
          <p:cNvGrpSpPr>
            <a:grpSpLocks/>
          </p:cNvGrpSpPr>
          <p:nvPr/>
        </p:nvGrpSpPr>
        <p:grpSpPr bwMode="auto">
          <a:xfrm>
            <a:off x="1524000" y="3275013"/>
            <a:ext cx="6654800" cy="2508250"/>
            <a:chOff x="960" y="2063"/>
            <a:chExt cx="4192" cy="1580"/>
          </a:xfrm>
        </p:grpSpPr>
        <p:sp>
          <p:nvSpPr>
            <p:cNvPr id="135205" name="Line 37"/>
            <p:cNvSpPr>
              <a:spLocks noChangeShapeType="1"/>
            </p:cNvSpPr>
            <p:nvPr/>
          </p:nvSpPr>
          <p:spPr bwMode="auto">
            <a:xfrm>
              <a:off x="964" y="3407"/>
              <a:ext cx="418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5206" name="Line 38"/>
            <p:cNvSpPr>
              <a:spLocks noChangeShapeType="1"/>
            </p:cNvSpPr>
            <p:nvPr/>
          </p:nvSpPr>
          <p:spPr bwMode="auto">
            <a:xfrm>
              <a:off x="960" y="3411"/>
              <a:ext cx="0" cy="2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5207" name="Line 39"/>
            <p:cNvSpPr>
              <a:spLocks noChangeShapeType="1"/>
            </p:cNvSpPr>
            <p:nvPr/>
          </p:nvSpPr>
          <p:spPr bwMode="auto">
            <a:xfrm>
              <a:off x="4080" y="3411"/>
              <a:ext cx="0" cy="2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5208" name="Line 40"/>
            <p:cNvSpPr>
              <a:spLocks noChangeShapeType="1"/>
            </p:cNvSpPr>
            <p:nvPr/>
          </p:nvSpPr>
          <p:spPr bwMode="auto">
            <a:xfrm>
              <a:off x="2000" y="3411"/>
              <a:ext cx="0" cy="2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5209" name="Line 41"/>
            <p:cNvSpPr>
              <a:spLocks noChangeShapeType="1"/>
            </p:cNvSpPr>
            <p:nvPr/>
          </p:nvSpPr>
          <p:spPr bwMode="auto">
            <a:xfrm>
              <a:off x="3040" y="3411"/>
              <a:ext cx="0" cy="2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5218" name="Line 50"/>
            <p:cNvSpPr>
              <a:spLocks noChangeShapeType="1"/>
            </p:cNvSpPr>
            <p:nvPr/>
          </p:nvSpPr>
          <p:spPr bwMode="auto">
            <a:xfrm>
              <a:off x="5152" y="3411"/>
              <a:ext cx="0" cy="2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5221" name="Line 53"/>
            <p:cNvSpPr>
              <a:spLocks noChangeShapeType="1"/>
            </p:cNvSpPr>
            <p:nvPr/>
          </p:nvSpPr>
          <p:spPr bwMode="auto">
            <a:xfrm>
              <a:off x="4592" y="2063"/>
              <a:ext cx="16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5222" name="Line 54"/>
            <p:cNvSpPr>
              <a:spLocks noChangeShapeType="1"/>
            </p:cNvSpPr>
            <p:nvPr/>
          </p:nvSpPr>
          <p:spPr bwMode="auto">
            <a:xfrm>
              <a:off x="4752" y="2067"/>
              <a:ext cx="0" cy="133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135210" name="Rectangle 42"/>
          <p:cNvSpPr>
            <a:spLocks noChangeArrowheads="1"/>
          </p:cNvSpPr>
          <p:nvPr/>
        </p:nvSpPr>
        <p:spPr bwMode="auto">
          <a:xfrm>
            <a:off x="7239000" y="5791200"/>
            <a:ext cx="1809750" cy="754063"/>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5216" name="Rectangle 48"/>
          <p:cNvSpPr>
            <a:spLocks noChangeArrowheads="1"/>
          </p:cNvSpPr>
          <p:nvPr/>
        </p:nvSpPr>
        <p:spPr bwMode="auto">
          <a:xfrm>
            <a:off x="5649913" y="5795963"/>
            <a:ext cx="1495425" cy="74930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5214" name="Rectangle 46"/>
          <p:cNvSpPr>
            <a:spLocks noChangeArrowheads="1"/>
          </p:cNvSpPr>
          <p:nvPr/>
        </p:nvSpPr>
        <p:spPr bwMode="auto">
          <a:xfrm>
            <a:off x="3973513" y="5795963"/>
            <a:ext cx="1587500" cy="74930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5219" name="Rectangle 51"/>
          <p:cNvSpPr>
            <a:spLocks noChangeArrowheads="1"/>
          </p:cNvSpPr>
          <p:nvPr/>
        </p:nvSpPr>
        <p:spPr bwMode="auto">
          <a:xfrm>
            <a:off x="309563" y="5799138"/>
            <a:ext cx="1900237" cy="74930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5212" name="Rectangle 44"/>
          <p:cNvSpPr>
            <a:spLocks noChangeArrowheads="1"/>
          </p:cNvSpPr>
          <p:nvPr/>
        </p:nvSpPr>
        <p:spPr bwMode="auto">
          <a:xfrm>
            <a:off x="2292350" y="5795963"/>
            <a:ext cx="1587500" cy="74930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5213" name="Rectangle 45"/>
          <p:cNvSpPr>
            <a:spLocks noChangeArrowheads="1"/>
          </p:cNvSpPr>
          <p:nvPr/>
        </p:nvSpPr>
        <p:spPr bwMode="auto">
          <a:xfrm>
            <a:off x="2384425" y="5854700"/>
            <a:ext cx="1389063" cy="698500"/>
          </a:xfrm>
          <a:prstGeom prst="rect">
            <a:avLst/>
          </a:prstGeom>
          <a:noFill/>
          <a:ln>
            <a:noFill/>
          </a:ln>
          <a:effectLst/>
          <a:extLst>
            <a:ext uri="{909E8E84-426E-40DD-AFC4-6F175D3DCCD1}">
              <a14:hiddenFill xmlns:a14="http://schemas.microsoft.com/office/drawing/2010/main">
                <a:solidFill>
                  <a:srgbClr val="31EEFD"/>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ctr" eaLnBrk="0" hangingPunct="0"/>
            <a:r>
              <a:rPr lang="en-US" altLang="en-US" sz="2000">
                <a:solidFill>
                  <a:srgbClr val="000000"/>
                </a:solidFill>
              </a:rPr>
              <a:t>Systematic</a:t>
            </a:r>
          </a:p>
          <a:p>
            <a:pPr algn="ctr" eaLnBrk="0" hangingPunct="0"/>
            <a:r>
              <a:rPr lang="en-US" altLang="en-US" sz="2000">
                <a:solidFill>
                  <a:srgbClr val="000000"/>
                </a:solidFill>
              </a:rPr>
              <a:t>Sampling</a:t>
            </a:r>
          </a:p>
        </p:txBody>
      </p:sp>
      <p:sp>
        <p:nvSpPr>
          <p:cNvPr id="135215" name="Rectangle 47"/>
          <p:cNvSpPr>
            <a:spLocks noChangeArrowheads="1"/>
          </p:cNvSpPr>
          <p:nvPr/>
        </p:nvSpPr>
        <p:spPr bwMode="auto">
          <a:xfrm>
            <a:off x="4151313" y="5854700"/>
            <a:ext cx="12065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ctr" eaLnBrk="0" hangingPunct="0"/>
            <a:r>
              <a:rPr lang="en-US" altLang="en-US" sz="2000">
                <a:solidFill>
                  <a:srgbClr val="000000"/>
                </a:solidFill>
              </a:rPr>
              <a:t>Stratified</a:t>
            </a:r>
          </a:p>
          <a:p>
            <a:pPr algn="ctr" eaLnBrk="0" hangingPunct="0"/>
            <a:r>
              <a:rPr lang="en-US" altLang="en-US" sz="2000">
                <a:solidFill>
                  <a:srgbClr val="000000"/>
                </a:solidFill>
              </a:rPr>
              <a:t>Sampling</a:t>
            </a:r>
          </a:p>
        </p:txBody>
      </p:sp>
      <p:sp>
        <p:nvSpPr>
          <p:cNvPr id="135217" name="Rectangle 49"/>
          <p:cNvSpPr>
            <a:spLocks noChangeArrowheads="1"/>
          </p:cNvSpPr>
          <p:nvPr/>
        </p:nvSpPr>
        <p:spPr bwMode="auto">
          <a:xfrm>
            <a:off x="5827713" y="5854700"/>
            <a:ext cx="12065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ctr" eaLnBrk="0" hangingPunct="0"/>
            <a:r>
              <a:rPr lang="en-US" altLang="en-US" sz="2000">
                <a:solidFill>
                  <a:srgbClr val="000000"/>
                </a:solidFill>
              </a:rPr>
              <a:t>Cluster</a:t>
            </a:r>
          </a:p>
          <a:p>
            <a:pPr algn="ctr" eaLnBrk="0" hangingPunct="0"/>
            <a:r>
              <a:rPr lang="en-US" altLang="en-US" sz="2000">
                <a:solidFill>
                  <a:srgbClr val="000000"/>
                </a:solidFill>
              </a:rPr>
              <a:t>Sampling</a:t>
            </a:r>
          </a:p>
        </p:txBody>
      </p:sp>
      <p:sp>
        <p:nvSpPr>
          <p:cNvPr id="135220" name="Rectangle 52"/>
          <p:cNvSpPr>
            <a:spLocks noChangeArrowheads="1"/>
          </p:cNvSpPr>
          <p:nvPr/>
        </p:nvSpPr>
        <p:spPr bwMode="auto">
          <a:xfrm>
            <a:off x="7146925" y="5791200"/>
            <a:ext cx="1997075"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ctr" eaLnBrk="0" hangingPunct="0"/>
            <a:r>
              <a:rPr lang="en-US" altLang="en-US" sz="2000">
                <a:solidFill>
                  <a:srgbClr val="000000"/>
                </a:solidFill>
              </a:rPr>
              <a:t> Other Sampling</a:t>
            </a:r>
          </a:p>
          <a:p>
            <a:pPr algn="ctr" eaLnBrk="0" hangingPunct="0"/>
            <a:r>
              <a:rPr lang="en-US" altLang="en-US" sz="2000">
                <a:solidFill>
                  <a:srgbClr val="000000"/>
                </a:solidFill>
              </a:rPr>
              <a:t>Techniques</a:t>
            </a:r>
          </a:p>
        </p:txBody>
      </p:sp>
      <p:sp>
        <p:nvSpPr>
          <p:cNvPr id="135223" name="Rectangle 55"/>
          <p:cNvSpPr>
            <a:spLocks noChangeArrowheads="1"/>
          </p:cNvSpPr>
          <p:nvPr/>
        </p:nvSpPr>
        <p:spPr bwMode="auto">
          <a:xfrm>
            <a:off x="228600" y="5791200"/>
            <a:ext cx="20574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pPr algn="ctr" eaLnBrk="0" hangingPunct="0"/>
            <a:r>
              <a:rPr lang="en-US" altLang="en-US" sz="2000">
                <a:solidFill>
                  <a:srgbClr val="000000"/>
                </a:solidFill>
              </a:rPr>
              <a:t> Simple Random</a:t>
            </a:r>
          </a:p>
          <a:p>
            <a:pPr algn="ctr" eaLnBrk="0" hangingPunct="0"/>
            <a:r>
              <a:rPr lang="en-US" altLang="en-US" sz="2000">
                <a:solidFill>
                  <a:srgbClr val="000000"/>
                </a:solidFill>
              </a:rPr>
              <a:t>Sampling</a:t>
            </a:r>
          </a:p>
        </p:txBody>
      </p:sp>
    </p:spTree>
    <p:extLst>
      <p:ext uri="{BB962C8B-B14F-4D97-AF65-F5344CB8AC3E}">
        <p14:creationId xmlns:p14="http://schemas.microsoft.com/office/powerpoint/2010/main" val="24245431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smtClean="0"/>
              <a:t>Types of Sampling Design (Cont’d)</a:t>
            </a:r>
          </a:p>
        </p:txBody>
      </p:sp>
      <p:sp>
        <p:nvSpPr>
          <p:cNvPr id="22531" name="Rectangle 3"/>
          <p:cNvSpPr>
            <a:spLocks noGrp="1" noChangeArrowheads="1"/>
          </p:cNvSpPr>
          <p:nvPr>
            <p:ph type="body" idx="1"/>
          </p:nvPr>
        </p:nvSpPr>
        <p:spPr>
          <a:xfrm>
            <a:off x="609600" y="1752600"/>
            <a:ext cx="7772400" cy="4191000"/>
          </a:xfrm>
        </p:spPr>
        <p:txBody>
          <a:bodyPr/>
          <a:lstStyle/>
          <a:p>
            <a:pPr algn="just" eaLnBrk="1" hangingPunct="1">
              <a:spcBef>
                <a:spcPct val="35000"/>
              </a:spcBef>
              <a:buFont typeface="Wingdings" panose="05000000000000000000" pitchFamily="2" charset="2"/>
              <a:buNone/>
            </a:pPr>
            <a:r>
              <a:rPr lang="en-US" altLang="en-US" b="1" dirty="0" smtClean="0">
                <a:solidFill>
                  <a:schemeClr val="accent6"/>
                </a:solidFill>
                <a:latin typeface="Times New Roman" panose="02020603050405020304" pitchFamily="18" charset="0"/>
                <a:cs typeface="Times New Roman" panose="02020603050405020304" pitchFamily="18" charset="0"/>
              </a:rPr>
              <a:t>Stratified Random Sampling</a:t>
            </a:r>
          </a:p>
          <a:p>
            <a:pPr eaLnBrk="1" hangingPunct="1">
              <a:spcBef>
                <a:spcPct val="35000"/>
              </a:spcBef>
            </a:pPr>
            <a:r>
              <a:rPr lang="en-GB" altLang="en-US" sz="2400" b="1" dirty="0" smtClean="0">
                <a:latin typeface="Times New Roman" panose="02020603050405020304" pitchFamily="18" charset="0"/>
                <a:cs typeface="Times New Roman" panose="02020603050405020304" pitchFamily="18" charset="0"/>
              </a:rPr>
              <a:t>The sample is drawn by first dividing the population into homogeneous sub-populations (strata) and then drawing simple random samples from each of the sub-population (stratum).</a:t>
            </a:r>
          </a:p>
          <a:p>
            <a:pPr eaLnBrk="1" hangingPunct="1">
              <a:spcBef>
                <a:spcPct val="35000"/>
              </a:spcBef>
            </a:pPr>
            <a:r>
              <a:rPr lang="en-GB" altLang="en-US" sz="2400" b="1" dirty="0" smtClean="0">
                <a:latin typeface="Times New Roman" panose="02020603050405020304" pitchFamily="18" charset="0"/>
                <a:cs typeface="Times New Roman" panose="02020603050405020304" pitchFamily="18" charset="0"/>
              </a:rPr>
              <a:t>It ensures proportionate representation of key characteristics when drawing a sample from a heterogeneous population and hence increases the quantity of information for a given cost.</a:t>
            </a:r>
            <a:endParaRPr lang="en-US" altLang="en-US" sz="2400" b="1" dirty="0" smtClean="0">
              <a:latin typeface="Times New Roman" panose="02020603050405020304" pitchFamily="18" charset="0"/>
            </a:endParaRPr>
          </a:p>
        </p:txBody>
      </p:sp>
    </p:spTree>
    <p:extLst>
      <p:ext uri="{BB962C8B-B14F-4D97-AF65-F5344CB8AC3E}">
        <p14:creationId xmlns:p14="http://schemas.microsoft.com/office/powerpoint/2010/main" val="3728786984"/>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27584" y="116632"/>
            <a:ext cx="7010400" cy="1038225"/>
          </a:xfrm>
        </p:spPr>
        <p:txBody>
          <a:bodyPr/>
          <a:lstStyle/>
          <a:p>
            <a:pPr eaLnBrk="1" hangingPunct="1"/>
            <a:r>
              <a:rPr lang="en-US" altLang="en-US" sz="2800" b="1" dirty="0" smtClean="0">
                <a:solidFill>
                  <a:schemeClr val="accent6"/>
                </a:solidFill>
                <a:cs typeface="Times New Roman" panose="02020603050405020304" pitchFamily="18" charset="0"/>
              </a:rPr>
              <a:t>Stratified Random Sampling (Cont’d)</a:t>
            </a:r>
          </a:p>
        </p:txBody>
      </p:sp>
      <p:sp>
        <p:nvSpPr>
          <p:cNvPr id="23555" name="Rectangle 3"/>
          <p:cNvSpPr>
            <a:spLocks noGrp="1" noChangeArrowheads="1"/>
          </p:cNvSpPr>
          <p:nvPr>
            <p:ph type="body" idx="1"/>
          </p:nvPr>
        </p:nvSpPr>
        <p:spPr>
          <a:xfrm>
            <a:off x="0" y="1676400"/>
            <a:ext cx="9144000" cy="4495800"/>
          </a:xfrm>
        </p:spPr>
        <p:txBody>
          <a:bodyPr/>
          <a:lstStyle/>
          <a:p>
            <a:pPr algn="just" eaLnBrk="1" hangingPunct="1">
              <a:lnSpc>
                <a:spcPct val="90000"/>
              </a:lnSpc>
            </a:pPr>
            <a:r>
              <a:rPr lang="en-US" altLang="en-US" sz="2200" b="1" i="1" dirty="0" smtClean="0">
                <a:latin typeface="Times New Roman" panose="02020603050405020304" pitchFamily="18" charset="0"/>
                <a:cs typeface="Times New Roman" panose="02020603050405020304" pitchFamily="18" charset="0"/>
              </a:rPr>
              <a:t>Procedure 1</a:t>
            </a:r>
            <a:r>
              <a:rPr lang="en-US" altLang="en-US" sz="2200" b="1" dirty="0" smtClean="0">
                <a:latin typeface="Times New Roman" panose="02020603050405020304" pitchFamily="18" charset="0"/>
                <a:cs typeface="Times New Roman" panose="02020603050405020304" pitchFamily="18" charset="0"/>
              </a:rPr>
              <a:t>: </a:t>
            </a:r>
            <a:endParaRPr lang="en-US" altLang="en-US" sz="2200" b="1" dirty="0" smtClean="0">
              <a:latin typeface="Times New Roman" panose="02020603050405020304" pitchFamily="18" charset="0"/>
              <a:cs typeface="Times New Roman" panose="02020603050405020304" pitchFamily="18" charset="0"/>
            </a:endParaRPr>
          </a:p>
          <a:p>
            <a:pPr lvl="1" algn="just">
              <a:lnSpc>
                <a:spcPct val="90000"/>
              </a:lnSpc>
            </a:pPr>
            <a:r>
              <a:rPr lang="en-US" altLang="en-US" sz="2015" b="1" dirty="0" smtClean="0">
                <a:latin typeface="Times New Roman" panose="02020603050405020304" pitchFamily="18" charset="0"/>
                <a:cs typeface="Times New Roman" panose="02020603050405020304" pitchFamily="18" charset="0"/>
              </a:rPr>
              <a:t>Sort </a:t>
            </a:r>
            <a:r>
              <a:rPr lang="en-US" altLang="en-US" sz="2015" b="1" dirty="0" smtClean="0">
                <a:latin typeface="Times New Roman" panose="02020603050405020304" pitchFamily="18" charset="0"/>
                <a:cs typeface="Times New Roman" panose="02020603050405020304" pitchFamily="18" charset="0"/>
              </a:rPr>
              <a:t>all the numbered units of the sampling frame into their appropriate strata. The strata can be defined by more than one dimension – for instance recent and older projects, and also small and large investments.</a:t>
            </a:r>
          </a:p>
          <a:p>
            <a:pPr algn="just" eaLnBrk="1" hangingPunct="1">
              <a:lnSpc>
                <a:spcPct val="90000"/>
              </a:lnSpc>
              <a:buFont typeface="Wingdings" panose="05000000000000000000" pitchFamily="2" charset="2"/>
              <a:buNone/>
            </a:pPr>
            <a:r>
              <a:rPr lang="en-US" altLang="en-US" sz="2200" b="1" dirty="0" smtClean="0">
                <a:latin typeface="Times New Roman" panose="02020603050405020304" pitchFamily="18" charset="0"/>
                <a:cs typeface="Times New Roman" panose="02020603050405020304" pitchFamily="18" charset="0"/>
              </a:rPr>
              <a:t>	Decide the size of the sample you want to draw from each stratum. Then sample from each stratum exactly as for simple random sample.</a:t>
            </a:r>
          </a:p>
          <a:p>
            <a:pPr algn="just" eaLnBrk="1" hangingPunct="1">
              <a:lnSpc>
                <a:spcPct val="90000"/>
              </a:lnSpc>
              <a:buFont typeface="Wingdings" panose="05000000000000000000" pitchFamily="2" charset="2"/>
              <a:buNone/>
            </a:pPr>
            <a:endParaRPr lang="en-US" altLang="en-US" sz="2200" b="1" dirty="0" smtClean="0">
              <a:latin typeface="Times New Roman" panose="02020603050405020304" pitchFamily="18" charset="0"/>
              <a:cs typeface="Times New Roman" panose="02020603050405020304" pitchFamily="18" charset="0"/>
            </a:endParaRPr>
          </a:p>
          <a:p>
            <a:pPr eaLnBrk="1" hangingPunct="1">
              <a:lnSpc>
                <a:spcPct val="90000"/>
              </a:lnSpc>
            </a:pPr>
            <a:r>
              <a:rPr lang="en-GB" altLang="en-US" sz="2200" b="1" i="1" dirty="0" smtClean="0">
                <a:latin typeface="Times New Roman" panose="02020603050405020304" pitchFamily="18" charset="0"/>
                <a:cs typeface="Times New Roman" panose="02020603050405020304" pitchFamily="18" charset="0"/>
              </a:rPr>
              <a:t>Procedure 2</a:t>
            </a:r>
            <a:r>
              <a:rPr lang="en-GB" altLang="en-US" sz="2200" b="1" dirty="0" smtClean="0">
                <a:latin typeface="Times New Roman" panose="02020603050405020304" pitchFamily="18" charset="0"/>
                <a:cs typeface="Times New Roman" panose="02020603050405020304" pitchFamily="18" charset="0"/>
              </a:rPr>
              <a:t>:</a:t>
            </a:r>
          </a:p>
          <a:p>
            <a:pPr lvl="1">
              <a:lnSpc>
                <a:spcPct val="90000"/>
              </a:lnSpc>
            </a:pPr>
            <a:r>
              <a:rPr lang="en-GB" altLang="en-US" sz="2015" b="1" dirty="0" smtClean="0">
                <a:latin typeface="Times New Roman" panose="02020603050405020304" pitchFamily="18" charset="0"/>
                <a:cs typeface="Times New Roman" panose="02020603050405020304" pitchFamily="18" charset="0"/>
              </a:rPr>
              <a:t> </a:t>
            </a:r>
            <a:r>
              <a:rPr lang="en-GB" altLang="en-US" sz="2015" b="1" dirty="0" smtClean="0">
                <a:latin typeface="Times New Roman" panose="02020603050405020304" pitchFamily="18" charset="0"/>
                <a:cs typeface="Times New Roman" panose="02020603050405020304" pitchFamily="18" charset="0"/>
              </a:rPr>
              <a:t>Make a tally sheet to represent each stratum. Decide the size of the sample that you want from each stratum and record and circle that number in the appropriate cell of the tally sheet. Sample from the full sampling frame, just as for a simple random sample, but after drawing each unit check its strata characteristics and record the units number in the cell of the tally sheet that corresponds with those characteristics. </a:t>
            </a:r>
          </a:p>
          <a:p>
            <a:pPr eaLnBrk="1" hangingPunct="1">
              <a:lnSpc>
                <a:spcPct val="90000"/>
              </a:lnSpc>
              <a:buFont typeface="Wingdings" panose="05000000000000000000" pitchFamily="2" charset="2"/>
              <a:buNone/>
            </a:pPr>
            <a:endParaRPr lang="en-US" altLang="en-US" sz="22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261501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685800" y="304800"/>
            <a:ext cx="7772400" cy="879475"/>
          </a:xfrm>
        </p:spPr>
        <p:txBody>
          <a:bodyPr>
            <a:normAutofit/>
          </a:bodyPr>
          <a:lstStyle/>
          <a:p>
            <a:pPr eaLnBrk="1" hangingPunct="1"/>
            <a:r>
              <a:rPr lang="nl-NL" smtClean="0"/>
              <a:t>(Dis)proportionate stratified sampling</a:t>
            </a:r>
            <a:endParaRPr lang="en-US" smtClean="0"/>
          </a:p>
        </p:txBody>
      </p:sp>
      <p:sp>
        <p:nvSpPr>
          <p:cNvPr id="150531" name="Rectangle 3"/>
          <p:cNvSpPr>
            <a:spLocks noGrp="1" noChangeAspect="1" noChangeArrowheads="1"/>
          </p:cNvSpPr>
          <p:nvPr>
            <p:ph idx="1"/>
          </p:nvPr>
        </p:nvSpPr>
        <p:spPr/>
        <p:txBody>
          <a:bodyPr/>
          <a:lstStyle/>
          <a:p>
            <a:pPr eaLnBrk="1" hangingPunct="1">
              <a:lnSpc>
                <a:spcPct val="90000"/>
              </a:lnSpc>
            </a:pPr>
            <a:r>
              <a:rPr lang="nl-NL" sz="2400" dirty="0" smtClean="0"/>
              <a:t>Number of subjects in total sample is allocated among the strata (dis)proportional to the </a:t>
            </a:r>
            <a:r>
              <a:rPr lang="nl-NL" sz="2400" i="1" dirty="0" smtClean="0"/>
              <a:t>relative</a:t>
            </a:r>
            <a:r>
              <a:rPr lang="nl-NL" sz="2400" dirty="0" smtClean="0"/>
              <a:t> number of elements in each stratum in the population</a:t>
            </a:r>
          </a:p>
          <a:p>
            <a:pPr eaLnBrk="1" hangingPunct="1">
              <a:lnSpc>
                <a:spcPct val="90000"/>
              </a:lnSpc>
            </a:pPr>
            <a:endParaRPr lang="nl-NL" sz="2400" dirty="0" smtClean="0"/>
          </a:p>
          <a:p>
            <a:pPr eaLnBrk="1" hangingPunct="1">
              <a:lnSpc>
                <a:spcPct val="90000"/>
              </a:lnSpc>
            </a:pPr>
            <a:r>
              <a:rPr lang="nl-NL" sz="2400" dirty="0" smtClean="0"/>
              <a:t>Disproportionate case:</a:t>
            </a:r>
          </a:p>
          <a:p>
            <a:pPr lvl="1" eaLnBrk="1" hangingPunct="1">
              <a:lnSpc>
                <a:spcPct val="90000"/>
              </a:lnSpc>
            </a:pPr>
            <a:r>
              <a:rPr lang="nl-NL" sz="2000" dirty="0" smtClean="0"/>
              <a:t>strata exhibiting more variability are sampled more than </a:t>
            </a:r>
            <a:r>
              <a:rPr lang="en-US" sz="2000" dirty="0" err="1" smtClean="0"/>
              <a:t>proportiona</a:t>
            </a:r>
            <a:r>
              <a:rPr lang="nl-NL" sz="2000" dirty="0" smtClean="0"/>
              <a:t>l to their relative size</a:t>
            </a:r>
          </a:p>
          <a:p>
            <a:pPr lvl="1" eaLnBrk="1" hangingPunct="1">
              <a:lnSpc>
                <a:spcPct val="90000"/>
              </a:lnSpc>
            </a:pPr>
            <a:r>
              <a:rPr lang="nl-NL" sz="2000" dirty="0" smtClean="0"/>
              <a:t>requires more knowledge of the population, not just relative sizes of strata</a:t>
            </a:r>
            <a:endParaRPr lang="en-US" sz="2000" u="sng" dirty="0" smtClean="0"/>
          </a:p>
        </p:txBody>
      </p:sp>
    </p:spTree>
    <p:extLst>
      <p:ext uri="{BB962C8B-B14F-4D97-AF65-F5344CB8AC3E}">
        <p14:creationId xmlns:p14="http://schemas.microsoft.com/office/powerpoint/2010/main" val="4138565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smtClean="0"/>
              <a:t>Types of Sampling Design (Cont’d)</a:t>
            </a:r>
          </a:p>
        </p:txBody>
      </p:sp>
      <p:sp>
        <p:nvSpPr>
          <p:cNvPr id="24579" name="Rectangle 3"/>
          <p:cNvSpPr>
            <a:spLocks noGrp="1" noChangeArrowheads="1"/>
          </p:cNvSpPr>
          <p:nvPr>
            <p:ph type="body" idx="1"/>
          </p:nvPr>
        </p:nvSpPr>
        <p:spPr>
          <a:xfrm>
            <a:off x="1066800" y="1981200"/>
            <a:ext cx="7620000" cy="4114800"/>
          </a:xfrm>
        </p:spPr>
        <p:txBody>
          <a:bodyPr/>
          <a:lstStyle/>
          <a:p>
            <a:pPr algn="just" eaLnBrk="1" hangingPunct="1">
              <a:lnSpc>
                <a:spcPct val="90000"/>
              </a:lnSpc>
              <a:buFont typeface="Wingdings" panose="05000000000000000000" pitchFamily="2" charset="2"/>
              <a:buNone/>
            </a:pPr>
            <a:r>
              <a:rPr lang="en-US" altLang="en-US" sz="2000" b="1" dirty="0" smtClean="0">
                <a:solidFill>
                  <a:schemeClr val="accent6"/>
                </a:solidFill>
                <a:latin typeface="Times New Roman" panose="02020603050405020304" pitchFamily="18" charset="0"/>
                <a:cs typeface="Times New Roman" panose="02020603050405020304" pitchFamily="18" charset="0"/>
              </a:rPr>
              <a:t>	</a:t>
            </a:r>
            <a:r>
              <a:rPr lang="en-US" altLang="en-US" b="1" dirty="0" smtClean="0">
                <a:solidFill>
                  <a:schemeClr val="accent6"/>
                </a:solidFill>
                <a:latin typeface="Times New Roman" panose="02020603050405020304" pitchFamily="18" charset="0"/>
                <a:cs typeface="Times New Roman" panose="02020603050405020304" pitchFamily="18" charset="0"/>
              </a:rPr>
              <a:t>Disproportionate Sampling</a:t>
            </a:r>
          </a:p>
          <a:p>
            <a:pPr algn="just" eaLnBrk="1" hangingPunct="1">
              <a:lnSpc>
                <a:spcPct val="90000"/>
              </a:lnSpc>
              <a:buFont typeface="Wingdings" panose="05000000000000000000" pitchFamily="2" charset="2"/>
              <a:buNone/>
            </a:pPr>
            <a:endParaRPr lang="en-US" altLang="en-US" sz="2400" b="1" dirty="0" smtClean="0">
              <a:latin typeface="Times New Roman" panose="02020603050405020304" pitchFamily="18" charset="0"/>
              <a:cs typeface="Times New Roman" panose="02020603050405020304" pitchFamily="18" charset="0"/>
            </a:endParaRPr>
          </a:p>
          <a:p>
            <a:pPr algn="just" eaLnBrk="1" hangingPunct="1">
              <a:lnSpc>
                <a:spcPct val="90000"/>
              </a:lnSpc>
            </a:pPr>
            <a:r>
              <a:rPr lang="en-US" altLang="en-US" sz="2400" b="1" dirty="0" smtClean="0">
                <a:latin typeface="Times New Roman" panose="02020603050405020304" pitchFamily="18" charset="0"/>
                <a:cs typeface="Times New Roman" panose="02020603050405020304" pitchFamily="18" charset="0"/>
              </a:rPr>
              <a:t>Disproportional stratified random samples are used to improve the precision of inferences made to an individual stratum and comparisons among the strata.</a:t>
            </a:r>
          </a:p>
          <a:p>
            <a:pPr algn="just" eaLnBrk="1" hangingPunct="1">
              <a:lnSpc>
                <a:spcPct val="90000"/>
              </a:lnSpc>
              <a:buFont typeface="Wingdings" panose="05000000000000000000" pitchFamily="2" charset="2"/>
              <a:buNone/>
            </a:pPr>
            <a:r>
              <a:rPr lang="en-US" altLang="en-US" sz="2400" b="1" dirty="0" smtClean="0">
                <a:latin typeface="Times New Roman" panose="02020603050405020304" pitchFamily="18" charset="0"/>
                <a:cs typeface="Times New Roman" panose="02020603050405020304" pitchFamily="18" charset="0"/>
              </a:rPr>
              <a:t> </a:t>
            </a:r>
          </a:p>
          <a:p>
            <a:pPr algn="just" eaLnBrk="1" hangingPunct="1">
              <a:lnSpc>
                <a:spcPct val="90000"/>
              </a:lnSpc>
            </a:pPr>
            <a:r>
              <a:rPr lang="en-US" altLang="en-US" sz="2400" b="1" dirty="0" smtClean="0">
                <a:latin typeface="Times New Roman" panose="02020603050405020304" pitchFamily="18" charset="0"/>
                <a:cs typeface="Times New Roman" panose="02020603050405020304" pitchFamily="18" charset="0"/>
              </a:rPr>
              <a:t>It comes into play when one wishes to sample some population disproportionately to ensure sufficient number of cases from each group for analysis.</a:t>
            </a:r>
            <a:r>
              <a:rPr lang="en-US" altLang="en-US" sz="2000" b="1" dirty="0" smtClean="0">
                <a:latin typeface="Times New Roman" panose="02020603050405020304" pitchFamily="18" charset="0"/>
                <a:cs typeface="Times New Roman" panose="02020603050405020304" pitchFamily="18" charset="0"/>
              </a:rPr>
              <a:t> </a:t>
            </a:r>
            <a:endParaRPr lang="en-US" altLang="en-US" sz="2000" b="1" dirty="0" smtClean="0">
              <a:latin typeface="Times New Roman" panose="02020603050405020304" pitchFamily="18" charset="0"/>
            </a:endParaRPr>
          </a:p>
        </p:txBody>
      </p:sp>
    </p:spTree>
    <p:extLst>
      <p:ext uri="{BB962C8B-B14F-4D97-AF65-F5344CB8AC3E}">
        <p14:creationId xmlns:p14="http://schemas.microsoft.com/office/powerpoint/2010/main" val="1747200339"/>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685800" y="304800"/>
            <a:ext cx="7772400" cy="703263"/>
          </a:xfrm>
        </p:spPr>
        <p:txBody>
          <a:bodyPr>
            <a:normAutofit/>
          </a:bodyPr>
          <a:lstStyle/>
          <a:p>
            <a:pPr eaLnBrk="1" hangingPunct="1"/>
            <a:r>
              <a:rPr lang="nl-NL" smtClean="0"/>
              <a:t>Example</a:t>
            </a:r>
            <a:endParaRPr lang="en-US" smtClean="0"/>
          </a:p>
        </p:txBody>
      </p:sp>
      <p:pic>
        <p:nvPicPr>
          <p:cNvPr id="15155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4190" y="1196752"/>
            <a:ext cx="6996113" cy="449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21465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mtClean="0"/>
              <a:t>Types of Sampling Design (Cont’d)</a:t>
            </a:r>
          </a:p>
        </p:txBody>
      </p:sp>
      <p:sp>
        <p:nvSpPr>
          <p:cNvPr id="28675" name="Rectangle 3"/>
          <p:cNvSpPr>
            <a:spLocks noGrp="1" noChangeArrowheads="1"/>
          </p:cNvSpPr>
          <p:nvPr>
            <p:ph type="body" idx="1"/>
          </p:nvPr>
        </p:nvSpPr>
        <p:spPr/>
        <p:txBody>
          <a:bodyPr/>
          <a:lstStyle/>
          <a:p>
            <a:pPr algn="just" eaLnBrk="1" hangingPunct="1">
              <a:lnSpc>
                <a:spcPct val="90000"/>
              </a:lnSpc>
              <a:buFont typeface="Wingdings" panose="05000000000000000000" pitchFamily="2" charset="2"/>
              <a:buNone/>
            </a:pPr>
            <a:r>
              <a:rPr lang="en-US" altLang="en-US" i="1" dirty="0" smtClean="0">
                <a:solidFill>
                  <a:srgbClr val="FFFF00"/>
                </a:solidFill>
                <a:latin typeface="Times New Roman" panose="02020603050405020304" pitchFamily="18" charset="0"/>
                <a:cs typeface="Times New Roman" panose="02020603050405020304" pitchFamily="18" charset="0"/>
              </a:rPr>
              <a:t>	</a:t>
            </a:r>
            <a:r>
              <a:rPr lang="en-US" altLang="en-US" dirty="0" smtClean="0">
                <a:solidFill>
                  <a:schemeClr val="accent6"/>
                </a:solidFill>
                <a:latin typeface="Times New Roman" panose="02020603050405020304" pitchFamily="18" charset="0"/>
                <a:cs typeface="Times New Roman" panose="02020603050405020304" pitchFamily="18" charset="0"/>
              </a:rPr>
              <a:t>Multi Stage Cluster Sampling</a:t>
            </a:r>
          </a:p>
          <a:p>
            <a:pPr algn="just" eaLnBrk="1" hangingPunct="1">
              <a:lnSpc>
                <a:spcPct val="90000"/>
              </a:lnSpc>
              <a:buFont typeface="Wingdings" panose="05000000000000000000" pitchFamily="2" charset="2"/>
              <a:buNone/>
            </a:pPr>
            <a:endParaRPr lang="en-US" altLang="en-US" sz="2400" dirty="0" smtClean="0">
              <a:solidFill>
                <a:schemeClr val="accent6"/>
              </a:solidFill>
              <a:latin typeface="Times New Roman" panose="02020603050405020304" pitchFamily="18" charset="0"/>
              <a:cs typeface="Times New Roman" panose="02020603050405020304" pitchFamily="18" charset="0"/>
            </a:endParaRPr>
          </a:p>
          <a:p>
            <a:pPr eaLnBrk="1" hangingPunct="1">
              <a:lnSpc>
                <a:spcPct val="90000"/>
              </a:lnSpc>
            </a:pPr>
            <a:r>
              <a:rPr lang="en-GB" altLang="en-US" sz="2400" dirty="0" smtClean="0">
                <a:latin typeface="Times New Roman" panose="02020603050405020304" pitchFamily="18" charset="0"/>
                <a:cs typeface="Times New Roman" panose="02020603050405020304" pitchFamily="18" charset="0"/>
              </a:rPr>
              <a:t>In this type of sample, a random cluster sample is drawn, then units within the clusters are randomly selected. The second phase of sampling can be a cluster sample (e.g. sub-counties within a district), a  stratified random sample or a  simple random sample. More than two stages of sampling are possible, such as from regions, districts, sub-counties, schools to classrooms. </a:t>
            </a:r>
          </a:p>
          <a:p>
            <a:pPr eaLnBrk="1" hangingPunct="1">
              <a:lnSpc>
                <a:spcPct val="90000"/>
              </a:lnSpc>
              <a:buFont typeface="Wingdings" panose="05000000000000000000" pitchFamily="2" charset="2"/>
              <a:buNone/>
            </a:pPr>
            <a:endParaRPr lang="en-US" alt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3404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712782" y="476672"/>
            <a:ext cx="7772400" cy="685800"/>
          </a:xfrm>
        </p:spPr>
        <p:txBody>
          <a:bodyPr>
            <a:normAutofit fontScale="90000"/>
          </a:bodyPr>
          <a:lstStyle/>
          <a:p>
            <a:pPr eaLnBrk="1" hangingPunct="1"/>
            <a:r>
              <a:rPr lang="en-US" sz="4800" dirty="0" smtClean="0"/>
              <a:t>Overview</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3003" y="1268760"/>
            <a:ext cx="4771959" cy="5029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06682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395536" y="0"/>
            <a:ext cx="8458200" cy="685800"/>
          </a:xfrm>
        </p:spPr>
        <p:txBody>
          <a:bodyPr>
            <a:normAutofit fontScale="90000"/>
          </a:bodyPr>
          <a:lstStyle/>
          <a:p>
            <a:pPr eaLnBrk="1" hangingPunct="1"/>
            <a:r>
              <a:rPr lang="en-US" sz="4800" dirty="0" smtClean="0"/>
              <a:t>Choice Points in Sampling Design</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578" y="673088"/>
            <a:ext cx="6621694" cy="6066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26062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533400" y="609600"/>
            <a:ext cx="7924800" cy="762000"/>
          </a:xfrm>
        </p:spPr>
        <p:txBody>
          <a:bodyPr>
            <a:normAutofit fontScale="90000"/>
          </a:bodyPr>
          <a:lstStyle/>
          <a:p>
            <a:pPr eaLnBrk="1" hangingPunct="1"/>
            <a:r>
              <a:rPr lang="nl-NL" sz="4000" smtClean="0"/>
              <a:t>Tradeoff between precision and confidence</a:t>
            </a:r>
            <a:endParaRPr lang="en-US" sz="4000" smtClean="0"/>
          </a:p>
        </p:txBody>
      </p:sp>
      <p:sp>
        <p:nvSpPr>
          <p:cNvPr id="223236" name="Rectangle 4"/>
          <p:cNvSpPr>
            <a:spLocks noChangeArrowheads="1"/>
          </p:cNvSpPr>
          <p:nvPr/>
        </p:nvSpPr>
        <p:spPr bwMode="auto">
          <a:xfrm>
            <a:off x="914400" y="1773238"/>
            <a:ext cx="73914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Clr>
                <a:srgbClr val="3333CC"/>
              </a:buClr>
              <a:buFont typeface="Wingdings" pitchFamily="2" charset="2"/>
              <a:buChar char="§"/>
            </a:pPr>
            <a:r>
              <a:rPr lang="nl-NL" dirty="0">
                <a:latin typeface="Tahoma" pitchFamily="34" charset="0"/>
                <a:sym typeface="Symbol" pitchFamily="18" charset="2"/>
              </a:rPr>
              <a:t> </a:t>
            </a:r>
            <a:r>
              <a:rPr lang="nl-NL" dirty="0">
                <a:sym typeface="Symbol" pitchFamily="18" charset="2"/>
              </a:rPr>
              <a:t>We can increase both confidence and precision by   </a:t>
            </a:r>
          </a:p>
          <a:p>
            <a:pPr>
              <a:buClr>
                <a:schemeClr val="accent1"/>
              </a:buClr>
              <a:buFontTx/>
              <a:buNone/>
            </a:pPr>
            <a:r>
              <a:rPr lang="nl-NL" dirty="0">
                <a:sym typeface="Symbol" pitchFamily="18" charset="2"/>
              </a:rPr>
              <a:t>   increasing the sample size</a:t>
            </a:r>
          </a:p>
          <a:p>
            <a:pPr>
              <a:buClr>
                <a:schemeClr val="accent1"/>
              </a:buClr>
              <a:buFontTx/>
              <a:buNone/>
            </a:pPr>
            <a:endParaRPr lang="nl-NL" dirty="0">
              <a:sym typeface="Symbol" pitchFamily="18" charset="2"/>
            </a:endParaRPr>
          </a:p>
          <a:p>
            <a:pPr>
              <a:buClr>
                <a:schemeClr val="accent1"/>
              </a:buClr>
              <a:buFontTx/>
              <a:buNone/>
            </a:pPr>
            <a:endParaRPr lang="nl-NL" dirty="0">
              <a:solidFill>
                <a:srgbClr val="FF0000"/>
              </a:solidFill>
              <a:latin typeface="Tahoma" pitchFamily="34" charset="0"/>
              <a:sym typeface="Symbol" pitchFamily="18" charset="2"/>
            </a:endParaRPr>
          </a:p>
          <a:p>
            <a:pPr>
              <a:buClr>
                <a:schemeClr val="accent1"/>
              </a:buClr>
              <a:buFontTx/>
              <a:buNone/>
            </a:pPr>
            <a:endParaRPr lang="nl-NL" dirty="0">
              <a:latin typeface="Tahoma" pitchFamily="34" charset="0"/>
              <a:sym typeface="Symbol" pitchFamily="18" charset="2"/>
            </a:endParaRPr>
          </a:p>
          <a:p>
            <a:pPr>
              <a:buClr>
                <a:schemeClr val="accent1"/>
              </a:buClr>
              <a:buFontTx/>
              <a:buNone/>
            </a:pPr>
            <a:endParaRPr lang="nl-NL" dirty="0">
              <a:latin typeface="Tahoma" pitchFamily="34" charset="0"/>
              <a:sym typeface="Symbol" pitchFamily="18" charset="2"/>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3212976"/>
            <a:ext cx="6115050"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03822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3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6"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685800" y="457200"/>
            <a:ext cx="7772400" cy="990600"/>
          </a:xfrm>
        </p:spPr>
        <p:txBody>
          <a:bodyPr/>
          <a:lstStyle/>
          <a:p>
            <a:pPr eaLnBrk="1" hangingPunct="1"/>
            <a:r>
              <a:rPr lang="en-US" sz="4800" smtClean="0"/>
              <a:t>Sample size: guidelines</a:t>
            </a:r>
          </a:p>
        </p:txBody>
      </p:sp>
      <p:sp>
        <p:nvSpPr>
          <p:cNvPr id="155651" name="Rectangle 3"/>
          <p:cNvSpPr>
            <a:spLocks noGrp="1" noChangeAspect="1" noChangeArrowheads="1"/>
          </p:cNvSpPr>
          <p:nvPr>
            <p:ph idx="1"/>
          </p:nvPr>
        </p:nvSpPr>
        <p:spPr>
          <a:xfrm>
            <a:off x="533400" y="1828800"/>
            <a:ext cx="8001000" cy="4191000"/>
          </a:xfrm>
        </p:spPr>
        <p:txBody>
          <a:bodyPr/>
          <a:lstStyle/>
          <a:p>
            <a:pPr eaLnBrk="1" hangingPunct="1"/>
            <a:r>
              <a:rPr lang="en-US" smtClean="0"/>
              <a:t>In general:		30 &lt; n &lt; 500</a:t>
            </a:r>
          </a:p>
          <a:p>
            <a:pPr eaLnBrk="1" hangingPunct="1"/>
            <a:endParaRPr lang="en-US" smtClean="0"/>
          </a:p>
          <a:p>
            <a:pPr eaLnBrk="1" hangingPunct="1"/>
            <a:r>
              <a:rPr lang="en-US" smtClean="0"/>
              <a:t>Categories:		30 per subcategory</a:t>
            </a:r>
          </a:p>
          <a:p>
            <a:pPr eaLnBrk="1" hangingPunct="1"/>
            <a:endParaRPr lang="en-US" smtClean="0"/>
          </a:p>
          <a:p>
            <a:pPr eaLnBrk="1" hangingPunct="1"/>
            <a:r>
              <a:rPr lang="en-US" smtClean="0"/>
              <a:t>Multivariate:		10 x number of var’s</a:t>
            </a:r>
          </a:p>
          <a:p>
            <a:pPr eaLnBrk="1" hangingPunct="1"/>
            <a:endParaRPr lang="en-US" smtClean="0"/>
          </a:p>
          <a:p>
            <a:pPr eaLnBrk="1" hangingPunct="1"/>
            <a:r>
              <a:rPr lang="en-US" smtClean="0"/>
              <a:t>Experiments:		15 to 20 per condition</a:t>
            </a:r>
          </a:p>
        </p:txBody>
      </p:sp>
    </p:spTree>
    <p:extLst>
      <p:ext uri="{BB962C8B-B14F-4D97-AF65-F5344CB8AC3E}">
        <p14:creationId xmlns:p14="http://schemas.microsoft.com/office/powerpoint/2010/main" val="2309870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a:lstStyle/>
          <a:p>
            <a:pPr eaLnBrk="1" hangingPunct="1"/>
            <a:r>
              <a:rPr lang="en-US" altLang="en-US" sz="3200" smtClean="0"/>
              <a:t>Objectives of the presentation</a:t>
            </a:r>
          </a:p>
        </p:txBody>
      </p:sp>
      <p:sp>
        <p:nvSpPr>
          <p:cNvPr id="6147" name="Rectangle 7"/>
          <p:cNvSpPr>
            <a:spLocks noGrp="1" noChangeArrowheads="1"/>
          </p:cNvSpPr>
          <p:nvPr>
            <p:ph type="body" idx="1"/>
          </p:nvPr>
        </p:nvSpPr>
        <p:spPr>
          <a:xfrm>
            <a:off x="1677988" y="2260600"/>
            <a:ext cx="6621462" cy="3765550"/>
          </a:xfrm>
        </p:spPr>
        <p:txBody>
          <a:bodyPr/>
          <a:lstStyle/>
          <a:p>
            <a:pPr eaLnBrk="1" hangingPunct="1">
              <a:lnSpc>
                <a:spcPct val="90000"/>
              </a:lnSpc>
              <a:buFont typeface="Wingdings" panose="05000000000000000000" pitchFamily="2" charset="2"/>
              <a:buNone/>
            </a:pPr>
            <a:r>
              <a:rPr lang="en-GB" altLang="en-US" sz="2400" b="1" smtClean="0">
                <a:cs typeface="Times New Roman" panose="02020603050405020304" pitchFamily="18" charset="0"/>
              </a:rPr>
              <a:t>	Enhance knowledge, skills and abilities of participants in Sampling theory and practice</a:t>
            </a:r>
          </a:p>
          <a:p>
            <a:pPr eaLnBrk="1" hangingPunct="1">
              <a:lnSpc>
                <a:spcPct val="90000"/>
              </a:lnSpc>
              <a:buFont typeface="Wingdings" panose="05000000000000000000" pitchFamily="2" charset="2"/>
              <a:buNone/>
            </a:pPr>
            <a:endParaRPr lang="en-GB" altLang="en-US" sz="2400" b="1" smtClean="0">
              <a:cs typeface="Times New Roman" panose="02020603050405020304" pitchFamily="18" charset="0"/>
            </a:endParaRPr>
          </a:p>
          <a:p>
            <a:pPr eaLnBrk="1" hangingPunct="1">
              <a:lnSpc>
                <a:spcPct val="90000"/>
              </a:lnSpc>
              <a:buFont typeface="Wingdings" panose="05000000000000000000" pitchFamily="2" charset="2"/>
              <a:buNone/>
            </a:pPr>
            <a:r>
              <a:rPr lang="en-GB" altLang="en-US" sz="2400" b="1" smtClean="0">
                <a:cs typeface="Times New Roman" panose="02020603050405020304" pitchFamily="18" charset="0"/>
              </a:rPr>
              <a:t> </a:t>
            </a:r>
            <a:r>
              <a:rPr lang="en-GB" altLang="en-US" sz="2000" b="1" smtClean="0">
                <a:cs typeface="Times New Roman" panose="02020603050405020304" pitchFamily="18" charset="0"/>
              </a:rPr>
              <a:t>Aims to:</a:t>
            </a:r>
          </a:p>
          <a:p>
            <a:pPr eaLnBrk="1" hangingPunct="1">
              <a:lnSpc>
                <a:spcPct val="90000"/>
              </a:lnSpc>
            </a:pPr>
            <a:r>
              <a:rPr lang="en-GB" altLang="en-US" sz="2000" b="1" smtClean="0">
                <a:latin typeface="Times New Roman" panose="02020603050405020304" pitchFamily="18" charset="0"/>
                <a:cs typeface="Times New Roman" panose="02020603050405020304" pitchFamily="18" charset="0"/>
              </a:rPr>
              <a:t> </a:t>
            </a:r>
            <a:r>
              <a:rPr lang="en-GB" altLang="en-US" sz="2000" b="1" smtClean="0">
                <a:cs typeface="Times New Roman" panose="02020603050405020304" pitchFamily="18" charset="0"/>
              </a:rPr>
              <a:t>Correct common misconceptions about sampling.</a:t>
            </a:r>
          </a:p>
          <a:p>
            <a:pPr eaLnBrk="1" hangingPunct="1">
              <a:lnSpc>
                <a:spcPct val="90000"/>
              </a:lnSpc>
            </a:pPr>
            <a:r>
              <a:rPr lang="en-GB" altLang="en-US" sz="2000" b="1" smtClean="0">
                <a:cs typeface="Times New Roman" panose="02020603050405020304" pitchFamily="18" charset="0"/>
              </a:rPr>
              <a:t>Develop an understanding of the various types of random and non-random sampling </a:t>
            </a:r>
          </a:p>
          <a:p>
            <a:pPr eaLnBrk="1" hangingPunct="1">
              <a:lnSpc>
                <a:spcPct val="90000"/>
              </a:lnSpc>
            </a:pPr>
            <a:r>
              <a:rPr lang="en-GB" altLang="en-US" sz="2000" b="1" smtClean="0">
                <a:cs typeface="Times New Roman" panose="02020603050405020304" pitchFamily="18" charset="0"/>
              </a:rPr>
              <a:t>provide the advantages and disadvantages of each.</a:t>
            </a:r>
            <a:endParaRPr lang="en-US" altLang="en-US" sz="2000" b="1" smtClean="0"/>
          </a:p>
        </p:txBody>
      </p:sp>
    </p:spTree>
    <p:extLst>
      <p:ext uri="{BB962C8B-B14F-4D97-AF65-F5344CB8AC3E}">
        <p14:creationId xmlns:p14="http://schemas.microsoft.com/office/powerpoint/2010/main" val="4268938265"/>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smtClean="0"/>
              <a:t>NON-RANDOM SAMPLING</a:t>
            </a:r>
          </a:p>
        </p:txBody>
      </p:sp>
      <p:sp>
        <p:nvSpPr>
          <p:cNvPr id="29699" name="Rectangle 3"/>
          <p:cNvSpPr>
            <a:spLocks noGrp="1" noChangeArrowheads="1"/>
          </p:cNvSpPr>
          <p:nvPr>
            <p:ph type="body" idx="1"/>
          </p:nvPr>
        </p:nvSpPr>
        <p:spPr>
          <a:xfrm>
            <a:off x="0" y="1905000"/>
            <a:ext cx="8915400" cy="4114800"/>
          </a:xfrm>
        </p:spPr>
        <p:txBody>
          <a:bodyPr/>
          <a:lstStyle/>
          <a:p>
            <a:pPr eaLnBrk="1" hangingPunct="1">
              <a:spcBef>
                <a:spcPct val="40000"/>
              </a:spcBef>
            </a:pPr>
            <a:r>
              <a:rPr lang="en-GB" altLang="en-US" sz="2400" smtClean="0">
                <a:latin typeface="Times New Roman" panose="02020603050405020304" pitchFamily="18" charset="0"/>
                <a:cs typeface="Times New Roman" panose="02020603050405020304" pitchFamily="18" charset="0"/>
              </a:rPr>
              <a:t>A non-random sample </a:t>
            </a:r>
            <a:r>
              <a:rPr lang="en-GB" altLang="en-US" sz="2400" i="1" smtClean="0">
                <a:latin typeface="Times New Roman" panose="02020603050405020304" pitchFamily="18" charset="0"/>
                <a:cs typeface="Times New Roman" panose="02020603050405020304" pitchFamily="18" charset="0"/>
              </a:rPr>
              <a:t>(Non-Probability Sample)</a:t>
            </a:r>
            <a:r>
              <a:rPr lang="en-GB" altLang="en-US" sz="2400" smtClean="0">
                <a:latin typeface="Times New Roman" panose="02020603050405020304" pitchFamily="18" charset="0"/>
                <a:cs typeface="Times New Roman" panose="02020603050405020304" pitchFamily="18" charset="0"/>
              </a:rPr>
              <a:t> is one in which the units of analysis have been selected from the sampling frame by convenience (such as the women at a market on the morning that the Researcher/evaluator makes a visit there) or for the purposes of representing certain characteristics of the population that are of particular interest.</a:t>
            </a:r>
          </a:p>
          <a:p>
            <a:pPr eaLnBrk="1" hangingPunct="1">
              <a:spcBef>
                <a:spcPct val="40000"/>
              </a:spcBef>
            </a:pPr>
            <a:r>
              <a:rPr lang="en-GB" altLang="en-US" sz="2400" smtClean="0">
                <a:latin typeface="Times New Roman" panose="02020603050405020304" pitchFamily="18" charset="0"/>
                <a:cs typeface="Times New Roman" panose="02020603050405020304" pitchFamily="18" charset="0"/>
              </a:rPr>
              <a:t>Non-random samples are usually used in qualitative research methods.  They are used in instances where the elements of the population do not have a well-defined chance of being selected.  Here, the representativeness of the sample is not a major issue.</a:t>
            </a:r>
            <a:endParaRPr lang="en-US" altLang="en-US" sz="2400" smtClean="0">
              <a:latin typeface="Times New Roman" panose="02020603050405020304" pitchFamily="18" charset="0"/>
            </a:endParaRPr>
          </a:p>
        </p:txBody>
      </p:sp>
    </p:spTree>
    <p:extLst>
      <p:ext uri="{BB962C8B-B14F-4D97-AF65-F5344CB8AC3E}">
        <p14:creationId xmlns:p14="http://schemas.microsoft.com/office/powerpoint/2010/main" val="46159013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GB" altLang="en-US" sz="3500" smtClean="0">
                <a:cs typeface="Times New Roman" panose="02020603050405020304" pitchFamily="18" charset="0"/>
              </a:rPr>
              <a:t>Non-Random Sample (cont’d)</a:t>
            </a:r>
            <a:endParaRPr lang="en-US" altLang="en-US" sz="3500" smtClean="0">
              <a:cs typeface="Times New Roman" panose="02020603050405020304" pitchFamily="18" charset="0"/>
            </a:endParaRPr>
          </a:p>
        </p:txBody>
      </p:sp>
      <p:sp>
        <p:nvSpPr>
          <p:cNvPr id="30723" name="Rectangle 3"/>
          <p:cNvSpPr>
            <a:spLocks noGrp="1" noChangeArrowheads="1"/>
          </p:cNvSpPr>
          <p:nvPr>
            <p:ph type="body" idx="1"/>
          </p:nvPr>
        </p:nvSpPr>
        <p:spPr>
          <a:xfrm>
            <a:off x="533400" y="2265363"/>
            <a:ext cx="8150225" cy="3827462"/>
          </a:xfrm>
        </p:spPr>
        <p:txBody>
          <a:bodyPr/>
          <a:lstStyle/>
          <a:p>
            <a:pPr eaLnBrk="1" hangingPunct="1">
              <a:spcBef>
                <a:spcPct val="35000"/>
              </a:spcBef>
              <a:buFont typeface="Wingdings" panose="05000000000000000000" pitchFamily="2" charset="2"/>
              <a:buNone/>
            </a:pPr>
            <a:r>
              <a:rPr lang="en-US" altLang="en-US" dirty="0" smtClean="0">
                <a:solidFill>
                  <a:schemeClr val="accent6"/>
                </a:solidFill>
              </a:rPr>
              <a:t>Rules of the Game</a:t>
            </a:r>
          </a:p>
          <a:p>
            <a:pPr eaLnBrk="1" hangingPunct="1">
              <a:spcBef>
                <a:spcPct val="35000"/>
              </a:spcBef>
            </a:pPr>
            <a:r>
              <a:rPr lang="en-GB" altLang="en-US" sz="2400" dirty="0" smtClean="0">
                <a:cs typeface="Times New Roman" panose="02020603050405020304" pitchFamily="18" charset="0"/>
              </a:rPr>
              <a:t>Non-random samples serve legitimate purposes, but those purposes need to be kept in mind when making inferences from the sample.</a:t>
            </a:r>
          </a:p>
          <a:p>
            <a:pPr eaLnBrk="1" hangingPunct="1">
              <a:spcBef>
                <a:spcPct val="35000"/>
              </a:spcBef>
            </a:pPr>
            <a:r>
              <a:rPr lang="en-GB" altLang="en-US" sz="2400" dirty="0" smtClean="0">
                <a:cs typeface="Times New Roman" panose="02020603050405020304" pitchFamily="18" charset="0"/>
              </a:rPr>
              <a:t> Non-random samples should not be used in infer generalizations about the whole population. In addition, statistical testing and confidence intervals should never be computed from non-random samples because those procedures assume random samples.</a:t>
            </a:r>
            <a:endParaRPr lang="en-US" altLang="en-US" sz="2400" dirty="0" smtClean="0"/>
          </a:p>
        </p:txBody>
      </p:sp>
    </p:spTree>
    <p:extLst>
      <p:ext uri="{BB962C8B-B14F-4D97-AF65-F5344CB8AC3E}">
        <p14:creationId xmlns:p14="http://schemas.microsoft.com/office/powerpoint/2010/main" val="207592171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GB" altLang="en-US" sz="3500" smtClean="0">
                <a:cs typeface="Times New Roman" panose="02020603050405020304" pitchFamily="18" charset="0"/>
              </a:rPr>
              <a:t>Types of Non-Random Samples</a:t>
            </a:r>
            <a:endParaRPr lang="en-US" altLang="en-US" sz="3500" smtClean="0">
              <a:cs typeface="Times New Roman" panose="02020603050405020304" pitchFamily="18" charset="0"/>
            </a:endParaRPr>
          </a:p>
        </p:txBody>
      </p:sp>
      <p:sp>
        <p:nvSpPr>
          <p:cNvPr id="31747" name="Rectangle 3"/>
          <p:cNvSpPr>
            <a:spLocks noGrp="1" noChangeArrowheads="1"/>
          </p:cNvSpPr>
          <p:nvPr>
            <p:ph type="body" idx="1"/>
          </p:nvPr>
        </p:nvSpPr>
        <p:spPr>
          <a:xfrm>
            <a:off x="152400" y="1676400"/>
            <a:ext cx="8686800" cy="4495800"/>
          </a:xfrm>
        </p:spPr>
        <p:txBody>
          <a:bodyPr/>
          <a:lstStyle/>
          <a:p>
            <a:pPr eaLnBrk="1" hangingPunct="1">
              <a:spcBef>
                <a:spcPct val="40000"/>
              </a:spcBef>
              <a:buFont typeface="Wingdings" panose="05000000000000000000" pitchFamily="2" charset="2"/>
              <a:buNone/>
            </a:pPr>
            <a:r>
              <a:rPr lang="en-GB" altLang="en-US" b="1" dirty="0" smtClean="0">
                <a:solidFill>
                  <a:schemeClr val="accent6"/>
                </a:solidFill>
                <a:cs typeface="Times New Roman" panose="02020603050405020304" pitchFamily="18" charset="0"/>
              </a:rPr>
              <a:t>Convenience (haphazard, accidental sample)</a:t>
            </a:r>
          </a:p>
          <a:p>
            <a:pPr eaLnBrk="1" hangingPunct="1">
              <a:spcBef>
                <a:spcPct val="40000"/>
              </a:spcBef>
            </a:pPr>
            <a:r>
              <a:rPr lang="en-GB" altLang="en-US" sz="2400" b="1" dirty="0" smtClean="0">
                <a:cs typeface="Times New Roman" panose="02020603050405020304" pitchFamily="18" charset="0"/>
              </a:rPr>
              <a:t>The most easily available units from the population are selected because they are convenient for the Researcher/evaluator.</a:t>
            </a:r>
          </a:p>
          <a:p>
            <a:pPr eaLnBrk="1" hangingPunct="1">
              <a:spcBef>
                <a:spcPct val="40000"/>
              </a:spcBef>
            </a:pPr>
            <a:r>
              <a:rPr lang="en-GB" altLang="en-US" sz="2400" b="1" dirty="0" smtClean="0">
                <a:cs typeface="Times New Roman" panose="02020603050405020304" pitchFamily="18" charset="0"/>
              </a:rPr>
              <a:t>Units could be selected because they show up at a convenient time or place for data collection. They may be selected because you encounter the units first, or because the units volunteer to provide needed information.  The researcher may simply stand at the entrance of a market or a street corner and interview people who pass by.</a:t>
            </a:r>
            <a:endParaRPr lang="en-US" altLang="en-US" sz="2400" b="1" dirty="0" smtClean="0"/>
          </a:p>
        </p:txBody>
      </p:sp>
    </p:spTree>
    <p:extLst>
      <p:ext uri="{BB962C8B-B14F-4D97-AF65-F5344CB8AC3E}">
        <p14:creationId xmlns:p14="http://schemas.microsoft.com/office/powerpoint/2010/main" val="971603874"/>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GB" altLang="en-US" sz="3500" smtClean="0">
                <a:cs typeface="Times New Roman" panose="02020603050405020304" pitchFamily="18" charset="0"/>
              </a:rPr>
              <a:t>Types of Non-Random Samples (cont’d)</a:t>
            </a:r>
            <a:endParaRPr lang="en-US" altLang="en-US" sz="3500" smtClean="0">
              <a:cs typeface="Times New Roman" panose="02020603050405020304" pitchFamily="18" charset="0"/>
            </a:endParaRPr>
          </a:p>
        </p:txBody>
      </p:sp>
      <p:sp>
        <p:nvSpPr>
          <p:cNvPr id="32771" name="Rectangle 3"/>
          <p:cNvSpPr>
            <a:spLocks noGrp="1" noChangeArrowheads="1"/>
          </p:cNvSpPr>
          <p:nvPr>
            <p:ph type="body" idx="1"/>
          </p:nvPr>
        </p:nvSpPr>
        <p:spPr>
          <a:xfrm>
            <a:off x="533400" y="1752600"/>
            <a:ext cx="8088313" cy="4340225"/>
          </a:xfrm>
        </p:spPr>
        <p:txBody>
          <a:bodyPr/>
          <a:lstStyle/>
          <a:p>
            <a:pPr eaLnBrk="1" hangingPunct="1">
              <a:lnSpc>
                <a:spcPct val="80000"/>
              </a:lnSpc>
              <a:buFont typeface="Wingdings" panose="05000000000000000000" pitchFamily="2" charset="2"/>
              <a:buNone/>
            </a:pPr>
            <a:r>
              <a:rPr lang="en-US" altLang="en-US" sz="3200" dirty="0" smtClean="0">
                <a:solidFill>
                  <a:schemeClr val="accent6"/>
                </a:solidFill>
                <a:latin typeface="Times New Roman" panose="02020603050405020304" pitchFamily="18" charset="0"/>
              </a:rPr>
              <a:t>Snowball (Chain Sample)</a:t>
            </a:r>
          </a:p>
          <a:p>
            <a:pPr eaLnBrk="1" hangingPunct="1">
              <a:lnSpc>
                <a:spcPct val="80000"/>
              </a:lnSpc>
              <a:buFont typeface="Wingdings" panose="05000000000000000000" pitchFamily="2" charset="2"/>
              <a:buNone/>
            </a:pPr>
            <a:endParaRPr lang="en-US" altLang="en-US" sz="3200" dirty="0" smtClean="0">
              <a:solidFill>
                <a:srgbClr val="FFFF00"/>
              </a:solidFill>
              <a:latin typeface="Times New Roman" panose="02020603050405020304" pitchFamily="18" charset="0"/>
            </a:endParaRPr>
          </a:p>
          <a:p>
            <a:pPr algn="just" eaLnBrk="1" hangingPunct="1">
              <a:lnSpc>
                <a:spcPct val="80000"/>
              </a:lnSpc>
            </a:pPr>
            <a:r>
              <a:rPr lang="en-GB" altLang="en-US" sz="2400" dirty="0" smtClean="0">
                <a:latin typeface="Times New Roman" panose="02020603050405020304" pitchFamily="18" charset="0"/>
                <a:cs typeface="Times New Roman" panose="02020603050405020304" pitchFamily="18" charset="0"/>
              </a:rPr>
              <a:t>When the boundaries of the population are unknown, and there is no sampling frame, sometimes a few encountered units of analysis can lead the researcher/evaluator to other units. </a:t>
            </a:r>
          </a:p>
          <a:p>
            <a:pPr algn="just" eaLnBrk="1" hangingPunct="1">
              <a:lnSpc>
                <a:spcPct val="80000"/>
              </a:lnSpc>
            </a:pPr>
            <a:r>
              <a:rPr lang="en-GB" altLang="en-US" sz="2400" dirty="0" smtClean="0">
                <a:latin typeface="Times New Roman" panose="02020603050405020304" pitchFamily="18" charset="0"/>
                <a:cs typeface="Times New Roman" panose="02020603050405020304" pitchFamily="18" charset="0"/>
              </a:rPr>
              <a:t>For example, in a commission of inquiry or in a criminal investigation, interrogation of a few suspects/witnesses usually leads to a chain of other suspects/witnesses who can also be interrogated.  Researchers also commonly snowball the bibliography of their background research, checking found documents for references to other relevant documents.</a:t>
            </a:r>
          </a:p>
        </p:txBody>
      </p:sp>
    </p:spTree>
    <p:extLst>
      <p:ext uri="{BB962C8B-B14F-4D97-AF65-F5344CB8AC3E}">
        <p14:creationId xmlns:p14="http://schemas.microsoft.com/office/powerpoint/2010/main" val="2264044406"/>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GB" altLang="en-US" sz="3500" smtClean="0">
                <a:cs typeface="Times New Roman" panose="02020603050405020304" pitchFamily="18" charset="0"/>
              </a:rPr>
              <a:t>Types of Non-Random Samples (cont’d)</a:t>
            </a:r>
            <a:endParaRPr lang="en-US" altLang="en-US" sz="3500" smtClean="0">
              <a:cs typeface="Times New Roman" panose="02020603050405020304" pitchFamily="18" charset="0"/>
            </a:endParaRPr>
          </a:p>
        </p:txBody>
      </p:sp>
      <p:sp>
        <p:nvSpPr>
          <p:cNvPr id="33795" name="Rectangle 3"/>
          <p:cNvSpPr>
            <a:spLocks noGrp="1" noChangeArrowheads="1"/>
          </p:cNvSpPr>
          <p:nvPr>
            <p:ph type="body" idx="1"/>
          </p:nvPr>
        </p:nvSpPr>
        <p:spPr>
          <a:xfrm>
            <a:off x="228600" y="1981200"/>
            <a:ext cx="8763000" cy="3827463"/>
          </a:xfrm>
        </p:spPr>
        <p:txBody>
          <a:bodyPr/>
          <a:lstStyle/>
          <a:p>
            <a:pPr eaLnBrk="1" hangingPunct="1">
              <a:lnSpc>
                <a:spcPct val="80000"/>
              </a:lnSpc>
              <a:buFont typeface="Wingdings" panose="05000000000000000000" pitchFamily="2" charset="2"/>
              <a:buNone/>
            </a:pPr>
            <a:r>
              <a:rPr lang="en-GB" altLang="en-US" b="1" dirty="0" smtClean="0">
                <a:solidFill>
                  <a:schemeClr val="accent6"/>
                </a:solidFill>
                <a:cs typeface="Times New Roman" panose="02020603050405020304" pitchFamily="18" charset="0"/>
              </a:rPr>
              <a:t>Quota Sample: </a:t>
            </a:r>
          </a:p>
          <a:p>
            <a:pPr eaLnBrk="1" hangingPunct="1">
              <a:lnSpc>
                <a:spcPct val="80000"/>
              </a:lnSpc>
              <a:buFont typeface="Wingdings" panose="05000000000000000000" pitchFamily="2" charset="2"/>
              <a:buNone/>
            </a:pPr>
            <a:r>
              <a:rPr lang="en-GB" altLang="en-US" sz="2400" dirty="0" smtClean="0">
                <a:cs typeface="Times New Roman" panose="02020603050405020304" pitchFamily="18" charset="0"/>
              </a:rPr>
              <a:t>	In this type of sampling, units are selected proportionally (but not randomly) from given strata of interests.</a:t>
            </a:r>
            <a:r>
              <a:rPr lang="en-US" altLang="en-US" sz="2400" dirty="0" smtClean="0"/>
              <a:t> </a:t>
            </a:r>
          </a:p>
          <a:p>
            <a:pPr eaLnBrk="1" hangingPunct="1">
              <a:lnSpc>
                <a:spcPct val="80000"/>
              </a:lnSpc>
              <a:buFont typeface="Wingdings" panose="05000000000000000000" pitchFamily="2" charset="2"/>
              <a:buNone/>
            </a:pPr>
            <a:endParaRPr lang="en-US" altLang="en-US" sz="2400" dirty="0" smtClean="0"/>
          </a:p>
          <a:p>
            <a:pPr algn="just" eaLnBrk="1" hangingPunct="1">
              <a:lnSpc>
                <a:spcPct val="80000"/>
              </a:lnSpc>
            </a:pPr>
            <a:r>
              <a:rPr lang="en-US" altLang="en-US" sz="2400" dirty="0" smtClean="0">
                <a:cs typeface="Times New Roman" panose="02020603050405020304" pitchFamily="18" charset="0"/>
              </a:rPr>
              <a:t>Begins with a matrix describing the characteristics of the target population such as sex, age, and education composition. When such matrix has been created and a proportion assigned to each cell in the matrix, the researcher collects data from a person having all the desired characteristics. All the persons in the given cell are then assigned a weight appropriate to their portion of the population when all the sample elements are so weighed.</a:t>
            </a:r>
            <a:endParaRPr lang="en-US" altLang="en-US" sz="2400" dirty="0" smtClean="0"/>
          </a:p>
        </p:txBody>
      </p:sp>
    </p:spTree>
    <p:extLst>
      <p:ext uri="{BB962C8B-B14F-4D97-AF65-F5344CB8AC3E}">
        <p14:creationId xmlns:p14="http://schemas.microsoft.com/office/powerpoint/2010/main" val="825771091"/>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GB" altLang="en-US" sz="3500" smtClean="0">
                <a:cs typeface="Times New Roman" panose="02020603050405020304" pitchFamily="18" charset="0"/>
              </a:rPr>
              <a:t>Types of Non-Random Samples (cont’d)</a:t>
            </a:r>
            <a:endParaRPr lang="en-US" altLang="en-US" sz="3500" smtClean="0">
              <a:cs typeface="Times New Roman" panose="02020603050405020304" pitchFamily="18" charset="0"/>
            </a:endParaRPr>
          </a:p>
        </p:txBody>
      </p:sp>
      <p:sp>
        <p:nvSpPr>
          <p:cNvPr id="34819" name="Rectangle 3"/>
          <p:cNvSpPr>
            <a:spLocks noGrp="1" noChangeArrowheads="1"/>
          </p:cNvSpPr>
          <p:nvPr>
            <p:ph type="body" idx="1"/>
          </p:nvPr>
        </p:nvSpPr>
        <p:spPr>
          <a:xfrm>
            <a:off x="228600" y="2057400"/>
            <a:ext cx="8531225" cy="3827463"/>
          </a:xfrm>
        </p:spPr>
        <p:txBody>
          <a:bodyPr/>
          <a:lstStyle/>
          <a:p>
            <a:pPr algn="just" eaLnBrk="1" hangingPunct="1">
              <a:lnSpc>
                <a:spcPct val="80000"/>
              </a:lnSpc>
              <a:buFont typeface="Wingdings" panose="05000000000000000000" pitchFamily="2" charset="2"/>
              <a:buNone/>
            </a:pPr>
            <a:r>
              <a:rPr lang="en-GB" altLang="en-US" sz="3200" b="1" dirty="0" smtClean="0">
                <a:solidFill>
                  <a:schemeClr val="accent6"/>
                </a:solidFill>
                <a:latin typeface="Times New Roman" panose="02020603050405020304" pitchFamily="18" charset="0"/>
                <a:cs typeface="Times New Roman" panose="02020603050405020304" pitchFamily="18" charset="0"/>
              </a:rPr>
              <a:t>Maximum Variation (heterogeneity) Sample</a:t>
            </a:r>
            <a:r>
              <a:rPr lang="en-GB" altLang="en-US" sz="3200" b="1" dirty="0" smtClean="0">
                <a:solidFill>
                  <a:srgbClr val="FFFF00"/>
                </a:solidFill>
                <a:cs typeface="Times New Roman" panose="02020603050405020304" pitchFamily="18" charset="0"/>
              </a:rPr>
              <a:t> </a:t>
            </a:r>
          </a:p>
          <a:p>
            <a:pPr algn="just" eaLnBrk="1" hangingPunct="1">
              <a:lnSpc>
                <a:spcPct val="80000"/>
              </a:lnSpc>
            </a:pPr>
            <a:endParaRPr lang="en-GB" altLang="en-US" sz="3200" b="1" dirty="0" smtClean="0">
              <a:solidFill>
                <a:srgbClr val="FFFF00"/>
              </a:solidFill>
              <a:cs typeface="Times New Roman" panose="02020603050405020304" pitchFamily="18" charset="0"/>
            </a:endParaRPr>
          </a:p>
          <a:p>
            <a:pPr algn="just" eaLnBrk="1" hangingPunct="1">
              <a:lnSpc>
                <a:spcPct val="80000"/>
              </a:lnSpc>
            </a:pPr>
            <a:r>
              <a:rPr lang="en-GB" altLang="en-US" sz="2400" dirty="0" smtClean="0">
                <a:cs typeface="Times New Roman" panose="02020603050405020304" pitchFamily="18" charset="0"/>
              </a:rPr>
              <a:t>Units are drawn to represent the range of some characteristic of interest.</a:t>
            </a:r>
          </a:p>
          <a:p>
            <a:pPr algn="just" eaLnBrk="1" hangingPunct="1">
              <a:lnSpc>
                <a:spcPct val="80000"/>
              </a:lnSpc>
            </a:pPr>
            <a:endParaRPr lang="en-GB" altLang="en-US" sz="2400" dirty="0" smtClean="0">
              <a:cs typeface="Times New Roman" panose="02020603050405020304" pitchFamily="18" charset="0"/>
            </a:endParaRPr>
          </a:p>
          <a:p>
            <a:pPr algn="just" eaLnBrk="1" hangingPunct="1">
              <a:lnSpc>
                <a:spcPct val="80000"/>
              </a:lnSpc>
            </a:pPr>
            <a:r>
              <a:rPr lang="en-GB" altLang="en-US" sz="2400" dirty="0" smtClean="0">
                <a:cs typeface="Times New Roman" panose="02020603050405020304" pitchFamily="18" charset="0"/>
              </a:rPr>
              <a:t>The researcher/evaluator draws units to represent the range of some characteristics that is thought likely to affect the outcomes of interest. The characteristics can be measured numerically or categorically. (height in inches or brown eyes)</a:t>
            </a:r>
            <a:endParaRPr lang="en-US" altLang="en-US" sz="2400" dirty="0" smtClean="0">
              <a:cs typeface="Times New Roman" panose="02020603050405020304" pitchFamily="18" charset="0"/>
            </a:endParaRPr>
          </a:p>
        </p:txBody>
      </p:sp>
    </p:spTree>
    <p:extLst>
      <p:ext uri="{BB962C8B-B14F-4D97-AF65-F5344CB8AC3E}">
        <p14:creationId xmlns:p14="http://schemas.microsoft.com/office/powerpoint/2010/main" val="1958784324"/>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GB" altLang="en-US" sz="3500" smtClean="0">
                <a:cs typeface="Times New Roman" panose="02020603050405020304" pitchFamily="18" charset="0"/>
              </a:rPr>
              <a:t>Types of Non-Random Samples (cont’d)</a:t>
            </a:r>
            <a:endParaRPr lang="en-US" altLang="en-US" sz="3500" smtClean="0">
              <a:cs typeface="Times New Roman" panose="02020603050405020304" pitchFamily="18" charset="0"/>
            </a:endParaRPr>
          </a:p>
        </p:txBody>
      </p:sp>
      <p:sp>
        <p:nvSpPr>
          <p:cNvPr id="35843" name="Rectangle 3"/>
          <p:cNvSpPr>
            <a:spLocks noGrp="1" noChangeArrowheads="1"/>
          </p:cNvSpPr>
          <p:nvPr>
            <p:ph type="body" idx="1"/>
          </p:nvPr>
        </p:nvSpPr>
        <p:spPr>
          <a:xfrm>
            <a:off x="1371600" y="1828800"/>
            <a:ext cx="7315200" cy="4114800"/>
          </a:xfrm>
        </p:spPr>
        <p:txBody>
          <a:bodyPr/>
          <a:lstStyle/>
          <a:p>
            <a:pPr algn="just" eaLnBrk="1" hangingPunct="1">
              <a:lnSpc>
                <a:spcPct val="80000"/>
              </a:lnSpc>
              <a:buFont typeface="Wingdings" panose="05000000000000000000" pitchFamily="2" charset="2"/>
              <a:buNone/>
            </a:pPr>
            <a:r>
              <a:rPr lang="en-GB" altLang="en-US" sz="2400" b="1" smtClean="0">
                <a:solidFill>
                  <a:srgbClr val="FFFF00"/>
                </a:solidFill>
                <a:cs typeface="Times New Roman" panose="02020603050405020304" pitchFamily="18" charset="0"/>
              </a:rPr>
              <a:t>Confirming and Disconfirming Cases Sample</a:t>
            </a:r>
          </a:p>
          <a:p>
            <a:pPr algn="just" eaLnBrk="1" hangingPunct="1">
              <a:lnSpc>
                <a:spcPct val="80000"/>
              </a:lnSpc>
              <a:buFont typeface="Wingdings" panose="05000000000000000000" pitchFamily="2" charset="2"/>
              <a:buNone/>
            </a:pPr>
            <a:endParaRPr lang="en-GB" altLang="en-US" sz="2400" b="1" smtClean="0">
              <a:solidFill>
                <a:srgbClr val="FFFF00"/>
              </a:solidFill>
              <a:cs typeface="Times New Roman" panose="02020603050405020304" pitchFamily="18" charset="0"/>
            </a:endParaRPr>
          </a:p>
          <a:p>
            <a:pPr algn="just" eaLnBrk="1" hangingPunct="1">
              <a:lnSpc>
                <a:spcPct val="80000"/>
              </a:lnSpc>
              <a:buFont typeface="Wingdings" panose="05000000000000000000" pitchFamily="2" charset="2"/>
              <a:buChar char="q"/>
            </a:pPr>
            <a:r>
              <a:rPr lang="en-GB" altLang="en-US" sz="2400" smtClean="0">
                <a:cs typeface="Times New Roman" panose="02020603050405020304" pitchFamily="18" charset="0"/>
              </a:rPr>
              <a:t>Units are drawn from cases known to be successful and those known to be unsuccessful to try to determine what accounts for the differences.</a:t>
            </a:r>
          </a:p>
          <a:p>
            <a:pPr algn="just" eaLnBrk="1" hangingPunct="1">
              <a:lnSpc>
                <a:spcPct val="80000"/>
              </a:lnSpc>
              <a:buFont typeface="Wingdings" panose="05000000000000000000" pitchFamily="2" charset="2"/>
              <a:buNone/>
            </a:pPr>
            <a:endParaRPr lang="en-GB" altLang="en-US" sz="2400" smtClean="0">
              <a:cs typeface="Times New Roman" panose="02020603050405020304" pitchFamily="18" charset="0"/>
            </a:endParaRPr>
          </a:p>
          <a:p>
            <a:pPr eaLnBrk="1" hangingPunct="1">
              <a:lnSpc>
                <a:spcPct val="80000"/>
              </a:lnSpc>
            </a:pPr>
            <a:r>
              <a:rPr lang="en-GB" altLang="en-US" sz="2400" smtClean="0">
                <a:cs typeface="Times New Roman" panose="02020603050405020304" pitchFamily="18" charset="0"/>
              </a:rPr>
              <a:t> Units are drawn from project sites known to confirm and contradicts some established or developing theory, and then examined to determine what accounts for the differences and refine the theory.</a:t>
            </a:r>
            <a:r>
              <a:rPr lang="en-US" altLang="en-US" sz="2400" smtClean="0">
                <a:cs typeface="Times New Roman" panose="02020603050405020304" pitchFamily="18" charset="0"/>
              </a:rPr>
              <a:t> </a:t>
            </a:r>
          </a:p>
          <a:p>
            <a:pPr eaLnBrk="1" hangingPunct="1">
              <a:lnSpc>
                <a:spcPct val="80000"/>
              </a:lnSpc>
            </a:pPr>
            <a:endParaRPr lang="en-US" altLang="en-US" sz="2400" smtClean="0">
              <a:cs typeface="Times New Roman" panose="02020603050405020304" pitchFamily="18" charset="0"/>
            </a:endParaRPr>
          </a:p>
          <a:p>
            <a:pPr eaLnBrk="1" hangingPunct="1">
              <a:lnSpc>
                <a:spcPct val="80000"/>
              </a:lnSpc>
              <a:buFont typeface="Wingdings" panose="05000000000000000000" pitchFamily="2" charset="2"/>
              <a:buNone/>
            </a:pPr>
            <a:endParaRPr lang="en-US" altLang="en-US" sz="2400" smtClean="0">
              <a:cs typeface="Times New Roman" panose="02020603050405020304" pitchFamily="18" charset="0"/>
            </a:endParaRPr>
          </a:p>
        </p:txBody>
      </p:sp>
    </p:spTree>
    <p:extLst>
      <p:ext uri="{BB962C8B-B14F-4D97-AF65-F5344CB8AC3E}">
        <p14:creationId xmlns:p14="http://schemas.microsoft.com/office/powerpoint/2010/main" val="4172866380"/>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GB" altLang="en-US" sz="3500" smtClean="0">
                <a:cs typeface="Times New Roman" panose="02020603050405020304" pitchFamily="18" charset="0"/>
              </a:rPr>
              <a:t>Types of Non-Random Samples (cont’d)</a:t>
            </a:r>
            <a:endParaRPr lang="en-US" altLang="en-US" sz="3500" smtClean="0">
              <a:cs typeface="Times New Roman" panose="02020603050405020304" pitchFamily="18" charset="0"/>
            </a:endParaRPr>
          </a:p>
        </p:txBody>
      </p:sp>
      <p:sp>
        <p:nvSpPr>
          <p:cNvPr id="36867" name="Rectangle 3"/>
          <p:cNvSpPr>
            <a:spLocks noGrp="1" noChangeArrowheads="1"/>
          </p:cNvSpPr>
          <p:nvPr>
            <p:ph type="body" idx="1"/>
          </p:nvPr>
        </p:nvSpPr>
        <p:spPr>
          <a:xfrm>
            <a:off x="457200" y="1981200"/>
            <a:ext cx="8229600" cy="4114800"/>
          </a:xfrm>
        </p:spPr>
        <p:txBody>
          <a:bodyPr/>
          <a:lstStyle/>
          <a:p>
            <a:pPr algn="just" eaLnBrk="1" hangingPunct="1">
              <a:buFont typeface="Wingdings" panose="05000000000000000000" pitchFamily="2" charset="2"/>
              <a:buNone/>
            </a:pPr>
            <a:r>
              <a:rPr lang="en-GB" altLang="en-US" dirty="0" smtClean="0">
                <a:solidFill>
                  <a:srgbClr val="FFFF00"/>
                </a:solidFill>
                <a:latin typeface="Times New Roman" panose="02020603050405020304" pitchFamily="18" charset="0"/>
                <a:cs typeface="Times New Roman" panose="02020603050405020304" pitchFamily="18" charset="0"/>
              </a:rPr>
              <a:t>	</a:t>
            </a:r>
            <a:r>
              <a:rPr lang="en-GB" altLang="en-US" dirty="0" smtClean="0">
                <a:solidFill>
                  <a:schemeClr val="accent6"/>
                </a:solidFill>
                <a:cs typeface="Times New Roman" panose="02020603050405020304" pitchFamily="18" charset="0"/>
              </a:rPr>
              <a:t>Extreme Cases Sample</a:t>
            </a:r>
          </a:p>
          <a:p>
            <a:pPr algn="just" eaLnBrk="1" hangingPunct="1">
              <a:buFont typeface="Wingdings" panose="05000000000000000000" pitchFamily="2" charset="2"/>
              <a:buNone/>
            </a:pPr>
            <a:r>
              <a:rPr lang="en-GB" altLang="en-US" sz="2400" dirty="0" smtClean="0">
                <a:cs typeface="Times New Roman" panose="02020603050405020304" pitchFamily="18" charset="0"/>
              </a:rPr>
              <a:t>	</a:t>
            </a:r>
          </a:p>
          <a:p>
            <a:pPr algn="just" eaLnBrk="1" hangingPunct="1"/>
            <a:r>
              <a:rPr lang="en-GB" altLang="en-US" sz="2400" dirty="0" smtClean="0">
                <a:cs typeface="Times New Roman" panose="02020603050405020304" pitchFamily="18" charset="0"/>
              </a:rPr>
              <a:t>Units are drawn from the extreme cases of some characteristics of interest, such as oldest and most recent cases.</a:t>
            </a:r>
            <a:r>
              <a:rPr lang="en-US" altLang="en-US" sz="2400" dirty="0" smtClean="0">
                <a:cs typeface="Times New Roman" panose="02020603050405020304" pitchFamily="18" charset="0"/>
              </a:rPr>
              <a:t> </a:t>
            </a:r>
          </a:p>
          <a:p>
            <a:pPr algn="just" eaLnBrk="1" hangingPunct="1">
              <a:buFont typeface="Wingdings" panose="05000000000000000000" pitchFamily="2" charset="2"/>
              <a:buNone/>
            </a:pPr>
            <a:endParaRPr lang="en-GB" altLang="en-US" sz="2400" dirty="0" smtClean="0">
              <a:cs typeface="Times New Roman" panose="02020603050405020304" pitchFamily="18" charset="0"/>
            </a:endParaRPr>
          </a:p>
          <a:p>
            <a:pPr eaLnBrk="1" hangingPunct="1"/>
            <a:r>
              <a:rPr lang="en-GB" altLang="en-US" sz="2400" dirty="0" smtClean="0">
                <a:cs typeface="Times New Roman" panose="02020603050405020304" pitchFamily="18" charset="0"/>
              </a:rPr>
              <a:t> Units are drawn from both extremes of some characteristics that is thought likely to affect project success. Generally this can be done only for characteristics measured </a:t>
            </a:r>
          </a:p>
          <a:p>
            <a:pPr eaLnBrk="1" hangingPunct="1">
              <a:buFont typeface="Wingdings" panose="05000000000000000000" pitchFamily="2" charset="2"/>
              <a:buNone/>
            </a:pPr>
            <a:endParaRPr lang="en-GB" altLang="en-US" sz="2400" dirty="0" smtClean="0">
              <a:cs typeface="Times New Roman" panose="02020603050405020304" pitchFamily="18" charset="0"/>
            </a:endParaRPr>
          </a:p>
        </p:txBody>
      </p:sp>
    </p:spTree>
    <p:extLst>
      <p:ext uri="{BB962C8B-B14F-4D97-AF65-F5344CB8AC3E}">
        <p14:creationId xmlns:p14="http://schemas.microsoft.com/office/powerpoint/2010/main" val="2158490305"/>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GB" altLang="en-US" sz="3500" smtClean="0">
                <a:cs typeface="Times New Roman" panose="02020603050405020304" pitchFamily="18" charset="0"/>
              </a:rPr>
              <a:t>Types of Non-Random Samples (cont’d)</a:t>
            </a:r>
            <a:endParaRPr lang="en-US" altLang="en-US" sz="3500" smtClean="0">
              <a:cs typeface="Times New Roman" panose="02020603050405020304" pitchFamily="18" charset="0"/>
            </a:endParaRPr>
          </a:p>
        </p:txBody>
      </p:sp>
      <p:sp>
        <p:nvSpPr>
          <p:cNvPr id="37891" name="Rectangle 3"/>
          <p:cNvSpPr>
            <a:spLocks noGrp="1" noChangeArrowheads="1"/>
          </p:cNvSpPr>
          <p:nvPr>
            <p:ph type="body" idx="1"/>
          </p:nvPr>
        </p:nvSpPr>
        <p:spPr>
          <a:xfrm>
            <a:off x="533400" y="2133600"/>
            <a:ext cx="7921625" cy="3827463"/>
          </a:xfrm>
        </p:spPr>
        <p:txBody>
          <a:bodyPr/>
          <a:lstStyle/>
          <a:p>
            <a:pPr algn="just" eaLnBrk="1" hangingPunct="1">
              <a:buFont typeface="Wingdings" panose="05000000000000000000" pitchFamily="2" charset="2"/>
              <a:buNone/>
            </a:pPr>
            <a:r>
              <a:rPr lang="en-GB" altLang="en-US" sz="2400" i="1" dirty="0" smtClean="0">
                <a:latin typeface="Times New Roman" panose="02020603050405020304" pitchFamily="18" charset="0"/>
                <a:cs typeface="Times New Roman" panose="02020603050405020304" pitchFamily="18" charset="0"/>
              </a:rPr>
              <a:t>	</a:t>
            </a:r>
            <a:r>
              <a:rPr lang="en-GB" altLang="en-US" b="1" dirty="0" smtClean="0">
                <a:solidFill>
                  <a:schemeClr val="accent6"/>
                </a:solidFill>
                <a:cs typeface="Times New Roman" panose="02020603050405020304" pitchFamily="18" charset="0"/>
              </a:rPr>
              <a:t>Criterion sample</a:t>
            </a:r>
            <a:endParaRPr lang="en-GB" altLang="en-US" b="1" i="1" dirty="0" smtClean="0">
              <a:solidFill>
                <a:schemeClr val="accent6"/>
              </a:solidFill>
              <a:cs typeface="Times New Roman" panose="02020603050405020304" pitchFamily="18" charset="0"/>
            </a:endParaRPr>
          </a:p>
          <a:p>
            <a:pPr algn="just" eaLnBrk="1" hangingPunct="1">
              <a:buFont typeface="Wingdings" panose="05000000000000000000" pitchFamily="2" charset="2"/>
              <a:buNone/>
            </a:pPr>
            <a:endParaRPr lang="en-GB" altLang="en-US" b="1" i="1" dirty="0" smtClean="0">
              <a:solidFill>
                <a:srgbClr val="FFFF00"/>
              </a:solidFill>
              <a:latin typeface="Times New Roman" panose="02020603050405020304" pitchFamily="18" charset="0"/>
              <a:cs typeface="Times New Roman" panose="02020603050405020304" pitchFamily="18" charset="0"/>
            </a:endParaRPr>
          </a:p>
          <a:p>
            <a:pPr algn="just" eaLnBrk="1" hangingPunct="1"/>
            <a:r>
              <a:rPr lang="en-GB" altLang="en-US" sz="2400" dirty="0" smtClean="0">
                <a:latin typeface="Times New Roman" panose="02020603050405020304" pitchFamily="18" charset="0"/>
                <a:cs typeface="Times New Roman" panose="02020603050405020304" pitchFamily="18" charset="0"/>
              </a:rPr>
              <a:t>All units in the population that meet a specific criterion are selected, such as all senior officer in UPDF or all participants collar pimps, Student in ‘A’ ; ‘O’ or University</a:t>
            </a:r>
            <a:endParaRPr lang="en-GB" altLang="en-US" sz="2400" i="1" dirty="0"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endParaRPr lang="en-GB" altLang="en-US" sz="2400" dirty="0" smtClean="0">
              <a:cs typeface="Times New Roman" panose="02020603050405020304" pitchFamily="18" charset="0"/>
            </a:endParaRPr>
          </a:p>
          <a:p>
            <a:pPr algn="just" eaLnBrk="1" hangingPunct="1"/>
            <a:r>
              <a:rPr lang="en-GB" altLang="en-US" sz="2400" dirty="0" smtClean="0">
                <a:cs typeface="Times New Roman" panose="02020603050405020304" pitchFamily="18" charset="0"/>
              </a:rPr>
              <a:t>The researcher/evaluator selects every unit in population that has a certain specified characteristic.</a:t>
            </a:r>
            <a:endParaRPr lang="en-US" altLang="en-US" sz="2400" dirty="0" smtClean="0"/>
          </a:p>
        </p:txBody>
      </p:sp>
    </p:spTree>
    <p:extLst>
      <p:ext uri="{BB962C8B-B14F-4D97-AF65-F5344CB8AC3E}">
        <p14:creationId xmlns:p14="http://schemas.microsoft.com/office/powerpoint/2010/main" val="4091045829"/>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sz="3500" smtClean="0"/>
              <a:t>Advantages of Random Samples</a:t>
            </a:r>
          </a:p>
        </p:txBody>
      </p:sp>
      <p:sp>
        <p:nvSpPr>
          <p:cNvPr id="38915" name="Rectangle 3"/>
          <p:cNvSpPr>
            <a:spLocks noGrp="1" noChangeArrowheads="1"/>
          </p:cNvSpPr>
          <p:nvPr>
            <p:ph type="body" idx="1"/>
          </p:nvPr>
        </p:nvSpPr>
        <p:spPr>
          <a:xfrm>
            <a:off x="609600" y="1981200"/>
            <a:ext cx="8077200" cy="4114800"/>
          </a:xfrm>
        </p:spPr>
        <p:txBody>
          <a:bodyPr/>
          <a:lstStyle/>
          <a:p>
            <a:pPr eaLnBrk="1" hangingPunct="1">
              <a:lnSpc>
                <a:spcPct val="90000"/>
              </a:lnSpc>
            </a:pPr>
            <a:r>
              <a:rPr lang="en-GB" altLang="en-US" sz="2400" smtClean="0">
                <a:cs typeface="Times New Roman" panose="02020603050405020304" pitchFamily="18" charset="0"/>
              </a:rPr>
              <a:t>Random samples are almost always preferable when the intent is to generalize from the sample to an entire population. They eliminate the chance that the evaluator will bias the selection of the sample- either consciously or unconsciously.</a:t>
            </a:r>
          </a:p>
          <a:p>
            <a:pPr eaLnBrk="1" hangingPunct="1">
              <a:lnSpc>
                <a:spcPct val="90000"/>
              </a:lnSpc>
            </a:pPr>
            <a:endParaRPr lang="en-GB" altLang="en-US" sz="2400" smtClean="0">
              <a:cs typeface="Times New Roman" panose="02020603050405020304" pitchFamily="18" charset="0"/>
            </a:endParaRPr>
          </a:p>
          <a:p>
            <a:pPr eaLnBrk="1" hangingPunct="1">
              <a:lnSpc>
                <a:spcPct val="90000"/>
              </a:lnSpc>
            </a:pPr>
            <a:r>
              <a:rPr lang="en-GB" altLang="en-US" sz="2400" smtClean="0">
                <a:cs typeface="Times New Roman" panose="02020603050405020304" pitchFamily="18" charset="0"/>
              </a:rPr>
              <a:t>Random samples entail procedures for estimating the extent of sampling error. These procedures are applied each time one conducts a test of statistical significance or computes confidence intervals.</a:t>
            </a:r>
          </a:p>
          <a:p>
            <a:pPr eaLnBrk="1" hangingPunct="1">
              <a:lnSpc>
                <a:spcPct val="90000"/>
              </a:lnSpc>
              <a:buFont typeface="Wingdings" panose="05000000000000000000" pitchFamily="2" charset="2"/>
              <a:buNone/>
            </a:pPr>
            <a:r>
              <a:rPr lang="en-US" altLang="en-US" sz="2400" smtClean="0">
                <a:cs typeface="Times New Roman" panose="02020603050405020304" pitchFamily="18" charset="0"/>
              </a:rPr>
              <a:t> </a:t>
            </a:r>
          </a:p>
        </p:txBody>
      </p:sp>
    </p:spTree>
    <p:extLst>
      <p:ext uri="{BB962C8B-B14F-4D97-AF65-F5344CB8AC3E}">
        <p14:creationId xmlns:p14="http://schemas.microsoft.com/office/powerpoint/2010/main" val="248884198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6"/>
          <p:cNvSpPr>
            <a:spLocks noGrp="1" noChangeArrowheads="1"/>
          </p:cNvSpPr>
          <p:nvPr>
            <p:ph type="title"/>
          </p:nvPr>
        </p:nvSpPr>
        <p:spPr/>
        <p:txBody>
          <a:bodyPr/>
          <a:lstStyle/>
          <a:p>
            <a:pPr eaLnBrk="1" hangingPunct="1"/>
            <a:r>
              <a:rPr lang="en-US" altLang="en-US" smtClean="0"/>
              <a:t>Questions addressed</a:t>
            </a:r>
          </a:p>
        </p:txBody>
      </p:sp>
      <p:sp>
        <p:nvSpPr>
          <p:cNvPr id="7171" name="Rectangle 7"/>
          <p:cNvSpPr>
            <a:spLocks noGrp="1" noChangeArrowheads="1"/>
          </p:cNvSpPr>
          <p:nvPr>
            <p:ph type="body" idx="1"/>
          </p:nvPr>
        </p:nvSpPr>
        <p:spPr>
          <a:xfrm>
            <a:off x="1676400" y="2255838"/>
            <a:ext cx="7010400" cy="3738562"/>
          </a:xfrm>
        </p:spPr>
        <p:txBody>
          <a:bodyPr/>
          <a:lstStyle/>
          <a:p>
            <a:pPr algn="just" eaLnBrk="1" hangingPunct="1"/>
            <a:r>
              <a:rPr lang="en-GB" altLang="en-US" sz="2400" smtClean="0">
                <a:latin typeface="Times New Roman" panose="02020603050405020304" pitchFamily="18" charset="0"/>
                <a:cs typeface="Times New Roman" panose="02020603050405020304" pitchFamily="18" charset="0"/>
              </a:rPr>
              <a:t>What is sampling?</a:t>
            </a:r>
            <a:endParaRPr lang="en-US" altLang="en-US" sz="2400" smtClean="0">
              <a:latin typeface="Times New Roman" panose="02020603050405020304" pitchFamily="18" charset="0"/>
              <a:cs typeface="Times New Roman" panose="02020603050405020304" pitchFamily="18" charset="0"/>
            </a:endParaRPr>
          </a:p>
          <a:p>
            <a:pPr algn="just" eaLnBrk="1" hangingPunct="1"/>
            <a:r>
              <a:rPr lang="en-GB" altLang="en-US" sz="2400" smtClean="0">
                <a:latin typeface="Times New Roman" panose="02020603050405020304" pitchFamily="18" charset="0"/>
                <a:cs typeface="Times New Roman" panose="02020603050405020304" pitchFamily="18" charset="0"/>
              </a:rPr>
              <a:t>Basic Definitions and concepts in Sampling?</a:t>
            </a:r>
          </a:p>
          <a:p>
            <a:pPr algn="just" eaLnBrk="1" hangingPunct="1"/>
            <a:r>
              <a:rPr lang="en-GB" altLang="en-US" sz="2400" smtClean="0">
                <a:latin typeface="Times New Roman" panose="02020603050405020304" pitchFamily="18" charset="0"/>
                <a:cs typeface="Times New Roman" panose="02020603050405020304" pitchFamily="18" charset="0"/>
              </a:rPr>
              <a:t>Why is sampling necessary?</a:t>
            </a:r>
          </a:p>
          <a:p>
            <a:pPr algn="just" eaLnBrk="1" hangingPunct="1"/>
            <a:r>
              <a:rPr lang="en-GB" altLang="en-US" sz="2400" smtClean="0">
                <a:latin typeface="Times New Roman" panose="02020603050405020304" pitchFamily="18" charset="0"/>
                <a:cs typeface="Times New Roman" panose="02020603050405020304" pitchFamily="18" charset="0"/>
              </a:rPr>
              <a:t>Random  (Probability)  sampling?</a:t>
            </a:r>
          </a:p>
          <a:p>
            <a:pPr algn="just" eaLnBrk="1" hangingPunct="1"/>
            <a:r>
              <a:rPr lang="en-GB" altLang="en-US" sz="2400" smtClean="0">
                <a:latin typeface="Times New Roman" panose="02020603050405020304" pitchFamily="18" charset="0"/>
                <a:cs typeface="Times New Roman" panose="02020603050405020304" pitchFamily="18" charset="0"/>
              </a:rPr>
              <a:t>Non-Random  (Non-Probability)  sampling?</a:t>
            </a:r>
          </a:p>
          <a:p>
            <a:pPr algn="just" eaLnBrk="1" hangingPunct="1"/>
            <a:r>
              <a:rPr lang="en-GB" altLang="en-US" sz="2400" smtClean="0">
                <a:latin typeface="Times New Roman" panose="02020603050405020304" pitchFamily="18" charset="0"/>
                <a:cs typeface="Times New Roman" panose="02020603050405020304" pitchFamily="18" charset="0"/>
              </a:rPr>
              <a:t>Advantages and disadvantages of Random sampling and Non-Random  sampling?</a:t>
            </a:r>
          </a:p>
          <a:p>
            <a:pPr eaLnBrk="1" hangingPunct="1">
              <a:buFont typeface="Wingdings" panose="05000000000000000000" pitchFamily="2" charset="2"/>
              <a:buNone/>
            </a:pPr>
            <a:endParaRPr lang="en-US" altLang="en-US" sz="2400" smtClean="0">
              <a:latin typeface="Times New Roman" panose="02020603050405020304" pitchFamily="18" charset="0"/>
            </a:endParaRPr>
          </a:p>
        </p:txBody>
      </p:sp>
    </p:spTree>
    <p:extLst>
      <p:ext uri="{BB962C8B-B14F-4D97-AF65-F5344CB8AC3E}">
        <p14:creationId xmlns:p14="http://schemas.microsoft.com/office/powerpoint/2010/main" val="894497498"/>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sz="3000" smtClean="0"/>
              <a:t>Advantages of Non-Random Samples</a:t>
            </a:r>
          </a:p>
        </p:txBody>
      </p:sp>
      <p:sp>
        <p:nvSpPr>
          <p:cNvPr id="39939" name="Rectangle 3"/>
          <p:cNvSpPr>
            <a:spLocks noGrp="1" noChangeArrowheads="1"/>
          </p:cNvSpPr>
          <p:nvPr>
            <p:ph type="body" idx="1"/>
          </p:nvPr>
        </p:nvSpPr>
        <p:spPr>
          <a:xfrm>
            <a:off x="228600" y="1752600"/>
            <a:ext cx="8686800" cy="4191000"/>
          </a:xfrm>
        </p:spPr>
        <p:txBody>
          <a:bodyPr/>
          <a:lstStyle/>
          <a:p>
            <a:pPr eaLnBrk="1" hangingPunct="1">
              <a:lnSpc>
                <a:spcPct val="90000"/>
              </a:lnSpc>
            </a:pPr>
            <a:r>
              <a:rPr lang="en-GB" altLang="en-US" sz="2400" smtClean="0">
                <a:cs typeface="Times New Roman" panose="02020603050405020304" pitchFamily="18" charset="0"/>
              </a:rPr>
              <a:t>Several non-random samples have very legitimate objectives, but they generally create the risk of evaluator bias in the selection process unless the population is so small that no discretion is needed in selecting among eligible units in the population. </a:t>
            </a:r>
          </a:p>
          <a:p>
            <a:pPr eaLnBrk="1" hangingPunct="1">
              <a:lnSpc>
                <a:spcPct val="90000"/>
              </a:lnSpc>
              <a:buFont typeface="Wingdings" panose="05000000000000000000" pitchFamily="2" charset="2"/>
              <a:buNone/>
            </a:pPr>
            <a:endParaRPr lang="en-GB" altLang="en-US" sz="2400" smtClean="0">
              <a:cs typeface="Times New Roman" panose="02020603050405020304" pitchFamily="18" charset="0"/>
            </a:endParaRPr>
          </a:p>
          <a:p>
            <a:pPr eaLnBrk="1" hangingPunct="1">
              <a:lnSpc>
                <a:spcPct val="90000"/>
              </a:lnSpc>
            </a:pPr>
            <a:r>
              <a:rPr lang="en-GB" altLang="en-US" sz="2400" smtClean="0">
                <a:cs typeface="Times New Roman" panose="02020603050405020304" pitchFamily="18" charset="0"/>
              </a:rPr>
              <a:t>One can always compare the prevalence of the characteristics of concern in the population with their prevalence in the sample, but that only assures that sample is representative of characteristics known at the time of sampling, whereas sampling is undertaken to collect data on additional characteristics not yet known.</a:t>
            </a:r>
          </a:p>
          <a:p>
            <a:pPr eaLnBrk="1" hangingPunct="1">
              <a:lnSpc>
                <a:spcPct val="90000"/>
              </a:lnSpc>
              <a:buFont typeface="Wingdings" panose="05000000000000000000" pitchFamily="2" charset="2"/>
              <a:buNone/>
            </a:pPr>
            <a:r>
              <a:rPr lang="en-GB" altLang="en-US" sz="2400" smtClean="0">
                <a:cs typeface="Times New Roman" panose="02020603050405020304" pitchFamily="18" charset="0"/>
              </a:rPr>
              <a:t> </a:t>
            </a:r>
            <a:endParaRPr lang="en-US" altLang="en-US" sz="2400" smtClean="0">
              <a:cs typeface="Times New Roman" panose="02020603050405020304" pitchFamily="18" charset="0"/>
            </a:endParaRPr>
          </a:p>
        </p:txBody>
      </p:sp>
    </p:spTree>
    <p:extLst>
      <p:ext uri="{BB962C8B-B14F-4D97-AF65-F5344CB8AC3E}">
        <p14:creationId xmlns:p14="http://schemas.microsoft.com/office/powerpoint/2010/main" val="1819734957"/>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ltLang="en-US"/>
              <a:t>Types of Cluster Sampling</a:t>
            </a:r>
          </a:p>
        </p:txBody>
      </p:sp>
      <p:sp>
        <p:nvSpPr>
          <p:cNvPr id="136199" name="Rectangle 7"/>
          <p:cNvSpPr>
            <a:spLocks noChangeArrowheads="1"/>
          </p:cNvSpPr>
          <p:nvPr/>
        </p:nvSpPr>
        <p:spPr bwMode="auto">
          <a:xfrm>
            <a:off x="1219200" y="990600"/>
            <a:ext cx="115728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eaLnBrk="0" hangingPunct="0"/>
            <a:r>
              <a:rPr lang="en-US" altLang="en-US" sz="2000">
                <a:solidFill>
                  <a:srgbClr val="000000"/>
                </a:solidFill>
              </a:rPr>
              <a:t>Fig. 11.3</a:t>
            </a:r>
          </a:p>
        </p:txBody>
      </p:sp>
      <p:grpSp>
        <p:nvGrpSpPr>
          <p:cNvPr id="136245" name="Group 53"/>
          <p:cNvGrpSpPr>
            <a:grpSpLocks/>
          </p:cNvGrpSpPr>
          <p:nvPr/>
        </p:nvGrpSpPr>
        <p:grpSpPr bwMode="auto">
          <a:xfrm>
            <a:off x="1676400" y="1003300"/>
            <a:ext cx="5486400" cy="1358900"/>
            <a:chOff x="1056" y="632"/>
            <a:chExt cx="3456" cy="856"/>
          </a:xfrm>
        </p:grpSpPr>
        <p:grpSp>
          <p:nvGrpSpPr>
            <p:cNvPr id="136244" name="Group 52"/>
            <p:cNvGrpSpPr>
              <a:grpSpLocks/>
            </p:cNvGrpSpPr>
            <p:nvPr/>
          </p:nvGrpSpPr>
          <p:grpSpPr bwMode="auto">
            <a:xfrm>
              <a:off x="1920" y="632"/>
              <a:ext cx="1720" cy="472"/>
              <a:chOff x="1920" y="632"/>
              <a:chExt cx="1720" cy="472"/>
            </a:xfrm>
          </p:grpSpPr>
          <p:sp>
            <p:nvSpPr>
              <p:cNvPr id="136197" name="Rectangle 5"/>
              <p:cNvSpPr>
                <a:spLocks noChangeArrowheads="1"/>
              </p:cNvSpPr>
              <p:nvPr/>
            </p:nvSpPr>
            <p:spPr bwMode="auto">
              <a:xfrm>
                <a:off x="1920" y="632"/>
                <a:ext cx="1720" cy="472"/>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6198" name="Rectangle 6"/>
              <p:cNvSpPr>
                <a:spLocks noChangeArrowheads="1"/>
              </p:cNvSpPr>
              <p:nvPr/>
            </p:nvSpPr>
            <p:spPr bwMode="auto">
              <a:xfrm>
                <a:off x="2122" y="669"/>
                <a:ext cx="1299" cy="248"/>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ctr" eaLnBrk="0" hangingPunct="0"/>
                <a:r>
                  <a:rPr lang="en-US" altLang="en-US" sz="2000">
                    <a:solidFill>
                      <a:srgbClr val="000000"/>
                    </a:solidFill>
                  </a:rPr>
                  <a:t>Cluster Sampling</a:t>
                </a:r>
              </a:p>
            </p:txBody>
          </p:sp>
        </p:grpSp>
        <p:sp>
          <p:nvSpPr>
            <p:cNvPr id="136206" name="Line 14"/>
            <p:cNvSpPr>
              <a:spLocks noChangeShapeType="1"/>
            </p:cNvSpPr>
            <p:nvPr/>
          </p:nvSpPr>
          <p:spPr bwMode="auto">
            <a:xfrm>
              <a:off x="1060" y="1300"/>
              <a:ext cx="34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6207" name="Line 15"/>
            <p:cNvSpPr>
              <a:spLocks noChangeShapeType="1"/>
            </p:cNvSpPr>
            <p:nvPr/>
          </p:nvSpPr>
          <p:spPr bwMode="auto">
            <a:xfrm>
              <a:off x="1056" y="1304"/>
              <a:ext cx="0" cy="184"/>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6208" name="Line 16"/>
            <p:cNvSpPr>
              <a:spLocks noChangeShapeType="1"/>
            </p:cNvSpPr>
            <p:nvPr/>
          </p:nvSpPr>
          <p:spPr bwMode="auto">
            <a:xfrm>
              <a:off x="2784" y="1112"/>
              <a:ext cx="0" cy="18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6209" name="Line 17"/>
            <p:cNvSpPr>
              <a:spLocks noChangeShapeType="1"/>
            </p:cNvSpPr>
            <p:nvPr/>
          </p:nvSpPr>
          <p:spPr bwMode="auto">
            <a:xfrm>
              <a:off x="4512" y="1304"/>
              <a:ext cx="0" cy="184"/>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6211" name="Line 19"/>
            <p:cNvSpPr>
              <a:spLocks noChangeShapeType="1"/>
            </p:cNvSpPr>
            <p:nvPr/>
          </p:nvSpPr>
          <p:spPr bwMode="auto">
            <a:xfrm>
              <a:off x="2784" y="1304"/>
              <a:ext cx="0" cy="184"/>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36243" name="Group 51"/>
          <p:cNvGrpSpPr>
            <a:grpSpLocks/>
          </p:cNvGrpSpPr>
          <p:nvPr/>
        </p:nvGrpSpPr>
        <p:grpSpPr bwMode="auto">
          <a:xfrm>
            <a:off x="539750" y="2362200"/>
            <a:ext cx="7759700" cy="1358900"/>
            <a:chOff x="340" y="1488"/>
            <a:chExt cx="4888" cy="856"/>
          </a:xfrm>
        </p:grpSpPr>
        <p:grpSp>
          <p:nvGrpSpPr>
            <p:cNvPr id="136242" name="Group 50"/>
            <p:cNvGrpSpPr>
              <a:grpSpLocks/>
            </p:cNvGrpSpPr>
            <p:nvPr/>
          </p:nvGrpSpPr>
          <p:grpSpPr bwMode="auto">
            <a:xfrm>
              <a:off x="340" y="1488"/>
              <a:ext cx="1384" cy="477"/>
              <a:chOff x="340" y="1488"/>
              <a:chExt cx="1384" cy="477"/>
            </a:xfrm>
          </p:grpSpPr>
          <p:sp>
            <p:nvSpPr>
              <p:cNvPr id="136201" name="Rectangle 9"/>
              <p:cNvSpPr>
                <a:spLocks noChangeArrowheads="1"/>
              </p:cNvSpPr>
              <p:nvPr/>
            </p:nvSpPr>
            <p:spPr bwMode="auto">
              <a:xfrm>
                <a:off x="340" y="1488"/>
                <a:ext cx="1384" cy="472"/>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6202" name="Rectangle 10"/>
              <p:cNvSpPr>
                <a:spLocks noChangeArrowheads="1"/>
              </p:cNvSpPr>
              <p:nvPr/>
            </p:nvSpPr>
            <p:spPr bwMode="auto">
              <a:xfrm>
                <a:off x="596" y="1525"/>
                <a:ext cx="857" cy="440"/>
              </a:xfrm>
              <a:prstGeom prst="rect">
                <a:avLst/>
              </a:prstGeom>
              <a:noFill/>
              <a:ln>
                <a:noFill/>
              </a:ln>
              <a:effectLst/>
              <a:extLst>
                <a:ext uri="{909E8E84-426E-40DD-AFC4-6F175D3DCCD1}">
                  <a14:hiddenFill xmlns:a14="http://schemas.microsoft.com/office/drawing/2010/main">
                    <a:solidFill>
                      <a:srgbClr val="EC72E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ctr" eaLnBrk="0" hangingPunct="0"/>
                <a:r>
                  <a:rPr lang="en-US" altLang="en-US" sz="2000">
                    <a:solidFill>
                      <a:srgbClr val="000000"/>
                    </a:solidFill>
                  </a:rPr>
                  <a:t>One-Stage</a:t>
                </a:r>
              </a:p>
              <a:p>
                <a:pPr algn="ctr" eaLnBrk="0" hangingPunct="0"/>
                <a:r>
                  <a:rPr lang="en-US" altLang="en-US" sz="2000">
                    <a:solidFill>
                      <a:srgbClr val="000000"/>
                    </a:solidFill>
                  </a:rPr>
                  <a:t>Sampling</a:t>
                </a:r>
              </a:p>
            </p:txBody>
          </p:sp>
        </p:grpSp>
        <p:grpSp>
          <p:nvGrpSpPr>
            <p:cNvPr id="136241" name="Group 49"/>
            <p:cNvGrpSpPr>
              <a:grpSpLocks/>
            </p:cNvGrpSpPr>
            <p:nvPr/>
          </p:nvGrpSpPr>
          <p:grpSpPr bwMode="auto">
            <a:xfrm>
              <a:off x="3844" y="1488"/>
              <a:ext cx="1384" cy="477"/>
              <a:chOff x="3844" y="1488"/>
              <a:chExt cx="1384" cy="477"/>
            </a:xfrm>
          </p:grpSpPr>
          <p:sp>
            <p:nvSpPr>
              <p:cNvPr id="136204" name="Rectangle 12"/>
              <p:cNvSpPr>
                <a:spLocks noChangeArrowheads="1"/>
              </p:cNvSpPr>
              <p:nvPr/>
            </p:nvSpPr>
            <p:spPr bwMode="auto">
              <a:xfrm>
                <a:off x="3844" y="1488"/>
                <a:ext cx="1384" cy="472"/>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6205" name="Rectangle 13"/>
              <p:cNvSpPr>
                <a:spLocks noChangeArrowheads="1"/>
              </p:cNvSpPr>
              <p:nvPr/>
            </p:nvSpPr>
            <p:spPr bwMode="auto">
              <a:xfrm>
                <a:off x="4112" y="1525"/>
                <a:ext cx="835" cy="44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ctr" eaLnBrk="0" hangingPunct="0"/>
                <a:r>
                  <a:rPr lang="en-US" altLang="en-US" sz="2000">
                    <a:solidFill>
                      <a:srgbClr val="000000"/>
                    </a:solidFill>
                  </a:rPr>
                  <a:t>Multistage</a:t>
                </a:r>
              </a:p>
              <a:p>
                <a:pPr algn="ctr" eaLnBrk="0" hangingPunct="0"/>
                <a:r>
                  <a:rPr lang="en-US" altLang="en-US" sz="2000">
                    <a:solidFill>
                      <a:srgbClr val="000000"/>
                    </a:solidFill>
                  </a:rPr>
                  <a:t>Sampling</a:t>
                </a:r>
              </a:p>
            </p:txBody>
          </p:sp>
        </p:grpSp>
        <p:sp>
          <p:nvSpPr>
            <p:cNvPr id="136210" name="Line 18"/>
            <p:cNvSpPr>
              <a:spLocks noChangeShapeType="1"/>
            </p:cNvSpPr>
            <p:nvPr/>
          </p:nvSpPr>
          <p:spPr bwMode="auto">
            <a:xfrm>
              <a:off x="2784" y="1968"/>
              <a:ext cx="0" cy="18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136240" name="Group 48"/>
            <p:cNvGrpSpPr>
              <a:grpSpLocks/>
            </p:cNvGrpSpPr>
            <p:nvPr/>
          </p:nvGrpSpPr>
          <p:grpSpPr bwMode="auto">
            <a:xfrm>
              <a:off x="2068" y="1488"/>
              <a:ext cx="1384" cy="477"/>
              <a:chOff x="2068" y="1488"/>
              <a:chExt cx="1384" cy="477"/>
            </a:xfrm>
          </p:grpSpPr>
          <p:sp>
            <p:nvSpPr>
              <p:cNvPr id="136213" name="Rectangle 21"/>
              <p:cNvSpPr>
                <a:spLocks noChangeArrowheads="1"/>
              </p:cNvSpPr>
              <p:nvPr/>
            </p:nvSpPr>
            <p:spPr bwMode="auto">
              <a:xfrm>
                <a:off x="2068" y="1488"/>
                <a:ext cx="1384" cy="472"/>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6214" name="Rectangle 22"/>
              <p:cNvSpPr>
                <a:spLocks noChangeArrowheads="1"/>
              </p:cNvSpPr>
              <p:nvPr/>
            </p:nvSpPr>
            <p:spPr bwMode="auto">
              <a:xfrm>
                <a:off x="2317" y="1525"/>
                <a:ext cx="870" cy="440"/>
              </a:xfrm>
              <a:prstGeom prst="rect">
                <a:avLst/>
              </a:prstGeom>
              <a:noFill/>
              <a:ln>
                <a:noFill/>
              </a:ln>
              <a:effectLst/>
              <a:extLst>
                <a:ext uri="{909E8E84-426E-40DD-AFC4-6F175D3DCCD1}">
                  <a14:hiddenFill xmlns:a14="http://schemas.microsoft.com/office/drawing/2010/main">
                    <a:solidFill>
                      <a:srgbClr val="31EEF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ctr" eaLnBrk="0" hangingPunct="0"/>
                <a:r>
                  <a:rPr lang="en-US" altLang="en-US" sz="2000">
                    <a:solidFill>
                      <a:srgbClr val="000000"/>
                    </a:solidFill>
                  </a:rPr>
                  <a:t>Two-Stage</a:t>
                </a:r>
              </a:p>
              <a:p>
                <a:pPr algn="ctr" eaLnBrk="0" hangingPunct="0"/>
                <a:r>
                  <a:rPr lang="en-US" altLang="en-US" sz="2000">
                    <a:solidFill>
                      <a:srgbClr val="000000"/>
                    </a:solidFill>
                  </a:rPr>
                  <a:t>Sampling</a:t>
                </a:r>
              </a:p>
            </p:txBody>
          </p:sp>
        </p:grpSp>
        <p:grpSp>
          <p:nvGrpSpPr>
            <p:cNvPr id="136239" name="Group 47"/>
            <p:cNvGrpSpPr>
              <a:grpSpLocks/>
            </p:cNvGrpSpPr>
            <p:nvPr/>
          </p:nvGrpSpPr>
          <p:grpSpPr bwMode="auto">
            <a:xfrm>
              <a:off x="1872" y="2156"/>
              <a:ext cx="1872" cy="188"/>
              <a:chOff x="1872" y="2156"/>
              <a:chExt cx="1872" cy="188"/>
            </a:xfrm>
          </p:grpSpPr>
          <p:sp>
            <p:nvSpPr>
              <p:cNvPr id="136216" name="Line 24"/>
              <p:cNvSpPr>
                <a:spLocks noChangeShapeType="1"/>
              </p:cNvSpPr>
              <p:nvPr/>
            </p:nvSpPr>
            <p:spPr bwMode="auto">
              <a:xfrm>
                <a:off x="1876" y="2156"/>
                <a:ext cx="186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6217" name="Line 25"/>
              <p:cNvSpPr>
                <a:spLocks noChangeShapeType="1"/>
              </p:cNvSpPr>
              <p:nvPr/>
            </p:nvSpPr>
            <p:spPr bwMode="auto">
              <a:xfrm>
                <a:off x="1872" y="2160"/>
                <a:ext cx="0" cy="184"/>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6218" name="Line 26"/>
              <p:cNvSpPr>
                <a:spLocks noChangeShapeType="1"/>
              </p:cNvSpPr>
              <p:nvPr/>
            </p:nvSpPr>
            <p:spPr bwMode="auto">
              <a:xfrm>
                <a:off x="3744" y="2160"/>
                <a:ext cx="0" cy="184"/>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grpSp>
        <p:nvGrpSpPr>
          <p:cNvPr id="136238" name="Group 46"/>
          <p:cNvGrpSpPr>
            <a:grpSpLocks/>
          </p:cNvGrpSpPr>
          <p:nvPr/>
        </p:nvGrpSpPr>
        <p:grpSpPr bwMode="auto">
          <a:xfrm>
            <a:off x="1911350" y="3733800"/>
            <a:ext cx="5168900" cy="1173163"/>
            <a:chOff x="1204" y="2352"/>
            <a:chExt cx="3256" cy="739"/>
          </a:xfrm>
        </p:grpSpPr>
        <p:grpSp>
          <p:nvGrpSpPr>
            <p:cNvPr id="136237" name="Group 45"/>
            <p:cNvGrpSpPr>
              <a:grpSpLocks/>
            </p:cNvGrpSpPr>
            <p:nvPr/>
          </p:nvGrpSpPr>
          <p:grpSpPr bwMode="auto">
            <a:xfrm>
              <a:off x="1204" y="2352"/>
              <a:ext cx="1384" cy="477"/>
              <a:chOff x="1204" y="2352"/>
              <a:chExt cx="1384" cy="477"/>
            </a:xfrm>
          </p:grpSpPr>
          <p:sp>
            <p:nvSpPr>
              <p:cNvPr id="136220" name="Rectangle 28"/>
              <p:cNvSpPr>
                <a:spLocks noChangeArrowheads="1"/>
              </p:cNvSpPr>
              <p:nvPr/>
            </p:nvSpPr>
            <p:spPr bwMode="auto">
              <a:xfrm>
                <a:off x="1204" y="2352"/>
                <a:ext cx="1384" cy="472"/>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6221" name="Rectangle 29"/>
              <p:cNvSpPr>
                <a:spLocks noChangeArrowheads="1"/>
              </p:cNvSpPr>
              <p:nvPr/>
            </p:nvSpPr>
            <p:spPr bwMode="auto">
              <a:xfrm>
                <a:off x="1329" y="2389"/>
                <a:ext cx="1122" cy="440"/>
              </a:xfrm>
              <a:prstGeom prst="rect">
                <a:avLst/>
              </a:prstGeom>
              <a:noFill/>
              <a:ln>
                <a:noFill/>
              </a:ln>
              <a:effectLst/>
              <a:extLst>
                <a:ext uri="{909E8E84-426E-40DD-AFC4-6F175D3DCCD1}">
                  <a14:hiddenFill xmlns:a14="http://schemas.microsoft.com/office/drawing/2010/main">
                    <a:solidFill>
                      <a:srgbClr val="C66258"/>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ctr" eaLnBrk="0" hangingPunct="0"/>
                <a:r>
                  <a:rPr lang="en-US" altLang="en-US" sz="2000">
                    <a:solidFill>
                      <a:srgbClr val="000000"/>
                    </a:solidFill>
                  </a:rPr>
                  <a:t>Simple Cluster</a:t>
                </a:r>
              </a:p>
              <a:p>
                <a:pPr algn="ctr" eaLnBrk="0" hangingPunct="0"/>
                <a:r>
                  <a:rPr lang="en-US" altLang="en-US" sz="2000">
                    <a:solidFill>
                      <a:srgbClr val="000000"/>
                    </a:solidFill>
                  </a:rPr>
                  <a:t>Sampling</a:t>
                </a:r>
              </a:p>
            </p:txBody>
          </p:sp>
        </p:grpSp>
        <p:grpSp>
          <p:nvGrpSpPr>
            <p:cNvPr id="136236" name="Group 44"/>
            <p:cNvGrpSpPr>
              <a:grpSpLocks/>
            </p:cNvGrpSpPr>
            <p:nvPr/>
          </p:nvGrpSpPr>
          <p:grpSpPr bwMode="auto">
            <a:xfrm>
              <a:off x="3076" y="2352"/>
              <a:ext cx="1384" cy="739"/>
              <a:chOff x="3076" y="2352"/>
              <a:chExt cx="1384" cy="739"/>
            </a:xfrm>
          </p:grpSpPr>
          <p:sp>
            <p:nvSpPr>
              <p:cNvPr id="136223" name="Rectangle 31"/>
              <p:cNvSpPr>
                <a:spLocks noChangeArrowheads="1"/>
              </p:cNvSpPr>
              <p:nvPr/>
            </p:nvSpPr>
            <p:spPr bwMode="auto">
              <a:xfrm>
                <a:off x="3076" y="2352"/>
                <a:ext cx="1384" cy="739"/>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6224" name="Rectangle 32"/>
              <p:cNvSpPr>
                <a:spLocks noChangeArrowheads="1"/>
              </p:cNvSpPr>
              <p:nvPr/>
            </p:nvSpPr>
            <p:spPr bwMode="auto">
              <a:xfrm>
                <a:off x="3121" y="2427"/>
                <a:ext cx="1282" cy="632"/>
              </a:xfrm>
              <a:prstGeom prst="rect">
                <a:avLst/>
              </a:prstGeom>
              <a:noFill/>
              <a:ln>
                <a:noFill/>
              </a:ln>
              <a:effectLst/>
              <a:extLst>
                <a:ext uri="{909E8E84-426E-40DD-AFC4-6F175D3DCCD1}">
                  <a14:hiddenFill xmlns:a14="http://schemas.microsoft.com/office/drawing/2010/main">
                    <a:solidFill>
                      <a:srgbClr val="54F53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ctr" eaLnBrk="0" hangingPunct="0"/>
                <a:r>
                  <a:rPr lang="en-US" altLang="en-US" sz="2000">
                    <a:solidFill>
                      <a:srgbClr val="000000"/>
                    </a:solidFill>
                  </a:rPr>
                  <a:t>Probability</a:t>
                </a:r>
              </a:p>
              <a:p>
                <a:pPr algn="ctr" eaLnBrk="0" hangingPunct="0"/>
                <a:r>
                  <a:rPr lang="en-US" altLang="en-US" sz="2000">
                    <a:solidFill>
                      <a:srgbClr val="000000"/>
                    </a:solidFill>
                  </a:rPr>
                  <a:t>Proportionate </a:t>
                </a:r>
              </a:p>
              <a:p>
                <a:pPr algn="ctr" eaLnBrk="0" hangingPunct="0"/>
                <a:r>
                  <a:rPr lang="en-US" altLang="en-US" sz="2000">
                    <a:solidFill>
                      <a:srgbClr val="000000"/>
                    </a:solidFill>
                  </a:rPr>
                  <a:t>to Size Sampling</a:t>
                </a:r>
              </a:p>
            </p:txBody>
          </p:sp>
        </p:grpSp>
      </p:grpSp>
      <p:graphicFrame>
        <p:nvGraphicFramePr>
          <p:cNvPr id="136225" name="Object 33"/>
          <p:cNvGraphicFramePr>
            <a:graphicFrameLocks/>
          </p:cNvGraphicFramePr>
          <p:nvPr/>
        </p:nvGraphicFramePr>
        <p:xfrm>
          <a:off x="965200" y="4572000"/>
          <a:ext cx="3225800" cy="2286000"/>
        </p:xfrm>
        <a:graphic>
          <a:graphicData uri="http://schemas.openxmlformats.org/presentationml/2006/ole">
            <mc:AlternateContent xmlns:mc="http://schemas.openxmlformats.org/markup-compatibility/2006">
              <mc:Choice xmlns:v="urn:schemas-microsoft-com:vml" Requires="v">
                <p:oleObj spid="_x0000_s2050" name="Microsoft ClipArt Gallery" r:id="rId3" imgW="8089900" imgH="5499100" progId="MS_ClipArt_Gallery">
                  <p:embed/>
                </p:oleObj>
              </mc:Choice>
              <mc:Fallback>
                <p:oleObj name="Microsoft ClipArt Gallery" r:id="rId3" imgW="8089900" imgH="5499100" progId="MS_ClipArt_Gallery">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5200" y="4572000"/>
                        <a:ext cx="32258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6117974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94" name="Rectangle 78"/>
          <p:cNvSpPr>
            <a:spLocks noChangeArrowheads="1"/>
          </p:cNvSpPr>
          <p:nvPr/>
        </p:nvSpPr>
        <p:spPr bwMode="auto">
          <a:xfrm>
            <a:off x="457200" y="1447800"/>
            <a:ext cx="8366125" cy="518160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7231" name="Rectangle 15"/>
          <p:cNvSpPr>
            <a:spLocks noChangeArrowheads="1"/>
          </p:cNvSpPr>
          <p:nvPr/>
        </p:nvSpPr>
        <p:spPr bwMode="auto">
          <a:xfrm>
            <a:off x="1203325" y="1447800"/>
            <a:ext cx="973138"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b="1">
                <a:solidFill>
                  <a:schemeClr val="hlink"/>
                </a:solidFill>
                <a:latin typeface="Times" panose="02020603050405020304" pitchFamily="18" charset="0"/>
              </a:rPr>
              <a:t>Technique</a:t>
            </a:r>
            <a:endParaRPr lang="en-US" altLang="en-US">
              <a:solidFill>
                <a:schemeClr val="hlink"/>
              </a:solidFill>
            </a:endParaRPr>
          </a:p>
        </p:txBody>
      </p:sp>
      <p:sp>
        <p:nvSpPr>
          <p:cNvPr id="137232" name="Rectangle 16"/>
          <p:cNvSpPr>
            <a:spLocks noChangeArrowheads="1"/>
          </p:cNvSpPr>
          <p:nvPr/>
        </p:nvSpPr>
        <p:spPr bwMode="auto">
          <a:xfrm>
            <a:off x="3617913" y="1447800"/>
            <a:ext cx="887412"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b="1">
                <a:solidFill>
                  <a:schemeClr val="hlink"/>
                </a:solidFill>
                <a:latin typeface="Times" panose="02020603050405020304" pitchFamily="18" charset="0"/>
              </a:rPr>
              <a:t>Strengths</a:t>
            </a:r>
            <a:endParaRPr lang="en-US" altLang="en-US">
              <a:solidFill>
                <a:schemeClr val="hlink"/>
              </a:solidFill>
            </a:endParaRPr>
          </a:p>
        </p:txBody>
      </p:sp>
      <p:sp>
        <p:nvSpPr>
          <p:cNvPr id="137233" name="Rectangle 17"/>
          <p:cNvSpPr>
            <a:spLocks noChangeArrowheads="1"/>
          </p:cNvSpPr>
          <p:nvPr/>
        </p:nvSpPr>
        <p:spPr bwMode="auto">
          <a:xfrm>
            <a:off x="5648325" y="1447800"/>
            <a:ext cx="110172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b="1">
                <a:solidFill>
                  <a:schemeClr val="hlink"/>
                </a:solidFill>
                <a:latin typeface="Times" panose="02020603050405020304" pitchFamily="18" charset="0"/>
              </a:rPr>
              <a:t>Weaknesses</a:t>
            </a:r>
            <a:endParaRPr lang="en-US" altLang="en-US">
              <a:solidFill>
                <a:schemeClr val="hlink"/>
              </a:solidFill>
            </a:endParaRPr>
          </a:p>
        </p:txBody>
      </p:sp>
      <p:sp>
        <p:nvSpPr>
          <p:cNvPr id="137234" name="Rectangle 18"/>
          <p:cNvSpPr>
            <a:spLocks noChangeArrowheads="1"/>
          </p:cNvSpPr>
          <p:nvPr/>
        </p:nvSpPr>
        <p:spPr bwMode="auto">
          <a:xfrm>
            <a:off x="1203325" y="1751013"/>
            <a:ext cx="19827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b="1" i="1">
                <a:solidFill>
                  <a:schemeClr val="tx2"/>
                </a:solidFill>
                <a:latin typeface="Times" panose="02020603050405020304" pitchFamily="18" charset="0"/>
              </a:rPr>
              <a:t>Nonprobability Sampling</a:t>
            </a:r>
            <a:endParaRPr lang="en-US" altLang="en-US" b="1">
              <a:solidFill>
                <a:schemeClr val="tx2"/>
              </a:solidFill>
            </a:endParaRPr>
          </a:p>
        </p:txBody>
      </p:sp>
      <p:sp>
        <p:nvSpPr>
          <p:cNvPr id="137235" name="Rectangle 19"/>
          <p:cNvSpPr>
            <a:spLocks noChangeArrowheads="1"/>
          </p:cNvSpPr>
          <p:nvPr/>
        </p:nvSpPr>
        <p:spPr bwMode="auto">
          <a:xfrm>
            <a:off x="1203325" y="1949450"/>
            <a:ext cx="125413"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FFFF00"/>
                </a:solidFill>
                <a:latin typeface="Times" panose="02020603050405020304" pitchFamily="18" charset="0"/>
              </a:rPr>
              <a:t> </a:t>
            </a:r>
            <a:endParaRPr lang="en-US" altLang="en-US"/>
          </a:p>
        </p:txBody>
      </p:sp>
      <p:sp>
        <p:nvSpPr>
          <p:cNvPr id="137236" name="Rectangle 20"/>
          <p:cNvSpPr>
            <a:spLocks noChangeArrowheads="1"/>
          </p:cNvSpPr>
          <p:nvPr/>
        </p:nvSpPr>
        <p:spPr bwMode="auto">
          <a:xfrm>
            <a:off x="1255713" y="1949450"/>
            <a:ext cx="1736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chemeClr val="tx2"/>
                </a:solidFill>
                <a:latin typeface="Times" panose="02020603050405020304" pitchFamily="18" charset="0"/>
              </a:rPr>
              <a:t>Convenience sampling</a:t>
            </a:r>
            <a:endParaRPr lang="en-US" altLang="en-US">
              <a:solidFill>
                <a:schemeClr val="tx2"/>
              </a:solidFill>
            </a:endParaRPr>
          </a:p>
        </p:txBody>
      </p:sp>
      <p:sp>
        <p:nvSpPr>
          <p:cNvPr id="137237" name="Rectangle 21"/>
          <p:cNvSpPr>
            <a:spLocks noChangeArrowheads="1"/>
          </p:cNvSpPr>
          <p:nvPr/>
        </p:nvSpPr>
        <p:spPr bwMode="auto">
          <a:xfrm>
            <a:off x="3617913" y="1751013"/>
            <a:ext cx="1697037"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panose="02020603050405020304" pitchFamily="18" charset="0"/>
              </a:rPr>
              <a:t>Least expensive, least</a:t>
            </a:r>
            <a:endParaRPr lang="en-US" altLang="en-US"/>
          </a:p>
        </p:txBody>
      </p:sp>
      <p:sp>
        <p:nvSpPr>
          <p:cNvPr id="137238" name="Rectangle 22"/>
          <p:cNvSpPr>
            <a:spLocks noChangeArrowheads="1"/>
          </p:cNvSpPr>
          <p:nvPr/>
        </p:nvSpPr>
        <p:spPr bwMode="auto">
          <a:xfrm>
            <a:off x="3617913" y="1949450"/>
            <a:ext cx="172720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panose="02020603050405020304" pitchFamily="18" charset="0"/>
              </a:rPr>
              <a:t>time-consuming, most</a:t>
            </a:r>
            <a:endParaRPr lang="en-US" altLang="en-US"/>
          </a:p>
        </p:txBody>
      </p:sp>
      <p:sp>
        <p:nvSpPr>
          <p:cNvPr id="137239" name="Rectangle 23"/>
          <p:cNvSpPr>
            <a:spLocks noChangeArrowheads="1"/>
          </p:cNvSpPr>
          <p:nvPr/>
        </p:nvSpPr>
        <p:spPr bwMode="auto">
          <a:xfrm>
            <a:off x="3617913" y="2149475"/>
            <a:ext cx="884237"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panose="02020603050405020304" pitchFamily="18" charset="0"/>
              </a:rPr>
              <a:t>convenient</a:t>
            </a:r>
            <a:endParaRPr lang="en-US" altLang="en-US"/>
          </a:p>
        </p:txBody>
      </p:sp>
      <p:sp>
        <p:nvSpPr>
          <p:cNvPr id="137240" name="Rectangle 24"/>
          <p:cNvSpPr>
            <a:spLocks noChangeArrowheads="1"/>
          </p:cNvSpPr>
          <p:nvPr/>
        </p:nvSpPr>
        <p:spPr bwMode="auto">
          <a:xfrm>
            <a:off x="5648325" y="1751013"/>
            <a:ext cx="2008188"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panose="02020603050405020304" pitchFamily="18" charset="0"/>
              </a:rPr>
              <a:t>Selection bias, sample not</a:t>
            </a:r>
            <a:endParaRPr lang="en-US" altLang="en-US"/>
          </a:p>
        </p:txBody>
      </p:sp>
      <p:sp>
        <p:nvSpPr>
          <p:cNvPr id="137241" name="Rectangle 25"/>
          <p:cNvSpPr>
            <a:spLocks noChangeArrowheads="1"/>
          </p:cNvSpPr>
          <p:nvPr/>
        </p:nvSpPr>
        <p:spPr bwMode="auto">
          <a:xfrm>
            <a:off x="5648325" y="1949450"/>
            <a:ext cx="284162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panose="02020603050405020304" pitchFamily="18" charset="0"/>
              </a:rPr>
              <a:t>representative, not recommended for</a:t>
            </a:r>
            <a:endParaRPr lang="en-US" altLang="en-US"/>
          </a:p>
        </p:txBody>
      </p:sp>
      <p:sp>
        <p:nvSpPr>
          <p:cNvPr id="137242" name="Rectangle 26"/>
          <p:cNvSpPr>
            <a:spLocks noChangeArrowheads="1"/>
          </p:cNvSpPr>
          <p:nvPr/>
        </p:nvSpPr>
        <p:spPr bwMode="auto">
          <a:xfrm>
            <a:off x="5648325" y="2149475"/>
            <a:ext cx="2268538"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panose="02020603050405020304" pitchFamily="18" charset="0"/>
              </a:rPr>
              <a:t>descriptive or causal research</a:t>
            </a:r>
            <a:endParaRPr lang="en-US" altLang="en-US"/>
          </a:p>
        </p:txBody>
      </p:sp>
      <p:sp>
        <p:nvSpPr>
          <p:cNvPr id="137243" name="Rectangle 27"/>
          <p:cNvSpPr>
            <a:spLocks noChangeArrowheads="1"/>
          </p:cNvSpPr>
          <p:nvPr/>
        </p:nvSpPr>
        <p:spPr bwMode="auto">
          <a:xfrm>
            <a:off x="1203325" y="2347913"/>
            <a:ext cx="125413"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FFFF00"/>
                </a:solidFill>
                <a:latin typeface="Times" panose="02020603050405020304" pitchFamily="18" charset="0"/>
              </a:rPr>
              <a:t> </a:t>
            </a:r>
            <a:endParaRPr lang="en-US" altLang="en-US"/>
          </a:p>
        </p:txBody>
      </p:sp>
      <p:sp>
        <p:nvSpPr>
          <p:cNvPr id="137244" name="Rectangle 28"/>
          <p:cNvSpPr>
            <a:spLocks noChangeArrowheads="1"/>
          </p:cNvSpPr>
          <p:nvPr/>
        </p:nvSpPr>
        <p:spPr bwMode="auto">
          <a:xfrm>
            <a:off x="1255713" y="2347913"/>
            <a:ext cx="16208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chemeClr val="tx2"/>
                </a:solidFill>
                <a:latin typeface="Times" panose="02020603050405020304" pitchFamily="18" charset="0"/>
              </a:rPr>
              <a:t>Judgmental sampling</a:t>
            </a:r>
            <a:endParaRPr lang="en-US" altLang="en-US">
              <a:solidFill>
                <a:schemeClr val="tx2"/>
              </a:solidFill>
            </a:endParaRPr>
          </a:p>
        </p:txBody>
      </p:sp>
      <p:sp>
        <p:nvSpPr>
          <p:cNvPr id="137245" name="Rectangle 29"/>
          <p:cNvSpPr>
            <a:spLocks noChangeArrowheads="1"/>
          </p:cNvSpPr>
          <p:nvPr/>
        </p:nvSpPr>
        <p:spPr bwMode="auto">
          <a:xfrm>
            <a:off x="3617913" y="2347913"/>
            <a:ext cx="17383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panose="02020603050405020304" pitchFamily="18" charset="0"/>
              </a:rPr>
              <a:t>Low cost, convenient,</a:t>
            </a:r>
            <a:endParaRPr lang="en-US" altLang="en-US"/>
          </a:p>
        </p:txBody>
      </p:sp>
      <p:sp>
        <p:nvSpPr>
          <p:cNvPr id="137246" name="Rectangle 30"/>
          <p:cNvSpPr>
            <a:spLocks noChangeArrowheads="1"/>
          </p:cNvSpPr>
          <p:nvPr/>
        </p:nvSpPr>
        <p:spPr bwMode="auto">
          <a:xfrm>
            <a:off x="3617913" y="2547938"/>
            <a:ext cx="1550987"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panose="02020603050405020304" pitchFamily="18" charset="0"/>
              </a:rPr>
              <a:t>not time-consuming</a:t>
            </a:r>
            <a:endParaRPr lang="en-US" altLang="en-US"/>
          </a:p>
        </p:txBody>
      </p:sp>
      <p:sp>
        <p:nvSpPr>
          <p:cNvPr id="137247" name="Rectangle 31"/>
          <p:cNvSpPr>
            <a:spLocks noChangeArrowheads="1"/>
          </p:cNvSpPr>
          <p:nvPr/>
        </p:nvSpPr>
        <p:spPr bwMode="auto">
          <a:xfrm>
            <a:off x="5648325" y="2347913"/>
            <a:ext cx="232092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panose="02020603050405020304" pitchFamily="18" charset="0"/>
              </a:rPr>
              <a:t>Does not allow generalization,</a:t>
            </a:r>
            <a:endParaRPr lang="en-US" altLang="en-US"/>
          </a:p>
        </p:txBody>
      </p:sp>
      <p:sp>
        <p:nvSpPr>
          <p:cNvPr id="137248" name="Rectangle 32"/>
          <p:cNvSpPr>
            <a:spLocks noChangeArrowheads="1"/>
          </p:cNvSpPr>
          <p:nvPr/>
        </p:nvSpPr>
        <p:spPr bwMode="auto">
          <a:xfrm>
            <a:off x="5648325" y="2547938"/>
            <a:ext cx="82232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panose="02020603050405020304" pitchFamily="18" charset="0"/>
              </a:rPr>
              <a:t>subjective</a:t>
            </a:r>
            <a:endParaRPr lang="en-US" altLang="en-US"/>
          </a:p>
        </p:txBody>
      </p:sp>
      <p:sp>
        <p:nvSpPr>
          <p:cNvPr id="137249" name="Rectangle 33"/>
          <p:cNvSpPr>
            <a:spLocks noChangeArrowheads="1"/>
          </p:cNvSpPr>
          <p:nvPr/>
        </p:nvSpPr>
        <p:spPr bwMode="auto">
          <a:xfrm>
            <a:off x="1203325" y="2798763"/>
            <a:ext cx="125413"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FFFF00"/>
                </a:solidFill>
                <a:latin typeface="Times" panose="02020603050405020304" pitchFamily="18" charset="0"/>
              </a:rPr>
              <a:t> </a:t>
            </a:r>
            <a:endParaRPr lang="en-US" altLang="en-US"/>
          </a:p>
        </p:txBody>
      </p:sp>
      <p:sp>
        <p:nvSpPr>
          <p:cNvPr id="137250" name="Rectangle 34"/>
          <p:cNvSpPr>
            <a:spLocks noChangeArrowheads="1"/>
          </p:cNvSpPr>
          <p:nvPr/>
        </p:nvSpPr>
        <p:spPr bwMode="auto">
          <a:xfrm>
            <a:off x="1255713" y="2798763"/>
            <a:ext cx="12096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chemeClr val="tx2"/>
                </a:solidFill>
                <a:latin typeface="Times" panose="02020603050405020304" pitchFamily="18" charset="0"/>
              </a:rPr>
              <a:t>Quota sampling</a:t>
            </a:r>
            <a:endParaRPr lang="en-US" altLang="en-US">
              <a:solidFill>
                <a:schemeClr val="tx2"/>
              </a:solidFill>
            </a:endParaRPr>
          </a:p>
        </p:txBody>
      </p:sp>
      <p:sp>
        <p:nvSpPr>
          <p:cNvPr id="137251" name="Rectangle 35"/>
          <p:cNvSpPr>
            <a:spLocks noChangeArrowheads="1"/>
          </p:cNvSpPr>
          <p:nvPr/>
        </p:nvSpPr>
        <p:spPr bwMode="auto">
          <a:xfrm>
            <a:off x="3617913" y="2798763"/>
            <a:ext cx="1957387"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panose="02020603050405020304" pitchFamily="18" charset="0"/>
              </a:rPr>
              <a:t>Sample can be controlled</a:t>
            </a:r>
            <a:endParaRPr lang="en-US" altLang="en-US"/>
          </a:p>
        </p:txBody>
      </p:sp>
      <p:sp>
        <p:nvSpPr>
          <p:cNvPr id="137252" name="Rectangle 36"/>
          <p:cNvSpPr>
            <a:spLocks noChangeArrowheads="1"/>
          </p:cNvSpPr>
          <p:nvPr/>
        </p:nvSpPr>
        <p:spPr bwMode="auto">
          <a:xfrm>
            <a:off x="3617913" y="2997200"/>
            <a:ext cx="19462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panose="02020603050405020304" pitchFamily="18" charset="0"/>
              </a:rPr>
              <a:t>for certain characteristics</a:t>
            </a:r>
            <a:endParaRPr lang="en-US" altLang="en-US"/>
          </a:p>
        </p:txBody>
      </p:sp>
      <p:sp>
        <p:nvSpPr>
          <p:cNvPr id="137253" name="Rectangle 37"/>
          <p:cNvSpPr>
            <a:spLocks noChangeArrowheads="1"/>
          </p:cNvSpPr>
          <p:nvPr/>
        </p:nvSpPr>
        <p:spPr bwMode="auto">
          <a:xfrm>
            <a:off x="5648325" y="2798763"/>
            <a:ext cx="2373313"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panose="02020603050405020304" pitchFamily="18" charset="0"/>
              </a:rPr>
              <a:t>Selection bias, no assurance of</a:t>
            </a:r>
            <a:endParaRPr lang="en-US" altLang="en-US"/>
          </a:p>
        </p:txBody>
      </p:sp>
      <p:sp>
        <p:nvSpPr>
          <p:cNvPr id="137254" name="Rectangle 38"/>
          <p:cNvSpPr>
            <a:spLocks noChangeArrowheads="1"/>
          </p:cNvSpPr>
          <p:nvPr/>
        </p:nvSpPr>
        <p:spPr bwMode="auto">
          <a:xfrm>
            <a:off x="5648325" y="2997200"/>
            <a:ext cx="13938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panose="02020603050405020304" pitchFamily="18" charset="0"/>
              </a:rPr>
              <a:t>representativeness</a:t>
            </a:r>
            <a:endParaRPr lang="en-US" altLang="en-US"/>
          </a:p>
        </p:txBody>
      </p:sp>
      <p:sp>
        <p:nvSpPr>
          <p:cNvPr id="137255" name="Rectangle 39"/>
          <p:cNvSpPr>
            <a:spLocks noChangeArrowheads="1"/>
          </p:cNvSpPr>
          <p:nvPr/>
        </p:nvSpPr>
        <p:spPr bwMode="auto">
          <a:xfrm>
            <a:off x="1203325" y="3249613"/>
            <a:ext cx="125413"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FFFF00"/>
                </a:solidFill>
                <a:latin typeface="Times" panose="02020603050405020304" pitchFamily="18" charset="0"/>
              </a:rPr>
              <a:t> </a:t>
            </a:r>
            <a:endParaRPr lang="en-US" altLang="en-US"/>
          </a:p>
        </p:txBody>
      </p:sp>
      <p:sp>
        <p:nvSpPr>
          <p:cNvPr id="137256" name="Rectangle 40"/>
          <p:cNvSpPr>
            <a:spLocks noChangeArrowheads="1"/>
          </p:cNvSpPr>
          <p:nvPr/>
        </p:nvSpPr>
        <p:spPr bwMode="auto">
          <a:xfrm>
            <a:off x="1255713" y="3249613"/>
            <a:ext cx="14636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chemeClr val="tx2"/>
                </a:solidFill>
                <a:latin typeface="Times" panose="02020603050405020304" pitchFamily="18" charset="0"/>
              </a:rPr>
              <a:t>Snowball sampling</a:t>
            </a:r>
            <a:endParaRPr lang="en-US" altLang="en-US">
              <a:solidFill>
                <a:schemeClr val="tx2"/>
              </a:solidFill>
            </a:endParaRPr>
          </a:p>
        </p:txBody>
      </p:sp>
      <p:sp>
        <p:nvSpPr>
          <p:cNvPr id="137257" name="Rectangle 41"/>
          <p:cNvSpPr>
            <a:spLocks noChangeArrowheads="1"/>
          </p:cNvSpPr>
          <p:nvPr/>
        </p:nvSpPr>
        <p:spPr bwMode="auto">
          <a:xfrm>
            <a:off x="3617913" y="3249613"/>
            <a:ext cx="138430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panose="02020603050405020304" pitchFamily="18" charset="0"/>
              </a:rPr>
              <a:t>Can estimate rare</a:t>
            </a:r>
            <a:endParaRPr lang="en-US" altLang="en-US"/>
          </a:p>
        </p:txBody>
      </p:sp>
      <p:sp>
        <p:nvSpPr>
          <p:cNvPr id="137258" name="Rectangle 42"/>
          <p:cNvSpPr>
            <a:spLocks noChangeArrowheads="1"/>
          </p:cNvSpPr>
          <p:nvPr/>
        </p:nvSpPr>
        <p:spPr bwMode="auto">
          <a:xfrm>
            <a:off x="3617913" y="3448050"/>
            <a:ext cx="11239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panose="02020603050405020304" pitchFamily="18" charset="0"/>
              </a:rPr>
              <a:t>characteristics</a:t>
            </a:r>
            <a:endParaRPr lang="en-US" altLang="en-US"/>
          </a:p>
        </p:txBody>
      </p:sp>
      <p:sp>
        <p:nvSpPr>
          <p:cNvPr id="137259" name="Rectangle 43"/>
          <p:cNvSpPr>
            <a:spLocks noChangeArrowheads="1"/>
          </p:cNvSpPr>
          <p:nvPr/>
        </p:nvSpPr>
        <p:spPr bwMode="auto">
          <a:xfrm>
            <a:off x="5648325" y="3249613"/>
            <a:ext cx="1331913"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panose="02020603050405020304" pitchFamily="18" charset="0"/>
              </a:rPr>
              <a:t>Time-consuming</a:t>
            </a:r>
            <a:endParaRPr lang="en-US" altLang="en-US"/>
          </a:p>
        </p:txBody>
      </p:sp>
      <p:sp>
        <p:nvSpPr>
          <p:cNvPr id="137260" name="Rectangle 44"/>
          <p:cNvSpPr>
            <a:spLocks noChangeArrowheads="1"/>
          </p:cNvSpPr>
          <p:nvPr/>
        </p:nvSpPr>
        <p:spPr bwMode="auto">
          <a:xfrm>
            <a:off x="1203325" y="3898900"/>
            <a:ext cx="16319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b="1" i="1">
                <a:solidFill>
                  <a:schemeClr val="tx2"/>
                </a:solidFill>
                <a:latin typeface="Times" panose="02020603050405020304" pitchFamily="18" charset="0"/>
              </a:rPr>
              <a:t>Probability sampling</a:t>
            </a:r>
            <a:endParaRPr lang="en-US" altLang="en-US" b="1">
              <a:solidFill>
                <a:schemeClr val="tx2"/>
              </a:solidFill>
            </a:endParaRPr>
          </a:p>
        </p:txBody>
      </p:sp>
      <p:sp>
        <p:nvSpPr>
          <p:cNvPr id="137261" name="Rectangle 45"/>
          <p:cNvSpPr>
            <a:spLocks noChangeArrowheads="1"/>
          </p:cNvSpPr>
          <p:nvPr/>
        </p:nvSpPr>
        <p:spPr bwMode="auto">
          <a:xfrm>
            <a:off x="1203325" y="4097338"/>
            <a:ext cx="125413"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FFFF00"/>
                </a:solidFill>
                <a:latin typeface="Times" panose="02020603050405020304" pitchFamily="18" charset="0"/>
              </a:rPr>
              <a:t> </a:t>
            </a:r>
            <a:endParaRPr lang="en-US" altLang="en-US"/>
          </a:p>
        </p:txBody>
      </p:sp>
      <p:sp>
        <p:nvSpPr>
          <p:cNvPr id="137262" name="Rectangle 46"/>
          <p:cNvSpPr>
            <a:spLocks noChangeArrowheads="1"/>
          </p:cNvSpPr>
          <p:nvPr/>
        </p:nvSpPr>
        <p:spPr bwMode="auto">
          <a:xfrm>
            <a:off x="1250950" y="4097338"/>
            <a:ext cx="19113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chemeClr val="tx2"/>
                </a:solidFill>
                <a:latin typeface="Times" panose="02020603050405020304" pitchFamily="18" charset="0"/>
              </a:rPr>
              <a:t>Simple random sampling</a:t>
            </a:r>
            <a:endParaRPr lang="en-US" altLang="en-US">
              <a:solidFill>
                <a:schemeClr val="tx2"/>
              </a:solidFill>
            </a:endParaRPr>
          </a:p>
        </p:txBody>
      </p:sp>
      <p:sp>
        <p:nvSpPr>
          <p:cNvPr id="137263" name="Rectangle 47"/>
          <p:cNvSpPr>
            <a:spLocks noChangeArrowheads="1"/>
          </p:cNvSpPr>
          <p:nvPr/>
        </p:nvSpPr>
        <p:spPr bwMode="auto">
          <a:xfrm>
            <a:off x="1250950" y="4295775"/>
            <a:ext cx="466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chemeClr val="tx2"/>
                </a:solidFill>
                <a:latin typeface="Times" panose="02020603050405020304" pitchFamily="18" charset="0"/>
              </a:rPr>
              <a:t>(SRS)</a:t>
            </a:r>
            <a:endParaRPr lang="en-US" altLang="en-US">
              <a:solidFill>
                <a:schemeClr val="tx2"/>
              </a:solidFill>
            </a:endParaRPr>
          </a:p>
        </p:txBody>
      </p:sp>
      <p:sp>
        <p:nvSpPr>
          <p:cNvPr id="137264" name="Rectangle 48"/>
          <p:cNvSpPr>
            <a:spLocks noChangeArrowheads="1"/>
          </p:cNvSpPr>
          <p:nvPr/>
        </p:nvSpPr>
        <p:spPr bwMode="auto">
          <a:xfrm>
            <a:off x="3617913" y="3898900"/>
            <a:ext cx="145732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panose="02020603050405020304" pitchFamily="18" charset="0"/>
              </a:rPr>
              <a:t>Easily understood,</a:t>
            </a:r>
            <a:endParaRPr lang="en-US" altLang="en-US"/>
          </a:p>
        </p:txBody>
      </p:sp>
      <p:sp>
        <p:nvSpPr>
          <p:cNvPr id="137265" name="Rectangle 49"/>
          <p:cNvSpPr>
            <a:spLocks noChangeArrowheads="1"/>
          </p:cNvSpPr>
          <p:nvPr/>
        </p:nvSpPr>
        <p:spPr bwMode="auto">
          <a:xfrm>
            <a:off x="3617913" y="4097338"/>
            <a:ext cx="6032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panose="02020603050405020304" pitchFamily="18" charset="0"/>
              </a:rPr>
              <a:t>results </a:t>
            </a:r>
            <a:endParaRPr lang="en-US" altLang="en-US"/>
          </a:p>
        </p:txBody>
      </p:sp>
      <p:sp>
        <p:nvSpPr>
          <p:cNvPr id="137266" name="Rectangle 50"/>
          <p:cNvSpPr>
            <a:spLocks noChangeArrowheads="1"/>
          </p:cNvSpPr>
          <p:nvPr/>
        </p:nvSpPr>
        <p:spPr bwMode="auto">
          <a:xfrm>
            <a:off x="4159250" y="4097338"/>
            <a:ext cx="8445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panose="02020603050405020304" pitchFamily="18" charset="0"/>
              </a:rPr>
              <a:t>projectable</a:t>
            </a:r>
            <a:endParaRPr lang="en-US" altLang="en-US"/>
          </a:p>
        </p:txBody>
      </p:sp>
      <p:sp>
        <p:nvSpPr>
          <p:cNvPr id="137267" name="Rectangle 51"/>
          <p:cNvSpPr>
            <a:spLocks noChangeArrowheads="1"/>
          </p:cNvSpPr>
          <p:nvPr/>
        </p:nvSpPr>
        <p:spPr bwMode="auto">
          <a:xfrm>
            <a:off x="5648325" y="3898900"/>
            <a:ext cx="2332038"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panose="02020603050405020304" pitchFamily="18" charset="0"/>
              </a:rPr>
              <a:t>Difficult to construct sampling</a:t>
            </a:r>
            <a:endParaRPr lang="en-US" altLang="en-US"/>
          </a:p>
        </p:txBody>
      </p:sp>
      <p:sp>
        <p:nvSpPr>
          <p:cNvPr id="137268" name="Rectangle 52"/>
          <p:cNvSpPr>
            <a:spLocks noChangeArrowheads="1"/>
          </p:cNvSpPr>
          <p:nvPr/>
        </p:nvSpPr>
        <p:spPr bwMode="auto">
          <a:xfrm>
            <a:off x="5648325" y="4097338"/>
            <a:ext cx="1446213"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panose="02020603050405020304" pitchFamily="18" charset="0"/>
              </a:rPr>
              <a:t>frame, expensive, </a:t>
            </a:r>
            <a:endParaRPr lang="en-US" altLang="en-US"/>
          </a:p>
        </p:txBody>
      </p:sp>
      <p:sp>
        <p:nvSpPr>
          <p:cNvPr id="137269" name="Rectangle 53"/>
          <p:cNvSpPr>
            <a:spLocks noChangeArrowheads="1"/>
          </p:cNvSpPr>
          <p:nvPr/>
        </p:nvSpPr>
        <p:spPr bwMode="auto">
          <a:xfrm>
            <a:off x="7062788" y="4097338"/>
            <a:ext cx="1258887"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panose="02020603050405020304" pitchFamily="18" charset="0"/>
              </a:rPr>
              <a:t>lower precision,</a:t>
            </a:r>
            <a:endParaRPr lang="en-US" altLang="en-US"/>
          </a:p>
        </p:txBody>
      </p:sp>
      <p:sp>
        <p:nvSpPr>
          <p:cNvPr id="137270" name="Rectangle 54"/>
          <p:cNvSpPr>
            <a:spLocks noChangeArrowheads="1"/>
          </p:cNvSpPr>
          <p:nvPr/>
        </p:nvSpPr>
        <p:spPr bwMode="auto">
          <a:xfrm>
            <a:off x="5648325" y="4295775"/>
            <a:ext cx="13017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panose="02020603050405020304" pitchFamily="18" charset="0"/>
              </a:rPr>
              <a:t>no assurance of </a:t>
            </a:r>
            <a:endParaRPr lang="en-US" altLang="en-US"/>
          </a:p>
        </p:txBody>
      </p:sp>
      <p:sp>
        <p:nvSpPr>
          <p:cNvPr id="137271" name="Rectangle 55"/>
          <p:cNvSpPr>
            <a:spLocks noChangeArrowheads="1"/>
          </p:cNvSpPr>
          <p:nvPr/>
        </p:nvSpPr>
        <p:spPr bwMode="auto">
          <a:xfrm>
            <a:off x="6875463" y="4295775"/>
            <a:ext cx="14414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panose="02020603050405020304" pitchFamily="18" charset="0"/>
              </a:rPr>
              <a:t>representativeness.</a:t>
            </a:r>
            <a:endParaRPr lang="en-US" altLang="en-US"/>
          </a:p>
        </p:txBody>
      </p:sp>
      <p:sp>
        <p:nvSpPr>
          <p:cNvPr id="137272" name="Rectangle 56"/>
          <p:cNvSpPr>
            <a:spLocks noChangeArrowheads="1"/>
          </p:cNvSpPr>
          <p:nvPr/>
        </p:nvSpPr>
        <p:spPr bwMode="auto">
          <a:xfrm>
            <a:off x="1203325" y="4495800"/>
            <a:ext cx="125413"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FFFF00"/>
                </a:solidFill>
                <a:latin typeface="Times" panose="02020603050405020304" pitchFamily="18" charset="0"/>
              </a:rPr>
              <a:t> </a:t>
            </a:r>
            <a:endParaRPr lang="en-US" altLang="en-US"/>
          </a:p>
        </p:txBody>
      </p:sp>
      <p:sp>
        <p:nvSpPr>
          <p:cNvPr id="137273" name="Rectangle 57"/>
          <p:cNvSpPr>
            <a:spLocks noChangeArrowheads="1"/>
          </p:cNvSpPr>
          <p:nvPr/>
        </p:nvSpPr>
        <p:spPr bwMode="auto">
          <a:xfrm>
            <a:off x="1250950" y="4495800"/>
            <a:ext cx="15779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chemeClr val="tx2"/>
                </a:solidFill>
                <a:latin typeface="Times" panose="02020603050405020304" pitchFamily="18" charset="0"/>
              </a:rPr>
              <a:t>Systematic sampling</a:t>
            </a:r>
            <a:endParaRPr lang="en-US" altLang="en-US">
              <a:solidFill>
                <a:schemeClr val="tx2"/>
              </a:solidFill>
            </a:endParaRPr>
          </a:p>
        </p:txBody>
      </p:sp>
      <p:sp>
        <p:nvSpPr>
          <p:cNvPr id="137274" name="Rectangle 58"/>
          <p:cNvSpPr>
            <a:spLocks noChangeArrowheads="1"/>
          </p:cNvSpPr>
          <p:nvPr/>
        </p:nvSpPr>
        <p:spPr bwMode="auto">
          <a:xfrm>
            <a:off x="3617913" y="4495800"/>
            <a:ext cx="1030287"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panose="02020603050405020304" pitchFamily="18" charset="0"/>
              </a:rPr>
              <a:t>Can increase</a:t>
            </a:r>
            <a:endParaRPr lang="en-US" altLang="en-US"/>
          </a:p>
        </p:txBody>
      </p:sp>
      <p:sp>
        <p:nvSpPr>
          <p:cNvPr id="137275" name="Rectangle 59"/>
          <p:cNvSpPr>
            <a:spLocks noChangeArrowheads="1"/>
          </p:cNvSpPr>
          <p:nvPr/>
        </p:nvSpPr>
        <p:spPr bwMode="auto">
          <a:xfrm>
            <a:off x="3617913" y="4694238"/>
            <a:ext cx="14414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panose="02020603050405020304" pitchFamily="18" charset="0"/>
              </a:rPr>
              <a:t>representativeness,</a:t>
            </a:r>
            <a:endParaRPr lang="en-US" altLang="en-US"/>
          </a:p>
        </p:txBody>
      </p:sp>
      <p:sp>
        <p:nvSpPr>
          <p:cNvPr id="137276" name="Rectangle 60"/>
          <p:cNvSpPr>
            <a:spLocks noChangeArrowheads="1"/>
          </p:cNvSpPr>
          <p:nvPr/>
        </p:nvSpPr>
        <p:spPr bwMode="auto">
          <a:xfrm>
            <a:off x="3617913" y="4894263"/>
            <a:ext cx="18716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panose="02020603050405020304" pitchFamily="18" charset="0"/>
              </a:rPr>
              <a:t>easier to implement than</a:t>
            </a:r>
            <a:endParaRPr lang="en-US" altLang="en-US"/>
          </a:p>
        </p:txBody>
      </p:sp>
      <p:sp>
        <p:nvSpPr>
          <p:cNvPr id="137277" name="Rectangle 61"/>
          <p:cNvSpPr>
            <a:spLocks noChangeArrowheads="1"/>
          </p:cNvSpPr>
          <p:nvPr/>
        </p:nvSpPr>
        <p:spPr bwMode="auto">
          <a:xfrm>
            <a:off x="3617913" y="5092700"/>
            <a:ext cx="19462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panose="02020603050405020304" pitchFamily="18" charset="0"/>
              </a:rPr>
              <a:t>SRS, sampling frame not</a:t>
            </a:r>
            <a:endParaRPr lang="en-US" altLang="en-US"/>
          </a:p>
        </p:txBody>
      </p:sp>
      <p:sp>
        <p:nvSpPr>
          <p:cNvPr id="137278" name="Rectangle 62"/>
          <p:cNvSpPr>
            <a:spLocks noChangeArrowheads="1"/>
          </p:cNvSpPr>
          <p:nvPr/>
        </p:nvSpPr>
        <p:spPr bwMode="auto">
          <a:xfrm>
            <a:off x="3617913" y="5291138"/>
            <a:ext cx="801687"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panose="02020603050405020304" pitchFamily="18" charset="0"/>
              </a:rPr>
              <a:t>necessary</a:t>
            </a:r>
            <a:endParaRPr lang="en-US" altLang="en-US"/>
          </a:p>
        </p:txBody>
      </p:sp>
      <p:sp>
        <p:nvSpPr>
          <p:cNvPr id="137279" name="Rectangle 63"/>
          <p:cNvSpPr>
            <a:spLocks noChangeArrowheads="1"/>
          </p:cNvSpPr>
          <p:nvPr/>
        </p:nvSpPr>
        <p:spPr bwMode="auto">
          <a:xfrm>
            <a:off x="5648325" y="4495800"/>
            <a:ext cx="11239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panose="02020603050405020304" pitchFamily="18" charset="0"/>
              </a:rPr>
              <a:t>Can decrease </a:t>
            </a:r>
            <a:endParaRPr lang="en-US" altLang="en-US"/>
          </a:p>
        </p:txBody>
      </p:sp>
      <p:sp>
        <p:nvSpPr>
          <p:cNvPr id="137280" name="Rectangle 64"/>
          <p:cNvSpPr>
            <a:spLocks noChangeArrowheads="1"/>
          </p:cNvSpPr>
          <p:nvPr/>
        </p:nvSpPr>
        <p:spPr bwMode="auto">
          <a:xfrm>
            <a:off x="6699250" y="4495800"/>
            <a:ext cx="13938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panose="02020603050405020304" pitchFamily="18" charset="0"/>
              </a:rPr>
              <a:t>representativeness</a:t>
            </a:r>
            <a:endParaRPr lang="en-US" altLang="en-US"/>
          </a:p>
        </p:txBody>
      </p:sp>
      <p:sp>
        <p:nvSpPr>
          <p:cNvPr id="137281" name="Rectangle 65"/>
          <p:cNvSpPr>
            <a:spLocks noChangeArrowheads="1"/>
          </p:cNvSpPr>
          <p:nvPr/>
        </p:nvSpPr>
        <p:spPr bwMode="auto">
          <a:xfrm>
            <a:off x="1250950" y="5491163"/>
            <a:ext cx="14493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chemeClr val="tx2"/>
                </a:solidFill>
                <a:latin typeface="Times" panose="02020603050405020304" pitchFamily="18" charset="0"/>
              </a:rPr>
              <a:t>Stratified sampling</a:t>
            </a:r>
            <a:endParaRPr lang="en-US" altLang="en-US">
              <a:solidFill>
                <a:schemeClr val="tx2"/>
              </a:solidFill>
            </a:endParaRPr>
          </a:p>
        </p:txBody>
      </p:sp>
      <p:sp>
        <p:nvSpPr>
          <p:cNvPr id="137282" name="Rectangle 66"/>
          <p:cNvSpPr>
            <a:spLocks noChangeArrowheads="1"/>
          </p:cNvSpPr>
          <p:nvPr/>
        </p:nvSpPr>
        <p:spPr bwMode="auto">
          <a:xfrm>
            <a:off x="3617913" y="5491163"/>
            <a:ext cx="161290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panose="02020603050405020304" pitchFamily="18" charset="0"/>
              </a:rPr>
              <a:t>Include all important</a:t>
            </a:r>
            <a:endParaRPr lang="en-US" altLang="en-US"/>
          </a:p>
        </p:txBody>
      </p:sp>
      <p:sp>
        <p:nvSpPr>
          <p:cNvPr id="137283" name="Rectangle 67"/>
          <p:cNvSpPr>
            <a:spLocks noChangeArrowheads="1"/>
          </p:cNvSpPr>
          <p:nvPr/>
        </p:nvSpPr>
        <p:spPr bwMode="auto">
          <a:xfrm>
            <a:off x="3617913" y="5689600"/>
            <a:ext cx="12382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panose="02020603050405020304" pitchFamily="18" charset="0"/>
              </a:rPr>
              <a:t>subpopulations,</a:t>
            </a:r>
            <a:endParaRPr lang="en-US" altLang="en-US"/>
          </a:p>
        </p:txBody>
      </p:sp>
      <p:sp>
        <p:nvSpPr>
          <p:cNvPr id="137284" name="Rectangle 68"/>
          <p:cNvSpPr>
            <a:spLocks noChangeArrowheads="1"/>
          </p:cNvSpPr>
          <p:nvPr/>
        </p:nvSpPr>
        <p:spPr bwMode="auto">
          <a:xfrm>
            <a:off x="3617913" y="5888038"/>
            <a:ext cx="738187"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panose="02020603050405020304" pitchFamily="18" charset="0"/>
              </a:rPr>
              <a:t>precision</a:t>
            </a:r>
            <a:endParaRPr lang="en-US" altLang="en-US"/>
          </a:p>
        </p:txBody>
      </p:sp>
      <p:sp>
        <p:nvSpPr>
          <p:cNvPr id="137285" name="Rectangle 69"/>
          <p:cNvSpPr>
            <a:spLocks noChangeArrowheads="1"/>
          </p:cNvSpPr>
          <p:nvPr/>
        </p:nvSpPr>
        <p:spPr bwMode="auto">
          <a:xfrm>
            <a:off x="5648325" y="5491163"/>
            <a:ext cx="1998663"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panose="02020603050405020304" pitchFamily="18" charset="0"/>
              </a:rPr>
              <a:t>Difficult to select relevant</a:t>
            </a:r>
            <a:endParaRPr lang="en-US" altLang="en-US"/>
          </a:p>
        </p:txBody>
      </p:sp>
      <p:sp>
        <p:nvSpPr>
          <p:cNvPr id="137286" name="Rectangle 70"/>
          <p:cNvSpPr>
            <a:spLocks noChangeArrowheads="1"/>
          </p:cNvSpPr>
          <p:nvPr/>
        </p:nvSpPr>
        <p:spPr bwMode="auto">
          <a:xfrm>
            <a:off x="5648325" y="5689600"/>
            <a:ext cx="28511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panose="02020603050405020304" pitchFamily="18" charset="0"/>
              </a:rPr>
              <a:t>stratification variables, not feasible to</a:t>
            </a:r>
            <a:endParaRPr lang="en-US" altLang="en-US"/>
          </a:p>
        </p:txBody>
      </p:sp>
      <p:sp>
        <p:nvSpPr>
          <p:cNvPr id="137287" name="Rectangle 71"/>
          <p:cNvSpPr>
            <a:spLocks noChangeArrowheads="1"/>
          </p:cNvSpPr>
          <p:nvPr/>
        </p:nvSpPr>
        <p:spPr bwMode="auto">
          <a:xfrm>
            <a:off x="5648325" y="5888038"/>
            <a:ext cx="284162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panose="02020603050405020304" pitchFamily="18" charset="0"/>
              </a:rPr>
              <a:t>stratify on many variables, expensive</a:t>
            </a:r>
            <a:endParaRPr lang="en-US" altLang="en-US"/>
          </a:p>
        </p:txBody>
      </p:sp>
      <p:sp>
        <p:nvSpPr>
          <p:cNvPr id="137288" name="Rectangle 72"/>
          <p:cNvSpPr>
            <a:spLocks noChangeArrowheads="1"/>
          </p:cNvSpPr>
          <p:nvPr/>
        </p:nvSpPr>
        <p:spPr bwMode="auto">
          <a:xfrm>
            <a:off x="1203325" y="6088063"/>
            <a:ext cx="125413"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FFFF00"/>
                </a:solidFill>
                <a:latin typeface="Times" panose="02020603050405020304" pitchFamily="18" charset="0"/>
              </a:rPr>
              <a:t> </a:t>
            </a:r>
            <a:endParaRPr lang="en-US" altLang="en-US"/>
          </a:p>
        </p:txBody>
      </p:sp>
      <p:sp>
        <p:nvSpPr>
          <p:cNvPr id="137289" name="Rectangle 73"/>
          <p:cNvSpPr>
            <a:spLocks noChangeArrowheads="1"/>
          </p:cNvSpPr>
          <p:nvPr/>
        </p:nvSpPr>
        <p:spPr bwMode="auto">
          <a:xfrm>
            <a:off x="1250950" y="6088063"/>
            <a:ext cx="12922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chemeClr val="tx2"/>
                </a:solidFill>
                <a:latin typeface="Times" panose="02020603050405020304" pitchFamily="18" charset="0"/>
              </a:rPr>
              <a:t>Cluster sampling</a:t>
            </a:r>
            <a:endParaRPr lang="en-US" altLang="en-US">
              <a:solidFill>
                <a:schemeClr val="tx2"/>
              </a:solidFill>
            </a:endParaRPr>
          </a:p>
        </p:txBody>
      </p:sp>
      <p:sp>
        <p:nvSpPr>
          <p:cNvPr id="137290" name="Rectangle 74"/>
          <p:cNvSpPr>
            <a:spLocks noChangeArrowheads="1"/>
          </p:cNvSpPr>
          <p:nvPr/>
        </p:nvSpPr>
        <p:spPr bwMode="auto">
          <a:xfrm>
            <a:off x="3617913" y="6088063"/>
            <a:ext cx="18732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panose="02020603050405020304" pitchFamily="18" charset="0"/>
              </a:rPr>
              <a:t>Easy to implement, cost</a:t>
            </a:r>
            <a:endParaRPr lang="en-US" altLang="en-US"/>
          </a:p>
        </p:txBody>
      </p:sp>
      <p:sp>
        <p:nvSpPr>
          <p:cNvPr id="137291" name="Rectangle 75"/>
          <p:cNvSpPr>
            <a:spLocks noChangeArrowheads="1"/>
          </p:cNvSpPr>
          <p:nvPr/>
        </p:nvSpPr>
        <p:spPr bwMode="auto">
          <a:xfrm>
            <a:off x="3617913" y="6286500"/>
            <a:ext cx="717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panose="02020603050405020304" pitchFamily="18" charset="0"/>
              </a:rPr>
              <a:t>effective</a:t>
            </a:r>
            <a:endParaRPr lang="en-US" altLang="en-US"/>
          </a:p>
        </p:txBody>
      </p:sp>
      <p:sp>
        <p:nvSpPr>
          <p:cNvPr id="137292" name="Rectangle 76"/>
          <p:cNvSpPr>
            <a:spLocks noChangeArrowheads="1"/>
          </p:cNvSpPr>
          <p:nvPr/>
        </p:nvSpPr>
        <p:spPr bwMode="auto">
          <a:xfrm>
            <a:off x="5648325" y="6088063"/>
            <a:ext cx="26955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panose="02020603050405020304" pitchFamily="18" charset="0"/>
              </a:rPr>
              <a:t>Imprecise, difficult to compute and</a:t>
            </a:r>
            <a:endParaRPr lang="en-US" altLang="en-US"/>
          </a:p>
        </p:txBody>
      </p:sp>
      <p:sp>
        <p:nvSpPr>
          <p:cNvPr id="137293" name="Rectangle 77"/>
          <p:cNvSpPr>
            <a:spLocks noChangeArrowheads="1"/>
          </p:cNvSpPr>
          <p:nvPr/>
        </p:nvSpPr>
        <p:spPr bwMode="auto">
          <a:xfrm>
            <a:off x="5648325" y="6286500"/>
            <a:ext cx="122872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panose="02020603050405020304" pitchFamily="18" charset="0"/>
              </a:rPr>
              <a:t>interpret results</a:t>
            </a:r>
            <a:endParaRPr lang="en-US" altLang="en-US"/>
          </a:p>
        </p:txBody>
      </p:sp>
      <p:sp>
        <p:nvSpPr>
          <p:cNvPr id="137228" name="Rectangle 12"/>
          <p:cNvSpPr>
            <a:spLocks noChangeArrowheads="1"/>
          </p:cNvSpPr>
          <p:nvPr/>
        </p:nvSpPr>
        <p:spPr bwMode="auto">
          <a:xfrm>
            <a:off x="1219200" y="990600"/>
            <a:ext cx="13636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eaLnBrk="0" hangingPunct="0"/>
            <a:r>
              <a:rPr lang="en-US" altLang="en-US" sz="2000">
                <a:solidFill>
                  <a:srgbClr val="000000"/>
                </a:solidFill>
              </a:rPr>
              <a:t>Table 11.3</a:t>
            </a:r>
          </a:p>
        </p:txBody>
      </p:sp>
      <p:sp>
        <p:nvSpPr>
          <p:cNvPr id="137230" name="Rectangle 14"/>
          <p:cNvSpPr>
            <a:spLocks noGrp="1" noChangeArrowheads="1"/>
          </p:cNvSpPr>
          <p:nvPr>
            <p:ph type="title"/>
          </p:nvPr>
        </p:nvSpPr>
        <p:spPr>
          <a:noFill/>
          <a:ln/>
        </p:spPr>
        <p:txBody>
          <a:bodyPr/>
          <a:lstStyle/>
          <a:p>
            <a:r>
              <a:rPr lang="en-US" altLang="en-US" sz="2800"/>
              <a:t>Strengths and Weaknesses of </a:t>
            </a:r>
            <a:br>
              <a:rPr lang="en-US" altLang="en-US" sz="2800"/>
            </a:br>
            <a:r>
              <a:rPr lang="en-US" altLang="en-US" sz="2800"/>
              <a:t>Basic Sampling Techniques</a:t>
            </a:r>
          </a:p>
        </p:txBody>
      </p:sp>
    </p:spTree>
    <p:extLst>
      <p:ext uri="{BB962C8B-B14F-4D97-AF65-F5344CB8AC3E}">
        <p14:creationId xmlns:p14="http://schemas.microsoft.com/office/powerpoint/2010/main" val="24747095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en-US" sz="2800"/>
              <a:t>Procedures for Drawing Probability Samples</a:t>
            </a:r>
          </a:p>
        </p:txBody>
      </p:sp>
      <p:sp>
        <p:nvSpPr>
          <p:cNvPr id="138244" name="Rectangle 4"/>
          <p:cNvSpPr>
            <a:spLocks noChangeArrowheads="1"/>
          </p:cNvSpPr>
          <p:nvPr/>
        </p:nvSpPr>
        <p:spPr bwMode="auto">
          <a:xfrm>
            <a:off x="149225" y="1911350"/>
            <a:ext cx="8845550" cy="484505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8245" name="Rectangle 5"/>
          <p:cNvSpPr>
            <a:spLocks noChangeArrowheads="1"/>
          </p:cNvSpPr>
          <p:nvPr/>
        </p:nvSpPr>
        <p:spPr bwMode="auto">
          <a:xfrm>
            <a:off x="1219200" y="990600"/>
            <a:ext cx="115728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eaLnBrk="0" hangingPunct="0"/>
            <a:r>
              <a:rPr lang="en-US" altLang="en-US" sz="2000">
                <a:solidFill>
                  <a:srgbClr val="000000"/>
                </a:solidFill>
              </a:rPr>
              <a:t>Fig. 11.4</a:t>
            </a:r>
          </a:p>
        </p:txBody>
      </p:sp>
      <p:graphicFrame>
        <p:nvGraphicFramePr>
          <p:cNvPr id="138246" name="Object 6"/>
          <p:cNvGraphicFramePr>
            <a:graphicFrameLocks/>
          </p:cNvGraphicFramePr>
          <p:nvPr/>
        </p:nvGraphicFramePr>
        <p:xfrm>
          <a:off x="7305675" y="901700"/>
          <a:ext cx="1358900" cy="1779588"/>
        </p:xfrm>
        <a:graphic>
          <a:graphicData uri="http://schemas.openxmlformats.org/presentationml/2006/ole">
            <mc:AlternateContent xmlns:mc="http://schemas.openxmlformats.org/markup-compatibility/2006">
              <mc:Choice xmlns:v="urn:schemas-microsoft-com:vml" Requires="v">
                <p:oleObj spid="_x0000_s3074" name="Microsoft ClipArt Gallery" r:id="rId3" imgW="3784600" imgH="4953000" progId="MS_ClipArt_Gallery">
                  <p:embed/>
                </p:oleObj>
              </mc:Choice>
              <mc:Fallback>
                <p:oleObj name="Microsoft ClipArt Gallery" r:id="rId3" imgW="3784600" imgH="4953000" progId="MS_ClipArt_Gallery">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5675" y="901700"/>
                        <a:ext cx="1358900" cy="177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38248" name="Picture 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4650" y="1066800"/>
            <a:ext cx="348615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8249" name="Rectangle 9"/>
          <p:cNvSpPr>
            <a:spLocks noChangeArrowheads="1"/>
          </p:cNvSpPr>
          <p:nvPr/>
        </p:nvSpPr>
        <p:spPr bwMode="auto">
          <a:xfrm>
            <a:off x="3756025" y="1860550"/>
            <a:ext cx="190182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pPr algn="ctr" eaLnBrk="0" hangingPunct="0">
              <a:spcBef>
                <a:spcPct val="50000"/>
              </a:spcBef>
            </a:pPr>
            <a:r>
              <a:rPr lang="en-US" altLang="en-US" sz="1600" b="1">
                <a:solidFill>
                  <a:schemeClr val="hlink"/>
                </a:solidFill>
                <a:latin typeface="Arial" panose="020B0604020202020204" pitchFamily="34" charset="0"/>
              </a:rPr>
              <a:t>Simple Random Sampling</a:t>
            </a:r>
          </a:p>
        </p:txBody>
      </p:sp>
      <p:sp>
        <p:nvSpPr>
          <p:cNvPr id="138251" name="Text Box 11"/>
          <p:cNvSpPr txBox="1">
            <a:spLocks noChangeArrowheads="1"/>
          </p:cNvSpPr>
          <p:nvPr/>
        </p:nvSpPr>
        <p:spPr bwMode="auto">
          <a:xfrm>
            <a:off x="609600" y="3124200"/>
            <a:ext cx="81534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a:t>1. Select a suitable sampling frame</a:t>
            </a:r>
          </a:p>
          <a:p>
            <a:pPr eaLnBrk="0" hangingPunct="0">
              <a:spcBef>
                <a:spcPct val="50000"/>
              </a:spcBef>
            </a:pPr>
            <a:r>
              <a:rPr lang="en-US" altLang="en-US"/>
              <a:t>2. Each element is assigned a number from 1 to N</a:t>
            </a:r>
            <a:br>
              <a:rPr lang="en-US" altLang="en-US"/>
            </a:br>
            <a:r>
              <a:rPr lang="en-US" altLang="en-US"/>
              <a:t>    (pop. size)</a:t>
            </a:r>
          </a:p>
          <a:p>
            <a:pPr eaLnBrk="0" hangingPunct="0">
              <a:spcBef>
                <a:spcPct val="50000"/>
              </a:spcBef>
            </a:pPr>
            <a:r>
              <a:rPr lang="en-US" altLang="en-US"/>
              <a:t>3. Generate n (sample size) different random numbers</a:t>
            </a:r>
            <a:br>
              <a:rPr lang="en-US" altLang="en-US"/>
            </a:br>
            <a:r>
              <a:rPr lang="en-US" altLang="en-US"/>
              <a:t>    between 1 and N</a:t>
            </a:r>
          </a:p>
          <a:p>
            <a:pPr eaLnBrk="0" hangingPunct="0">
              <a:spcBef>
                <a:spcPct val="50000"/>
              </a:spcBef>
            </a:pPr>
            <a:r>
              <a:rPr lang="en-US" altLang="en-US"/>
              <a:t>4. The numbers generated denote the elements that</a:t>
            </a:r>
            <a:br>
              <a:rPr lang="en-US" altLang="en-US"/>
            </a:br>
            <a:r>
              <a:rPr lang="en-US" altLang="en-US"/>
              <a:t>    should be included in the sample</a:t>
            </a:r>
          </a:p>
        </p:txBody>
      </p:sp>
    </p:spTree>
    <p:extLst>
      <p:ext uri="{BB962C8B-B14F-4D97-AF65-F5344CB8AC3E}">
        <p14:creationId xmlns:p14="http://schemas.microsoft.com/office/powerpoint/2010/main" val="3536620895"/>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ltLang="en-US" sz="2800"/>
              <a:t>Procedures for Drawing</a:t>
            </a:r>
            <a:br>
              <a:rPr lang="en-US" altLang="en-US" sz="2800"/>
            </a:br>
            <a:r>
              <a:rPr lang="en-US" altLang="en-US" sz="2800"/>
              <a:t>Probability Samples</a:t>
            </a:r>
          </a:p>
        </p:txBody>
      </p:sp>
      <p:sp>
        <p:nvSpPr>
          <p:cNvPr id="139268" name="Rectangle 4"/>
          <p:cNvSpPr>
            <a:spLocks noChangeArrowheads="1"/>
          </p:cNvSpPr>
          <p:nvPr/>
        </p:nvSpPr>
        <p:spPr bwMode="auto">
          <a:xfrm>
            <a:off x="149225" y="1911350"/>
            <a:ext cx="8845550" cy="484505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9270" name="Rectangle 6"/>
          <p:cNvSpPr>
            <a:spLocks noChangeArrowheads="1"/>
          </p:cNvSpPr>
          <p:nvPr/>
        </p:nvSpPr>
        <p:spPr bwMode="auto">
          <a:xfrm>
            <a:off x="1204913" y="990600"/>
            <a:ext cx="1795462"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eaLnBrk="0" hangingPunct="0"/>
            <a:r>
              <a:rPr lang="en-US" altLang="en-US" sz="2000">
                <a:solidFill>
                  <a:srgbClr val="000000"/>
                </a:solidFill>
              </a:rPr>
              <a:t>Fig. 11.4 cont.</a:t>
            </a:r>
          </a:p>
        </p:txBody>
      </p:sp>
      <p:grpSp>
        <p:nvGrpSpPr>
          <p:cNvPr id="139279" name="Group 15"/>
          <p:cNvGrpSpPr>
            <a:grpSpLocks/>
          </p:cNvGrpSpPr>
          <p:nvPr/>
        </p:nvGrpSpPr>
        <p:grpSpPr bwMode="auto">
          <a:xfrm>
            <a:off x="5314950" y="228600"/>
            <a:ext cx="3600450" cy="2286000"/>
            <a:chOff x="302" y="0"/>
            <a:chExt cx="2268" cy="1440"/>
          </a:xfrm>
        </p:grpSpPr>
        <p:pic>
          <p:nvPicPr>
            <p:cNvPr id="139269" name="Pictur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 y="0"/>
              <a:ext cx="2268" cy="1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9271" name="Rectangle 7"/>
            <p:cNvSpPr>
              <a:spLocks noChangeArrowheads="1"/>
            </p:cNvSpPr>
            <p:nvPr/>
          </p:nvSpPr>
          <p:spPr bwMode="auto">
            <a:xfrm>
              <a:off x="781" y="467"/>
              <a:ext cx="1390"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pPr algn="ctr" eaLnBrk="0" hangingPunct="0">
                <a:spcBef>
                  <a:spcPct val="50000"/>
                </a:spcBef>
              </a:pPr>
              <a:r>
                <a:rPr lang="en-US" altLang="en-US" sz="2000" b="1">
                  <a:solidFill>
                    <a:schemeClr val="hlink"/>
                  </a:solidFill>
                  <a:latin typeface="Arial" panose="020B0604020202020204" pitchFamily="34" charset="0"/>
                </a:rPr>
                <a:t>Systematic Sampling</a:t>
              </a:r>
            </a:p>
          </p:txBody>
        </p:sp>
      </p:grpSp>
      <p:grpSp>
        <p:nvGrpSpPr>
          <p:cNvPr id="139272" name="Group 8"/>
          <p:cNvGrpSpPr>
            <a:grpSpLocks/>
          </p:cNvGrpSpPr>
          <p:nvPr/>
        </p:nvGrpSpPr>
        <p:grpSpPr bwMode="auto">
          <a:xfrm>
            <a:off x="4189413" y="5051425"/>
            <a:ext cx="4497387" cy="1120775"/>
            <a:chOff x="2304" y="3329"/>
            <a:chExt cx="2833" cy="706"/>
          </a:xfrm>
        </p:grpSpPr>
        <p:sp>
          <p:nvSpPr>
            <p:cNvPr id="139273" name="Arc 9"/>
            <p:cNvSpPr>
              <a:spLocks/>
            </p:cNvSpPr>
            <p:nvPr/>
          </p:nvSpPr>
          <p:spPr bwMode="auto">
            <a:xfrm>
              <a:off x="2321" y="3329"/>
              <a:ext cx="1400" cy="273"/>
            </a:xfrm>
            <a:custGeom>
              <a:avLst/>
              <a:gdLst>
                <a:gd name="G0" fmla="+- 21600 0 0"/>
                <a:gd name="G1" fmla="+- 21599 0 0"/>
                <a:gd name="G2" fmla="+- 21600 0 0"/>
                <a:gd name="T0" fmla="*/ 0 w 21600"/>
                <a:gd name="T1" fmla="*/ 21599 h 21599"/>
                <a:gd name="T2" fmla="*/ 2158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8"/>
                  </a:moveTo>
                  <a:cubicBezTo>
                    <a:pt x="0" y="9675"/>
                    <a:pt x="9661" y="7"/>
                    <a:pt x="21584" y="-1"/>
                  </a:cubicBezTo>
                </a:path>
                <a:path w="21600" h="21599" stroke="0" extrusionOk="0">
                  <a:moveTo>
                    <a:pt x="0" y="21598"/>
                  </a:moveTo>
                  <a:cubicBezTo>
                    <a:pt x="0" y="9675"/>
                    <a:pt x="9661" y="7"/>
                    <a:pt x="21584" y="-1"/>
                  </a:cubicBezTo>
                  <a:lnTo>
                    <a:pt x="21600" y="21599"/>
                  </a:lnTo>
                  <a:close/>
                </a:path>
              </a:pathLst>
            </a:custGeom>
            <a:noFill/>
            <a:ln w="50800" cap="rnd">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9274" name="Arc 10"/>
            <p:cNvSpPr>
              <a:spLocks/>
            </p:cNvSpPr>
            <p:nvPr/>
          </p:nvSpPr>
          <p:spPr bwMode="auto">
            <a:xfrm rot="10800000">
              <a:off x="2304" y="3619"/>
              <a:ext cx="1400" cy="416"/>
            </a:xfrm>
            <a:custGeom>
              <a:avLst/>
              <a:gdLst>
                <a:gd name="G0" fmla="+- 0 0 0"/>
                <a:gd name="G1" fmla="+- 21600 0 0"/>
                <a:gd name="G2" fmla="+- 21600 0 0"/>
                <a:gd name="T0" fmla="*/ 0 w 21599"/>
                <a:gd name="T1" fmla="*/ 0 h 21600"/>
                <a:gd name="T2" fmla="*/ 21599 w 21599"/>
                <a:gd name="T3" fmla="*/ 21549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909" y="0"/>
                    <a:pt x="21571" y="9639"/>
                    <a:pt x="21599" y="21548"/>
                  </a:cubicBezTo>
                </a:path>
                <a:path w="21599" h="21600" stroke="0" extrusionOk="0">
                  <a:moveTo>
                    <a:pt x="0" y="0"/>
                  </a:moveTo>
                  <a:cubicBezTo>
                    <a:pt x="11909" y="0"/>
                    <a:pt x="21571" y="9639"/>
                    <a:pt x="21599" y="21548"/>
                  </a:cubicBezTo>
                  <a:lnTo>
                    <a:pt x="0" y="21600"/>
                  </a:lnTo>
                  <a:close/>
                </a:path>
              </a:pathLst>
            </a:custGeom>
            <a:noFill/>
            <a:ln w="50800" cap="rnd">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9275" name="Arc 11"/>
            <p:cNvSpPr>
              <a:spLocks/>
            </p:cNvSpPr>
            <p:nvPr/>
          </p:nvSpPr>
          <p:spPr bwMode="auto">
            <a:xfrm rot="10800000">
              <a:off x="3737" y="3762"/>
              <a:ext cx="1400" cy="272"/>
            </a:xfrm>
            <a:custGeom>
              <a:avLst/>
              <a:gdLst>
                <a:gd name="G0" fmla="+- 21600 0 0"/>
                <a:gd name="G1" fmla="+- 21599 0 0"/>
                <a:gd name="G2" fmla="+- 21600 0 0"/>
                <a:gd name="T0" fmla="*/ 0 w 21600"/>
                <a:gd name="T1" fmla="*/ 21599 h 21599"/>
                <a:gd name="T2" fmla="*/ 2158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8"/>
                  </a:moveTo>
                  <a:cubicBezTo>
                    <a:pt x="0" y="9675"/>
                    <a:pt x="9661" y="7"/>
                    <a:pt x="21584" y="-1"/>
                  </a:cubicBezTo>
                </a:path>
                <a:path w="21600" h="21599" stroke="0" extrusionOk="0">
                  <a:moveTo>
                    <a:pt x="0" y="21598"/>
                  </a:moveTo>
                  <a:cubicBezTo>
                    <a:pt x="0" y="9675"/>
                    <a:pt x="9661" y="7"/>
                    <a:pt x="21584" y="-1"/>
                  </a:cubicBezTo>
                  <a:lnTo>
                    <a:pt x="21600" y="21599"/>
                  </a:lnTo>
                  <a:close/>
                </a:path>
              </a:pathLst>
            </a:custGeom>
            <a:noFill/>
            <a:ln w="50800" cap="rnd">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9276" name="Arc 12"/>
            <p:cNvSpPr>
              <a:spLocks/>
            </p:cNvSpPr>
            <p:nvPr/>
          </p:nvSpPr>
          <p:spPr bwMode="auto">
            <a:xfrm>
              <a:off x="4192" y="3619"/>
              <a:ext cx="928" cy="1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139277" name="Rectangle 13"/>
          <p:cNvSpPr>
            <a:spLocks noChangeArrowheads="1"/>
          </p:cNvSpPr>
          <p:nvPr/>
        </p:nvSpPr>
        <p:spPr bwMode="auto">
          <a:xfrm>
            <a:off x="534988" y="2439988"/>
            <a:ext cx="8150225" cy="344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pPr eaLnBrk="0" hangingPunct="0">
              <a:spcBef>
                <a:spcPct val="50000"/>
              </a:spcBef>
            </a:pPr>
            <a:r>
              <a:rPr lang="en-US" altLang="en-US" sz="2200">
                <a:solidFill>
                  <a:srgbClr val="000000"/>
                </a:solidFill>
              </a:rPr>
              <a:t>1. Select a suitable sampling frame</a:t>
            </a:r>
          </a:p>
          <a:p>
            <a:pPr eaLnBrk="0" hangingPunct="0">
              <a:spcBef>
                <a:spcPct val="50000"/>
              </a:spcBef>
            </a:pPr>
            <a:r>
              <a:rPr lang="en-US" altLang="en-US" sz="2200">
                <a:solidFill>
                  <a:srgbClr val="000000"/>
                </a:solidFill>
              </a:rPr>
              <a:t>2. Each element is assigned a number from 1 to N (pop. size)</a:t>
            </a:r>
          </a:p>
          <a:p>
            <a:pPr eaLnBrk="0" hangingPunct="0">
              <a:spcBef>
                <a:spcPct val="50000"/>
              </a:spcBef>
            </a:pPr>
            <a:r>
              <a:rPr lang="en-US" altLang="en-US" sz="2200">
                <a:solidFill>
                  <a:srgbClr val="000000"/>
                </a:solidFill>
              </a:rPr>
              <a:t>3. Determine the sampling interval i:i=N/n. If i is a fraction, </a:t>
            </a:r>
            <a:br>
              <a:rPr lang="en-US" altLang="en-US" sz="2200">
                <a:solidFill>
                  <a:srgbClr val="000000"/>
                </a:solidFill>
              </a:rPr>
            </a:br>
            <a:r>
              <a:rPr lang="en-US" altLang="en-US" sz="2200">
                <a:solidFill>
                  <a:srgbClr val="000000"/>
                </a:solidFill>
              </a:rPr>
              <a:t>    round to the nearest integer</a:t>
            </a:r>
          </a:p>
          <a:p>
            <a:pPr eaLnBrk="0" hangingPunct="0">
              <a:spcBef>
                <a:spcPct val="50000"/>
              </a:spcBef>
            </a:pPr>
            <a:r>
              <a:rPr lang="en-US" altLang="en-US" sz="2200">
                <a:solidFill>
                  <a:srgbClr val="000000"/>
                </a:solidFill>
              </a:rPr>
              <a:t>4. Select a random number, r, between 1 and i, as explained in</a:t>
            </a:r>
            <a:br>
              <a:rPr lang="en-US" altLang="en-US" sz="2200">
                <a:solidFill>
                  <a:srgbClr val="000000"/>
                </a:solidFill>
              </a:rPr>
            </a:br>
            <a:r>
              <a:rPr lang="en-US" altLang="en-US" sz="2200">
                <a:solidFill>
                  <a:srgbClr val="000000"/>
                </a:solidFill>
              </a:rPr>
              <a:t>    simple random sampling</a:t>
            </a:r>
          </a:p>
          <a:p>
            <a:pPr eaLnBrk="0" hangingPunct="0">
              <a:spcBef>
                <a:spcPct val="50000"/>
              </a:spcBef>
            </a:pPr>
            <a:r>
              <a:rPr lang="en-US" altLang="en-US" sz="2200">
                <a:solidFill>
                  <a:srgbClr val="000000"/>
                </a:solidFill>
              </a:rPr>
              <a:t>5. The elements with the following numbers will comprise the</a:t>
            </a:r>
            <a:br>
              <a:rPr lang="en-US" altLang="en-US" sz="2200">
                <a:solidFill>
                  <a:srgbClr val="000000"/>
                </a:solidFill>
              </a:rPr>
            </a:br>
            <a:r>
              <a:rPr lang="en-US" altLang="en-US" sz="2200">
                <a:solidFill>
                  <a:srgbClr val="000000"/>
                </a:solidFill>
              </a:rPr>
              <a:t>   </a:t>
            </a:r>
            <a:r>
              <a:rPr lang="en-US" altLang="en-US" sz="2200"/>
              <a:t> </a:t>
            </a:r>
            <a:r>
              <a:rPr lang="en-US" altLang="en-US" sz="2200">
                <a:solidFill>
                  <a:srgbClr val="000000"/>
                </a:solidFill>
              </a:rPr>
              <a:t>systematic random sample: r, r+i,r+2i,r+3i,r+4i,...,r+(n-1)i</a:t>
            </a:r>
          </a:p>
        </p:txBody>
      </p:sp>
    </p:spTree>
    <p:extLst>
      <p:ext uri="{BB962C8B-B14F-4D97-AF65-F5344CB8AC3E}">
        <p14:creationId xmlns:p14="http://schemas.microsoft.com/office/powerpoint/2010/main" val="3734484691"/>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2" name="Rectangle 4"/>
          <p:cNvSpPr>
            <a:spLocks noChangeArrowheads="1"/>
          </p:cNvSpPr>
          <p:nvPr/>
        </p:nvSpPr>
        <p:spPr bwMode="auto">
          <a:xfrm>
            <a:off x="149225" y="1911350"/>
            <a:ext cx="8845550" cy="484505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0306" name="Rectangle 18"/>
          <p:cNvSpPr>
            <a:spLocks noChangeArrowheads="1"/>
          </p:cNvSpPr>
          <p:nvPr/>
        </p:nvSpPr>
        <p:spPr bwMode="auto">
          <a:xfrm>
            <a:off x="306388" y="2209800"/>
            <a:ext cx="8683625" cy="441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pPr eaLnBrk="0" hangingPunct="0">
              <a:lnSpc>
                <a:spcPct val="80000"/>
              </a:lnSpc>
              <a:spcBef>
                <a:spcPct val="50000"/>
              </a:spcBef>
            </a:pPr>
            <a:r>
              <a:rPr lang="en-US" altLang="en-US" sz="2200"/>
              <a:t>1. Select a suitable frame</a:t>
            </a:r>
          </a:p>
          <a:p>
            <a:pPr eaLnBrk="0" hangingPunct="0">
              <a:lnSpc>
                <a:spcPct val="80000"/>
              </a:lnSpc>
              <a:spcBef>
                <a:spcPct val="50000"/>
              </a:spcBef>
            </a:pPr>
            <a:r>
              <a:rPr lang="en-US" altLang="en-US" sz="2200"/>
              <a:t>2. Select the stratification variable(s) and the number of strata, H</a:t>
            </a:r>
          </a:p>
          <a:p>
            <a:pPr eaLnBrk="0" hangingPunct="0">
              <a:lnSpc>
                <a:spcPct val="80000"/>
              </a:lnSpc>
              <a:spcBef>
                <a:spcPct val="50000"/>
              </a:spcBef>
            </a:pPr>
            <a:r>
              <a:rPr lang="en-US" altLang="en-US" sz="2200"/>
              <a:t>3. Divide the entire population into H strata. Based on the</a:t>
            </a:r>
            <a:br>
              <a:rPr lang="en-US" altLang="en-US" sz="2200"/>
            </a:br>
            <a:r>
              <a:rPr lang="en-US" altLang="en-US" sz="2200"/>
              <a:t>    classification variable, each element of the population is assigned</a:t>
            </a:r>
            <a:br>
              <a:rPr lang="en-US" altLang="en-US" sz="2200"/>
            </a:br>
            <a:r>
              <a:rPr lang="en-US" altLang="en-US" sz="2200"/>
              <a:t>    to one of the H strata</a:t>
            </a:r>
          </a:p>
          <a:p>
            <a:pPr eaLnBrk="0" hangingPunct="0">
              <a:lnSpc>
                <a:spcPct val="80000"/>
              </a:lnSpc>
              <a:spcBef>
                <a:spcPct val="50000"/>
              </a:spcBef>
            </a:pPr>
            <a:r>
              <a:rPr lang="en-US" altLang="en-US" sz="2200"/>
              <a:t>4. In each stratum, number the elements from 1 to N</a:t>
            </a:r>
            <a:r>
              <a:rPr lang="en-US" altLang="en-US" sz="2200" baseline="-25000"/>
              <a:t>h</a:t>
            </a:r>
            <a:r>
              <a:rPr lang="en-US" altLang="en-US" sz="2200"/>
              <a:t> (the pop.   </a:t>
            </a:r>
            <a:br>
              <a:rPr lang="en-US" altLang="en-US" sz="2200"/>
            </a:br>
            <a:r>
              <a:rPr lang="en-US" altLang="en-US" sz="2200"/>
              <a:t>    size of stratum h)</a:t>
            </a:r>
          </a:p>
          <a:p>
            <a:pPr eaLnBrk="0" hangingPunct="0">
              <a:lnSpc>
                <a:spcPct val="80000"/>
              </a:lnSpc>
              <a:spcBef>
                <a:spcPct val="50000"/>
              </a:spcBef>
            </a:pPr>
            <a:r>
              <a:rPr lang="en-US" altLang="en-US" sz="2200"/>
              <a:t>5. Determine the sample size of each stratum, n</a:t>
            </a:r>
            <a:r>
              <a:rPr lang="en-US" altLang="en-US" sz="2200" baseline="-25000"/>
              <a:t>h</a:t>
            </a:r>
            <a:r>
              <a:rPr lang="en-US" altLang="en-US" sz="2200"/>
              <a:t>, based on</a:t>
            </a:r>
            <a:br>
              <a:rPr lang="en-US" altLang="en-US" sz="2200"/>
            </a:br>
            <a:r>
              <a:rPr lang="en-US" altLang="en-US" sz="2200"/>
              <a:t>    proportionate or disproportionate stratified sampling, where</a:t>
            </a:r>
          </a:p>
          <a:p>
            <a:pPr eaLnBrk="0" hangingPunct="0">
              <a:lnSpc>
                <a:spcPct val="80000"/>
              </a:lnSpc>
              <a:spcBef>
                <a:spcPct val="50000"/>
              </a:spcBef>
            </a:pPr>
            <a:endParaRPr lang="en-US" altLang="en-US" sz="2200"/>
          </a:p>
          <a:p>
            <a:pPr eaLnBrk="0" hangingPunct="0">
              <a:lnSpc>
                <a:spcPct val="20000"/>
              </a:lnSpc>
              <a:spcBef>
                <a:spcPct val="50000"/>
              </a:spcBef>
            </a:pPr>
            <a:r>
              <a:rPr lang="en-US" altLang="en-US" sz="2200"/>
              <a:t/>
            </a:r>
            <a:br>
              <a:rPr lang="en-US" altLang="en-US" sz="2200"/>
            </a:br>
            <a:endParaRPr lang="en-US" altLang="en-US" sz="2200"/>
          </a:p>
          <a:p>
            <a:pPr eaLnBrk="0" hangingPunct="0">
              <a:lnSpc>
                <a:spcPct val="20000"/>
              </a:lnSpc>
              <a:spcBef>
                <a:spcPct val="50000"/>
              </a:spcBef>
            </a:pPr>
            <a:r>
              <a:rPr lang="en-US" altLang="en-US" sz="2200"/>
              <a:t/>
            </a:r>
            <a:br>
              <a:rPr lang="en-US" altLang="en-US" sz="2200"/>
            </a:br>
            <a:r>
              <a:rPr lang="en-US" altLang="en-US" sz="2200"/>
              <a:t/>
            </a:r>
            <a:br>
              <a:rPr lang="en-US" altLang="en-US" sz="2200"/>
            </a:br>
            <a:r>
              <a:rPr lang="en-US" altLang="en-US" sz="2200"/>
              <a:t/>
            </a:r>
            <a:br>
              <a:rPr lang="en-US" altLang="en-US" sz="2200"/>
            </a:br>
            <a:r>
              <a:rPr lang="en-US" altLang="en-US" sz="2200"/>
              <a:t/>
            </a:r>
            <a:br>
              <a:rPr lang="en-US" altLang="en-US" sz="2200"/>
            </a:br>
            <a:r>
              <a:rPr lang="en-US" altLang="en-US" sz="2200"/>
              <a:t>6. In each stratum, select a simple random sample of size n</a:t>
            </a:r>
            <a:r>
              <a:rPr lang="en-US" altLang="en-US" sz="2200" baseline="-25000"/>
              <a:t>h</a:t>
            </a:r>
            <a:endParaRPr lang="en-US" altLang="en-US" sz="2200" baseline="-25000">
              <a:effectLst>
                <a:outerShdw blurRad="38100" dist="38100" dir="2700000" algn="tl">
                  <a:srgbClr val="C0C0C0"/>
                </a:outerShdw>
              </a:effectLst>
            </a:endParaRPr>
          </a:p>
        </p:txBody>
      </p:sp>
      <p:sp>
        <p:nvSpPr>
          <p:cNvPr id="140290" name="Rectangle 2"/>
          <p:cNvSpPr>
            <a:spLocks noGrp="1" noChangeArrowheads="1"/>
          </p:cNvSpPr>
          <p:nvPr>
            <p:ph type="title"/>
          </p:nvPr>
        </p:nvSpPr>
        <p:spPr/>
        <p:txBody>
          <a:bodyPr/>
          <a:lstStyle/>
          <a:p>
            <a:r>
              <a:rPr lang="en-US" altLang="en-US" sz="2800"/>
              <a:t>Procedures for Drawing</a:t>
            </a:r>
            <a:br>
              <a:rPr lang="en-US" altLang="en-US" sz="2800"/>
            </a:br>
            <a:r>
              <a:rPr lang="en-US" altLang="en-US" sz="2800"/>
              <a:t>Probability Samples</a:t>
            </a:r>
          </a:p>
        </p:txBody>
      </p:sp>
      <p:sp>
        <p:nvSpPr>
          <p:cNvPr id="140293" name="Rectangle 5"/>
          <p:cNvSpPr>
            <a:spLocks noChangeArrowheads="1"/>
          </p:cNvSpPr>
          <p:nvPr/>
        </p:nvSpPr>
        <p:spPr bwMode="auto">
          <a:xfrm>
            <a:off x="1219200" y="990600"/>
            <a:ext cx="17954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eaLnBrk="0" hangingPunct="0"/>
            <a:r>
              <a:rPr lang="en-US" altLang="en-US" sz="2000">
                <a:solidFill>
                  <a:srgbClr val="000000"/>
                </a:solidFill>
              </a:rPr>
              <a:t>Fig. 11.4 cont.</a:t>
            </a:r>
            <a:endParaRPr lang="en-US" altLang="en-US" sz="2000">
              <a:solidFill>
                <a:srgbClr val="FFFFFF"/>
              </a:solidFill>
            </a:endParaRPr>
          </a:p>
        </p:txBody>
      </p:sp>
      <p:grpSp>
        <p:nvGrpSpPr>
          <p:cNvPr id="140294" name="Group 6"/>
          <p:cNvGrpSpPr>
            <a:grpSpLocks/>
          </p:cNvGrpSpPr>
          <p:nvPr/>
        </p:nvGrpSpPr>
        <p:grpSpPr bwMode="auto">
          <a:xfrm>
            <a:off x="2820988" y="5334000"/>
            <a:ext cx="1292225" cy="942975"/>
            <a:chOff x="1777" y="3409"/>
            <a:chExt cx="814" cy="594"/>
          </a:xfrm>
        </p:grpSpPr>
        <p:sp>
          <p:nvSpPr>
            <p:cNvPr id="140295" name="Freeform 7"/>
            <p:cNvSpPr>
              <a:spLocks/>
            </p:cNvSpPr>
            <p:nvPr/>
          </p:nvSpPr>
          <p:spPr bwMode="auto">
            <a:xfrm>
              <a:off x="1824" y="3648"/>
              <a:ext cx="143" cy="198"/>
            </a:xfrm>
            <a:custGeom>
              <a:avLst/>
              <a:gdLst>
                <a:gd name="T0" fmla="*/ 118 w 143"/>
                <a:gd name="T1" fmla="*/ 0 h 198"/>
                <a:gd name="T2" fmla="*/ 0 w 143"/>
                <a:gd name="T3" fmla="*/ 0 h 198"/>
                <a:gd name="T4" fmla="*/ 59 w 143"/>
                <a:gd name="T5" fmla="*/ 99 h 198"/>
                <a:gd name="T6" fmla="*/ 24 w 143"/>
                <a:gd name="T7" fmla="*/ 197 h 198"/>
                <a:gd name="T8" fmla="*/ 142 w 143"/>
                <a:gd name="T9" fmla="*/ 197 h 198"/>
              </a:gdLst>
              <a:ahLst/>
              <a:cxnLst>
                <a:cxn ang="0">
                  <a:pos x="T0" y="T1"/>
                </a:cxn>
                <a:cxn ang="0">
                  <a:pos x="T2" y="T3"/>
                </a:cxn>
                <a:cxn ang="0">
                  <a:pos x="T4" y="T5"/>
                </a:cxn>
                <a:cxn ang="0">
                  <a:pos x="T6" y="T7"/>
                </a:cxn>
                <a:cxn ang="0">
                  <a:pos x="T8" y="T9"/>
                </a:cxn>
              </a:cxnLst>
              <a:rect l="0" t="0" r="r" b="b"/>
              <a:pathLst>
                <a:path w="143" h="198">
                  <a:moveTo>
                    <a:pt x="118" y="0"/>
                  </a:moveTo>
                  <a:lnTo>
                    <a:pt x="0" y="0"/>
                  </a:lnTo>
                  <a:lnTo>
                    <a:pt x="59" y="99"/>
                  </a:lnTo>
                  <a:lnTo>
                    <a:pt x="24" y="197"/>
                  </a:lnTo>
                  <a:lnTo>
                    <a:pt x="142" y="197"/>
                  </a:lnTo>
                </a:path>
              </a:pathLst>
            </a:custGeom>
            <a:noFill/>
            <a:ln w="508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0296" name="Rectangle 8"/>
            <p:cNvSpPr>
              <a:spLocks noChangeArrowheads="1"/>
            </p:cNvSpPr>
            <p:nvPr/>
          </p:nvSpPr>
          <p:spPr bwMode="auto">
            <a:xfrm>
              <a:off x="2017" y="3601"/>
              <a:ext cx="574"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pPr eaLnBrk="0" hangingPunct="0">
                <a:spcBef>
                  <a:spcPct val="50000"/>
                </a:spcBef>
              </a:pPr>
              <a:r>
                <a:rPr lang="en-US" altLang="en-US">
                  <a:latin typeface="Times" panose="02020603050405020304" pitchFamily="18" charset="0"/>
                </a:rPr>
                <a:t>n</a:t>
              </a:r>
              <a:r>
                <a:rPr lang="en-US" altLang="en-US" baseline="-25000">
                  <a:latin typeface="Times" panose="02020603050405020304" pitchFamily="18" charset="0"/>
                </a:rPr>
                <a:t>h</a:t>
              </a:r>
              <a:r>
                <a:rPr lang="en-US" altLang="en-US">
                  <a:latin typeface="Times" panose="02020603050405020304" pitchFamily="18" charset="0"/>
                </a:rPr>
                <a:t> = n</a:t>
              </a:r>
            </a:p>
          </p:txBody>
        </p:sp>
        <p:sp>
          <p:nvSpPr>
            <p:cNvPr id="140297" name="Rectangle 9"/>
            <p:cNvSpPr>
              <a:spLocks noChangeArrowheads="1"/>
            </p:cNvSpPr>
            <p:nvPr/>
          </p:nvSpPr>
          <p:spPr bwMode="auto">
            <a:xfrm>
              <a:off x="1777" y="3793"/>
              <a:ext cx="71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pPr eaLnBrk="0" hangingPunct="0">
                <a:spcBef>
                  <a:spcPct val="50000"/>
                </a:spcBef>
              </a:pPr>
              <a:r>
                <a:rPr lang="en-US" altLang="en-US" baseline="-25000">
                  <a:latin typeface="Times" panose="02020603050405020304" pitchFamily="18" charset="0"/>
                </a:rPr>
                <a:t>h=1</a:t>
              </a:r>
            </a:p>
          </p:txBody>
        </p:sp>
        <p:sp>
          <p:nvSpPr>
            <p:cNvPr id="140298" name="Rectangle 10"/>
            <p:cNvSpPr>
              <a:spLocks noChangeArrowheads="1"/>
            </p:cNvSpPr>
            <p:nvPr/>
          </p:nvSpPr>
          <p:spPr bwMode="auto">
            <a:xfrm>
              <a:off x="1777" y="3409"/>
              <a:ext cx="71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pPr eaLnBrk="0" hangingPunct="0">
                <a:spcBef>
                  <a:spcPct val="50000"/>
                </a:spcBef>
              </a:pPr>
              <a:r>
                <a:rPr lang="en-US" altLang="en-US" baseline="-25000">
                  <a:latin typeface="Times" panose="02020603050405020304" pitchFamily="18" charset="0"/>
                </a:rPr>
                <a:t>H</a:t>
              </a:r>
            </a:p>
          </p:txBody>
        </p:sp>
      </p:grpSp>
      <p:grpSp>
        <p:nvGrpSpPr>
          <p:cNvPr id="140299" name="Group 11"/>
          <p:cNvGrpSpPr>
            <a:grpSpLocks/>
          </p:cNvGrpSpPr>
          <p:nvPr/>
        </p:nvGrpSpPr>
        <p:grpSpPr bwMode="auto">
          <a:xfrm>
            <a:off x="2057400" y="5387975"/>
            <a:ext cx="2439988" cy="914400"/>
            <a:chOff x="1296" y="3377"/>
            <a:chExt cx="1537" cy="658"/>
          </a:xfrm>
        </p:grpSpPr>
        <p:sp>
          <p:nvSpPr>
            <p:cNvPr id="140300" name="Arc 12"/>
            <p:cNvSpPr>
              <a:spLocks/>
            </p:cNvSpPr>
            <p:nvPr/>
          </p:nvSpPr>
          <p:spPr bwMode="auto">
            <a:xfrm>
              <a:off x="1313" y="3377"/>
              <a:ext cx="752" cy="253"/>
            </a:xfrm>
            <a:custGeom>
              <a:avLst/>
              <a:gdLst>
                <a:gd name="G0" fmla="+- 21600 0 0"/>
                <a:gd name="G1" fmla="+- 21599 0 0"/>
                <a:gd name="G2" fmla="+- 21600 0 0"/>
                <a:gd name="T0" fmla="*/ 0 w 21600"/>
                <a:gd name="T1" fmla="*/ 21599 h 21599"/>
                <a:gd name="T2" fmla="*/ 21572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8"/>
                  </a:moveTo>
                  <a:cubicBezTo>
                    <a:pt x="0" y="9680"/>
                    <a:pt x="9653" y="14"/>
                    <a:pt x="21571" y="-1"/>
                  </a:cubicBezTo>
                </a:path>
                <a:path w="21600" h="21599" stroke="0" extrusionOk="0">
                  <a:moveTo>
                    <a:pt x="0" y="21598"/>
                  </a:moveTo>
                  <a:cubicBezTo>
                    <a:pt x="0" y="9680"/>
                    <a:pt x="9653" y="14"/>
                    <a:pt x="21571" y="-1"/>
                  </a:cubicBezTo>
                  <a:lnTo>
                    <a:pt x="21600" y="21599"/>
                  </a:lnTo>
                  <a:close/>
                </a:path>
              </a:pathLst>
            </a:custGeom>
            <a:noFill/>
            <a:ln w="50800" cap="rnd">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0301" name="Arc 13"/>
            <p:cNvSpPr>
              <a:spLocks/>
            </p:cNvSpPr>
            <p:nvPr/>
          </p:nvSpPr>
          <p:spPr bwMode="auto">
            <a:xfrm rot="10800000">
              <a:off x="1296" y="3648"/>
              <a:ext cx="752" cy="387"/>
            </a:xfrm>
            <a:custGeom>
              <a:avLst/>
              <a:gdLst>
                <a:gd name="G0" fmla="+- 0 0 0"/>
                <a:gd name="G1" fmla="+- 21600 0 0"/>
                <a:gd name="G2" fmla="+- 21600 0 0"/>
                <a:gd name="T0" fmla="*/ 0 w 21599"/>
                <a:gd name="T1" fmla="*/ 0 h 21600"/>
                <a:gd name="T2" fmla="*/ 21599 w 21599"/>
                <a:gd name="T3" fmla="*/ 21545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907" y="0"/>
                    <a:pt x="21569" y="9637"/>
                    <a:pt x="21599" y="21544"/>
                  </a:cubicBezTo>
                </a:path>
                <a:path w="21599" h="21600" stroke="0" extrusionOk="0">
                  <a:moveTo>
                    <a:pt x="0" y="0"/>
                  </a:moveTo>
                  <a:cubicBezTo>
                    <a:pt x="11907" y="0"/>
                    <a:pt x="21569" y="9637"/>
                    <a:pt x="21599" y="21544"/>
                  </a:cubicBezTo>
                  <a:lnTo>
                    <a:pt x="0" y="21600"/>
                  </a:lnTo>
                  <a:close/>
                </a:path>
              </a:pathLst>
            </a:custGeom>
            <a:noFill/>
            <a:ln w="50800" cap="rnd">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0302" name="Arc 14"/>
            <p:cNvSpPr>
              <a:spLocks/>
            </p:cNvSpPr>
            <p:nvPr/>
          </p:nvSpPr>
          <p:spPr bwMode="auto">
            <a:xfrm rot="10800000">
              <a:off x="2081" y="3781"/>
              <a:ext cx="752" cy="253"/>
            </a:xfrm>
            <a:custGeom>
              <a:avLst/>
              <a:gdLst>
                <a:gd name="G0" fmla="+- 21600 0 0"/>
                <a:gd name="G1" fmla="+- 21599 0 0"/>
                <a:gd name="G2" fmla="+- 21600 0 0"/>
                <a:gd name="T0" fmla="*/ 0 w 21600"/>
                <a:gd name="T1" fmla="*/ 21599 h 21599"/>
                <a:gd name="T2" fmla="*/ 21572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8"/>
                  </a:moveTo>
                  <a:cubicBezTo>
                    <a:pt x="0" y="9680"/>
                    <a:pt x="9653" y="14"/>
                    <a:pt x="21571" y="-1"/>
                  </a:cubicBezTo>
                </a:path>
                <a:path w="21600" h="21599" stroke="0" extrusionOk="0">
                  <a:moveTo>
                    <a:pt x="0" y="21598"/>
                  </a:moveTo>
                  <a:cubicBezTo>
                    <a:pt x="0" y="9680"/>
                    <a:pt x="9653" y="14"/>
                    <a:pt x="21571" y="-1"/>
                  </a:cubicBezTo>
                  <a:lnTo>
                    <a:pt x="21600" y="21599"/>
                  </a:lnTo>
                  <a:close/>
                </a:path>
              </a:pathLst>
            </a:custGeom>
            <a:noFill/>
            <a:ln w="50800" cap="rnd">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0303" name="Arc 15"/>
            <p:cNvSpPr>
              <a:spLocks/>
            </p:cNvSpPr>
            <p:nvPr/>
          </p:nvSpPr>
          <p:spPr bwMode="auto">
            <a:xfrm>
              <a:off x="2320" y="3648"/>
              <a:ext cx="496" cy="118"/>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50800" cap="rnd">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0308" name="Group 20"/>
          <p:cNvGrpSpPr>
            <a:grpSpLocks/>
          </p:cNvGrpSpPr>
          <p:nvPr/>
        </p:nvGrpSpPr>
        <p:grpSpPr bwMode="auto">
          <a:xfrm>
            <a:off x="5334000" y="228600"/>
            <a:ext cx="3600450" cy="2286000"/>
            <a:chOff x="302" y="0"/>
            <a:chExt cx="2268" cy="1440"/>
          </a:xfrm>
        </p:grpSpPr>
        <p:pic>
          <p:nvPicPr>
            <p:cNvPr id="140309" name="Picture 2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 y="0"/>
              <a:ext cx="2268" cy="1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0310" name="Rectangle 22"/>
            <p:cNvSpPr>
              <a:spLocks noChangeArrowheads="1"/>
            </p:cNvSpPr>
            <p:nvPr/>
          </p:nvSpPr>
          <p:spPr bwMode="auto">
            <a:xfrm>
              <a:off x="781" y="467"/>
              <a:ext cx="1390"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pPr algn="ctr" eaLnBrk="0" hangingPunct="0">
                <a:spcBef>
                  <a:spcPct val="50000"/>
                </a:spcBef>
              </a:pPr>
              <a:r>
                <a:rPr lang="en-US" altLang="en-US" sz="2000" b="1">
                  <a:solidFill>
                    <a:schemeClr val="hlink"/>
                  </a:solidFill>
                  <a:latin typeface="Arial" panose="020B0604020202020204" pitchFamily="34" charset="0"/>
                </a:rPr>
                <a:t>Stratified Sampling</a:t>
              </a:r>
            </a:p>
          </p:txBody>
        </p:sp>
      </p:grpSp>
    </p:spTree>
    <p:extLst>
      <p:ext uri="{BB962C8B-B14F-4D97-AF65-F5344CB8AC3E}">
        <p14:creationId xmlns:p14="http://schemas.microsoft.com/office/powerpoint/2010/main" val="898343421"/>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ltLang="en-US" sz="2800"/>
              <a:t>Procedures for Drawing</a:t>
            </a:r>
            <a:br>
              <a:rPr lang="en-US" altLang="en-US" sz="2800"/>
            </a:br>
            <a:r>
              <a:rPr lang="en-US" altLang="en-US" sz="2800"/>
              <a:t>Probability Samples</a:t>
            </a:r>
          </a:p>
        </p:txBody>
      </p:sp>
      <p:sp>
        <p:nvSpPr>
          <p:cNvPr id="141316" name="Rectangle 4"/>
          <p:cNvSpPr>
            <a:spLocks noChangeArrowheads="1"/>
          </p:cNvSpPr>
          <p:nvPr/>
        </p:nvSpPr>
        <p:spPr bwMode="auto">
          <a:xfrm>
            <a:off x="149225" y="1911350"/>
            <a:ext cx="8845550" cy="484505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pic>
        <p:nvPicPr>
          <p:cNvPr id="141317" name="Pictur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8338" y="0"/>
            <a:ext cx="3319462" cy="210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1318" name="Rectangle 6"/>
          <p:cNvSpPr>
            <a:spLocks noChangeArrowheads="1"/>
          </p:cNvSpPr>
          <p:nvPr/>
        </p:nvSpPr>
        <p:spPr bwMode="auto">
          <a:xfrm>
            <a:off x="1219200" y="990600"/>
            <a:ext cx="17954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eaLnBrk="0" hangingPunct="0"/>
            <a:r>
              <a:rPr lang="en-US" altLang="en-US" sz="2000">
                <a:solidFill>
                  <a:srgbClr val="000000"/>
                </a:solidFill>
              </a:rPr>
              <a:t>Fig. 11.4 cont.</a:t>
            </a:r>
          </a:p>
        </p:txBody>
      </p:sp>
      <p:sp>
        <p:nvSpPr>
          <p:cNvPr id="141320" name="Rectangle 8"/>
          <p:cNvSpPr>
            <a:spLocks noChangeArrowheads="1"/>
          </p:cNvSpPr>
          <p:nvPr/>
        </p:nvSpPr>
        <p:spPr bwMode="auto">
          <a:xfrm>
            <a:off x="6416675" y="617538"/>
            <a:ext cx="2206625"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pPr algn="ctr" eaLnBrk="0" hangingPunct="0">
              <a:spcBef>
                <a:spcPct val="50000"/>
              </a:spcBef>
            </a:pPr>
            <a:r>
              <a:rPr lang="en-US" altLang="en-US" sz="2000" b="1">
                <a:solidFill>
                  <a:schemeClr val="hlink"/>
                </a:solidFill>
                <a:latin typeface="Arial" panose="020B0604020202020204" pitchFamily="34" charset="0"/>
              </a:rPr>
              <a:t>Cluster Sampling</a:t>
            </a:r>
          </a:p>
        </p:txBody>
      </p:sp>
      <p:sp>
        <p:nvSpPr>
          <p:cNvPr id="141321" name="Rectangle 9"/>
          <p:cNvSpPr>
            <a:spLocks noChangeArrowheads="1"/>
          </p:cNvSpPr>
          <p:nvPr/>
        </p:nvSpPr>
        <p:spPr bwMode="auto">
          <a:xfrm>
            <a:off x="230188" y="2001838"/>
            <a:ext cx="8759825" cy="455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pPr eaLnBrk="0" hangingPunct="0">
              <a:lnSpc>
                <a:spcPct val="70000"/>
              </a:lnSpc>
              <a:spcBef>
                <a:spcPct val="50000"/>
              </a:spcBef>
            </a:pPr>
            <a:r>
              <a:rPr lang="en-US" altLang="en-US" sz="2200"/>
              <a:t>1. Assign a number from 1 to N to each element in the population</a:t>
            </a:r>
          </a:p>
          <a:p>
            <a:pPr eaLnBrk="0" hangingPunct="0">
              <a:lnSpc>
                <a:spcPct val="70000"/>
              </a:lnSpc>
              <a:spcBef>
                <a:spcPct val="50000"/>
              </a:spcBef>
            </a:pPr>
            <a:r>
              <a:rPr lang="en-US" altLang="en-US" sz="2200"/>
              <a:t>2. Divide the population into C clusters of which c will be included in</a:t>
            </a:r>
            <a:br>
              <a:rPr lang="en-US" altLang="en-US" sz="2200"/>
            </a:br>
            <a:r>
              <a:rPr lang="en-US" altLang="en-US" sz="2200"/>
              <a:t>    the sample</a:t>
            </a:r>
          </a:p>
          <a:p>
            <a:pPr eaLnBrk="0" hangingPunct="0">
              <a:lnSpc>
                <a:spcPct val="70000"/>
              </a:lnSpc>
              <a:spcBef>
                <a:spcPct val="50000"/>
              </a:spcBef>
            </a:pPr>
            <a:r>
              <a:rPr lang="en-US" altLang="en-US" sz="2200"/>
              <a:t>3. Calculate the sampling interval i, i=N/c (round to nearest integer)</a:t>
            </a:r>
          </a:p>
          <a:p>
            <a:pPr eaLnBrk="0" hangingPunct="0">
              <a:lnSpc>
                <a:spcPct val="70000"/>
              </a:lnSpc>
              <a:spcBef>
                <a:spcPct val="50000"/>
              </a:spcBef>
            </a:pPr>
            <a:r>
              <a:rPr lang="en-US" altLang="en-US" sz="2200"/>
              <a:t>4. Select a random number r between 1 and i, as explained in simple</a:t>
            </a:r>
            <a:br>
              <a:rPr lang="en-US" altLang="en-US" sz="2200"/>
            </a:br>
            <a:r>
              <a:rPr lang="en-US" altLang="en-US" sz="2200"/>
              <a:t>    random sampling</a:t>
            </a:r>
          </a:p>
          <a:p>
            <a:pPr eaLnBrk="0" hangingPunct="0">
              <a:lnSpc>
                <a:spcPct val="70000"/>
              </a:lnSpc>
              <a:spcBef>
                <a:spcPct val="50000"/>
              </a:spcBef>
            </a:pPr>
            <a:r>
              <a:rPr lang="en-US" altLang="en-US" sz="2200"/>
              <a:t>5. Identify elements with the following numbers: </a:t>
            </a:r>
            <a:br>
              <a:rPr lang="en-US" altLang="en-US" sz="2200"/>
            </a:br>
            <a:r>
              <a:rPr lang="en-US" altLang="en-US" sz="2200"/>
              <a:t>    r,r+i,r+2i,... r+(c-1)i</a:t>
            </a:r>
          </a:p>
          <a:p>
            <a:pPr eaLnBrk="0" hangingPunct="0">
              <a:lnSpc>
                <a:spcPct val="70000"/>
              </a:lnSpc>
              <a:spcBef>
                <a:spcPct val="50000"/>
              </a:spcBef>
            </a:pPr>
            <a:r>
              <a:rPr lang="en-US" altLang="en-US" sz="2200"/>
              <a:t>6. Select the clusters that contain the identified elements</a:t>
            </a:r>
          </a:p>
          <a:p>
            <a:pPr eaLnBrk="0" hangingPunct="0">
              <a:lnSpc>
                <a:spcPct val="70000"/>
              </a:lnSpc>
              <a:spcBef>
                <a:spcPct val="50000"/>
              </a:spcBef>
            </a:pPr>
            <a:r>
              <a:rPr lang="en-US" altLang="en-US" sz="2200"/>
              <a:t>7. Select sampling units within each selected cluster based on SRS</a:t>
            </a:r>
            <a:br>
              <a:rPr lang="en-US" altLang="en-US" sz="2200"/>
            </a:br>
            <a:r>
              <a:rPr lang="en-US" altLang="en-US" sz="2200"/>
              <a:t>    or systematic sampling</a:t>
            </a:r>
          </a:p>
          <a:p>
            <a:pPr eaLnBrk="0" hangingPunct="0">
              <a:lnSpc>
                <a:spcPct val="70000"/>
              </a:lnSpc>
              <a:spcBef>
                <a:spcPct val="50000"/>
              </a:spcBef>
            </a:pPr>
            <a:r>
              <a:rPr lang="en-US" altLang="en-US" sz="2200"/>
              <a:t>8. Remove clusters exceeding sampling interval i. Calculate new</a:t>
            </a:r>
            <a:br>
              <a:rPr lang="en-US" altLang="en-US" sz="2200"/>
            </a:br>
            <a:r>
              <a:rPr lang="en-US" altLang="en-US" sz="2200"/>
              <a:t>    population size N*, number of clusters to be selected C*= C-1,</a:t>
            </a:r>
            <a:br>
              <a:rPr lang="en-US" altLang="en-US" sz="2200"/>
            </a:br>
            <a:r>
              <a:rPr lang="en-US" altLang="en-US" sz="2200"/>
              <a:t>    and new sampling interval i*.</a:t>
            </a:r>
          </a:p>
        </p:txBody>
      </p:sp>
    </p:spTree>
    <p:extLst>
      <p:ext uri="{BB962C8B-B14F-4D97-AF65-F5344CB8AC3E}">
        <p14:creationId xmlns:p14="http://schemas.microsoft.com/office/powerpoint/2010/main" val="203354240"/>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en-US" sz="2800"/>
              <a:t>Procedures for Drawing Probability Samples</a:t>
            </a:r>
          </a:p>
        </p:txBody>
      </p:sp>
      <p:sp>
        <p:nvSpPr>
          <p:cNvPr id="142340" name="Rectangle 4"/>
          <p:cNvSpPr>
            <a:spLocks noChangeArrowheads="1"/>
          </p:cNvSpPr>
          <p:nvPr/>
        </p:nvSpPr>
        <p:spPr bwMode="auto">
          <a:xfrm>
            <a:off x="149225" y="1858963"/>
            <a:ext cx="8845550" cy="4924425"/>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142341" name="Group 5"/>
          <p:cNvGrpSpPr>
            <a:grpSpLocks/>
          </p:cNvGrpSpPr>
          <p:nvPr/>
        </p:nvGrpSpPr>
        <p:grpSpPr bwMode="auto">
          <a:xfrm>
            <a:off x="227013" y="1752600"/>
            <a:ext cx="8688387" cy="4800600"/>
            <a:chOff x="144" y="1265"/>
            <a:chExt cx="5473" cy="2962"/>
          </a:xfrm>
        </p:grpSpPr>
        <p:sp>
          <p:nvSpPr>
            <p:cNvPr id="142342" name="Arc 6"/>
            <p:cNvSpPr>
              <a:spLocks/>
            </p:cNvSpPr>
            <p:nvPr/>
          </p:nvSpPr>
          <p:spPr bwMode="auto">
            <a:xfrm>
              <a:off x="161" y="1265"/>
              <a:ext cx="2720" cy="1177"/>
            </a:xfrm>
            <a:custGeom>
              <a:avLst/>
              <a:gdLst>
                <a:gd name="G0" fmla="+- 21600 0 0"/>
                <a:gd name="G1" fmla="+- 21599 0 0"/>
                <a:gd name="G2" fmla="+- 21600 0 0"/>
                <a:gd name="T0" fmla="*/ 0 w 21600"/>
                <a:gd name="T1" fmla="*/ 21599 h 21599"/>
                <a:gd name="T2" fmla="*/ 21593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8"/>
                  </a:moveTo>
                  <a:cubicBezTo>
                    <a:pt x="0" y="9672"/>
                    <a:pt x="9666" y="2"/>
                    <a:pt x="21592" y="-1"/>
                  </a:cubicBezTo>
                </a:path>
                <a:path w="21600" h="21599" stroke="0" extrusionOk="0">
                  <a:moveTo>
                    <a:pt x="0" y="21598"/>
                  </a:moveTo>
                  <a:cubicBezTo>
                    <a:pt x="0" y="9672"/>
                    <a:pt x="9666" y="2"/>
                    <a:pt x="21592" y="-1"/>
                  </a:cubicBezTo>
                  <a:lnTo>
                    <a:pt x="21600" y="21599"/>
                  </a:lnTo>
                  <a:close/>
                </a:path>
              </a:pathLst>
            </a:custGeom>
            <a:noFill/>
            <a:ln w="50800" cap="rnd">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2343" name="Arc 7"/>
            <p:cNvSpPr>
              <a:spLocks/>
            </p:cNvSpPr>
            <p:nvPr/>
          </p:nvSpPr>
          <p:spPr bwMode="auto">
            <a:xfrm rot="10800000">
              <a:off x="144" y="2462"/>
              <a:ext cx="2720" cy="17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2344" name="Arc 8"/>
            <p:cNvSpPr>
              <a:spLocks/>
            </p:cNvSpPr>
            <p:nvPr/>
          </p:nvSpPr>
          <p:spPr bwMode="auto">
            <a:xfrm rot="10800000">
              <a:off x="2897" y="3053"/>
              <a:ext cx="2720" cy="1172"/>
            </a:xfrm>
            <a:custGeom>
              <a:avLst/>
              <a:gdLst>
                <a:gd name="G0" fmla="+- 21600 0 0"/>
                <a:gd name="G1" fmla="+- 21599 0 0"/>
                <a:gd name="G2" fmla="+- 21600 0 0"/>
                <a:gd name="T0" fmla="*/ 0 w 21600"/>
                <a:gd name="T1" fmla="*/ 21599 h 21599"/>
                <a:gd name="T2" fmla="*/ 21593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8"/>
                  </a:moveTo>
                  <a:cubicBezTo>
                    <a:pt x="0" y="9672"/>
                    <a:pt x="9666" y="2"/>
                    <a:pt x="21592" y="-1"/>
                  </a:cubicBezTo>
                </a:path>
                <a:path w="21600" h="21599" stroke="0" extrusionOk="0">
                  <a:moveTo>
                    <a:pt x="0" y="21598"/>
                  </a:moveTo>
                  <a:cubicBezTo>
                    <a:pt x="0" y="9672"/>
                    <a:pt x="9666" y="2"/>
                    <a:pt x="21592" y="-1"/>
                  </a:cubicBezTo>
                  <a:lnTo>
                    <a:pt x="21600" y="21599"/>
                  </a:lnTo>
                  <a:close/>
                </a:path>
              </a:pathLst>
            </a:custGeom>
            <a:noFill/>
            <a:ln w="50800" cap="rnd">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2345" name="Arc 9"/>
            <p:cNvSpPr>
              <a:spLocks/>
            </p:cNvSpPr>
            <p:nvPr/>
          </p:nvSpPr>
          <p:spPr bwMode="auto">
            <a:xfrm>
              <a:off x="3792" y="2462"/>
              <a:ext cx="1808" cy="579"/>
            </a:xfrm>
            <a:custGeom>
              <a:avLst/>
              <a:gdLst>
                <a:gd name="G0" fmla="+- 0 0 0"/>
                <a:gd name="G1" fmla="+- 21600 0 0"/>
                <a:gd name="G2" fmla="+- 21600 0 0"/>
                <a:gd name="T0" fmla="*/ 0 w 21599"/>
                <a:gd name="T1" fmla="*/ 0 h 21600"/>
                <a:gd name="T2" fmla="*/ 21599 w 21599"/>
                <a:gd name="T3" fmla="*/ 21563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914" y="0"/>
                    <a:pt x="21579" y="9648"/>
                    <a:pt x="21599" y="21562"/>
                  </a:cubicBezTo>
                </a:path>
                <a:path w="21599" h="21600" stroke="0" extrusionOk="0">
                  <a:moveTo>
                    <a:pt x="0" y="0"/>
                  </a:moveTo>
                  <a:cubicBezTo>
                    <a:pt x="11914" y="0"/>
                    <a:pt x="21579" y="9648"/>
                    <a:pt x="21599" y="21562"/>
                  </a:cubicBezTo>
                  <a:lnTo>
                    <a:pt x="0" y="21600"/>
                  </a:lnTo>
                  <a:close/>
                </a:path>
              </a:pathLst>
            </a:custGeom>
            <a:noFill/>
            <a:ln w="50800" cap="rnd">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142346" name="Rectangle 10"/>
          <p:cNvSpPr>
            <a:spLocks noChangeArrowheads="1"/>
          </p:cNvSpPr>
          <p:nvPr/>
        </p:nvSpPr>
        <p:spPr bwMode="auto">
          <a:xfrm>
            <a:off x="1449388" y="2387600"/>
            <a:ext cx="5940425" cy="344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pPr algn="just" eaLnBrk="0" hangingPunct="0">
              <a:spcBef>
                <a:spcPct val="50000"/>
              </a:spcBef>
            </a:pPr>
            <a:r>
              <a:rPr lang="en-US" altLang="en-US" sz="2000" b="1">
                <a:latin typeface="Arial" panose="020B0604020202020204" pitchFamily="34" charset="0"/>
              </a:rPr>
              <a:t>Repeat the process until each of the remaining clusters has a population less than the sampling interval. If b clusters have been selected with certainty, select the remaining   c-b clusters according to steps 1 through 7. The fraction of units to be sampled with certainty is the overall sampling fraction = n/N. Thus, for clusters selected with certainty, we would select n</a:t>
            </a:r>
            <a:r>
              <a:rPr lang="en-US" altLang="en-US" sz="2000" b="1" baseline="-25000">
                <a:latin typeface="Arial" panose="020B0604020202020204" pitchFamily="34" charset="0"/>
              </a:rPr>
              <a:t>s</a:t>
            </a:r>
            <a:r>
              <a:rPr lang="en-US" altLang="en-US" sz="2000" b="1">
                <a:latin typeface="Arial" panose="020B0604020202020204" pitchFamily="34" charset="0"/>
              </a:rPr>
              <a:t>=(n/N)(N</a:t>
            </a:r>
            <a:r>
              <a:rPr lang="en-US" altLang="en-US" sz="2000" b="1" baseline="-25000">
                <a:latin typeface="Arial" panose="020B0604020202020204" pitchFamily="34" charset="0"/>
              </a:rPr>
              <a:t>1</a:t>
            </a:r>
            <a:r>
              <a:rPr lang="en-US" altLang="en-US" sz="2000" b="1">
                <a:latin typeface="Arial" panose="020B0604020202020204" pitchFamily="34" charset="0"/>
              </a:rPr>
              <a:t>+N</a:t>
            </a:r>
            <a:r>
              <a:rPr lang="en-US" altLang="en-US" sz="2000" b="1" baseline="-25000">
                <a:latin typeface="Arial" panose="020B0604020202020204" pitchFamily="34" charset="0"/>
              </a:rPr>
              <a:t>2</a:t>
            </a:r>
            <a:r>
              <a:rPr lang="en-US" altLang="en-US" sz="2000" b="1">
                <a:latin typeface="Arial" panose="020B0604020202020204" pitchFamily="34" charset="0"/>
              </a:rPr>
              <a:t>+...+N</a:t>
            </a:r>
            <a:r>
              <a:rPr lang="en-US" altLang="en-US" sz="2000" b="1" baseline="-25000">
                <a:latin typeface="Arial" panose="020B0604020202020204" pitchFamily="34" charset="0"/>
              </a:rPr>
              <a:t>b</a:t>
            </a:r>
            <a:r>
              <a:rPr lang="en-US" altLang="en-US" sz="2000" b="1">
                <a:latin typeface="Arial" panose="020B0604020202020204" pitchFamily="34" charset="0"/>
              </a:rPr>
              <a:t>) units. The units selected from clusters selected under PPS sampling will therefore be n*=n- n</a:t>
            </a:r>
            <a:r>
              <a:rPr lang="en-US" altLang="en-US" sz="2000" b="1" baseline="-25000">
                <a:latin typeface="Arial" panose="020B0604020202020204" pitchFamily="34" charset="0"/>
              </a:rPr>
              <a:t>s</a:t>
            </a:r>
            <a:r>
              <a:rPr lang="en-US" altLang="en-US" sz="2000" b="1">
                <a:latin typeface="Arial" panose="020B0604020202020204" pitchFamily="34" charset="0"/>
              </a:rPr>
              <a:t>.</a:t>
            </a:r>
          </a:p>
        </p:txBody>
      </p:sp>
      <p:sp>
        <p:nvSpPr>
          <p:cNvPr id="142347" name="AutoShape 11"/>
          <p:cNvSpPr>
            <a:spLocks noChangeArrowheads="1"/>
          </p:cNvSpPr>
          <p:nvPr/>
        </p:nvSpPr>
        <p:spPr bwMode="auto">
          <a:xfrm>
            <a:off x="6172200" y="990600"/>
            <a:ext cx="2362200" cy="1371600"/>
          </a:xfrm>
          <a:prstGeom prst="flowChartMagneticTape">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a:latin typeface="Times" panose="02020603050405020304" pitchFamily="18" charset="0"/>
            </a:endParaRPr>
          </a:p>
        </p:txBody>
      </p:sp>
      <p:sp>
        <p:nvSpPr>
          <p:cNvPr id="142348" name="Rectangle 12"/>
          <p:cNvSpPr>
            <a:spLocks noChangeArrowheads="1"/>
          </p:cNvSpPr>
          <p:nvPr/>
        </p:nvSpPr>
        <p:spPr bwMode="auto">
          <a:xfrm>
            <a:off x="6172200" y="1282700"/>
            <a:ext cx="2206625"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pPr algn="ctr" eaLnBrk="0" hangingPunct="0">
              <a:spcBef>
                <a:spcPct val="50000"/>
              </a:spcBef>
            </a:pPr>
            <a:r>
              <a:rPr lang="en-US" altLang="en-US" sz="2000" b="1">
                <a:solidFill>
                  <a:schemeClr val="hlink"/>
                </a:solidFill>
                <a:latin typeface="Arial" panose="020B0604020202020204" pitchFamily="34" charset="0"/>
              </a:rPr>
              <a:t>Cluster Sampling</a:t>
            </a:r>
          </a:p>
        </p:txBody>
      </p:sp>
      <p:sp>
        <p:nvSpPr>
          <p:cNvPr id="142350" name="Rectangle 14"/>
          <p:cNvSpPr>
            <a:spLocks noChangeArrowheads="1"/>
          </p:cNvSpPr>
          <p:nvPr/>
        </p:nvSpPr>
        <p:spPr bwMode="auto">
          <a:xfrm>
            <a:off x="1295400" y="1066800"/>
            <a:ext cx="17954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eaLnBrk="0" hangingPunct="0"/>
            <a:r>
              <a:rPr lang="en-US" altLang="en-US" sz="2000">
                <a:solidFill>
                  <a:srgbClr val="000000"/>
                </a:solidFill>
              </a:rPr>
              <a:t>Fig. 11.4 cont.</a:t>
            </a:r>
          </a:p>
        </p:txBody>
      </p:sp>
    </p:spTree>
    <p:extLst>
      <p:ext uri="{BB962C8B-B14F-4D97-AF65-F5344CB8AC3E}">
        <p14:creationId xmlns:p14="http://schemas.microsoft.com/office/powerpoint/2010/main" val="30887053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ltLang="en-US" sz="2800"/>
              <a:t>Choosing Nonprobability vs. </a:t>
            </a:r>
            <a:br>
              <a:rPr lang="en-US" altLang="en-US" sz="2800"/>
            </a:br>
            <a:r>
              <a:rPr lang="en-US" altLang="en-US" sz="2800"/>
              <a:t>Probability Sampling</a:t>
            </a:r>
          </a:p>
        </p:txBody>
      </p:sp>
      <p:sp>
        <p:nvSpPr>
          <p:cNvPr id="143364" name="Rectangle 4"/>
          <p:cNvSpPr>
            <a:spLocks noChangeArrowheads="1"/>
          </p:cNvSpPr>
          <p:nvPr/>
        </p:nvSpPr>
        <p:spPr bwMode="auto">
          <a:xfrm>
            <a:off x="69850" y="1419225"/>
            <a:ext cx="8956675" cy="5210175"/>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aphicFrame>
        <p:nvGraphicFramePr>
          <p:cNvPr id="143365" name="Object 5"/>
          <p:cNvGraphicFramePr>
            <a:graphicFrameLocks/>
          </p:cNvGraphicFramePr>
          <p:nvPr/>
        </p:nvGraphicFramePr>
        <p:xfrm>
          <a:off x="387350" y="1524000"/>
          <a:ext cx="8202613" cy="4987925"/>
        </p:xfrm>
        <a:graphic>
          <a:graphicData uri="http://schemas.openxmlformats.org/presentationml/2006/ole">
            <mc:AlternateContent xmlns:mc="http://schemas.openxmlformats.org/markup-compatibility/2006">
              <mc:Choice xmlns:v="urn:schemas-microsoft-com:vml" Requires="v">
                <p:oleObj spid="_x0000_s4098" name="Document" r:id="rId3" imgW="8458891" imgH="5141514" progId="Word.Document.8">
                  <p:embed/>
                </p:oleObj>
              </mc:Choice>
              <mc:Fallback>
                <p:oleObj name="Document" r:id="rId3" imgW="8458891" imgH="5141514"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350" y="1524000"/>
                        <a:ext cx="8202613" cy="498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366" name="Rectangle 6"/>
          <p:cNvSpPr>
            <a:spLocks noChangeArrowheads="1"/>
          </p:cNvSpPr>
          <p:nvPr/>
        </p:nvSpPr>
        <p:spPr bwMode="auto">
          <a:xfrm>
            <a:off x="1219200" y="977900"/>
            <a:ext cx="200183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eaLnBrk="0" hangingPunct="0"/>
            <a:r>
              <a:rPr lang="en-US" altLang="en-US" sz="2000">
                <a:solidFill>
                  <a:srgbClr val="000000"/>
                </a:solidFill>
              </a:rPr>
              <a:t>Table 11.4 cont.</a:t>
            </a:r>
          </a:p>
        </p:txBody>
      </p:sp>
      <p:sp>
        <p:nvSpPr>
          <p:cNvPr id="143367" name="Line 7"/>
          <p:cNvSpPr>
            <a:spLocks noChangeShapeType="1"/>
          </p:cNvSpPr>
          <p:nvPr/>
        </p:nvSpPr>
        <p:spPr bwMode="auto">
          <a:xfrm>
            <a:off x="98425" y="2454275"/>
            <a:ext cx="8940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extLst>
      <p:ext uri="{BB962C8B-B14F-4D97-AF65-F5344CB8AC3E}">
        <p14:creationId xmlns:p14="http://schemas.microsoft.com/office/powerpoint/2010/main" val="42557756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ltLang="en-US" sz="2800"/>
              <a:t>Tennis' Systematic Sampling Returns a Smash</a:t>
            </a:r>
          </a:p>
        </p:txBody>
      </p:sp>
      <p:sp>
        <p:nvSpPr>
          <p:cNvPr id="144387" name="Rectangle 3"/>
          <p:cNvSpPr>
            <a:spLocks noGrp="1" noChangeArrowheads="1"/>
          </p:cNvSpPr>
          <p:nvPr>
            <p:ph type="body" idx="1"/>
          </p:nvPr>
        </p:nvSpPr>
        <p:spPr>
          <a:xfrm>
            <a:off x="1143000" y="1371600"/>
            <a:ext cx="7431088" cy="5334000"/>
          </a:xfrm>
          <a:solidFill>
            <a:srgbClr val="CCECFF"/>
          </a:solidFill>
          <a:ln>
            <a:solidFill>
              <a:schemeClr val="tx1"/>
            </a:solidFill>
            <a:miter lim="800000"/>
            <a:headEnd/>
            <a:tailEnd/>
          </a:ln>
        </p:spPr>
        <p:txBody>
          <a:bodyPr/>
          <a:lstStyle/>
          <a:p>
            <a:pPr eaLnBrk="0" hangingPunct="0">
              <a:lnSpc>
                <a:spcPct val="90000"/>
              </a:lnSpc>
              <a:spcBef>
                <a:spcPct val="0"/>
              </a:spcBef>
              <a:buClrTx/>
              <a:buSzTx/>
              <a:buFontTx/>
              <a:buNone/>
            </a:pPr>
            <a:endParaRPr lang="en-US" altLang="en-US" sz="2000"/>
          </a:p>
          <a:p>
            <a:pPr eaLnBrk="0" hangingPunct="0">
              <a:lnSpc>
                <a:spcPct val="90000"/>
              </a:lnSpc>
              <a:spcBef>
                <a:spcPct val="0"/>
              </a:spcBef>
              <a:buClrTx/>
              <a:buSzTx/>
              <a:buFontTx/>
              <a:buNone/>
            </a:pPr>
            <a:r>
              <a:rPr lang="en-US" altLang="en-US" sz="2000"/>
              <a:t>	Tennis magazine conducted a mail survey of its subscribers to gain a better understanding of its market.  Systematic sampling was employed to select a sample of 1,472 subscribers from the publication's domestic circulation list.  If we assume that the subscriber list had 1,472,000 names, the sampling interval would be 1,000 (1,472,000/1,472).  A number from 1 to 1,000 was drawn at random.  Beginning with that number, every 1,000th subscriber was selected.</a:t>
            </a:r>
          </a:p>
          <a:p>
            <a:pPr eaLnBrk="0" hangingPunct="0">
              <a:lnSpc>
                <a:spcPct val="90000"/>
              </a:lnSpc>
              <a:spcBef>
                <a:spcPct val="0"/>
              </a:spcBef>
              <a:buClrTx/>
              <a:buSzTx/>
              <a:buFontTx/>
              <a:buNone/>
            </a:pPr>
            <a:endParaRPr lang="en-US" altLang="en-US" sz="2000"/>
          </a:p>
          <a:p>
            <a:pPr eaLnBrk="0" hangingPunct="0">
              <a:lnSpc>
                <a:spcPct val="90000"/>
              </a:lnSpc>
              <a:spcBef>
                <a:spcPct val="0"/>
              </a:spcBef>
              <a:buClrTx/>
              <a:buSzTx/>
              <a:buFontTx/>
              <a:buNone/>
            </a:pPr>
            <a:endParaRPr lang="en-US" altLang="en-US" sz="2000"/>
          </a:p>
          <a:p>
            <a:pPr eaLnBrk="0" hangingPunct="0">
              <a:lnSpc>
                <a:spcPct val="90000"/>
              </a:lnSpc>
              <a:spcBef>
                <a:spcPct val="0"/>
              </a:spcBef>
              <a:buClrTx/>
              <a:buSzTx/>
              <a:buFontTx/>
              <a:buNone/>
            </a:pPr>
            <a:r>
              <a:rPr lang="en-US" altLang="en-US" sz="2000"/>
              <a:t>	A brand-new dollar bill was included with the questionnaire as an incentive to respondents.  An alert postcard was mailed one week before the survey.  A second, follow-up, questionnaire was sent to the whole sample ten days after the initial questionnaire.  There were 76 post office returns, so the net effective mailing was 1,396.  Six weeks after the first mailing, 778 completed questionnaires were returned, yielding a response rate of 56%.</a:t>
            </a:r>
            <a:endParaRPr lang="en-US" altLang="en-US" sz="2800"/>
          </a:p>
        </p:txBody>
      </p:sp>
      <p:pic>
        <p:nvPicPr>
          <p:cNvPr id="144392"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96200" y="3829050"/>
            <a:ext cx="12954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69424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8"/>
          <p:cNvSpPr>
            <a:spLocks noGrp="1" noChangeArrowheads="1"/>
          </p:cNvSpPr>
          <p:nvPr>
            <p:ph type="title"/>
          </p:nvPr>
        </p:nvSpPr>
        <p:spPr/>
        <p:txBody>
          <a:bodyPr/>
          <a:lstStyle/>
          <a:p>
            <a:pPr eaLnBrk="1" hangingPunct="1"/>
            <a:r>
              <a:rPr lang="en-US" altLang="en-US" smtClean="0"/>
              <a:t>What is Sampling?</a:t>
            </a:r>
          </a:p>
        </p:txBody>
      </p:sp>
      <p:sp>
        <p:nvSpPr>
          <p:cNvPr id="8195" name="Rectangle 9"/>
          <p:cNvSpPr>
            <a:spLocks noGrp="1" noChangeArrowheads="1"/>
          </p:cNvSpPr>
          <p:nvPr>
            <p:ph type="body" idx="1"/>
          </p:nvPr>
        </p:nvSpPr>
        <p:spPr>
          <a:xfrm>
            <a:off x="685800" y="1484784"/>
            <a:ext cx="7772400" cy="3046413"/>
          </a:xfrm>
        </p:spPr>
        <p:txBody>
          <a:bodyPr/>
          <a:lstStyle/>
          <a:p>
            <a:r>
              <a:rPr lang="nl-NL" sz="2400" dirty="0"/>
              <a:t>Sampling:</a:t>
            </a:r>
          </a:p>
          <a:p>
            <a:pPr lvl="1"/>
            <a:r>
              <a:rPr lang="nl-NL" sz="2215" dirty="0"/>
              <a:t> the </a:t>
            </a:r>
            <a:r>
              <a:rPr lang="nl-NL" sz="2215" i="1" dirty="0"/>
              <a:t>process</a:t>
            </a:r>
            <a:r>
              <a:rPr lang="nl-NL" sz="2215" dirty="0"/>
              <a:t> of selecting a </a:t>
            </a:r>
            <a:r>
              <a:rPr lang="nl-NL" sz="2215" i="1" dirty="0"/>
              <a:t>sufficient </a:t>
            </a:r>
            <a:r>
              <a:rPr lang="nl-NL" sz="2215" dirty="0"/>
              <a:t>number of elements from the population, so that results from analyzing the sample are </a:t>
            </a:r>
            <a:r>
              <a:rPr lang="nl-NL" sz="2215" i="1" dirty="0"/>
              <a:t>generalizable</a:t>
            </a:r>
            <a:r>
              <a:rPr lang="nl-NL" sz="2215" dirty="0"/>
              <a:t> to the population.</a:t>
            </a:r>
            <a:endParaRPr lang="en-US" sz="2215" dirty="0"/>
          </a:p>
          <a:p>
            <a:pPr eaLnBrk="1" hangingPunct="1">
              <a:lnSpc>
                <a:spcPct val="90000"/>
              </a:lnSpc>
            </a:pPr>
            <a:r>
              <a:rPr lang="en-GB" altLang="en-US" sz="2400" b="1" dirty="0" smtClean="0">
                <a:latin typeface="Times New Roman" panose="02020603050405020304" pitchFamily="18" charset="0"/>
                <a:cs typeface="Times New Roman" panose="02020603050405020304" pitchFamily="18" charset="0"/>
              </a:rPr>
              <a:t>Sampling </a:t>
            </a:r>
            <a:r>
              <a:rPr lang="en-GB" altLang="en-US" sz="2400" b="1" dirty="0" smtClean="0">
                <a:latin typeface="Times New Roman" panose="02020603050405020304" pitchFamily="18" charset="0"/>
                <a:cs typeface="Times New Roman" panose="02020603050405020304" pitchFamily="18" charset="0"/>
              </a:rPr>
              <a:t>involves </a:t>
            </a:r>
            <a:endParaRPr lang="en-GB" altLang="en-US" sz="2400" b="1" dirty="0" smtClean="0">
              <a:latin typeface="Times New Roman" panose="02020603050405020304" pitchFamily="18" charset="0"/>
              <a:cs typeface="Times New Roman" panose="02020603050405020304" pitchFamily="18" charset="0"/>
            </a:endParaRPr>
          </a:p>
          <a:p>
            <a:pPr lvl="1">
              <a:lnSpc>
                <a:spcPct val="90000"/>
              </a:lnSpc>
            </a:pPr>
            <a:r>
              <a:rPr lang="en-GB" altLang="en-US" sz="2215" b="1" dirty="0" smtClean="0">
                <a:latin typeface="Times New Roman" panose="02020603050405020304" pitchFamily="18" charset="0"/>
                <a:cs typeface="Times New Roman" panose="02020603050405020304" pitchFamily="18" charset="0"/>
              </a:rPr>
              <a:t>the </a:t>
            </a:r>
            <a:r>
              <a:rPr lang="en-GB" altLang="en-US" sz="2215" b="1" dirty="0" smtClean="0">
                <a:latin typeface="Times New Roman" panose="02020603050405020304" pitchFamily="18" charset="0"/>
                <a:cs typeface="Times New Roman" panose="02020603050405020304" pitchFamily="18" charset="0"/>
              </a:rPr>
              <a:t>selection of a number of study elements/units from a defined study population.</a:t>
            </a:r>
          </a:p>
          <a:p>
            <a:pPr eaLnBrk="1" hangingPunct="1">
              <a:lnSpc>
                <a:spcPct val="90000"/>
              </a:lnSpc>
              <a:buFont typeface="Wingdings" panose="05000000000000000000" pitchFamily="2" charset="2"/>
              <a:buNone/>
            </a:pPr>
            <a:endParaRPr lang="en-GB" altLang="en-US" sz="2400" b="1" dirty="0" smtClean="0">
              <a:latin typeface="Times New Roman" panose="02020603050405020304" pitchFamily="18" charset="0"/>
              <a:cs typeface="Times New Roman" panose="02020603050405020304" pitchFamily="18" charset="0"/>
            </a:endParaRPr>
          </a:p>
          <a:p>
            <a:pPr eaLnBrk="1" hangingPunct="1">
              <a:lnSpc>
                <a:spcPct val="90000"/>
              </a:lnSpc>
            </a:pPr>
            <a:r>
              <a:rPr lang="en-GB" altLang="en-US" sz="2400" b="1" dirty="0" smtClean="0">
                <a:latin typeface="Times New Roman" panose="02020603050405020304" pitchFamily="18" charset="0"/>
                <a:cs typeface="Times New Roman" panose="02020603050405020304" pitchFamily="18" charset="0"/>
              </a:rPr>
              <a:t>Sampling </a:t>
            </a:r>
            <a:endParaRPr lang="en-GB" altLang="en-US" sz="2400" b="1" dirty="0" smtClean="0">
              <a:latin typeface="Times New Roman" panose="02020603050405020304" pitchFamily="18" charset="0"/>
              <a:cs typeface="Times New Roman" panose="02020603050405020304" pitchFamily="18" charset="0"/>
            </a:endParaRPr>
          </a:p>
          <a:p>
            <a:pPr lvl="1">
              <a:lnSpc>
                <a:spcPct val="90000"/>
              </a:lnSpc>
            </a:pPr>
            <a:r>
              <a:rPr lang="en-GB" altLang="en-US" sz="2215" b="1" dirty="0" smtClean="0">
                <a:latin typeface="Times New Roman" panose="02020603050405020304" pitchFamily="18" charset="0"/>
                <a:cs typeface="Times New Roman" panose="02020603050405020304" pitchFamily="18" charset="0"/>
              </a:rPr>
              <a:t>is </a:t>
            </a:r>
            <a:r>
              <a:rPr lang="en-GB" altLang="en-US" sz="2215" b="1" dirty="0" smtClean="0">
                <a:latin typeface="Times New Roman" panose="02020603050405020304" pitchFamily="18" charset="0"/>
                <a:cs typeface="Times New Roman" panose="02020603050405020304" pitchFamily="18" charset="0"/>
              </a:rPr>
              <a:t>the process of selecting elements from the study population in such a way that the elements selected represent the population</a:t>
            </a:r>
            <a:endParaRPr lang="en-US" altLang="en-US" sz="2215"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1018039"/>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685800" y="533400"/>
            <a:ext cx="7772400" cy="685800"/>
          </a:xfrm>
        </p:spPr>
        <p:txBody>
          <a:bodyPr>
            <a:normAutofit fontScale="90000"/>
          </a:bodyPr>
          <a:lstStyle/>
          <a:p>
            <a:pPr eaLnBrk="1" hangingPunct="1"/>
            <a:r>
              <a:rPr lang="en-US" sz="4800" dirty="0" smtClean="0"/>
              <a:t>Sample Size for a Given Population Size</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1556792"/>
            <a:ext cx="4935264" cy="4599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4731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r>
              <a:rPr lang="en-US" smtClean="0"/>
              <a:t>Relevant Terms - 1</a:t>
            </a:r>
          </a:p>
        </p:txBody>
      </p:sp>
      <p:sp>
        <p:nvSpPr>
          <p:cNvPr id="138243" name="Rectangle 3"/>
          <p:cNvSpPr>
            <a:spLocks noGrp="1" noChangeAspect="1" noChangeArrowheads="1"/>
          </p:cNvSpPr>
          <p:nvPr>
            <p:ph idx="1"/>
          </p:nvPr>
        </p:nvSpPr>
        <p:spPr/>
        <p:txBody>
          <a:bodyPr>
            <a:normAutofit/>
          </a:bodyPr>
          <a:lstStyle/>
          <a:p>
            <a:pPr eaLnBrk="1" hangingPunct="1"/>
            <a:r>
              <a:rPr lang="en-US" i="1" dirty="0" smtClean="0"/>
              <a:t>Population </a:t>
            </a:r>
            <a:endParaRPr lang="en-US" i="1" dirty="0" smtClean="0"/>
          </a:p>
          <a:p>
            <a:pPr lvl="1"/>
            <a:r>
              <a:rPr lang="en-US" dirty="0" smtClean="0"/>
              <a:t>refers </a:t>
            </a:r>
            <a:r>
              <a:rPr lang="en-US" dirty="0" smtClean="0"/>
              <a:t>to the entire group of people, events, or things of interest that the researcher wishes to investigate. </a:t>
            </a:r>
          </a:p>
          <a:p>
            <a:pPr eaLnBrk="1" hangingPunct="1"/>
            <a:endParaRPr lang="en-US" dirty="0" smtClean="0"/>
          </a:p>
          <a:p>
            <a:pPr eaLnBrk="1" hangingPunct="1"/>
            <a:r>
              <a:rPr lang="en-US" dirty="0" smtClean="0"/>
              <a:t>An </a:t>
            </a:r>
            <a:r>
              <a:rPr lang="en-US" i="1" dirty="0" smtClean="0"/>
              <a:t>element </a:t>
            </a:r>
            <a:endParaRPr lang="en-US" i="1" dirty="0" smtClean="0"/>
          </a:p>
          <a:p>
            <a:pPr lvl="1"/>
            <a:r>
              <a:rPr lang="en-US" dirty="0" smtClean="0"/>
              <a:t>is </a:t>
            </a:r>
            <a:r>
              <a:rPr lang="en-US" dirty="0" smtClean="0"/>
              <a:t>a single member of the population. </a:t>
            </a:r>
          </a:p>
          <a:p>
            <a:pPr eaLnBrk="1" hangingPunct="1"/>
            <a:endParaRPr lang="en-US" dirty="0" smtClean="0"/>
          </a:p>
          <a:p>
            <a:pPr eaLnBrk="1" hangingPunct="1"/>
            <a:r>
              <a:rPr lang="en-US" dirty="0" smtClean="0"/>
              <a:t>A </a:t>
            </a:r>
            <a:r>
              <a:rPr lang="en-US" i="1" dirty="0" smtClean="0"/>
              <a:t>sample</a:t>
            </a:r>
          </a:p>
          <a:p>
            <a:pPr lvl="1"/>
            <a:r>
              <a:rPr lang="en-US" dirty="0" smtClean="0"/>
              <a:t> </a:t>
            </a:r>
            <a:r>
              <a:rPr lang="en-US" dirty="0" smtClean="0"/>
              <a:t>is a subset of the population. It comprises some members selected from it. </a:t>
            </a:r>
          </a:p>
        </p:txBody>
      </p:sp>
    </p:spTree>
    <p:extLst>
      <p:ext uri="{BB962C8B-B14F-4D97-AF65-F5344CB8AC3E}">
        <p14:creationId xmlns:p14="http://schemas.microsoft.com/office/powerpoint/2010/main" val="4159263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r>
              <a:rPr lang="en-US" smtClean="0"/>
              <a:t>Relevant Terms - 2</a:t>
            </a:r>
          </a:p>
        </p:txBody>
      </p:sp>
      <p:sp>
        <p:nvSpPr>
          <p:cNvPr id="139267" name="Rectangle 3"/>
          <p:cNvSpPr>
            <a:spLocks noGrp="1" noChangeAspect="1" noChangeArrowheads="1"/>
          </p:cNvSpPr>
          <p:nvPr>
            <p:ph idx="1"/>
          </p:nvPr>
        </p:nvSpPr>
        <p:spPr>
          <a:xfrm>
            <a:off x="251520" y="1057604"/>
            <a:ext cx="8458200" cy="5181600"/>
          </a:xfrm>
        </p:spPr>
        <p:txBody>
          <a:bodyPr/>
          <a:lstStyle/>
          <a:p>
            <a:pPr eaLnBrk="1" hangingPunct="1"/>
            <a:r>
              <a:rPr lang="en-US" i="1" dirty="0" smtClean="0"/>
              <a:t>Sampling unit:</a:t>
            </a:r>
            <a:r>
              <a:rPr lang="en-US" b="1" i="1" dirty="0" smtClean="0"/>
              <a:t> </a:t>
            </a:r>
            <a:endParaRPr lang="en-US" b="1" i="1" dirty="0" smtClean="0"/>
          </a:p>
          <a:p>
            <a:pPr lvl="1"/>
            <a:r>
              <a:rPr lang="en-US" dirty="0" smtClean="0"/>
              <a:t>the </a:t>
            </a:r>
            <a:r>
              <a:rPr lang="en-US" dirty="0" smtClean="0"/>
              <a:t>element or set of elements that is available for selection in some stage of the sampling process. </a:t>
            </a:r>
            <a:endParaRPr lang="en-US" dirty="0" smtClean="0"/>
          </a:p>
          <a:p>
            <a:pPr lvl="1">
              <a:lnSpc>
                <a:spcPct val="80000"/>
              </a:lnSpc>
            </a:pPr>
            <a:r>
              <a:rPr lang="en-GB" altLang="en-US" sz="2400" dirty="0" smtClean="0"/>
              <a:t>In </a:t>
            </a:r>
            <a:r>
              <a:rPr lang="en-GB" altLang="en-US" sz="2400" dirty="0"/>
              <a:t>single stage sampling, sampling units are the same as elements.</a:t>
            </a:r>
          </a:p>
          <a:p>
            <a:pPr eaLnBrk="1" hangingPunct="1"/>
            <a:r>
              <a:rPr lang="en-US" dirty="0" smtClean="0"/>
              <a:t>A </a:t>
            </a:r>
            <a:r>
              <a:rPr lang="en-US" i="1" dirty="0" smtClean="0"/>
              <a:t>subject </a:t>
            </a:r>
            <a:endParaRPr lang="en-US" i="1" dirty="0" smtClean="0"/>
          </a:p>
          <a:p>
            <a:pPr lvl="1"/>
            <a:r>
              <a:rPr lang="en-US" dirty="0" smtClean="0"/>
              <a:t>is </a:t>
            </a:r>
            <a:r>
              <a:rPr lang="en-US" dirty="0" smtClean="0"/>
              <a:t>a single member of the sample, just as an element is a single member of the population. </a:t>
            </a:r>
            <a:endParaRPr lang="en-US" dirty="0" smtClean="0"/>
          </a:p>
          <a:p>
            <a:pPr>
              <a:lnSpc>
                <a:spcPct val="80000"/>
              </a:lnSpc>
            </a:pPr>
            <a:r>
              <a:rPr lang="en-GB" altLang="en-US" sz="2800" i="1" dirty="0"/>
              <a:t>Sampling Frame:</a:t>
            </a:r>
          </a:p>
          <a:p>
            <a:pPr lvl="1">
              <a:lnSpc>
                <a:spcPct val="80000"/>
              </a:lnSpc>
            </a:pPr>
            <a:r>
              <a:rPr lang="en-GB" altLang="en-US" sz="2615" dirty="0"/>
              <a:t> A complete listing of units/elements of a study population from which a sample is drawn.</a:t>
            </a:r>
          </a:p>
          <a:p>
            <a:pPr algn="just">
              <a:lnSpc>
                <a:spcPct val="80000"/>
              </a:lnSpc>
            </a:pPr>
            <a:r>
              <a:rPr lang="en-GB" altLang="en-US" sz="2800" dirty="0"/>
              <a:t>A </a:t>
            </a:r>
            <a:r>
              <a:rPr lang="en-GB" altLang="en-US" sz="2800" i="1" dirty="0"/>
              <a:t>census:</a:t>
            </a:r>
          </a:p>
          <a:p>
            <a:pPr lvl="1" algn="just">
              <a:lnSpc>
                <a:spcPct val="80000"/>
              </a:lnSpc>
            </a:pPr>
            <a:r>
              <a:rPr lang="en-GB" altLang="en-US" sz="2615" dirty="0"/>
              <a:t> is the complete enumeration of all the elements in the population.</a:t>
            </a:r>
          </a:p>
          <a:p>
            <a:endParaRPr lang="en-US" b="1" i="1" dirty="0" smtClean="0"/>
          </a:p>
        </p:txBody>
      </p:sp>
    </p:spTree>
    <p:extLst>
      <p:ext uri="{BB962C8B-B14F-4D97-AF65-F5344CB8AC3E}">
        <p14:creationId xmlns:p14="http://schemas.microsoft.com/office/powerpoint/2010/main" val="353598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r>
              <a:rPr lang="en-US" smtClean="0"/>
              <a:t>Relevant Terms - 2</a:t>
            </a:r>
          </a:p>
        </p:txBody>
      </p:sp>
      <p:sp>
        <p:nvSpPr>
          <p:cNvPr id="139267" name="Rectangle 3"/>
          <p:cNvSpPr>
            <a:spLocks noGrp="1" noChangeAspect="1" noChangeArrowheads="1"/>
          </p:cNvSpPr>
          <p:nvPr>
            <p:ph idx="1"/>
          </p:nvPr>
        </p:nvSpPr>
        <p:spPr>
          <a:xfrm>
            <a:off x="251520" y="1057604"/>
            <a:ext cx="8458200" cy="5181600"/>
          </a:xfrm>
        </p:spPr>
        <p:txBody>
          <a:bodyPr/>
          <a:lstStyle/>
          <a:p>
            <a:pPr algn="just">
              <a:lnSpc>
                <a:spcPct val="90000"/>
              </a:lnSpc>
            </a:pPr>
            <a:r>
              <a:rPr lang="en-US" altLang="en-US" sz="2800" i="1" dirty="0"/>
              <a:t>Parameter: </a:t>
            </a:r>
            <a:endParaRPr lang="en-US" altLang="en-US" sz="2800" i="1" dirty="0" smtClean="0"/>
          </a:p>
          <a:p>
            <a:pPr lvl="1" algn="just">
              <a:lnSpc>
                <a:spcPct val="90000"/>
              </a:lnSpc>
            </a:pPr>
            <a:r>
              <a:rPr lang="en-US" altLang="en-US" sz="2615" dirty="0" smtClean="0"/>
              <a:t>A </a:t>
            </a:r>
            <a:r>
              <a:rPr lang="en-US" altLang="en-US" sz="2615" dirty="0"/>
              <a:t>summary description of a fine variable in a population. For example the </a:t>
            </a:r>
            <a:r>
              <a:rPr lang="en-US" altLang="en-US" sz="2615" i="1" dirty="0"/>
              <a:t>mean Income of all families in the city</a:t>
            </a:r>
            <a:r>
              <a:rPr lang="en-US" altLang="en-US" sz="2615" dirty="0"/>
              <a:t> and </a:t>
            </a:r>
            <a:r>
              <a:rPr lang="en-US" altLang="en-US" sz="2615" i="1" dirty="0"/>
              <a:t>the age distribution of the city’s population</a:t>
            </a:r>
            <a:r>
              <a:rPr lang="en-US" altLang="en-US" sz="2615" dirty="0"/>
              <a:t> are parameters. Scientific research involves the estimation of population parameters on the basis of sample observation.</a:t>
            </a:r>
          </a:p>
          <a:p>
            <a:pPr algn="just">
              <a:lnSpc>
                <a:spcPct val="90000"/>
              </a:lnSpc>
            </a:pPr>
            <a:r>
              <a:rPr lang="en-US" altLang="en-US" sz="2800" i="1" dirty="0" smtClean="0"/>
              <a:t>Statistic</a:t>
            </a:r>
            <a:r>
              <a:rPr lang="en-US" altLang="en-US" sz="2800" i="1" dirty="0"/>
              <a:t>: </a:t>
            </a:r>
            <a:endParaRPr lang="en-US" altLang="en-US" sz="2800" i="1" dirty="0" smtClean="0"/>
          </a:p>
          <a:p>
            <a:pPr lvl="1" algn="just">
              <a:lnSpc>
                <a:spcPct val="90000"/>
              </a:lnSpc>
            </a:pPr>
            <a:r>
              <a:rPr lang="en-US" altLang="en-US" sz="2615" dirty="0" smtClean="0"/>
              <a:t>A </a:t>
            </a:r>
            <a:r>
              <a:rPr lang="en-US" altLang="en-US" sz="2615" dirty="0"/>
              <a:t>summary description of a given variable in </a:t>
            </a:r>
            <a:r>
              <a:rPr lang="en-US" altLang="en-US" sz="2615" u="sng" dirty="0"/>
              <a:t>samples</a:t>
            </a:r>
            <a:r>
              <a:rPr lang="en-US" altLang="en-US" sz="2615" dirty="0"/>
              <a:t>. Thus a mean income computed from a sample and age distribution within a given sample studied constitute statistic.   Sample statistics are used to make estimates of population parameters.</a:t>
            </a:r>
          </a:p>
          <a:p>
            <a:endParaRPr lang="en-US" b="1" i="1" dirty="0" smtClean="0"/>
          </a:p>
        </p:txBody>
      </p:sp>
    </p:spTree>
    <p:extLst>
      <p:ext uri="{BB962C8B-B14F-4D97-AF65-F5344CB8AC3E}">
        <p14:creationId xmlns:p14="http://schemas.microsoft.com/office/powerpoint/2010/main" val="34559586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2_9781111138219_PPT_ch01">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SIT  6220  TEMPLATE .potx" id="{B4065927-AAD5-43D8-9C8F-7493A9467B68}" vid="{1ACF326F-5FF8-4F79-9687-A9E97BEA70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2966</Words>
  <Application>Microsoft Office PowerPoint</Application>
  <PresentationFormat>On-screen Show (4:3)</PresentationFormat>
  <Paragraphs>467</Paragraphs>
  <Slides>60</Slides>
  <Notes>15</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60</vt:i4>
      </vt:variant>
    </vt:vector>
  </HeadingPairs>
  <TitlesOfParts>
    <vt:vector size="74" baseType="lpstr">
      <vt:lpstr>Adobe Gothic Std B</vt:lpstr>
      <vt:lpstr>Arial</vt:lpstr>
      <vt:lpstr>Arial Black</vt:lpstr>
      <vt:lpstr>Book Antiqua</vt:lpstr>
      <vt:lpstr>Calibri</vt:lpstr>
      <vt:lpstr>Symbol</vt:lpstr>
      <vt:lpstr>Tahoma</vt:lpstr>
      <vt:lpstr>Times</vt:lpstr>
      <vt:lpstr>Times New Roman</vt:lpstr>
      <vt:lpstr>Wingdings</vt:lpstr>
      <vt:lpstr>ヒラギノ角ゴ Pro W3</vt:lpstr>
      <vt:lpstr>2_9781111138219_PPT_ch01</vt:lpstr>
      <vt:lpstr>Microsoft ClipArt Gallery</vt:lpstr>
      <vt:lpstr>Microsoft Word Document</vt:lpstr>
      <vt:lpstr>Week  10 –Chp13 Sampling   </vt:lpstr>
      <vt:lpstr>Objectives</vt:lpstr>
      <vt:lpstr>Classification of Sampling Techniques</vt:lpstr>
      <vt:lpstr>Objectives of the presentation</vt:lpstr>
      <vt:lpstr>Questions addressed</vt:lpstr>
      <vt:lpstr>What is Sampling?</vt:lpstr>
      <vt:lpstr>Relevant Terms - 1</vt:lpstr>
      <vt:lpstr>Relevant Terms - 2</vt:lpstr>
      <vt:lpstr>Relevant Terms - 2</vt:lpstr>
      <vt:lpstr>Relevant Terms - 2</vt:lpstr>
      <vt:lpstr>Relevant Terms - 3</vt:lpstr>
      <vt:lpstr>Statistics versus Parameters</vt:lpstr>
      <vt:lpstr>Why use Samples</vt:lpstr>
      <vt:lpstr>Advantages of Sampling</vt:lpstr>
      <vt:lpstr>Sample Selection</vt:lpstr>
      <vt:lpstr>The Sampling Process</vt:lpstr>
      <vt:lpstr>Sampling Techniques</vt:lpstr>
      <vt:lpstr>Types of Sampling Methods</vt:lpstr>
      <vt:lpstr>Random Sampling (Cont’d)</vt:lpstr>
      <vt:lpstr>Probability Sampling Theory</vt:lpstr>
      <vt:lpstr>Simple Random Sampling </vt:lpstr>
      <vt:lpstr>Types of Sampling Design</vt:lpstr>
      <vt:lpstr>Systematic sampling </vt:lpstr>
      <vt:lpstr>Types of Sampling Design (Cont’d)</vt:lpstr>
      <vt:lpstr>Cluster sampling</vt:lpstr>
      <vt:lpstr>Types of Sampling Design (Cont’d)</vt:lpstr>
      <vt:lpstr>Cluster Sampling (Cont’d)</vt:lpstr>
      <vt:lpstr>Cluster Sampling (Cont’d)</vt:lpstr>
      <vt:lpstr>Stratified sampling</vt:lpstr>
      <vt:lpstr>Types of Sampling Design (Cont’d)</vt:lpstr>
      <vt:lpstr>Stratified Random Sampling (Cont’d)</vt:lpstr>
      <vt:lpstr>(Dis)proportionate stratified sampling</vt:lpstr>
      <vt:lpstr>Types of Sampling Design (Cont’d)</vt:lpstr>
      <vt:lpstr>Example</vt:lpstr>
      <vt:lpstr>Types of Sampling Design (Cont’d)</vt:lpstr>
      <vt:lpstr>Overview</vt:lpstr>
      <vt:lpstr>Choice Points in Sampling Design</vt:lpstr>
      <vt:lpstr>Tradeoff between precision and confidence</vt:lpstr>
      <vt:lpstr>Sample size: guidelines</vt:lpstr>
      <vt:lpstr>NON-RANDOM SAMPLING</vt:lpstr>
      <vt:lpstr>Non-Random Sample (cont’d)</vt:lpstr>
      <vt:lpstr>Types of Non-Random Samples</vt:lpstr>
      <vt:lpstr>Types of Non-Random Samples (cont’d)</vt:lpstr>
      <vt:lpstr>Types of Non-Random Samples (cont’d)</vt:lpstr>
      <vt:lpstr>Types of Non-Random Samples (cont’d)</vt:lpstr>
      <vt:lpstr>Types of Non-Random Samples (cont’d)</vt:lpstr>
      <vt:lpstr>Types of Non-Random Samples (cont’d)</vt:lpstr>
      <vt:lpstr>Types of Non-Random Samples (cont’d)</vt:lpstr>
      <vt:lpstr>Advantages of Random Samples</vt:lpstr>
      <vt:lpstr>Advantages of Non-Random Samples</vt:lpstr>
      <vt:lpstr>Types of Cluster Sampling</vt:lpstr>
      <vt:lpstr>Strengths and Weaknesses of  Basic Sampling Techniques</vt:lpstr>
      <vt:lpstr>Procedures for Drawing Probability Samples</vt:lpstr>
      <vt:lpstr>Procedures for Drawing Probability Samples</vt:lpstr>
      <vt:lpstr>Procedures for Drawing Probability Samples</vt:lpstr>
      <vt:lpstr>Procedures for Drawing Probability Samples</vt:lpstr>
      <vt:lpstr>Procedures for Drawing Probability Samples</vt:lpstr>
      <vt:lpstr>Choosing Nonprobability vs.  Probability Sampling</vt:lpstr>
      <vt:lpstr>Tennis' Systematic Sampling Returns a Smash</vt:lpstr>
      <vt:lpstr>Sample Size for a Given Population Size</vt:lpstr>
    </vt:vector>
  </TitlesOfParts>
  <Company>John Wiley and Sons,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Wilson, Ellie - Chichester</dc:creator>
  <cp:lastModifiedBy>kmacharia</cp:lastModifiedBy>
  <cp:revision>28</cp:revision>
  <dcterms:created xsi:type="dcterms:W3CDTF">2012-09-28T11:44:13Z</dcterms:created>
  <dcterms:modified xsi:type="dcterms:W3CDTF">2014-12-24T19:45:31Z</dcterms:modified>
</cp:coreProperties>
</file>