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41"/>
  </p:notesMasterIdLst>
  <p:handoutMasterIdLst>
    <p:handoutMasterId r:id="rId42"/>
  </p:handoutMasterIdLst>
  <p:sldIdLst>
    <p:sldId id="299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20" autoAdjust="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2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 smtClean="0"/>
              <a:t>www.wiley.com/college/sekaran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03931-2F32-44F8-B58D-E3B96EBDD940}" type="datetimeFigureOut">
              <a:rPr lang="en-GB" smtClean="0"/>
              <a:t>24/12/2014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0D29A-35D1-4CA9-AD68-C9F3DCF45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632524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4-12-23T04:45:08.2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7670 6454 0,'24'0'47,"-1"0"-32,22 0-15,1 0 16,22 0-16,2 0 16,-2 0-16,46 0 15,24 0-15,0 0 16,68 0-16,-1 0 15,47-27-15,-23 13 16,-91 14-16,23 0 16,22-13-16,69 13 15,-70 0-15,95 0 16,-71 0-16,-115 0 16,70 0-16,68 0 15,46 54-15,-92-13 16,-23-14-16,0-27 15,24 14-15,-25-1 16,-44 14-16,-46-27 16,-24 28-1,48 12-15,44-26 16,0 39-16,-45-39 16,45 54-16,1-41 15,-1-14-15,24 15 16,-24-1-16,23 0 15,-22-13-15,-47 26 16,-22-26-16,-23-14 16,0 14-16,-1-1 15,-22 1 32,0-1-47,23 1 16,-46-1-16,23 15 15,0-1-15,-23-14 16,0 1-16,0 13 16,0 14-16,23-1 15,-23-26-15,23 0 16,0 26-16,-23-26 16,0-1-1,0 1-15,22 13 16,-22-13 15,0-1-15,0 1-1,0-1 1,0 0-16,0 1 16,0 0-1,0-1-15,0 1 16,-22 0-1,-1-14-15,23 13 16,-69 1-16,46-1 16,0 1-16,0-1 15,0 1-15,0-1 16,1 1-16,-24-14 16,46 14-16,-69-1 15,23 1-15,-22-1 16,22 1-16,-46 0 15,-45-1-15,45 14 16,23-13-16,-45-1 16,-1 1-16,-22-1 15,45-13-15,-22 41 16,-1-27 0,1-1-16,45 42 15,0-55-15,-45 13 16,45 1-16,-45-1 15,-24 1-15,1-14 16,22 0-16,24 0 16,44 13-16,-67 14 15,46 15-15,-24-29 16,-45 0-16,-1-13 16,24 0-16,-24 14 15,47-1-15,-70-13 16,70 0-16,-1 0 15,-69 0-15,47 0 16,-70 0-16,23 0 16,47 0-16,-24 0 15,2 0-15,-2 0 16,-46 0-16,25 0 16,-70 0-16,-23 0 15,68-13-15,24-1 16,-47 1-16,1-14 15,0 13-15,69-14 16,-1-12-16,-45 13 16,23 0-1,68 13-15,-22 0 0,22 1 16,1-14 0,-1 27-16,0-13 15,24-1-15,-1-13 16,23 13-16,-23 1 15,24-1-15,22 0 16,0 14-16,23-13 16,0 0-16,-23-1 15,1-27-15,-2 0 16,24 14-16,-23-13 16,0-1-1,0 0-15,-22-13 16,45 0-16,0 27 15,0 0-15,0-14 16,0 0-16,0 14 16,0-13-16,22-1 15,-22 0-15,69-13 16,-22 27-16,21-55 16,0 28-16,25 0 15,-48 13-15,46-14 16,-45 15-1,46 13-15,-23-13 16,-24 25-16,25-12 16,-25 14-16,-22-14 15,0 0-15,0 27 16,-23-14-16,45 14 16,-22-13-16,0 13 15,23 0-15,0-14 16,23 0-16,-1 14 15,24 0-15,45 0 16,-68 0-16,23-13 16,-24 13-16,-21-14 15,-2 14-15,-22 0 16,0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 smtClean="0"/>
              <a:t>www.wiley.com/college/sekaran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D46EA-7788-4FC9-B8A9-68DF97667B72}" type="datetimeFigureOut">
              <a:rPr lang="en-GB" smtClean="0"/>
              <a:t>24/12/2014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72326-02D0-4FD6-9BDB-B9B5EEB313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74946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E316623-A4DC-4DA9-B48D-85056D727E47}" type="slidenum">
              <a:rPr 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smtClean="0"/>
          </a:p>
        </p:txBody>
      </p:sp>
    </p:spTree>
    <p:extLst>
      <p:ext uri="{BB962C8B-B14F-4D97-AF65-F5344CB8AC3E}">
        <p14:creationId xmlns:p14="http://schemas.microsoft.com/office/powerpoint/2010/main" val="38689765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432848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141177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991788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23021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675263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292182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216210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252973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942384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82344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76047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656176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856617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109513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909339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697305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29213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50787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886491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851129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1905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93611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07721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86381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12819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8207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90160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54429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48803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76201" y="6477000"/>
            <a:ext cx="906780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 bwMode="auto">
          <a:xfrm>
            <a:off x="0" y="-420688"/>
            <a:ext cx="9067800" cy="0"/>
          </a:xfrm>
          <a:prstGeom prst="line">
            <a:avLst/>
          </a:prstGeom>
          <a:ln w="76200">
            <a:headEnd type="none" w="med" len="med"/>
            <a:tailEnd type="none" w="med" len="med"/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8991600" cy="914400"/>
          </a:xfrm>
        </p:spPr>
        <p:txBody>
          <a:bodyPr/>
          <a:lstStyle>
            <a:lvl1pPr>
              <a:defRPr>
                <a:latin typeface="Adobe Gothic Std B" pitchFamily="34" charset="-128"/>
                <a:ea typeface="Adobe Gothic Std B" pitchFamily="34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458200" cy="4800600"/>
          </a:xfrm>
        </p:spPr>
        <p:txBody>
          <a:bodyPr/>
          <a:lstStyle>
            <a:lvl1pPr marL="316634" indent="-316634">
              <a:buFont typeface="Wingdings" pitchFamily="2" charset="2"/>
              <a:buChar char="ü"/>
              <a:defRPr sz="2586">
                <a:latin typeface="Times New Roman" pitchFamily="18" charset="0"/>
                <a:cs typeface="Times New Roman" pitchFamily="18" charset="0"/>
              </a:defRPr>
            </a:lvl1pPr>
            <a:lvl2pPr marL="686040" indent="-263862">
              <a:buFont typeface="Wingdings" pitchFamily="2" charset="2"/>
              <a:buChar char="q"/>
              <a:defRPr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818109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124200"/>
            <a:ext cx="7772400" cy="838200"/>
          </a:xfrm>
        </p:spPr>
        <p:txBody>
          <a:bodyPr/>
          <a:lstStyle>
            <a:lvl1pPr>
              <a:defRPr sz="4063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248400" cy="990600"/>
          </a:xfrm>
        </p:spPr>
        <p:txBody>
          <a:bodyPr/>
          <a:lstStyle>
            <a:lvl1pPr marL="0" indent="0" algn="ctr">
              <a:buFontTx/>
              <a:buNone/>
              <a:defRPr sz="3971"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87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8991600" cy="914400"/>
          </a:xfrm>
        </p:spPr>
        <p:txBody>
          <a:bodyPr/>
          <a:lstStyle>
            <a:lvl1pPr>
              <a:defRPr>
                <a:latin typeface="Adobe Gothic Std B" pitchFamily="34" charset="-128"/>
                <a:ea typeface="Adobe Gothic Std B" pitchFamily="34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458200" cy="5181600"/>
          </a:xfrm>
        </p:spPr>
        <p:txBody>
          <a:bodyPr/>
          <a:lstStyle>
            <a:lvl1pPr marL="316634" indent="-316634">
              <a:buFont typeface="Wingdings" pitchFamily="2" charset="2"/>
              <a:buChar char="ü"/>
              <a:defRPr sz="2586">
                <a:latin typeface="Times New Roman" pitchFamily="18" charset="0"/>
                <a:cs typeface="Times New Roman" pitchFamily="18" charset="0"/>
              </a:defRPr>
            </a:lvl1pPr>
            <a:lvl2pPr marL="686040" indent="-263862">
              <a:buFont typeface="Wingdings" pitchFamily="2" charset="2"/>
              <a:buChar char="q"/>
              <a:defRPr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199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14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156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FFF200"/>
            </a:gs>
            <a:gs pos="42000">
              <a:schemeClr val="bg1"/>
            </a:gs>
            <a:gs pos="70000">
              <a:schemeClr val="accent5">
                <a:lumMod val="95000"/>
              </a:schemeClr>
            </a:gs>
            <a:gs pos="100000">
              <a:schemeClr val="accent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1" y="1219202"/>
            <a:ext cx="8534400" cy="531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38100" y="1066800"/>
            <a:ext cx="9067800" cy="0"/>
          </a:xfrm>
          <a:prstGeom prst="line">
            <a:avLst/>
          </a:prstGeom>
          <a:ln w="76200">
            <a:solidFill>
              <a:srgbClr val="92D05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 bwMode="auto">
          <a:xfrm>
            <a:off x="76201" y="6538913"/>
            <a:ext cx="906780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09700" y="6623865"/>
            <a:ext cx="8134300" cy="262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84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108" dirty="0" err="1" smtClean="0"/>
              <a:t>Copyright©Jimmy</a:t>
            </a:r>
            <a:r>
              <a:rPr lang="en-GB" sz="1108" dirty="0" smtClean="0"/>
              <a:t> Macharia, PhD.                                 </a:t>
            </a:r>
            <a:fld id="{BE706949-657C-4CCD-9C3C-26112609ECD2}" type="slidenum">
              <a:rPr lang="en-GB" sz="1108" b="0" smtClean="0">
                <a:latin typeface="Arial" panose="020B0604020202020204" pitchFamily="34" charset="0"/>
              </a:rPr>
              <a:pPr marL="0" marR="0" indent="0" algn="l" defTabSz="84435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GB" sz="1108" dirty="0" smtClean="0"/>
              <a:t>           MIS 6220 Research Methods</a:t>
            </a:r>
            <a:endParaRPr lang="en-GB" sz="1662" dirty="0"/>
          </a:p>
        </p:txBody>
      </p:sp>
      <p:pic>
        <p:nvPicPr>
          <p:cNvPr id="8" name="Picture 2" descr="USIU-AFRICA LOGO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404" y="6178442"/>
            <a:ext cx="897149" cy="679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5419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94">
          <a:solidFill>
            <a:schemeClr val="accent2"/>
          </a:solidFill>
          <a:latin typeface="Adobe Gothic Std B" pitchFamily="34" charset="-128"/>
          <a:ea typeface="Adobe Gothic Std B" pitchFamily="34" charset="-128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94">
          <a:solidFill>
            <a:schemeClr val="accent2"/>
          </a:solidFill>
          <a:latin typeface="Adobe Gothic Std B" pitchFamily="34" charset="-128"/>
          <a:ea typeface="Adobe Gothic Std B" pitchFamily="34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94">
          <a:solidFill>
            <a:schemeClr val="accent2"/>
          </a:solidFill>
          <a:latin typeface="Adobe Gothic Std B" pitchFamily="34" charset="-128"/>
          <a:ea typeface="Adobe Gothic Std B" pitchFamily="34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94">
          <a:solidFill>
            <a:schemeClr val="accent2"/>
          </a:solidFill>
          <a:latin typeface="Adobe Gothic Std B" pitchFamily="34" charset="-128"/>
          <a:ea typeface="Adobe Gothic Std B" pitchFamily="34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94">
          <a:solidFill>
            <a:schemeClr val="accent2"/>
          </a:solidFill>
          <a:latin typeface="Adobe Gothic Std B" pitchFamily="34" charset="-128"/>
          <a:ea typeface="Adobe Gothic Std B" pitchFamily="34" charset="-128"/>
        </a:defRPr>
      </a:lvl5pPr>
      <a:lvl6pPr marL="422178" algn="ctr" rtl="0" eaLnBrk="1" fontAlgn="base" hangingPunct="1">
        <a:spcBef>
          <a:spcPct val="0"/>
        </a:spcBef>
        <a:spcAft>
          <a:spcPct val="0"/>
        </a:spcAft>
        <a:defRPr sz="3324">
          <a:solidFill>
            <a:srgbClr val="222222"/>
          </a:solidFill>
          <a:latin typeface="Arial" charset="0"/>
        </a:defRPr>
      </a:lvl6pPr>
      <a:lvl7pPr marL="844357" algn="ctr" rtl="0" eaLnBrk="1" fontAlgn="base" hangingPunct="1">
        <a:spcBef>
          <a:spcPct val="0"/>
        </a:spcBef>
        <a:spcAft>
          <a:spcPct val="0"/>
        </a:spcAft>
        <a:defRPr sz="3324">
          <a:solidFill>
            <a:srgbClr val="222222"/>
          </a:solidFill>
          <a:latin typeface="Arial" charset="0"/>
        </a:defRPr>
      </a:lvl7pPr>
      <a:lvl8pPr marL="1266535" algn="ctr" rtl="0" eaLnBrk="1" fontAlgn="base" hangingPunct="1">
        <a:spcBef>
          <a:spcPct val="0"/>
        </a:spcBef>
        <a:spcAft>
          <a:spcPct val="0"/>
        </a:spcAft>
        <a:defRPr sz="3324">
          <a:solidFill>
            <a:srgbClr val="222222"/>
          </a:solidFill>
          <a:latin typeface="Arial" charset="0"/>
        </a:defRPr>
      </a:lvl8pPr>
      <a:lvl9pPr marL="1688714" algn="ctr" rtl="0" eaLnBrk="1" fontAlgn="base" hangingPunct="1">
        <a:spcBef>
          <a:spcPct val="0"/>
        </a:spcBef>
        <a:spcAft>
          <a:spcPct val="0"/>
        </a:spcAft>
        <a:defRPr sz="3324">
          <a:solidFill>
            <a:srgbClr val="222222"/>
          </a:solidFill>
          <a:latin typeface="Arial" charset="0"/>
        </a:defRPr>
      </a:lvl9pPr>
    </p:titleStyle>
    <p:bodyStyle>
      <a:lvl1pPr marL="316634" indent="-316634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ü"/>
        <a:defRPr sz="2955" b="1">
          <a:solidFill>
            <a:srgbClr val="222222"/>
          </a:solidFill>
          <a:latin typeface="Times New Roman" pitchFamily="18" charset="0"/>
          <a:ea typeface="+mn-ea"/>
          <a:cs typeface="Times New Roman" pitchFamily="18" charset="0"/>
        </a:defRPr>
      </a:lvl1pPr>
      <a:lvl2pPr marL="686040" indent="-263862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401" b="1">
          <a:solidFill>
            <a:srgbClr val="FF0000"/>
          </a:solidFill>
          <a:latin typeface="Times New Roman" pitchFamily="18" charset="0"/>
          <a:cs typeface="Times New Roman" pitchFamily="18" charset="0"/>
        </a:defRPr>
      </a:lvl2pPr>
      <a:lvl3pPr marL="1055446" indent="-211089" algn="l" rtl="0" eaLnBrk="1" fontAlgn="base" hangingPunct="1">
        <a:spcBef>
          <a:spcPct val="20000"/>
        </a:spcBef>
        <a:spcAft>
          <a:spcPct val="0"/>
        </a:spcAft>
        <a:buChar char="•"/>
        <a:defRPr sz="2031">
          <a:solidFill>
            <a:srgbClr val="222222"/>
          </a:solidFill>
          <a:latin typeface="+mn-lt"/>
          <a:cs typeface="Times New Roman" pitchFamily="18" charset="0"/>
        </a:defRPr>
      </a:lvl3pPr>
      <a:lvl4pPr marL="1477625" indent="-211089" algn="l" rtl="0" eaLnBrk="1" fontAlgn="base" hangingPunct="1">
        <a:spcBef>
          <a:spcPct val="20000"/>
        </a:spcBef>
        <a:spcAft>
          <a:spcPct val="0"/>
        </a:spcAft>
        <a:buChar char="–"/>
        <a:defRPr sz="2031">
          <a:solidFill>
            <a:srgbClr val="222222"/>
          </a:solidFill>
          <a:latin typeface="+mn-lt"/>
          <a:cs typeface="Times New Roman" pitchFamily="18" charset="0"/>
        </a:defRPr>
      </a:lvl4pPr>
      <a:lvl5pPr marL="1899803" indent="-211089" algn="l" rtl="0" eaLnBrk="1" fontAlgn="base" hangingPunct="1">
        <a:spcBef>
          <a:spcPct val="20000"/>
        </a:spcBef>
        <a:spcAft>
          <a:spcPct val="0"/>
        </a:spcAft>
        <a:buChar char="»"/>
        <a:defRPr sz="1847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321982" indent="-211089" algn="l" rtl="0" eaLnBrk="1" fontAlgn="base" hangingPunct="1">
        <a:spcBef>
          <a:spcPct val="20000"/>
        </a:spcBef>
        <a:spcAft>
          <a:spcPct val="0"/>
        </a:spcAft>
        <a:buChar char="»"/>
        <a:defRPr sz="1847">
          <a:solidFill>
            <a:schemeClr val="tx1"/>
          </a:solidFill>
          <a:latin typeface="Times New Roman" pitchFamily="18" charset="0"/>
        </a:defRPr>
      </a:lvl6pPr>
      <a:lvl7pPr marL="2744160" indent="-211089" algn="l" rtl="0" eaLnBrk="1" fontAlgn="base" hangingPunct="1">
        <a:spcBef>
          <a:spcPct val="20000"/>
        </a:spcBef>
        <a:spcAft>
          <a:spcPct val="0"/>
        </a:spcAft>
        <a:buChar char="»"/>
        <a:defRPr sz="1847">
          <a:solidFill>
            <a:schemeClr val="tx1"/>
          </a:solidFill>
          <a:latin typeface="Times New Roman" pitchFamily="18" charset="0"/>
        </a:defRPr>
      </a:lvl7pPr>
      <a:lvl8pPr marL="3166339" indent="-211089" algn="l" rtl="0" eaLnBrk="1" fontAlgn="base" hangingPunct="1">
        <a:spcBef>
          <a:spcPct val="20000"/>
        </a:spcBef>
        <a:spcAft>
          <a:spcPct val="0"/>
        </a:spcAft>
        <a:buChar char="»"/>
        <a:defRPr sz="1847">
          <a:solidFill>
            <a:schemeClr val="tx1"/>
          </a:solidFill>
          <a:latin typeface="Times New Roman" pitchFamily="18" charset="0"/>
        </a:defRPr>
      </a:lvl8pPr>
      <a:lvl9pPr marL="3588517" indent="-211089" algn="l" rtl="0" eaLnBrk="1" fontAlgn="base" hangingPunct="1">
        <a:spcBef>
          <a:spcPct val="20000"/>
        </a:spcBef>
        <a:spcAft>
          <a:spcPct val="0"/>
        </a:spcAft>
        <a:buChar char="»"/>
        <a:defRPr sz="1847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844357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178" algn="l" defTabSz="844357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357" algn="l" defTabSz="844357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535" algn="l" defTabSz="844357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714" algn="l" defTabSz="844357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892" algn="l" defTabSz="844357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3071" algn="l" defTabSz="844357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5249" algn="l" defTabSz="844357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7428" algn="l" defTabSz="844357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1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wmf"/><Relationship Id="rId12" Type="http://schemas.openxmlformats.org/officeDocument/2006/relationships/oleObject" Target="../embeddings/oleObject5.bin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0.wmf"/><Relationship Id="rId20" Type="http://schemas.openxmlformats.org/officeDocument/2006/relationships/image" Target="../media/image13.e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5" Type="http://schemas.openxmlformats.org/officeDocument/2006/relationships/oleObject" Target="../embeddings/oleObject7.bin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2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wmf"/><Relationship Id="rId1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3056353"/>
            <a:ext cx="8000998" cy="1159717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txBody>
          <a:bodyPr/>
          <a:lstStyle/>
          <a:p>
            <a:pPr>
              <a:defRPr/>
            </a:pPr>
            <a:r>
              <a:rPr lang="en-US" dirty="0" smtClean="0"/>
              <a:t>Week  12b –ch15</a:t>
            </a:r>
            <a:br>
              <a:rPr lang="en-US" dirty="0" smtClean="0"/>
            </a:br>
            <a:r>
              <a:rPr lang="en-US" sz="3600" dirty="0"/>
              <a:t>Quantitative Data Analysis: Hypothesis </a:t>
            </a:r>
            <a:r>
              <a:rPr lang="en-US" sz="3600" dirty="0" smtClean="0"/>
              <a:t>Testing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15038" y="1613629"/>
            <a:ext cx="7467600" cy="54707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ü"/>
              <a:defRPr sz="3200" b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sz="2955" dirty="0">
                <a:solidFill>
                  <a:schemeClr val="bg1"/>
                </a:solidFill>
                <a:latin typeface="Arial Black" panose="020B0A04020102020204" pitchFamily="34" charset="0"/>
                <a:ea typeface="ヒラギノ角ゴ Pro W3"/>
                <a:cs typeface="ヒラギノ角ゴ Pro W3"/>
              </a:rPr>
              <a:t>MIS   6220      </a:t>
            </a:r>
            <a:r>
              <a:rPr lang="en-GB" sz="2955" dirty="0">
                <a:solidFill>
                  <a:schemeClr val="bg1"/>
                </a:solidFill>
              </a:rPr>
              <a:t>RESEARCH METHODS </a:t>
            </a:r>
            <a:endParaRPr lang="en-US" sz="2955" dirty="0">
              <a:solidFill>
                <a:schemeClr val="bg1"/>
              </a:solidFill>
              <a:latin typeface="Arial Black" panose="020B0A04020102020204" pitchFamily="34" charset="0"/>
              <a:ea typeface="ヒラギノ角ゴ Pro W3"/>
              <a:cs typeface="ヒラギノ角ゴ Pro W3"/>
            </a:endParaRPr>
          </a:p>
        </p:txBody>
      </p:sp>
      <p:pic>
        <p:nvPicPr>
          <p:cNvPr id="8197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50" y="2296138"/>
            <a:ext cx="1657350" cy="1520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Text Box 45"/>
          <p:cNvSpPr txBox="1">
            <a:spLocks noChangeArrowheads="1"/>
          </p:cNvSpPr>
          <p:nvPr/>
        </p:nvSpPr>
        <p:spPr bwMode="auto">
          <a:xfrm>
            <a:off x="1" y="3899791"/>
            <a:ext cx="9144000" cy="2565511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ü"/>
              <a:defRPr sz="3200" b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6094" baseline="-25000" dirty="0">
                <a:solidFill>
                  <a:schemeClr val="folHlink"/>
                </a:solidFill>
              </a:rPr>
              <a:t>                                BY</a:t>
            </a:r>
          </a:p>
          <a:p>
            <a:pPr algn="ctr">
              <a:buNone/>
            </a:pPr>
            <a:r>
              <a:rPr lang="en-US" sz="2586" dirty="0">
                <a:solidFill>
                  <a:schemeClr val="bg1"/>
                </a:solidFill>
              </a:rPr>
              <a:t>Prof. Jimmy </a:t>
            </a:r>
            <a:r>
              <a:rPr lang="en-US" sz="2586" dirty="0" err="1">
                <a:solidFill>
                  <a:schemeClr val="bg1"/>
                </a:solidFill>
              </a:rPr>
              <a:t>K.N.Macharia</a:t>
            </a:r>
            <a:r>
              <a:rPr lang="en-US" sz="2586" dirty="0">
                <a:solidFill>
                  <a:schemeClr val="bg1"/>
                </a:solidFill>
              </a:rPr>
              <a:t>,</a:t>
            </a:r>
            <a:endParaRPr lang="en-GB" sz="2586" dirty="0">
              <a:solidFill>
                <a:schemeClr val="bg1"/>
              </a:solidFill>
            </a:endParaRPr>
          </a:p>
          <a:p>
            <a:pPr algn="ctr">
              <a:buNone/>
            </a:pPr>
            <a:r>
              <a:rPr lang="en-US" sz="2586" dirty="0">
                <a:solidFill>
                  <a:schemeClr val="bg1"/>
                </a:solidFill>
              </a:rPr>
              <a:t>Associate Professor of Information Systems &amp;Technology, and</a:t>
            </a:r>
            <a:endParaRPr lang="en-GB" sz="2586" dirty="0">
              <a:solidFill>
                <a:schemeClr val="bg1"/>
              </a:solidFill>
            </a:endParaRPr>
          </a:p>
          <a:p>
            <a:pPr algn="ctr">
              <a:buNone/>
            </a:pPr>
            <a:r>
              <a:rPr lang="en-US" sz="2586" dirty="0">
                <a:solidFill>
                  <a:schemeClr val="bg1"/>
                </a:solidFill>
              </a:rPr>
              <a:t>Dean, School of Science &amp; Technology,</a:t>
            </a:r>
            <a:endParaRPr lang="en-GB" sz="2586" dirty="0">
              <a:solidFill>
                <a:schemeClr val="bg1"/>
              </a:solidFill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700" baseline="-25000" dirty="0">
                <a:solidFill>
                  <a:schemeClr val="folHlink"/>
                </a:solidFill>
              </a:rPr>
              <a:t>kmacharia@usiu.ac.ke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782057" y="396822"/>
            <a:ext cx="7361521" cy="920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33" tIns="42217" rIns="84433" bIns="42217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dobe Gothic Std B" pitchFamily="34" charset="-128"/>
                <a:ea typeface="Adobe Gothic Std B" pitchFamily="34" charset="-128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dobe Gothic Std B" pitchFamily="34" charset="-128"/>
                <a:ea typeface="Adobe Gothic Std B" pitchFamily="34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dobe Gothic Std B" pitchFamily="34" charset="-128"/>
                <a:ea typeface="Adobe Gothic Std B" pitchFamily="34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dobe Gothic Std B" pitchFamily="34" charset="-128"/>
                <a:ea typeface="Adobe Gothic Std B" pitchFamily="34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dobe Gothic Std B" pitchFamily="34" charset="-128"/>
                <a:ea typeface="Adobe Gothic Std B" pitchFamily="34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GB" sz="4063" kern="0"/>
              <a:t>Masters of Information Systems &amp; Technology </a:t>
            </a:r>
            <a:endParaRPr lang="en-GB" sz="4063" kern="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2627784" y="2160702"/>
              <a:ext cx="3083807" cy="620226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18425" y="2151343"/>
                <a:ext cx="3102525" cy="63894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757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03263"/>
          </a:xfrm>
        </p:spPr>
        <p:txBody>
          <a:bodyPr>
            <a:normAutofit/>
          </a:bodyPr>
          <a:lstStyle/>
          <a:p>
            <a:pPr eaLnBrk="1" hangingPunct="1"/>
            <a:r>
              <a:rPr lang="en-US" smtClean="0"/>
              <a:t>Scatter plot</a:t>
            </a:r>
          </a:p>
        </p:txBody>
      </p:sp>
      <p:pic>
        <p:nvPicPr>
          <p:cNvPr id="175107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524000"/>
            <a:ext cx="4122738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4084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79475"/>
          </a:xfrm>
        </p:spPr>
        <p:txBody>
          <a:bodyPr/>
          <a:lstStyle/>
          <a:p>
            <a:pPr eaLnBrk="1" hangingPunct="1"/>
            <a:r>
              <a:rPr lang="en-US" smtClean="0"/>
              <a:t>Simple Linear Regression</a:t>
            </a:r>
          </a:p>
        </p:txBody>
      </p:sp>
      <p:sp>
        <p:nvSpPr>
          <p:cNvPr id="1035" name="Rectangle 3"/>
          <p:cNvSpPr>
            <a:spLocks noChangeArrowheads="1"/>
          </p:cNvSpPr>
          <p:nvPr/>
        </p:nvSpPr>
        <p:spPr bwMode="auto">
          <a:xfrm>
            <a:off x="2133600" y="2971800"/>
            <a:ext cx="3460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tx2"/>
                </a:solidFill>
              </a:rPr>
              <a:t>Y</a:t>
            </a:r>
          </a:p>
        </p:txBody>
      </p:sp>
      <p:sp>
        <p:nvSpPr>
          <p:cNvPr id="1036" name="Line 4"/>
          <p:cNvSpPr>
            <a:spLocks noChangeShapeType="1"/>
          </p:cNvSpPr>
          <p:nvPr/>
        </p:nvSpPr>
        <p:spPr bwMode="auto">
          <a:xfrm flipH="1">
            <a:off x="2590800" y="5638800"/>
            <a:ext cx="44148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Rectangle 5"/>
          <p:cNvSpPr>
            <a:spLocks noChangeArrowheads="1"/>
          </p:cNvSpPr>
          <p:nvPr/>
        </p:nvSpPr>
        <p:spPr bwMode="auto">
          <a:xfrm>
            <a:off x="6324600" y="5610225"/>
            <a:ext cx="3270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60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1038" name="Line 6"/>
          <p:cNvSpPr>
            <a:spLocks noChangeShapeType="1"/>
          </p:cNvSpPr>
          <p:nvPr/>
        </p:nvSpPr>
        <p:spPr bwMode="auto">
          <a:xfrm flipV="1">
            <a:off x="2590800" y="2514600"/>
            <a:ext cx="0" cy="3124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9" name="Oval 7"/>
          <p:cNvSpPr>
            <a:spLocks noChangeAspect="1" noChangeArrowheads="1"/>
          </p:cNvSpPr>
          <p:nvPr/>
        </p:nvSpPr>
        <p:spPr bwMode="auto">
          <a:xfrm>
            <a:off x="3429000" y="4572000"/>
            <a:ext cx="92075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0" name="Oval 8"/>
          <p:cNvSpPr>
            <a:spLocks noChangeAspect="1" noChangeArrowheads="1"/>
          </p:cNvSpPr>
          <p:nvPr/>
        </p:nvSpPr>
        <p:spPr bwMode="auto">
          <a:xfrm>
            <a:off x="3657600" y="4267200"/>
            <a:ext cx="92075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1" name="Oval 9"/>
          <p:cNvSpPr>
            <a:spLocks noChangeAspect="1" noChangeArrowheads="1"/>
          </p:cNvSpPr>
          <p:nvPr/>
        </p:nvSpPr>
        <p:spPr bwMode="auto">
          <a:xfrm>
            <a:off x="4038600" y="4038600"/>
            <a:ext cx="92075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2" name="Oval 10"/>
          <p:cNvSpPr>
            <a:spLocks noChangeAspect="1" noChangeArrowheads="1"/>
          </p:cNvSpPr>
          <p:nvPr/>
        </p:nvSpPr>
        <p:spPr bwMode="auto">
          <a:xfrm>
            <a:off x="4191000" y="4191000"/>
            <a:ext cx="92075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3" name="Oval 11"/>
          <p:cNvSpPr>
            <a:spLocks noChangeAspect="1" noChangeArrowheads="1"/>
          </p:cNvSpPr>
          <p:nvPr/>
        </p:nvSpPr>
        <p:spPr bwMode="auto">
          <a:xfrm>
            <a:off x="2971800" y="4495800"/>
            <a:ext cx="92075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" name="Oval 12"/>
          <p:cNvSpPr>
            <a:spLocks noChangeAspect="1" noChangeArrowheads="1"/>
          </p:cNvSpPr>
          <p:nvPr/>
        </p:nvSpPr>
        <p:spPr bwMode="auto">
          <a:xfrm>
            <a:off x="4572000" y="3886200"/>
            <a:ext cx="92075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5" name="Oval 13"/>
          <p:cNvSpPr>
            <a:spLocks noChangeAspect="1" noChangeArrowheads="1"/>
          </p:cNvSpPr>
          <p:nvPr/>
        </p:nvSpPr>
        <p:spPr bwMode="auto">
          <a:xfrm>
            <a:off x="4953000" y="3962400"/>
            <a:ext cx="92075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6" name="Oval 14"/>
          <p:cNvSpPr>
            <a:spLocks noChangeAspect="1" noChangeArrowheads="1"/>
          </p:cNvSpPr>
          <p:nvPr/>
        </p:nvSpPr>
        <p:spPr bwMode="auto">
          <a:xfrm>
            <a:off x="5105400" y="3733800"/>
            <a:ext cx="92075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7" name="Oval 15"/>
          <p:cNvSpPr>
            <a:spLocks noChangeAspect="1" noChangeArrowheads="1"/>
          </p:cNvSpPr>
          <p:nvPr/>
        </p:nvSpPr>
        <p:spPr bwMode="auto">
          <a:xfrm>
            <a:off x="5334000" y="3810000"/>
            <a:ext cx="92075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8" name="Oval 16"/>
          <p:cNvSpPr>
            <a:spLocks noChangeAspect="1" noChangeArrowheads="1"/>
          </p:cNvSpPr>
          <p:nvPr/>
        </p:nvSpPr>
        <p:spPr bwMode="auto">
          <a:xfrm>
            <a:off x="5638800" y="3200400"/>
            <a:ext cx="92075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37" name="Line 17"/>
          <p:cNvSpPr>
            <a:spLocks noChangeShapeType="1"/>
          </p:cNvSpPr>
          <p:nvPr/>
        </p:nvSpPr>
        <p:spPr bwMode="auto">
          <a:xfrm flipV="1">
            <a:off x="2590800" y="3200400"/>
            <a:ext cx="4191000" cy="16002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1026" name="Object 18"/>
          <p:cNvGraphicFramePr>
            <a:graphicFrameLocks noChangeAspect="1"/>
          </p:cNvGraphicFramePr>
          <p:nvPr/>
        </p:nvGraphicFramePr>
        <p:xfrm>
          <a:off x="4787900" y="3695700"/>
          <a:ext cx="177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Equation" r:id="rId4" imgW="177646" imgH="228402" progId="Equation.3">
                  <p:embed/>
                </p:oleObj>
              </mc:Choice>
              <mc:Fallback>
                <p:oleObj name="Equation" r:id="rId4" imgW="177646" imgH="2284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695700"/>
                        <a:ext cx="1778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19"/>
          <p:cNvGraphicFramePr>
            <a:graphicFrameLocks noChangeAspect="1"/>
          </p:cNvGraphicFramePr>
          <p:nvPr/>
        </p:nvGraphicFramePr>
        <p:xfrm>
          <a:off x="4787900" y="3695700"/>
          <a:ext cx="177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Equation" r:id="rId6" imgW="177646" imgH="228402" progId="Equation.3">
                  <p:embed/>
                </p:oleObj>
              </mc:Choice>
              <mc:Fallback>
                <p:oleObj name="Equation" r:id="rId6" imgW="177646" imgH="2284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695700"/>
                        <a:ext cx="1778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20"/>
          <p:cNvGraphicFramePr>
            <a:graphicFrameLocks noChangeAspect="1"/>
          </p:cNvGraphicFramePr>
          <p:nvPr/>
        </p:nvGraphicFramePr>
        <p:xfrm>
          <a:off x="4800600" y="3714750"/>
          <a:ext cx="152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Equation" r:id="rId8" imgW="152334" imgH="190417" progId="Equation.3">
                  <p:embed/>
                </p:oleObj>
              </mc:Choice>
              <mc:Fallback>
                <p:oleObj name="Equation" r:id="rId8" imgW="152334" imgH="190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714750"/>
                        <a:ext cx="1524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0" name="Rectangle 21"/>
          <p:cNvSpPr>
            <a:spLocks noChangeArrowheads="1"/>
          </p:cNvSpPr>
          <p:nvPr/>
        </p:nvSpPr>
        <p:spPr bwMode="auto">
          <a:xfrm>
            <a:off x="447675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029" name="Object 22"/>
          <p:cNvGraphicFramePr>
            <a:graphicFrameLocks noChangeAspect="1"/>
          </p:cNvGraphicFramePr>
          <p:nvPr/>
        </p:nvGraphicFramePr>
        <p:xfrm>
          <a:off x="4781550" y="3695700"/>
          <a:ext cx="190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r:id="rId10" imgW="190500" imgH="228600" progId="Equation.3">
                  <p:embed/>
                </p:oleObj>
              </mc:Choice>
              <mc:Fallback>
                <p:oleObj r:id="rId10" imgW="190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1550" y="3695700"/>
                        <a:ext cx="1905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1" name="Rectangle 23"/>
          <p:cNvSpPr>
            <a:spLocks noChangeArrowheads="1"/>
          </p:cNvSpPr>
          <p:nvPr/>
        </p:nvSpPr>
        <p:spPr bwMode="auto">
          <a:xfrm>
            <a:off x="447675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030" name="Object 24"/>
          <p:cNvGraphicFramePr>
            <a:graphicFrameLocks noChangeAspect="1"/>
          </p:cNvGraphicFramePr>
          <p:nvPr/>
        </p:nvGraphicFramePr>
        <p:xfrm>
          <a:off x="4781550" y="3695700"/>
          <a:ext cx="190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r:id="rId12" imgW="190500" imgH="228600" progId="Equation.3">
                  <p:embed/>
                </p:oleObj>
              </mc:Choice>
              <mc:Fallback>
                <p:oleObj r:id="rId12" imgW="190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1550" y="3695700"/>
                        <a:ext cx="1905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2" name="Rectangle 25"/>
          <p:cNvSpPr>
            <a:spLocks noChangeArrowheads="1"/>
          </p:cNvSpPr>
          <p:nvPr/>
        </p:nvSpPr>
        <p:spPr bwMode="auto">
          <a:xfrm>
            <a:off x="447675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031" name="Object 26"/>
          <p:cNvGraphicFramePr>
            <a:graphicFrameLocks noChangeAspect="1"/>
          </p:cNvGraphicFramePr>
          <p:nvPr/>
        </p:nvGraphicFramePr>
        <p:xfrm>
          <a:off x="4781550" y="3695700"/>
          <a:ext cx="190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r:id="rId13" imgW="190500" imgH="228600" progId="Equation.3">
                  <p:embed/>
                </p:oleObj>
              </mc:Choice>
              <mc:Fallback>
                <p:oleObj r:id="rId13" imgW="190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1550" y="3695700"/>
                        <a:ext cx="1905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3" name="Rectangle 27"/>
          <p:cNvSpPr>
            <a:spLocks noChangeArrowheads="1"/>
          </p:cNvSpPr>
          <p:nvPr/>
        </p:nvSpPr>
        <p:spPr bwMode="auto">
          <a:xfrm>
            <a:off x="447675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032" name="Object 28"/>
          <p:cNvGraphicFramePr>
            <a:graphicFrameLocks noChangeAspect="1"/>
          </p:cNvGraphicFramePr>
          <p:nvPr/>
        </p:nvGraphicFramePr>
        <p:xfrm>
          <a:off x="4781550" y="3695700"/>
          <a:ext cx="190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r:id="rId15" imgW="190500" imgH="228600" progId="Equation.3">
                  <p:embed/>
                </p:oleObj>
              </mc:Choice>
              <mc:Fallback>
                <p:oleObj r:id="rId15" imgW="190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1550" y="3695700"/>
                        <a:ext cx="1905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" name="Rectangle 29"/>
          <p:cNvSpPr>
            <a:spLocks noChangeArrowheads="1"/>
          </p:cNvSpPr>
          <p:nvPr/>
        </p:nvSpPr>
        <p:spPr bwMode="auto">
          <a:xfrm>
            <a:off x="6904038" y="3711575"/>
            <a:ext cx="1270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200">
                <a:solidFill>
                  <a:srgbClr val="000000"/>
                </a:solidFill>
              </a:rPr>
              <a:t>`0</a:t>
            </a:r>
            <a:endParaRPr lang="en-US"/>
          </a:p>
        </p:txBody>
      </p:sp>
      <p:sp>
        <p:nvSpPr>
          <p:cNvPr id="1055" name="Rectangle 30"/>
          <p:cNvSpPr>
            <a:spLocks noChangeArrowheads="1"/>
          </p:cNvSpPr>
          <p:nvPr/>
        </p:nvSpPr>
        <p:spPr bwMode="auto">
          <a:xfrm>
            <a:off x="6750050" y="3548063"/>
            <a:ext cx="10636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900" i="1">
                <a:solidFill>
                  <a:srgbClr val="000000"/>
                </a:solidFill>
                <a:latin typeface="Symbol" pitchFamily="18" charset="2"/>
              </a:rPr>
              <a:t>?</a:t>
            </a:r>
            <a:endParaRPr lang="en-US"/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2057400" y="4800600"/>
            <a:ext cx="533400" cy="838200"/>
            <a:chOff x="1296" y="2832"/>
            <a:chExt cx="336" cy="528"/>
          </a:xfrm>
        </p:grpSpPr>
        <p:sp>
          <p:nvSpPr>
            <p:cNvPr id="1064" name="AutoShape 32"/>
            <p:cNvSpPr>
              <a:spLocks/>
            </p:cNvSpPr>
            <p:nvPr/>
          </p:nvSpPr>
          <p:spPr bwMode="auto">
            <a:xfrm>
              <a:off x="1536" y="2832"/>
              <a:ext cx="96" cy="528"/>
            </a:xfrm>
            <a:prstGeom prst="leftBrace">
              <a:avLst>
                <a:gd name="adj1" fmla="val 45833"/>
                <a:gd name="adj2" fmla="val 50000"/>
              </a:avLst>
            </a:prstGeom>
            <a:solidFill>
              <a:schemeClr val="bg1"/>
            </a:solidFill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033" name="Object 33"/>
            <p:cNvGraphicFramePr>
              <a:graphicFrameLocks noChangeAspect="1"/>
            </p:cNvGraphicFramePr>
            <p:nvPr/>
          </p:nvGraphicFramePr>
          <p:xfrm>
            <a:off x="1296" y="3024"/>
            <a:ext cx="144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3" name="Equation" r:id="rId17" imgW="177646" imgH="228402" progId="Equation.3">
                    <p:embed/>
                  </p:oleObj>
                </mc:Choice>
                <mc:Fallback>
                  <p:oleObj name="Equation" r:id="rId17" imgW="177646" imgH="22840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3024"/>
                          <a:ext cx="144" cy="18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57" name="Rectangle 34"/>
          <p:cNvSpPr>
            <a:spLocks noChangeArrowheads="1"/>
          </p:cNvSpPr>
          <p:nvPr/>
        </p:nvSpPr>
        <p:spPr bwMode="auto">
          <a:xfrm>
            <a:off x="3957638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86755" name="Picture 35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905000"/>
            <a:ext cx="2249488" cy="3762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5410200" y="3505200"/>
            <a:ext cx="838200" cy="609600"/>
            <a:chOff x="3408" y="2016"/>
            <a:chExt cx="528" cy="384"/>
          </a:xfrm>
        </p:grpSpPr>
        <p:pic>
          <p:nvPicPr>
            <p:cNvPr id="1060" name="Picture 37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2" y="2016"/>
              <a:ext cx="144" cy="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61" name="Text Box 38"/>
            <p:cNvSpPr txBox="1">
              <a:spLocks noChangeArrowheads="1"/>
            </p:cNvSpPr>
            <p:nvPr/>
          </p:nvSpPr>
          <p:spPr bwMode="auto">
            <a:xfrm>
              <a:off x="3456" y="2208"/>
              <a:ext cx="240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sz="1400"/>
                <a:t>1</a:t>
              </a:r>
            </a:p>
          </p:txBody>
        </p:sp>
        <p:sp>
          <p:nvSpPr>
            <p:cNvPr id="1062" name="AutoShape 39"/>
            <p:cNvSpPr>
              <a:spLocks/>
            </p:cNvSpPr>
            <p:nvPr/>
          </p:nvSpPr>
          <p:spPr bwMode="auto">
            <a:xfrm rot="-5391490">
              <a:off x="3552" y="2016"/>
              <a:ext cx="48" cy="336"/>
            </a:xfrm>
            <a:prstGeom prst="leftBrace">
              <a:avLst>
                <a:gd name="adj1" fmla="val 58333"/>
                <a:gd name="adj2" fmla="val 50000"/>
              </a:avLst>
            </a:prstGeom>
            <a:solidFill>
              <a:schemeClr val="bg1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3" name="AutoShape 40"/>
            <p:cNvSpPr>
              <a:spLocks/>
            </p:cNvSpPr>
            <p:nvPr/>
          </p:nvSpPr>
          <p:spPr bwMode="auto">
            <a:xfrm>
              <a:off x="3716" y="2028"/>
              <a:ext cx="48" cy="155"/>
            </a:xfrm>
            <a:prstGeom prst="rightBrace">
              <a:avLst>
                <a:gd name="adj1" fmla="val 26910"/>
                <a:gd name="adj2" fmla="val 50000"/>
              </a:avLst>
            </a:prstGeom>
            <a:solidFill>
              <a:schemeClr val="bg1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352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79475"/>
          </a:xfrm>
        </p:spPr>
        <p:txBody>
          <a:bodyPr>
            <a:normAutofit/>
          </a:bodyPr>
          <a:lstStyle/>
          <a:p>
            <a:pPr eaLnBrk="1" hangingPunct="1"/>
            <a:r>
              <a:rPr lang="en-US" smtClean="0"/>
              <a:t>Ordinary Least Squares Estimation</a:t>
            </a:r>
          </a:p>
        </p:txBody>
      </p:sp>
      <p:sp>
        <p:nvSpPr>
          <p:cNvPr id="288771" name="Rectangle 3"/>
          <p:cNvSpPr>
            <a:spLocks noChangeArrowheads="1"/>
          </p:cNvSpPr>
          <p:nvPr/>
        </p:nvSpPr>
        <p:spPr bwMode="auto">
          <a:xfrm>
            <a:off x="2209800" y="3476625"/>
            <a:ext cx="3889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1800">
                <a:solidFill>
                  <a:schemeClr val="tx2"/>
                </a:solidFill>
              </a:rPr>
              <a:t>Y</a:t>
            </a:r>
            <a:r>
              <a:rPr lang="en-US" sz="1800" baseline="-25000">
                <a:solidFill>
                  <a:schemeClr val="tx2"/>
                </a:solidFill>
              </a:rPr>
              <a:t>i</a:t>
            </a:r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176132" name="Line 4"/>
          <p:cNvSpPr>
            <a:spLocks noChangeShapeType="1"/>
          </p:cNvSpPr>
          <p:nvPr/>
        </p:nvSpPr>
        <p:spPr bwMode="auto">
          <a:xfrm flipH="1">
            <a:off x="2590800" y="5762625"/>
            <a:ext cx="44148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133" name="Line 5"/>
          <p:cNvSpPr>
            <a:spLocks noChangeShapeType="1"/>
          </p:cNvSpPr>
          <p:nvPr/>
        </p:nvSpPr>
        <p:spPr bwMode="auto">
          <a:xfrm flipV="1">
            <a:off x="2590800" y="2638425"/>
            <a:ext cx="0" cy="3124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6134" name="Oval 6"/>
          <p:cNvSpPr>
            <a:spLocks noChangeAspect="1" noChangeArrowheads="1"/>
          </p:cNvSpPr>
          <p:nvPr/>
        </p:nvSpPr>
        <p:spPr bwMode="auto">
          <a:xfrm>
            <a:off x="3429000" y="4695825"/>
            <a:ext cx="92075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6135" name="Oval 7"/>
          <p:cNvSpPr>
            <a:spLocks noChangeAspect="1" noChangeArrowheads="1"/>
          </p:cNvSpPr>
          <p:nvPr/>
        </p:nvSpPr>
        <p:spPr bwMode="auto">
          <a:xfrm>
            <a:off x="3657600" y="4391025"/>
            <a:ext cx="92075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6136" name="Oval 8"/>
          <p:cNvSpPr>
            <a:spLocks noChangeAspect="1" noChangeArrowheads="1"/>
          </p:cNvSpPr>
          <p:nvPr/>
        </p:nvSpPr>
        <p:spPr bwMode="auto">
          <a:xfrm>
            <a:off x="4038600" y="4162425"/>
            <a:ext cx="92075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6137" name="Oval 9"/>
          <p:cNvSpPr>
            <a:spLocks noChangeAspect="1" noChangeArrowheads="1"/>
          </p:cNvSpPr>
          <p:nvPr/>
        </p:nvSpPr>
        <p:spPr bwMode="auto">
          <a:xfrm>
            <a:off x="4191000" y="4314825"/>
            <a:ext cx="92075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6138" name="Oval 10"/>
          <p:cNvSpPr>
            <a:spLocks noChangeAspect="1" noChangeArrowheads="1"/>
          </p:cNvSpPr>
          <p:nvPr/>
        </p:nvSpPr>
        <p:spPr bwMode="auto">
          <a:xfrm>
            <a:off x="2971800" y="4619625"/>
            <a:ext cx="92075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6139" name="Oval 11"/>
          <p:cNvSpPr>
            <a:spLocks noChangeAspect="1" noChangeArrowheads="1"/>
          </p:cNvSpPr>
          <p:nvPr/>
        </p:nvSpPr>
        <p:spPr bwMode="auto">
          <a:xfrm>
            <a:off x="4572000" y="4010025"/>
            <a:ext cx="92075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6140" name="Oval 12"/>
          <p:cNvSpPr>
            <a:spLocks noChangeAspect="1" noChangeArrowheads="1"/>
          </p:cNvSpPr>
          <p:nvPr/>
        </p:nvSpPr>
        <p:spPr bwMode="auto">
          <a:xfrm>
            <a:off x="4953000" y="4086225"/>
            <a:ext cx="92075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6141" name="Oval 13"/>
          <p:cNvSpPr>
            <a:spLocks noChangeAspect="1" noChangeArrowheads="1"/>
          </p:cNvSpPr>
          <p:nvPr/>
        </p:nvSpPr>
        <p:spPr bwMode="auto">
          <a:xfrm>
            <a:off x="5105400" y="3857625"/>
            <a:ext cx="92075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6142" name="Oval 14"/>
          <p:cNvSpPr>
            <a:spLocks noChangeAspect="1" noChangeArrowheads="1"/>
          </p:cNvSpPr>
          <p:nvPr/>
        </p:nvSpPr>
        <p:spPr bwMode="auto">
          <a:xfrm>
            <a:off x="5334000" y="3933825"/>
            <a:ext cx="92075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6143" name="Line 15"/>
          <p:cNvSpPr>
            <a:spLocks noChangeShapeType="1"/>
          </p:cNvSpPr>
          <p:nvPr/>
        </p:nvSpPr>
        <p:spPr bwMode="auto">
          <a:xfrm flipV="1">
            <a:off x="2590800" y="3324225"/>
            <a:ext cx="4191000" cy="16002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6144" name="Rectangle 19"/>
          <p:cNvSpPr>
            <a:spLocks noChangeArrowheads="1"/>
          </p:cNvSpPr>
          <p:nvPr/>
        </p:nvSpPr>
        <p:spPr bwMode="auto">
          <a:xfrm>
            <a:off x="447675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6145" name="Rectangle 21"/>
          <p:cNvSpPr>
            <a:spLocks noChangeArrowheads="1"/>
          </p:cNvSpPr>
          <p:nvPr/>
        </p:nvSpPr>
        <p:spPr bwMode="auto">
          <a:xfrm>
            <a:off x="447675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6146" name="Rectangle 23"/>
          <p:cNvSpPr>
            <a:spLocks noChangeArrowheads="1"/>
          </p:cNvSpPr>
          <p:nvPr/>
        </p:nvSpPr>
        <p:spPr bwMode="auto">
          <a:xfrm>
            <a:off x="447675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6147" name="Rectangle 25"/>
          <p:cNvSpPr>
            <a:spLocks noChangeArrowheads="1"/>
          </p:cNvSpPr>
          <p:nvPr/>
        </p:nvSpPr>
        <p:spPr bwMode="auto">
          <a:xfrm>
            <a:off x="447675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6148" name="Rectangle 29"/>
          <p:cNvSpPr>
            <a:spLocks noChangeArrowheads="1"/>
          </p:cNvSpPr>
          <p:nvPr/>
        </p:nvSpPr>
        <p:spPr bwMode="auto">
          <a:xfrm>
            <a:off x="3957638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6149" name="Oval 30"/>
          <p:cNvSpPr>
            <a:spLocks noChangeAspect="1" noChangeArrowheads="1"/>
          </p:cNvSpPr>
          <p:nvPr/>
        </p:nvSpPr>
        <p:spPr bwMode="auto">
          <a:xfrm>
            <a:off x="5638800" y="3324225"/>
            <a:ext cx="92075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2209800" y="3124200"/>
            <a:ext cx="3717925" cy="3124200"/>
            <a:chOff x="1392" y="1968"/>
            <a:chExt cx="2342" cy="1968"/>
          </a:xfrm>
        </p:grpSpPr>
        <p:sp>
          <p:nvSpPr>
            <p:cNvPr id="176158" name="Line 32"/>
            <p:cNvSpPr>
              <a:spLocks noChangeShapeType="1"/>
            </p:cNvSpPr>
            <p:nvPr/>
          </p:nvSpPr>
          <p:spPr bwMode="auto">
            <a:xfrm>
              <a:off x="3581" y="2170"/>
              <a:ext cx="0" cy="14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6159" name="Rectangle 33"/>
            <p:cNvSpPr>
              <a:spLocks noChangeArrowheads="1"/>
            </p:cNvSpPr>
            <p:nvPr/>
          </p:nvSpPr>
          <p:spPr bwMode="auto">
            <a:xfrm>
              <a:off x="3504" y="3726"/>
              <a:ext cx="23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1600">
                  <a:solidFill>
                    <a:schemeClr val="tx2"/>
                  </a:solidFill>
                </a:rPr>
                <a:t>X</a:t>
              </a:r>
              <a:r>
                <a:rPr lang="en-US" sz="1600" baseline="-25000">
                  <a:solidFill>
                    <a:schemeClr val="tx2"/>
                  </a:solidFill>
                </a:rPr>
                <a:t>i</a:t>
              </a:r>
              <a:endParaRPr lang="en-US" sz="1600">
                <a:solidFill>
                  <a:schemeClr val="tx2"/>
                </a:solidFill>
              </a:endParaRPr>
            </a:p>
          </p:txBody>
        </p:sp>
        <p:sp>
          <p:nvSpPr>
            <p:cNvPr id="176160" name="Rectangle 34"/>
            <p:cNvSpPr>
              <a:spLocks noChangeArrowheads="1"/>
            </p:cNvSpPr>
            <p:nvPr/>
          </p:nvSpPr>
          <p:spPr bwMode="auto">
            <a:xfrm>
              <a:off x="1392" y="1968"/>
              <a:ext cx="245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sz="1800">
                  <a:solidFill>
                    <a:schemeClr val="tx2"/>
                  </a:solidFill>
                </a:rPr>
                <a:t>Y</a:t>
              </a:r>
              <a:r>
                <a:rPr lang="en-US" sz="1800" baseline="-25000">
                  <a:solidFill>
                    <a:schemeClr val="tx2"/>
                  </a:solidFill>
                </a:rPr>
                <a:t>i</a:t>
              </a:r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176161" name="Line 35"/>
            <p:cNvSpPr>
              <a:spLocks noChangeShapeType="1"/>
            </p:cNvSpPr>
            <p:nvPr/>
          </p:nvSpPr>
          <p:spPr bwMode="auto">
            <a:xfrm flipH="1">
              <a:off x="1632" y="2124"/>
              <a:ext cx="19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4114800" y="3324225"/>
            <a:ext cx="685800" cy="396875"/>
            <a:chOff x="2592" y="2094"/>
            <a:chExt cx="432" cy="250"/>
          </a:xfrm>
        </p:grpSpPr>
        <p:sp>
          <p:nvSpPr>
            <p:cNvPr id="176156" name="Line 37"/>
            <p:cNvSpPr>
              <a:spLocks noChangeShapeType="1"/>
            </p:cNvSpPr>
            <p:nvPr/>
          </p:nvSpPr>
          <p:spPr bwMode="auto">
            <a:xfrm>
              <a:off x="2640" y="214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6157" name="Text Box 38"/>
            <p:cNvSpPr txBox="1">
              <a:spLocks noChangeArrowheads="1"/>
            </p:cNvSpPr>
            <p:nvPr/>
          </p:nvSpPr>
          <p:spPr bwMode="auto">
            <a:xfrm>
              <a:off x="2592" y="2094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sz="2000" i="1"/>
                <a:t>e</a:t>
              </a:r>
              <a:r>
                <a:rPr lang="en-US" sz="2000" baseline="-25000"/>
                <a:t>i</a:t>
              </a:r>
              <a:endParaRPr lang="en-US" sz="2000"/>
            </a:p>
          </p:txBody>
        </p:sp>
      </p:grpSp>
      <p:pic>
        <p:nvPicPr>
          <p:cNvPr id="288807" name="Picture 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838325"/>
            <a:ext cx="1462088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2133600" y="3367088"/>
            <a:ext cx="3581400" cy="519112"/>
            <a:chOff x="1344" y="2121"/>
            <a:chExt cx="2256" cy="327"/>
          </a:xfrm>
        </p:grpSpPr>
        <p:sp>
          <p:nvSpPr>
            <p:cNvPr id="176154" name="Line 41"/>
            <p:cNvSpPr>
              <a:spLocks noChangeShapeType="1"/>
            </p:cNvSpPr>
            <p:nvPr/>
          </p:nvSpPr>
          <p:spPr bwMode="auto">
            <a:xfrm flipH="1">
              <a:off x="1632" y="2334"/>
              <a:ext cx="19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6155" name="Text Box 42"/>
            <p:cNvSpPr txBox="1">
              <a:spLocks noChangeArrowheads="1"/>
            </p:cNvSpPr>
            <p:nvPr/>
          </p:nvSpPr>
          <p:spPr bwMode="auto">
            <a:xfrm>
              <a:off x="1344" y="2121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sz="2800">
                  <a:cs typeface="Times New Roman" pitchFamily="18" charset="0"/>
                </a:rPr>
                <a:t>ˆ</a:t>
              </a:r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61736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1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SPSS</a:t>
            </a:r>
            <a:endParaRPr lang="en-GB" smtClean="0"/>
          </a:p>
        </p:txBody>
      </p:sp>
      <p:sp>
        <p:nvSpPr>
          <p:cNvPr id="177155" name="Rectangle 3"/>
          <p:cNvSpPr>
            <a:spLocks noGrp="1" noChangeAspec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GB" sz="1400" smtClean="0">
                <a:solidFill>
                  <a:schemeClr val="hlink"/>
                </a:solidFill>
              </a:rPr>
              <a:t>Analyze </a:t>
            </a:r>
            <a:r>
              <a:rPr lang="en-GB" sz="1400" smtClean="0">
                <a:solidFill>
                  <a:schemeClr val="hlink"/>
                </a:solidFill>
                <a:sym typeface="Wingdings 3" pitchFamily="18" charset="2"/>
              </a:rPr>
              <a:t></a:t>
            </a:r>
            <a:r>
              <a:rPr lang="en-GB" sz="1400" smtClean="0">
                <a:solidFill>
                  <a:schemeClr val="hlink"/>
                </a:solidFill>
              </a:rPr>
              <a:t> Regression </a:t>
            </a:r>
            <a:r>
              <a:rPr lang="en-GB" sz="1400" smtClean="0">
                <a:solidFill>
                  <a:schemeClr val="hlink"/>
                </a:solidFill>
                <a:sym typeface="Wingdings 3" pitchFamily="18" charset="2"/>
              </a:rPr>
              <a:t> Linear</a:t>
            </a:r>
            <a:endParaRPr lang="en-GB" sz="1400" smtClean="0"/>
          </a:p>
          <a:p>
            <a:pPr eaLnBrk="1" hangingPunct="1">
              <a:buFont typeface="Wingdings" pitchFamily="2" charset="2"/>
              <a:buNone/>
            </a:pPr>
            <a:endParaRPr lang="en-GB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19200" y="2451100"/>
            <a:ext cx="7185025" cy="3522663"/>
            <a:chOff x="768" y="1544"/>
            <a:chExt cx="4526" cy="2219"/>
          </a:xfrm>
        </p:grpSpPr>
        <p:pic>
          <p:nvPicPr>
            <p:cNvPr id="177157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3" y="1544"/>
              <a:ext cx="3274" cy="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7158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2640"/>
              <a:ext cx="4526" cy="1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08545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79475"/>
          </a:xfrm>
        </p:spPr>
        <p:txBody>
          <a:bodyPr/>
          <a:lstStyle/>
          <a:p>
            <a:pPr eaLnBrk="1" hangingPunct="1"/>
            <a:r>
              <a:rPr lang="en-US" smtClean="0"/>
              <a:t>SPSS </a:t>
            </a:r>
            <a:r>
              <a:rPr lang="en-US" sz="2800" smtClean="0"/>
              <a:t>cont’d</a:t>
            </a:r>
          </a:p>
        </p:txBody>
      </p:sp>
      <p:pic>
        <p:nvPicPr>
          <p:cNvPr id="1781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67000"/>
            <a:ext cx="7442200" cy="181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727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905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nl-NL" sz="4800" smtClean="0"/>
              <a:t>Model validation</a:t>
            </a:r>
            <a:endParaRPr lang="en-US" sz="4800" smtClean="0"/>
          </a:p>
        </p:txBody>
      </p:sp>
      <p:sp>
        <p:nvSpPr>
          <p:cNvPr id="179203" name="Rectangle 3"/>
          <p:cNvSpPr>
            <a:spLocks noGrp="1" noChangeAspect="1" noChangeArrowheads="1"/>
          </p:cNvSpPr>
          <p:nvPr>
            <p:ph idx="1"/>
          </p:nvPr>
        </p:nvSpPr>
        <p:spPr>
          <a:xfrm>
            <a:off x="685800" y="1752600"/>
            <a:ext cx="7924800" cy="4191000"/>
          </a:xfrm>
        </p:spPr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nl-NL" sz="2200" smtClean="0"/>
              <a:t>Face validity: signs and magnitudes make sense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nl-NL" sz="2200" smtClean="0"/>
              <a:t>Statistical validity:</a:t>
            </a:r>
          </a:p>
          <a:p>
            <a:pPr marL="914400" lvl="1" indent="-457200" eaLnBrk="1" hangingPunct="1"/>
            <a:r>
              <a:rPr lang="nl-NL" sz="2000" smtClean="0"/>
              <a:t>Model fit: R</a:t>
            </a:r>
            <a:r>
              <a:rPr lang="nl-NL" sz="2000" baseline="30000" smtClean="0"/>
              <a:t>2</a:t>
            </a:r>
          </a:p>
          <a:p>
            <a:pPr marL="914400" lvl="1" indent="-457200" eaLnBrk="1" hangingPunct="1"/>
            <a:r>
              <a:rPr lang="nl-NL" sz="2000" smtClean="0"/>
              <a:t>Model significance: F-test</a:t>
            </a:r>
          </a:p>
          <a:p>
            <a:pPr marL="914400" lvl="1" indent="-457200" eaLnBrk="1" hangingPunct="1"/>
            <a:r>
              <a:rPr lang="nl-NL" sz="2000" smtClean="0"/>
              <a:t>Parameter significance: t-test</a:t>
            </a:r>
          </a:p>
          <a:p>
            <a:pPr marL="914400" lvl="1" indent="-457200" eaLnBrk="1" hangingPunct="1"/>
            <a:r>
              <a:rPr lang="nl-NL" sz="2000" smtClean="0"/>
              <a:t>Strength of effects: beta-coefficients</a:t>
            </a:r>
          </a:p>
          <a:p>
            <a:pPr marL="914400" lvl="1" indent="-457200" eaLnBrk="1" hangingPunct="1"/>
            <a:r>
              <a:rPr lang="nl-NL" sz="2000" smtClean="0"/>
              <a:t>Discussion of multicollinearity: correlation matrix</a:t>
            </a:r>
            <a:endParaRPr lang="en-GB" sz="2000" smtClean="0"/>
          </a:p>
          <a:p>
            <a:pPr marL="533400" indent="-533400" eaLnBrk="1" hangingPunct="1">
              <a:buFontTx/>
              <a:buAutoNum type="arabicPeriod"/>
            </a:pPr>
            <a:r>
              <a:rPr lang="nl-NL" sz="2200" smtClean="0"/>
              <a:t>Predictive validity: how well the model predicts</a:t>
            </a:r>
          </a:p>
          <a:p>
            <a:pPr marL="914400" lvl="1" indent="-457200" eaLnBrk="1" hangingPunct="1"/>
            <a:r>
              <a:rPr lang="nl-NL" sz="2000" smtClean="0"/>
              <a:t>Out-of-sample forecast errors</a:t>
            </a:r>
            <a:endParaRPr lang="en-US" sz="2000" smtClean="0"/>
          </a:p>
        </p:txBody>
      </p:sp>
    </p:spTree>
    <p:extLst>
      <p:ext uri="{BB962C8B-B14F-4D97-AF65-F5344CB8AC3E}">
        <p14:creationId xmlns:p14="http://schemas.microsoft.com/office/powerpoint/2010/main" val="1499528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SPSS</a:t>
            </a:r>
            <a:endParaRPr lang="en-GB" smtClean="0"/>
          </a:p>
        </p:txBody>
      </p:sp>
      <p:sp>
        <p:nvSpPr>
          <p:cNvPr id="180227" name="Rectangle 3"/>
          <p:cNvSpPr>
            <a:spLocks noGrp="1" noChangeAspec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GB" sz="1400" smtClean="0"/>
          </a:p>
          <a:p>
            <a:pPr eaLnBrk="1" hangingPunct="1">
              <a:buFont typeface="Wingdings" pitchFamily="2" charset="2"/>
              <a:buNone/>
            </a:pPr>
            <a:endParaRPr lang="en-GB" smtClean="0"/>
          </a:p>
        </p:txBody>
      </p:sp>
      <p:pic>
        <p:nvPicPr>
          <p:cNvPr id="1802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263" y="2451100"/>
            <a:ext cx="5197475" cy="131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7178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66788"/>
          </a:xfrm>
        </p:spPr>
        <p:txBody>
          <a:bodyPr/>
          <a:lstStyle/>
          <a:p>
            <a:pPr eaLnBrk="1" hangingPunct="1"/>
            <a:r>
              <a:rPr lang="en-US" smtClean="0"/>
              <a:t>Measure of Overall Fit: R</a:t>
            </a:r>
            <a:r>
              <a:rPr lang="en-US" baseline="30000" smtClean="0"/>
              <a:t>2</a:t>
            </a:r>
            <a:endParaRPr lang="en-US" smtClean="0"/>
          </a:p>
        </p:txBody>
      </p:sp>
      <p:sp>
        <p:nvSpPr>
          <p:cNvPr id="181251" name="Rectangle 3"/>
          <p:cNvSpPr>
            <a:spLocks noGrp="1" noChangeAspect="1" noChangeArrowheads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sz="2200" smtClean="0"/>
              <a:t>R</a:t>
            </a:r>
            <a:r>
              <a:rPr lang="en-US" sz="2200" baseline="30000" smtClean="0"/>
              <a:t>2 </a:t>
            </a:r>
            <a:r>
              <a:rPr lang="en-US" sz="2200" smtClean="0"/>
              <a:t>measures the proportion of the variation in y that is explained by the variation in x.</a:t>
            </a:r>
          </a:p>
          <a:p>
            <a:pPr>
              <a:buClrTx/>
            </a:pPr>
            <a:endParaRPr lang="en-US" sz="2200" smtClean="0"/>
          </a:p>
          <a:p>
            <a:pPr>
              <a:buClrTx/>
            </a:pPr>
            <a:r>
              <a:rPr lang="en-US" sz="2200" smtClean="0"/>
              <a:t>R</a:t>
            </a:r>
            <a:r>
              <a:rPr lang="en-US" sz="2200" baseline="30000" smtClean="0"/>
              <a:t>2 </a:t>
            </a:r>
            <a:r>
              <a:rPr lang="en-US" sz="2200" smtClean="0"/>
              <a:t>= </a:t>
            </a:r>
            <a:r>
              <a:rPr lang="en-US" sz="2200" u="sng" smtClean="0"/>
              <a:t>total variation – unexplained variation</a:t>
            </a:r>
          </a:p>
          <a:p>
            <a:pPr>
              <a:buClrTx/>
              <a:buFont typeface="Wingdings" pitchFamily="2" charset="2"/>
              <a:buNone/>
            </a:pPr>
            <a:r>
              <a:rPr lang="en-US" sz="2200" smtClean="0"/>
              <a:t>                            total variation</a:t>
            </a:r>
            <a:r>
              <a:rPr lang="en-US" sz="2200" u="sng" smtClean="0"/>
              <a:t>    </a:t>
            </a:r>
          </a:p>
          <a:p>
            <a:pPr eaLnBrk="1" hangingPunct="1"/>
            <a:endParaRPr lang="en-US" sz="2400" smtClean="0"/>
          </a:p>
          <a:p>
            <a:pPr eaLnBrk="1" hangingPunct="1"/>
            <a:r>
              <a:rPr lang="en-US" sz="2200" smtClean="0"/>
              <a:t>R</a:t>
            </a:r>
            <a:r>
              <a:rPr lang="en-US" sz="2200" baseline="30000" smtClean="0"/>
              <a:t>2 </a:t>
            </a:r>
            <a:r>
              <a:rPr lang="en-US" sz="2200" smtClean="0"/>
              <a:t>takes on any value between zero and one:</a:t>
            </a:r>
          </a:p>
          <a:p>
            <a:pPr lvl="1" eaLnBrk="1" hangingPunct="1"/>
            <a:r>
              <a:rPr lang="en-US" sz="1800" smtClean="0"/>
              <a:t>R</a:t>
            </a:r>
            <a:r>
              <a:rPr lang="en-US" sz="1800" baseline="30000" smtClean="0"/>
              <a:t>2</a:t>
            </a:r>
            <a:r>
              <a:rPr lang="en-US" sz="1800" smtClean="0"/>
              <a:t> = 1: Perfect match between the line and the data points.</a:t>
            </a:r>
          </a:p>
          <a:p>
            <a:pPr lvl="1" eaLnBrk="1" hangingPunct="1"/>
            <a:r>
              <a:rPr lang="en-US" sz="1800" smtClean="0"/>
              <a:t>R</a:t>
            </a:r>
            <a:r>
              <a:rPr lang="en-US" sz="1800" baseline="30000" smtClean="0"/>
              <a:t>2</a:t>
            </a:r>
            <a:r>
              <a:rPr lang="en-US" sz="1800" smtClean="0"/>
              <a:t> = 0: There is no linear relationship between x and y.</a:t>
            </a:r>
          </a:p>
          <a:p>
            <a:pPr eaLnBrk="1" hangingPunct="1"/>
            <a:endParaRPr lang="en-US" sz="1800" smtClean="0"/>
          </a:p>
        </p:txBody>
      </p:sp>
    </p:spTree>
    <p:extLst>
      <p:ext uri="{BB962C8B-B14F-4D97-AF65-F5344CB8AC3E}">
        <p14:creationId xmlns:p14="http://schemas.microsoft.com/office/powerpoint/2010/main" val="1792249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SPSS</a:t>
            </a:r>
            <a:endParaRPr lang="en-GB" smtClean="0"/>
          </a:p>
        </p:txBody>
      </p:sp>
      <p:sp>
        <p:nvSpPr>
          <p:cNvPr id="182275" name="Rectangle 3"/>
          <p:cNvSpPr>
            <a:spLocks noGrp="1" noChangeAspec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GB" sz="1400" smtClean="0"/>
          </a:p>
          <a:p>
            <a:pPr eaLnBrk="1" hangingPunct="1">
              <a:buFont typeface="Wingdings" pitchFamily="2" charset="2"/>
              <a:buNone/>
            </a:pPr>
            <a:endParaRPr lang="en-GB" smtClean="0"/>
          </a:p>
        </p:txBody>
      </p:sp>
      <p:pic>
        <p:nvPicPr>
          <p:cNvPr id="1822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263" y="2451100"/>
            <a:ext cx="5197475" cy="131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62000" y="3276600"/>
            <a:ext cx="5410200" cy="1539875"/>
            <a:chOff x="480" y="2064"/>
            <a:chExt cx="3408" cy="970"/>
          </a:xfrm>
        </p:grpSpPr>
        <p:sp>
          <p:nvSpPr>
            <p:cNvPr id="182278" name="Oval 6"/>
            <p:cNvSpPr>
              <a:spLocks noChangeArrowheads="1"/>
            </p:cNvSpPr>
            <p:nvPr/>
          </p:nvSpPr>
          <p:spPr bwMode="auto">
            <a:xfrm>
              <a:off x="1968" y="2064"/>
              <a:ext cx="384" cy="19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279" name="Line 7"/>
            <p:cNvSpPr>
              <a:spLocks noChangeShapeType="1"/>
            </p:cNvSpPr>
            <p:nvPr/>
          </p:nvSpPr>
          <p:spPr bwMode="auto">
            <a:xfrm>
              <a:off x="2160" y="2256"/>
              <a:ext cx="0" cy="48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2280" name="Text Box 8"/>
            <p:cNvSpPr txBox="1">
              <a:spLocks noChangeArrowheads="1"/>
            </p:cNvSpPr>
            <p:nvPr/>
          </p:nvSpPr>
          <p:spPr bwMode="auto">
            <a:xfrm>
              <a:off x="480" y="2784"/>
              <a:ext cx="34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sz="2000">
                  <a:solidFill>
                    <a:srgbClr val="FF3300"/>
                  </a:solidFill>
                </a:rPr>
                <a:t>= </a:t>
              </a:r>
              <a:r>
                <a:rPr lang="en-US" sz="2000" i="1">
                  <a:solidFill>
                    <a:srgbClr val="FF3300"/>
                  </a:solidFill>
                </a:rPr>
                <a:t>r</a:t>
              </a:r>
              <a:r>
                <a:rPr lang="en-US" sz="2000">
                  <a:solidFill>
                    <a:srgbClr val="FF3300"/>
                  </a:solidFill>
                </a:rPr>
                <a:t>(Likelihood to Date, Physical Attractiveness)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30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66788"/>
          </a:xfrm>
        </p:spPr>
        <p:txBody>
          <a:bodyPr/>
          <a:lstStyle/>
          <a:p>
            <a:pPr eaLnBrk="1" hangingPunct="1"/>
            <a:r>
              <a:rPr lang="en-US" smtClean="0"/>
              <a:t>Model Significance</a:t>
            </a:r>
          </a:p>
        </p:txBody>
      </p:sp>
      <p:sp>
        <p:nvSpPr>
          <p:cNvPr id="183299" name="Rectangle 3"/>
          <p:cNvSpPr>
            <a:spLocks noGrp="1" noChangeAspec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smtClean="0"/>
              <a:t>H</a:t>
            </a:r>
            <a:r>
              <a:rPr lang="en-US" sz="2000" baseline="-25000" smtClean="0"/>
              <a:t>0</a:t>
            </a:r>
            <a:r>
              <a:rPr lang="en-US" sz="2000" smtClean="0"/>
              <a:t>: </a:t>
            </a:r>
            <a:r>
              <a:rPr lang="en-US" sz="2000" i="1" smtClean="0">
                <a:sym typeface="Symbol" pitchFamily="18" charset="2"/>
              </a:rPr>
              <a:t></a:t>
            </a:r>
            <a:r>
              <a:rPr lang="en-US" sz="2000" baseline="-25000" smtClean="0">
                <a:sym typeface="Symbol" pitchFamily="18" charset="2"/>
              </a:rPr>
              <a:t>0 </a:t>
            </a:r>
            <a:r>
              <a:rPr lang="en-US" sz="2000" smtClean="0">
                <a:sym typeface="Symbol" pitchFamily="18" charset="2"/>
              </a:rPr>
              <a:t>= </a:t>
            </a:r>
            <a:r>
              <a:rPr lang="en-US" sz="2000" i="1" smtClean="0">
                <a:sym typeface="Symbol" pitchFamily="18" charset="2"/>
              </a:rPr>
              <a:t></a:t>
            </a:r>
            <a:r>
              <a:rPr lang="en-US" sz="2000" baseline="-25000" smtClean="0">
                <a:sym typeface="Symbol" pitchFamily="18" charset="2"/>
              </a:rPr>
              <a:t>1 </a:t>
            </a:r>
            <a:r>
              <a:rPr lang="en-US" sz="2000" smtClean="0">
                <a:sym typeface="Symbol" pitchFamily="18" charset="2"/>
              </a:rPr>
              <a:t>= ... = </a:t>
            </a:r>
            <a:r>
              <a:rPr lang="en-US" sz="2000" i="1" smtClean="0">
                <a:sym typeface="Symbol" pitchFamily="18" charset="2"/>
              </a:rPr>
              <a:t></a:t>
            </a:r>
            <a:r>
              <a:rPr lang="en-US" sz="2000" baseline="-25000" smtClean="0">
                <a:sym typeface="Symbol" pitchFamily="18" charset="2"/>
              </a:rPr>
              <a:t>m </a:t>
            </a:r>
            <a:r>
              <a:rPr lang="en-US" sz="2000" smtClean="0">
                <a:sym typeface="Symbol" pitchFamily="18" charset="2"/>
              </a:rPr>
              <a:t>= 0</a:t>
            </a:r>
            <a:r>
              <a:rPr lang="en-US" sz="2400" smtClean="0">
                <a:sym typeface="Symbol" pitchFamily="18" charset="2"/>
              </a:rPr>
              <a:t>  </a:t>
            </a:r>
            <a:r>
              <a:rPr lang="en-US" sz="1600" smtClean="0">
                <a:sym typeface="Symbol" pitchFamily="18" charset="2"/>
              </a:rPr>
              <a:t>(a</a:t>
            </a:r>
            <a:r>
              <a:rPr lang="en-US" sz="1600" smtClean="0"/>
              <a:t>ll parameters are zero)</a:t>
            </a:r>
            <a:r>
              <a:rPr lang="en-US" sz="2000" smtClean="0"/>
              <a:t>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/>
              <a:t>	</a:t>
            </a:r>
            <a:r>
              <a:rPr lang="en-US" sz="2000" smtClean="0"/>
              <a:t>H</a:t>
            </a:r>
            <a:r>
              <a:rPr lang="en-US" sz="2000" baseline="-25000" smtClean="0"/>
              <a:t>1</a:t>
            </a:r>
            <a:r>
              <a:rPr lang="en-US" sz="2000" smtClean="0"/>
              <a:t>: Not H</a:t>
            </a:r>
            <a:r>
              <a:rPr lang="en-US" sz="2000" baseline="-25000" smtClean="0"/>
              <a:t>0</a:t>
            </a:r>
          </a:p>
          <a:p>
            <a:pPr eaLnBrk="1" hangingPunct="1">
              <a:buFont typeface="Wingdings" pitchFamily="2" charset="2"/>
              <a:buNone/>
            </a:pPr>
            <a:endParaRPr lang="en-US" sz="2400" baseline="-25000" smtClean="0"/>
          </a:p>
          <a:p>
            <a:pPr eaLnBrk="1" hangingPunct="1">
              <a:buFont typeface="Wingdings" pitchFamily="2" charset="2"/>
              <a:buNone/>
            </a:pPr>
            <a:endParaRPr lang="en-US" sz="2400" baseline="-25000" smtClean="0"/>
          </a:p>
          <a:p>
            <a:pPr eaLnBrk="1" hangingPunct="1"/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922155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Type I Errors, Type II Errors and Statistical Power</a:t>
            </a:r>
          </a:p>
        </p:txBody>
      </p:sp>
      <p:sp>
        <p:nvSpPr>
          <p:cNvPr id="166915" name="Rectangle 3"/>
          <p:cNvSpPr>
            <a:spLocks noGrp="1" noChangeAspec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Type I error (</a:t>
            </a:r>
            <a:r>
              <a:rPr lang="en-US" smtClean="0">
                <a:sym typeface="Symbol" pitchFamily="18" charset="2"/>
              </a:rPr>
              <a:t></a:t>
            </a:r>
            <a:r>
              <a:rPr lang="en-US" smtClean="0"/>
              <a:t>): the probability of rejecting the null hypothesis when it is actually true. 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Type II error (</a:t>
            </a:r>
            <a:r>
              <a:rPr lang="en-US" smtClean="0">
                <a:sym typeface="Symbol" pitchFamily="18" charset="2"/>
              </a:rPr>
              <a:t></a:t>
            </a:r>
            <a:r>
              <a:rPr lang="en-US" smtClean="0"/>
              <a:t>): the probability of failing to reject the null hypothesis given that the alternative hypothesis is actually true. 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Statistical power (1 - </a:t>
            </a:r>
            <a:r>
              <a:rPr lang="en-US" smtClean="0">
                <a:sym typeface="Symbol" pitchFamily="18" charset="2"/>
              </a:rPr>
              <a:t></a:t>
            </a:r>
            <a:r>
              <a:rPr lang="en-US" smtClean="0"/>
              <a:t>): the probability of correctly rejecting the null hypothesis. </a:t>
            </a:r>
          </a:p>
        </p:txBody>
      </p:sp>
    </p:spTree>
    <p:extLst>
      <p:ext uri="{BB962C8B-B14F-4D97-AF65-F5344CB8AC3E}">
        <p14:creationId xmlns:p14="http://schemas.microsoft.com/office/powerpoint/2010/main" val="281777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66788"/>
          </a:xfrm>
        </p:spPr>
        <p:txBody>
          <a:bodyPr/>
          <a:lstStyle/>
          <a:p>
            <a:pPr eaLnBrk="1" hangingPunct="1"/>
            <a:r>
              <a:rPr lang="en-US" smtClean="0"/>
              <a:t>Model Significance</a:t>
            </a:r>
          </a:p>
        </p:txBody>
      </p:sp>
      <p:sp>
        <p:nvSpPr>
          <p:cNvPr id="184323" name="Rectangle 3"/>
          <p:cNvSpPr>
            <a:spLocks noGrp="1" noChangeAspec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smtClean="0"/>
              <a:t>H</a:t>
            </a:r>
            <a:r>
              <a:rPr lang="en-US" sz="2000" baseline="-25000" smtClean="0"/>
              <a:t>0</a:t>
            </a:r>
            <a:r>
              <a:rPr lang="en-US" sz="2000" smtClean="0"/>
              <a:t>: </a:t>
            </a:r>
            <a:r>
              <a:rPr lang="en-US" sz="2000" i="1" smtClean="0">
                <a:sym typeface="Symbol" pitchFamily="18" charset="2"/>
              </a:rPr>
              <a:t></a:t>
            </a:r>
            <a:r>
              <a:rPr lang="en-US" sz="2000" baseline="-25000" smtClean="0">
                <a:sym typeface="Symbol" pitchFamily="18" charset="2"/>
              </a:rPr>
              <a:t>0 </a:t>
            </a:r>
            <a:r>
              <a:rPr lang="en-US" sz="2000" smtClean="0">
                <a:sym typeface="Symbol" pitchFamily="18" charset="2"/>
              </a:rPr>
              <a:t>= </a:t>
            </a:r>
            <a:r>
              <a:rPr lang="en-US" sz="2000" i="1" smtClean="0">
                <a:sym typeface="Symbol" pitchFamily="18" charset="2"/>
              </a:rPr>
              <a:t></a:t>
            </a:r>
            <a:r>
              <a:rPr lang="en-US" sz="2000" baseline="-25000" smtClean="0">
                <a:sym typeface="Symbol" pitchFamily="18" charset="2"/>
              </a:rPr>
              <a:t>1 </a:t>
            </a:r>
            <a:r>
              <a:rPr lang="en-US" sz="2000" smtClean="0">
                <a:sym typeface="Symbol" pitchFamily="18" charset="2"/>
              </a:rPr>
              <a:t>= ... = </a:t>
            </a:r>
            <a:r>
              <a:rPr lang="en-US" sz="2000" i="1" smtClean="0">
                <a:sym typeface="Symbol" pitchFamily="18" charset="2"/>
              </a:rPr>
              <a:t></a:t>
            </a:r>
            <a:r>
              <a:rPr lang="en-US" sz="2000" baseline="-25000" smtClean="0">
                <a:sym typeface="Symbol" pitchFamily="18" charset="2"/>
              </a:rPr>
              <a:t>m </a:t>
            </a:r>
            <a:r>
              <a:rPr lang="en-US" sz="2000" smtClean="0">
                <a:sym typeface="Symbol" pitchFamily="18" charset="2"/>
              </a:rPr>
              <a:t>= 0  </a:t>
            </a:r>
            <a:r>
              <a:rPr lang="en-US" sz="1600" smtClean="0">
                <a:sym typeface="Symbol" pitchFamily="18" charset="2"/>
              </a:rPr>
              <a:t>(a</a:t>
            </a:r>
            <a:r>
              <a:rPr lang="en-US" sz="1600" smtClean="0"/>
              <a:t>ll parameters are zero)</a:t>
            </a:r>
            <a:r>
              <a:rPr lang="en-US" sz="1800" smtClean="0"/>
              <a:t>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/>
              <a:t>	H</a:t>
            </a:r>
            <a:r>
              <a:rPr lang="en-US" sz="2000" baseline="-25000" smtClean="0"/>
              <a:t>1</a:t>
            </a:r>
            <a:r>
              <a:rPr lang="en-US" sz="2000" smtClean="0"/>
              <a:t>: Not H</a:t>
            </a:r>
            <a:r>
              <a:rPr lang="en-US" sz="2000" baseline="-25000" smtClean="0"/>
              <a:t>0</a:t>
            </a:r>
          </a:p>
          <a:p>
            <a:pPr eaLnBrk="1" hangingPunct="1">
              <a:buFont typeface="Wingdings" pitchFamily="2" charset="2"/>
              <a:buNone/>
            </a:pPr>
            <a:endParaRPr lang="en-US" sz="2000" baseline="-25000" smtClean="0"/>
          </a:p>
          <a:p>
            <a:pPr eaLnBrk="1" hangingPunct="1">
              <a:buFont typeface="Wingdings" pitchFamily="2" charset="2"/>
              <a:buNone/>
            </a:pPr>
            <a:endParaRPr lang="en-US" sz="2000" baseline="-25000" smtClean="0"/>
          </a:p>
          <a:p>
            <a:pPr eaLnBrk="1" hangingPunct="1"/>
            <a:r>
              <a:rPr lang="en-US" sz="2000" smtClean="0"/>
              <a:t>Test statistic </a:t>
            </a:r>
            <a:r>
              <a:rPr lang="en-US" sz="1600" smtClean="0"/>
              <a:t>(</a:t>
            </a:r>
            <a:r>
              <a:rPr lang="en-US" sz="1600" i="1" smtClean="0"/>
              <a:t>k </a:t>
            </a:r>
            <a:r>
              <a:rPr lang="en-US" sz="1600" smtClean="0"/>
              <a:t>= # of variables excl. intercept)</a:t>
            </a:r>
          </a:p>
          <a:p>
            <a:pPr eaLnBrk="1" hangingPunct="1"/>
            <a:endParaRPr lang="en-US" sz="1000" smtClean="0"/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/>
              <a:t>         F  =       (SS</a:t>
            </a:r>
            <a:r>
              <a:rPr lang="en-US" sz="2000" baseline="-25000" smtClean="0"/>
              <a:t>Reg</a:t>
            </a:r>
            <a:r>
              <a:rPr lang="en-US" sz="2000" smtClean="0"/>
              <a:t>/</a:t>
            </a:r>
            <a:r>
              <a:rPr lang="en-US" sz="2000" i="1" smtClean="0"/>
              <a:t>k</a:t>
            </a:r>
            <a:r>
              <a:rPr lang="en-US" sz="2000" smtClean="0"/>
              <a:t>)               ~ F</a:t>
            </a:r>
            <a:r>
              <a:rPr lang="en-US" sz="2000" i="1" baseline="-25000" smtClean="0"/>
              <a:t>k</a:t>
            </a:r>
            <a:r>
              <a:rPr lang="en-US" sz="2000" baseline="-25000" smtClean="0"/>
              <a:t>, n-1-</a:t>
            </a:r>
            <a:r>
              <a:rPr lang="en-US" sz="2000" i="1" baseline="-25000" smtClean="0"/>
              <a:t>k</a:t>
            </a:r>
            <a:endParaRPr lang="en-US" sz="2000" i="1" smtClean="0"/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/>
              <a:t>                   (SS</a:t>
            </a:r>
            <a:r>
              <a:rPr lang="en-US" sz="2000" baseline="-25000" smtClean="0"/>
              <a:t>e</a:t>
            </a:r>
            <a:r>
              <a:rPr lang="en-US" sz="2000" smtClean="0"/>
              <a:t>/(</a:t>
            </a:r>
            <a:r>
              <a:rPr lang="en-US" sz="2000" i="1" smtClean="0"/>
              <a:t>n </a:t>
            </a:r>
            <a:r>
              <a:rPr lang="en-US" sz="2000" smtClean="0"/>
              <a:t>– 1 – k)</a:t>
            </a:r>
          </a:p>
          <a:p>
            <a:pPr eaLnBrk="1" hangingPunct="1"/>
            <a:endParaRPr lang="en-US" sz="1600" smtClean="0"/>
          </a:p>
          <a:p>
            <a:pPr eaLnBrk="1" hangingPunct="1">
              <a:buFont typeface="Wingdings" pitchFamily="2" charset="2"/>
              <a:buNone/>
            </a:pPr>
            <a:r>
              <a:rPr lang="en-US" sz="1600" smtClean="0"/>
              <a:t>		SS</a:t>
            </a:r>
            <a:r>
              <a:rPr lang="en-US" sz="1600" baseline="-25000" smtClean="0"/>
              <a:t>Reg </a:t>
            </a:r>
            <a:r>
              <a:rPr lang="en-US" sz="1600" smtClean="0"/>
              <a:t>= explained variation by regression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smtClean="0"/>
              <a:t>		SS</a:t>
            </a:r>
            <a:r>
              <a:rPr lang="en-US" sz="1600" baseline="-25000" smtClean="0"/>
              <a:t>e     </a:t>
            </a:r>
            <a:r>
              <a:rPr lang="en-US" sz="1600" smtClean="0"/>
              <a:t>= unexplained variation by regression</a:t>
            </a:r>
          </a:p>
          <a:p>
            <a:pPr eaLnBrk="1" hangingPunct="1"/>
            <a:endParaRPr lang="en-US" sz="2000" smtClean="0"/>
          </a:p>
          <a:p>
            <a:pPr eaLnBrk="1" hangingPunct="1"/>
            <a:endParaRPr lang="en-US" sz="2000" smtClean="0"/>
          </a:p>
        </p:txBody>
      </p:sp>
      <p:sp>
        <p:nvSpPr>
          <p:cNvPr id="184324" name="Line 4"/>
          <p:cNvSpPr>
            <a:spLocks noChangeShapeType="1"/>
          </p:cNvSpPr>
          <p:nvPr/>
        </p:nvSpPr>
        <p:spPr bwMode="auto">
          <a:xfrm>
            <a:off x="1547664" y="3789040"/>
            <a:ext cx="1981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11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NL" smtClean="0"/>
              <a:t>SPSS</a:t>
            </a:r>
            <a:endParaRPr lang="en-GB" smtClean="0"/>
          </a:p>
        </p:txBody>
      </p:sp>
      <p:pic>
        <p:nvPicPr>
          <p:cNvPr id="1853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048000"/>
            <a:ext cx="7185025" cy="178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6172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66788"/>
          </a:xfrm>
        </p:spPr>
        <p:txBody>
          <a:bodyPr/>
          <a:lstStyle/>
          <a:p>
            <a:pPr eaLnBrk="1" hangingPunct="1"/>
            <a:r>
              <a:rPr lang="en-US" smtClean="0"/>
              <a:t>Parameter significance</a:t>
            </a:r>
          </a:p>
        </p:txBody>
      </p:sp>
      <p:sp>
        <p:nvSpPr>
          <p:cNvPr id="186371" name="Rectangle 3"/>
          <p:cNvSpPr>
            <a:spLocks noGrp="1" noChangeAspec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smtClean="0"/>
              <a:t>Testing that a specific parameter is significant       (i.e., </a:t>
            </a:r>
            <a:r>
              <a:rPr lang="en-US" sz="2000" i="1" smtClean="0">
                <a:sym typeface="Symbol" pitchFamily="18" charset="2"/>
              </a:rPr>
              <a:t></a:t>
            </a:r>
            <a:r>
              <a:rPr lang="en-US" sz="2000" baseline="-25000" smtClean="0">
                <a:sym typeface="Symbol" pitchFamily="18" charset="2"/>
              </a:rPr>
              <a:t>j</a:t>
            </a:r>
            <a:r>
              <a:rPr lang="en-US" sz="2000" smtClean="0"/>
              <a:t> </a:t>
            </a:r>
            <a:r>
              <a:rPr lang="en-US" sz="2000" smtClean="0">
                <a:sym typeface="Symbol" pitchFamily="18" charset="2"/>
              </a:rPr>
              <a:t> 0)</a:t>
            </a:r>
          </a:p>
          <a:p>
            <a:pPr eaLnBrk="1" hangingPunct="1"/>
            <a:endParaRPr lang="en-US" sz="2000" smtClean="0">
              <a:sym typeface="Symbol" pitchFamily="18" charset="2"/>
            </a:endParaRPr>
          </a:p>
          <a:p>
            <a:pPr eaLnBrk="1" hangingPunct="1"/>
            <a:r>
              <a:rPr lang="en-US" sz="2000" smtClean="0">
                <a:sym typeface="Symbol" pitchFamily="18" charset="2"/>
              </a:rPr>
              <a:t>H</a:t>
            </a:r>
            <a:r>
              <a:rPr lang="en-US" sz="2000" baseline="-25000" smtClean="0">
                <a:sym typeface="Symbol" pitchFamily="18" charset="2"/>
              </a:rPr>
              <a:t>0</a:t>
            </a:r>
            <a:r>
              <a:rPr lang="en-US" sz="2000" smtClean="0">
                <a:sym typeface="Symbol" pitchFamily="18" charset="2"/>
              </a:rPr>
              <a:t>: </a:t>
            </a:r>
            <a:r>
              <a:rPr lang="en-US" sz="2000" i="1" smtClean="0">
                <a:sym typeface="Symbol" pitchFamily="18" charset="2"/>
              </a:rPr>
              <a:t></a:t>
            </a:r>
            <a:r>
              <a:rPr lang="en-US" sz="2000" baseline="-25000" smtClean="0">
                <a:sym typeface="Symbol" pitchFamily="18" charset="2"/>
              </a:rPr>
              <a:t>j</a:t>
            </a:r>
            <a:r>
              <a:rPr lang="en-US" sz="2000" smtClean="0"/>
              <a:t> </a:t>
            </a:r>
            <a:r>
              <a:rPr lang="en-US" sz="2000" smtClean="0">
                <a:sym typeface="Symbol" pitchFamily="18" charset="2"/>
              </a:rPr>
              <a:t>= 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>
                <a:sym typeface="Symbol" pitchFamily="18" charset="2"/>
              </a:rPr>
              <a:t>	H</a:t>
            </a:r>
            <a:r>
              <a:rPr lang="en-US" sz="2000" baseline="-25000" smtClean="0">
                <a:sym typeface="Symbol" pitchFamily="18" charset="2"/>
              </a:rPr>
              <a:t>1</a:t>
            </a:r>
            <a:r>
              <a:rPr lang="en-US" sz="2000" smtClean="0">
                <a:sym typeface="Symbol" pitchFamily="18" charset="2"/>
              </a:rPr>
              <a:t>: </a:t>
            </a:r>
            <a:r>
              <a:rPr lang="en-US" sz="2000" i="1" smtClean="0">
                <a:sym typeface="Symbol" pitchFamily="18" charset="2"/>
              </a:rPr>
              <a:t></a:t>
            </a:r>
            <a:r>
              <a:rPr lang="en-US" sz="2000" baseline="-25000" smtClean="0">
                <a:sym typeface="Symbol" pitchFamily="18" charset="2"/>
              </a:rPr>
              <a:t>j</a:t>
            </a:r>
            <a:r>
              <a:rPr lang="en-US" sz="2000" smtClean="0"/>
              <a:t> </a:t>
            </a:r>
            <a:r>
              <a:rPr lang="en-US" sz="2000" smtClean="0">
                <a:sym typeface="Symbol" pitchFamily="18" charset="2"/>
              </a:rPr>
              <a:t> 0</a:t>
            </a:r>
          </a:p>
          <a:p>
            <a:pPr eaLnBrk="1" hangingPunct="1">
              <a:buFont typeface="Wingdings" pitchFamily="2" charset="2"/>
              <a:buNone/>
            </a:pPr>
            <a:endParaRPr lang="en-US" sz="2000" smtClean="0">
              <a:sym typeface="Symbol" pitchFamily="18" charset="2"/>
            </a:endParaRPr>
          </a:p>
          <a:p>
            <a:pPr eaLnBrk="1" hangingPunct="1"/>
            <a:r>
              <a:rPr lang="en-US" sz="2000" smtClean="0">
                <a:sym typeface="Symbol" pitchFamily="18" charset="2"/>
              </a:rPr>
              <a:t>Test-statistic:   </a:t>
            </a:r>
            <a:r>
              <a:rPr lang="en-US" sz="2000" i="1" smtClean="0">
                <a:sym typeface="Symbol" pitchFamily="18" charset="2"/>
              </a:rPr>
              <a:t>t </a:t>
            </a:r>
            <a:r>
              <a:rPr lang="en-US" sz="2000" smtClean="0">
                <a:sym typeface="Symbol" pitchFamily="18" charset="2"/>
              </a:rPr>
              <a:t>= b</a:t>
            </a:r>
            <a:r>
              <a:rPr lang="en-US" sz="2000" baseline="-25000" smtClean="0">
                <a:sym typeface="Symbol" pitchFamily="18" charset="2"/>
              </a:rPr>
              <a:t>j</a:t>
            </a:r>
            <a:r>
              <a:rPr lang="en-US" sz="2000" smtClean="0">
                <a:sym typeface="Symbol" pitchFamily="18" charset="2"/>
              </a:rPr>
              <a:t>/SE</a:t>
            </a:r>
            <a:r>
              <a:rPr lang="en-US" sz="2000" baseline="-25000" smtClean="0">
                <a:sym typeface="Symbol" pitchFamily="18" charset="2"/>
              </a:rPr>
              <a:t>j </a:t>
            </a:r>
            <a:r>
              <a:rPr lang="en-US" sz="2000" smtClean="0">
                <a:sym typeface="Symbol" pitchFamily="18" charset="2"/>
              </a:rPr>
              <a:t>~ t</a:t>
            </a:r>
            <a:r>
              <a:rPr lang="en-US" sz="2000" i="1" baseline="-25000" smtClean="0">
                <a:sym typeface="Symbol" pitchFamily="18" charset="2"/>
              </a:rPr>
              <a:t>n-k-1</a:t>
            </a:r>
            <a:r>
              <a:rPr lang="en-US" sz="2000" i="1" smtClean="0">
                <a:sym typeface="Symbol" pitchFamily="18" charset="2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en-US" sz="1600" smtClean="0"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1600" smtClean="0">
                <a:sym typeface="Symbol" pitchFamily="18" charset="2"/>
              </a:rPr>
              <a:t>     </a:t>
            </a:r>
            <a:r>
              <a:rPr lang="en-US" sz="1800" smtClean="0">
                <a:sym typeface="Symbol" pitchFamily="18" charset="2"/>
              </a:rPr>
              <a:t>with b</a:t>
            </a:r>
            <a:r>
              <a:rPr lang="en-US" sz="1800" baseline="-25000" smtClean="0">
                <a:sym typeface="Symbol" pitchFamily="18" charset="2"/>
              </a:rPr>
              <a:t>j    </a:t>
            </a:r>
            <a:r>
              <a:rPr lang="en-US" sz="1800" smtClean="0">
                <a:sym typeface="Symbol" pitchFamily="18" charset="2"/>
              </a:rPr>
              <a:t>= the estimated coefficient for </a:t>
            </a:r>
            <a:r>
              <a:rPr lang="en-US" sz="1800" i="1" smtClean="0">
                <a:sym typeface="Symbol" pitchFamily="18" charset="2"/>
              </a:rPr>
              <a:t></a:t>
            </a:r>
            <a:r>
              <a:rPr lang="en-US" sz="1800" baseline="-25000" smtClean="0">
                <a:sym typeface="Symbol" pitchFamily="18" charset="2"/>
              </a:rPr>
              <a:t>j</a:t>
            </a:r>
            <a:r>
              <a:rPr lang="en-US" sz="2000" smtClean="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smtClean="0">
                <a:sym typeface="Symbol" pitchFamily="18" charset="2"/>
              </a:rPr>
              <a:t>             </a:t>
            </a:r>
            <a:r>
              <a:rPr lang="en-US" sz="1800" smtClean="0">
                <a:sym typeface="Symbol" pitchFamily="18" charset="2"/>
              </a:rPr>
              <a:t>SE</a:t>
            </a:r>
            <a:r>
              <a:rPr lang="en-US" sz="1800" baseline="-25000" smtClean="0">
                <a:sym typeface="Symbol" pitchFamily="18" charset="2"/>
              </a:rPr>
              <a:t>j </a:t>
            </a:r>
            <a:r>
              <a:rPr lang="en-US" sz="1800" smtClean="0">
                <a:sym typeface="Symbol" pitchFamily="18" charset="2"/>
              </a:rPr>
              <a:t>= the standard error of b</a:t>
            </a:r>
            <a:r>
              <a:rPr lang="en-US" sz="1800" baseline="-25000" smtClean="0">
                <a:sym typeface="Symbol" pitchFamily="18" charset="2"/>
              </a:rPr>
              <a:t>j</a:t>
            </a:r>
            <a:endParaRPr lang="en-US" sz="1800" smtClean="0">
              <a:sym typeface="Symbol" pitchFamily="18" charset="2"/>
            </a:endParaRPr>
          </a:p>
          <a:p>
            <a:pPr eaLnBrk="1" hangingPunct="1"/>
            <a:endParaRPr lang="en-US" sz="2000" i="1" smtClean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07150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79475"/>
          </a:xfrm>
        </p:spPr>
        <p:txBody>
          <a:bodyPr/>
          <a:lstStyle/>
          <a:p>
            <a:pPr eaLnBrk="1" hangingPunct="1"/>
            <a:r>
              <a:rPr lang="en-US" smtClean="0"/>
              <a:t>SPSS </a:t>
            </a:r>
            <a:r>
              <a:rPr lang="en-US" sz="2800" smtClean="0"/>
              <a:t>cont’d</a:t>
            </a:r>
          </a:p>
        </p:txBody>
      </p:sp>
      <p:pic>
        <p:nvPicPr>
          <p:cNvPr id="1873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67000"/>
            <a:ext cx="7442200" cy="181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3569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4397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nl-NL" smtClean="0"/>
              <a:t>Conceptual Model</a:t>
            </a:r>
            <a:endParaRPr lang="en-GB" smtClean="0"/>
          </a:p>
        </p:txBody>
      </p:sp>
      <p:sp>
        <p:nvSpPr>
          <p:cNvPr id="188419" name="Rectangle 3"/>
          <p:cNvSpPr>
            <a:spLocks noChangeArrowheads="1"/>
          </p:cNvSpPr>
          <p:nvPr/>
        </p:nvSpPr>
        <p:spPr bwMode="auto">
          <a:xfrm>
            <a:off x="609600" y="3429000"/>
            <a:ext cx="2057400" cy="7905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l-NL" sz="2200"/>
              <a:t>Physical  Attractiveness</a:t>
            </a:r>
            <a:endParaRPr lang="en-GB" sz="2200"/>
          </a:p>
        </p:txBody>
      </p:sp>
      <p:sp>
        <p:nvSpPr>
          <p:cNvPr id="188420" name="AutoShape 4"/>
          <p:cNvSpPr>
            <a:spLocks noChangeArrowheads="1"/>
          </p:cNvSpPr>
          <p:nvPr/>
        </p:nvSpPr>
        <p:spPr bwMode="auto">
          <a:xfrm>
            <a:off x="6781800" y="3276600"/>
            <a:ext cx="1847850" cy="11430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l-NL" sz="2200"/>
              <a:t>Likelihood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l-NL" sz="2200"/>
              <a:t>to Date</a:t>
            </a:r>
            <a:endParaRPr lang="en-GB" sz="2200"/>
          </a:p>
        </p:txBody>
      </p:sp>
      <p:sp>
        <p:nvSpPr>
          <p:cNvPr id="188421" name="Line 5"/>
          <p:cNvSpPr>
            <a:spLocks noChangeShapeType="1"/>
          </p:cNvSpPr>
          <p:nvPr/>
        </p:nvSpPr>
        <p:spPr bwMode="auto">
          <a:xfrm>
            <a:off x="2667000" y="3810000"/>
            <a:ext cx="411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8422" name="Text Box 6"/>
          <p:cNvSpPr txBox="1">
            <a:spLocks noChangeArrowheads="1"/>
          </p:cNvSpPr>
          <p:nvPr/>
        </p:nvSpPr>
        <p:spPr bwMode="auto">
          <a:xfrm>
            <a:off x="4572000" y="3168650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nl-NL" sz="2800" b="1"/>
              <a:t>+</a:t>
            </a:r>
            <a:endParaRPr lang="en-GB" sz="2800" b="1"/>
          </a:p>
        </p:txBody>
      </p:sp>
    </p:spTree>
    <p:extLst>
      <p:ext uri="{BB962C8B-B14F-4D97-AF65-F5344CB8AC3E}">
        <p14:creationId xmlns:p14="http://schemas.microsoft.com/office/powerpoint/2010/main" val="73807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 b="1" smtClean="0"/>
              <a:t>Multiple Regression Analysis</a:t>
            </a:r>
            <a:endParaRPr lang="en-US" sz="4000" b="1" smtClean="0"/>
          </a:p>
        </p:txBody>
      </p:sp>
      <p:sp>
        <p:nvSpPr>
          <p:cNvPr id="189443" name="Rectangle 3"/>
          <p:cNvSpPr>
            <a:spLocks noGrp="1" noChangeAspec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We use more than one (metric or non-metric) independent variable to explain variance in a (metric) dependent variable.</a:t>
            </a:r>
            <a:r>
              <a:rPr 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490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4397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nl-NL" smtClean="0"/>
              <a:t>Conceptual Model</a:t>
            </a:r>
            <a:endParaRPr lang="en-GB" smtClean="0"/>
          </a:p>
        </p:txBody>
      </p:sp>
      <p:sp>
        <p:nvSpPr>
          <p:cNvPr id="190467" name="Rectangle 3"/>
          <p:cNvSpPr>
            <a:spLocks noChangeArrowheads="1"/>
          </p:cNvSpPr>
          <p:nvPr/>
        </p:nvSpPr>
        <p:spPr bwMode="auto">
          <a:xfrm>
            <a:off x="609600" y="1905000"/>
            <a:ext cx="2057400" cy="7905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l-NL" sz="2200"/>
              <a:t>Perceived Intelligence</a:t>
            </a:r>
            <a:endParaRPr lang="en-GB" sz="2200"/>
          </a:p>
        </p:txBody>
      </p:sp>
      <p:sp>
        <p:nvSpPr>
          <p:cNvPr id="190468" name="Rectangle 4"/>
          <p:cNvSpPr>
            <a:spLocks noChangeArrowheads="1"/>
          </p:cNvSpPr>
          <p:nvPr/>
        </p:nvSpPr>
        <p:spPr bwMode="auto">
          <a:xfrm>
            <a:off x="609600" y="3429000"/>
            <a:ext cx="2057400" cy="7905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l-NL" sz="2200"/>
              <a:t>Physical  Attractiveness</a:t>
            </a:r>
            <a:endParaRPr lang="en-GB" sz="2200"/>
          </a:p>
        </p:txBody>
      </p:sp>
      <p:sp>
        <p:nvSpPr>
          <p:cNvPr id="190469" name="Line 5"/>
          <p:cNvSpPr>
            <a:spLocks noChangeShapeType="1"/>
          </p:cNvSpPr>
          <p:nvPr/>
        </p:nvSpPr>
        <p:spPr bwMode="auto">
          <a:xfrm>
            <a:off x="2667000" y="3810000"/>
            <a:ext cx="411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0470" name="Line 6"/>
          <p:cNvSpPr>
            <a:spLocks noChangeShapeType="1"/>
          </p:cNvSpPr>
          <p:nvPr/>
        </p:nvSpPr>
        <p:spPr bwMode="auto">
          <a:xfrm>
            <a:off x="2667000" y="2286000"/>
            <a:ext cx="411480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0471" name="Text Box 7"/>
          <p:cNvSpPr txBox="1">
            <a:spLocks noChangeArrowheads="1"/>
          </p:cNvSpPr>
          <p:nvPr/>
        </p:nvSpPr>
        <p:spPr bwMode="auto">
          <a:xfrm>
            <a:off x="3810000" y="2133600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nl-NL" sz="2800" b="1"/>
              <a:t>+</a:t>
            </a:r>
            <a:endParaRPr lang="en-GB" sz="2800" b="1"/>
          </a:p>
        </p:txBody>
      </p:sp>
      <p:sp>
        <p:nvSpPr>
          <p:cNvPr id="190472" name="Text Box 8"/>
          <p:cNvSpPr txBox="1">
            <a:spLocks noChangeArrowheads="1"/>
          </p:cNvSpPr>
          <p:nvPr/>
        </p:nvSpPr>
        <p:spPr bwMode="auto">
          <a:xfrm>
            <a:off x="3810000" y="3168650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nl-NL" sz="2800" b="1"/>
              <a:t>+</a:t>
            </a:r>
            <a:endParaRPr lang="en-GB" sz="2800" b="1"/>
          </a:p>
        </p:txBody>
      </p:sp>
      <p:sp>
        <p:nvSpPr>
          <p:cNvPr id="190473" name="AutoShape 9"/>
          <p:cNvSpPr>
            <a:spLocks noChangeArrowheads="1"/>
          </p:cNvSpPr>
          <p:nvPr/>
        </p:nvSpPr>
        <p:spPr bwMode="auto">
          <a:xfrm>
            <a:off x="6781800" y="3276600"/>
            <a:ext cx="1847850" cy="11430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l-NL" sz="2200"/>
              <a:t>Likelihood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l-NL" sz="2200"/>
              <a:t>to Date</a:t>
            </a:r>
            <a:endParaRPr lang="en-GB" sz="2200"/>
          </a:p>
        </p:txBody>
      </p:sp>
    </p:spTree>
    <p:extLst>
      <p:ext uri="{BB962C8B-B14F-4D97-AF65-F5344CB8AC3E}">
        <p14:creationId xmlns:p14="http://schemas.microsoft.com/office/powerpoint/2010/main" val="19669257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4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263" y="762000"/>
            <a:ext cx="5197475" cy="131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14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" y="2362200"/>
            <a:ext cx="7319963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149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4343400"/>
            <a:ext cx="7677150" cy="206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51636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4397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nl-NL" smtClean="0"/>
              <a:t>Conceptual Model</a:t>
            </a:r>
            <a:endParaRPr lang="en-GB" smtClean="0"/>
          </a:p>
        </p:txBody>
      </p:sp>
      <p:sp>
        <p:nvSpPr>
          <p:cNvPr id="192515" name="Rectangle 3"/>
          <p:cNvSpPr>
            <a:spLocks noChangeArrowheads="1"/>
          </p:cNvSpPr>
          <p:nvPr/>
        </p:nvSpPr>
        <p:spPr bwMode="auto">
          <a:xfrm>
            <a:off x="609600" y="1905000"/>
            <a:ext cx="2057400" cy="7905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l-NL" sz="2200"/>
              <a:t>Perceived Intelligence</a:t>
            </a:r>
            <a:endParaRPr lang="en-GB" sz="2200"/>
          </a:p>
        </p:txBody>
      </p:sp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609600" y="3429000"/>
            <a:ext cx="2057400" cy="7905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l-NL" sz="2200"/>
              <a:t>Physical  Attractiveness</a:t>
            </a:r>
            <a:endParaRPr lang="en-GB" sz="2200"/>
          </a:p>
        </p:txBody>
      </p:sp>
      <p:sp>
        <p:nvSpPr>
          <p:cNvPr id="192517" name="AutoShape 5"/>
          <p:cNvSpPr>
            <a:spLocks noChangeArrowheads="1"/>
          </p:cNvSpPr>
          <p:nvPr/>
        </p:nvSpPr>
        <p:spPr bwMode="auto">
          <a:xfrm>
            <a:off x="6781800" y="3276600"/>
            <a:ext cx="1847850" cy="11430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l-NL" sz="2200"/>
              <a:t>Likelihood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l-NL" sz="2200"/>
              <a:t>to Date</a:t>
            </a:r>
            <a:endParaRPr lang="en-GB" sz="2200"/>
          </a:p>
        </p:txBody>
      </p:sp>
      <p:sp>
        <p:nvSpPr>
          <p:cNvPr id="192518" name="Line 6"/>
          <p:cNvSpPr>
            <a:spLocks noChangeShapeType="1"/>
          </p:cNvSpPr>
          <p:nvPr/>
        </p:nvSpPr>
        <p:spPr bwMode="auto">
          <a:xfrm>
            <a:off x="2667000" y="3810000"/>
            <a:ext cx="411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2519" name="Line 7"/>
          <p:cNvSpPr>
            <a:spLocks noChangeShapeType="1"/>
          </p:cNvSpPr>
          <p:nvPr/>
        </p:nvSpPr>
        <p:spPr bwMode="auto">
          <a:xfrm>
            <a:off x="2667000" y="2286000"/>
            <a:ext cx="411480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2520" name="AutoShape 8"/>
          <p:cNvSpPr>
            <a:spLocks noChangeArrowheads="1"/>
          </p:cNvSpPr>
          <p:nvPr/>
        </p:nvSpPr>
        <p:spPr bwMode="auto">
          <a:xfrm>
            <a:off x="4343400" y="1371600"/>
            <a:ext cx="2206625" cy="792163"/>
          </a:xfrm>
          <a:prstGeom prst="diamond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l-NL" sz="2200"/>
              <a:t>Gender</a:t>
            </a:r>
            <a:endParaRPr lang="en-GB" sz="2200"/>
          </a:p>
        </p:txBody>
      </p:sp>
      <p:sp>
        <p:nvSpPr>
          <p:cNvPr id="192521" name="Line 9"/>
          <p:cNvSpPr>
            <a:spLocks noChangeShapeType="1"/>
          </p:cNvSpPr>
          <p:nvPr/>
        </p:nvSpPr>
        <p:spPr bwMode="auto">
          <a:xfrm>
            <a:off x="5429250" y="2133600"/>
            <a:ext cx="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2522" name="Text Box 10"/>
          <p:cNvSpPr txBox="1">
            <a:spLocks noChangeArrowheads="1"/>
          </p:cNvSpPr>
          <p:nvPr/>
        </p:nvSpPr>
        <p:spPr bwMode="auto">
          <a:xfrm>
            <a:off x="3810000" y="2133600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nl-NL" sz="2800" b="1"/>
              <a:t>+</a:t>
            </a:r>
            <a:endParaRPr lang="en-GB" sz="2800" b="1"/>
          </a:p>
        </p:txBody>
      </p:sp>
      <p:sp>
        <p:nvSpPr>
          <p:cNvPr id="192523" name="Text Box 11"/>
          <p:cNvSpPr txBox="1">
            <a:spLocks noChangeArrowheads="1"/>
          </p:cNvSpPr>
          <p:nvPr/>
        </p:nvSpPr>
        <p:spPr bwMode="auto">
          <a:xfrm>
            <a:off x="5486400" y="2286000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nl-NL" sz="2800" b="1"/>
              <a:t>+</a:t>
            </a:r>
            <a:endParaRPr lang="en-GB" sz="2800" b="1"/>
          </a:p>
        </p:txBody>
      </p:sp>
      <p:sp>
        <p:nvSpPr>
          <p:cNvPr id="192524" name="Text Box 12"/>
          <p:cNvSpPr txBox="1">
            <a:spLocks noChangeArrowheads="1"/>
          </p:cNvSpPr>
          <p:nvPr/>
        </p:nvSpPr>
        <p:spPr bwMode="auto">
          <a:xfrm>
            <a:off x="3810000" y="3168650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nl-NL" sz="2800" b="1"/>
              <a:t>+</a:t>
            </a:r>
            <a:endParaRPr lang="en-GB" sz="2800" b="1"/>
          </a:p>
        </p:txBody>
      </p:sp>
    </p:spTree>
    <p:extLst>
      <p:ext uri="{BB962C8B-B14F-4D97-AF65-F5344CB8AC3E}">
        <p14:creationId xmlns:p14="http://schemas.microsoft.com/office/powerpoint/2010/main" val="3802285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800" smtClean="0"/>
              <a:t>Moderators</a:t>
            </a:r>
          </a:p>
        </p:txBody>
      </p:sp>
      <p:sp>
        <p:nvSpPr>
          <p:cNvPr id="193539" name="Rectangle 3"/>
          <p:cNvSpPr>
            <a:spLocks noGrp="1" noChangeAspect="1" noChangeArrowheads="1"/>
          </p:cNvSpPr>
          <p:nvPr>
            <p:ph idx="1"/>
          </p:nvPr>
        </p:nvSpPr>
        <p:spPr>
          <a:xfrm>
            <a:off x="381000" y="1371600"/>
            <a:ext cx="8382000" cy="5334000"/>
          </a:xfrm>
        </p:spPr>
        <p:txBody>
          <a:bodyPr/>
          <a:lstStyle/>
          <a:p>
            <a:pPr eaLnBrk="1" hangingPunct="1"/>
            <a:r>
              <a:rPr lang="en-US" sz="2200" smtClean="0"/>
              <a:t>Moderator is qualitative (e.g., gender, race, class) or quantitative (e.g., level of reward) that affects the direction and/or strength of the relation between dependent and independent variable</a:t>
            </a:r>
          </a:p>
          <a:p>
            <a:pPr lvl="4" eaLnBrk="1" hangingPunct="1">
              <a:buFontTx/>
              <a:buNone/>
            </a:pPr>
            <a:endParaRPr lang="en-US" sz="1400" smtClean="0"/>
          </a:p>
          <a:p>
            <a:pPr eaLnBrk="1" hangingPunct="1"/>
            <a:r>
              <a:rPr lang="en-US" sz="2200" u="sng" smtClean="0"/>
              <a:t>Analytical representation</a:t>
            </a:r>
          </a:p>
          <a:p>
            <a:pPr lvl="4" eaLnBrk="1" hangingPunct="1">
              <a:buFontTx/>
              <a:buNone/>
            </a:pPr>
            <a:endParaRPr lang="en-US" sz="1300" u="sng" smtClean="0"/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/>
              <a:t>		Y = </a:t>
            </a:r>
            <a:r>
              <a:rPr lang="en-US" sz="2000" smtClean="0">
                <a:cs typeface="Times New Roman" pitchFamily="18" charset="0"/>
              </a:rPr>
              <a:t>ß</a:t>
            </a:r>
            <a:r>
              <a:rPr lang="en-US" sz="2000" baseline="-25000" smtClean="0">
                <a:cs typeface="Times New Roman" pitchFamily="18" charset="0"/>
              </a:rPr>
              <a:t>0</a:t>
            </a:r>
            <a:r>
              <a:rPr lang="en-US" sz="2000" smtClean="0">
                <a:cs typeface="Times New Roman" pitchFamily="18" charset="0"/>
              </a:rPr>
              <a:t> + ß</a:t>
            </a:r>
            <a:r>
              <a:rPr lang="en-US" sz="2000" baseline="-25000" smtClean="0">
                <a:cs typeface="Times New Roman" pitchFamily="18" charset="0"/>
              </a:rPr>
              <a:t>1</a:t>
            </a:r>
            <a:r>
              <a:rPr lang="en-US" sz="2000" smtClean="0">
                <a:cs typeface="Times New Roman" pitchFamily="18" charset="0"/>
              </a:rPr>
              <a:t>X</a:t>
            </a:r>
            <a:r>
              <a:rPr lang="en-US" sz="2000" baseline="-25000" smtClean="0">
                <a:cs typeface="Times New Roman" pitchFamily="18" charset="0"/>
              </a:rPr>
              <a:t>1</a:t>
            </a:r>
            <a:r>
              <a:rPr lang="en-US" sz="2000" smtClean="0">
                <a:cs typeface="Times New Roman" pitchFamily="18" charset="0"/>
              </a:rPr>
              <a:t> + ß</a:t>
            </a:r>
            <a:r>
              <a:rPr lang="en-US" sz="2000" baseline="-25000" smtClean="0">
                <a:cs typeface="Times New Roman" pitchFamily="18" charset="0"/>
              </a:rPr>
              <a:t>2</a:t>
            </a:r>
            <a:r>
              <a:rPr lang="en-US" sz="2000" smtClean="0">
                <a:cs typeface="Times New Roman" pitchFamily="18" charset="0"/>
              </a:rPr>
              <a:t>X</a:t>
            </a:r>
            <a:r>
              <a:rPr lang="en-US" sz="2000" baseline="-25000" smtClean="0">
                <a:cs typeface="Times New Roman" pitchFamily="18" charset="0"/>
              </a:rPr>
              <a:t>2 </a:t>
            </a:r>
            <a:r>
              <a:rPr lang="en-US" sz="2000" smtClean="0">
                <a:cs typeface="Times New Roman" pitchFamily="18" charset="0"/>
              </a:rPr>
              <a:t>+ ß</a:t>
            </a:r>
            <a:r>
              <a:rPr lang="en-US" sz="2000" baseline="-25000" smtClean="0">
                <a:cs typeface="Times New Roman" pitchFamily="18" charset="0"/>
              </a:rPr>
              <a:t>3</a:t>
            </a:r>
            <a:r>
              <a:rPr lang="en-US" sz="2000" smtClean="0">
                <a:cs typeface="Times New Roman" pitchFamily="18" charset="0"/>
              </a:rPr>
              <a:t>X</a:t>
            </a:r>
            <a:r>
              <a:rPr lang="en-US" sz="2000" baseline="-25000" smtClean="0">
                <a:cs typeface="Times New Roman" pitchFamily="18" charset="0"/>
              </a:rPr>
              <a:t>1</a:t>
            </a:r>
            <a:r>
              <a:rPr lang="en-US" sz="2000" smtClean="0">
                <a:cs typeface="Times New Roman" pitchFamily="18" charset="0"/>
              </a:rPr>
              <a:t>X</a:t>
            </a:r>
            <a:r>
              <a:rPr lang="en-US" sz="2000" baseline="-25000" smtClean="0">
                <a:cs typeface="Times New Roman" pitchFamily="18" charset="0"/>
              </a:rPr>
              <a:t>2 </a:t>
            </a:r>
            <a:r>
              <a:rPr lang="en-US" sz="2000" smtClean="0">
                <a:cs typeface="Times New Roman" pitchFamily="18" charset="0"/>
              </a:rPr>
              <a:t/>
            </a:r>
            <a:br>
              <a:rPr lang="en-US" sz="2000" smtClean="0">
                <a:cs typeface="Times New Roman" pitchFamily="18" charset="0"/>
              </a:rPr>
            </a:br>
            <a:r>
              <a:rPr lang="en-US" sz="2000" smtClean="0">
                <a:cs typeface="Times New Roman" pitchFamily="18" charset="0"/>
              </a:rPr>
              <a:t>	</a:t>
            </a:r>
            <a:r>
              <a:rPr lang="en-US" sz="1800" smtClean="0">
                <a:cs typeface="Times New Roman" pitchFamily="18" charset="0"/>
              </a:rPr>
              <a:t>	</a:t>
            </a:r>
            <a:br>
              <a:rPr lang="en-US" sz="1800" smtClean="0">
                <a:cs typeface="Times New Roman" pitchFamily="18" charset="0"/>
              </a:rPr>
            </a:br>
            <a:r>
              <a:rPr lang="en-US" sz="1800" smtClean="0">
                <a:cs typeface="Times New Roman" pitchFamily="18" charset="0"/>
              </a:rPr>
              <a:t>				with 	Y  = DV</a:t>
            </a:r>
            <a:br>
              <a:rPr lang="en-US" sz="1800" smtClean="0">
                <a:cs typeface="Times New Roman" pitchFamily="18" charset="0"/>
              </a:rPr>
            </a:br>
            <a:r>
              <a:rPr lang="en-US" sz="1800" smtClean="0">
                <a:cs typeface="Times New Roman" pitchFamily="18" charset="0"/>
              </a:rPr>
              <a:t>					X</a:t>
            </a:r>
            <a:r>
              <a:rPr lang="en-US" sz="1800" baseline="-25000" smtClean="0">
                <a:cs typeface="Times New Roman" pitchFamily="18" charset="0"/>
              </a:rPr>
              <a:t>1</a:t>
            </a:r>
            <a:r>
              <a:rPr lang="en-US" sz="1800" smtClean="0">
                <a:cs typeface="Times New Roman" pitchFamily="18" charset="0"/>
              </a:rPr>
              <a:t> = IV</a:t>
            </a:r>
            <a:br>
              <a:rPr lang="en-US" sz="1800" smtClean="0">
                <a:cs typeface="Times New Roman" pitchFamily="18" charset="0"/>
              </a:rPr>
            </a:br>
            <a:r>
              <a:rPr lang="en-US" sz="1800" smtClean="0">
                <a:cs typeface="Times New Roman" pitchFamily="18" charset="0"/>
              </a:rPr>
              <a:t>					X</a:t>
            </a:r>
            <a:r>
              <a:rPr lang="en-US" sz="1800" baseline="-25000" smtClean="0">
                <a:cs typeface="Times New Roman" pitchFamily="18" charset="0"/>
              </a:rPr>
              <a:t>2</a:t>
            </a:r>
            <a:r>
              <a:rPr lang="en-US" sz="1800" smtClean="0">
                <a:cs typeface="Times New Roman" pitchFamily="18" charset="0"/>
              </a:rPr>
              <a:t> = Moderator</a:t>
            </a:r>
          </a:p>
        </p:txBody>
      </p:sp>
    </p:spTree>
    <p:extLst>
      <p:ext uri="{BB962C8B-B14F-4D97-AF65-F5344CB8AC3E}">
        <p14:creationId xmlns:p14="http://schemas.microsoft.com/office/powerpoint/2010/main" val="1657061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sz="4000" dirty="0" smtClean="0"/>
              <a:t>Choosing the Appropriate Statistical Technique</a:t>
            </a:r>
            <a:endParaRPr lang="en-US" sz="40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592" y="1072277"/>
            <a:ext cx="5804768" cy="5227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97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371600"/>
            <a:ext cx="5197475" cy="131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505200"/>
            <a:ext cx="7319963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52434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5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3600"/>
            <a:ext cx="7669213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352800" y="4251325"/>
            <a:ext cx="4953000" cy="1235075"/>
            <a:chOff x="3168" y="2976"/>
            <a:chExt cx="2112" cy="778"/>
          </a:xfrm>
        </p:grpSpPr>
        <p:sp>
          <p:nvSpPr>
            <p:cNvPr id="195588" name="Oval 4"/>
            <p:cNvSpPr>
              <a:spLocks noChangeArrowheads="1"/>
            </p:cNvSpPr>
            <p:nvPr/>
          </p:nvSpPr>
          <p:spPr bwMode="auto">
            <a:xfrm>
              <a:off x="4896" y="2976"/>
              <a:ext cx="288" cy="14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589" name="Line 5"/>
            <p:cNvSpPr>
              <a:spLocks noChangeShapeType="1"/>
            </p:cNvSpPr>
            <p:nvPr/>
          </p:nvSpPr>
          <p:spPr bwMode="auto">
            <a:xfrm flipH="1">
              <a:off x="4848" y="3120"/>
              <a:ext cx="192" cy="3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5590" name="Text Box 6"/>
            <p:cNvSpPr txBox="1">
              <a:spLocks noChangeArrowheads="1"/>
            </p:cNvSpPr>
            <p:nvPr/>
          </p:nvSpPr>
          <p:spPr bwMode="auto">
            <a:xfrm>
              <a:off x="3168" y="3504"/>
              <a:ext cx="21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sz="2000">
                  <a:solidFill>
                    <a:srgbClr val="FF3300"/>
                  </a:solidFill>
                </a:rPr>
                <a:t>interaction significant effect on dep. var.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288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4397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nl-NL" smtClean="0"/>
              <a:t>Conceptual Model</a:t>
            </a:r>
            <a:endParaRPr lang="en-GB" smtClean="0"/>
          </a:p>
        </p:txBody>
      </p:sp>
      <p:sp>
        <p:nvSpPr>
          <p:cNvPr id="196611" name="Rectangle 3"/>
          <p:cNvSpPr>
            <a:spLocks noChangeArrowheads="1"/>
          </p:cNvSpPr>
          <p:nvPr/>
        </p:nvSpPr>
        <p:spPr bwMode="auto">
          <a:xfrm>
            <a:off x="609600" y="1905000"/>
            <a:ext cx="2057400" cy="7905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l-NL" sz="2200"/>
              <a:t>Perceived Intelligence</a:t>
            </a:r>
            <a:endParaRPr lang="en-GB" sz="2200"/>
          </a:p>
        </p:txBody>
      </p:sp>
      <p:sp>
        <p:nvSpPr>
          <p:cNvPr id="196612" name="Rectangle 4"/>
          <p:cNvSpPr>
            <a:spLocks noChangeArrowheads="1"/>
          </p:cNvSpPr>
          <p:nvPr/>
        </p:nvSpPr>
        <p:spPr bwMode="auto">
          <a:xfrm>
            <a:off x="609600" y="3429000"/>
            <a:ext cx="2057400" cy="7905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l-NL" sz="2200"/>
              <a:t>Physical  Attractiveness</a:t>
            </a:r>
            <a:endParaRPr lang="en-GB" sz="2200"/>
          </a:p>
        </p:txBody>
      </p:sp>
      <p:sp>
        <p:nvSpPr>
          <p:cNvPr id="196613" name="Rectangle 5"/>
          <p:cNvSpPr>
            <a:spLocks noChangeArrowheads="1"/>
          </p:cNvSpPr>
          <p:nvPr/>
        </p:nvSpPr>
        <p:spPr bwMode="auto">
          <a:xfrm>
            <a:off x="609600" y="5168900"/>
            <a:ext cx="2057400" cy="7905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l-NL" sz="2200"/>
              <a:t>Communality of  Interests</a:t>
            </a:r>
            <a:endParaRPr lang="en-GB" sz="2200"/>
          </a:p>
        </p:txBody>
      </p:sp>
      <p:sp>
        <p:nvSpPr>
          <p:cNvPr id="196614" name="AutoShape 6"/>
          <p:cNvSpPr>
            <a:spLocks noChangeArrowheads="1"/>
          </p:cNvSpPr>
          <p:nvPr/>
        </p:nvSpPr>
        <p:spPr bwMode="auto">
          <a:xfrm>
            <a:off x="6781800" y="3276600"/>
            <a:ext cx="1847850" cy="11430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l-NL" sz="2200"/>
              <a:t>Likelihood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l-NL" sz="2200"/>
              <a:t>to Date</a:t>
            </a:r>
            <a:endParaRPr lang="en-GB" sz="2200"/>
          </a:p>
        </p:txBody>
      </p:sp>
      <p:sp>
        <p:nvSpPr>
          <p:cNvPr id="196615" name="Line 7"/>
          <p:cNvSpPr>
            <a:spLocks noChangeShapeType="1"/>
          </p:cNvSpPr>
          <p:nvPr/>
        </p:nvSpPr>
        <p:spPr bwMode="auto">
          <a:xfrm>
            <a:off x="2667000" y="3810000"/>
            <a:ext cx="411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6616" name="Line 8"/>
          <p:cNvSpPr>
            <a:spLocks noChangeShapeType="1"/>
          </p:cNvSpPr>
          <p:nvPr/>
        </p:nvSpPr>
        <p:spPr bwMode="auto">
          <a:xfrm>
            <a:off x="2667000" y="2286000"/>
            <a:ext cx="411480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6617" name="AutoShape 9"/>
          <p:cNvSpPr>
            <a:spLocks noChangeArrowheads="1"/>
          </p:cNvSpPr>
          <p:nvPr/>
        </p:nvSpPr>
        <p:spPr bwMode="auto">
          <a:xfrm>
            <a:off x="4343400" y="1371600"/>
            <a:ext cx="2206625" cy="792163"/>
          </a:xfrm>
          <a:prstGeom prst="diamond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l-NL" sz="2200"/>
              <a:t>Gender</a:t>
            </a:r>
            <a:endParaRPr lang="en-GB" sz="2200"/>
          </a:p>
        </p:txBody>
      </p:sp>
      <p:sp>
        <p:nvSpPr>
          <p:cNvPr id="196618" name="Line 10"/>
          <p:cNvSpPr>
            <a:spLocks noChangeShapeType="1"/>
          </p:cNvSpPr>
          <p:nvPr/>
        </p:nvSpPr>
        <p:spPr bwMode="auto">
          <a:xfrm>
            <a:off x="5429250" y="2133600"/>
            <a:ext cx="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6619" name="AutoShape 11"/>
          <p:cNvSpPr>
            <a:spLocks noChangeArrowheads="1"/>
          </p:cNvSpPr>
          <p:nvPr/>
        </p:nvSpPr>
        <p:spPr bwMode="auto">
          <a:xfrm>
            <a:off x="3429000" y="5194300"/>
            <a:ext cx="3197225" cy="741363"/>
          </a:xfrm>
          <a:prstGeom prst="parallelogram">
            <a:avLst>
              <a:gd name="adj" fmla="val 107816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l-NL" sz="2200"/>
              <a:t>Perceived Fit</a:t>
            </a:r>
            <a:endParaRPr lang="en-GB" sz="2200"/>
          </a:p>
        </p:txBody>
      </p:sp>
      <p:sp>
        <p:nvSpPr>
          <p:cNvPr id="196620" name="Line 12"/>
          <p:cNvSpPr>
            <a:spLocks noChangeShapeType="1"/>
          </p:cNvSpPr>
          <p:nvPr/>
        </p:nvSpPr>
        <p:spPr bwMode="auto">
          <a:xfrm>
            <a:off x="2667000" y="5562600"/>
            <a:ext cx="114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6621" name="Line 13"/>
          <p:cNvSpPr>
            <a:spLocks noChangeShapeType="1"/>
          </p:cNvSpPr>
          <p:nvPr/>
        </p:nvSpPr>
        <p:spPr bwMode="auto">
          <a:xfrm flipV="1">
            <a:off x="5943600" y="4191000"/>
            <a:ext cx="83820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6622" name="Text Box 14"/>
          <p:cNvSpPr txBox="1">
            <a:spLocks noChangeArrowheads="1"/>
          </p:cNvSpPr>
          <p:nvPr/>
        </p:nvSpPr>
        <p:spPr bwMode="auto">
          <a:xfrm>
            <a:off x="3810000" y="2133600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nl-NL" sz="2800" b="1"/>
              <a:t>+</a:t>
            </a:r>
            <a:endParaRPr lang="en-GB" sz="2800" b="1"/>
          </a:p>
        </p:txBody>
      </p:sp>
      <p:sp>
        <p:nvSpPr>
          <p:cNvPr id="196623" name="Text Box 15"/>
          <p:cNvSpPr txBox="1">
            <a:spLocks noChangeArrowheads="1"/>
          </p:cNvSpPr>
          <p:nvPr/>
        </p:nvSpPr>
        <p:spPr bwMode="auto">
          <a:xfrm>
            <a:off x="5486400" y="2286000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nl-NL" sz="2800" b="1"/>
              <a:t>+</a:t>
            </a:r>
            <a:endParaRPr lang="en-GB" sz="2800" b="1"/>
          </a:p>
        </p:txBody>
      </p:sp>
      <p:sp>
        <p:nvSpPr>
          <p:cNvPr id="196624" name="Text Box 16"/>
          <p:cNvSpPr txBox="1">
            <a:spLocks noChangeArrowheads="1"/>
          </p:cNvSpPr>
          <p:nvPr/>
        </p:nvSpPr>
        <p:spPr bwMode="auto">
          <a:xfrm>
            <a:off x="3810000" y="3168650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nl-NL" sz="2800" b="1"/>
              <a:t>+</a:t>
            </a:r>
            <a:endParaRPr lang="en-GB" sz="2800" b="1"/>
          </a:p>
        </p:txBody>
      </p:sp>
      <p:sp>
        <p:nvSpPr>
          <p:cNvPr id="196625" name="Text Box 17"/>
          <p:cNvSpPr txBox="1">
            <a:spLocks noChangeArrowheads="1"/>
          </p:cNvSpPr>
          <p:nvPr/>
        </p:nvSpPr>
        <p:spPr bwMode="auto">
          <a:xfrm>
            <a:off x="2971800" y="5029200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nl-NL" sz="2800" b="1"/>
              <a:t>+</a:t>
            </a:r>
            <a:endParaRPr lang="en-GB" sz="2800" b="1"/>
          </a:p>
        </p:txBody>
      </p:sp>
      <p:sp>
        <p:nvSpPr>
          <p:cNvPr id="196626" name="Text Box 18"/>
          <p:cNvSpPr txBox="1">
            <a:spLocks noChangeArrowheads="1"/>
          </p:cNvSpPr>
          <p:nvPr/>
        </p:nvSpPr>
        <p:spPr bwMode="auto">
          <a:xfrm>
            <a:off x="5791200" y="4419600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nl-NL" sz="2800" b="1"/>
              <a:t>+</a:t>
            </a:r>
            <a:endParaRPr lang="en-GB" sz="2800" b="1"/>
          </a:p>
        </p:txBody>
      </p:sp>
    </p:spTree>
    <p:extLst>
      <p:ext uri="{BB962C8B-B14F-4D97-AF65-F5344CB8AC3E}">
        <p14:creationId xmlns:p14="http://schemas.microsoft.com/office/powerpoint/2010/main" val="32375052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800" smtClean="0"/>
              <a:t>Mediating/intervening variable</a:t>
            </a:r>
          </a:p>
        </p:txBody>
      </p:sp>
      <p:sp>
        <p:nvSpPr>
          <p:cNvPr id="197635" name="Rectangle 3"/>
          <p:cNvSpPr>
            <a:spLocks noGrp="1" noChangeAspect="1" noChangeArrowheads="1"/>
          </p:cNvSpPr>
          <p:nvPr>
            <p:ph idx="1"/>
          </p:nvPr>
        </p:nvSpPr>
        <p:spPr>
          <a:xfrm>
            <a:off x="381000" y="1295400"/>
            <a:ext cx="8382000" cy="5029200"/>
          </a:xfrm>
        </p:spPr>
        <p:txBody>
          <a:bodyPr/>
          <a:lstStyle/>
          <a:p>
            <a:pPr marL="609600" indent="-609600" eaLnBrk="1" hangingPunct="1"/>
            <a:r>
              <a:rPr lang="en-US" sz="2200" dirty="0" smtClean="0"/>
              <a:t>Accounts for the relation between the independent and dependent variable</a:t>
            </a:r>
          </a:p>
          <a:p>
            <a:pPr marL="2209800" lvl="4" indent="-381000" eaLnBrk="1" hangingPunct="1">
              <a:buFontTx/>
              <a:buNone/>
            </a:pPr>
            <a:endParaRPr lang="en-US" sz="1400" dirty="0" smtClean="0"/>
          </a:p>
          <a:p>
            <a:pPr marL="609600" indent="-609600" eaLnBrk="1" hangingPunct="1"/>
            <a:r>
              <a:rPr lang="en-US" sz="2200" u="sng" dirty="0" smtClean="0"/>
              <a:t>Analytical representation</a:t>
            </a:r>
            <a:endParaRPr lang="en-US" sz="2200" dirty="0" smtClean="0"/>
          </a:p>
          <a:p>
            <a:pPr marL="990600" lvl="1" indent="-533400" eaLnBrk="1" hangingPunct="1">
              <a:buFontTx/>
              <a:buAutoNum type="arabicPeriod"/>
            </a:pPr>
            <a:r>
              <a:rPr lang="en-US" sz="2000" dirty="0" smtClean="0"/>
              <a:t>Y = </a:t>
            </a:r>
            <a:r>
              <a:rPr lang="en-US" sz="2000" dirty="0" smtClean="0">
                <a:cs typeface="Times New Roman" pitchFamily="18" charset="0"/>
              </a:rPr>
              <a:t>ß</a:t>
            </a:r>
            <a:r>
              <a:rPr lang="en-US" sz="2000" baseline="-25000" dirty="0" smtClean="0">
                <a:cs typeface="Times New Roman" pitchFamily="18" charset="0"/>
              </a:rPr>
              <a:t>0</a:t>
            </a:r>
            <a:r>
              <a:rPr lang="en-US" sz="2000" dirty="0" smtClean="0">
                <a:cs typeface="Times New Roman" pitchFamily="18" charset="0"/>
              </a:rPr>
              <a:t> + ß</a:t>
            </a:r>
            <a:r>
              <a:rPr lang="en-US" sz="2000" baseline="-25000" dirty="0" smtClean="0">
                <a:cs typeface="Times New Roman" pitchFamily="18" charset="0"/>
              </a:rPr>
              <a:t>1</a:t>
            </a:r>
            <a:r>
              <a:rPr lang="en-US" sz="2000" dirty="0" smtClean="0">
                <a:cs typeface="Times New Roman" pitchFamily="18" charset="0"/>
              </a:rPr>
              <a:t>X</a:t>
            </a:r>
            <a:br>
              <a:rPr lang="en-US" sz="2000" dirty="0" smtClean="0">
                <a:cs typeface="Times New Roman" pitchFamily="18" charset="0"/>
              </a:rPr>
            </a:br>
            <a:r>
              <a:rPr lang="en-US" sz="2000" dirty="0" smtClean="0">
                <a:cs typeface="Times New Roman" pitchFamily="18" charset="0"/>
              </a:rPr>
              <a:t>	=&gt; ß</a:t>
            </a:r>
            <a:r>
              <a:rPr lang="en-US" sz="2000" baseline="-25000" dirty="0" smtClean="0">
                <a:cs typeface="Times New Roman" pitchFamily="18" charset="0"/>
              </a:rPr>
              <a:t>1</a:t>
            </a:r>
            <a:r>
              <a:rPr lang="en-US" sz="2000" dirty="0" smtClean="0">
                <a:cs typeface="Times New Roman" pitchFamily="18" charset="0"/>
              </a:rPr>
              <a:t> is significant</a:t>
            </a:r>
          </a:p>
          <a:p>
            <a:pPr marL="2209800" lvl="4" indent="-381000" eaLnBrk="1" hangingPunct="1">
              <a:buFontTx/>
              <a:buAutoNum type="arabicPeriod"/>
            </a:pPr>
            <a:endParaRPr lang="en-US" sz="1400" baseline="-25000" dirty="0" smtClean="0">
              <a:cs typeface="Times New Roman" pitchFamily="18" charset="0"/>
            </a:endParaRPr>
          </a:p>
          <a:p>
            <a:pPr marL="990600" lvl="1" indent="-533400" eaLnBrk="1" hangingPunct="1">
              <a:buFontTx/>
              <a:buAutoNum type="arabicPeriod"/>
            </a:pPr>
            <a:r>
              <a:rPr lang="en-US" sz="2000" dirty="0" smtClean="0"/>
              <a:t>M = </a:t>
            </a:r>
            <a:r>
              <a:rPr lang="en-US" sz="2000" dirty="0" smtClean="0">
                <a:cs typeface="Times New Roman" pitchFamily="18" charset="0"/>
              </a:rPr>
              <a:t>ß</a:t>
            </a:r>
            <a:r>
              <a:rPr lang="en-US" sz="2000" baseline="-25000" dirty="0" smtClean="0">
                <a:cs typeface="Times New Roman" pitchFamily="18" charset="0"/>
              </a:rPr>
              <a:t>2</a:t>
            </a:r>
            <a:r>
              <a:rPr lang="en-US" sz="2000" dirty="0" smtClean="0">
                <a:cs typeface="Times New Roman" pitchFamily="18" charset="0"/>
              </a:rPr>
              <a:t> + ß</a:t>
            </a:r>
            <a:r>
              <a:rPr lang="en-US" sz="2000" baseline="-25000" dirty="0" smtClean="0">
                <a:cs typeface="Times New Roman" pitchFamily="18" charset="0"/>
              </a:rPr>
              <a:t>3</a:t>
            </a:r>
            <a:r>
              <a:rPr lang="en-US" sz="2000" dirty="0" smtClean="0">
                <a:cs typeface="Times New Roman" pitchFamily="18" charset="0"/>
              </a:rPr>
              <a:t>X</a:t>
            </a:r>
            <a:br>
              <a:rPr lang="en-US" sz="2000" dirty="0" smtClean="0">
                <a:cs typeface="Times New Roman" pitchFamily="18" charset="0"/>
              </a:rPr>
            </a:br>
            <a:r>
              <a:rPr lang="en-US" sz="2000" dirty="0" smtClean="0">
                <a:cs typeface="Times New Roman" pitchFamily="18" charset="0"/>
              </a:rPr>
              <a:t>	=&gt; ß</a:t>
            </a:r>
            <a:r>
              <a:rPr lang="en-US" sz="2000" baseline="-25000" dirty="0" smtClean="0">
                <a:cs typeface="Times New Roman" pitchFamily="18" charset="0"/>
              </a:rPr>
              <a:t>3</a:t>
            </a:r>
            <a:r>
              <a:rPr lang="en-US" sz="2000" dirty="0" smtClean="0">
                <a:cs typeface="Times New Roman" pitchFamily="18" charset="0"/>
              </a:rPr>
              <a:t> is significant</a:t>
            </a:r>
          </a:p>
          <a:p>
            <a:pPr marL="2209800" lvl="4" indent="-381000" eaLnBrk="1" hangingPunct="1">
              <a:buFontTx/>
              <a:buAutoNum type="arabicPeriod"/>
            </a:pPr>
            <a:endParaRPr lang="en-US" sz="1400" dirty="0" smtClean="0">
              <a:cs typeface="Times New Roman" pitchFamily="18" charset="0"/>
            </a:endParaRPr>
          </a:p>
          <a:p>
            <a:pPr marL="990600" lvl="1" indent="-533400" eaLnBrk="1" hangingPunct="1">
              <a:buFontTx/>
              <a:buAutoNum type="arabicPeriod"/>
            </a:pPr>
            <a:r>
              <a:rPr lang="en-US" sz="2000" dirty="0" smtClean="0">
                <a:cs typeface="Times New Roman" pitchFamily="18" charset="0"/>
              </a:rPr>
              <a:t>Y = ß</a:t>
            </a:r>
            <a:r>
              <a:rPr lang="en-US" sz="2000" baseline="-25000" dirty="0" smtClean="0">
                <a:cs typeface="Times New Roman" pitchFamily="18" charset="0"/>
              </a:rPr>
              <a:t>4</a:t>
            </a:r>
            <a:r>
              <a:rPr lang="en-US" sz="2000" dirty="0" smtClean="0">
                <a:cs typeface="Times New Roman" pitchFamily="18" charset="0"/>
              </a:rPr>
              <a:t> + ß</a:t>
            </a:r>
            <a:r>
              <a:rPr lang="en-US" sz="2000" baseline="-25000" dirty="0" smtClean="0">
                <a:cs typeface="Times New Roman" pitchFamily="18" charset="0"/>
              </a:rPr>
              <a:t>5</a:t>
            </a:r>
            <a:r>
              <a:rPr lang="en-US" sz="2000" dirty="0" smtClean="0">
                <a:cs typeface="Times New Roman" pitchFamily="18" charset="0"/>
              </a:rPr>
              <a:t>X + ß</a:t>
            </a:r>
            <a:r>
              <a:rPr lang="en-US" sz="2000" baseline="-25000" dirty="0" smtClean="0">
                <a:cs typeface="Times New Roman" pitchFamily="18" charset="0"/>
              </a:rPr>
              <a:t>6</a:t>
            </a:r>
            <a:r>
              <a:rPr lang="en-US" sz="2000" dirty="0" smtClean="0">
                <a:cs typeface="Times New Roman" pitchFamily="18" charset="0"/>
              </a:rPr>
              <a:t>M</a:t>
            </a:r>
            <a:br>
              <a:rPr lang="en-US" sz="2000" dirty="0" smtClean="0">
                <a:cs typeface="Times New Roman" pitchFamily="18" charset="0"/>
              </a:rPr>
            </a:br>
            <a:r>
              <a:rPr lang="en-US" sz="2000" dirty="0" smtClean="0">
                <a:cs typeface="Times New Roman" pitchFamily="18" charset="0"/>
              </a:rPr>
              <a:t>	 =&gt; ß</a:t>
            </a:r>
            <a:r>
              <a:rPr lang="en-US" sz="2000" baseline="-25000" dirty="0" smtClean="0">
                <a:cs typeface="Times New Roman" pitchFamily="18" charset="0"/>
              </a:rPr>
              <a:t>5</a:t>
            </a:r>
            <a:r>
              <a:rPr lang="en-US" sz="2000" dirty="0" smtClean="0">
                <a:cs typeface="Times New Roman" pitchFamily="18" charset="0"/>
              </a:rPr>
              <a:t> is not significant</a:t>
            </a:r>
            <a:br>
              <a:rPr lang="en-US" sz="2000" dirty="0" smtClean="0">
                <a:cs typeface="Times New Roman" pitchFamily="18" charset="0"/>
              </a:rPr>
            </a:br>
            <a:r>
              <a:rPr lang="en-US" sz="2000" dirty="0" smtClean="0">
                <a:cs typeface="Times New Roman" pitchFamily="18" charset="0"/>
              </a:rPr>
              <a:t>	 =&gt; ß</a:t>
            </a:r>
            <a:r>
              <a:rPr lang="en-US" sz="2000" baseline="-25000" dirty="0" smtClean="0">
                <a:cs typeface="Times New Roman" pitchFamily="18" charset="0"/>
              </a:rPr>
              <a:t>6</a:t>
            </a:r>
            <a:r>
              <a:rPr lang="en-US" sz="2000" dirty="0" smtClean="0">
                <a:cs typeface="Times New Roman" pitchFamily="18" charset="0"/>
              </a:rPr>
              <a:t> is significant</a:t>
            </a:r>
          </a:p>
        </p:txBody>
      </p:sp>
      <p:sp>
        <p:nvSpPr>
          <p:cNvPr id="197636" name="Text Box 4"/>
          <p:cNvSpPr txBox="1">
            <a:spLocks noChangeArrowheads="1"/>
          </p:cNvSpPr>
          <p:nvPr/>
        </p:nvSpPr>
        <p:spPr bwMode="auto">
          <a:xfrm>
            <a:off x="6019800" y="5394325"/>
            <a:ext cx="249396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l-NL" sz="2000"/>
              <a:t>With	Y = DV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l-NL" sz="2000"/>
              <a:t>	X = IV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l-NL" sz="2000"/>
              <a:t>	M = mediator</a:t>
            </a: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37265097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66788"/>
          </a:xfrm>
        </p:spPr>
        <p:txBody>
          <a:bodyPr/>
          <a:lstStyle/>
          <a:p>
            <a:pPr eaLnBrk="1" hangingPunct="1"/>
            <a:r>
              <a:rPr lang="en-US" smtClean="0"/>
              <a:t>Step 1</a:t>
            </a:r>
          </a:p>
        </p:txBody>
      </p:sp>
      <p:pic>
        <p:nvPicPr>
          <p:cNvPr id="1986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81200"/>
            <a:ext cx="5219700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86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038600"/>
            <a:ext cx="7358063" cy="183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01827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66788"/>
          </a:xfrm>
        </p:spPr>
        <p:txBody>
          <a:bodyPr/>
          <a:lstStyle/>
          <a:p>
            <a:pPr eaLnBrk="1" hangingPunct="1"/>
            <a:r>
              <a:rPr lang="en-US" smtClean="0"/>
              <a:t>Step 1 </a:t>
            </a:r>
            <a:r>
              <a:rPr lang="en-US" sz="2800" smtClean="0"/>
              <a:t>cont’d</a:t>
            </a:r>
          </a:p>
        </p:txBody>
      </p:sp>
      <p:pic>
        <p:nvPicPr>
          <p:cNvPr id="1996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362200"/>
            <a:ext cx="7724775" cy="284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029200" y="4724400"/>
            <a:ext cx="3352800" cy="1235075"/>
            <a:chOff x="3168" y="2976"/>
            <a:chExt cx="2112" cy="778"/>
          </a:xfrm>
        </p:grpSpPr>
        <p:sp>
          <p:nvSpPr>
            <p:cNvPr id="199685" name="Oval 5"/>
            <p:cNvSpPr>
              <a:spLocks noChangeArrowheads="1"/>
            </p:cNvSpPr>
            <p:nvPr/>
          </p:nvSpPr>
          <p:spPr bwMode="auto">
            <a:xfrm>
              <a:off x="4896" y="2976"/>
              <a:ext cx="288" cy="14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686" name="Line 6"/>
            <p:cNvSpPr>
              <a:spLocks noChangeShapeType="1"/>
            </p:cNvSpPr>
            <p:nvPr/>
          </p:nvSpPr>
          <p:spPr bwMode="auto">
            <a:xfrm flipH="1">
              <a:off x="4848" y="3120"/>
              <a:ext cx="192" cy="3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9687" name="Text Box 7"/>
            <p:cNvSpPr txBox="1">
              <a:spLocks noChangeArrowheads="1"/>
            </p:cNvSpPr>
            <p:nvPr/>
          </p:nvSpPr>
          <p:spPr bwMode="auto">
            <a:xfrm>
              <a:off x="3168" y="3504"/>
              <a:ext cx="21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sz="2000">
                  <a:solidFill>
                    <a:srgbClr val="FF3300"/>
                  </a:solidFill>
                </a:rPr>
                <a:t>significant effect on dep. var.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459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66788"/>
          </a:xfrm>
        </p:spPr>
        <p:txBody>
          <a:bodyPr/>
          <a:lstStyle/>
          <a:p>
            <a:pPr eaLnBrk="1" hangingPunct="1"/>
            <a:r>
              <a:rPr lang="en-US" smtClean="0"/>
              <a:t>Step 2</a:t>
            </a:r>
            <a:endParaRPr lang="en-US" sz="2800" smtClean="0"/>
          </a:p>
        </p:txBody>
      </p:sp>
      <p:pic>
        <p:nvPicPr>
          <p:cNvPr id="2007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81200"/>
            <a:ext cx="5219700" cy="132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070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886200"/>
            <a:ext cx="73501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48478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66788"/>
          </a:xfrm>
        </p:spPr>
        <p:txBody>
          <a:bodyPr/>
          <a:lstStyle/>
          <a:p>
            <a:pPr eaLnBrk="1" hangingPunct="1"/>
            <a:r>
              <a:rPr lang="en-US" smtClean="0"/>
              <a:t>Step 2 </a:t>
            </a:r>
            <a:r>
              <a:rPr lang="en-US" sz="2800" smtClean="0"/>
              <a:t>cont’d</a:t>
            </a:r>
          </a:p>
        </p:txBody>
      </p:sp>
      <p:pic>
        <p:nvPicPr>
          <p:cNvPr id="2017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667000"/>
            <a:ext cx="7605713" cy="183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029200" y="4038600"/>
            <a:ext cx="3352800" cy="1235075"/>
            <a:chOff x="3168" y="2976"/>
            <a:chExt cx="2112" cy="778"/>
          </a:xfrm>
        </p:grpSpPr>
        <p:sp>
          <p:nvSpPr>
            <p:cNvPr id="201733" name="Oval 5"/>
            <p:cNvSpPr>
              <a:spLocks noChangeArrowheads="1"/>
            </p:cNvSpPr>
            <p:nvPr/>
          </p:nvSpPr>
          <p:spPr bwMode="auto">
            <a:xfrm>
              <a:off x="4896" y="2976"/>
              <a:ext cx="288" cy="14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734" name="Line 6"/>
            <p:cNvSpPr>
              <a:spLocks noChangeShapeType="1"/>
            </p:cNvSpPr>
            <p:nvPr/>
          </p:nvSpPr>
          <p:spPr bwMode="auto">
            <a:xfrm flipH="1">
              <a:off x="4848" y="3120"/>
              <a:ext cx="192" cy="3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1735" name="Text Box 7"/>
            <p:cNvSpPr txBox="1">
              <a:spLocks noChangeArrowheads="1"/>
            </p:cNvSpPr>
            <p:nvPr/>
          </p:nvSpPr>
          <p:spPr bwMode="auto">
            <a:xfrm>
              <a:off x="3168" y="3504"/>
              <a:ext cx="21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sz="2000">
                  <a:solidFill>
                    <a:srgbClr val="FF3300"/>
                  </a:solidFill>
                </a:rPr>
                <a:t>significant effect on mediator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113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79475"/>
          </a:xfrm>
        </p:spPr>
        <p:txBody>
          <a:bodyPr/>
          <a:lstStyle/>
          <a:p>
            <a:pPr eaLnBrk="1" hangingPunct="1"/>
            <a:r>
              <a:rPr lang="en-US" smtClean="0"/>
              <a:t>Step 3</a:t>
            </a:r>
          </a:p>
        </p:txBody>
      </p:sp>
      <p:pic>
        <p:nvPicPr>
          <p:cNvPr id="2027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905000"/>
            <a:ext cx="5219700" cy="132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275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10000"/>
            <a:ext cx="73501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33554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79475"/>
          </a:xfrm>
        </p:spPr>
        <p:txBody>
          <a:bodyPr/>
          <a:lstStyle/>
          <a:p>
            <a:pPr eaLnBrk="1" hangingPunct="1"/>
            <a:r>
              <a:rPr lang="en-US" smtClean="0"/>
              <a:t>Step 3 </a:t>
            </a:r>
            <a:r>
              <a:rPr lang="en-US" sz="2800" smtClean="0"/>
              <a:t>cont’d</a:t>
            </a:r>
          </a:p>
        </p:txBody>
      </p:sp>
      <p:pic>
        <p:nvPicPr>
          <p:cNvPr id="2037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0"/>
            <a:ext cx="772477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657600" y="4876800"/>
            <a:ext cx="4800600" cy="1222375"/>
            <a:chOff x="3168" y="2976"/>
            <a:chExt cx="2112" cy="782"/>
          </a:xfrm>
        </p:grpSpPr>
        <p:sp>
          <p:nvSpPr>
            <p:cNvPr id="203785" name="Oval 5"/>
            <p:cNvSpPr>
              <a:spLocks noChangeArrowheads="1"/>
            </p:cNvSpPr>
            <p:nvPr/>
          </p:nvSpPr>
          <p:spPr bwMode="auto">
            <a:xfrm>
              <a:off x="4896" y="2976"/>
              <a:ext cx="288" cy="14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786" name="Line 6"/>
            <p:cNvSpPr>
              <a:spLocks noChangeShapeType="1"/>
            </p:cNvSpPr>
            <p:nvPr/>
          </p:nvSpPr>
          <p:spPr bwMode="auto">
            <a:xfrm flipH="1">
              <a:off x="4848" y="3120"/>
              <a:ext cx="192" cy="3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3787" name="Text Box 7"/>
            <p:cNvSpPr txBox="1">
              <a:spLocks noChangeArrowheads="1"/>
            </p:cNvSpPr>
            <p:nvPr/>
          </p:nvSpPr>
          <p:spPr bwMode="auto">
            <a:xfrm>
              <a:off x="3168" y="3504"/>
              <a:ext cx="2112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sz="2000">
                  <a:solidFill>
                    <a:srgbClr val="FF3300"/>
                  </a:solidFill>
                </a:rPr>
                <a:t>significant effect of mediator on dep. var.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752600" y="4648200"/>
            <a:ext cx="6477000" cy="1143000"/>
            <a:chOff x="1104" y="2928"/>
            <a:chExt cx="4080" cy="720"/>
          </a:xfrm>
        </p:grpSpPr>
        <p:sp>
          <p:nvSpPr>
            <p:cNvPr id="203782" name="Oval 9"/>
            <p:cNvSpPr>
              <a:spLocks noChangeArrowheads="1"/>
            </p:cNvSpPr>
            <p:nvPr/>
          </p:nvSpPr>
          <p:spPr bwMode="auto">
            <a:xfrm>
              <a:off x="4771" y="2928"/>
              <a:ext cx="413" cy="14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783" name="Line 10"/>
            <p:cNvSpPr>
              <a:spLocks noChangeShapeType="1"/>
            </p:cNvSpPr>
            <p:nvPr/>
          </p:nvSpPr>
          <p:spPr bwMode="auto">
            <a:xfrm flipH="1">
              <a:off x="3024" y="3024"/>
              <a:ext cx="1776" cy="3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3784" name="Text Box 11"/>
            <p:cNvSpPr txBox="1">
              <a:spLocks noChangeArrowheads="1"/>
            </p:cNvSpPr>
            <p:nvPr/>
          </p:nvSpPr>
          <p:spPr bwMode="auto">
            <a:xfrm>
              <a:off x="1104" y="3398"/>
              <a:ext cx="30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r>
                <a:rPr lang="en-US" sz="2000">
                  <a:solidFill>
                    <a:srgbClr val="FF3300"/>
                  </a:solidFill>
                </a:rPr>
                <a:t>insignificant effect of indep. var on dep. Var.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246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Testing Hypotheses on a Single Mean</a:t>
            </a:r>
          </a:p>
        </p:txBody>
      </p:sp>
      <p:sp>
        <p:nvSpPr>
          <p:cNvPr id="168963" name="Rectangle 3"/>
          <p:cNvSpPr>
            <a:spLocks noGrp="1" noChangeAspect="1" noChangeArrowheads="1"/>
          </p:cNvSpPr>
          <p:nvPr>
            <p:ph idx="1"/>
          </p:nvPr>
        </p:nvSpPr>
        <p:spPr>
          <a:xfrm>
            <a:off x="342900" y="1357312"/>
            <a:ext cx="8458200" cy="5181600"/>
          </a:xfrm>
        </p:spPr>
        <p:txBody>
          <a:bodyPr/>
          <a:lstStyle/>
          <a:p>
            <a:pPr eaLnBrk="1" hangingPunct="1"/>
            <a:r>
              <a:rPr lang="en-GB" dirty="0" smtClean="0"/>
              <a:t>One sample </a:t>
            </a:r>
            <a:r>
              <a:rPr lang="en-GB" i="1" dirty="0" smtClean="0"/>
              <a:t>t</a:t>
            </a:r>
            <a:r>
              <a:rPr lang="en-GB" dirty="0" smtClean="0"/>
              <a:t>-test: statistical technique that is used to test the hypothesis that the mean of the </a:t>
            </a:r>
            <a:r>
              <a:rPr lang="en-GB" i="1" dirty="0" smtClean="0"/>
              <a:t>population </a:t>
            </a:r>
            <a:r>
              <a:rPr lang="en-GB" dirty="0" smtClean="0"/>
              <a:t>from which a sample is drawn is equal to a comparison standard.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45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sz="4000" smtClean="0"/>
              <a:t>Testing Hypotheses about Two Related Means</a:t>
            </a:r>
            <a:endParaRPr lang="en-US" sz="4000" smtClean="0"/>
          </a:p>
        </p:txBody>
      </p:sp>
      <p:sp>
        <p:nvSpPr>
          <p:cNvPr id="169987" name="Rectangle 3"/>
          <p:cNvSpPr>
            <a:spLocks noGrp="1" noChangeAspect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smtClean="0"/>
              <a:t>Paired samples </a:t>
            </a:r>
            <a:r>
              <a:rPr lang="en-GB" i="1" smtClean="0"/>
              <a:t>t</a:t>
            </a:r>
            <a:r>
              <a:rPr lang="en-GB" smtClean="0"/>
              <a:t>-test: examines differences in  same group before and after a treatment.</a:t>
            </a:r>
            <a:r>
              <a:rPr lang="en-US" smtClean="0"/>
              <a:t> </a:t>
            </a:r>
          </a:p>
          <a:p>
            <a:pPr eaLnBrk="1" hangingPunct="1"/>
            <a:r>
              <a:rPr lang="en-US" smtClean="0"/>
              <a:t>The Wilcoxon signed-rank test: a non-parametric test for examining significant differences between two related samples or repeated measurements on a single sample. Used as an alternative for a paired samples t-test when the population cannot be assumed to be normally distributed.</a:t>
            </a:r>
          </a:p>
        </p:txBody>
      </p:sp>
    </p:spTree>
    <p:extLst>
      <p:ext uri="{BB962C8B-B14F-4D97-AF65-F5344CB8AC3E}">
        <p14:creationId xmlns:p14="http://schemas.microsoft.com/office/powerpoint/2010/main" val="110862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sz="4000" smtClean="0"/>
              <a:t>Testing Hypotheses about Two Related Means - 2</a:t>
            </a:r>
            <a:endParaRPr lang="en-US" sz="4000" smtClean="0"/>
          </a:p>
        </p:txBody>
      </p:sp>
      <p:sp>
        <p:nvSpPr>
          <p:cNvPr id="171011" name="Rectangle 3"/>
          <p:cNvSpPr>
            <a:spLocks noGrp="1" noChangeAspec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McNemar's test:</a:t>
            </a:r>
            <a:r>
              <a:rPr lang="en-US" b="1" smtClean="0"/>
              <a:t> </a:t>
            </a:r>
            <a:r>
              <a:rPr lang="en-US" smtClean="0"/>
              <a:t>non-parametric method used on nominal data. It assesses the significance of the difference between two dependent samples when the variable of interest is dichotomous. It is used primarily in before-after studies to test for an experimental effect. </a:t>
            </a:r>
          </a:p>
        </p:txBody>
      </p:sp>
    </p:spTree>
    <p:extLst>
      <p:ext uri="{BB962C8B-B14F-4D97-AF65-F5344CB8AC3E}">
        <p14:creationId xmlns:p14="http://schemas.microsoft.com/office/powerpoint/2010/main" val="381107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sz="4000" smtClean="0"/>
              <a:t>Testing Hypotheses about Two Unrelated Means</a:t>
            </a:r>
            <a:endParaRPr lang="en-US" sz="4000" smtClean="0"/>
          </a:p>
        </p:txBody>
      </p:sp>
      <p:sp>
        <p:nvSpPr>
          <p:cNvPr id="172035" name="Rectangle 3"/>
          <p:cNvSpPr>
            <a:spLocks noGrp="1" noChangeAspec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Independent samples </a:t>
            </a:r>
            <a:r>
              <a:rPr lang="en-GB" i="1" smtClean="0"/>
              <a:t>t</a:t>
            </a:r>
            <a:r>
              <a:rPr lang="en-GB" smtClean="0"/>
              <a:t>-test: is</a:t>
            </a:r>
            <a:r>
              <a:rPr lang="en-GB" b="1" smtClean="0"/>
              <a:t> </a:t>
            </a:r>
            <a:r>
              <a:rPr lang="en-GB" smtClean="0"/>
              <a:t>done to see if there are any significant differences in the means for two groups in the variable of interest. 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3660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GB" sz="4000" smtClean="0"/>
              <a:t>Testing Hypotheses about Several Means</a:t>
            </a:r>
            <a:endParaRPr lang="en-US" sz="4000" smtClean="0"/>
          </a:p>
        </p:txBody>
      </p:sp>
      <p:sp>
        <p:nvSpPr>
          <p:cNvPr id="173059" name="Rectangle 3"/>
          <p:cNvSpPr>
            <a:spLocks noGrp="1" noChangeAspec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ANalysis Of VAriance</a:t>
            </a:r>
            <a:r>
              <a:rPr lang="en-GB" b="1" smtClean="0"/>
              <a:t> </a:t>
            </a:r>
            <a:r>
              <a:rPr lang="en-GB" smtClean="0"/>
              <a:t>(ANOVA) helps to examine the signiﬁcant mean differences among more than two groups on an interval or ratio-scaled dependent variable. </a:t>
            </a:r>
          </a:p>
          <a:p>
            <a:pPr eaLnBrk="1" hangingPunct="1"/>
            <a:endParaRPr lang="en-GB" smtClean="0"/>
          </a:p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8678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Regression Analysis</a:t>
            </a:r>
          </a:p>
        </p:txBody>
      </p:sp>
      <p:sp>
        <p:nvSpPr>
          <p:cNvPr id="174083" name="Rectangle 3"/>
          <p:cNvSpPr>
            <a:spLocks noGrp="1" noChangeAspec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Simple regression analysis is used in a situation where one metric independent variable is hypothesized to affect one metric dependent variable. 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3765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2_9781111138219_PPT_ch01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SIT  6220  TEMPLATE .potx" id="{B4065927-AAD5-43D8-9C8F-7493A9467B68}" vid="{1ACF326F-5FF8-4F79-9687-A9E97BEA70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772</Words>
  <Application>Microsoft Office PowerPoint</Application>
  <PresentationFormat>On-screen Show (4:3)</PresentationFormat>
  <Paragraphs>160</Paragraphs>
  <Slides>39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51" baseType="lpstr">
      <vt:lpstr>Adobe Gothic Std B</vt:lpstr>
      <vt:lpstr>Arial</vt:lpstr>
      <vt:lpstr>Arial Black</vt:lpstr>
      <vt:lpstr>Calibri</vt:lpstr>
      <vt:lpstr>Symbol</vt:lpstr>
      <vt:lpstr>Times New Roman</vt:lpstr>
      <vt:lpstr>Wingdings</vt:lpstr>
      <vt:lpstr>Wingdings 3</vt:lpstr>
      <vt:lpstr>ヒラギノ角ゴ Pro W3</vt:lpstr>
      <vt:lpstr>2_9781111138219_PPT_ch01</vt:lpstr>
      <vt:lpstr>Equation</vt:lpstr>
      <vt:lpstr>Microsoft Equation 3.0</vt:lpstr>
      <vt:lpstr>Week  12b –ch15 Quantitative Data Analysis: Hypothesis Testing  </vt:lpstr>
      <vt:lpstr>Type I Errors, Type II Errors and Statistical Power</vt:lpstr>
      <vt:lpstr>Choosing the Appropriate Statistical Technique</vt:lpstr>
      <vt:lpstr>Testing Hypotheses on a Single Mean</vt:lpstr>
      <vt:lpstr>Testing Hypotheses about Two Related Means</vt:lpstr>
      <vt:lpstr>Testing Hypotheses about Two Related Means - 2</vt:lpstr>
      <vt:lpstr>Testing Hypotheses about Two Unrelated Means</vt:lpstr>
      <vt:lpstr>Testing Hypotheses about Several Means</vt:lpstr>
      <vt:lpstr>Regression Analysis</vt:lpstr>
      <vt:lpstr>Scatter plot</vt:lpstr>
      <vt:lpstr>Simple Linear Regression</vt:lpstr>
      <vt:lpstr>Ordinary Least Squares Estimation</vt:lpstr>
      <vt:lpstr>SPSS</vt:lpstr>
      <vt:lpstr>SPSS cont’d</vt:lpstr>
      <vt:lpstr>Model validation</vt:lpstr>
      <vt:lpstr>SPSS</vt:lpstr>
      <vt:lpstr>Measure of Overall Fit: R2</vt:lpstr>
      <vt:lpstr>SPSS</vt:lpstr>
      <vt:lpstr>Model Significance</vt:lpstr>
      <vt:lpstr>Model Significance</vt:lpstr>
      <vt:lpstr>SPSS</vt:lpstr>
      <vt:lpstr>Parameter significance</vt:lpstr>
      <vt:lpstr>SPSS cont’d</vt:lpstr>
      <vt:lpstr>Conceptual Model</vt:lpstr>
      <vt:lpstr>Multiple Regression Analysis</vt:lpstr>
      <vt:lpstr>Conceptual Model</vt:lpstr>
      <vt:lpstr>PowerPoint Presentation</vt:lpstr>
      <vt:lpstr>Conceptual Model</vt:lpstr>
      <vt:lpstr>Moderators</vt:lpstr>
      <vt:lpstr>PowerPoint Presentation</vt:lpstr>
      <vt:lpstr>PowerPoint Presentation</vt:lpstr>
      <vt:lpstr>Conceptual Model</vt:lpstr>
      <vt:lpstr>Mediating/intervening variable</vt:lpstr>
      <vt:lpstr>Step 1</vt:lpstr>
      <vt:lpstr>Step 1 cont’d</vt:lpstr>
      <vt:lpstr>Step 2</vt:lpstr>
      <vt:lpstr>Step 2 cont’d</vt:lpstr>
      <vt:lpstr>Step 3</vt:lpstr>
      <vt:lpstr>Step 3 cont’d</vt:lpstr>
    </vt:vector>
  </TitlesOfParts>
  <Company>John Wiley and Sons,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Wilson, Ellie - Chichester</dc:creator>
  <cp:lastModifiedBy>kmacharia</cp:lastModifiedBy>
  <cp:revision>20</cp:revision>
  <dcterms:created xsi:type="dcterms:W3CDTF">2012-09-28T11:44:13Z</dcterms:created>
  <dcterms:modified xsi:type="dcterms:W3CDTF">2014-12-24T20:13:10Z</dcterms:modified>
</cp:coreProperties>
</file>