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1"/>
  </p:notesMasterIdLst>
  <p:handoutMasterIdLst>
    <p:handoutMasterId r:id="rId52"/>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 id="327" r:id="rId5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39513255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935938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9/23/2015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9/23/2015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9/23/2015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9/23/2015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9/23/2015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9/23/2015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9/23/2015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9/23/2015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9/23/2015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9/23/2015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9/23/2015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9/23/2015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smtClean="0"/>
              <a:t>Systems for </a:t>
            </a:r>
            <a:r>
              <a:rPr lang="en-GB" dirty="0" err="1" smtClean="0"/>
              <a:t>modeling</a:t>
            </a:r>
            <a:r>
              <a:rPr lang="en-GB" dirty="0" smtClean="0"/>
              <a:t> and simulation </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 </a:t>
            </a:r>
            <a:r>
              <a:rPr lang="en-GB" i="1" dirty="0" smtClean="0"/>
              <a:t>	</a:t>
            </a:r>
          </a:p>
          <a:p>
            <a:pPr lvl="1"/>
            <a:r>
              <a:rPr lang="en-GB" dirty="0" smtClean="0"/>
              <a:t>These are systems that collect data from their environment using a set of sensors and send that data to other systems for processing. </a:t>
            </a:r>
          </a:p>
          <a:p>
            <a:r>
              <a:rPr lang="en-GB" dirty="0" smtClean="0"/>
              <a:t>Systems of systems </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lstStyle/>
          <a:p>
            <a:r>
              <a:rPr lang="en-US" dirty="0" smtClean="0"/>
              <a:t>The Web is now a platform for running application and organizations are increasingly developing web-based systems rather than local systems.</a:t>
            </a:r>
          </a:p>
          <a:p>
            <a:r>
              <a:rPr lang="en-US" dirty="0" smtClean="0"/>
              <a:t>Web services (discussed in Chapter 19) 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lstStyle/>
          <a:p>
            <a:r>
              <a:rPr lang="en-GB" dirty="0" smtClean="0"/>
              <a:t>Software reuse is the dominant approach for constructing web-based systems. 	</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 </a:t>
            </a:r>
          </a:p>
          <a:p>
            <a:r>
              <a:rPr lang="en-GB" dirty="0" smtClean="0"/>
              <a:t>User interfaces are constrained by the capabilities of web browsers. </a:t>
            </a:r>
          </a:p>
          <a:p>
            <a:pPr lvl="1"/>
            <a:r>
              <a:rPr lang="en-GB" dirty="0" smtClean="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smtClean="0"/>
              <a:t>Because of their roles in developing software systems, software engineers have significant</a:t>
            </a:r>
            <a:r>
              <a:rPr lang="en-GB" dirty="0" smtClean="0"/>
              <a:t> </a:t>
            </a:r>
            <a:r>
              <a:rPr lang="en-GB" i="1" dirty="0" smtClean="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r>
              <a:rPr lang="en-US" sz="1600" b="1" dirty="0" smtClean="0"/>
              <a:t> </a:t>
            </a:r>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 </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lstStyle/>
          <a:p>
            <a:r>
              <a:rPr lang="en-GB" dirty="0" smtClean="0"/>
              <a:t>The MHC-PMS (Mental Health Care-Patient Management System) is an information system that is intended for use in clinics. </a:t>
            </a:r>
          </a:p>
          <a:p>
            <a:r>
              <a:rPr lang="en-GB" dirty="0" smtClean="0"/>
              <a:t>It makes use of a centralized database of patient information but has also been designed to run on a PC, so that it may be accessed and used from sites that do not have secure network connectivity. </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lstStyle/>
          <a:p>
            <a:r>
              <a:rPr lang="en-GB" dirty="0" smtClean="0"/>
              <a:t>Individual care management </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 </a:t>
            </a:r>
          </a:p>
          <a:p>
            <a:pPr lvl="1"/>
            <a:r>
              <a:rPr lang="en-GB" dirty="0" smtClean="0"/>
              <a:t>The system monitors the records of patients that are involved in treatment and issues warnings if possible problems are detected. </a:t>
            </a:r>
          </a:p>
          <a:p>
            <a:r>
              <a:rPr lang="en-GB" dirty="0" smtClean="0"/>
              <a:t>Administrative reporting </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 </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lstStyle/>
          <a:p>
            <a:r>
              <a:rPr lang="en-GB" dirty="0" smtClean="0"/>
              <a:t>The government of a country with large areas of wilderness decides to deploy several hundred weather stations in remote areas. </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smtClean="0"/>
              <a:t> </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lstStyle/>
          <a:p>
            <a:r>
              <a:rPr lang="en-GB" dirty="0" smtClean="0"/>
              <a:t>	The weather station system </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 </a:t>
            </a:r>
          </a:p>
          <a:p>
            <a:pPr lvl="1"/>
            <a:r>
              <a:rPr lang="en-GB" dirty="0" smtClean="0"/>
              <a:t>This system collects the data from all of the wilderness weather stations, carries out data processing and analysis and archives the data.</a:t>
            </a:r>
          </a:p>
          <a:p>
            <a:r>
              <a:rPr lang="en-GB" dirty="0" smtClean="0"/>
              <a:t>The station maintenance system </a:t>
            </a:r>
          </a:p>
          <a:p>
            <a:pPr lvl="1"/>
            <a:r>
              <a:rPr lang="en-GB" dirty="0" smtClean="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software functionality</a:t>
            </a:r>
            <a:endParaRPr lang="en-US" dirty="0"/>
          </a:p>
        </p:txBody>
      </p:sp>
      <p:sp>
        <p:nvSpPr>
          <p:cNvPr id="3" name="Content Placeholder 2"/>
          <p:cNvSpPr>
            <a:spLocks noGrp="1"/>
          </p:cNvSpPr>
          <p:nvPr>
            <p:ph idx="1"/>
          </p:nvPr>
        </p:nvSpPr>
        <p:spPr/>
        <p:txBody>
          <a:bodyPr/>
          <a:lstStyle/>
          <a:p>
            <a:r>
              <a:rPr lang="en-GB" dirty="0" smtClean="0"/>
              <a:t>Monitor the instruments, power and communication hardware and report faults to the management system.</a:t>
            </a:r>
          </a:p>
          <a:p>
            <a:r>
              <a:rPr lang="en-GB" dirty="0" smtClean="0"/>
              <a:t>Manage the system power, ensuring that batteries are charged whenever the environmental conditions permit but also that generators are shut down in potentially damaging weather conditions, such as high wind.</a:t>
            </a:r>
          </a:p>
          <a:p>
            <a:r>
              <a:rPr lang="en-GB" dirty="0" smtClean="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structure and organization</a:t>
            </a:r>
            <a:endParaRPr lang="en-US" dirty="0"/>
          </a:p>
        </p:txBody>
      </p:sp>
      <p:sp>
        <p:nvSpPr>
          <p:cNvPr id="3" name="Content Placeholder 2"/>
          <p:cNvSpPr>
            <a:spLocks noGrp="1"/>
          </p:cNvSpPr>
          <p:nvPr>
            <p:ph idx="1"/>
          </p:nvPr>
        </p:nvSpPr>
        <p:spPr/>
        <p:txBody>
          <a:bodyPr/>
          <a:lstStyle/>
          <a:p>
            <a:r>
              <a:rPr lang="en-US" i="1" dirty="0" smtClean="0"/>
              <a:t>Add your own material here about how you will be running the course</a:t>
            </a:r>
            <a:endParaRPr lang="en-US" i="1"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1820</TotalTime>
  <Words>3392</Words>
  <Application>Microsoft Office PowerPoint</Application>
  <PresentationFormat>On-screen Show (4:3)</PresentationFormat>
  <Paragraphs>332</Paragraphs>
  <Slides>49</Slides>
  <Notes>2</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SE9</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lpstr>Course structure and organization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Jusutus N Nyagwencha</cp:lastModifiedBy>
  <cp:revision>16</cp:revision>
  <dcterms:created xsi:type="dcterms:W3CDTF">2009-12-29T10:39:27Z</dcterms:created>
  <dcterms:modified xsi:type="dcterms:W3CDTF">2015-09-23T02:52:12Z</dcterms:modified>
</cp:coreProperties>
</file>