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9"/>
  </p:notesMasterIdLst>
  <p:handoutMasterIdLst>
    <p:handoutMasterId r:id="rId50"/>
  </p:handoutMasterIdLst>
  <p:sldIdLst>
    <p:sldId id="256" r:id="rId2"/>
    <p:sldId id="313" r:id="rId3"/>
    <p:sldId id="287" r:id="rId4"/>
    <p:sldId id="314" r:id="rId5"/>
    <p:sldId id="288" r:id="rId6"/>
    <p:sldId id="289" r:id="rId7"/>
    <p:sldId id="315" r:id="rId8"/>
    <p:sldId id="267" r:id="rId9"/>
    <p:sldId id="257" r:id="rId10"/>
    <p:sldId id="269" r:id="rId11"/>
    <p:sldId id="281" r:id="rId12"/>
    <p:sldId id="271" r:id="rId13"/>
    <p:sldId id="282" r:id="rId14"/>
    <p:sldId id="273" r:id="rId15"/>
    <p:sldId id="283" r:id="rId16"/>
    <p:sldId id="284" r:id="rId17"/>
    <p:sldId id="276" r:id="rId18"/>
    <p:sldId id="285" r:id="rId19"/>
    <p:sldId id="286" r:id="rId20"/>
    <p:sldId id="279" r:id="rId21"/>
    <p:sldId id="262" r:id="rId22"/>
    <p:sldId id="316" r:id="rId23"/>
    <p:sldId id="326" r:id="rId24"/>
    <p:sldId id="318" r:id="rId25"/>
    <p:sldId id="319" r:id="rId26"/>
    <p:sldId id="292" r:id="rId27"/>
    <p:sldId id="263" r:id="rId28"/>
    <p:sldId id="294" r:id="rId29"/>
    <p:sldId id="299" r:id="rId30"/>
    <p:sldId id="264" r:id="rId31"/>
    <p:sldId id="296" r:id="rId32"/>
    <p:sldId id="297" r:id="rId33"/>
    <p:sldId id="298" r:id="rId34"/>
    <p:sldId id="300" r:id="rId35"/>
    <p:sldId id="320" r:id="rId36"/>
    <p:sldId id="265" r:id="rId37"/>
    <p:sldId id="321" r:id="rId38"/>
    <p:sldId id="322" r:id="rId39"/>
    <p:sldId id="291" r:id="rId40"/>
    <p:sldId id="302" r:id="rId41"/>
    <p:sldId id="266" r:id="rId42"/>
    <p:sldId id="323" r:id="rId43"/>
    <p:sldId id="311" r:id="rId44"/>
    <p:sldId id="312" r:id="rId45"/>
    <p:sldId id="309" r:id="rId46"/>
    <p:sldId id="310" r:id="rId47"/>
    <p:sldId id="325"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7" d="100"/>
          <a:sy n="107" d="100"/>
        </p:scale>
        <p:origin x="-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3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49946-30E8-EF45-816C-54A0CC5828B3}" type="datetimeFigureOut">
              <a:rPr lang="en-US" smtClean="0"/>
              <a:pPr/>
              <a:t>9/8/2015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39138B-A9E6-8349-A1E8-E80673ED8352}" type="slidenum">
              <a:rPr lang="en-US" smtClean="0"/>
              <a:pPr/>
              <a:t>‹#›</a:t>
            </a:fld>
            <a:endParaRPr lang="en-US"/>
          </a:p>
        </p:txBody>
      </p:sp>
    </p:spTree>
    <p:extLst>
      <p:ext uri="{BB962C8B-B14F-4D97-AF65-F5344CB8AC3E}">
        <p14:creationId xmlns:p14="http://schemas.microsoft.com/office/powerpoint/2010/main" val="505153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08708B-7B32-BE4F-B0DB-B439E38FBDCE}" type="datetimeFigureOut">
              <a:rPr lang="en-US" smtClean="0"/>
              <a:pPr/>
              <a:t>9/8/2015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C5C8D-D3DB-A946-B900-2FF2453738A5}" type="slidenum">
              <a:rPr lang="en-US" smtClean="0"/>
              <a:pPr/>
              <a:t>‹#›</a:t>
            </a:fld>
            <a:endParaRPr lang="en-US"/>
          </a:p>
        </p:txBody>
      </p:sp>
    </p:spTree>
    <p:extLst>
      <p:ext uri="{BB962C8B-B14F-4D97-AF65-F5344CB8AC3E}">
        <p14:creationId xmlns:p14="http://schemas.microsoft.com/office/powerpoint/2010/main" val="138186246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best not to read this out. Talk around the issues after</a:t>
            </a:r>
            <a:r>
              <a:rPr lang="en-US" baseline="0" dirty="0" smtClean="0"/>
              <a:t> students have had 2 minutes to read it.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36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ln/>
        </p:spPr>
        <p:txBody>
          <a:bodyPr/>
          <a:lstStyle/>
          <a:p>
            <a:endParaRPr lang="en-US"/>
          </a:p>
        </p:txBody>
      </p:sp>
      <p:sp>
        <p:nvSpPr>
          <p:cNvPr id="54275"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Same as before – discuss</a:t>
            </a:r>
            <a:r>
              <a:rPr lang="en-US" baseline="0" dirty="0" smtClean="0"/>
              <a:t> the issues around this rather than reading it out.</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41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ln/>
        </p:spPr>
        <p:txBody>
          <a:bodyPr/>
          <a:lstStyle/>
          <a:p>
            <a:endParaRPr lang="en-US"/>
          </a:p>
        </p:txBody>
      </p:sp>
      <p:sp>
        <p:nvSpPr>
          <p:cNvPr id="6144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Just let student’s read this. Don’t try to read it out in class.  Talk around the issues discussed in the book.</a:t>
            </a:r>
            <a:endParaRPr lang="en-US" dirty="0"/>
          </a:p>
        </p:txBody>
      </p:sp>
      <p:sp>
        <p:nvSpPr>
          <p:cNvPr id="4" name="Slide Number Placeholder 3"/>
          <p:cNvSpPr>
            <a:spLocks noGrp="1"/>
          </p:cNvSpPr>
          <p:nvPr>
            <p:ph type="sldNum" sz="quarter" idx="10"/>
          </p:nvPr>
        </p:nvSpPr>
        <p:spPr/>
        <p:txBody>
          <a:bodyPr/>
          <a:lstStyle/>
          <a:p>
            <a:fld id="{ABFC5C8D-D3DB-A946-B900-2FF2453738A5}"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ln/>
        </p:spPr>
        <p:txBody>
          <a:bodyPr/>
          <a:lstStyle/>
          <a:p>
            <a:endParaRPr lang="en-US"/>
          </a:p>
        </p:txBody>
      </p:sp>
      <p:sp>
        <p:nvSpPr>
          <p:cNvPr id="3686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body" idx="1"/>
          </p:nvPr>
        </p:nvSpPr>
        <p:spPr>
          <a:ln/>
        </p:spPr>
        <p:txBody>
          <a:bodyPr/>
          <a:lstStyle/>
          <a:p>
            <a:endParaRPr lang="en-US"/>
          </a:p>
        </p:txBody>
      </p:sp>
      <p:sp>
        <p:nvSpPr>
          <p:cNvPr id="389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7C75513F-92A4-7C4B-8701-36E11DD184AB}"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E29AC1A6-81D9-9A41-8956-2495F6CE6001}"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D93ACDA-74B5-C045-A71F-4CA1324B2E1A}"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FEC8D4A3-74BC-084A-B204-38B75331AAFE}"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72FAF531-4AF6-794E-B055-103D100BF6D1}"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6"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B2775E18-F4C2-BB49-BC91-19117A7BA09C}" type="datetime1">
              <a:rPr lang="en-US" smtClean="0"/>
              <a:pPr/>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D25C86EA-F401-7042-AD99-D361DF2F16D1}" type="datetime1">
              <a:rPr lang="en-US" smtClean="0"/>
              <a:pPr/>
              <a:t>9/8/2015</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9"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E8D80FD-42F3-5146-89CD-525246CCA2E7}" type="datetime1">
              <a:rPr lang="en-US" smtClean="0"/>
              <a:pPr/>
              <a:t>9/8/2015</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5"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5B18D6F0-743D-234B-8843-26EBD92013C8}" type="datetime1">
              <a:rPr lang="en-US" smtClean="0"/>
              <a:pPr/>
              <a:t>9/8/2015</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4"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2FDD6FEC-C29B-B043-B5D8-4DC6DED65DCC}" type="datetime1">
              <a:rPr lang="en-US" smtClean="0"/>
              <a:pPr/>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1BA7A64-6008-8F42-9D87-9A8F333D813A}" type="datetime1">
              <a:rPr lang="en-US" smtClean="0"/>
              <a:pPr/>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22 Project management</a:t>
            </a:r>
            <a:endParaRPr lang="en-US"/>
          </a:p>
        </p:txBody>
      </p:sp>
      <p:sp>
        <p:nvSpPr>
          <p:cNvPr id="7" name="Slide Number Placeholder 5"/>
          <p:cNvSpPr>
            <a:spLocks noGrp="1"/>
          </p:cNvSpPr>
          <p:nvPr>
            <p:ph type="sldNum" sz="quarter" idx="12"/>
          </p:nvPr>
        </p:nvSpPr>
        <p:spPr/>
        <p:txBody>
          <a:bodyPr/>
          <a:lstStyle>
            <a:lvl1pPr>
              <a:defRPr/>
            </a:lvl1pPr>
          </a:lstStyle>
          <a:p>
            <a:fld id="{A41DB566-6001-1B4F-A74B-7213F33DBA3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90FD69DE-57F5-CD4E-8504-9FD58D3DE09F}" type="datetime1">
              <a:rPr lang="en-US" smtClean="0"/>
              <a:pPr/>
              <a:t>9/8/2015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22 Project management</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41DB566-6001-1B4F-A74B-7213F33DBA3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The risk management process</a:t>
            </a:r>
          </a:p>
        </p:txBody>
      </p:sp>
      <p:sp>
        <p:nvSpPr>
          <p:cNvPr id="53251" name="Rectangle 3"/>
          <p:cNvSpPr>
            <a:spLocks noGrp="1" noChangeArrowheads="1"/>
          </p:cNvSpPr>
          <p:nvPr>
            <p:ph type="body" idx="1"/>
          </p:nvPr>
        </p:nvSpPr>
        <p:spPr/>
        <p:txBody>
          <a:bodyPr lIns="91797" tIns="45898" rIns="91797" bIns="45898"/>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10</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a:t>risk management process</a:t>
            </a:r>
            <a:r>
              <a:rPr lang="en-GB" dirty="0" smtClean="0"/>
              <a:t> </a:t>
            </a:r>
            <a:endParaRPr lang="en-US" dirty="0"/>
          </a:p>
        </p:txBody>
      </p:sp>
      <p:pic>
        <p:nvPicPr>
          <p:cNvPr id="4" name="Content Placeholder 3" descr="22.2 Risk-man-proces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1576" b="-41576"/>
              <a:stretch>
                <a:fillRect/>
              </a:stretch>
            </p:blipFill>
          </mc:Choice>
          <mc:Fallback>
            <p:blipFill>
              <a:blip r:embed="rId3"/>
              <a:srcRect t="-41576" b="-41576"/>
              <a:stretch>
                <a:fillRect/>
              </a:stretch>
            </p:blipFill>
          </mc:Fallback>
        </mc:AlternateContent>
        <p:spPr/>
      </p:pic>
      <p:sp>
        <p:nvSpPr>
          <p:cNvPr id="5" name="Slide Number Placeholder 4"/>
          <p:cNvSpPr>
            <a:spLocks noGrp="1"/>
          </p:cNvSpPr>
          <p:nvPr>
            <p:ph type="sldNum" sz="quarter" idx="12"/>
          </p:nvPr>
        </p:nvSpPr>
        <p:spPr/>
        <p:txBody>
          <a:bodyPr/>
          <a:lstStyle/>
          <a:p>
            <a:fld id="{A41DB566-6001-1B4F-A74B-7213F33DBA30}"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Risk identification</a:t>
            </a:r>
          </a:p>
        </p:txBody>
      </p:sp>
      <p:sp>
        <p:nvSpPr>
          <p:cNvPr id="55299" name="Rectangle 3"/>
          <p:cNvSpPr>
            <a:spLocks noGrp="1" noChangeArrowheads="1"/>
          </p:cNvSpPr>
          <p:nvPr>
            <p:ph type="body" idx="1"/>
          </p:nvPr>
        </p:nvSpPr>
        <p:spPr/>
        <p:txBody>
          <a:bodyPr lIns="91797" tIns="45898" rIns="91797" bIns="45898"/>
          <a:lstStyle/>
          <a:p>
            <a:r>
              <a:rPr lang="en-GB" dirty="0" smtClean="0"/>
              <a:t>May be a team activities or based on the individual project manager’s experience.</a:t>
            </a:r>
          </a:p>
          <a:p>
            <a:r>
              <a:rPr lang="en-GB" dirty="0" smtClean="0"/>
              <a:t>A checklist of common risks may be used to identify risks in a project</a:t>
            </a:r>
          </a:p>
          <a:p>
            <a:pPr lvl="1"/>
            <a:r>
              <a:rPr lang="en-GB" dirty="0" smtClean="0"/>
              <a:t>Technology </a:t>
            </a:r>
            <a:r>
              <a:rPr lang="en-GB" dirty="0"/>
              <a:t>risks.</a:t>
            </a:r>
          </a:p>
          <a:p>
            <a:pPr lvl="1"/>
            <a:r>
              <a:rPr lang="en-GB" dirty="0"/>
              <a:t>People risks.</a:t>
            </a:r>
          </a:p>
          <a:p>
            <a:pPr lvl="1"/>
            <a:r>
              <a:rPr lang="en-GB" dirty="0"/>
              <a:t>Organisational risks.</a:t>
            </a:r>
          </a:p>
          <a:p>
            <a:pPr lvl="1"/>
            <a:r>
              <a:rPr lang="en-GB" dirty="0"/>
              <a:t>Requirements risks.</a:t>
            </a:r>
          </a:p>
          <a:p>
            <a:pPr lvl="1"/>
            <a:r>
              <a:rPr lang="en-GB" dirty="0"/>
              <a:t>Estimation risks.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different</a:t>
            </a:r>
            <a:r>
              <a:rPr lang="en-US" dirty="0" smtClean="0"/>
              <a:t> risk types</a:t>
            </a:r>
            <a:endParaRPr lang="en-US" dirty="0"/>
          </a:p>
        </p:txBody>
      </p:sp>
      <p:graphicFrame>
        <p:nvGraphicFramePr>
          <p:cNvPr id="4" name="Content Placeholder 3"/>
          <p:cNvGraphicFramePr>
            <a:graphicFrameLocks noGrp="1"/>
          </p:cNvGraphicFramePr>
          <p:nvPr>
            <p:ph idx="1"/>
          </p:nvPr>
        </p:nvGraphicFramePr>
        <p:xfrm>
          <a:off x="457200" y="1600200"/>
          <a:ext cx="8229600" cy="4571999"/>
        </p:xfrm>
        <a:graphic>
          <a:graphicData uri="http://schemas.openxmlformats.org/drawingml/2006/table">
            <a:tbl>
              <a:tblPr firstRow="1" bandRow="1">
                <a:tableStyleId>{5C22544A-7EE6-4342-B048-85BDC9FD1C3A}</a:tableStyleId>
              </a:tblPr>
              <a:tblGrid>
                <a:gridCol w="1718173"/>
                <a:gridCol w="6511427"/>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Possible </a:t>
                      </a:r>
                      <a:r>
                        <a:rPr lang="en-GB" sz="1400" b="1" dirty="0" smtClean="0">
                          <a:solidFill>
                            <a:srgbClr val="000000"/>
                          </a:solidFill>
                          <a:latin typeface="Arial"/>
                          <a:ea typeface="Times New Roman"/>
                          <a:cs typeface="Arial"/>
                        </a:rPr>
                        <a:t>risks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400" dirty="0">
                          <a:solidFill>
                            <a:srgbClr val="000000"/>
                          </a:solidFill>
                          <a:latin typeface="Arial"/>
                          <a:ea typeface="Times New Roman"/>
                          <a:cs typeface="Arial"/>
                        </a:rPr>
                        <a:t>Reusable software components contain defects that mean they cannot be reused as planned. (2)</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It is impossible to recruit staff with the skills required. (3)</a:t>
                      </a:r>
                    </a:p>
                    <a:p>
                      <a:pPr algn="just">
                        <a:spcAft>
                          <a:spcPts val="0"/>
                        </a:spcAft>
                      </a:pPr>
                      <a:r>
                        <a:rPr lang="en-GB" sz="1400">
                          <a:solidFill>
                            <a:srgbClr val="000000"/>
                          </a:solidFill>
                          <a:latin typeface="Arial"/>
                          <a:ea typeface="Times New Roman"/>
                          <a:cs typeface="Arial"/>
                        </a:rPr>
                        <a:t>Key staff are ill and unavailable at critical times. (4)</a:t>
                      </a:r>
                    </a:p>
                    <a:p>
                      <a:pPr algn="just">
                        <a:spcAft>
                          <a:spcPts val="0"/>
                        </a:spcAft>
                      </a:pPr>
                      <a:r>
                        <a:rPr lang="en-GB" sz="1400">
                          <a:solidFill>
                            <a:srgbClr val="000000"/>
                          </a:solidFill>
                          <a:latin typeface="Arial"/>
                          <a:ea typeface="Times New Roman"/>
                          <a:cs typeface="Arial"/>
                        </a:rPr>
                        <a:t>Required training for staff is not available. (5)</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400">
                          <a:solidFill>
                            <a:srgbClr val="000000"/>
                          </a:solidFill>
                          <a:latin typeface="Arial"/>
                          <a:ea typeface="Times New Roman"/>
                          <a:cs typeface="Arial"/>
                        </a:rPr>
                        <a:t>Organizational financial problems force reductions in the project budget. (7)</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code generated by software code generation tools is inefficient. (8)</a:t>
                      </a:r>
                    </a:p>
                    <a:p>
                      <a:pPr algn="just">
                        <a:spcAft>
                          <a:spcPts val="0"/>
                        </a:spcAft>
                      </a:pPr>
                      <a:r>
                        <a:rPr lang="en-GB" sz="1400">
                          <a:solidFill>
                            <a:srgbClr val="000000"/>
                          </a:solidFill>
                          <a:latin typeface="Arial"/>
                          <a:ea typeface="Times New Roman"/>
                          <a:cs typeface="Arial"/>
                        </a:rPr>
                        <a:t>Software tools cannot work together in an integrated way. (9)</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Changes to requirements that require major design rework are proposed. (10)</a:t>
                      </a:r>
                    </a:p>
                    <a:p>
                      <a:pPr algn="just">
                        <a:spcAft>
                          <a:spcPts val="0"/>
                        </a:spcAft>
                      </a:pPr>
                      <a:r>
                        <a:rPr lang="en-GB" sz="1400">
                          <a:solidFill>
                            <a:srgbClr val="000000"/>
                          </a:solidFill>
                          <a:latin typeface="Arial"/>
                          <a:ea typeface="Times New Roman"/>
                          <a:cs typeface="Arial"/>
                        </a:rPr>
                        <a:t>Customers fail to understand the impact of requirements changes. (11)</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The time required to develop the software is underestimated. (12)</a:t>
                      </a:r>
                    </a:p>
                    <a:p>
                      <a:pPr algn="just">
                        <a:spcAft>
                          <a:spcPts val="0"/>
                        </a:spcAft>
                      </a:pPr>
                      <a:r>
                        <a:rPr lang="en-GB" sz="1400" dirty="0">
                          <a:solidFill>
                            <a:srgbClr val="000000"/>
                          </a:solidFill>
                          <a:latin typeface="Arial"/>
                          <a:ea typeface="Times New Roman"/>
                          <a:cs typeface="Arial"/>
                        </a:rPr>
                        <a:t>The rate of defect repair is underestimated. (13)</a:t>
                      </a:r>
                    </a:p>
                    <a:p>
                      <a:pPr algn="just">
                        <a:spcAft>
                          <a:spcPts val="0"/>
                        </a:spcAft>
                      </a:pPr>
                      <a:r>
                        <a:rPr lang="en-GB" sz="1400" dirty="0">
                          <a:solidFill>
                            <a:srgbClr val="000000"/>
                          </a:solidFill>
                          <a:latin typeface="Arial"/>
                          <a:ea typeface="Times New Roman"/>
                          <a:cs typeface="Arial"/>
                        </a:rPr>
                        <a:t>The size of the software is underestimated. (14</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Risk analysis</a:t>
            </a:r>
          </a:p>
        </p:txBody>
      </p:sp>
      <p:sp>
        <p:nvSpPr>
          <p:cNvPr id="56323" name="Rectangle 3"/>
          <p:cNvSpPr>
            <a:spLocks noGrp="1" noChangeArrowheads="1"/>
          </p:cNvSpPr>
          <p:nvPr>
            <p:ph type="body" idx="1"/>
          </p:nvPr>
        </p:nvSpPr>
        <p:spPr/>
        <p:txBody>
          <a:bodyPr lIns="91797" tIns="45898" rIns="91797" bIns="45898"/>
          <a:lstStyle/>
          <a:p>
            <a:r>
              <a:rPr lang="en-GB" dirty="0"/>
              <a:t>Assess probability and seriousness of each risk.</a:t>
            </a:r>
          </a:p>
          <a:p>
            <a:r>
              <a:rPr lang="en-GB" dirty="0"/>
              <a:t>Probability may be very low, low, moderate, high or very high.</a:t>
            </a:r>
          </a:p>
          <a:p>
            <a:r>
              <a:rPr lang="en-GB" dirty="0"/>
              <a:t>Risk</a:t>
            </a:r>
            <a:r>
              <a:rPr lang="en-GB" dirty="0" smtClean="0"/>
              <a:t> consequences might </a:t>
            </a:r>
            <a:r>
              <a:rPr lang="en-GB" dirty="0"/>
              <a:t>be catastrophic, serious, tolerable or insignificant.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663" y="450268"/>
            <a:ext cx="6974213" cy="1049340"/>
          </a:xfrm>
        </p:spPr>
        <p:txBody>
          <a:bodyPr/>
          <a:lstStyle/>
          <a:p>
            <a:r>
              <a:rPr lang="en-US" dirty="0" smtClean="0"/>
              <a:t>Risk </a:t>
            </a:r>
            <a:r>
              <a:rPr lang="en-US" dirty="0"/>
              <a:t>types and examples</a:t>
            </a:r>
            <a:r>
              <a:rPr lang="en-GB" dirty="0" smtClean="0"/>
              <a:t> </a:t>
            </a:r>
            <a:endParaRPr lang="en-US" dirty="0"/>
          </a:p>
        </p:txBody>
      </p:sp>
      <p:graphicFrame>
        <p:nvGraphicFramePr>
          <p:cNvPr id="4" name="Content Placeholder 3"/>
          <p:cNvGraphicFramePr>
            <a:graphicFrameLocks noGrp="1"/>
          </p:cNvGraphicFramePr>
          <p:nvPr>
            <p:ph idx="1"/>
          </p:nvPr>
        </p:nvGraphicFramePr>
        <p:xfrm>
          <a:off x="416663" y="1861904"/>
          <a:ext cx="8255407" cy="4356441"/>
        </p:xfrm>
        <a:graphic>
          <a:graphicData uri="http://schemas.openxmlformats.org/drawingml/2006/table">
            <a:tbl>
              <a:tblPr firstRow="1" bandRow="1">
                <a:tableStyleId>{5C22544A-7EE6-4342-B048-85BDC9FD1C3A}</a:tableStyleId>
              </a:tblPr>
              <a:tblGrid>
                <a:gridCol w="5608419"/>
                <a:gridCol w="1358150"/>
                <a:gridCol w="128883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15</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958946"/>
          <a:ext cx="8392922" cy="3561524"/>
        </p:xfrm>
        <a:graphic>
          <a:graphicData uri="http://schemas.openxmlformats.org/drawingml/2006/table">
            <a:tbl>
              <a:tblPr firstRow="1" bandRow="1">
                <a:tableStyleId>{5C22544A-7EE6-4342-B048-85BDC9FD1C3A}</a:tableStyleId>
              </a:tblPr>
              <a:tblGrid>
                <a:gridCol w="5433874"/>
                <a:gridCol w="1486280"/>
                <a:gridCol w="1472768"/>
              </a:tblGrid>
              <a:tr h="518585">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Effects</a:t>
                      </a:r>
                      <a:endParaRPr lang="en-GB" sz="1600" b="1" dirty="0">
                        <a:solidFill>
                          <a:srgbClr val="000000"/>
                        </a:solidFill>
                        <a:latin typeface="Arial"/>
                        <a:ea typeface="Times New Roman"/>
                        <a:cs typeface="Arial"/>
                      </a:endParaRPr>
                    </a:p>
                  </a:txBody>
                  <a:tcPr marL="73025" marR="73025" marT="91440" marB="91440"/>
                </a:tc>
              </a:tr>
              <a:tr h="432155">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tr>
              <a:tr h="363136">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363136">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tr>
              <a:tr h="432155">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smtClean="0">
                          <a:solidFill>
                            <a:srgbClr val="000000"/>
                          </a:solidFill>
                          <a:latin typeface="Arial"/>
                          <a:ea typeface="Times New Roman"/>
                          <a:cs typeface="Arial"/>
                        </a:rPr>
                        <a:t>Insignificant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Title 4"/>
          <p:cNvSpPr>
            <a:spLocks noGrp="1"/>
          </p:cNvSpPr>
          <p:nvPr>
            <p:ph type="title"/>
          </p:nvPr>
        </p:nvSpPr>
        <p:spPr/>
        <p:txBody>
          <a:bodyPr/>
          <a:lstStyle/>
          <a:p>
            <a:r>
              <a:rPr lang="en-US" dirty="0" smtClean="0"/>
              <a:t>Risk types and examples</a:t>
            </a:r>
            <a:r>
              <a:rPr lang="en-GB" dirty="0" smtClean="0"/>
              <a:t> </a:t>
            </a:r>
            <a:endParaRPr lang="en-US" dirty="0"/>
          </a:p>
        </p:txBody>
      </p:sp>
      <p:sp>
        <p:nvSpPr>
          <p:cNvPr id="6" name="Slide Number Placeholder 5"/>
          <p:cNvSpPr>
            <a:spLocks noGrp="1"/>
          </p:cNvSpPr>
          <p:nvPr>
            <p:ph type="sldNum" sz="quarter" idx="12"/>
          </p:nvPr>
        </p:nvSpPr>
        <p:spPr/>
        <p:txBody>
          <a:bodyPr/>
          <a:lstStyle/>
          <a:p>
            <a:fld id="{A41DB566-6001-1B4F-A74B-7213F33DBA30}"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Risk planning</a:t>
            </a:r>
          </a:p>
        </p:txBody>
      </p:sp>
      <p:sp>
        <p:nvSpPr>
          <p:cNvPr id="57347" name="Rectangle 3"/>
          <p:cNvSpPr>
            <a:spLocks noGrp="1" noChangeArrowheads="1"/>
          </p:cNvSpPr>
          <p:nvPr>
            <p:ph type="body" idx="1"/>
          </p:nvPr>
        </p:nvSpPr>
        <p:spPr/>
        <p:txBody>
          <a:bodyPr lIns="91797" tIns="45898" rIns="91797" bIns="45898"/>
          <a:lstStyle/>
          <a:p>
            <a:pPr>
              <a:lnSpc>
                <a:spcPct val="90000"/>
              </a:lnSpc>
            </a:pPr>
            <a:r>
              <a:rPr lang="en-GB"/>
              <a:t>Consider each risk and develop a strategy to manage that risk.</a:t>
            </a:r>
          </a:p>
          <a:p>
            <a:pPr>
              <a:lnSpc>
                <a:spcPct val="90000"/>
              </a:lnSpc>
            </a:pPr>
            <a:r>
              <a:rPr lang="en-GB"/>
              <a:t>Avoidance strategies</a:t>
            </a:r>
          </a:p>
          <a:p>
            <a:pPr lvl="1">
              <a:lnSpc>
                <a:spcPct val="90000"/>
              </a:lnSpc>
            </a:pPr>
            <a:r>
              <a:rPr lang="en-GB"/>
              <a:t>The probability that the risk will arise is reduced;</a:t>
            </a:r>
          </a:p>
          <a:p>
            <a:pPr>
              <a:lnSpc>
                <a:spcPct val="90000"/>
              </a:lnSpc>
            </a:pPr>
            <a:r>
              <a:rPr lang="en-GB"/>
              <a:t>Minimisation strategies</a:t>
            </a:r>
          </a:p>
          <a:p>
            <a:pPr lvl="1">
              <a:lnSpc>
                <a:spcPct val="90000"/>
              </a:lnSpc>
            </a:pPr>
            <a:r>
              <a:rPr lang="en-GB"/>
              <a:t>The impact of the risk on the project or product will be reduced;</a:t>
            </a:r>
          </a:p>
          <a:p>
            <a:pPr>
              <a:lnSpc>
                <a:spcPct val="90000"/>
              </a:lnSpc>
            </a:pPr>
            <a:r>
              <a:rPr lang="en-GB"/>
              <a:t>Contingency plans</a:t>
            </a:r>
          </a:p>
          <a:p>
            <a:pPr lvl="1">
              <a:lnSpc>
                <a:spcPct val="90000"/>
              </a:lnSpc>
            </a:pPr>
            <a:r>
              <a:rPr lang="en-GB"/>
              <a:t>If the risk arises, contingency plans are plans to deal with that risk;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713921" y="1952368"/>
          <a:ext cx="7798410" cy="4053840"/>
        </p:xfrm>
        <a:graphic>
          <a:graphicData uri="http://schemas.openxmlformats.org/drawingml/2006/table">
            <a:tbl>
              <a:tblPr firstRow="1" bandRow="1">
                <a:tableStyleId>{5C22544A-7EE6-4342-B048-85BDC9FD1C3A}</a:tableStyleId>
              </a:tblPr>
              <a:tblGrid>
                <a:gridCol w="2268334"/>
                <a:gridCol w="5530076"/>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smtClean="0">
                          <a:solidFill>
                            <a:srgbClr val="000000"/>
                          </a:solidFill>
                          <a:latin typeface="Arial"/>
                          <a:ea typeface="Times New Roman"/>
                          <a:cs typeface="Arial"/>
                        </a:rPr>
                        <a:t>Organizational </a:t>
                      </a:r>
                      <a:r>
                        <a:rPr lang="en-GB" sz="1600" dirty="0">
                          <a:solidFill>
                            <a:srgbClr val="000000"/>
                          </a:solidFill>
                          <a:latin typeface="Arial"/>
                          <a:ea typeface="Times New Roman"/>
                          <a:cs typeface="Arial"/>
                        </a:rPr>
                        <a:t>financial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Replace potentially defective components with bought-in components of known reliability.</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Strategies </a:t>
            </a:r>
            <a:r>
              <a:rPr lang="en-US" dirty="0"/>
              <a:t>to help manage risk</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209058"/>
          <a:ext cx="7487642" cy="2407920"/>
        </p:xfrm>
        <a:graphic>
          <a:graphicData uri="http://schemas.openxmlformats.org/drawingml/2006/table">
            <a:tbl>
              <a:tblPr firstRow="1" bandRow="1">
                <a:tableStyleId>{5C22544A-7EE6-4342-B048-85BDC9FD1C3A}</a:tableStyleId>
              </a:tblPr>
              <a:tblGrid>
                <a:gridCol w="2177941"/>
                <a:gridCol w="5309701"/>
              </a:tblGrid>
              <a:tr h="370840">
                <a:tc>
                  <a:txBody>
                    <a:bodyPr/>
                    <a:lstStyle/>
                    <a:p>
                      <a:pPr algn="just">
                        <a:spcAft>
                          <a:spcPts val="0"/>
                        </a:spcAft>
                      </a:pPr>
                      <a:r>
                        <a:rPr lang="en-GB" sz="1600" b="1" dirty="0" smtClean="0">
                          <a:solidFill>
                            <a:srgbClr val="000000"/>
                          </a:solidFill>
                          <a:latin typeface="Arial"/>
                          <a:ea typeface="Times New Roman"/>
                          <a:cs typeface="Arial"/>
                        </a:rPr>
                        <a:t>Risk</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b="1" dirty="0" smtClean="0">
                          <a:solidFill>
                            <a:srgbClr val="000000"/>
                          </a:solidFill>
                          <a:latin typeface="Arial"/>
                          <a:ea typeface="Times New Roman"/>
                          <a:cs typeface="Arial"/>
                        </a:rPr>
                        <a:t>Strategy</a:t>
                      </a:r>
                      <a:endParaRPr lang="en-GB" sz="16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6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Investigate the possibility of buying a higher-performance database. </a:t>
                      </a:r>
                    </a:p>
                  </a:txBody>
                  <a:tcPr marL="73025" marR="73025" marT="0" marB="91440"/>
                </a:tc>
              </a:tr>
              <a:tr h="370840">
                <a:tc>
                  <a:txBody>
                    <a:bodyPr/>
                    <a:lstStyle/>
                    <a:p>
                      <a:pPr algn="l">
                        <a:spcAft>
                          <a:spcPts val="0"/>
                        </a:spcAft>
                      </a:pPr>
                      <a:r>
                        <a:rPr lang="en-GB" sz="16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Investigate buying-in components; investigate use of a program generator</a:t>
                      </a:r>
                      <a:r>
                        <a:rPr lang="en-GB" sz="1600" dirty="0" smtClean="0">
                          <a:solidFill>
                            <a:srgbClr val="000000"/>
                          </a:solidFill>
                          <a:latin typeface="Arial"/>
                          <a:ea typeface="Times New Roman"/>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GB" dirty="0" smtClean="0"/>
              <a:t>Risk management</a:t>
            </a:r>
          </a:p>
          <a:p>
            <a:r>
              <a:rPr lang="en-GB" dirty="0" smtClean="0"/>
              <a:t>Managing people</a:t>
            </a:r>
          </a:p>
          <a:p>
            <a:r>
              <a:rPr lang="en-GB" dirty="0" smtClean="0"/>
              <a:t>Teamwork </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t>Risk monitoring</a:t>
            </a:r>
          </a:p>
        </p:txBody>
      </p:sp>
      <p:sp>
        <p:nvSpPr>
          <p:cNvPr id="58371" name="Rectangle 3"/>
          <p:cNvSpPr>
            <a:spLocks noGrp="1" noChangeArrowheads="1"/>
          </p:cNvSpPr>
          <p:nvPr>
            <p:ph type="body" idx="1"/>
          </p:nvPr>
        </p:nvSpPr>
        <p:spPr/>
        <p:txBody>
          <a:bodyPr lIns="91797" tIns="45898" rIns="91797" bIns="45898"/>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a:t>
            </a:r>
            <a:r>
              <a:rPr lang="en-US" dirty="0"/>
              <a:t>indicators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2059545"/>
          <a:ext cx="8229600" cy="3063239"/>
        </p:xfrm>
        <a:graphic>
          <a:graphicData uri="http://schemas.openxmlformats.org/drawingml/2006/table">
            <a:tbl>
              <a:tblPr firstRow="1" bandRow="1">
                <a:tableStyleId>{5C22544A-7EE6-4342-B048-85BDC9FD1C3A}</a:tableStyleId>
              </a:tblPr>
              <a:tblGrid>
                <a:gridCol w="2407267"/>
                <a:gridCol w="5822333"/>
              </a:tblGrid>
              <a:tr h="370840">
                <a:tc>
                  <a:txBody>
                    <a:bodyPr/>
                    <a:lstStyle/>
                    <a:p>
                      <a:pPr algn="just">
                        <a:spcAft>
                          <a:spcPts val="0"/>
                        </a:spcAft>
                      </a:pPr>
                      <a:r>
                        <a:rPr lang="en-GB" sz="1400" b="1" dirty="0" smtClean="0">
                          <a:solidFill>
                            <a:srgbClr val="000000"/>
                          </a:solidFill>
                          <a:latin typeface="Arial"/>
                          <a:ea typeface="Times New Roman"/>
                          <a:cs typeface="Arial"/>
                        </a:rPr>
                        <a:t>Risk </a:t>
                      </a:r>
                      <a:r>
                        <a:rPr lang="en-GB" sz="1400" b="1" dirty="0">
                          <a:solidFill>
                            <a:srgbClr val="000000"/>
                          </a:solidFill>
                          <a:latin typeface="Arial"/>
                          <a:ea typeface="Times New Roman"/>
                          <a:cs typeface="Arial"/>
                        </a:rPr>
                        <a:t>type</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Potential </a:t>
                      </a:r>
                      <a:r>
                        <a:rPr lang="en-GB" sz="1400" b="1" dirty="0" smtClean="0">
                          <a:solidFill>
                            <a:srgbClr val="000000"/>
                          </a:solidFill>
                          <a:latin typeface="Arial"/>
                          <a:ea typeface="Times New Roman"/>
                          <a:cs typeface="Arial"/>
                        </a:rPr>
                        <a:t>indicators</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just">
                        <a:spcAft>
                          <a:spcPts val="0"/>
                        </a:spcAft>
                      </a:pPr>
                      <a:r>
                        <a:rPr lang="en-GB" sz="1400" dirty="0" smtClean="0">
                          <a:solidFill>
                            <a:srgbClr val="000000"/>
                          </a:solidFill>
                          <a:latin typeface="Arial"/>
                          <a:ea typeface="Times New Roman"/>
                          <a:cs typeface="Arial"/>
                        </a:rPr>
                        <a:t>Technology</a:t>
                      </a:r>
                      <a:endParaRPr lang="en-GB" sz="14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400">
                          <a:solidFill>
                            <a:srgbClr val="000000"/>
                          </a:solidFill>
                          <a:latin typeface="Arial"/>
                          <a:ea typeface="Times New Roman"/>
                          <a:cs typeface="Arial"/>
                        </a:rPr>
                        <a:t>Late delivery of hardware or support software; many reported technology problems.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Poor staff morale; poor relationships amongst team members; high staff turnover.</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Organizational gossip; lack of action by senior management.</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Many requirements change requests; customer complaints.</a:t>
                      </a:r>
                    </a:p>
                  </a:txBody>
                  <a:tcPr marL="73025" marR="73025" marT="0" marB="91440"/>
                </a:tc>
              </a:tr>
              <a:tr h="370840">
                <a:tc>
                  <a:txBody>
                    <a:bodyPr/>
                    <a:lstStyle/>
                    <a:p>
                      <a:pPr algn="just">
                        <a:spcAft>
                          <a:spcPts val="0"/>
                        </a:spcAft>
                      </a:pPr>
                      <a:r>
                        <a:rPr lang="en-GB" sz="140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Failure to meet agreed schedule; failure to clear reported defects</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Good project management is essential if software engineering projects are to be developed on schedule and within budget.</a:t>
            </a:r>
          </a:p>
          <a:p>
            <a:r>
              <a:rPr lang="en-GB" sz="2000" dirty="0" smtClean="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000" dirty="0" smtClean="0"/>
              <a:t>Risk management is now recognized as one of the most important project management tasks.</a:t>
            </a:r>
          </a:p>
          <a:p>
            <a:r>
              <a:rPr lang="en-GB" sz="2000" dirty="0" smtClean="0"/>
              <a:t>Risk management involves identifying and assessing project risks to establish the probability that they will occur and the consequences for the project if that risk does arise. You should make plans to avoid, manage or deal with likely risks if or when they arise.  </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smtClean="0"/>
              <a:t>Chapter 22 – Project Management</a:t>
            </a:r>
            <a:endParaRPr lang="en-US" sz="2400"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840" tIns="44623" rIns="90840" bIns="44623"/>
          <a:lstStyle/>
          <a:p>
            <a:r>
              <a:rPr lang="en-GB" dirty="0" smtClean="0"/>
              <a:t>Managing people</a:t>
            </a:r>
            <a:endParaRPr lang="en-GB" dirty="0"/>
          </a:p>
        </p:txBody>
      </p:sp>
      <p:sp>
        <p:nvSpPr>
          <p:cNvPr id="8195" name="Rectangle 3"/>
          <p:cNvSpPr>
            <a:spLocks noGrp="1" noChangeArrowheads="1"/>
          </p:cNvSpPr>
          <p:nvPr>
            <p:ph type="body" idx="1"/>
          </p:nvPr>
        </p:nvSpPr>
        <p:spPr>
          <a:noFill/>
          <a:ln/>
        </p:spPr>
        <p:txBody>
          <a:bodyPr lIns="90840" tIns="44623" rIns="90840" bIns="44623"/>
          <a:lstStyle/>
          <a:p>
            <a:r>
              <a:rPr lang="en-GB"/>
              <a:t>People are an organisation’s most important assets.</a:t>
            </a:r>
          </a:p>
          <a:p>
            <a:r>
              <a:rPr lang="en-GB"/>
              <a:t>The tasks of a manager are essentially people-oriented. Unless there is some understanding of people, management will be unsuccessful.</a:t>
            </a:r>
          </a:p>
          <a:p>
            <a:r>
              <a:rPr lang="en-GB"/>
              <a:t>Poor people management is an important contributor to project failure.</a:t>
            </a:r>
          </a:p>
        </p:txBody>
      </p:sp>
    </p:spTree>
  </p:cSld>
  <p:clrMapOvr>
    <a:masterClrMapping/>
  </p:clrMapOvr>
  <p:transition advTm="200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840" tIns="44623" rIns="90840" bIns="44623"/>
          <a:lstStyle/>
          <a:p>
            <a:r>
              <a:rPr lang="en-GB"/>
              <a:t>People management factors</a:t>
            </a:r>
          </a:p>
        </p:txBody>
      </p:sp>
      <p:sp>
        <p:nvSpPr>
          <p:cNvPr id="10243" name="Rectangle 3"/>
          <p:cNvSpPr>
            <a:spLocks noGrp="1" noChangeArrowheads="1"/>
          </p:cNvSpPr>
          <p:nvPr>
            <p:ph type="body" idx="1"/>
          </p:nvPr>
        </p:nvSpPr>
        <p:spPr>
          <a:noFill/>
          <a:ln/>
        </p:spPr>
        <p:txBody>
          <a:bodyPr lIns="90840" tIns="44623" rIns="90840" bIns="44623"/>
          <a:lstStyle/>
          <a:p>
            <a:pPr>
              <a:lnSpc>
                <a:spcPct val="90000"/>
              </a:lnSpc>
            </a:pPr>
            <a:r>
              <a:rPr lang="en-GB" sz="2400"/>
              <a:t>Consistency</a:t>
            </a:r>
          </a:p>
          <a:p>
            <a:pPr lvl="1">
              <a:lnSpc>
                <a:spcPct val="90000"/>
              </a:lnSpc>
            </a:pPr>
            <a:r>
              <a:rPr lang="en-GB" sz="2000"/>
              <a:t>Team members should all be treated in a comparable way without favourites or discrimination.</a:t>
            </a:r>
          </a:p>
          <a:p>
            <a:pPr>
              <a:lnSpc>
                <a:spcPct val="90000"/>
              </a:lnSpc>
            </a:pPr>
            <a:r>
              <a:rPr lang="en-GB" sz="2400"/>
              <a:t>Respect</a:t>
            </a:r>
          </a:p>
          <a:p>
            <a:pPr lvl="1">
              <a:lnSpc>
                <a:spcPct val="90000"/>
              </a:lnSpc>
            </a:pPr>
            <a:r>
              <a:rPr lang="en-GB" sz="2000"/>
              <a:t>Different team members have different skills and these differences should be respected.</a:t>
            </a:r>
          </a:p>
          <a:p>
            <a:pPr>
              <a:lnSpc>
                <a:spcPct val="90000"/>
              </a:lnSpc>
            </a:pPr>
            <a:r>
              <a:rPr lang="en-GB" sz="2400"/>
              <a:t>Inclusion</a:t>
            </a:r>
          </a:p>
          <a:p>
            <a:pPr lvl="1">
              <a:lnSpc>
                <a:spcPct val="90000"/>
              </a:lnSpc>
            </a:pPr>
            <a:r>
              <a:rPr lang="en-GB" sz="2000"/>
              <a:t>Involve all team members and make sure that people’s views are considered.</a:t>
            </a:r>
          </a:p>
          <a:p>
            <a:pPr>
              <a:lnSpc>
                <a:spcPct val="90000"/>
              </a:lnSpc>
            </a:pPr>
            <a:r>
              <a:rPr lang="en-GB" sz="2400"/>
              <a:t>Honesty</a:t>
            </a:r>
          </a:p>
          <a:p>
            <a:pPr lvl="1">
              <a:lnSpc>
                <a:spcPct val="90000"/>
              </a:lnSpc>
            </a:pPr>
            <a:r>
              <a:rPr lang="en-GB" sz="2000"/>
              <a:t>You should always be honest about what is going well and what is going badly in a project.</a:t>
            </a:r>
          </a:p>
        </p:txBody>
      </p:sp>
    </p:spTree>
  </p:cSld>
  <p:clrMapOvr>
    <a:masterClrMapping/>
  </p:clrMapOvr>
  <p:transition advTm="2000"/>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Motivating people</a:t>
            </a:r>
          </a:p>
        </p:txBody>
      </p:sp>
      <p:sp>
        <p:nvSpPr>
          <p:cNvPr id="90115" name="Rectangle 3"/>
          <p:cNvSpPr>
            <a:spLocks noGrp="1" noChangeArrowheads="1"/>
          </p:cNvSpPr>
          <p:nvPr>
            <p:ph type="body" idx="1"/>
          </p:nvPr>
        </p:nvSpPr>
        <p:spPr/>
        <p:txBody>
          <a:bodyPr/>
          <a:lstStyle/>
          <a:p>
            <a:pPr>
              <a:lnSpc>
                <a:spcPct val="90000"/>
              </a:lnSpc>
            </a:pPr>
            <a:r>
              <a:rPr lang="en-GB" dirty="0"/>
              <a:t>An important role of a manager is to motivate the people working on a project</a:t>
            </a:r>
            <a:r>
              <a:rPr lang="en-GB" dirty="0" smtClean="0"/>
              <a:t>.</a:t>
            </a:r>
          </a:p>
          <a:p>
            <a:pPr>
              <a:lnSpc>
                <a:spcPct val="90000"/>
              </a:lnSpc>
            </a:pPr>
            <a:r>
              <a:rPr lang="en-GB" dirty="0" smtClean="0"/>
              <a:t>Motivation means organizing the work and the working environment to encourage people to work effectively. </a:t>
            </a:r>
          </a:p>
          <a:p>
            <a:pPr lvl="1">
              <a:lnSpc>
                <a:spcPct val="90000"/>
              </a:lnSpc>
            </a:pPr>
            <a:r>
              <a:rPr lang="en-GB" dirty="0" smtClean="0"/>
              <a:t>If people are not motivated, they will not be interested in the work they are doing. They will work slowly, be more likely to make mistakes and will not contribute to the broader goals of the team or the organization. </a:t>
            </a:r>
          </a:p>
          <a:p>
            <a:pPr>
              <a:lnSpc>
                <a:spcPct val="90000"/>
              </a:lnSpc>
            </a:pPr>
            <a:r>
              <a:rPr lang="en-GB" dirty="0"/>
              <a:t>Motivation is a complex issue but it appears that their are different types of motivation based on:</a:t>
            </a:r>
          </a:p>
          <a:p>
            <a:pPr lvl="1">
              <a:lnSpc>
                <a:spcPct val="90000"/>
              </a:lnSpc>
            </a:pPr>
            <a:r>
              <a:rPr lang="en-GB" dirty="0"/>
              <a:t>Basic needs (e.g. food, sleep, etc.);</a:t>
            </a:r>
          </a:p>
          <a:p>
            <a:pPr lvl="1">
              <a:lnSpc>
                <a:spcPct val="90000"/>
              </a:lnSpc>
            </a:pPr>
            <a:r>
              <a:rPr lang="en-GB" dirty="0"/>
              <a:t>Personal needs (e.g. respect, self-esteem);</a:t>
            </a:r>
          </a:p>
          <a:p>
            <a:pPr lvl="1">
              <a:lnSpc>
                <a:spcPct val="90000"/>
              </a:lnSpc>
            </a:pPr>
            <a:r>
              <a:rPr lang="en-GB" dirty="0"/>
              <a:t>Social needs (e.g. to be accepted as part of a group).</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a:t>
            </a:r>
            <a:r>
              <a:rPr lang="en-US" dirty="0"/>
              <a:t>needs </a:t>
            </a:r>
            <a:r>
              <a:rPr lang="en-US" dirty="0" smtClean="0"/>
              <a:t>hierarchy </a:t>
            </a:r>
            <a:r>
              <a:rPr lang="en-GB" dirty="0" smtClean="0"/>
              <a:t> </a:t>
            </a:r>
            <a:endParaRPr lang="en-US" dirty="0"/>
          </a:p>
        </p:txBody>
      </p:sp>
      <p:pic>
        <p:nvPicPr>
          <p:cNvPr id="4" name="Content Placeholder 3" descr="22.7 Needs-hierarchy.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9445" r="-9445"/>
              <a:stretch>
                <a:fillRect/>
              </a:stretch>
            </p:blipFill>
          </mc:Choice>
          <mc:Fallback>
            <p:blipFill>
              <a:blip r:embed="rId3"/>
              <a:srcRect l="-9445" r="-9445"/>
              <a:stretch>
                <a:fillRect/>
              </a:stretch>
            </p:blipFill>
          </mc:Fallback>
        </mc:AlternateContent>
        <p:spPr>
          <a:xfrm>
            <a:off x="1511107" y="1883909"/>
            <a:ext cx="6285107" cy="3456567"/>
          </a:xfrm>
        </p:spPr>
      </p:pic>
      <p:sp>
        <p:nvSpPr>
          <p:cNvPr id="5" name="Slide Number Placeholder 4"/>
          <p:cNvSpPr>
            <a:spLocks noGrp="1"/>
          </p:cNvSpPr>
          <p:nvPr>
            <p:ph type="sldNum" sz="quarter" idx="12"/>
          </p:nvPr>
        </p:nvSpPr>
        <p:spPr/>
        <p:txBody>
          <a:bodyPr/>
          <a:lstStyle/>
          <a:p>
            <a:fld id="{A41DB566-6001-1B4F-A74B-7213F33DBA30}" type="slidenum">
              <a:rPr lang="en-US" smtClean="0"/>
              <a:pPr/>
              <a:t>27</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lIns="90840" tIns="44623" rIns="90840" bIns="44623"/>
          <a:lstStyle/>
          <a:p>
            <a:r>
              <a:rPr lang="en-GB"/>
              <a:t>Need satisfaction</a:t>
            </a:r>
          </a:p>
        </p:txBody>
      </p:sp>
      <p:sp>
        <p:nvSpPr>
          <p:cNvPr id="46083" name="Rectangle 3"/>
          <p:cNvSpPr>
            <a:spLocks noGrp="1" noChangeArrowheads="1"/>
          </p:cNvSpPr>
          <p:nvPr>
            <p:ph type="body" idx="1"/>
          </p:nvPr>
        </p:nvSpPr>
        <p:spPr>
          <a:noFill/>
          <a:ln/>
        </p:spPr>
        <p:txBody>
          <a:bodyPr lIns="90840" tIns="44623" rIns="90840" bIns="44623"/>
          <a:lstStyle/>
          <a:p>
            <a:pPr>
              <a:lnSpc>
                <a:spcPct val="90000"/>
              </a:lnSpc>
            </a:pPr>
            <a:r>
              <a:rPr lang="en-GB" dirty="0" smtClean="0"/>
              <a:t>In software development groups, basic physiological and safety needs are not an issue.</a:t>
            </a:r>
          </a:p>
          <a:p>
            <a:pPr>
              <a:lnSpc>
                <a:spcPct val="90000"/>
              </a:lnSpc>
            </a:pPr>
            <a:r>
              <a:rPr lang="en-GB" dirty="0" smtClean="0"/>
              <a:t>Social</a:t>
            </a:r>
            <a:endParaRPr lang="en-GB" dirty="0"/>
          </a:p>
          <a:p>
            <a:pPr lvl="1">
              <a:lnSpc>
                <a:spcPct val="90000"/>
              </a:lnSpc>
            </a:pPr>
            <a:r>
              <a:rPr lang="en-GB" dirty="0"/>
              <a:t>Provide communal facilities;</a:t>
            </a:r>
          </a:p>
          <a:p>
            <a:pPr lvl="1">
              <a:lnSpc>
                <a:spcPct val="90000"/>
              </a:lnSpc>
            </a:pPr>
            <a:r>
              <a:rPr lang="en-GB" dirty="0"/>
              <a:t>Allow informal </a:t>
            </a:r>
            <a:r>
              <a:rPr lang="en-GB" dirty="0" smtClean="0"/>
              <a:t>communications e.g. via social networking</a:t>
            </a:r>
          </a:p>
          <a:p>
            <a:pPr>
              <a:lnSpc>
                <a:spcPct val="90000"/>
              </a:lnSpc>
            </a:pPr>
            <a:r>
              <a:rPr lang="en-GB" dirty="0"/>
              <a:t>Esteem</a:t>
            </a:r>
          </a:p>
          <a:p>
            <a:pPr lvl="1">
              <a:lnSpc>
                <a:spcPct val="90000"/>
              </a:lnSpc>
            </a:pPr>
            <a:r>
              <a:rPr lang="en-GB" dirty="0"/>
              <a:t>Recognition of achievements;</a:t>
            </a:r>
          </a:p>
          <a:p>
            <a:pPr lvl="1">
              <a:lnSpc>
                <a:spcPct val="90000"/>
              </a:lnSpc>
            </a:pPr>
            <a:r>
              <a:rPr lang="en-GB" dirty="0"/>
              <a:t>Appropriate rewards.</a:t>
            </a:r>
          </a:p>
          <a:p>
            <a:pPr>
              <a:lnSpc>
                <a:spcPct val="90000"/>
              </a:lnSpc>
            </a:pPr>
            <a:r>
              <a:rPr lang="en-GB" dirty="0"/>
              <a:t>Self-realization</a:t>
            </a:r>
          </a:p>
          <a:p>
            <a:pPr lvl="1">
              <a:lnSpc>
                <a:spcPct val="90000"/>
              </a:lnSpc>
            </a:pPr>
            <a:r>
              <a:rPr lang="en-GB" dirty="0"/>
              <a:t>Training - people want to learn more;</a:t>
            </a:r>
          </a:p>
          <a:p>
            <a:pPr lvl="1">
              <a:lnSpc>
                <a:spcPct val="90000"/>
              </a:lnSpc>
            </a:pPr>
            <a:r>
              <a:rPr lang="en-GB" dirty="0"/>
              <a:t>Responsibility.</a:t>
            </a:r>
          </a:p>
        </p:txBody>
      </p:sp>
      <p:sp>
        <p:nvSpPr>
          <p:cNvPr id="4" name="Slide Number Placeholder 3"/>
          <p:cNvSpPr>
            <a:spLocks noGrp="1"/>
          </p:cNvSpPr>
          <p:nvPr>
            <p:ph type="sldNum" sz="quarter" idx="12"/>
          </p:nvPr>
        </p:nvSpPr>
        <p:spPr/>
        <p:txBody>
          <a:bodyPr/>
          <a:lstStyle/>
          <a:p>
            <a:fld id="{A41DB566-6001-1B4F-A74B-7213F33DBA30}" type="slidenum">
              <a:rPr lang="en-US" smtClean="0"/>
              <a:pPr/>
              <a:t>28</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t>
            </a:r>
            <a:r>
              <a:rPr lang="en-US" dirty="0"/>
              <a:t>motivation </a:t>
            </a:r>
          </a:p>
        </p:txBody>
      </p:sp>
      <p:sp>
        <p:nvSpPr>
          <p:cNvPr id="4" name="TextBox 3"/>
          <p:cNvSpPr txBox="1"/>
          <p:nvPr/>
        </p:nvSpPr>
        <p:spPr>
          <a:xfrm>
            <a:off x="297259" y="2025588"/>
            <a:ext cx="8484125" cy="4462760"/>
          </a:xfrm>
          <a:prstGeom prst="rect">
            <a:avLst/>
          </a:prstGeom>
          <a:solidFill>
            <a:srgbClr val="FFFF00">
              <a:alpha val="34000"/>
            </a:srgbClr>
          </a:solidFill>
        </p:spPr>
        <p:txBody>
          <a:bodyPr wrap="square" rtlCol="0">
            <a:spAutoFit/>
          </a:bodyPr>
          <a:lstStyle/>
          <a:p>
            <a:r>
              <a:rPr lang="en-GB" sz="1600" dirty="0">
                <a:latin typeface="Arial"/>
                <a:cs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p>
          <a:p>
            <a:r>
              <a:rPr lang="en-GB" sz="1600" dirty="0">
                <a:latin typeface="Arial"/>
                <a:cs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r>
              <a:rPr lang="en-GB" sz="1600" dirty="0" smtClean="0">
                <a:latin typeface="Arial"/>
                <a:cs typeface="Arial"/>
              </a:rPr>
              <a:t>.</a:t>
            </a:r>
          </a:p>
          <a:p>
            <a:endParaRPr lang="en-GB" sz="1400" dirty="0" smtClean="0"/>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8195" name="Rectangle 3"/>
          <p:cNvSpPr>
            <a:spLocks noGrp="1" noChangeArrowheads="1"/>
          </p:cNvSpPr>
          <p:nvPr>
            <p:ph type="title"/>
          </p:nvPr>
        </p:nvSpPr>
        <p:spPr>
          <a:noFill/>
          <a:ln/>
        </p:spPr>
        <p:txBody>
          <a:bodyPr lIns="90840" tIns="44623" rIns="90840" bIns="44623"/>
          <a:lstStyle/>
          <a:p>
            <a:r>
              <a:rPr lang="en-GB"/>
              <a:t>Software project management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Individual </a:t>
            </a:r>
            <a:r>
              <a:rPr lang="en-US" dirty="0"/>
              <a:t>motivation </a:t>
            </a:r>
          </a:p>
        </p:txBody>
      </p:sp>
      <p:sp>
        <p:nvSpPr>
          <p:cNvPr id="4" name="TextBox 3"/>
          <p:cNvSpPr txBox="1"/>
          <p:nvPr/>
        </p:nvSpPr>
        <p:spPr>
          <a:xfrm>
            <a:off x="457200" y="1999476"/>
            <a:ext cx="7987573" cy="3262431"/>
          </a:xfrm>
          <a:prstGeom prst="rect">
            <a:avLst/>
          </a:prstGeom>
          <a:solidFill>
            <a:srgbClr val="FFFF00">
              <a:alpha val="34000"/>
            </a:srgbClr>
          </a:solidFill>
        </p:spPr>
        <p:txBody>
          <a:bodyPr wrap="square" rtlCol="0">
            <a:spAutoFit/>
          </a:bodyPr>
          <a:lstStyle/>
          <a:p>
            <a:endParaRPr lang="en-GB" sz="1600" dirty="0" smtClean="0">
              <a:latin typeface="Arial"/>
              <a:cs typeface="Arial"/>
            </a:endParaRPr>
          </a:p>
          <a:p>
            <a:r>
              <a:rPr lang="en-GB" sz="1600" dirty="0">
                <a:latin typeface="Arial"/>
                <a:cs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lIns="90840" tIns="44623" rIns="90840" bIns="44623"/>
          <a:lstStyle/>
          <a:p>
            <a:r>
              <a:rPr lang="en-GB"/>
              <a:t>Personality types</a:t>
            </a:r>
          </a:p>
        </p:txBody>
      </p:sp>
      <p:sp>
        <p:nvSpPr>
          <p:cNvPr id="34819" name="Rectangle 3"/>
          <p:cNvSpPr>
            <a:spLocks noGrp="1" noChangeArrowheads="1"/>
          </p:cNvSpPr>
          <p:nvPr>
            <p:ph type="body" idx="1"/>
          </p:nvPr>
        </p:nvSpPr>
        <p:spPr>
          <a:noFill/>
          <a:ln/>
        </p:spPr>
        <p:txBody>
          <a:bodyPr lIns="90840" tIns="44623" rIns="90840" bIns="44623"/>
          <a:lstStyle/>
          <a:p>
            <a:r>
              <a:rPr lang="en-GB"/>
              <a:t>The needs hierarchy is almost certainly an over-simplification of motivation in practice.</a:t>
            </a:r>
          </a:p>
          <a:p>
            <a:r>
              <a:rPr lang="en-GB"/>
              <a:t>Motivation should also take into account different personality types:</a:t>
            </a:r>
          </a:p>
          <a:p>
            <a:pPr lvl="1"/>
            <a:r>
              <a:rPr lang="en-GB"/>
              <a:t>Task-oriented;</a:t>
            </a:r>
          </a:p>
          <a:p>
            <a:pPr lvl="1"/>
            <a:r>
              <a:rPr lang="en-GB"/>
              <a:t>Self-oriented;</a:t>
            </a:r>
          </a:p>
          <a:p>
            <a:pPr lvl="1"/>
            <a:r>
              <a:rPr lang="en-GB"/>
              <a:t>Interaction-oriented.</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31</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840" tIns="44623" rIns="90840" bIns="44623"/>
          <a:lstStyle/>
          <a:p>
            <a:r>
              <a:rPr lang="en-GB"/>
              <a:t>Personality types</a:t>
            </a:r>
          </a:p>
        </p:txBody>
      </p:sp>
      <p:sp>
        <p:nvSpPr>
          <p:cNvPr id="35843" name="Rectangle 3"/>
          <p:cNvSpPr>
            <a:spLocks noGrp="1" noChangeArrowheads="1"/>
          </p:cNvSpPr>
          <p:nvPr>
            <p:ph type="body" idx="1"/>
          </p:nvPr>
        </p:nvSpPr>
        <p:spPr>
          <a:noFill/>
          <a:ln/>
        </p:spPr>
        <p:txBody>
          <a:bodyPr lIns="90840" tIns="44623" rIns="90840" bIns="44623"/>
          <a:lstStyle/>
          <a:p>
            <a:r>
              <a:rPr lang="en-GB" sz="2400"/>
              <a:t>Task-oriented.  </a:t>
            </a:r>
          </a:p>
          <a:p>
            <a:pPr lvl="1"/>
            <a:r>
              <a:rPr lang="en-GB" sz="2000"/>
              <a:t>The motivation for doing the work is the work itself;</a:t>
            </a:r>
          </a:p>
          <a:p>
            <a:r>
              <a:rPr lang="en-GB" sz="2400"/>
              <a:t>Self-oriented. </a:t>
            </a:r>
          </a:p>
          <a:p>
            <a:pPr lvl="1"/>
            <a:r>
              <a:rPr lang="en-GB" sz="2000"/>
              <a:t>The work is a means to an end which is the achievement of individual goals - e.g. to get rich, to play tennis, to travel etc.;</a:t>
            </a:r>
          </a:p>
          <a:p>
            <a:r>
              <a:rPr lang="en-GB" sz="2400"/>
              <a:t>Interaction-oriented</a:t>
            </a:r>
          </a:p>
          <a:p>
            <a:pPr lvl="1"/>
            <a:r>
              <a:rPr lang="en-GB" sz="2000"/>
              <a:t>The principal motivation is the presence and actions of </a:t>
            </a:r>
            <a:br>
              <a:rPr lang="en-GB" sz="2000"/>
            </a:br>
            <a:r>
              <a:rPr lang="en-GB" sz="2000"/>
              <a:t>co-workers. People go to work because they like to go to </a:t>
            </a:r>
            <a:br>
              <a:rPr lang="en-GB" sz="2000"/>
            </a:br>
            <a:r>
              <a:rPr lang="en-GB" sz="2000"/>
              <a:t>work.</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32</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840" tIns="44623" rIns="90840" bIns="44623"/>
          <a:lstStyle/>
          <a:p>
            <a:r>
              <a:rPr lang="en-GB"/>
              <a:t>Motivation balance</a:t>
            </a:r>
          </a:p>
        </p:txBody>
      </p:sp>
      <p:sp>
        <p:nvSpPr>
          <p:cNvPr id="37891" name="Rectangle 3"/>
          <p:cNvSpPr>
            <a:spLocks noGrp="1" noChangeArrowheads="1"/>
          </p:cNvSpPr>
          <p:nvPr>
            <p:ph type="body" idx="1"/>
          </p:nvPr>
        </p:nvSpPr>
        <p:spPr>
          <a:noFill/>
          <a:ln/>
        </p:spPr>
        <p:txBody>
          <a:bodyPr lIns="90840" tIns="44623" rIns="90840" bIns="44623"/>
          <a:lstStyle/>
          <a:p>
            <a:r>
              <a:rPr lang="en-GB" sz="2400"/>
              <a:t>Individual motivations are made up of elements </a:t>
            </a:r>
            <a:br>
              <a:rPr lang="en-GB" sz="2400"/>
            </a:br>
            <a:r>
              <a:rPr lang="en-GB" sz="2400"/>
              <a:t>of each class.</a:t>
            </a:r>
          </a:p>
          <a:p>
            <a:r>
              <a:rPr lang="en-GB" sz="2400"/>
              <a:t>The balance can change depending on personal </a:t>
            </a:r>
            <a:br>
              <a:rPr lang="en-GB" sz="2400"/>
            </a:br>
            <a:r>
              <a:rPr lang="en-GB" sz="2400"/>
              <a:t>circumstances and external events.</a:t>
            </a:r>
          </a:p>
          <a:p>
            <a:r>
              <a:rPr lang="en-GB" sz="2400"/>
              <a:t>However, people are not just motivated by personal factors but also by being part of a group and culture. </a:t>
            </a:r>
          </a:p>
          <a:p>
            <a:r>
              <a:rPr lang="en-GB" sz="2400"/>
              <a:t>People go to work because they are motivated by the people that they work with.</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dirty="0" smtClean="0"/>
              <a:t>Teamwork</a:t>
            </a:r>
            <a:endParaRPr lang="en-US" dirty="0"/>
          </a:p>
        </p:txBody>
      </p:sp>
      <p:sp>
        <p:nvSpPr>
          <p:cNvPr id="89091" name="Rectangle 3"/>
          <p:cNvSpPr>
            <a:spLocks noGrp="1" noChangeArrowheads="1"/>
          </p:cNvSpPr>
          <p:nvPr>
            <p:ph type="body" idx="1"/>
          </p:nvPr>
        </p:nvSpPr>
        <p:spPr/>
        <p:txBody>
          <a:bodyPr/>
          <a:lstStyle/>
          <a:p>
            <a:pPr>
              <a:lnSpc>
                <a:spcPct val="90000"/>
              </a:lnSpc>
            </a:pPr>
            <a:r>
              <a:rPr lang="en-GB" dirty="0"/>
              <a:t>Most software engineering is a group activity</a:t>
            </a:r>
          </a:p>
          <a:p>
            <a:pPr lvl="1">
              <a:lnSpc>
                <a:spcPct val="90000"/>
              </a:lnSpc>
            </a:pPr>
            <a:r>
              <a:rPr lang="en-GB" dirty="0"/>
              <a:t>The development schedule for most non-trivial software projects is such that they cannot be completed by one person working alone</a:t>
            </a:r>
            <a:r>
              <a:rPr lang="en-GB" dirty="0" smtClean="0"/>
              <a:t>.</a:t>
            </a:r>
          </a:p>
          <a:p>
            <a:pPr>
              <a:lnSpc>
                <a:spcPct val="90000"/>
              </a:lnSpc>
            </a:pPr>
            <a:r>
              <a:rPr lang="en-GB" dirty="0" smtClean="0"/>
              <a:t> A good group is cohesive and has a team spirit. The people involved are motivated by the success of the group as well as by their own personal goals. </a:t>
            </a:r>
          </a:p>
          <a:p>
            <a:pPr>
              <a:lnSpc>
                <a:spcPct val="90000"/>
              </a:lnSpc>
            </a:pPr>
            <a:r>
              <a:rPr lang="en-GB" dirty="0"/>
              <a:t>Group interaction is a key determinant of group performance.</a:t>
            </a:r>
          </a:p>
          <a:p>
            <a:pPr>
              <a:lnSpc>
                <a:spcPct val="90000"/>
              </a:lnSpc>
            </a:pPr>
            <a:r>
              <a:rPr lang="en-GB" dirty="0"/>
              <a:t>Flexibility in group composition is limited</a:t>
            </a:r>
          </a:p>
          <a:p>
            <a:pPr lvl="1">
              <a:lnSpc>
                <a:spcPct val="90000"/>
              </a:lnSpc>
            </a:pPr>
            <a:r>
              <a:rPr lang="en-GB" dirty="0"/>
              <a:t>Managers must do the best they can with available people.</a:t>
            </a:r>
          </a:p>
          <a:p>
            <a:pPr>
              <a:lnSpc>
                <a:spcPct val="90000"/>
              </a:lnSpc>
            </a:pPr>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34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840" tIns="44623" rIns="90840" bIns="44623"/>
          <a:lstStyle/>
          <a:p>
            <a:r>
              <a:rPr lang="en-GB" dirty="0"/>
              <a:t>Group cohesiveness</a:t>
            </a:r>
          </a:p>
        </p:txBody>
      </p:sp>
      <p:sp>
        <p:nvSpPr>
          <p:cNvPr id="57347" name="Rectangle 3"/>
          <p:cNvSpPr>
            <a:spLocks noGrp="1" noChangeArrowheads="1"/>
          </p:cNvSpPr>
          <p:nvPr>
            <p:ph type="body" idx="1"/>
          </p:nvPr>
        </p:nvSpPr>
        <p:spPr>
          <a:noFill/>
          <a:ln/>
        </p:spPr>
        <p:txBody>
          <a:bodyPr lIns="90840" tIns="44623" rIns="90840" bIns="44623"/>
          <a:lstStyle/>
          <a:p>
            <a:pPr>
              <a:lnSpc>
                <a:spcPct val="90000"/>
              </a:lnSpc>
            </a:pPr>
            <a:r>
              <a:rPr lang="en-GB" dirty="0"/>
              <a:t>In a cohesive group, members consider the group to be more important than any individual in it.</a:t>
            </a:r>
          </a:p>
          <a:p>
            <a:pPr>
              <a:lnSpc>
                <a:spcPct val="90000"/>
              </a:lnSpc>
            </a:pPr>
            <a:r>
              <a:rPr lang="en-GB" dirty="0"/>
              <a:t>The advantages of a cohesive group are:</a:t>
            </a:r>
          </a:p>
          <a:p>
            <a:pPr lvl="1">
              <a:lnSpc>
                <a:spcPct val="90000"/>
              </a:lnSpc>
            </a:pPr>
            <a:r>
              <a:rPr lang="en-GB" dirty="0"/>
              <a:t>Group quality standards can be </a:t>
            </a:r>
            <a:r>
              <a:rPr lang="en-GB" dirty="0" smtClean="0"/>
              <a:t>developed by the group members.</a:t>
            </a:r>
          </a:p>
          <a:p>
            <a:pPr lvl="1">
              <a:lnSpc>
                <a:spcPct val="90000"/>
              </a:lnSpc>
            </a:pPr>
            <a:r>
              <a:rPr lang="en-GB" dirty="0" smtClean="0"/>
              <a:t>Team </a:t>
            </a:r>
            <a:r>
              <a:rPr lang="en-GB" dirty="0"/>
              <a:t>members  learn from each other and get to know each other’s work</a:t>
            </a:r>
            <a:r>
              <a:rPr lang="en-GB" dirty="0" smtClean="0"/>
              <a:t>; Inhibitions caused by ignorance are reduced.</a:t>
            </a:r>
          </a:p>
          <a:p>
            <a:pPr lvl="1">
              <a:lnSpc>
                <a:spcPct val="90000"/>
              </a:lnSpc>
            </a:pPr>
            <a:r>
              <a:rPr lang="en-GB" dirty="0" smtClean="0"/>
              <a:t>Knowledge is shared. Continuity can be maintained if a group member leaves.</a:t>
            </a:r>
          </a:p>
          <a:p>
            <a:pPr lvl="1">
              <a:lnSpc>
                <a:spcPct val="90000"/>
              </a:lnSpc>
            </a:pPr>
            <a:r>
              <a:rPr lang="en-GB" sz="2000" dirty="0" smtClean="0"/>
              <a:t>Refactoring and continual improvement is encouraged. </a:t>
            </a:r>
            <a:r>
              <a:rPr lang="en-GB" dirty="0" smtClean="0"/>
              <a:t>Group members work collectively to deliver high quality results and fix problems, irrespective of the individuals who originally created the design or program. </a:t>
            </a:r>
            <a:endParaRPr lang="en-GB" sz="2000" dirty="0"/>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Team spirit</a:t>
            </a:r>
            <a:endParaRPr lang="en-US" dirty="0"/>
          </a:p>
        </p:txBody>
      </p:sp>
      <p:sp>
        <p:nvSpPr>
          <p:cNvPr id="6" name="TextBox 5"/>
          <p:cNvSpPr txBox="1"/>
          <p:nvPr/>
        </p:nvSpPr>
        <p:spPr>
          <a:xfrm>
            <a:off x="484225" y="1756297"/>
            <a:ext cx="8229600" cy="4493538"/>
          </a:xfrm>
          <a:prstGeom prst="rect">
            <a:avLst/>
          </a:prstGeom>
          <a:solidFill>
            <a:srgbClr val="FFFF00">
              <a:alpha val="33000"/>
            </a:srgbClr>
          </a:solidFill>
        </p:spPr>
        <p:txBody>
          <a:bodyPr wrap="square" rtlCol="0">
            <a:spAutoFit/>
          </a:bodyPr>
          <a:lstStyle/>
          <a:p>
            <a:r>
              <a:rPr lang="en-GB" sz="1600" dirty="0">
                <a:latin typeface="Arial"/>
                <a:cs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a:t>
            </a:r>
            <a:r>
              <a:rPr lang="en-GB" sz="1600" dirty="0" smtClean="0">
                <a:latin typeface="Arial"/>
                <a:cs typeface="Arial"/>
              </a:rPr>
              <a:t> </a:t>
            </a:r>
          </a:p>
          <a:p>
            <a:endParaRPr lang="en-GB" sz="1600" dirty="0" smtClean="0">
              <a:latin typeface="Arial"/>
              <a:cs typeface="Arial"/>
            </a:endParaRPr>
          </a:p>
          <a:p>
            <a:r>
              <a:rPr lang="en-GB" sz="1600" dirty="0">
                <a:latin typeface="Arial"/>
                <a:cs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r>
              <a:rPr lang="en-GB" sz="1600" dirty="0" smtClean="0">
                <a:latin typeface="Arial"/>
                <a:cs typeface="Arial"/>
              </a:rPr>
              <a:t>.</a:t>
            </a:r>
          </a:p>
          <a:p>
            <a:endParaRPr lang="en-GB" sz="1600" dirty="0" smtClean="0">
              <a:latin typeface="Arial"/>
              <a:cs typeface="Arial"/>
            </a:endParaRPr>
          </a:p>
          <a:p>
            <a:r>
              <a:rPr lang="en-GB" sz="1600" dirty="0">
                <a:latin typeface="Arial"/>
                <a:cs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p>
          <a:p>
            <a:endParaRPr lang="en-US" sz="1400" dirty="0">
              <a:latin typeface="Arial"/>
              <a:cs typeface="Arial"/>
            </a:endParaRPr>
          </a:p>
        </p:txBody>
      </p:sp>
      <p:sp>
        <p:nvSpPr>
          <p:cNvPr id="4" name="Slide Number Placeholder 3"/>
          <p:cNvSpPr>
            <a:spLocks noGrp="1"/>
          </p:cNvSpPr>
          <p:nvPr>
            <p:ph type="sldNum" sz="quarter" idx="12"/>
          </p:nvPr>
        </p:nvSpPr>
        <p:spPr/>
        <p:txBody>
          <a:bodyPr/>
          <a:lstStyle/>
          <a:p>
            <a:fld id="{A41DB566-6001-1B4F-A74B-7213F33DBA30}"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effectiveness of a team</a:t>
            </a:r>
            <a:endParaRPr lang="en-US" dirty="0"/>
          </a:p>
        </p:txBody>
      </p:sp>
      <p:sp>
        <p:nvSpPr>
          <p:cNvPr id="3" name="Content Placeholder 2"/>
          <p:cNvSpPr>
            <a:spLocks noGrp="1"/>
          </p:cNvSpPr>
          <p:nvPr>
            <p:ph idx="1"/>
          </p:nvPr>
        </p:nvSpPr>
        <p:spPr/>
        <p:txBody>
          <a:bodyPr/>
          <a:lstStyle/>
          <a:p>
            <a:r>
              <a:rPr lang="en-GB" dirty="0" smtClean="0"/>
              <a:t>The people in the group </a:t>
            </a:r>
          </a:p>
          <a:p>
            <a:pPr lvl="1"/>
            <a:r>
              <a:rPr lang="en-GB" dirty="0" smtClean="0"/>
              <a:t>You need a mix of people in a project group as software development involves diverse activities such as negotiating with clients, programming, testing and documentation.  </a:t>
            </a:r>
          </a:p>
          <a:p>
            <a:r>
              <a:rPr lang="en-GB" dirty="0" smtClean="0"/>
              <a:t>The group organization </a:t>
            </a:r>
          </a:p>
          <a:p>
            <a:pPr lvl="1"/>
            <a:r>
              <a:rPr lang="en-GB" dirty="0" smtClean="0"/>
              <a:t>A group should be organized so that individuals can contribute to the best of their abilities and tasks can be completed as expected.</a:t>
            </a:r>
          </a:p>
          <a:p>
            <a:r>
              <a:rPr lang="en-GB" dirty="0" smtClean="0"/>
              <a:t>Technical and managerial communications </a:t>
            </a:r>
          </a:p>
          <a:p>
            <a:pPr lvl="1"/>
            <a:r>
              <a:rPr lang="en-GB" dirty="0" smtClean="0"/>
              <a:t>Good communications between group members, and between the software engineering team and other project stakeholders, is essential.</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Selecting group members</a:t>
            </a:r>
            <a:endParaRPr lang="en-US" dirty="0"/>
          </a:p>
        </p:txBody>
      </p:sp>
      <p:sp>
        <p:nvSpPr>
          <p:cNvPr id="3" name="Content Placeholder 2"/>
          <p:cNvSpPr>
            <a:spLocks noGrp="1"/>
          </p:cNvSpPr>
          <p:nvPr>
            <p:ph idx="1"/>
          </p:nvPr>
        </p:nvSpPr>
        <p:spPr/>
        <p:txBody>
          <a:bodyPr/>
          <a:lstStyle/>
          <a:p>
            <a:r>
              <a:rPr lang="en-GB" dirty="0" smtClean="0"/>
              <a:t>A manager or team leader’s job is to create a cohesive group and organize their group so that they can work together effectively. </a:t>
            </a:r>
          </a:p>
          <a:p>
            <a:r>
              <a:rPr lang="en-GB" dirty="0" smtClean="0"/>
              <a:t>This involves creating a group with the right balance of technical skills and personalities, and organizing that group so that the members work together effectively. </a:t>
            </a:r>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lIns="90840" tIns="44623" rIns="90840" bIns="44623"/>
          <a:lstStyle/>
          <a:p>
            <a:r>
              <a:rPr lang="en-GB" dirty="0" smtClean="0">
                <a:solidFill>
                  <a:schemeClr val="tx1"/>
                </a:solidFill>
              </a:rPr>
              <a:t>Assembling a team</a:t>
            </a:r>
            <a:endParaRPr lang="en-GB" dirty="0">
              <a:solidFill>
                <a:schemeClr val="tx1"/>
              </a:solidFill>
            </a:endParaRPr>
          </a:p>
        </p:txBody>
      </p:sp>
      <p:sp>
        <p:nvSpPr>
          <p:cNvPr id="18435" name="Rectangle 3"/>
          <p:cNvSpPr>
            <a:spLocks noGrp="1" noChangeArrowheads="1"/>
          </p:cNvSpPr>
          <p:nvPr>
            <p:ph type="body" idx="1"/>
          </p:nvPr>
        </p:nvSpPr>
        <p:spPr>
          <a:noFill/>
          <a:ln/>
        </p:spPr>
        <p:txBody>
          <a:bodyPr lIns="90840" tIns="44623" rIns="90840" bIns="44623"/>
          <a:lstStyle/>
          <a:p>
            <a:r>
              <a:rPr lang="en-GB" sz="2300" dirty="0"/>
              <a:t>May not be possible to appoint the ideal people to work on a project</a:t>
            </a:r>
          </a:p>
          <a:p>
            <a:pPr lvl="1"/>
            <a:r>
              <a:rPr lang="en-GB" sz="2100" dirty="0"/>
              <a:t>Project budget may not allow for the use of highly-paid staff;</a:t>
            </a:r>
          </a:p>
          <a:p>
            <a:pPr lvl="1"/>
            <a:r>
              <a:rPr lang="en-GB" sz="2100" dirty="0"/>
              <a:t>Staff with the appropriate experience may not be available;</a:t>
            </a:r>
          </a:p>
          <a:p>
            <a:pPr lvl="1"/>
            <a:r>
              <a:rPr lang="en-GB" sz="2100" dirty="0"/>
              <a:t>An organisation may wish to develop employee skills on a software project.</a:t>
            </a:r>
          </a:p>
          <a:p>
            <a:r>
              <a:rPr lang="en-GB" sz="2300" dirty="0"/>
              <a:t>Managers have to work within these constraints especially when there are shortages of trained staff.</a:t>
            </a:r>
          </a:p>
        </p:txBody>
      </p:sp>
      <p:sp>
        <p:nvSpPr>
          <p:cNvPr id="4" name="Slide Number Placeholder 3"/>
          <p:cNvSpPr>
            <a:spLocks noGrp="1"/>
          </p:cNvSpPr>
          <p:nvPr>
            <p:ph type="sldNum" sz="quarter" idx="12"/>
          </p:nvPr>
        </p:nvSpPr>
        <p:spPr/>
        <p:txBody>
          <a:bodyPr/>
          <a:lstStyle/>
          <a:p>
            <a:fld id="{A41DB566-6001-1B4F-A74B-7213F33DBA30}"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 criteria</a:t>
            </a:r>
            <a:endParaRPr lang="en-US" dirty="0"/>
          </a:p>
        </p:txBody>
      </p:sp>
      <p:sp>
        <p:nvSpPr>
          <p:cNvPr id="3" name="Content Placeholder 2"/>
          <p:cNvSpPr>
            <a:spLocks noGrp="1"/>
          </p:cNvSpPr>
          <p:nvPr>
            <p:ph idx="1"/>
          </p:nvPr>
        </p:nvSpPr>
        <p:spPr/>
        <p:txBody>
          <a:bodyPr/>
          <a:lstStyle/>
          <a:p>
            <a:r>
              <a:rPr lang="en-GB" dirty="0" smtClean="0"/>
              <a:t>Deliver the software to the customer at the agreed time.</a:t>
            </a:r>
          </a:p>
          <a:p>
            <a:r>
              <a:rPr lang="en-GB" dirty="0" smtClean="0"/>
              <a:t>Keep overall costs within budget.</a:t>
            </a:r>
          </a:p>
          <a:p>
            <a:r>
              <a:rPr lang="en-GB" dirty="0" smtClean="0"/>
              <a:t>Deliver software that meets the customer’s expectations.</a:t>
            </a:r>
          </a:p>
          <a:p>
            <a:r>
              <a:rPr lang="en-GB" dirty="0" smtClean="0"/>
              <a:t>Maintain a happy and well-functioning development team.</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lIns="90840" tIns="44623" rIns="90840" bIns="44623"/>
          <a:lstStyle/>
          <a:p>
            <a:r>
              <a:rPr lang="en-GB"/>
              <a:t>Group composition</a:t>
            </a:r>
          </a:p>
        </p:txBody>
      </p:sp>
      <p:sp>
        <p:nvSpPr>
          <p:cNvPr id="53251" name="Rectangle 3"/>
          <p:cNvSpPr>
            <a:spLocks noGrp="1" noChangeArrowheads="1"/>
          </p:cNvSpPr>
          <p:nvPr>
            <p:ph type="body" idx="1"/>
          </p:nvPr>
        </p:nvSpPr>
        <p:spPr>
          <a:xfrm>
            <a:off x="990600" y="1676400"/>
            <a:ext cx="7804150" cy="4505325"/>
          </a:xfrm>
          <a:noFill/>
          <a:ln/>
        </p:spPr>
        <p:txBody>
          <a:bodyPr lIns="90840" tIns="44623" rIns="90840" bIns="44623"/>
          <a:lstStyle/>
          <a:p>
            <a:r>
              <a:rPr lang="en-GB" sz="2400"/>
              <a:t>Group composed of members who share the </a:t>
            </a:r>
            <a:br>
              <a:rPr lang="en-GB" sz="2400"/>
            </a:br>
            <a:r>
              <a:rPr lang="en-GB" sz="2400"/>
              <a:t>same motivation can be problematic</a:t>
            </a:r>
          </a:p>
          <a:p>
            <a:pPr lvl="1"/>
            <a:r>
              <a:rPr lang="en-GB" sz="2000"/>
              <a:t>Task-oriented - everyone wants to do their own thing;</a:t>
            </a:r>
          </a:p>
          <a:p>
            <a:pPr lvl="1"/>
            <a:r>
              <a:rPr lang="en-GB" sz="2000"/>
              <a:t>Self-oriented - everyone wants to be the boss;</a:t>
            </a:r>
          </a:p>
          <a:p>
            <a:pPr lvl="1"/>
            <a:r>
              <a:rPr lang="en-GB" sz="2000"/>
              <a:t>Interaction-oriented - too much chatting, not enough work.</a:t>
            </a:r>
          </a:p>
          <a:p>
            <a:r>
              <a:rPr lang="en-GB" sz="2400"/>
              <a:t>An effective group has a balance of all types.</a:t>
            </a:r>
          </a:p>
          <a:p>
            <a:r>
              <a:rPr lang="en-GB" sz="2400"/>
              <a:t>This can be difficult to achieve software engineers are often task-oriented.</a:t>
            </a:r>
          </a:p>
          <a:p>
            <a:r>
              <a:rPr lang="en-GB" sz="2400"/>
              <a:t>Interaction-oriented people are very important as they can detect and defuse tensions that arise.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a:t>
            </a:r>
            <a:r>
              <a:rPr lang="en-US" b="1" dirty="0" smtClean="0"/>
              <a:t> </a:t>
            </a:r>
            <a:r>
              <a:rPr lang="en-US" dirty="0"/>
              <a:t>composition</a:t>
            </a:r>
            <a:r>
              <a:rPr lang="en-GB" dirty="0" smtClean="0"/>
              <a:t> </a:t>
            </a:r>
            <a:endParaRPr lang="en-US" dirty="0"/>
          </a:p>
        </p:txBody>
      </p:sp>
      <p:sp>
        <p:nvSpPr>
          <p:cNvPr id="4" name="TextBox 3"/>
          <p:cNvSpPr txBox="1"/>
          <p:nvPr/>
        </p:nvSpPr>
        <p:spPr>
          <a:xfrm>
            <a:off x="525772" y="1715767"/>
            <a:ext cx="8161028" cy="4247317"/>
          </a:xfrm>
          <a:prstGeom prst="rect">
            <a:avLst/>
          </a:prstGeom>
          <a:solidFill>
            <a:srgbClr val="FFFF00">
              <a:alpha val="34000"/>
            </a:srgbClr>
          </a:solidFill>
        </p:spPr>
        <p:txBody>
          <a:bodyPr wrap="square" rtlCol="0">
            <a:spAutoFit/>
          </a:bodyPr>
          <a:lstStyle/>
          <a:p>
            <a:r>
              <a:rPr lang="en-GB" sz="1600" dirty="0">
                <a:latin typeface="Arial"/>
                <a:cs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r>
              <a:rPr lang="en-GB" sz="1600" dirty="0" smtClean="0">
                <a:latin typeface="Arial"/>
                <a:cs typeface="Arial"/>
              </a:rPr>
              <a:t>:</a:t>
            </a:r>
          </a:p>
          <a:p>
            <a:endParaRPr lang="en-GB" sz="1600" dirty="0" smtClean="0">
              <a:latin typeface="Arial"/>
              <a:cs typeface="Arial"/>
            </a:endParaRPr>
          </a:p>
          <a:p>
            <a:r>
              <a:rPr lang="en-GB" sz="1600" dirty="0" smtClean="0">
                <a:latin typeface="Arial"/>
                <a:cs typeface="Arial"/>
              </a:rPr>
              <a:t>	Alice</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Brian</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Bob</a:t>
            </a:r>
            <a:r>
              <a:rPr lang="en-GB" sz="1600" dirty="0">
                <a:latin typeface="Arial"/>
                <a:cs typeface="Arial"/>
              </a:rPr>
              <a:t>—task-oriented</a:t>
            </a:r>
            <a:endParaRPr lang="en-GB" sz="1600" dirty="0" smtClean="0">
              <a:latin typeface="Arial"/>
              <a:cs typeface="Arial"/>
            </a:endParaRPr>
          </a:p>
          <a:p>
            <a:r>
              <a:rPr lang="en-GB" sz="1600" dirty="0" smtClean="0">
                <a:latin typeface="Arial"/>
                <a:cs typeface="Arial"/>
              </a:rPr>
              <a:t>	Carol</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Dorothy</a:t>
            </a:r>
            <a:r>
              <a:rPr lang="en-GB" sz="1600" dirty="0">
                <a:latin typeface="Arial"/>
                <a:cs typeface="Arial"/>
              </a:rPr>
              <a:t>—self-oriented</a:t>
            </a:r>
            <a:endParaRPr lang="en-GB" sz="1600" dirty="0" smtClean="0">
              <a:latin typeface="Arial"/>
              <a:cs typeface="Arial"/>
            </a:endParaRPr>
          </a:p>
          <a:p>
            <a:r>
              <a:rPr lang="en-GB" sz="1600" dirty="0" smtClean="0">
                <a:latin typeface="Arial"/>
                <a:cs typeface="Arial"/>
              </a:rPr>
              <a:t>	Ed</a:t>
            </a:r>
            <a:r>
              <a:rPr lang="en-GB" sz="1600" dirty="0">
                <a:latin typeface="Arial"/>
                <a:cs typeface="Arial"/>
              </a:rPr>
              <a:t>—interaction-oriented</a:t>
            </a:r>
            <a:endParaRPr lang="en-GB" sz="1600" dirty="0" smtClean="0">
              <a:latin typeface="Arial"/>
              <a:cs typeface="Arial"/>
            </a:endParaRPr>
          </a:p>
          <a:p>
            <a:r>
              <a:rPr lang="en-GB" sz="1600" dirty="0" smtClean="0">
                <a:latin typeface="Arial"/>
                <a:cs typeface="Arial"/>
              </a:rPr>
              <a:t>	Fred</a:t>
            </a:r>
            <a:r>
              <a:rPr lang="en-GB" sz="1600" dirty="0">
                <a:latin typeface="Arial"/>
                <a:cs typeface="Arial"/>
              </a:rPr>
              <a:t>—task-oriented</a:t>
            </a:r>
          </a:p>
          <a:p>
            <a:endParaRPr lang="en-US" sz="1400" dirty="0"/>
          </a:p>
        </p:txBody>
      </p:sp>
      <p:sp>
        <p:nvSpPr>
          <p:cNvPr id="5" name="Slide Number Placeholder 4"/>
          <p:cNvSpPr>
            <a:spLocks noGrp="1"/>
          </p:cNvSpPr>
          <p:nvPr>
            <p:ph type="sldNum" sz="quarter" idx="12"/>
          </p:nvPr>
        </p:nvSpPr>
        <p:spPr/>
        <p:txBody>
          <a:bodyPr/>
          <a:lstStyle/>
          <a:p>
            <a:fld id="{A41DB566-6001-1B4F-A74B-7213F33DBA30}"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organization</a:t>
            </a:r>
            <a:endParaRPr lang="en-US" dirty="0"/>
          </a:p>
        </p:txBody>
      </p:sp>
      <p:sp>
        <p:nvSpPr>
          <p:cNvPr id="3" name="Content Placeholder 2"/>
          <p:cNvSpPr>
            <a:spLocks noGrp="1"/>
          </p:cNvSpPr>
          <p:nvPr>
            <p:ph idx="1"/>
          </p:nvPr>
        </p:nvSpPr>
        <p:spPr/>
        <p:txBody>
          <a:bodyPr/>
          <a:lstStyle/>
          <a:p>
            <a:r>
              <a:rPr lang="en-GB" dirty="0" smtClean="0"/>
              <a:t>The way that a group is organized affects the decisions that are made by that group, the ways that information is exchanged and the interactions between the development group and external project stakeholders. </a:t>
            </a:r>
          </a:p>
          <a:p>
            <a:pPr lvl="1"/>
            <a:r>
              <a:rPr lang="en-GB" dirty="0" smtClean="0"/>
              <a:t>Key questions include:</a:t>
            </a:r>
          </a:p>
          <a:p>
            <a:pPr lvl="2"/>
            <a:r>
              <a:rPr lang="en-GB" dirty="0" smtClean="0"/>
              <a:t>Should the project manager be the technical leader of the group? </a:t>
            </a:r>
          </a:p>
          <a:p>
            <a:pPr lvl="2"/>
            <a:r>
              <a:rPr lang="en-GB" dirty="0" smtClean="0"/>
              <a:t>Who will be involved in making critical technical decisions, and how will these be made? </a:t>
            </a:r>
          </a:p>
          <a:p>
            <a:pPr lvl="2"/>
            <a:r>
              <a:rPr lang="en-GB" dirty="0" smtClean="0"/>
              <a:t>How will interactions with external stakeholders and senior company management be handled? </a:t>
            </a:r>
          </a:p>
          <a:p>
            <a:pPr lvl="2"/>
            <a:r>
              <a:rPr lang="en-GB" dirty="0" smtClean="0"/>
              <a:t>How can groups integrate people who are not co-located? </a:t>
            </a:r>
          </a:p>
          <a:p>
            <a:pPr lvl="2"/>
            <a:r>
              <a:rPr lang="en-GB" dirty="0" smtClean="0"/>
              <a:t>How can knowledge be shared across the group? </a:t>
            </a:r>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noFill/>
          <a:ln/>
        </p:spPr>
        <p:txBody>
          <a:bodyPr lIns="90840" tIns="44623" rIns="90840" bIns="44623"/>
          <a:lstStyle/>
          <a:p>
            <a:r>
              <a:rPr lang="en-GB" dirty="0"/>
              <a:t>Group </a:t>
            </a:r>
            <a:r>
              <a:rPr lang="en-GB" dirty="0" smtClean="0"/>
              <a:t>organization</a:t>
            </a:r>
            <a:endParaRPr lang="en-GB" dirty="0"/>
          </a:p>
        </p:txBody>
      </p:sp>
      <p:sp>
        <p:nvSpPr>
          <p:cNvPr id="62467" name="Rectangle 3"/>
          <p:cNvSpPr>
            <a:spLocks noGrp="1" noChangeArrowheads="1"/>
          </p:cNvSpPr>
          <p:nvPr>
            <p:ph type="body" idx="1"/>
          </p:nvPr>
        </p:nvSpPr>
        <p:spPr>
          <a:noFill/>
          <a:ln/>
        </p:spPr>
        <p:txBody>
          <a:bodyPr lIns="90840" tIns="44623" rIns="90840" bIns="44623"/>
          <a:lstStyle/>
          <a:p>
            <a:r>
              <a:rPr lang="en-GB" dirty="0"/>
              <a:t>Small software engineering groups are usually organised informally without a rigid structure.</a:t>
            </a:r>
          </a:p>
          <a:p>
            <a:r>
              <a:rPr lang="en-GB" dirty="0"/>
              <a:t>For large projects, there may be a hierarchical structure where different groups are responsible for different sub-projects</a:t>
            </a:r>
            <a:r>
              <a:rPr lang="en-GB" dirty="0" smtClean="0"/>
              <a:t>.</a:t>
            </a:r>
          </a:p>
          <a:p>
            <a:r>
              <a:rPr lang="en-GB" dirty="0" smtClean="0"/>
              <a:t>Agile development is always based around an informal group on the principle that formal structure inhibits information exchange</a:t>
            </a:r>
            <a:endParaRPr lang="en-GB"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Informal groups</a:t>
            </a:r>
          </a:p>
        </p:txBody>
      </p:sp>
      <p:sp>
        <p:nvSpPr>
          <p:cNvPr id="81923" name="Rectangle 3"/>
          <p:cNvSpPr>
            <a:spLocks noGrp="1" noChangeArrowheads="1"/>
          </p:cNvSpPr>
          <p:nvPr>
            <p:ph type="body" idx="1"/>
          </p:nvPr>
        </p:nvSpPr>
        <p:spPr/>
        <p:txBody>
          <a:bodyPr/>
          <a:lstStyle/>
          <a:p>
            <a:r>
              <a:rPr lang="en-GB" sz="2400"/>
              <a:t>The group acts as a whole and comes to a consensus on decisions affecting the system.</a:t>
            </a:r>
          </a:p>
          <a:p>
            <a:r>
              <a:rPr lang="en-GB" sz="2400"/>
              <a:t>The group leader serves as the external interface of the group but does not allocate specific work items.</a:t>
            </a:r>
          </a:p>
          <a:p>
            <a:r>
              <a:rPr lang="en-GB" sz="2400"/>
              <a:t>Rather, work is discussed by the group as a whole and tasks are allocated according to ability and experience.</a:t>
            </a:r>
          </a:p>
          <a:p>
            <a:r>
              <a:rPr lang="en-GB" sz="2400"/>
              <a:t>This approach is successful for groups where all members are experienced and competent.</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44</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GB"/>
              <a:t>Group communications</a:t>
            </a:r>
          </a:p>
        </p:txBody>
      </p:sp>
      <p:sp>
        <p:nvSpPr>
          <p:cNvPr id="80899" name="Rectangle 3"/>
          <p:cNvSpPr>
            <a:spLocks noGrp="1" noChangeArrowheads="1"/>
          </p:cNvSpPr>
          <p:nvPr>
            <p:ph type="body" idx="1"/>
          </p:nvPr>
        </p:nvSpPr>
        <p:spPr/>
        <p:txBody>
          <a:bodyPr/>
          <a:lstStyle/>
          <a:p>
            <a:r>
              <a:rPr lang="en-GB"/>
              <a:t>Good communications are essential for effective group working.</a:t>
            </a:r>
          </a:p>
          <a:p>
            <a:r>
              <a:rPr lang="en-GB"/>
              <a:t>Information must be exchanged on the status of work, design decisions and changes to previous decisions.</a:t>
            </a:r>
          </a:p>
          <a:p>
            <a:r>
              <a:rPr lang="en-GB"/>
              <a:t>Good communications also strengthens group cohesion as it promotes understanding.</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45</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lIns="90840" tIns="44623" rIns="90840" bIns="44623"/>
          <a:lstStyle/>
          <a:p>
            <a:pPr>
              <a:lnSpc>
                <a:spcPct val="90000"/>
              </a:lnSpc>
            </a:pPr>
            <a:r>
              <a:rPr lang="en-GB" sz="2400"/>
              <a:t>Group size</a:t>
            </a:r>
          </a:p>
          <a:p>
            <a:pPr lvl="1">
              <a:lnSpc>
                <a:spcPct val="90000"/>
              </a:lnSpc>
            </a:pPr>
            <a:r>
              <a:rPr lang="en-GB" sz="2000"/>
              <a:t>The larger the group, the harder it is for people to communicate with other group members.</a:t>
            </a:r>
          </a:p>
          <a:p>
            <a:pPr>
              <a:lnSpc>
                <a:spcPct val="90000"/>
              </a:lnSpc>
            </a:pPr>
            <a:r>
              <a:rPr lang="en-GB" sz="2400"/>
              <a:t>Group structure</a:t>
            </a:r>
          </a:p>
          <a:p>
            <a:pPr lvl="1">
              <a:lnSpc>
                <a:spcPct val="90000"/>
              </a:lnSpc>
            </a:pPr>
            <a:r>
              <a:rPr lang="en-GB" sz="2000"/>
              <a:t>Communication is better in informally structured groups than in hierarchically structured groups.</a:t>
            </a:r>
          </a:p>
          <a:p>
            <a:pPr>
              <a:lnSpc>
                <a:spcPct val="90000"/>
              </a:lnSpc>
            </a:pPr>
            <a:r>
              <a:rPr lang="en-GB" sz="2400"/>
              <a:t>Group composition</a:t>
            </a:r>
          </a:p>
          <a:p>
            <a:pPr lvl="1">
              <a:lnSpc>
                <a:spcPct val="90000"/>
              </a:lnSpc>
            </a:pPr>
            <a:r>
              <a:rPr lang="en-GB" sz="2000"/>
              <a:t>Communication is better when there are different personality types in a group and when groups are mixed rather than single sex.</a:t>
            </a:r>
          </a:p>
          <a:p>
            <a:pPr>
              <a:lnSpc>
                <a:spcPct val="90000"/>
              </a:lnSpc>
            </a:pPr>
            <a:r>
              <a:rPr lang="en-GB" sz="2400"/>
              <a:t>The physical work environment</a:t>
            </a:r>
          </a:p>
          <a:p>
            <a:pPr lvl="1">
              <a:lnSpc>
                <a:spcPct val="90000"/>
              </a:lnSpc>
            </a:pPr>
            <a:r>
              <a:rPr lang="en-GB" sz="2000"/>
              <a:t>Good workplace organisation can help encourage communications.</a:t>
            </a:r>
          </a:p>
        </p:txBody>
      </p:sp>
      <p:sp>
        <p:nvSpPr>
          <p:cNvPr id="60419" name="Rectangle 3"/>
          <p:cNvSpPr>
            <a:spLocks noGrp="1" noChangeArrowheads="1"/>
          </p:cNvSpPr>
          <p:nvPr>
            <p:ph type="title"/>
          </p:nvPr>
        </p:nvSpPr>
        <p:spPr>
          <a:xfrm>
            <a:off x="381000" y="263525"/>
            <a:ext cx="8399463" cy="1108075"/>
          </a:xfrm>
          <a:noFill/>
          <a:ln/>
        </p:spPr>
        <p:txBody>
          <a:bodyPr lIns="90840" tIns="44623" rIns="90840" bIns="44623"/>
          <a:lstStyle/>
          <a:p>
            <a:r>
              <a:rPr lang="en-GB"/>
              <a:t>Group communications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46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sz="2000" dirty="0" smtClean="0"/>
              <a:t>People are motivated by interaction with other people, the recognition of management and their peers, and by being given opportunities for personal development. </a:t>
            </a:r>
          </a:p>
          <a:p>
            <a:r>
              <a:rPr lang="en-GB" sz="2000" dirty="0" smtClean="0"/>
              <a:t>Software development groups should be fairly small and cohesive. The key factors that influence the effectiveness of a group are the people in that group, the way that it is organized and the communication between group members.</a:t>
            </a:r>
          </a:p>
          <a:p>
            <a:r>
              <a:rPr lang="en-GB" sz="2000" dirty="0" smtClean="0"/>
              <a:t>Communications within a group are influenced by factors such as the status of group members, the size of the group, the gender composition of the group, personalities and available communication channels.</a:t>
            </a:r>
          </a:p>
          <a:p>
            <a:endParaRPr lang="en-US" dirty="0"/>
          </a:p>
        </p:txBody>
      </p:sp>
      <p:sp>
        <p:nvSpPr>
          <p:cNvPr id="4" name="Footer Placeholder 3"/>
          <p:cNvSpPr>
            <a:spLocks noGrp="1"/>
          </p:cNvSpPr>
          <p:nvPr>
            <p:ph type="ftr" sz="quarter" idx="11"/>
          </p:nvPr>
        </p:nvSpPr>
        <p:spPr/>
        <p:txBody>
          <a:bodyPr/>
          <a:lstStyle/>
          <a:p>
            <a:r>
              <a:rPr lang="en-US" smtClean="0"/>
              <a:t>Chapter 22 Project management</a:t>
            </a:r>
            <a:endParaRPr lang="en-US"/>
          </a:p>
        </p:txBody>
      </p:sp>
      <p:sp>
        <p:nvSpPr>
          <p:cNvPr id="5" name="Slide Number Placeholder 4"/>
          <p:cNvSpPr>
            <a:spLocks noGrp="1"/>
          </p:cNvSpPr>
          <p:nvPr>
            <p:ph type="sldNum" sz="quarter" idx="12"/>
          </p:nvPr>
        </p:nvSpPr>
        <p:spPr/>
        <p:txBody>
          <a:bodyPr/>
          <a:lstStyle/>
          <a:p>
            <a:fld id="{A41DB566-6001-1B4F-A74B-7213F33DBA30}" type="slidenum">
              <a:rPr lang="en-US" smtClean="0"/>
              <a:pPr/>
              <a:t>47</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noFill/>
          <a:ln/>
        </p:spPr>
        <p:txBody>
          <a:bodyPr lIns="90840" tIns="44623" rIns="90840" bIns="44623"/>
          <a:lstStyle/>
          <a:p>
            <a:r>
              <a:rPr lang="en-GB" dirty="0"/>
              <a:t>The product is intangible</a:t>
            </a:r>
            <a:r>
              <a:rPr lang="en-GB" dirty="0" smtClean="0"/>
              <a:t>.</a:t>
            </a:r>
          </a:p>
          <a:p>
            <a:pPr lvl="1"/>
            <a:r>
              <a:rPr lang="en-GB" dirty="0" smtClean="0"/>
              <a:t>Software cannot be seen or touched. Software project managers cannot see progress by simply looking at the artefact that is being constructed. </a:t>
            </a:r>
          </a:p>
          <a:p>
            <a:r>
              <a:rPr lang="en-GB" dirty="0" smtClean="0"/>
              <a:t>Many software projects are 'one-off' projects.</a:t>
            </a:r>
          </a:p>
          <a:p>
            <a:pPr lvl="1"/>
            <a:r>
              <a:rPr lang="en-GB" dirty="0" smtClean="0"/>
              <a:t>Large software projects are usually different in some ways from previous projects. Even managers who have lots of previous experience may find it difficult to anticipate problems. </a:t>
            </a:r>
          </a:p>
          <a:p>
            <a:r>
              <a:rPr lang="en-GB" dirty="0" smtClean="0"/>
              <a:t>Software processes are variable and organization specific.</a:t>
            </a:r>
          </a:p>
          <a:p>
            <a:pPr lvl="1"/>
            <a:r>
              <a:rPr lang="en-GB" dirty="0" smtClean="0"/>
              <a:t>We still cannot reliably predict when a particular software process is likely to lead to development problems. </a:t>
            </a:r>
          </a:p>
        </p:txBody>
      </p:sp>
      <p:sp>
        <p:nvSpPr>
          <p:cNvPr id="12291" name="Rectangle 3"/>
          <p:cNvSpPr>
            <a:spLocks noGrp="1" noChangeArrowheads="1"/>
          </p:cNvSpPr>
          <p:nvPr>
            <p:ph type="title"/>
          </p:nvPr>
        </p:nvSpPr>
        <p:spPr>
          <a:xfrm>
            <a:off x="381001" y="262912"/>
            <a:ext cx="8476054" cy="1109007"/>
          </a:xfrm>
          <a:noFill/>
          <a:ln/>
        </p:spPr>
        <p:txBody>
          <a:bodyPr lIns="90840" tIns="44623" rIns="90840" bIns="44623"/>
          <a:lstStyle/>
          <a:p>
            <a:r>
              <a:rPr lang="en-GB"/>
              <a:t>Software management distinctions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noFill/>
          <a:ln/>
        </p:spPr>
        <p:txBody>
          <a:bodyPr lIns="90840" tIns="44623" rIns="90840" bIns="44623"/>
          <a:lstStyle/>
          <a:p>
            <a:r>
              <a:rPr lang="en-GB" i="1" dirty="0" smtClean="0"/>
              <a:t>Project planning </a:t>
            </a:r>
          </a:p>
          <a:p>
            <a:pPr lvl="1"/>
            <a:r>
              <a:rPr lang="en-GB" dirty="0" smtClean="0"/>
              <a:t>Project managers are responsible for planning. estimating and scheduling project development and assigning people to tasks.</a:t>
            </a:r>
          </a:p>
          <a:p>
            <a:r>
              <a:rPr lang="en-GB" i="1" dirty="0" smtClean="0"/>
              <a:t>Reporting</a:t>
            </a:r>
            <a:r>
              <a:rPr lang="en-GB" dirty="0" smtClean="0"/>
              <a:t> </a:t>
            </a:r>
          </a:p>
          <a:p>
            <a:pPr lvl="1"/>
            <a:r>
              <a:rPr lang="en-GB" dirty="0" smtClean="0"/>
              <a:t>Project managers are usually responsible for reporting on the progress of a project to customers and to the managers of the company developing the software. </a:t>
            </a:r>
          </a:p>
          <a:p>
            <a:r>
              <a:rPr lang="en-GB" i="1" dirty="0" smtClean="0"/>
              <a:t>Risk management</a:t>
            </a:r>
          </a:p>
          <a:p>
            <a:pPr lvl="1"/>
            <a:r>
              <a:rPr lang="en-GB" dirty="0" smtClean="0"/>
              <a:t> Project managers assess the risks that may affect a project, monitor these risks and take action when problems arise.  </a:t>
            </a:r>
          </a:p>
        </p:txBody>
      </p:sp>
      <p:sp>
        <p:nvSpPr>
          <p:cNvPr id="14339" name="Rectangle 3"/>
          <p:cNvSpPr>
            <a:spLocks noGrp="1" noChangeArrowheads="1"/>
          </p:cNvSpPr>
          <p:nvPr>
            <p:ph type="title"/>
          </p:nvPr>
        </p:nvSpPr>
        <p:spPr>
          <a:noFill/>
          <a:ln/>
        </p:spPr>
        <p:txBody>
          <a:bodyPr lIns="90840" tIns="44623" rIns="90840" bIns="44623"/>
          <a:lstStyle/>
          <a:p>
            <a:r>
              <a:rPr lang="en-GB"/>
              <a:t>Management activities</a:t>
            </a:r>
          </a:p>
        </p:txBody>
      </p:sp>
      <p:sp>
        <p:nvSpPr>
          <p:cNvPr id="4" name="Slide Number Placeholder 3"/>
          <p:cNvSpPr>
            <a:spLocks noGrp="1"/>
          </p:cNvSpPr>
          <p:nvPr>
            <p:ph type="sldNum" sz="quarter" idx="12"/>
          </p:nvPr>
        </p:nvSpPr>
        <p:spPr/>
        <p:txBody>
          <a:bodyPr/>
          <a:lstStyle/>
          <a:p>
            <a:fld id="{A41DB566-6001-1B4F-A74B-7213F33DBA3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ransition advTm="2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 activities</a:t>
            </a:r>
            <a:endParaRPr lang="en-US" dirty="0"/>
          </a:p>
        </p:txBody>
      </p:sp>
      <p:sp>
        <p:nvSpPr>
          <p:cNvPr id="3" name="Content Placeholder 2"/>
          <p:cNvSpPr>
            <a:spLocks noGrp="1"/>
          </p:cNvSpPr>
          <p:nvPr>
            <p:ph idx="1"/>
          </p:nvPr>
        </p:nvSpPr>
        <p:spPr/>
        <p:txBody>
          <a:bodyPr/>
          <a:lstStyle/>
          <a:p>
            <a:r>
              <a:rPr lang="en-GB" i="1" dirty="0" smtClean="0"/>
              <a:t>People management</a:t>
            </a:r>
            <a:r>
              <a:rPr lang="en-GB" dirty="0" smtClean="0"/>
              <a:t> </a:t>
            </a:r>
          </a:p>
          <a:p>
            <a:pPr lvl="1"/>
            <a:r>
              <a:rPr lang="en-GB" dirty="0" smtClean="0"/>
              <a:t>Project managers have to choose people for their team and establish ways of working that leads to effective team performance </a:t>
            </a:r>
          </a:p>
          <a:p>
            <a:r>
              <a:rPr lang="en-GB" dirty="0" smtClean="0"/>
              <a:t> </a:t>
            </a:r>
            <a:r>
              <a:rPr lang="en-GB" i="1" dirty="0" smtClean="0"/>
              <a:t>Proposal writing</a:t>
            </a:r>
            <a:r>
              <a:rPr lang="en-GB" dirty="0" smtClean="0"/>
              <a:t> </a:t>
            </a:r>
          </a:p>
          <a:p>
            <a:pPr lvl="1"/>
            <a:r>
              <a:rPr lang="en-GB" dirty="0" smtClean="0"/>
              <a:t>The first stage in a software project may involve writing a proposal to win a contract to carry out an item of work. The proposal describes the objectives of the project and how it will be carried out. </a:t>
            </a:r>
          </a:p>
          <a:p>
            <a:endParaRPr lang="en-US" dirty="0"/>
          </a:p>
        </p:txBody>
      </p:sp>
      <p:sp>
        <p:nvSpPr>
          <p:cNvPr id="4" name="Slide Number Placeholder 3"/>
          <p:cNvSpPr>
            <a:spLocks noGrp="1"/>
          </p:cNvSpPr>
          <p:nvPr>
            <p:ph type="sldNum" sz="quarter" idx="12"/>
          </p:nvPr>
        </p:nvSpPr>
        <p:spPr/>
        <p:txBody>
          <a:bodyPr/>
          <a:lstStyle/>
          <a:p>
            <a:fld id="{A41DB566-6001-1B4F-A74B-7213F33DBA3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Risk management</a:t>
            </a:r>
          </a:p>
        </p:txBody>
      </p:sp>
      <p:sp>
        <p:nvSpPr>
          <p:cNvPr id="47107" name="Rectangle 3"/>
          <p:cNvSpPr>
            <a:spLocks noGrp="1" noChangeArrowheads="1"/>
          </p:cNvSpPr>
          <p:nvPr>
            <p:ph type="body" idx="1"/>
          </p:nvPr>
        </p:nvSpPr>
        <p:spPr/>
        <p:txBody>
          <a:bodyPr lIns="91797" tIns="45898" rIns="91797" bIns="45898"/>
          <a:lstStyle/>
          <a:p>
            <a:pPr>
              <a:lnSpc>
                <a:spcPct val="90000"/>
              </a:lnSpc>
            </a:pPr>
            <a:r>
              <a:rPr lang="en-GB"/>
              <a:t>Risk management is concerned with identifying risks and drawing up plans to minimise their effect on a project.</a:t>
            </a:r>
          </a:p>
          <a:p>
            <a:pPr>
              <a:lnSpc>
                <a:spcPct val="90000"/>
              </a:lnSpc>
            </a:pPr>
            <a:r>
              <a:rPr lang="en-GB"/>
              <a:t>A risk is a probability that some adverse circumstance will occur </a:t>
            </a:r>
          </a:p>
          <a:p>
            <a:pPr lvl="1">
              <a:lnSpc>
                <a:spcPct val="90000"/>
              </a:lnSpc>
            </a:pPr>
            <a:r>
              <a:rPr lang="en-GB"/>
              <a:t>Project risks affect schedule or resources;</a:t>
            </a:r>
          </a:p>
          <a:p>
            <a:pPr lvl="1">
              <a:lnSpc>
                <a:spcPct val="90000"/>
              </a:lnSpc>
            </a:pPr>
            <a:r>
              <a:rPr lang="en-GB"/>
              <a:t>Product risks affect the quality or performance of the software being developed;</a:t>
            </a:r>
          </a:p>
          <a:p>
            <a:pPr lvl="1">
              <a:lnSpc>
                <a:spcPct val="90000"/>
              </a:lnSpc>
            </a:pPr>
            <a:r>
              <a:rPr lang="en-GB"/>
              <a:t>Business risks affect the organisation developing or procuring the software.</a:t>
            </a:r>
          </a:p>
        </p:txBody>
      </p:sp>
      <p:sp>
        <p:nvSpPr>
          <p:cNvPr id="4" name="Slide Number Placeholder 3"/>
          <p:cNvSpPr>
            <a:spLocks noGrp="1"/>
          </p:cNvSpPr>
          <p:nvPr>
            <p:ph type="sldNum" sz="quarter" idx="12"/>
          </p:nvPr>
        </p:nvSpPr>
        <p:spPr/>
        <p:txBody>
          <a:bodyPr/>
          <a:lstStyle/>
          <a:p>
            <a:fld id="{A41DB566-6001-1B4F-A74B-7213F33DBA3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r>
              <a:rPr lang="en-US" dirty="0"/>
              <a:t>of common project, product, and business risks</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00200"/>
          <a:ext cx="8229600" cy="4912360"/>
        </p:xfrm>
        <a:graphic>
          <a:graphicData uri="http://schemas.openxmlformats.org/drawingml/2006/table">
            <a:tbl>
              <a:tblPr firstRow="1" bandRow="1">
                <a:tableStyleId>{5C22544A-7EE6-4342-B048-85BDC9FD1C3A}</a:tableStyleId>
              </a:tblPr>
              <a:tblGrid>
                <a:gridCol w="2150546"/>
                <a:gridCol w="2026745"/>
                <a:gridCol w="4052309"/>
              </a:tblGrid>
              <a:tr h="370840">
                <a:tc>
                  <a:txBody>
                    <a:bodyPr/>
                    <a:lstStyle/>
                    <a:p>
                      <a:pPr algn="just">
                        <a:spcAft>
                          <a:spcPts val="0"/>
                        </a:spcAft>
                      </a:pPr>
                      <a:r>
                        <a:rPr lang="en-GB" sz="1400" b="1" dirty="0" smtClean="0">
                          <a:solidFill>
                            <a:srgbClr val="000000"/>
                          </a:solidFill>
                          <a:latin typeface="Arial"/>
                          <a:ea typeface="Times New Roman"/>
                          <a:cs typeface="Arial"/>
                        </a:rPr>
                        <a:t>Risk</a:t>
                      </a:r>
                      <a:endParaRPr lang="en-GB" sz="14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smtClean="0">
                          <a:solidFill>
                            <a:srgbClr val="000000"/>
                          </a:solidFill>
                          <a:latin typeface="Arial"/>
                          <a:ea typeface="Times New Roman"/>
                          <a:cs typeface="Arial"/>
                        </a:rPr>
                        <a:t>Description</a:t>
                      </a:r>
                      <a:endParaRPr lang="en-GB" sz="1400" b="1" dirty="0">
                        <a:solidFill>
                          <a:srgbClr val="000000"/>
                        </a:solidFill>
                        <a:latin typeface="Arial"/>
                        <a:ea typeface="Times New Roman"/>
                        <a:cs typeface="Arial"/>
                      </a:endParaRPr>
                    </a:p>
                  </a:txBody>
                  <a:tcPr marL="73025" marR="73025" marT="91440" marB="91440"/>
                </a:tc>
              </a:tr>
              <a:tr h="370840">
                <a:tc>
                  <a:txBody>
                    <a:bodyPr/>
                    <a:lstStyle/>
                    <a:p>
                      <a:pPr algn="l">
                        <a:spcAft>
                          <a:spcPts val="0"/>
                        </a:spcAft>
                      </a:pPr>
                      <a:r>
                        <a:rPr lang="en-GB" sz="1400" dirty="0" smtClean="0">
                          <a:solidFill>
                            <a:srgbClr val="000000"/>
                          </a:solidFill>
                          <a:latin typeface="Arial"/>
                          <a:ea typeface="Times New Roman"/>
                          <a:cs typeface="Arial"/>
                        </a:rPr>
                        <a:t>Staff </a:t>
                      </a:r>
                      <a:r>
                        <a:rPr lang="en-GB" sz="1400" dirty="0">
                          <a:solidFill>
                            <a:srgbClr val="000000"/>
                          </a:solidFill>
                          <a:latin typeface="Arial"/>
                          <a:ea typeface="Times New Roman"/>
                          <a:cs typeface="Arial"/>
                        </a:rPr>
                        <a:t>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73025" marR="73025" marT="0" marB="91440"/>
                </a:tc>
              </a:tr>
            </a:tbl>
          </a:graphicData>
        </a:graphic>
      </p:graphicFrame>
      <p:sp>
        <p:nvSpPr>
          <p:cNvPr id="5" name="Slide Number Placeholder 4"/>
          <p:cNvSpPr>
            <a:spLocks noGrp="1"/>
          </p:cNvSpPr>
          <p:nvPr>
            <p:ph type="sldNum" sz="quarter" idx="12"/>
          </p:nvPr>
        </p:nvSpPr>
        <p:spPr/>
        <p:txBody>
          <a:bodyPr/>
          <a:lstStyle/>
          <a:p>
            <a:fld id="{A41DB566-6001-1B4F-A74B-7213F33DBA30}"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Chapter 22 Project management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144</TotalTime>
  <Words>3771</Words>
  <Application>Microsoft Office PowerPoint</Application>
  <PresentationFormat>On-screen Show (4:3)</PresentationFormat>
  <Paragraphs>464</Paragraphs>
  <Slides>47</Slides>
  <Notes>13</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SE9</vt:lpstr>
      <vt:lpstr>Chapter 22 – Project Management</vt:lpstr>
      <vt:lpstr>Topics covered</vt:lpstr>
      <vt:lpstr>Software project management</vt:lpstr>
      <vt:lpstr>Success criteria</vt:lpstr>
      <vt:lpstr>Software management distinctions</vt:lpstr>
      <vt:lpstr>Management activities</vt:lpstr>
      <vt:lpstr>Management activities</vt:lpstr>
      <vt:lpstr>Risk management</vt:lpstr>
      <vt:lpstr>Examples of common project, product, and business risks </vt:lpstr>
      <vt:lpstr>The risk management process</vt:lpstr>
      <vt:lpstr>The risk management process </vt:lpstr>
      <vt:lpstr>Risk identification</vt:lpstr>
      <vt:lpstr>Examples of different risk types</vt:lpstr>
      <vt:lpstr>Risk analysis</vt:lpstr>
      <vt:lpstr>Risk types and examples </vt:lpstr>
      <vt:lpstr>Risk types and examples </vt:lpstr>
      <vt:lpstr>Risk planning</vt:lpstr>
      <vt:lpstr>Strategies to help manage risk </vt:lpstr>
      <vt:lpstr>Strategies to help manage risk </vt:lpstr>
      <vt:lpstr>Risk monitoring</vt:lpstr>
      <vt:lpstr>Risk indicators </vt:lpstr>
      <vt:lpstr>Key points</vt:lpstr>
      <vt:lpstr>Chapter 22 – Project Management</vt:lpstr>
      <vt:lpstr>Managing people</vt:lpstr>
      <vt:lpstr>People management factors</vt:lpstr>
      <vt:lpstr>Motivating people</vt:lpstr>
      <vt:lpstr>Human needs hierarchy  </vt:lpstr>
      <vt:lpstr>Need satisfaction</vt:lpstr>
      <vt:lpstr>Individual motivation </vt:lpstr>
      <vt:lpstr>Individual motivation </vt:lpstr>
      <vt:lpstr>Personality types</vt:lpstr>
      <vt:lpstr>Personality types</vt:lpstr>
      <vt:lpstr>Motivation balance</vt:lpstr>
      <vt:lpstr>Teamwork</vt:lpstr>
      <vt:lpstr>Group cohesiveness</vt:lpstr>
      <vt:lpstr>Team spirit</vt:lpstr>
      <vt:lpstr>The effectiveness of a team</vt:lpstr>
      <vt:lpstr>Selecting group members</vt:lpstr>
      <vt:lpstr>Assembling a team</vt:lpstr>
      <vt:lpstr>Group composition</vt:lpstr>
      <vt:lpstr>Group composition </vt:lpstr>
      <vt:lpstr>Group organization</vt:lpstr>
      <vt:lpstr>Group organization</vt:lpstr>
      <vt:lpstr>Informal groups</vt:lpstr>
      <vt:lpstr>Group communications</vt:lpstr>
      <vt:lpstr>Group communications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22</dc:title>
  <dc:creator>Ian Sommerville</dc:creator>
  <cp:lastModifiedBy>Jusutus N Nyagwencha</cp:lastModifiedBy>
  <cp:revision>9</cp:revision>
  <dcterms:created xsi:type="dcterms:W3CDTF">2010-02-12T10:22:34Z</dcterms:created>
  <dcterms:modified xsi:type="dcterms:W3CDTF">2015-09-08T12:14:02Z</dcterms:modified>
</cp:coreProperties>
</file>