
<file path=[Content_Types].xml><?xml version="1.0" encoding="utf-8"?>
<Types xmlns="http://schemas.openxmlformats.org/package/2006/content-types">
  <Default Extension="png" ContentType="image/png"/>
  <Default Extension="bin" ContentType="application/vnd.openxmlformats-officedocument.oleObject"/>
  <Default Extension="pdf" ContentType="application/pd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84"/>
  </p:notesMasterIdLst>
  <p:handoutMasterIdLst>
    <p:handoutMasterId r:id="rId85"/>
  </p:handoutMasterIdLst>
  <p:sldIdLst>
    <p:sldId id="256" r:id="rId2"/>
    <p:sldId id="276" r:id="rId3"/>
    <p:sldId id="277" r:id="rId4"/>
    <p:sldId id="278" r:id="rId5"/>
    <p:sldId id="279" r:id="rId6"/>
    <p:sldId id="280" r:id="rId7"/>
    <p:sldId id="257" r:id="rId8"/>
    <p:sldId id="258" r:id="rId9"/>
    <p:sldId id="281" r:id="rId10"/>
    <p:sldId id="282" r:id="rId11"/>
    <p:sldId id="283" r:id="rId12"/>
    <p:sldId id="285" r:id="rId13"/>
    <p:sldId id="286" r:id="rId14"/>
    <p:sldId id="287" r:id="rId15"/>
    <p:sldId id="259" r:id="rId16"/>
    <p:sldId id="310" r:id="rId17"/>
    <p:sldId id="288" r:id="rId18"/>
    <p:sldId id="260" r:id="rId19"/>
    <p:sldId id="289" r:id="rId20"/>
    <p:sldId id="311" r:id="rId21"/>
    <p:sldId id="261" r:id="rId22"/>
    <p:sldId id="316" r:id="rId23"/>
    <p:sldId id="317" r:id="rId24"/>
    <p:sldId id="318" r:id="rId25"/>
    <p:sldId id="312" r:id="rId26"/>
    <p:sldId id="313" r:id="rId27"/>
    <p:sldId id="291" r:id="rId28"/>
    <p:sldId id="314" r:id="rId29"/>
    <p:sldId id="262" r:id="rId30"/>
    <p:sldId id="319" r:id="rId31"/>
    <p:sldId id="264" r:id="rId32"/>
    <p:sldId id="315" r:id="rId33"/>
    <p:sldId id="320" r:id="rId34"/>
    <p:sldId id="265" r:id="rId35"/>
    <p:sldId id="338" r:id="rId36"/>
    <p:sldId id="321" r:id="rId37"/>
    <p:sldId id="324" r:id="rId38"/>
    <p:sldId id="323" r:id="rId39"/>
    <p:sldId id="266" r:id="rId40"/>
    <p:sldId id="322" r:id="rId41"/>
    <p:sldId id="325" r:id="rId42"/>
    <p:sldId id="332" r:id="rId43"/>
    <p:sldId id="331" r:id="rId44"/>
    <p:sldId id="326" r:id="rId45"/>
    <p:sldId id="268" r:id="rId46"/>
    <p:sldId id="302" r:id="rId47"/>
    <p:sldId id="269" r:id="rId48"/>
    <p:sldId id="303" r:id="rId49"/>
    <p:sldId id="304" r:id="rId50"/>
    <p:sldId id="333" r:id="rId51"/>
    <p:sldId id="270" r:id="rId52"/>
    <p:sldId id="340" r:id="rId53"/>
    <p:sldId id="339" r:id="rId54"/>
    <p:sldId id="341" r:id="rId55"/>
    <p:sldId id="342" r:id="rId56"/>
    <p:sldId id="335" r:id="rId57"/>
    <p:sldId id="343" r:id="rId58"/>
    <p:sldId id="344" r:id="rId59"/>
    <p:sldId id="336" r:id="rId60"/>
    <p:sldId id="345" r:id="rId61"/>
    <p:sldId id="346" r:id="rId62"/>
    <p:sldId id="305" r:id="rId63"/>
    <p:sldId id="271" r:id="rId64"/>
    <p:sldId id="306" r:id="rId65"/>
    <p:sldId id="272" r:id="rId66"/>
    <p:sldId id="292" r:id="rId67"/>
    <p:sldId id="294" r:id="rId68"/>
    <p:sldId id="293" r:id="rId69"/>
    <p:sldId id="273" r:id="rId70"/>
    <p:sldId id="295" r:id="rId71"/>
    <p:sldId id="296" r:id="rId72"/>
    <p:sldId id="297" r:id="rId73"/>
    <p:sldId id="298" r:id="rId74"/>
    <p:sldId id="299" r:id="rId75"/>
    <p:sldId id="301" r:id="rId76"/>
    <p:sldId id="347" r:id="rId77"/>
    <p:sldId id="348" r:id="rId78"/>
    <p:sldId id="274" r:id="rId79"/>
    <p:sldId id="349" r:id="rId80"/>
    <p:sldId id="350" r:id="rId81"/>
    <p:sldId id="275" r:id="rId82"/>
    <p:sldId id="309" r:id="rId83"/>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p:scale>
          <a:sx n="107" d="100"/>
          <a:sy n="107" d="100"/>
        </p:scale>
        <p:origin x="-8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9/8/2015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14343955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9/8/2015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3162836990"/>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B7B8CCC-C6F6-C744-8767-7124C04F432F}" type="datetime1">
              <a:rPr lang="en-US" smtClean="0"/>
              <a:t>9/8/2015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B6CDEEB-0315-E64A-962D-B94AA3A20008}" type="datetime1">
              <a:rPr lang="en-US" smtClean="0"/>
              <a:t>9/8/2015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9260568-3727-E744-9DC3-F092D60BBC91}" type="datetime1">
              <a:rPr lang="en-US" smtClean="0"/>
              <a:t>9/8/2015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904E52A-2476-1340-A5C3-5A2D80BAD226}" type="datetime1">
              <a:rPr lang="en-US" smtClean="0"/>
              <a:t>9/8/2015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C7F83E1-178D-8C43-BF4A-AE3EB8F3FFD3}" type="datetime1">
              <a:rPr lang="en-US" smtClean="0"/>
              <a:t>9/8/2015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33490DA-C9DF-CB45-8664-ABF7A824EA6C}" type="datetime1">
              <a:rPr lang="en-US" smtClean="0"/>
              <a:t>9/8/2015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DDC695B-01A5-4C45-BEA1-8984F49CB2EF}" type="datetime1">
              <a:rPr lang="en-US" smtClean="0"/>
              <a:t>9/8/2015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A413090-8E42-D147-A70A-C9AE1F079D69}" type="datetime1">
              <a:rPr lang="en-US" smtClean="0"/>
              <a:t>9/8/2015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5D02FA-23E5-9145-8D5A-9638243413AD}" type="datetime1">
              <a:rPr lang="en-US" smtClean="0"/>
              <a:t>9/8/2015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02FC95B-596E-0D40-A740-F50075B914A9}" type="datetime1">
              <a:rPr lang="en-US" smtClean="0"/>
              <a:t>9/8/2015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0500769-F39E-4A4D-A4CE-92D09FFFECC9}" type="datetime1">
              <a:rPr lang="en-US" smtClean="0"/>
              <a:t>9/8/2015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0C440C91-0FBE-0F48-8DA2-B770B0FEE374}" type="datetime1">
              <a:rPr lang="en-US" smtClean="0"/>
              <a:t>9/8/2015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4 Requirements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package" Target="../embeddings/Microsoft_Word_Document1.docx"/></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png"/><Relationship Id="rId4" Type="http://schemas.openxmlformats.org/officeDocument/2006/relationships/package" Target="../embeddings/Microsoft_Word_Document2.docx"/></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png"/><Relationship Id="rId4" Type="http://schemas.openxmlformats.org/officeDocument/2006/relationships/package" Target="../embeddings/Microsoft_Word_Document3.docx"/></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png"/><Relationship Id="rId4" Type="http://schemas.openxmlformats.org/officeDocument/2006/relationships/package" Target="../embeddings/Microsoft_Word_Document4.docx"/></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d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9.pd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a:t>
            </a:r>
            <a:r>
              <a:rPr lang="en-GB" dirty="0" smtClean="0"/>
              <a:t>do.</a:t>
            </a:r>
          </a:p>
          <a:p>
            <a:r>
              <a:rPr lang="en-GB" dirty="0" smtClean="0"/>
              <a:t>Functional </a:t>
            </a:r>
            <a:r>
              <a:rPr lang="en-GB" dirty="0"/>
              <a:t>system requirements should describe the system services in detail.</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t>Functional requirements for the MHC-PMS</a:t>
            </a:r>
            <a:endParaRPr lang="en-US" dirty="0"/>
          </a:p>
        </p:txBody>
      </p:sp>
      <p:sp>
        <p:nvSpPr>
          <p:cNvPr id="77827" name="Rectangle 3"/>
          <p:cNvSpPr>
            <a:spLocks noGrp="1" noChangeArrowheads="1"/>
          </p:cNvSpPr>
          <p:nvPr>
            <p:ph idx="1"/>
          </p:nvPr>
        </p:nvSpPr>
        <p:spPr/>
        <p:txBody>
          <a:bodyPr/>
          <a:lstStyle/>
          <a:p>
            <a:r>
              <a:rPr lang="en-US" dirty="0" smtClean="0"/>
              <a:t>A user shall be able to search the appointments lists for all clinics.</a:t>
            </a:r>
            <a:endParaRPr lang="en-GB" dirty="0" smtClean="0"/>
          </a:p>
          <a:p>
            <a:r>
              <a:rPr lang="en-US" dirty="0" smtClean="0"/>
              <a:t>The system shall generate each day, for each clinic, a list of patients who are expected to attend appointments that day. </a:t>
            </a:r>
            <a:endParaRPr lang="en-GB" dirty="0" smtClean="0"/>
          </a:p>
          <a:p>
            <a:r>
              <a:rPr lang="en-US" dirty="0" smtClean="0"/>
              <a:t>Each staff member using the system shall be uniquely identified by his or her 8-digit employee number.</a:t>
            </a:r>
            <a:r>
              <a:rPr lang="en-GB" dirty="0" smtClean="0"/>
              <a:t>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a:t>
            </a:r>
            <a:r>
              <a:rPr lang="en-GB" dirty="0" smtClean="0"/>
              <a:t>imprecision</a:t>
            </a:r>
            <a:endParaRPr lang="en-GB" dirty="0"/>
          </a:p>
        </p:txBody>
      </p:sp>
      <p:sp>
        <p:nvSpPr>
          <p:cNvPr id="41987" name="Rectangle 3"/>
          <p:cNvSpPr>
            <a:spLocks noGrp="1" noChangeArrowheads="1"/>
          </p:cNvSpPr>
          <p:nvPr>
            <p:ph idx="1"/>
          </p:nvPr>
        </p:nvSpPr>
        <p:spPr/>
        <p:txBody>
          <a:bodyPr/>
          <a:lstStyle/>
          <a:p>
            <a:r>
              <a:rPr lang="en-GB" dirty="0"/>
              <a:t>Problems arise when requirements are not precisely stated.</a:t>
            </a:r>
          </a:p>
          <a:p>
            <a:r>
              <a:rPr lang="en-GB" dirty="0"/>
              <a:t>Ambiguous requirements may be interpreted in different ways by developers and users.</a:t>
            </a:r>
          </a:p>
          <a:p>
            <a:r>
              <a:rPr lang="en-GB" dirty="0"/>
              <a:t>Consider the term </a:t>
            </a:r>
            <a:r>
              <a:rPr lang="en-GB" dirty="0" smtClean="0"/>
              <a:t>‘search’ in requirement 1</a:t>
            </a:r>
          </a:p>
          <a:p>
            <a:pPr lvl="1"/>
            <a:r>
              <a:rPr lang="en-GB" dirty="0"/>
              <a:t>User intention</a:t>
            </a:r>
            <a:r>
              <a:rPr lang="en-GB" dirty="0" smtClean="0"/>
              <a:t> – search for a patient name across all appointments in all clinics;</a:t>
            </a:r>
            <a:endParaRPr lang="en-GB" dirty="0"/>
          </a:p>
          <a:p>
            <a:pPr lvl="1"/>
            <a:r>
              <a:rPr lang="en-GB" dirty="0"/>
              <a:t>Developer interpretation</a:t>
            </a:r>
            <a:r>
              <a:rPr lang="en-GB" dirty="0" smtClean="0"/>
              <a:t> – search for a patient name in an individual clinic. User chooses clinic then search.</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a:t>In principle, requirements should be both complete and consistent.</a:t>
            </a:r>
          </a:p>
          <a:p>
            <a:r>
              <a:rPr lang="en-GB" sz="2400"/>
              <a:t>Complete</a:t>
            </a:r>
          </a:p>
          <a:p>
            <a:pPr lvl="1"/>
            <a:r>
              <a:rPr lang="en-GB"/>
              <a:t>They should include descriptions of all facilities required.</a:t>
            </a:r>
          </a:p>
          <a:p>
            <a:r>
              <a:rPr lang="en-GB" sz="2400"/>
              <a:t>Consistent</a:t>
            </a:r>
          </a:p>
          <a:p>
            <a:pPr lvl="1"/>
            <a:r>
              <a:rPr lang="en-GB"/>
              <a:t>There should be no conflicts or contradictions in the descriptions of the system facilities.</a:t>
            </a:r>
          </a:p>
          <a:p>
            <a:r>
              <a:rPr lang="en-GB" sz="2400"/>
              <a:t>In practice, it is impossible to produce a complete and consistent requirements document.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a:t>
            </a:r>
            <a:r>
              <a:rPr lang="en-GB" dirty="0" smtClean="0"/>
              <a:t> IDE, </a:t>
            </a:r>
            <a:r>
              <a:rPr lang="en-GB" dirty="0"/>
              <a:t>programming language or development method.</a:t>
            </a:r>
          </a:p>
          <a:p>
            <a:pPr>
              <a:lnSpc>
                <a:spcPct val="90000"/>
              </a:lnSpc>
            </a:pPr>
            <a:r>
              <a:rPr lang="en-GB" dirty="0"/>
              <a:t>Non-functional requirements may be more critical than functional requirements. If these are not met, the system</a:t>
            </a:r>
            <a:r>
              <a:rPr lang="en-GB" dirty="0" smtClean="0"/>
              <a:t> may be useless</a:t>
            </a:r>
            <a:r>
              <a:rPr lang="en-GB"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Types of nonfunctional requirement</a:t>
            </a:r>
            <a:r>
              <a:rPr lang="en-GB" dirty="0" smtClean="0"/>
              <a:t> </a:t>
            </a:r>
            <a:endParaRPr lang="en-US" dirty="0" smtClean="0"/>
          </a:p>
        </p:txBody>
      </p:sp>
      <p:pic>
        <p:nvPicPr>
          <p:cNvPr id="4" name="Picture 3" descr="4.3 Non-functionalReq.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990600" y="1911350"/>
            <a:ext cx="6915549" cy="38798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 implementation</a:t>
            </a:r>
            <a:endParaRPr lang="en-US" dirty="0"/>
          </a:p>
        </p:txBody>
      </p:sp>
      <p:sp>
        <p:nvSpPr>
          <p:cNvPr id="3" name="Content Placeholder 2"/>
          <p:cNvSpPr>
            <a:spLocks noGrp="1"/>
          </p:cNvSpPr>
          <p:nvPr>
            <p:ph idx="1"/>
          </p:nvPr>
        </p:nvSpPr>
        <p:spPr/>
        <p:txBody>
          <a:bodyPr/>
          <a:lstStyle/>
          <a:p>
            <a:r>
              <a:rPr lang="en-US" dirty="0" smtClean="0"/>
              <a:t>Non-functional requirements may affect the overall architecture of a system rather than the individual components. </a:t>
            </a:r>
          </a:p>
          <a:p>
            <a:pPr lvl="1"/>
            <a:r>
              <a:rPr lang="en-US" dirty="0" smtClean="0"/>
              <a:t>For example, to ensure that performance requirements are met, you may have to organize the system to minimize communications between components.</a:t>
            </a:r>
            <a:endParaRPr lang="en-GB" dirty="0" smtClean="0"/>
          </a:p>
          <a:p>
            <a:r>
              <a:rPr lang="en-US" dirty="0" smtClean="0"/>
              <a:t>A single non-functional requirement, such as a security requirement, may generate a number of related functional requirements that define system services that are required. </a:t>
            </a:r>
          </a:p>
          <a:p>
            <a:pPr lvl="1"/>
            <a:r>
              <a:rPr lang="en-US" dirty="0" smtClean="0"/>
              <a:t>It may also generate requirements that restrict existing requirements.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smtClean="0"/>
              <a:t>Examples of nonfunctional requirements in the MHC-PMS</a:t>
            </a:r>
            <a:r>
              <a:rPr lang="en-GB" dirty="0" smtClean="0"/>
              <a:t> </a:t>
            </a:r>
            <a:endParaRPr lang="en-US" dirty="0" smtClean="0"/>
          </a:p>
        </p:txBody>
      </p:sp>
      <p:graphicFrame>
        <p:nvGraphicFramePr>
          <p:cNvPr id="4" name="Table 3"/>
          <p:cNvGraphicFramePr>
            <a:graphicFrameLocks noGrp="1"/>
          </p:cNvGraphicFramePr>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tblGrid>
              <a:tr h="4495800">
                <a:tc>
                  <a:txBody>
                    <a:bodyPr/>
                    <a:lstStyle/>
                    <a:p>
                      <a:r>
                        <a:rPr lang="en-GB" sz="1800" b="1" kern="1200" dirty="0" smtClean="0"/>
                        <a:t>Product requirement</a:t>
                      </a:r>
                    </a:p>
                    <a:p>
                      <a:r>
                        <a:rPr lang="en-GB" sz="1800" b="0" kern="1200" dirty="0" smtClean="0"/>
                        <a:t>The MHC-PMS shall be available to all clinics during normal working hours (Mon–Fri, 0830–17.30). Downtime within normal working hours shall not exceed five seconds in any one day.</a:t>
                      </a:r>
                    </a:p>
                    <a:p>
                      <a:endParaRPr lang="en-GB" sz="1800" b="0" kern="1200" dirty="0" smtClean="0"/>
                    </a:p>
                    <a:p>
                      <a:r>
                        <a:rPr lang="en-GB" sz="1800" b="1" kern="1200" dirty="0" smtClean="0"/>
                        <a:t>Organizational requirement</a:t>
                      </a:r>
                      <a:r>
                        <a:rPr lang="en-GB" sz="1800" b="0" kern="1200" dirty="0" smtClean="0"/>
                        <a:t/>
                      </a:r>
                      <a:br>
                        <a:rPr lang="en-GB" sz="1800" b="0" kern="1200" dirty="0" smtClean="0"/>
                      </a:br>
                      <a:r>
                        <a:rPr lang="en-GB" sz="1800" b="0" kern="1200" dirty="0" smtClean="0"/>
                        <a:t>Users of the MHC-PMS system shall authenticate themselves using their health authority identity card.</a:t>
                      </a:r>
                    </a:p>
                    <a:p>
                      <a:endParaRPr lang="en-GB" sz="1800" b="0" kern="1200" dirty="0" smtClean="0"/>
                    </a:p>
                    <a:p>
                      <a:r>
                        <a:rPr lang="en-GB" sz="1800" b="1" kern="1200" dirty="0" smtClean="0"/>
                        <a:t>External requirement</a:t>
                      </a:r>
                      <a:r>
                        <a:rPr lang="en-GB" sz="1800" b="0" kern="1200" dirty="0" smtClean="0"/>
                        <a:t/>
                      </a:r>
                      <a:br>
                        <a:rPr lang="en-GB" sz="1800" b="0" kern="1200" dirty="0" smtClean="0"/>
                      </a:br>
                      <a:r>
                        <a:rPr lang="en-GB" sz="1800" b="0" kern="1200" dirty="0" smtClean="0"/>
                        <a:t>The system shall implement patient privacy provisions as set out in HStan-03-2006-priv. </a:t>
                      </a:r>
                    </a:p>
                    <a:p>
                      <a:endParaRPr lang="en-US" b="0" dirty="0"/>
                    </a:p>
                  </a:txBody>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type="body" idx="1"/>
          </p:nvPr>
        </p:nvSpPr>
        <p:spPr/>
        <p:txBody>
          <a:bodyPr/>
          <a:lstStyle/>
          <a:p>
            <a:r>
              <a:rPr lang="en-GB" sz="2400"/>
              <a:t>Non-functional requirements may be very difficult to state precisely and imprecise requirements may be difficult to verify. </a:t>
            </a:r>
          </a:p>
          <a:p>
            <a:r>
              <a:rPr lang="en-GB" sz="2400"/>
              <a:t>Goal</a:t>
            </a:r>
          </a:p>
          <a:p>
            <a:pPr lvl="1"/>
            <a:r>
              <a:rPr lang="en-GB" sz="2000"/>
              <a:t>A general intention of the user such as ease of use.</a:t>
            </a:r>
          </a:p>
          <a:p>
            <a:r>
              <a:rPr lang="en-GB" sz="2400"/>
              <a:t>Verifiable non-functional requirement</a:t>
            </a:r>
          </a:p>
          <a:p>
            <a:pPr lvl="1"/>
            <a:r>
              <a:rPr lang="en-GB" sz="2000"/>
              <a:t>A statement using some measure that can be objectively tested.</a:t>
            </a:r>
          </a:p>
          <a:p>
            <a:r>
              <a:rPr lang="en-GB" sz="2400"/>
              <a:t>Goals are helpful to developers as they convey the intentions of the system users.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Functional and non-functional requirements</a:t>
            </a:r>
            <a:endParaRPr lang="en-GB" dirty="0" smtClean="0"/>
          </a:p>
          <a:p>
            <a:r>
              <a:rPr lang="en-US" dirty="0" smtClean="0"/>
              <a:t>The software requirements document </a:t>
            </a:r>
            <a:endParaRPr lang="en-GB" dirty="0" smtClean="0"/>
          </a:p>
          <a:p>
            <a:r>
              <a:rPr lang="en-US" dirty="0" smtClean="0"/>
              <a:t>Requirements specification</a:t>
            </a:r>
            <a:endParaRPr lang="en-GB" dirty="0" smtClean="0"/>
          </a:p>
          <a:p>
            <a:r>
              <a:rPr lang="en-US" dirty="0" smtClean="0"/>
              <a:t>Requirements engineering processes</a:t>
            </a:r>
            <a:endParaRPr lang="en-GB" dirty="0" smtClean="0"/>
          </a:p>
          <a:p>
            <a:r>
              <a:rPr lang="en-US" dirty="0" smtClean="0"/>
              <a:t>Requirements elicitation and analysis</a:t>
            </a:r>
            <a:endParaRPr lang="en-GB" dirty="0" smtClean="0"/>
          </a:p>
          <a:p>
            <a:r>
              <a:rPr lang="en-US" dirty="0" smtClean="0"/>
              <a:t>Requirements validation</a:t>
            </a:r>
            <a:endParaRPr lang="en-GB" dirty="0" smtClean="0"/>
          </a:p>
          <a:p>
            <a:r>
              <a:rPr lang="en-US" dirty="0" smtClean="0"/>
              <a:t>Requirements management</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requirements</a:t>
            </a:r>
            <a:endParaRPr lang="en-US" dirty="0"/>
          </a:p>
        </p:txBody>
      </p:sp>
      <p:sp>
        <p:nvSpPr>
          <p:cNvPr id="3" name="Content Placeholder 2"/>
          <p:cNvSpPr>
            <a:spLocks noGrp="1"/>
          </p:cNvSpPr>
          <p:nvPr>
            <p:ph idx="1"/>
          </p:nvPr>
        </p:nvSpPr>
        <p:spPr/>
        <p:txBody>
          <a:bodyPr/>
          <a:lstStyle/>
          <a:p>
            <a:r>
              <a:rPr lang="en-US" dirty="0" smtClean="0"/>
              <a:t>The system should be easy to use by medical staff and should be organized in such a way that user errors are minimized. (Goal)</a:t>
            </a:r>
          </a:p>
          <a:p>
            <a:r>
              <a:rPr lang="en-US" dirty="0" smtClean="0"/>
              <a:t>Medical staff shall be able to use all the system functions after four hours of training. After this training, the average number of errors made by experienced users shall not exceed two per hour of system use. (Testable non-functional requirement)</a:t>
            </a:r>
            <a:endParaRPr lang="en-GB" dirty="0" smtClean="0"/>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t>Metrics for specifying nonfunctional requirements</a:t>
            </a:r>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gridCol w="4667250"/>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a:t>Domain requirements</a:t>
            </a:r>
          </a:p>
        </p:txBody>
      </p:sp>
      <p:sp>
        <p:nvSpPr>
          <p:cNvPr id="49155" name="Rectangle 3"/>
          <p:cNvSpPr>
            <a:spLocks noGrp="1" noChangeArrowheads="1"/>
          </p:cNvSpPr>
          <p:nvPr>
            <p:ph type="body" idx="1"/>
          </p:nvPr>
        </p:nvSpPr>
        <p:spPr/>
        <p:txBody>
          <a:bodyPr/>
          <a:lstStyle/>
          <a:p>
            <a:r>
              <a:rPr lang="en-GB" dirty="0" smtClean="0"/>
              <a:t>The system’s operational domain imposes requirements on the system.</a:t>
            </a:r>
          </a:p>
          <a:p>
            <a:pPr lvl="1"/>
            <a:r>
              <a:rPr lang="en-GB" dirty="0" smtClean="0"/>
              <a:t>For example, a train control system has to take into account the braking characteristics in different weather conditions.</a:t>
            </a:r>
          </a:p>
          <a:p>
            <a:r>
              <a:rPr lang="en-GB" dirty="0"/>
              <a:t>Domain requirements be new functional requirements, constraints on existing requirements or define specific computations.</a:t>
            </a:r>
          </a:p>
          <a:p>
            <a:r>
              <a:rPr lang="en-GB" dirty="0"/>
              <a:t>If domain requirements are not satisfied, the system may be unworkable.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5"/>
          <p:cNvSpPr>
            <a:spLocks noGrp="1" noChangeArrowheads="1"/>
          </p:cNvSpPr>
          <p:nvPr>
            <p:ph type="title"/>
          </p:nvPr>
        </p:nvSpPr>
        <p:spPr/>
        <p:txBody>
          <a:bodyPr/>
          <a:lstStyle/>
          <a:p>
            <a:r>
              <a:rPr lang="en-GB" smtClean="0"/>
              <a:t>Train protection system</a:t>
            </a:r>
            <a:endParaRPr lang="en-GB"/>
          </a:p>
        </p:txBody>
      </p:sp>
      <p:sp>
        <p:nvSpPr>
          <p:cNvPr id="51206" name="Rectangle 6"/>
          <p:cNvSpPr>
            <a:spLocks noGrp="1" noChangeArrowheads="1"/>
          </p:cNvSpPr>
          <p:nvPr>
            <p:ph type="body" idx="1"/>
          </p:nvPr>
        </p:nvSpPr>
        <p:spPr/>
        <p:txBody>
          <a:bodyPr/>
          <a:lstStyle/>
          <a:p>
            <a:r>
              <a:rPr lang="en-GB" dirty="0" smtClean="0"/>
              <a:t>This is a domain requirement for a train protection system:</a:t>
            </a:r>
          </a:p>
          <a:p>
            <a:r>
              <a:rPr lang="en-GB" dirty="0" smtClean="0"/>
              <a:t>The deceleration of the train shall be computed as:</a:t>
            </a:r>
          </a:p>
          <a:p>
            <a:pPr lvl="1"/>
            <a:r>
              <a:rPr lang="en-GB" dirty="0" err="1" smtClean="0"/>
              <a:t>Dtrain</a:t>
            </a:r>
            <a:r>
              <a:rPr lang="en-GB" dirty="0" smtClean="0"/>
              <a:t> = </a:t>
            </a:r>
            <a:r>
              <a:rPr lang="en-GB" dirty="0" err="1" smtClean="0"/>
              <a:t>Dcontrol</a:t>
            </a:r>
            <a:r>
              <a:rPr lang="en-GB" dirty="0" smtClean="0"/>
              <a:t> + </a:t>
            </a:r>
            <a:r>
              <a:rPr lang="en-GB" dirty="0" err="1" smtClean="0"/>
              <a:t>Dgradient</a:t>
            </a:r>
            <a:r>
              <a:rPr lang="en-GB" dirty="0" smtClean="0"/>
              <a:t> </a:t>
            </a:r>
          </a:p>
          <a:p>
            <a:pPr lvl="1"/>
            <a:endParaRPr lang="en-GB" dirty="0" smtClean="0"/>
          </a:p>
          <a:p>
            <a:pPr lvl="1"/>
            <a:r>
              <a:rPr lang="en-GB" dirty="0" smtClean="0"/>
              <a:t>where </a:t>
            </a:r>
            <a:r>
              <a:rPr lang="en-GB" dirty="0" err="1" smtClean="0"/>
              <a:t>Dgradient</a:t>
            </a:r>
            <a:r>
              <a:rPr lang="en-GB" dirty="0" smtClean="0"/>
              <a:t> is 9.81ms2 * compensated gradient/alpha and where the values of 9.81ms2 /alpha are known for different types of train.</a:t>
            </a:r>
          </a:p>
          <a:p>
            <a:r>
              <a:rPr lang="en-GB" dirty="0" smtClean="0"/>
              <a:t>It is difficult for a non-specialist to understand the implications of this and how it interacts with other requirements.</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7" name="Footer Placeholder 6"/>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Domain requirements problems</a:t>
            </a:r>
          </a:p>
        </p:txBody>
      </p:sp>
      <p:sp>
        <p:nvSpPr>
          <p:cNvPr id="53251" name="Rectangle 3"/>
          <p:cNvSpPr>
            <a:spLocks noGrp="1" noChangeArrowheads="1"/>
          </p:cNvSpPr>
          <p:nvPr>
            <p:ph type="body" idx="1"/>
          </p:nvPr>
        </p:nvSpPr>
        <p:spPr/>
        <p:txBody>
          <a:bodyPr/>
          <a:lstStyle/>
          <a:p>
            <a:r>
              <a:rPr lang="en-GB"/>
              <a:t>Understandability</a:t>
            </a:r>
          </a:p>
          <a:p>
            <a:pPr lvl="1"/>
            <a:r>
              <a:rPr lang="en-GB"/>
              <a:t>Requirements are expressed in the language of the application domain;</a:t>
            </a:r>
          </a:p>
          <a:p>
            <a:pPr lvl="1"/>
            <a:r>
              <a:rPr lang="en-GB"/>
              <a:t>This is often not understood by software engineers developing the system.</a:t>
            </a:r>
          </a:p>
          <a:p>
            <a:r>
              <a:rPr lang="en-GB"/>
              <a:t>Implicitness</a:t>
            </a:r>
          </a:p>
          <a:p>
            <a:pPr lvl="1"/>
            <a:r>
              <a:rPr lang="en-GB"/>
              <a:t>Domain specialists understand the area so well that they do not think of making the domain requirements explicit.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Requirements for a software system set out what the system should do and define constraints on its operation and implementation.</a:t>
            </a:r>
            <a:endParaRPr lang="en-GB" dirty="0" smtClean="0"/>
          </a:p>
          <a:p>
            <a:r>
              <a:rPr lang="en-US" dirty="0" smtClean="0"/>
              <a:t>Functional requirements are statements of the services that the system must provide or are descriptions of how some computations must be carried out. </a:t>
            </a:r>
            <a:endParaRPr lang="en-GB" dirty="0" smtClean="0"/>
          </a:p>
          <a:p>
            <a:r>
              <a:rPr lang="en-US" dirty="0" smtClean="0"/>
              <a:t>Non-functional requirements often constrain the system being developed and the development process being used. </a:t>
            </a:r>
          </a:p>
          <a:p>
            <a:r>
              <a:rPr lang="en-US" dirty="0" smtClean="0"/>
              <a:t>They often relate to the emergent properties of the system and therefore apply to the system as a whole.</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2</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a:t>
            </a:r>
            <a:r>
              <a:rPr lang="en-GB" dirty="0" smtClean="0"/>
              <a:t> software requirements </a:t>
            </a:r>
            <a:r>
              <a:rPr lang="en-GB" dirty="0"/>
              <a:t>document</a:t>
            </a:r>
          </a:p>
        </p:txBody>
      </p:sp>
      <p:sp>
        <p:nvSpPr>
          <p:cNvPr id="16387" name="Rectangle 3"/>
          <p:cNvSpPr>
            <a:spLocks noGrp="1" noChangeArrowheads="1"/>
          </p:cNvSpPr>
          <p:nvPr>
            <p:ph type="body" idx="1"/>
          </p:nvPr>
        </p:nvSpPr>
        <p:spPr>
          <a:noFill/>
          <a:ln/>
        </p:spPr>
        <p:txBody>
          <a:bodyPr lIns="90487" tIns="44450" rIns="90487" bIns="44450"/>
          <a:lstStyle/>
          <a:p>
            <a:r>
              <a:rPr lang="en-GB" dirty="0"/>
              <a:t>The</a:t>
            </a:r>
            <a:r>
              <a:rPr lang="en-GB" dirty="0" smtClean="0"/>
              <a:t> software requirements </a:t>
            </a:r>
            <a:r>
              <a:rPr lang="en-GB" dirty="0"/>
              <a:t>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a:t>
            </a:r>
            <a:r>
              <a:rPr lang="en-GB" dirty="0" smtClean="0"/>
              <a:t>it.</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requirements</a:t>
            </a:r>
            <a:endParaRPr lang="en-US" dirty="0"/>
          </a:p>
        </p:txBody>
      </p:sp>
      <p:sp>
        <p:nvSpPr>
          <p:cNvPr id="3" name="Content Placeholder 2"/>
          <p:cNvSpPr>
            <a:spLocks noGrp="1"/>
          </p:cNvSpPr>
          <p:nvPr>
            <p:ph idx="1"/>
          </p:nvPr>
        </p:nvSpPr>
        <p:spPr/>
        <p:txBody>
          <a:bodyPr/>
          <a:lstStyle/>
          <a:p>
            <a:r>
              <a:rPr lang="en-US" dirty="0" smtClean="0"/>
              <a:t>Many agile methods argue that producing a requirements document is a waste of time as requirements change so quickly.</a:t>
            </a:r>
          </a:p>
          <a:p>
            <a:r>
              <a:rPr lang="en-US" dirty="0" smtClean="0"/>
              <a:t>The document is therefore always out of date.</a:t>
            </a:r>
          </a:p>
          <a:p>
            <a:r>
              <a:rPr lang="en-US" dirty="0" smtClean="0"/>
              <a:t>Methods such as XP use incremental requirements engineering and express requirements as ‘user stories’ (discussed in Chapter 3).</a:t>
            </a:r>
          </a:p>
          <a:p>
            <a:r>
              <a:rPr lang="en-US" dirty="0" smtClean="0"/>
              <a:t>This is practical for business systems but problematic for systems that require a lot of pre-delivery analysis (e.g. critical systems) or systems developed by several teams.</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smtClean="0"/>
              <a:t>Users of a requirements document</a:t>
            </a:r>
            <a:r>
              <a:rPr lang="en-GB" dirty="0" smtClean="0"/>
              <a:t> </a:t>
            </a:r>
            <a:endParaRPr lang="en-US" dirty="0" smtClean="0"/>
          </a:p>
        </p:txBody>
      </p:sp>
      <p:pic>
        <p:nvPicPr>
          <p:cNvPr id="4" name="Picture 3" descr="4.6 ReqDocUser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514600" y="1486176"/>
            <a:ext cx="3810000" cy="4870174"/>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a:t>The process of establishing the services that the customer requires from a system and the constraints under which it operates and is developed.</a:t>
            </a:r>
          </a:p>
          <a:p>
            <a:r>
              <a:rPr lang="en-GB"/>
              <a:t>The requirements themselves are the descriptions of the system services and constraints that are generated during the requirements engineering process.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 variability</a:t>
            </a:r>
            <a:endParaRPr lang="en-US" dirty="0"/>
          </a:p>
        </p:txBody>
      </p:sp>
      <p:sp>
        <p:nvSpPr>
          <p:cNvPr id="3" name="Content Placeholder 2"/>
          <p:cNvSpPr>
            <a:spLocks noGrp="1"/>
          </p:cNvSpPr>
          <p:nvPr>
            <p:ph idx="1"/>
          </p:nvPr>
        </p:nvSpPr>
        <p:spPr/>
        <p:txBody>
          <a:bodyPr/>
          <a:lstStyle/>
          <a:p>
            <a:r>
              <a:rPr lang="en-US" dirty="0" smtClean="0"/>
              <a:t>Information in requirements document depends on type of system and the approach to development used.</a:t>
            </a:r>
          </a:p>
          <a:p>
            <a:r>
              <a:rPr lang="en-US" dirty="0" smtClean="0"/>
              <a:t>Systems developed incrementally will, typically, have less detail in the requirements document.</a:t>
            </a:r>
          </a:p>
          <a:p>
            <a:r>
              <a:rPr lang="en-US" dirty="0" smtClean="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smtClean="0"/>
              <a:t>The structure of a requirements</a:t>
            </a:r>
            <a:r>
              <a:rPr lang="en-US" b="1" dirty="0" smtClean="0"/>
              <a:t> </a:t>
            </a:r>
            <a:r>
              <a:rPr lang="en-US" dirty="0" smtClean="0"/>
              <a:t>document</a:t>
            </a:r>
            <a:r>
              <a:rPr lang="en-GB" dirty="0" smtClean="0"/>
              <a:t> </a:t>
            </a:r>
            <a:endParaRPr lang="en-US" dirty="0" smtClean="0"/>
          </a:p>
        </p:txBody>
      </p:sp>
      <p:graphicFrame>
        <p:nvGraphicFramePr>
          <p:cNvPr id="4" name="Table 3"/>
          <p:cNvGraphicFramePr>
            <a:graphicFrameLocks noGrp="1"/>
          </p:cNvGraphicFramePr>
          <p:nvPr/>
        </p:nvGraphicFramePr>
        <p:xfrm>
          <a:off x="762000" y="1828800"/>
          <a:ext cx="7924800" cy="4480559"/>
        </p:xfrm>
        <a:graphic>
          <a:graphicData uri="http://schemas.openxmlformats.org/drawingml/2006/table">
            <a:tbl>
              <a:tblPr/>
              <a:tblGrid>
                <a:gridCol w="1905000"/>
                <a:gridCol w="6019800"/>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a requirements document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6400"/>
          <a:ext cx="8229600" cy="4680812"/>
        </p:xfrm>
        <a:graphic>
          <a:graphicData uri="http://schemas.openxmlformats.org/drawingml/2006/table">
            <a:tbl>
              <a:tblPr firstRow="1" bandRow="1">
                <a:tableStyleId>{5C22544A-7EE6-4342-B048-85BDC9FD1C3A}</a:tableStyleId>
              </a:tblPr>
              <a:tblGrid>
                <a:gridCol w="1676400"/>
                <a:gridCol w="6553200"/>
              </a:tblGrid>
              <a:tr h="319976">
                <a:tc>
                  <a:txBody>
                    <a:bodyPr/>
                    <a:lstStyle/>
                    <a:p>
                      <a:r>
                        <a:rPr lang="en-US" sz="1400" dirty="0" smtClean="0">
                          <a:solidFill>
                            <a:schemeClr val="tx1"/>
                          </a:solidFill>
                          <a:latin typeface="Arial"/>
                          <a:cs typeface="Arial"/>
                        </a:rPr>
                        <a:t>Chapter</a:t>
                      </a:r>
                      <a:endParaRPr lang="en-US" sz="1400" dirty="0">
                        <a:solidFill>
                          <a:schemeClr val="tx1"/>
                        </a:solidFill>
                        <a:latin typeface="Arial"/>
                        <a:cs typeface="Arial"/>
                      </a:endParaRPr>
                    </a:p>
                  </a:txBody>
                  <a:tcPr/>
                </a:tc>
                <a:tc>
                  <a:txBody>
                    <a:bodyPr/>
                    <a:lstStyle/>
                    <a:p>
                      <a:r>
                        <a:rPr lang="en-US" sz="1400" dirty="0" smtClean="0">
                          <a:solidFill>
                            <a:schemeClr val="tx1"/>
                          </a:solidFill>
                          <a:latin typeface="Arial"/>
                          <a:cs typeface="Arial"/>
                        </a:rPr>
                        <a:t>Description</a:t>
                      </a:r>
                      <a:endParaRPr lang="en-US" sz="1400" dirty="0">
                        <a:solidFill>
                          <a:schemeClr val="tx1"/>
                        </a:solidFill>
                        <a:latin typeface="Arial"/>
                        <a:cs typeface="Arial"/>
                      </a:endParaRPr>
                    </a:p>
                  </a:txBody>
                  <a:tcPr/>
                </a:tc>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specification</a:t>
            </a:r>
            <a:endParaRPr lang="en-US" dirty="0"/>
          </a:p>
        </p:txBody>
      </p:sp>
      <p:sp>
        <p:nvSpPr>
          <p:cNvPr id="3" name="Content Placeholder 2"/>
          <p:cNvSpPr>
            <a:spLocks noGrp="1"/>
          </p:cNvSpPr>
          <p:nvPr>
            <p:ph idx="1"/>
          </p:nvPr>
        </p:nvSpPr>
        <p:spPr/>
        <p:txBody>
          <a:bodyPr/>
          <a:lstStyle/>
          <a:p>
            <a:r>
              <a:rPr lang="en-US" dirty="0" smtClean="0"/>
              <a:t>The process of writing don the user and system requirements in a requirements document.</a:t>
            </a:r>
          </a:p>
          <a:p>
            <a:r>
              <a:rPr lang="en-US" dirty="0" smtClean="0"/>
              <a:t>User requirements have to be understandable by end-users and customers who do not have a technical background.</a:t>
            </a:r>
          </a:p>
          <a:p>
            <a:r>
              <a:rPr lang="en-US" dirty="0" smtClean="0"/>
              <a:t>System requirements are more detailed requirements and may include more technical information.</a:t>
            </a:r>
          </a:p>
          <a:p>
            <a:r>
              <a:rPr lang="en-US" dirty="0" smtClean="0"/>
              <a:t>The requirements may be part of a contract for the system development</a:t>
            </a:r>
          </a:p>
          <a:p>
            <a:pPr lvl="1"/>
            <a:r>
              <a:rPr lang="en-US" dirty="0" smtClean="0"/>
              <a:t>It is therefore important that these are as complete as possible.</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smtClean="0"/>
              <a:t>Ways of writing a system requirements specification </a:t>
            </a:r>
          </a:p>
        </p:txBody>
      </p:sp>
      <p:graphicFrame>
        <p:nvGraphicFramePr>
          <p:cNvPr id="5" name="Table 4"/>
          <p:cNvGraphicFramePr>
            <a:graphicFrameLocks noGrp="1"/>
          </p:cNvGraphicFramePr>
          <p:nvPr/>
        </p:nvGraphicFramePr>
        <p:xfrm>
          <a:off x="685800" y="1595479"/>
          <a:ext cx="7924800" cy="4805321"/>
        </p:xfrm>
        <a:graphic>
          <a:graphicData uri="http://schemas.openxmlformats.org/drawingml/2006/table">
            <a:tbl>
              <a:tblPr/>
              <a:tblGrid>
                <a:gridCol w="1733550"/>
                <a:gridCol w="6191250"/>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Notation</a:t>
                      </a:r>
                      <a:endParaRPr kumimoji="0" lang="en-US" sz="14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type="body"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a:t>
            </a:r>
            <a:r>
              <a:rPr lang="en-GB" dirty="0" smtClean="0"/>
              <a:t> architecture to satisfy non-functional requirements may </a:t>
            </a:r>
            <a:r>
              <a:rPr lang="en-GB" dirty="0"/>
              <a:t>be a domain requirement</a:t>
            </a:r>
            <a:r>
              <a:rPr lang="en-GB" dirty="0" smtClean="0"/>
              <a:t>.</a:t>
            </a:r>
            <a:endParaRPr lang="en-GB" sz="1800" dirty="0" smtClean="0"/>
          </a:p>
          <a:p>
            <a:pPr lvl="1">
              <a:lnSpc>
                <a:spcPct val="90000"/>
              </a:lnSpc>
            </a:pPr>
            <a:r>
              <a:rPr lang="en-GB" sz="1800" dirty="0" smtClean="0"/>
              <a:t>This may be the consequence of a regulatory requirement.</a:t>
            </a:r>
            <a:endParaRPr lang="en-GB"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specification</a:t>
            </a:r>
            <a:endParaRPr lang="en-US" dirty="0"/>
          </a:p>
        </p:txBody>
      </p:sp>
      <p:sp>
        <p:nvSpPr>
          <p:cNvPr id="3" name="Content Placeholder 2"/>
          <p:cNvSpPr>
            <a:spLocks noGrp="1"/>
          </p:cNvSpPr>
          <p:nvPr>
            <p:ph idx="1"/>
          </p:nvPr>
        </p:nvSpPr>
        <p:spPr/>
        <p:txBody>
          <a:bodyPr/>
          <a:lstStyle/>
          <a:p>
            <a:r>
              <a:rPr lang="en-US" dirty="0" smtClean="0"/>
              <a:t>Requirements are written as natural language sentences supplemented by diagrams and tables.</a:t>
            </a:r>
          </a:p>
          <a:p>
            <a:r>
              <a:rPr lang="en-US" dirty="0" smtClean="0"/>
              <a:t>Used for writing requirements because it is expressive, intuitive and universal. This means that the requirements  can be understood by users and customers.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type="body" idx="1"/>
          </p:nvPr>
        </p:nvSpPr>
        <p:spPr/>
        <p:txBody>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r>
              <a:rPr lang="en-GB" dirty="0" smtClean="0"/>
              <a:t>.</a:t>
            </a:r>
          </a:p>
          <a:p>
            <a:r>
              <a:rPr lang="en-GB" dirty="0" smtClean="0"/>
              <a:t>Include an explanation (rationale) of why a requirement is necessary.</a:t>
            </a:r>
            <a:endParaRPr lang="en-GB"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type="body"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smtClean="0"/>
              <a:t>Example requirements for the insulin pump software system</a:t>
            </a:r>
            <a:r>
              <a:rPr lang="en-GB" dirty="0" smtClean="0"/>
              <a:t> </a:t>
            </a:r>
            <a:endParaRPr lang="en-US" dirty="0" smtClean="0"/>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tblGrid>
              <a:tr h="370840">
                <a:tc>
                  <a:txBody>
                    <a:bodyPr/>
                    <a:lstStyle/>
                    <a:p>
                      <a:r>
                        <a:rPr lang="en-GB" sz="1800" b="0" kern="1200" dirty="0" smtClean="0"/>
                        <a:t>3.2 The system shall measure the blood sugar and deliver insulin, if required, every 10 minutes.</a:t>
                      </a:r>
                      <a:r>
                        <a:rPr lang="en-GB" sz="1800" b="0" i="1" kern="1200" dirty="0" smtClean="0"/>
                        <a:t> (Changes in blood sugar are relatively slow so more frequent measurement is unnecessary; less frequent measurement could lead to unnecessarily high sugar levels.)</a:t>
                      </a:r>
                    </a:p>
                    <a:p>
                      <a:endParaRPr lang="en-GB" sz="1800" b="0" kern="1200" dirty="0" smtClean="0"/>
                    </a:p>
                    <a:p>
                      <a:r>
                        <a:rPr lang="en-GB" sz="1800" b="0" kern="1200" dirty="0" smtClean="0"/>
                        <a:t>3.6 The system shall run a self-test routine every minute with the conditions to be tested and the associated actions defined in Table 1.</a:t>
                      </a:r>
                      <a:r>
                        <a:rPr lang="en-GB" sz="1800" b="0" i="1" kern="1200" dirty="0" smtClean="0"/>
                        <a:t> (A self-test routine can discover hardware and software problems and alert the user to the fact the normal operation may be impossible.)</a:t>
                      </a:r>
                    </a:p>
                    <a:p>
                      <a:endParaRPr lang="en-US" dirty="0"/>
                    </a:p>
                  </a:txBody>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a:t>It may range from a high-level abstract statement of a service or of a system constraint to a detailed mathematical functional specification.</a:t>
            </a:r>
          </a:p>
          <a:p>
            <a:pPr>
              <a:lnSpc>
                <a:spcPct val="90000"/>
              </a:lnSpc>
            </a:pPr>
            <a:r>
              <a:rPr lang="en-GB"/>
              <a:t>This is inevitable as requirements may serve a dual function</a:t>
            </a:r>
          </a:p>
          <a:p>
            <a:pPr lvl="1">
              <a:lnSpc>
                <a:spcPct val="90000"/>
              </a:lnSpc>
            </a:pPr>
            <a:r>
              <a:rPr lang="en-GB"/>
              <a:t>May be the basis for a bid for a contract - therefore must be open to interpretation;</a:t>
            </a:r>
          </a:p>
          <a:p>
            <a:pPr lvl="1">
              <a:lnSpc>
                <a:spcPct val="90000"/>
              </a:lnSpc>
            </a:pPr>
            <a:r>
              <a:rPr lang="en-GB"/>
              <a:t>May be the basis for the contract itself - therefore must be defined in detail;</a:t>
            </a:r>
          </a:p>
          <a:p>
            <a:pPr lvl="1">
              <a:lnSpc>
                <a:spcPct val="90000"/>
              </a:lnSpc>
            </a:pPr>
            <a:r>
              <a:rPr lang="en-GB"/>
              <a:t>Both these statements may be called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specifications</a:t>
            </a:r>
            <a:endParaRPr lang="en-US" dirty="0"/>
          </a:p>
        </p:txBody>
      </p:sp>
      <p:sp>
        <p:nvSpPr>
          <p:cNvPr id="3" name="Content Placeholder 2"/>
          <p:cNvSpPr>
            <a:spLocks noGrp="1"/>
          </p:cNvSpPr>
          <p:nvPr>
            <p:ph idx="1"/>
          </p:nvPr>
        </p:nvSpPr>
        <p:spPr/>
        <p:txBody>
          <a:bodyPr/>
          <a:lstStyle/>
          <a:p>
            <a:r>
              <a:rPr lang="en-US" dirty="0" smtClean="0"/>
              <a:t>An approach to writing requirements where the freedom of the requirements writer is limited and requirements are written in a standard way.</a:t>
            </a:r>
          </a:p>
          <a:p>
            <a:r>
              <a:rPr lang="en-US" dirty="0" smtClean="0"/>
              <a:t>This works well for some types of requirements e.g. requirements for embedded control system but is sometimes too rigid for writing business system requirements.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type="body"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endParaRPr lang="en-GB" dirty="0" smtClean="0"/>
          </a:p>
          <a:p>
            <a:r>
              <a:rPr lang="en-GB" dirty="0" smtClean="0"/>
              <a:t>Information about the information needed for the computation and other entities used.</a:t>
            </a:r>
          </a:p>
          <a:p>
            <a:r>
              <a:rPr lang="en-GB" dirty="0" smtClean="0"/>
              <a:t>Description of the action to be taken.</a:t>
            </a:r>
          </a:p>
          <a:p>
            <a:r>
              <a:rPr lang="en-GB" dirty="0"/>
              <a:t>Pre and post conditions (if appropriate).</a:t>
            </a:r>
          </a:p>
          <a:p>
            <a:r>
              <a:rPr lang="en-GB" dirty="0"/>
              <a:t>The side effects (if any) of the function.</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spid="_x0000_s131075" name="Document" r:id="rId4" imgW="5943600" imgH="3314700" progId="Word.Document.12">
                  <p:embed/>
                </p:oleObj>
              </mc:Choice>
              <mc:Fallback>
                <p:oleObj name="Document" r:id="rId4" imgW="5943600" imgH="3314700"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spid="_x0000_s130051" name="Document" r:id="rId4" imgW="5943600" imgH="4445000" progId="Word.Document.12">
                  <p:embed/>
                </p:oleObj>
              </mc:Choice>
              <mc:Fallback>
                <p:oleObj name="Document" r:id="rId4" imgW="5943600" imgH="4445000"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690688"/>
                        <a:ext cx="5943600" cy="444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type="body" idx="1"/>
          </p:nvPr>
        </p:nvSpPr>
        <p:spPr/>
        <p:txBody>
          <a:bodyPr/>
          <a:lstStyle/>
          <a:p>
            <a:r>
              <a:rPr lang="en-US" dirty="0"/>
              <a:t>Used to supplement natural language.</a:t>
            </a:r>
          </a:p>
          <a:p>
            <a:r>
              <a:rPr lang="en-US" dirty="0"/>
              <a:t>Particularly useful when you have to define a number of possible alternative courses of action</a:t>
            </a:r>
            <a:r>
              <a:rPr lang="en-US" dirty="0" smtClean="0"/>
              <a:t>.</a:t>
            </a:r>
          </a:p>
          <a:p>
            <a:r>
              <a:rPr lang="en-US" dirty="0" smtClean="0"/>
              <a:t>For example, the insulin pump systems bases its computations on the rate of change of blood sugar level and the tabular specification explains how to calculate the insulin requirement for different scenarios.</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smtClean="0"/>
              <a:t>Tabular specification of computation for an insulin pump</a:t>
            </a:r>
            <a:r>
              <a:rPr lang="en-GB" dirty="0" smtClean="0"/>
              <a:t> </a:t>
            </a:r>
            <a:endParaRPr lang="en-US" dirty="0" smtClean="0"/>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gridCol w="2651125"/>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Action</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      round </a:t>
                      </a:r>
                      <a:r>
                        <a:rPr kumimoji="0" lang="en-GB" sz="1600" b="0" i="0" u="none" strike="noStrike" cap="none" normalizeH="0" baseline="0" dirty="0">
                          <a:ln>
                            <a:noFill/>
                          </a:ln>
                          <a:solidFill>
                            <a:srgbClr val="000000"/>
                          </a:solidFill>
                          <a:effectLst/>
                          <a:latin typeface="Arial"/>
                          <a:ea typeface="Times New Roman" charset="0"/>
                          <a:cs typeface="Arial"/>
                        </a:rPr>
                        <a:t>((r2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type="body"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r>
              <a:rPr lang="en-GB" dirty="0" smtClean="0"/>
              <a:t>.</a:t>
            </a:r>
          </a:p>
          <a:p>
            <a:pPr>
              <a:lnSpc>
                <a:spcPct val="90000"/>
              </a:lnSpc>
            </a:pPr>
            <a:r>
              <a:rPr lang="en-GB" dirty="0" smtClean="0"/>
              <a:t>In practice, RE is an iterative activity in which these processes are interleaved.</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smtClean="0"/>
              <a:t>A spiral view of the requirements engineering process</a:t>
            </a:r>
            <a:r>
              <a:rPr lang="en-GB" dirty="0" smtClean="0"/>
              <a:t> </a:t>
            </a:r>
            <a:endParaRPr lang="en-US" dirty="0" smtClean="0"/>
          </a:p>
        </p:txBody>
      </p:sp>
      <p:pic>
        <p:nvPicPr>
          <p:cNvPr id="4" name="Picture 3" descr="4.12 ReqEngSpira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974849" y="1417638"/>
            <a:ext cx="5510667" cy="47561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Requirements elicitation </a:t>
            </a:r>
            <a:r>
              <a:rPr lang="en-GB" dirty="0"/>
              <a:t>and analysis</a:t>
            </a:r>
          </a:p>
        </p:txBody>
      </p:sp>
      <p:sp>
        <p:nvSpPr>
          <p:cNvPr id="7171" name="Rectangle 3"/>
          <p:cNvSpPr>
            <a:spLocks noGrp="1" noChangeArrowheads="1"/>
          </p:cNvSpPr>
          <p:nvPr>
            <p:ph type="body" idx="1"/>
          </p:nvPr>
        </p:nvSpPr>
        <p:spPr>
          <a:noFill/>
          <a:ln/>
        </p:spPr>
        <p:txBody>
          <a:bodyPr lIns="90487" tIns="44450" rIns="90487" bIns="44450"/>
          <a:lstStyle/>
          <a:p>
            <a:r>
              <a:rPr lang="en-GB" sz="2400"/>
              <a:t>Sometimes called requirements elicitation or requirements discovery.</a:t>
            </a:r>
          </a:p>
          <a:p>
            <a:r>
              <a:rPr lang="en-GB" sz="2400"/>
              <a:t>Involves technical staff working with customers to find out about the application domain, the services that the system should provide and the system’s operational constraints.</a:t>
            </a:r>
          </a:p>
          <a:p>
            <a:r>
              <a:rPr lang="en-GB" sz="2400"/>
              <a:t>May involve end-users, managers, engineers involved in maintenance, domain experts, trade unions, etc. These are called </a:t>
            </a:r>
            <a:r>
              <a:rPr lang="en-GB" sz="2400" i="1"/>
              <a:t>stakeholders.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a:t>Problems of requirements analysis</a:t>
            </a:r>
          </a:p>
        </p:txBody>
      </p:sp>
      <p:sp>
        <p:nvSpPr>
          <p:cNvPr id="8195" name="Rectangle 3"/>
          <p:cNvSpPr>
            <a:spLocks noGrp="1" noChangeArrowheads="1"/>
          </p:cNvSpPr>
          <p:nvPr>
            <p:ph type="body"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a:t>
            </a:r>
            <a:r>
              <a:rPr lang="en-GB" sz="2400" dirty="0" smtClean="0"/>
              <a:t> may change</a:t>
            </a:r>
            <a:r>
              <a:rPr lang="en-GB" sz="2400"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Requirements abstraction (Davis)</a:t>
            </a:r>
          </a:p>
        </p:txBody>
      </p:sp>
      <p:sp>
        <p:nvSpPr>
          <p:cNvPr id="6" name="Rectangle 5"/>
          <p:cNvSpPr/>
          <p:nvPr/>
        </p:nvSpPr>
        <p:spPr>
          <a:xfrm>
            <a:off x="457200" y="1951673"/>
            <a:ext cx="8305800" cy="2862322"/>
          </a:xfrm>
          <a:prstGeom prst="rect">
            <a:avLst/>
          </a:prstGeom>
        </p:spPr>
        <p:txBody>
          <a:bodyPr wrap="square">
            <a:spAutoFit/>
          </a:bodyPr>
          <a:lstStyle/>
          <a:p>
            <a:r>
              <a:rPr lang="en-US" sz="2000" dirty="0" smtClean="0">
                <a:solidFill>
                  <a:srgbClr val="000000"/>
                </a:solidFill>
                <a:latin typeface="Arial"/>
                <a:ea typeface="Times New Roman"/>
                <a:cs typeface="Arial"/>
              </a:rPr>
              <a:t>“If a company wishes to let a contract for a large software development project, it must define its needs in a sufficiently abstract way that a solution is not pre-defined. The requirements must be written so that several contractors can bid for the contract, offering, perhaps, different ways of meeting the client organization’s needs. Once a contract has been awarded, the contractor must write a system definition for the client in more detail so that the client understands and can validate what the software will do. Both of these documents may be called the requirements document for the system.”</a:t>
            </a:r>
            <a:endParaRPr lang="en-US" sz="2000" dirty="0">
              <a:latin typeface="Arial"/>
              <a:cs typeface="Arial"/>
            </a:endParaRPr>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8" name="Footer Placeholder 7"/>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elicitation and analysis</a:t>
            </a:r>
            <a:endParaRPr lang="en-US" dirty="0"/>
          </a:p>
        </p:txBody>
      </p:sp>
      <p:sp>
        <p:nvSpPr>
          <p:cNvPr id="3" name="Content Placeholder 2"/>
          <p:cNvSpPr>
            <a:spLocks noGrp="1"/>
          </p:cNvSpPr>
          <p:nvPr>
            <p:ph idx="1"/>
          </p:nvPr>
        </p:nvSpPr>
        <p:spPr/>
        <p:txBody>
          <a:bodyPr/>
          <a:lstStyle/>
          <a:p>
            <a:r>
              <a:rPr lang="en-US" dirty="0" smtClean="0"/>
              <a:t>Software engineers work with a range of system stakeholders to find out about the application domain, the services that the system should provide, the required system performance, hardware constraints, other systems, etc.</a:t>
            </a:r>
          </a:p>
          <a:p>
            <a:r>
              <a:rPr lang="en-US" dirty="0" smtClean="0"/>
              <a:t>Stages include:</a:t>
            </a:r>
          </a:p>
          <a:p>
            <a:pPr lvl="1"/>
            <a:r>
              <a:rPr lang="en-US" dirty="0" smtClean="0"/>
              <a:t>Requirements discovery,</a:t>
            </a:r>
          </a:p>
          <a:p>
            <a:pPr lvl="1"/>
            <a:r>
              <a:rPr lang="en-US" dirty="0" smtClean="0"/>
              <a:t>Requirements classification and organization,</a:t>
            </a:r>
          </a:p>
          <a:p>
            <a:pPr lvl="1"/>
            <a:r>
              <a:rPr lang="en-US" dirty="0" smtClean="0"/>
              <a:t>Requirements prioritization and negotiation,</a:t>
            </a:r>
          </a:p>
          <a:p>
            <a:pPr lvl="1"/>
            <a:r>
              <a:rPr lang="en-US" dirty="0" smtClean="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t>The</a:t>
            </a:r>
            <a:r>
              <a:rPr lang="en-US" b="1" dirty="0" smtClean="0"/>
              <a:t> </a:t>
            </a:r>
            <a:r>
              <a:rPr lang="en-US" dirty="0" smtClean="0"/>
              <a:t>requirements elicitation and analysis process</a:t>
            </a:r>
            <a:r>
              <a:rPr lang="en-GB" dirty="0" smtClean="0"/>
              <a:t> </a:t>
            </a:r>
            <a:endParaRPr lang="en-US" dirty="0" smtClean="0"/>
          </a:p>
        </p:txBody>
      </p:sp>
      <p:pic>
        <p:nvPicPr>
          <p:cNvPr id="4" name="Picture 3" descr="4.13 RequirementsElicita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52600" y="1752600"/>
            <a:ext cx="4881613" cy="32067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type="body"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a:t>
            </a:r>
            <a:r>
              <a:rPr lang="en-GB" sz="2400" dirty="0" smtClean="0"/>
              <a:t> specification</a:t>
            </a:r>
          </a:p>
          <a:p>
            <a:pPr lvl="1">
              <a:lnSpc>
                <a:spcPct val="90000"/>
              </a:lnSpc>
            </a:pPr>
            <a:r>
              <a:rPr lang="en-GB" sz="2000" dirty="0"/>
              <a:t>Requirements are documented and input into the next round of the spiral.</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a:t>
            </a:r>
            <a:r>
              <a:rPr lang="en-GB" dirty="0" smtClean="0"/>
              <a:t> elicitation</a:t>
            </a:r>
            <a:endParaRPr lang="en-GB" dirty="0"/>
          </a:p>
        </p:txBody>
      </p:sp>
      <p:sp>
        <p:nvSpPr>
          <p:cNvPr id="8195" name="Rectangle 3"/>
          <p:cNvSpPr>
            <a:spLocks noGrp="1" noChangeArrowheads="1"/>
          </p:cNvSpPr>
          <p:nvPr>
            <p:ph type="body" idx="1"/>
          </p:nvPr>
        </p:nvSpPr>
        <p:spPr>
          <a:noFill/>
          <a:ln/>
        </p:spPr>
        <p:txBody>
          <a:bodyPr lIns="90487" tIns="44450" rIns="90487" bIns="44450"/>
          <a:lstStyle/>
          <a:p>
            <a:r>
              <a:rPr lang="en-GB" sz="2400"/>
              <a:t>Stakeholders don’t know what they really want.</a:t>
            </a:r>
          </a:p>
          <a:p>
            <a:r>
              <a:rPr lang="en-GB" sz="2400"/>
              <a:t>Stakeholders express requirements in their own terms.</a:t>
            </a:r>
          </a:p>
          <a:p>
            <a:r>
              <a:rPr lang="en-GB" sz="2400"/>
              <a:t>Different stakeholders may have conflicting requirements.</a:t>
            </a:r>
          </a:p>
          <a:p>
            <a:r>
              <a:rPr lang="en-GB" sz="2400"/>
              <a:t>Organisational and political factors may influence the system requirements.</a:t>
            </a:r>
          </a:p>
          <a:p>
            <a:r>
              <a:rPr lang="en-GB" sz="2400"/>
              <a:t>The requirements change during the analysis process. New stakeholders may emerge and the business environment change.</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600200"/>
            <a:ext cx="8382000" cy="4525963"/>
          </a:xfrm>
        </p:spPr>
        <p:txBody>
          <a:bodyPr/>
          <a:lstStyle/>
          <a:p>
            <a:r>
              <a:rPr lang="en-US" dirty="0" smtClean="0"/>
              <a:t>The software requirements document is an agreed statement of the system requirements. It should be organized so that both system customers and software developers can use it.</a:t>
            </a:r>
            <a:endParaRPr lang="en-GB" dirty="0" smtClean="0"/>
          </a:p>
          <a:p>
            <a:r>
              <a:rPr lang="en-US" dirty="0" smtClean="0"/>
              <a:t>The requirements engineering process is an iterative process including requirements elicitation, specification and validation.</a:t>
            </a:r>
            <a:endParaRPr lang="en-GB" dirty="0" smtClean="0"/>
          </a:p>
          <a:p>
            <a:r>
              <a:rPr lang="en-US" dirty="0" smtClean="0"/>
              <a:t>Requirements elicitation and analysis is an iterative process that can be represented as a spiral of activities – requirements discovery, requirements classification and organization, requirements negotiation and requirements documentation.</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3</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55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discovery</a:t>
            </a:r>
            <a:endParaRPr lang="en-US" dirty="0"/>
          </a:p>
        </p:txBody>
      </p:sp>
      <p:sp>
        <p:nvSpPr>
          <p:cNvPr id="3" name="Content Placeholder 2"/>
          <p:cNvSpPr>
            <a:spLocks noGrp="1"/>
          </p:cNvSpPr>
          <p:nvPr>
            <p:ph idx="1"/>
          </p:nvPr>
        </p:nvSpPr>
        <p:spPr/>
        <p:txBody>
          <a:bodyPr/>
          <a:lstStyle/>
          <a:p>
            <a:r>
              <a:rPr lang="en-US" dirty="0" smtClean="0"/>
              <a:t>The process of gathering information about the required and existing systems and distilling the user and system requirements from this information.</a:t>
            </a:r>
          </a:p>
          <a:p>
            <a:r>
              <a:rPr lang="en-US" dirty="0" smtClean="0"/>
              <a:t>Interaction is with system stakeholders from managers to external regulators.</a:t>
            </a:r>
          </a:p>
          <a:p>
            <a:r>
              <a:rPr lang="en-US" dirty="0" smtClean="0"/>
              <a:t>Systems normally have a range of stakeholders.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MHC-PMS</a:t>
            </a:r>
            <a:endParaRPr lang="en-US" dirty="0"/>
          </a:p>
        </p:txBody>
      </p:sp>
      <p:sp>
        <p:nvSpPr>
          <p:cNvPr id="3" name="Content Placeholder 2"/>
          <p:cNvSpPr>
            <a:spLocks noGrp="1"/>
          </p:cNvSpPr>
          <p:nvPr>
            <p:ph idx="1"/>
          </p:nvPr>
        </p:nvSpPr>
        <p:spPr/>
        <p:txBody>
          <a:bodyPr/>
          <a:lstStyle/>
          <a:p>
            <a:r>
              <a:rPr lang="en-US" dirty="0" smtClean="0"/>
              <a:t>Patients</a:t>
            </a:r>
            <a:r>
              <a:rPr lang="en-US" i="1" dirty="0" smtClean="0"/>
              <a:t> </a:t>
            </a:r>
            <a:r>
              <a:rPr lang="en-US" dirty="0" smtClean="0"/>
              <a:t>whose information is recorded in the system.</a:t>
            </a:r>
            <a:endParaRPr lang="en-GB" dirty="0" smtClean="0"/>
          </a:p>
          <a:p>
            <a:r>
              <a:rPr lang="en-US" dirty="0" smtClean="0"/>
              <a:t>Doctors</a:t>
            </a:r>
            <a:r>
              <a:rPr lang="en-US" i="1" dirty="0" smtClean="0"/>
              <a:t> </a:t>
            </a:r>
            <a:r>
              <a:rPr lang="en-US" dirty="0" smtClean="0"/>
              <a:t>who are responsible for assessing and treating patients.</a:t>
            </a:r>
            <a:endParaRPr lang="en-GB" dirty="0" smtClean="0"/>
          </a:p>
          <a:p>
            <a:r>
              <a:rPr lang="en-US" dirty="0" smtClean="0"/>
              <a:t>Nurses who coordinate the consultations with doctors and administer some treatments.</a:t>
            </a:r>
            <a:endParaRPr lang="en-GB" dirty="0" smtClean="0"/>
          </a:p>
          <a:p>
            <a:r>
              <a:rPr lang="en-US" dirty="0" smtClean="0"/>
              <a:t>Medical receptionists</a:t>
            </a:r>
            <a:r>
              <a:rPr lang="en-US" i="1" dirty="0" smtClean="0"/>
              <a:t> </a:t>
            </a:r>
            <a:r>
              <a:rPr lang="en-US" dirty="0" smtClean="0"/>
              <a:t>who manage patients’ appointments.</a:t>
            </a:r>
            <a:endParaRPr lang="en-GB" dirty="0" smtClean="0"/>
          </a:p>
          <a:p>
            <a:r>
              <a:rPr lang="en-US" dirty="0" smtClean="0"/>
              <a:t>IT staff who are responsible for installing and maintaining the system.</a:t>
            </a:r>
            <a:endParaRPr lang="en-GB" dirty="0" smtClean="0"/>
          </a:p>
          <a:p>
            <a:pPr>
              <a:buNone/>
            </a:pPr>
            <a:r>
              <a:rPr lang="en-US"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MHC-PMS</a:t>
            </a:r>
            <a:endParaRPr lang="en-US" dirty="0"/>
          </a:p>
        </p:txBody>
      </p:sp>
      <p:sp>
        <p:nvSpPr>
          <p:cNvPr id="3" name="Content Placeholder 2"/>
          <p:cNvSpPr>
            <a:spLocks noGrp="1"/>
          </p:cNvSpPr>
          <p:nvPr>
            <p:ph idx="1"/>
          </p:nvPr>
        </p:nvSpPr>
        <p:spPr/>
        <p:txBody>
          <a:bodyPr/>
          <a:lstStyle/>
          <a:p>
            <a:r>
              <a:rPr lang="en-US" dirty="0" smtClean="0"/>
              <a:t>A medical ethics manager who must ensure that the system meets current ethical guidelines for patient care.</a:t>
            </a:r>
            <a:endParaRPr lang="en-GB" dirty="0" smtClean="0"/>
          </a:p>
          <a:p>
            <a:r>
              <a:rPr lang="en-US" dirty="0" smtClean="0"/>
              <a:t>Health care managers</a:t>
            </a:r>
            <a:r>
              <a:rPr lang="en-US" i="1" dirty="0" smtClean="0"/>
              <a:t> </a:t>
            </a:r>
            <a:r>
              <a:rPr lang="en-US" dirty="0" smtClean="0"/>
              <a:t>who obtain management information from the system.</a:t>
            </a:r>
            <a:endParaRPr lang="en-GB" dirty="0" smtClean="0"/>
          </a:p>
          <a:p>
            <a:r>
              <a:rPr lang="en-US" dirty="0" smtClean="0"/>
              <a:t>Medical records staff</a:t>
            </a:r>
            <a:r>
              <a:rPr lang="en-US" i="1" dirty="0" smtClean="0"/>
              <a:t> </a:t>
            </a:r>
            <a:r>
              <a:rPr lang="en-US" dirty="0" smtClean="0"/>
              <a:t>who are responsible for ensuring that system information can be maintained and preserved, and that record keeping procedures have been properly implemented.</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Interviewing</a:t>
            </a:r>
            <a:endParaRPr lang="en-US" dirty="0"/>
          </a:p>
        </p:txBody>
      </p:sp>
      <p:sp>
        <p:nvSpPr>
          <p:cNvPr id="3" name="Content Placeholder 2"/>
          <p:cNvSpPr>
            <a:spLocks noGrp="1"/>
          </p:cNvSpPr>
          <p:nvPr>
            <p:ph idx="1"/>
          </p:nvPr>
        </p:nvSpPr>
        <p:spPr/>
        <p:txBody>
          <a:bodyPr/>
          <a:lstStyle/>
          <a:p>
            <a:r>
              <a:rPr lang="en-US" dirty="0" smtClean="0"/>
              <a:t>Formal or informal interviews with stakeholders are part of most RE processes.</a:t>
            </a:r>
          </a:p>
          <a:p>
            <a:r>
              <a:rPr lang="en-US" dirty="0" smtClean="0"/>
              <a:t>Types of interview</a:t>
            </a:r>
          </a:p>
          <a:p>
            <a:pPr lvl="1"/>
            <a:r>
              <a:rPr lang="en-US" dirty="0" smtClean="0"/>
              <a:t>Closed interviews based on pre-determined list of questions</a:t>
            </a:r>
          </a:p>
          <a:p>
            <a:pPr lvl="1"/>
            <a:r>
              <a:rPr lang="en-US" dirty="0" smtClean="0"/>
              <a:t>Open interviews where various issues are explored with stakeholders.</a:t>
            </a:r>
          </a:p>
          <a:p>
            <a:r>
              <a:rPr lang="en-US" dirty="0" smtClean="0"/>
              <a:t>Effective interviewing</a:t>
            </a:r>
          </a:p>
          <a:p>
            <a:pPr lvl="1"/>
            <a:r>
              <a:rPr lang="en-US" dirty="0" smtClean="0"/>
              <a:t>Be open-minded, avoid pre-conceived ideas about the requirements and are willing to listen to stakeholders. </a:t>
            </a:r>
            <a:endParaRPr lang="en-GB" dirty="0" smtClean="0"/>
          </a:p>
          <a:p>
            <a:pPr lvl="1"/>
            <a:r>
              <a:rPr lang="en-US" dirty="0" smtClean="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a:t>User requirements</a:t>
            </a:r>
          </a:p>
          <a:p>
            <a:pPr lvl="1"/>
            <a:r>
              <a:rPr lang="en-GB"/>
              <a:t>Statements in natural language plus diagrams of the services the system provides and its operational constraints. Written for customers.</a:t>
            </a:r>
          </a:p>
          <a:p>
            <a:r>
              <a:rPr lang="en-GB"/>
              <a:t>System requirements</a:t>
            </a:r>
          </a:p>
          <a:p>
            <a:pPr lvl="1"/>
            <a:r>
              <a:rPr lang="en-GB"/>
              <a:t>A structured document setting out detailed descriptions of the system’s functions, services and operational constraints. Defines what should be implemented so may be part of a contract between client and contractor.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type="body" idx="1"/>
          </p:nvPr>
        </p:nvSpPr>
        <p:spPr/>
        <p:txBody>
          <a:bodyPr/>
          <a:lstStyle/>
          <a:p>
            <a:pPr>
              <a:lnSpc>
                <a:spcPct val="90000"/>
              </a:lnSpc>
            </a:pPr>
            <a:r>
              <a:rPr lang="en-US" sz="2400"/>
              <a:t>Normally a mix of closed and open-ended interviewing.</a:t>
            </a:r>
          </a:p>
          <a:p>
            <a:pPr>
              <a:lnSpc>
                <a:spcPct val="90000"/>
              </a:lnSpc>
            </a:pPr>
            <a:r>
              <a:rPr lang="en-US" sz="2400"/>
              <a:t>Interviews are good for getting an overall understanding of what stakeholders do and how they might interact with the system.</a:t>
            </a:r>
          </a:p>
          <a:p>
            <a:pPr>
              <a:lnSpc>
                <a:spcPct val="90000"/>
              </a:lnSpc>
            </a:pPr>
            <a:r>
              <a:rPr lang="en-US" sz="2400"/>
              <a:t>Interviews are not good for understanding domain requirements</a:t>
            </a:r>
          </a:p>
          <a:p>
            <a:pPr lvl="1">
              <a:lnSpc>
                <a:spcPct val="90000"/>
              </a:lnSpc>
            </a:pPr>
            <a:r>
              <a:rPr lang="en-US" sz="2000"/>
              <a:t>Requirements engineers cannot understand specific domain terminology;</a:t>
            </a:r>
          </a:p>
          <a:p>
            <a:pPr lvl="1">
              <a:lnSpc>
                <a:spcPct val="90000"/>
              </a:lnSpc>
            </a:pPr>
            <a:r>
              <a:rPr lang="en-US" sz="2000"/>
              <a:t>Some domain knowledge is so familiar that people find it hard to articulate or think that it isn’t worth articulating.</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Scenarios</a:t>
            </a:r>
          </a:p>
        </p:txBody>
      </p:sp>
      <p:sp>
        <p:nvSpPr>
          <p:cNvPr id="90115" name="Rectangle 3"/>
          <p:cNvSpPr>
            <a:spLocks noGrp="1" noChangeArrowheads="1"/>
          </p:cNvSpPr>
          <p:nvPr>
            <p:ph type="body" idx="1"/>
          </p:nvPr>
        </p:nvSpPr>
        <p:spPr/>
        <p:txBody>
          <a:bodyPr/>
          <a:lstStyle/>
          <a:p>
            <a:r>
              <a:rPr lang="en-US"/>
              <a:t>Scenarios are real-life examples of how a system can be used.</a:t>
            </a:r>
          </a:p>
          <a:p>
            <a:r>
              <a:rPr lang="en-US"/>
              <a:t>They should include</a:t>
            </a:r>
          </a:p>
          <a:p>
            <a:pPr lvl="1"/>
            <a:r>
              <a:rPr lang="en-US"/>
              <a:t>A description of the starting situation;</a:t>
            </a:r>
          </a:p>
          <a:p>
            <a:pPr lvl="1"/>
            <a:r>
              <a:rPr lang="en-US"/>
              <a:t>A description of the normal flow of events;</a:t>
            </a:r>
          </a:p>
          <a:p>
            <a:pPr lvl="1"/>
            <a:r>
              <a:rPr lang="en-US"/>
              <a:t>A description of what can go wrong;</a:t>
            </a:r>
          </a:p>
          <a:p>
            <a:pPr lvl="1"/>
            <a:r>
              <a:rPr lang="en-US"/>
              <a:t>Information about other concurrent activities;</a:t>
            </a:r>
          </a:p>
          <a:p>
            <a:pPr lvl="1"/>
            <a:r>
              <a:rPr lang="en-US"/>
              <a:t>A description of the state when the scenario finishes.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en-US" dirty="0" smtClean="0"/>
              <a:t>Scenario for collecting medical history in MHC-PMS</a:t>
            </a:r>
            <a:r>
              <a:rPr lang="en-GB" dirty="0" smtClean="0"/>
              <a:t> </a:t>
            </a:r>
            <a:endParaRPr lang="en-US" dirty="0" smtClean="0"/>
          </a:p>
        </p:txBody>
      </p:sp>
      <p:graphicFrame>
        <p:nvGraphicFramePr>
          <p:cNvPr id="31746" name="Object 2"/>
          <p:cNvGraphicFramePr>
            <a:graphicFrameLocks noChangeAspect="1"/>
          </p:cNvGraphicFramePr>
          <p:nvPr/>
        </p:nvGraphicFramePr>
        <p:xfrm>
          <a:off x="457200" y="1905000"/>
          <a:ext cx="8229600" cy="4394200"/>
        </p:xfrm>
        <a:graphic>
          <a:graphicData uri="http://schemas.openxmlformats.org/presentationml/2006/ole">
            <mc:AlternateContent xmlns:mc="http://schemas.openxmlformats.org/markup-compatibility/2006">
              <mc:Choice xmlns:v="urn:schemas-microsoft-com:vml" Requires="v">
                <p:oleObj spid="_x0000_s97283" name="Document" r:id="rId4" imgW="5943600" imgH="3505200" progId="Word.Document.12">
                  <p:embed/>
                </p:oleObj>
              </mc:Choice>
              <mc:Fallback>
                <p:oleObj name="Document" r:id="rId4" imgW="5943600" imgH="3505200"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905000"/>
                        <a:ext cx="8229600" cy="439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en-US" dirty="0" smtClean="0"/>
              <a:t>Scenario for collecting medical history in MHC-PMS</a:t>
            </a:r>
            <a:r>
              <a:rPr lang="en-GB" dirty="0" smtClean="0"/>
              <a:t> </a:t>
            </a:r>
            <a:endParaRPr lang="en-US" dirty="0" smtClean="0"/>
          </a:p>
        </p:txBody>
      </p:sp>
      <p:graphicFrame>
        <p:nvGraphicFramePr>
          <p:cNvPr id="31746" name="Object 2"/>
          <p:cNvGraphicFramePr>
            <a:graphicFrameLocks noChangeAspect="1"/>
          </p:cNvGraphicFramePr>
          <p:nvPr/>
        </p:nvGraphicFramePr>
        <p:xfrm>
          <a:off x="304800" y="1776412"/>
          <a:ext cx="8534400" cy="4319588"/>
        </p:xfrm>
        <a:graphic>
          <a:graphicData uri="http://schemas.openxmlformats.org/presentationml/2006/ole">
            <mc:AlternateContent xmlns:mc="http://schemas.openxmlformats.org/markup-compatibility/2006">
              <mc:Choice xmlns:v="urn:schemas-microsoft-com:vml" Requires="v">
                <p:oleObj spid="_x0000_s31747" name="Document" r:id="rId4" imgW="5943600" imgH="3937000" progId="Word.Document.12">
                  <p:embed/>
                </p:oleObj>
              </mc:Choice>
              <mc:Fallback>
                <p:oleObj name="Document" r:id="rId4" imgW="5943600" imgH="3937000"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776412"/>
                        <a:ext cx="8534400" cy="4319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type="body" idx="1"/>
          </p:nvPr>
        </p:nvSpPr>
        <p:spPr/>
        <p:txBody>
          <a:bodyPr/>
          <a:lstStyle/>
          <a:p>
            <a:r>
              <a:rPr lang="en-GB" dirty="0"/>
              <a:t>Use-cases are a scenario based technique in the UML which identify the actors in an interaction and which describe the interaction itself.</a:t>
            </a:r>
          </a:p>
          <a:p>
            <a:r>
              <a:rPr lang="en-GB" dirty="0"/>
              <a:t>A set of use cases should describe all possible interactions with the system</a:t>
            </a:r>
            <a:r>
              <a:rPr lang="en-GB" dirty="0" smtClean="0"/>
              <a:t>.</a:t>
            </a:r>
          </a:p>
          <a:p>
            <a:r>
              <a:rPr lang="en-GB" dirty="0" smtClean="0"/>
              <a:t>High-level graphical model supplemented by more detailed tabular description (see Chapter 5).</a:t>
            </a:r>
          </a:p>
          <a:p>
            <a:r>
              <a:rPr lang="en-GB" dirty="0"/>
              <a:t>Sequence diagrams may be used to add detail to use-cases by showing the sequence of event processing in the system.</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Use cases for the MHC-PMS</a:t>
            </a:r>
            <a:r>
              <a:rPr lang="en-GB" dirty="0" smtClean="0"/>
              <a:t> </a:t>
            </a:r>
            <a:endParaRPr lang="en-US" dirty="0" smtClean="0"/>
          </a:p>
        </p:txBody>
      </p:sp>
      <p:pic>
        <p:nvPicPr>
          <p:cNvPr id="4" name="Picture 3" descr="4.15 UseC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447799" y="1828800"/>
            <a:ext cx="6555509" cy="38862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Ethnography</a:t>
            </a:r>
          </a:p>
        </p:txBody>
      </p:sp>
      <p:sp>
        <p:nvSpPr>
          <p:cNvPr id="36867" name="Rectangle 3"/>
          <p:cNvSpPr>
            <a:spLocks noGrp="1" noChangeArrowheads="1"/>
          </p:cNvSpPr>
          <p:nvPr>
            <p:ph type="body" idx="1"/>
          </p:nvPr>
        </p:nvSpPr>
        <p:spPr>
          <a:noFill/>
          <a:ln/>
        </p:spPr>
        <p:txBody>
          <a:bodyPr lIns="90487" tIns="44450" rIns="90487" bIns="44450"/>
          <a:lstStyle/>
          <a:p>
            <a:r>
              <a:rPr lang="en-GB" sz="2400" dirty="0"/>
              <a:t>A social </a:t>
            </a:r>
            <a:r>
              <a:rPr lang="en-GB" sz="2400" dirty="0" smtClean="0"/>
              <a:t>scientist </a:t>
            </a:r>
            <a:r>
              <a:rPr lang="en-GB" sz="2400" dirty="0"/>
              <a:t>spends a considerable time observing and analysing how people actually work.</a:t>
            </a:r>
          </a:p>
          <a:p>
            <a:r>
              <a:rPr lang="en-GB" sz="2400" dirty="0"/>
              <a:t>People do not have to explain or articulate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type="body" idx="1"/>
          </p:nvPr>
        </p:nvSpPr>
        <p:spPr/>
        <p:txBody>
          <a:bodyPr/>
          <a:lstStyle/>
          <a:p>
            <a:r>
              <a:rPr lang="en-GB" dirty="0"/>
              <a:t>Requirements that are derived from the way that people actually work rather than the way I which process definitions suggest that they ought to work.</a:t>
            </a:r>
          </a:p>
          <a:p>
            <a:r>
              <a:rPr lang="en-GB" dirty="0"/>
              <a:t>Requirements that are derived from cooperation and awareness of other people’s activities</a:t>
            </a:r>
            <a:r>
              <a:rPr lang="en-GB" dirty="0" smtClean="0"/>
              <a:t>.</a:t>
            </a:r>
          </a:p>
          <a:p>
            <a:pPr lvl="1"/>
            <a:r>
              <a:rPr lang="en-GB" dirty="0" smtClean="0"/>
              <a:t>Awareness of what other people are doing leads to changes in the ways in which we do things.</a:t>
            </a:r>
          </a:p>
          <a:p>
            <a:r>
              <a:rPr lang="en-GB" dirty="0" smtClean="0"/>
              <a:t>Ethnography is effective for understanding existing processes but cannot identify new features that should be added to a system.</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7" tIns="44450" rIns="90487" bIns="44450"/>
          <a:lstStyle/>
          <a:p>
            <a:r>
              <a:rPr lang="en-GB"/>
              <a:t>Focused ethnography</a:t>
            </a:r>
          </a:p>
        </p:txBody>
      </p:sp>
      <p:sp>
        <p:nvSpPr>
          <p:cNvPr id="37891" name="Rectangle 3"/>
          <p:cNvSpPr>
            <a:spLocks noGrp="1" noChangeArrowheads="1"/>
          </p:cNvSpPr>
          <p:nvPr>
            <p:ph type="body" idx="1"/>
          </p:nvPr>
        </p:nvSpPr>
        <p:spPr>
          <a:noFill/>
          <a:ln/>
        </p:spPr>
        <p:txBody>
          <a:bodyPr lIns="90487" tIns="44450" rIns="90487" bIns="44450"/>
          <a:lstStyle/>
          <a:p>
            <a:pPr>
              <a:lnSpc>
                <a:spcPct val="90000"/>
              </a:lnSpc>
            </a:pPr>
            <a:r>
              <a:rPr lang="en-GB"/>
              <a:t>Developed in a project studying the air traffic control process</a:t>
            </a:r>
          </a:p>
          <a:p>
            <a:pPr>
              <a:lnSpc>
                <a:spcPct val="90000"/>
              </a:lnSpc>
            </a:pPr>
            <a:r>
              <a:rPr lang="en-GB"/>
              <a:t>Combines ethnography with prototyping</a:t>
            </a:r>
          </a:p>
          <a:p>
            <a:pPr>
              <a:lnSpc>
                <a:spcPct val="90000"/>
              </a:lnSpc>
            </a:pPr>
            <a:r>
              <a:rPr lang="en-GB"/>
              <a:t>Prototype development results in unanswered questions which focus the ethnographic analysis.</a:t>
            </a:r>
          </a:p>
          <a:p>
            <a:pPr>
              <a:lnSpc>
                <a:spcPct val="90000"/>
              </a:lnSpc>
            </a:pPr>
            <a:r>
              <a:rPr lang="en-GB"/>
              <a:t>The problem with ethnography is that it studies existing practices which may have some historical basis which is no longer relevant.</a:t>
            </a:r>
            <a:endParaRPr lang="en-GB" sz="240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smtClean="0"/>
              <a:t>Ethnography and prototyping for requirements analysis</a:t>
            </a:r>
            <a:r>
              <a:rPr lang="en-GB" dirty="0" smtClean="0"/>
              <a:t> </a:t>
            </a:r>
            <a:endParaRPr lang="en-US" dirty="0" smtClean="0"/>
          </a:p>
        </p:txBody>
      </p:sp>
      <p:pic>
        <p:nvPicPr>
          <p:cNvPr id="4" name="Picture 3" descr="4.16 Ethno-prototypin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43000" y="2819400"/>
            <a:ext cx="7394864" cy="19367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User and system requirements</a:t>
            </a:r>
            <a:r>
              <a:rPr lang="en-GB" dirty="0" smtClean="0"/>
              <a:t> </a:t>
            </a:r>
            <a:endParaRPr lang="en-US" dirty="0" smtClean="0"/>
          </a:p>
        </p:txBody>
      </p:sp>
      <p:pic>
        <p:nvPicPr>
          <p:cNvPr id="4" name="Picture 3" descr="4.1 UserSysReq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43000" y="1626233"/>
            <a:ext cx="6553200" cy="4850767"/>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type="body"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type="body" idx="1"/>
          </p:nvPr>
        </p:nvSpPr>
        <p:spPr>
          <a:noFill/>
          <a:ln/>
        </p:spPr>
        <p:txBody>
          <a:bodyPr lIns="90487" tIns="44450" rIns="90487" bIns="44450"/>
          <a:lstStyle/>
          <a:p>
            <a:r>
              <a:rPr lang="en-GB" sz="2400" dirty="0">
                <a:solidFill>
                  <a:srgbClr val="FF0000"/>
                </a:solidFill>
              </a:rPr>
              <a:t>Validity</a:t>
            </a:r>
            <a:r>
              <a:rPr lang="en-GB" sz="2400" dirty="0"/>
              <a:t>.</a:t>
            </a:r>
            <a:r>
              <a:rPr lang="en-GB" sz="2400" dirty="0" smtClean="0"/>
              <a:t> Does </a:t>
            </a:r>
            <a:r>
              <a:rPr lang="en-GB" sz="2400" dirty="0"/>
              <a:t>the system provide the functions which best support the customer’s needs?</a:t>
            </a:r>
          </a:p>
          <a:p>
            <a:r>
              <a:rPr lang="en-GB" sz="2400" dirty="0">
                <a:solidFill>
                  <a:srgbClr val="FF0000"/>
                </a:solidFill>
              </a:rPr>
              <a:t>Consistency</a:t>
            </a:r>
            <a:r>
              <a:rPr lang="en-GB" sz="2400" dirty="0" smtClean="0"/>
              <a:t>. </a:t>
            </a:r>
            <a:r>
              <a:rPr lang="en-GB" sz="2400" dirty="0"/>
              <a:t>Are there any requirements conflicts?</a:t>
            </a:r>
          </a:p>
          <a:p>
            <a:r>
              <a:rPr lang="en-GB" sz="2400" dirty="0" smtClean="0">
                <a:solidFill>
                  <a:srgbClr val="FF0000"/>
                </a:solidFill>
              </a:rPr>
              <a:t>Completeness</a:t>
            </a:r>
            <a:r>
              <a:rPr lang="en-GB" sz="2400" dirty="0" smtClean="0"/>
              <a:t>. Are </a:t>
            </a:r>
            <a:r>
              <a:rPr lang="en-GB" sz="2400" dirty="0"/>
              <a:t>all functions required by the customer included?</a:t>
            </a:r>
          </a:p>
          <a:p>
            <a:r>
              <a:rPr lang="en-GB" sz="2400" dirty="0" smtClean="0">
                <a:solidFill>
                  <a:srgbClr val="FF0000"/>
                </a:solidFill>
              </a:rPr>
              <a:t>Realism</a:t>
            </a:r>
            <a:r>
              <a:rPr lang="en-GB" sz="2400" dirty="0" smtClean="0"/>
              <a:t>. Can </a:t>
            </a:r>
            <a:r>
              <a:rPr lang="en-GB" sz="2400" dirty="0"/>
              <a:t>the requirements be implemented given available budget and technology</a:t>
            </a:r>
          </a:p>
          <a:p>
            <a:r>
              <a:rPr lang="en-GB" sz="2400" dirty="0">
                <a:solidFill>
                  <a:srgbClr val="FF0000"/>
                </a:solidFill>
              </a:rPr>
              <a:t>Verifiability</a:t>
            </a:r>
            <a:r>
              <a:rPr lang="en-GB" sz="2400" dirty="0"/>
              <a:t>. Can the requirements be checked?</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type="body"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a:t>
            </a:r>
            <a:r>
              <a:rPr lang="en-GB" dirty="0" smtClean="0"/>
              <a:t> 2.</a:t>
            </a:r>
            <a:endParaRPr lang="en-GB" dirty="0"/>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type="body"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type="body" idx="1"/>
          </p:nvPr>
        </p:nvSpPr>
        <p:spPr>
          <a:noFill/>
          <a:ln/>
        </p:spPr>
        <p:txBody>
          <a:bodyPr lIns="90487" tIns="44450" rIns="90487" bIns="44450"/>
          <a:lstStyle/>
          <a:p>
            <a:pPr>
              <a:lnSpc>
                <a:spcPct val="90000"/>
              </a:lnSpc>
            </a:pPr>
            <a:r>
              <a:rPr lang="en-GB" dirty="0" smtClean="0">
                <a:solidFill>
                  <a:srgbClr val="FF0000"/>
                </a:solidFill>
              </a:rPr>
              <a:t>Verifiability</a:t>
            </a:r>
            <a:endParaRPr lang="en-GB" dirty="0" smtClean="0"/>
          </a:p>
          <a:p>
            <a:pPr lvl="1">
              <a:lnSpc>
                <a:spcPct val="90000"/>
              </a:lnSpc>
            </a:pPr>
            <a:r>
              <a:rPr lang="en-GB" dirty="0" smtClean="0"/>
              <a:t>Is </a:t>
            </a:r>
            <a:r>
              <a:rPr lang="en-GB" dirty="0"/>
              <a:t>the requirement realistically testable?</a:t>
            </a:r>
          </a:p>
          <a:p>
            <a:pPr>
              <a:lnSpc>
                <a:spcPct val="90000"/>
              </a:lnSpc>
            </a:pPr>
            <a:r>
              <a:rPr lang="en-GB" dirty="0" smtClean="0">
                <a:solidFill>
                  <a:srgbClr val="FF0000"/>
                </a:solidFill>
              </a:rPr>
              <a:t>Comprehensibility</a:t>
            </a:r>
            <a:endParaRPr lang="en-GB" dirty="0" smtClean="0"/>
          </a:p>
          <a:p>
            <a:pPr lvl="1">
              <a:lnSpc>
                <a:spcPct val="90000"/>
              </a:lnSpc>
            </a:pPr>
            <a:r>
              <a:rPr lang="en-GB" dirty="0" smtClean="0"/>
              <a:t>Is </a:t>
            </a:r>
            <a:r>
              <a:rPr lang="en-GB" dirty="0"/>
              <a:t>the requirement properly understood?</a:t>
            </a:r>
          </a:p>
          <a:p>
            <a:pPr>
              <a:lnSpc>
                <a:spcPct val="90000"/>
              </a:lnSpc>
            </a:pPr>
            <a:r>
              <a:rPr lang="en-GB" dirty="0" smtClean="0">
                <a:solidFill>
                  <a:srgbClr val="FF0000"/>
                </a:solidFill>
              </a:rPr>
              <a:t>Traceability</a:t>
            </a:r>
            <a:endParaRPr lang="en-GB" dirty="0" smtClean="0"/>
          </a:p>
          <a:p>
            <a:pPr lvl="1">
              <a:lnSpc>
                <a:spcPct val="90000"/>
              </a:lnSpc>
            </a:pPr>
            <a:r>
              <a:rPr lang="en-GB" dirty="0" smtClean="0"/>
              <a:t>Is </a:t>
            </a:r>
            <a:r>
              <a:rPr lang="en-GB" dirty="0"/>
              <a:t>the origin of the requirement clearly stated?</a:t>
            </a:r>
          </a:p>
          <a:p>
            <a:pPr>
              <a:lnSpc>
                <a:spcPct val="90000"/>
              </a:lnSpc>
            </a:pPr>
            <a:r>
              <a:rPr lang="en-GB" dirty="0" smtClean="0">
                <a:solidFill>
                  <a:srgbClr val="FF0000"/>
                </a:solidFill>
              </a:rPr>
              <a:t>Adaptability</a:t>
            </a:r>
            <a:endParaRPr lang="en-GB" dirty="0" smtClean="0"/>
          </a:p>
          <a:p>
            <a:pPr lvl="1">
              <a:lnSpc>
                <a:spcPct val="90000"/>
              </a:lnSpc>
            </a:pPr>
            <a:r>
              <a:rPr lang="en-GB" dirty="0" smtClean="0"/>
              <a:t>Can </a:t>
            </a:r>
            <a:r>
              <a:rPr lang="en-GB" dirty="0"/>
              <a:t>the requirement be changed without a large impact on other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type="body" idx="1"/>
          </p:nvPr>
        </p:nvSpPr>
        <p:spPr/>
        <p:txBody>
          <a:bodyPr/>
          <a:lstStyle/>
          <a:p>
            <a:r>
              <a:rPr lang="en-GB" sz="2400" dirty="0"/>
              <a:t>Requirements management is the process of managing changing requirements during the requirements engineering process and system development</a:t>
            </a:r>
            <a:r>
              <a:rPr lang="en-GB" sz="2400" dirty="0" smtClean="0"/>
              <a:t>.</a:t>
            </a:r>
          </a:p>
          <a:p>
            <a:r>
              <a:rPr lang="en-GB" dirty="0" smtClean="0"/>
              <a:t>New requirements emerge as a system is being developed and after it has gone into use.</a:t>
            </a:r>
          </a:p>
          <a:p>
            <a:r>
              <a:rPr lang="en-US" dirty="0" smtClean="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smtClean="0"/>
              <a:t> </a:t>
            </a:r>
            <a:endParaRPr lang="en-GB" sz="2400"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The business and technical environment of the system always changes after installation. </a:t>
            </a:r>
          </a:p>
          <a:p>
            <a:pPr lvl="1"/>
            <a:r>
              <a:rPr lang="en-US" dirty="0" smtClean="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smtClean="0"/>
          </a:p>
          <a:p>
            <a:r>
              <a:rPr lang="en-US" dirty="0" smtClean="0"/>
              <a:t>The people who pay for a system and the users of that system are rarely the same people. </a:t>
            </a:r>
          </a:p>
          <a:p>
            <a:pPr lvl="1"/>
            <a:r>
              <a:rPr lang="en-US" dirty="0" smtClean="0"/>
              <a:t>System customers impose requirements because of organizational and budgetary constraints. These may conflict with end-user requirements and, after delivery, new features may have to be added for user support if the system is to meet its goals.</a:t>
            </a:r>
            <a:endParaRPr lang="en-GB" dirty="0" smtClean="0"/>
          </a:p>
          <a:p>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Large systems usually have a diverse user community, with many users having different requirements and priorities that may be conflicting or contradictory. </a:t>
            </a:r>
          </a:p>
          <a:p>
            <a:pPr lvl="1"/>
            <a:r>
              <a:rPr lang="en-US" dirty="0" smtClean="0"/>
              <a:t>The final system requirements are inevitably a compromise between them and, with experience, it is often discovered that the balance of support given to different users has to be changed.</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smtClean="0"/>
              <a:t>Requirements evolution</a:t>
            </a:r>
            <a:r>
              <a:rPr lang="en-GB" dirty="0" smtClean="0"/>
              <a:t> </a:t>
            </a:r>
            <a:endParaRPr lang="en-US" dirty="0" smtClean="0"/>
          </a:p>
        </p:txBody>
      </p:sp>
      <p:pic>
        <p:nvPicPr>
          <p:cNvPr id="4" name="Picture 3" descr="4.17 ReqEvolu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133600" y="2514600"/>
            <a:ext cx="5005917" cy="25146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management planning</a:t>
            </a:r>
            <a:endParaRPr lang="en-US" dirty="0"/>
          </a:p>
        </p:txBody>
      </p:sp>
      <p:sp>
        <p:nvSpPr>
          <p:cNvPr id="3" name="Content Placeholder 2"/>
          <p:cNvSpPr>
            <a:spLocks noGrp="1"/>
          </p:cNvSpPr>
          <p:nvPr>
            <p:ph idx="1"/>
          </p:nvPr>
        </p:nvSpPr>
        <p:spPr>
          <a:xfrm>
            <a:off x="304800" y="1524000"/>
            <a:ext cx="8686800" cy="4525963"/>
          </a:xfrm>
        </p:spPr>
        <p:txBody>
          <a:bodyPr/>
          <a:lstStyle/>
          <a:p>
            <a:r>
              <a:rPr lang="en-US" dirty="0" smtClean="0"/>
              <a:t>Establishes the level of requirements management detail that is required.</a:t>
            </a:r>
          </a:p>
          <a:p>
            <a:r>
              <a:rPr lang="en-US" dirty="0" smtClean="0"/>
              <a:t>Requirements management decisions:</a:t>
            </a:r>
          </a:p>
          <a:p>
            <a:pPr lvl="1"/>
            <a:r>
              <a:rPr lang="en-US" i="1" dirty="0" smtClean="0">
                <a:solidFill>
                  <a:srgbClr val="FF0000"/>
                </a:solidFill>
              </a:rPr>
              <a:t>Requirements identification</a:t>
            </a:r>
            <a:r>
              <a:rPr lang="en-US" dirty="0" smtClean="0">
                <a:solidFill>
                  <a:srgbClr val="FF0000"/>
                </a:solidFill>
              </a:rPr>
              <a:t> </a:t>
            </a:r>
            <a:r>
              <a:rPr lang="en-US" dirty="0" smtClean="0"/>
              <a:t>Each requirement must be uniquely identified so that it can be cross-referenced with other requirements. </a:t>
            </a:r>
            <a:endParaRPr lang="en-GB" dirty="0" smtClean="0"/>
          </a:p>
          <a:p>
            <a:pPr lvl="1"/>
            <a:r>
              <a:rPr lang="en-US" i="1" dirty="0" smtClean="0">
                <a:solidFill>
                  <a:srgbClr val="FF0000"/>
                </a:solidFill>
              </a:rPr>
              <a:t>A change management process</a:t>
            </a:r>
            <a:r>
              <a:rPr lang="en-US" dirty="0" smtClean="0">
                <a:solidFill>
                  <a:srgbClr val="FF0000"/>
                </a:solidFill>
              </a:rPr>
              <a:t> </a:t>
            </a:r>
            <a:r>
              <a:rPr lang="en-US" dirty="0" smtClean="0"/>
              <a:t>This is the set of activities that assess the impact and cost of changes. I discuss this process in more detail in the following section.</a:t>
            </a:r>
            <a:endParaRPr lang="en-GB" dirty="0" smtClean="0"/>
          </a:p>
          <a:p>
            <a:pPr lvl="1"/>
            <a:r>
              <a:rPr lang="en-US" i="1" dirty="0" smtClean="0">
                <a:solidFill>
                  <a:srgbClr val="FF0000"/>
                </a:solidFill>
              </a:rPr>
              <a:t>Traceability policies</a:t>
            </a:r>
            <a:r>
              <a:rPr lang="en-US" dirty="0" smtClean="0">
                <a:solidFill>
                  <a:srgbClr val="FF0000"/>
                </a:solidFill>
              </a:rPr>
              <a:t> </a:t>
            </a:r>
            <a:r>
              <a:rPr lang="en-US" dirty="0" smtClean="0"/>
              <a:t>These policies define the relationships between each requirement and between the requirements and the system design that should be recorded. </a:t>
            </a:r>
            <a:endParaRPr lang="en-GB" dirty="0" smtClean="0"/>
          </a:p>
          <a:p>
            <a:pPr lvl="1"/>
            <a:r>
              <a:rPr lang="en-US" i="1" dirty="0" smtClean="0">
                <a:solidFill>
                  <a:srgbClr val="FF0000"/>
                </a:solidFill>
              </a:rPr>
              <a:t>Tool support</a:t>
            </a:r>
            <a:r>
              <a:rPr lang="en-US" dirty="0" smtClean="0">
                <a:solidFill>
                  <a:srgbClr val="FF0000"/>
                </a:solidFill>
              </a:rPr>
              <a:t> </a:t>
            </a:r>
            <a:r>
              <a:rPr lang="en-US" dirty="0" smtClean="0"/>
              <a:t>Tools that may be used range from specialist requirements management systems to spreadsheets and simple database systems.</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79</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Readers of different types of requirements specification</a:t>
            </a:r>
            <a:r>
              <a:rPr lang="en-GB" dirty="0" smtClean="0"/>
              <a:t> </a:t>
            </a:r>
            <a:endParaRPr lang="en-US" dirty="0" smtClean="0"/>
          </a:p>
        </p:txBody>
      </p:sp>
      <p:pic>
        <p:nvPicPr>
          <p:cNvPr id="4" name="Picture 3" descr="4.2 ReqReader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219200" y="2057400"/>
            <a:ext cx="6531232" cy="3651553"/>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change management</a:t>
            </a:r>
            <a:endParaRPr lang="en-US" dirty="0"/>
          </a:p>
        </p:txBody>
      </p:sp>
      <p:sp>
        <p:nvSpPr>
          <p:cNvPr id="3" name="Content Placeholder 2"/>
          <p:cNvSpPr>
            <a:spLocks noGrp="1"/>
          </p:cNvSpPr>
          <p:nvPr>
            <p:ph idx="1"/>
          </p:nvPr>
        </p:nvSpPr>
        <p:spPr/>
        <p:txBody>
          <a:bodyPr/>
          <a:lstStyle/>
          <a:p>
            <a:r>
              <a:rPr lang="en-US" dirty="0" smtClean="0"/>
              <a:t>Deciding if a requirements change should be accepted</a:t>
            </a:r>
          </a:p>
          <a:p>
            <a:pPr lvl="1"/>
            <a:r>
              <a:rPr lang="en-US" i="1" dirty="0" smtClean="0">
                <a:solidFill>
                  <a:srgbClr val="FF0000"/>
                </a:solidFill>
              </a:rPr>
              <a:t>Problem analysis and change specification</a:t>
            </a:r>
            <a:r>
              <a:rPr lang="en-US" dirty="0" smtClean="0">
                <a:solidFill>
                  <a:srgbClr val="FF0000"/>
                </a:solidFill>
              </a:rPr>
              <a:t> </a:t>
            </a:r>
          </a:p>
          <a:p>
            <a:pPr lvl="2"/>
            <a:r>
              <a:rPr lang="en-US" dirty="0" smtClean="0"/>
              <a:t>During this stage, the problem or the change proposal is analyzed to check that it is valid. This analysis is fed back to the change requestor who may respond with a more specific requirements change proposal, or decide to withdraw the request.</a:t>
            </a:r>
            <a:endParaRPr lang="en-GB" dirty="0" smtClean="0"/>
          </a:p>
          <a:p>
            <a:pPr lvl="1"/>
            <a:r>
              <a:rPr lang="en-US" i="1" dirty="0" smtClean="0">
                <a:solidFill>
                  <a:srgbClr val="FF0000"/>
                </a:solidFill>
              </a:rPr>
              <a:t>Change analysis and costing</a:t>
            </a:r>
            <a:r>
              <a:rPr lang="en-US" dirty="0" smtClean="0">
                <a:solidFill>
                  <a:srgbClr val="FF0000"/>
                </a:solidFill>
              </a:rPr>
              <a:t> </a:t>
            </a:r>
          </a:p>
          <a:p>
            <a:pPr lvl="2"/>
            <a:r>
              <a:rPr lang="en-US" dirty="0" smtClean="0"/>
              <a:t>The effect of the proposed change is assessed using traceability information and general knowledge of the system requirements. Once this analysis is completed, a decision is made whether or not to proceed with the requirements change.</a:t>
            </a:r>
            <a:endParaRPr lang="en-GB" dirty="0" smtClean="0"/>
          </a:p>
          <a:p>
            <a:pPr lvl="1"/>
            <a:r>
              <a:rPr lang="en-US" dirty="0" smtClean="0">
                <a:solidFill>
                  <a:srgbClr val="FF0000"/>
                </a:solidFill>
              </a:rPr>
              <a:t>Change implementation</a:t>
            </a:r>
            <a:r>
              <a:rPr lang="en-US" dirty="0" smtClean="0"/>
              <a:t> </a:t>
            </a:r>
          </a:p>
          <a:p>
            <a:pPr lvl="2"/>
            <a:r>
              <a:rPr lang="en-US" dirty="0" smtClean="0"/>
              <a:t>The requirements document and, where necessary, the system design and implementation, are modified. Ideally, the document should be organized so that changes can be easily implemented.</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t>Requirements change management</a:t>
            </a:r>
            <a:r>
              <a:rPr lang="en-GB" dirty="0" smtClean="0"/>
              <a:t> </a:t>
            </a:r>
            <a:endParaRPr lang="en-US" dirty="0" smtClean="0"/>
          </a:p>
        </p:txBody>
      </p:sp>
      <p:pic>
        <p:nvPicPr>
          <p:cNvPr id="4" name="Picture 3" descr="4.18 ReqChangeMa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8600" y="3136900"/>
            <a:ext cx="8661952" cy="10541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3" name="Content Placeholder 2"/>
          <p:cNvSpPr>
            <a:spLocks noGrp="1"/>
          </p:cNvSpPr>
          <p:nvPr>
            <p:ph idx="1"/>
          </p:nvPr>
        </p:nvSpPr>
        <p:spPr/>
        <p:txBody>
          <a:bodyPr/>
          <a:lstStyle/>
          <a:p>
            <a:r>
              <a:rPr lang="en-US" dirty="0" smtClean="0"/>
              <a:t>You can use a range of techniques for requirements elicitation including interviews, scenarios, use-cases and ethnography.</a:t>
            </a:r>
          </a:p>
          <a:p>
            <a:r>
              <a:rPr lang="en-US" dirty="0" smtClean="0"/>
              <a:t>Requirements validation is the process of checking the requirements for validity, consistency, completeness, realism and verifiability. </a:t>
            </a:r>
            <a:endParaRPr lang="en-GB" dirty="0" smtClean="0"/>
          </a:p>
          <a:p>
            <a:r>
              <a:rPr lang="en-US" dirty="0" smtClean="0"/>
              <a:t>Business, organizational and technical changes inevitably lead to changes to the requirements for a software system. Requirements management is the process of managing and controlling these changes.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fld id="{825F70CE-84E9-D04C-9B15-10C693AA0F2A}" type="slidenum">
              <a:rPr lang="en-US" smtClean="0"/>
              <a:pPr/>
              <a:t>82</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r>
              <a:rPr lang="en-GB" sz="2000" dirty="0" smtClean="0"/>
              <a:t>.</a:t>
            </a:r>
          </a:p>
          <a:p>
            <a:pPr lvl="1">
              <a:lnSpc>
                <a:spcPct val="90000"/>
              </a:lnSpc>
            </a:pPr>
            <a:r>
              <a:rPr lang="en-GB" dirty="0" smtClean="0"/>
              <a:t>May state what the system should not do.</a:t>
            </a:r>
            <a:endParaRPr lang="en-GB" sz="2000" dirty="0" smtClean="0"/>
          </a:p>
          <a:p>
            <a:pPr>
              <a:lnSpc>
                <a:spcPct val="90000"/>
              </a:lnSpc>
            </a:pPr>
            <a:r>
              <a:rPr lang="en-GB" sz="2400" dirty="0"/>
              <a:t>Non-functional requirements</a:t>
            </a:r>
            <a:endParaRPr lang="en-GB" sz="2400" dirty="0" smtClean="0"/>
          </a:p>
          <a:p>
            <a:pPr lvl="1">
              <a:lnSpc>
                <a:spcPct val="90000"/>
              </a:lnSpc>
            </a:pPr>
            <a:r>
              <a:rPr lang="en-GB" dirty="0"/>
              <a:t>C</a:t>
            </a:r>
            <a:r>
              <a:rPr lang="en-GB" sz="2000" dirty="0" smtClean="0"/>
              <a:t>onstraints </a:t>
            </a:r>
            <a:r>
              <a:rPr lang="en-GB" sz="2000" dirty="0"/>
              <a:t>on the services or functions offered by the system such as timing constraints, constraints on the development process, standards, etc</a:t>
            </a:r>
            <a:r>
              <a:rPr lang="en-GB" sz="2000" dirty="0" smtClean="0"/>
              <a:t>.</a:t>
            </a:r>
          </a:p>
          <a:p>
            <a:pPr lvl="1">
              <a:lnSpc>
                <a:spcPct val="90000"/>
              </a:lnSpc>
            </a:pPr>
            <a:r>
              <a:rPr lang="en-GB" dirty="0" smtClean="0"/>
              <a:t>Often apply to the system as a whole rather than individual features or services.</a:t>
            </a:r>
          </a:p>
          <a:p>
            <a:pPr>
              <a:lnSpc>
                <a:spcPct val="90000"/>
              </a:lnSpc>
            </a:pPr>
            <a:r>
              <a:rPr lang="en-GB" sz="2400" dirty="0" smtClean="0"/>
              <a:t>Domain requirements</a:t>
            </a:r>
          </a:p>
          <a:p>
            <a:pPr lvl="1">
              <a:lnSpc>
                <a:spcPct val="90000"/>
              </a:lnSpc>
            </a:pPr>
            <a:r>
              <a:rPr lang="en-GB" sz="2000" dirty="0" smtClean="0"/>
              <a:t>Constraints on the system from the domain </a:t>
            </a:r>
            <a:r>
              <a:rPr lang="en-GB" dirty="0" smtClean="0"/>
              <a:t>of operation</a:t>
            </a:r>
            <a:endParaRPr lang="en-GB" sz="2000" dirty="0" smtClean="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4100</TotalTime>
  <Words>5216</Words>
  <Application>Microsoft Office PowerPoint</Application>
  <PresentationFormat>On-screen Show (4:3)</PresentationFormat>
  <Paragraphs>577</Paragraphs>
  <Slides>82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82</vt:i4>
      </vt:variant>
    </vt:vector>
  </HeadingPairs>
  <TitlesOfParts>
    <vt:vector size="84" baseType="lpstr">
      <vt:lpstr>SE9</vt:lpstr>
      <vt:lpstr>Document</vt:lpstr>
      <vt:lpstr>Chapter 4 – Requirements Engineering</vt:lpstr>
      <vt:lpstr>Topics covered</vt:lpstr>
      <vt:lpstr>Requirements engineering</vt:lpstr>
      <vt:lpstr>What is a requirement?</vt:lpstr>
      <vt:lpstr>Requirements abstraction (Davis)</vt:lpstr>
      <vt:lpstr>Types of requirement</vt:lpstr>
      <vt:lpstr>User and system requirements </vt:lpstr>
      <vt:lpstr>Readers of different types of requirements specification </vt:lpstr>
      <vt:lpstr>Functional and non-functional requirements</vt:lpstr>
      <vt:lpstr>Functional requirements</vt:lpstr>
      <vt:lpstr>Functional requirements for the MHC-PMS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MHC-PMS </vt:lpstr>
      <vt:lpstr>Goals and requirements</vt:lpstr>
      <vt:lpstr>Usability requirements</vt:lpstr>
      <vt:lpstr>Metrics for specifying nonfunctional requirements</vt:lpstr>
      <vt:lpstr>Domain requirements</vt:lpstr>
      <vt:lpstr>Train protection system</vt:lpstr>
      <vt:lpstr>Domain requirements problems</vt:lpstr>
      <vt:lpstr>Key points</vt:lpstr>
      <vt:lpstr>Chapter 4 – Requirements Engineering</vt:lpstr>
      <vt:lpstr>The software requirements document</vt:lpstr>
      <vt:lpstr>Agile methods and requirements</vt:lpstr>
      <vt:lpstr>Users of a requirements document </vt:lpstr>
      <vt:lpstr>Requirements document variability</vt:lpstr>
      <vt:lpstr>The structure of a requirements document </vt:lpstr>
      <vt:lpstr>The structure of a requirements document </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Requirements engineering processes</vt:lpstr>
      <vt:lpstr>A spiral view of the requirements engineering process </vt:lpstr>
      <vt:lpstr>Requirements elicitation and analysis</vt:lpstr>
      <vt:lpstr>Problems of requirements analysis</vt:lpstr>
      <vt:lpstr>Requirements elicitation and analysis</vt:lpstr>
      <vt:lpstr>The requirements elicitation and analysis process </vt:lpstr>
      <vt:lpstr>Process activities</vt:lpstr>
      <vt:lpstr>Problems of requirements elicitation</vt:lpstr>
      <vt:lpstr>Key points</vt:lpstr>
      <vt:lpstr>Chapter 4 – Requirements Engineering</vt:lpstr>
      <vt:lpstr>Requirements discovery</vt:lpstr>
      <vt:lpstr>Stakeholders in the MHC-PMS</vt:lpstr>
      <vt:lpstr>Stakeholders in the MHC-PMS</vt:lpstr>
      <vt:lpstr>Interviewing</vt:lpstr>
      <vt:lpstr>Interviews in practice</vt:lpstr>
      <vt:lpstr>Scenarios</vt:lpstr>
      <vt:lpstr>Scenario for collecting medical history in MHC-PMS </vt:lpstr>
      <vt:lpstr>Scenario for collecting medical history in MHC-PMS </vt:lpstr>
      <vt:lpstr>Use cases</vt:lpstr>
      <vt:lpstr>Use cases for the MHC-PMS </vt:lpstr>
      <vt:lpstr>Ethnography</vt:lpstr>
      <vt:lpstr>Scope of ethnography</vt:lpstr>
      <vt:lpstr>Focused ethnography</vt:lpstr>
      <vt:lpstr>Ethnography and prototyping for requirements analysis </vt:lpstr>
      <vt:lpstr>Requirements validation</vt:lpstr>
      <vt:lpstr>Requirements checking</vt:lpstr>
      <vt:lpstr>Requirements validation techniques</vt:lpstr>
      <vt:lpstr>Requirements reviews</vt:lpstr>
      <vt:lpstr>Review checks</vt:lpstr>
      <vt:lpstr>Requirements management</vt:lpstr>
      <vt:lpstr>Changing requirements</vt:lpstr>
      <vt:lpstr>Changing requirements</vt:lpstr>
      <vt:lpstr>Requirements evolution </vt:lpstr>
      <vt:lpstr>Requirements management planning</vt:lpstr>
      <vt:lpstr>Requirements change management</vt:lpstr>
      <vt:lpstr>Requirements change management </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Jusutus N Nyagwencha</cp:lastModifiedBy>
  <cp:revision>19</cp:revision>
  <cp:lastPrinted>2010-01-11T10:54:43Z</cp:lastPrinted>
  <dcterms:created xsi:type="dcterms:W3CDTF">2010-01-08T19:43:52Z</dcterms:created>
  <dcterms:modified xsi:type="dcterms:W3CDTF">2015-09-08T12:03:51Z</dcterms:modified>
</cp:coreProperties>
</file>