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5"/>
  </p:notesMasterIdLst>
  <p:handoutMasterIdLst>
    <p:handoutMasterId r:id="rId56"/>
  </p:handoutMasterIdLst>
  <p:sldIdLst>
    <p:sldId id="256" r:id="rId2"/>
    <p:sldId id="281" r:id="rId3"/>
    <p:sldId id="282" r:id="rId4"/>
    <p:sldId id="280" r:id="rId5"/>
    <p:sldId id="283" r:id="rId6"/>
    <p:sldId id="284" r:id="rId7"/>
    <p:sldId id="285" r:id="rId8"/>
    <p:sldId id="287" r:id="rId9"/>
    <p:sldId id="286" r:id="rId10"/>
    <p:sldId id="257" r:id="rId11"/>
    <p:sldId id="288" r:id="rId12"/>
    <p:sldId id="258" r:id="rId13"/>
    <p:sldId id="289" r:id="rId14"/>
    <p:sldId id="290" r:id="rId15"/>
    <p:sldId id="259" r:id="rId16"/>
    <p:sldId id="260" r:id="rId17"/>
    <p:sldId id="261" r:id="rId18"/>
    <p:sldId id="299" r:id="rId19"/>
    <p:sldId id="262" r:id="rId20"/>
    <p:sldId id="263" r:id="rId21"/>
    <p:sldId id="291" r:id="rId22"/>
    <p:sldId id="292" r:id="rId23"/>
    <p:sldId id="264" r:id="rId24"/>
    <p:sldId id="265" r:id="rId25"/>
    <p:sldId id="266" r:id="rId26"/>
    <p:sldId id="310" r:id="rId27"/>
    <p:sldId id="309" r:id="rId28"/>
    <p:sldId id="300" r:id="rId29"/>
    <p:sldId id="301" r:id="rId30"/>
    <p:sldId id="267" r:id="rId31"/>
    <p:sldId id="268" r:id="rId32"/>
    <p:sldId id="293" r:id="rId33"/>
    <p:sldId id="269" r:id="rId34"/>
    <p:sldId id="294" r:id="rId35"/>
    <p:sldId id="295" r:id="rId36"/>
    <p:sldId id="270" r:id="rId37"/>
    <p:sldId id="271" r:id="rId38"/>
    <p:sldId id="302" r:id="rId39"/>
    <p:sldId id="278" r:id="rId40"/>
    <p:sldId id="272" r:id="rId41"/>
    <p:sldId id="273" r:id="rId42"/>
    <p:sldId id="277" r:id="rId43"/>
    <p:sldId id="274" r:id="rId44"/>
    <p:sldId id="303" r:id="rId45"/>
    <p:sldId id="304" r:id="rId46"/>
    <p:sldId id="297" r:id="rId47"/>
    <p:sldId id="305" r:id="rId48"/>
    <p:sldId id="275" r:id="rId49"/>
    <p:sldId id="276" r:id="rId50"/>
    <p:sldId id="306" r:id="rId51"/>
    <p:sldId id="307" r:id="rId52"/>
    <p:sldId id="308" r:id="rId53"/>
    <p:sldId id="298" r:id="rId5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294" y="-13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9/8/2015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3378723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9/8/2015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6117153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22F52E-DFEC-CF4E-9154-12D1BED15C4B}" type="datetime1">
              <a:rPr lang="en-US" smtClean="0"/>
              <a:t>9/8/2015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72FE822-76AE-3746-8338-468ADE492E9E}" type="datetime1">
              <a:rPr lang="en-US" smtClean="0"/>
              <a:t>9/8/2015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C00C6F-8C67-1B43-80E9-CFE97FD9DFA1}" type="datetime1">
              <a:rPr lang="en-US" smtClean="0"/>
              <a:t>9/8/2015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DF728F-A2D9-DE49-9AC0-08E4CCFC3CBD}" type="datetime1">
              <a:rPr lang="en-US" smtClean="0"/>
              <a:t>9/8/2015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6C57837-DD6D-C848-91B2-CB84389E4898}" type="datetime1">
              <a:rPr lang="en-US" smtClean="0"/>
              <a:t>9/8/2015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0B8C665-7139-DE43-9391-7A97C447FA1A}" type="datetime1">
              <a:rPr lang="en-US" smtClean="0"/>
              <a:t>9/8/2015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36C6B15-2585-5C47-A65D-F349E6DD2A9B}" type="datetime1">
              <a:rPr lang="en-US" smtClean="0"/>
              <a:t>9/8/2015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CC1C80-1CA0-B74D-B2D0-A4B5EA1E22AD}" type="datetime1">
              <a:rPr lang="en-US" smtClean="0"/>
              <a:t>9/8/2015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237EE1-1982-F94A-9074-6B57976F77EF}" type="datetime1">
              <a:rPr lang="en-US" smtClean="0"/>
              <a:t>9/8/2015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AB28E7-72C6-6642-A20C-3227154F59A3}" type="datetime1">
              <a:rPr lang="en-US" smtClean="0"/>
              <a:t>9/8/2015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2E3FBCA-5989-E440-A1A0-93004286AB6A}" type="datetime1">
              <a:rPr lang="en-US" smtClean="0"/>
              <a:t>9/8/2015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7823DC5D-7ACB-A846-A411-E90AA88C6704}" type="datetime1">
              <a:rPr lang="en-US" smtClean="0"/>
              <a:t>9/8/2015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d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d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d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2.pd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4.pd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6.pd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smtClean="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Lecture 1</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MHC-PMS</a:t>
            </a:r>
            <a:r>
              <a:rPr lang="en-GB" dirty="0" smtClean="0"/>
              <a:t> </a:t>
            </a:r>
            <a:endParaRPr lang="en-US" dirty="0" smtClean="0"/>
          </a:p>
        </p:txBody>
      </p:sp>
      <p:pic>
        <p:nvPicPr>
          <p:cNvPr id="4" name="Picture 3" descr="5.1 MHCPMS-Context.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12485" y="2046859"/>
            <a:ext cx="4760957" cy="299902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perspective</a:t>
            </a:r>
            <a:endParaRPr lang="en-US" dirty="0"/>
          </a:p>
        </p:txBody>
      </p:sp>
      <p:sp>
        <p:nvSpPr>
          <p:cNvPr id="4" name="Content Placeholder 3"/>
          <p:cNvSpPr>
            <a:spLocks noGrp="1"/>
          </p:cNvSpPr>
          <p:nvPr>
            <p:ph idx="1"/>
          </p:nvPr>
        </p:nvSpPr>
        <p:spPr/>
        <p:txBody>
          <a:bodyPr/>
          <a:lstStyle/>
          <a:p>
            <a:r>
              <a:rPr lang="en-US" dirty="0" smtClean="0"/>
              <a:t>Context models simply show the other systems in the environment, not how the system being developed is used in that environment.</a:t>
            </a:r>
          </a:p>
          <a:p>
            <a:r>
              <a:rPr lang="en-US" dirty="0" smtClean="0"/>
              <a:t>Process models reveal how the system being developed is used in broader business processes.</a:t>
            </a:r>
          </a:p>
          <a:p>
            <a:r>
              <a:rPr lang="en-US" dirty="0" smtClean="0"/>
              <a:t>UML activity diagrams may be used to define business process models.</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Process model of involuntary detention</a:t>
            </a:r>
            <a:r>
              <a:rPr lang="en-GB" dirty="0" smtClean="0"/>
              <a:t> </a:t>
            </a:r>
            <a:endParaRPr lang="en-US" dirty="0" smtClean="0"/>
          </a:p>
        </p:txBody>
      </p:sp>
      <p:pic>
        <p:nvPicPr>
          <p:cNvPr id="4" name="Picture 3" descr="5.2 Detentio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10659" y="1968500"/>
            <a:ext cx="7032447" cy="362659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lstStyle/>
          <a:p>
            <a:r>
              <a:rPr lang="en-US" dirty="0" smtClean="0"/>
              <a:t>Modeling user interaction is important as it helps to identify user requirements. </a:t>
            </a:r>
          </a:p>
          <a:p>
            <a:r>
              <a:rPr lang="en-US" dirty="0" smtClean="0"/>
              <a:t>Modeling system-to-system interaction highlights the communication problems that may arise. </a:t>
            </a:r>
          </a:p>
          <a:p>
            <a:r>
              <a:rPr lang="en-US" dirty="0" smtClean="0"/>
              <a:t>Modeling component interaction helps us understand if a proposed system structure is likely to deliver the required system performance and dependability.</a:t>
            </a:r>
            <a:r>
              <a:rPr lang="en-GB" dirty="0" smtClean="0"/>
              <a:t> </a:t>
            </a:r>
          </a:p>
          <a:p>
            <a:r>
              <a:rPr lang="en-GB" dirty="0" smtClean="0"/>
              <a:t>Use case diagrams and sequence diagrams may be used for interaction </a:t>
            </a:r>
            <a:r>
              <a:rPr lang="en-GB" dirty="0" err="1" smtClean="0"/>
              <a:t>modeling</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modeling</a:t>
            </a:r>
            <a:endParaRPr lang="en-US" dirty="0"/>
          </a:p>
        </p:txBody>
      </p:sp>
      <p:sp>
        <p:nvSpPr>
          <p:cNvPr id="3" name="Content Placeholder 2"/>
          <p:cNvSpPr>
            <a:spLocks noGrp="1"/>
          </p:cNvSpPr>
          <p:nvPr>
            <p:ph idx="1"/>
          </p:nvPr>
        </p:nvSpPr>
        <p:spPr/>
        <p:txBody>
          <a:bodyPr/>
          <a:lstStyle/>
          <a:p>
            <a:r>
              <a:rPr lang="en-US" dirty="0" smtClean="0"/>
              <a:t>Use cases were developed originally to support requirements elicitation and now incorporated into the UML.</a:t>
            </a:r>
          </a:p>
          <a:p>
            <a:r>
              <a:rPr lang="en-US" dirty="0" smtClean="0"/>
              <a:t>Each use case represents a discrete task that involves external interaction with a system.</a:t>
            </a:r>
          </a:p>
          <a:p>
            <a:r>
              <a:rPr lang="en-US" dirty="0" smtClean="0"/>
              <a:t>Actors in a use case may be people or other systems.</a:t>
            </a:r>
          </a:p>
          <a:p>
            <a:r>
              <a:rPr lang="en-US" dirty="0" smtClean="0"/>
              <a:t>Represented </a:t>
            </a:r>
            <a:r>
              <a:rPr lang="en-US" dirty="0" err="1" smtClean="0"/>
              <a:t>diagramatically</a:t>
            </a:r>
            <a:r>
              <a:rPr lang="en-US" dirty="0" smtClean="0"/>
              <a:t> to provide an overview of the use case and in a more detailed textual form.</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Transfer-data use case</a:t>
            </a:r>
            <a:r>
              <a:rPr lang="en-GB" dirty="0" smtClean="0"/>
              <a:t> </a:t>
            </a:r>
            <a:endParaRPr lang="en-US" dirty="0" smtClean="0"/>
          </a:p>
        </p:txBody>
      </p:sp>
      <p:sp>
        <p:nvSpPr>
          <p:cNvPr id="5" name="Content Placeholder 4"/>
          <p:cNvSpPr>
            <a:spLocks noGrp="1"/>
          </p:cNvSpPr>
          <p:nvPr>
            <p:ph idx="1"/>
          </p:nvPr>
        </p:nvSpPr>
        <p:spPr/>
        <p:txBody>
          <a:bodyPr/>
          <a:lstStyle/>
          <a:p>
            <a:r>
              <a:rPr lang="en-US" dirty="0" smtClean="0"/>
              <a:t>A use case in the MHC-PMS</a:t>
            </a:r>
            <a:endParaRPr lang="en-US" dirty="0"/>
          </a:p>
        </p:txBody>
      </p:sp>
      <p:pic>
        <p:nvPicPr>
          <p:cNvPr id="4" name="Picture 3" descr="5.3 UseCas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66722" y="3259717"/>
            <a:ext cx="7486946" cy="1214863"/>
          </a:xfrm>
          <a:prstGeom prst="rect">
            <a:avLst/>
          </a:prstGeom>
        </p:spPr>
      </p:pic>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Tabular description of the ‘Transfer data’ use-case</a:t>
            </a:r>
            <a:r>
              <a:rPr lang="en-GB" dirty="0" smtClean="0"/>
              <a:t> </a:t>
            </a:r>
            <a:endParaRPr lang="en-US" dirty="0" smtClean="0"/>
          </a:p>
        </p:txBody>
      </p:sp>
      <p:graphicFrame>
        <p:nvGraphicFramePr>
          <p:cNvPr id="3" name="Table 2"/>
          <p:cNvGraphicFramePr>
            <a:graphicFrameLocks noGrp="1"/>
          </p:cNvGraphicFramePr>
          <p:nvPr/>
        </p:nvGraphicFramePr>
        <p:xfrm>
          <a:off x="909638" y="1866900"/>
          <a:ext cx="7205662" cy="4051935"/>
        </p:xfrm>
        <a:graphic>
          <a:graphicData uri="http://schemas.openxmlformats.org/drawingml/2006/table">
            <a:tbl>
              <a:tblPr/>
              <a:tblGrid>
                <a:gridCol w="1935162"/>
                <a:gridCol w="5270500"/>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MHC</a:t>
                      </a:r>
                      <a:r>
                        <a:rPr kumimoji="0" lang="en-GB" sz="1600" b="1" i="0" u="none" strike="noStrike" cap="none" normalizeH="0" baseline="0" dirty="0">
                          <a:ln>
                            <a:noFill/>
                          </a:ln>
                          <a:solidFill>
                            <a:srgbClr val="000000"/>
                          </a:solidFill>
                          <a:effectLst/>
                          <a:latin typeface="Arial" charset="0"/>
                          <a:ea typeface="Times New Roman" charset="0"/>
                        </a:rPr>
                        <a:t>-PMS: Transfer </a:t>
                      </a:r>
                      <a:r>
                        <a:rPr kumimoji="0" lang="en-GB" sz="1600" b="1" i="0" u="none" strike="noStrike" cap="none" normalizeH="0" baseline="0" dirty="0" smtClean="0">
                          <a:ln>
                            <a:noFill/>
                          </a:ln>
                          <a:solidFill>
                            <a:srgbClr val="000000"/>
                          </a:solidFill>
                          <a:effectLst/>
                          <a:latin typeface="Arial" charset="0"/>
                          <a:ea typeface="Times New Roman" charset="0"/>
                        </a:rPr>
                        <a:t>data</a:t>
                      </a:r>
                      <a:endParaRPr kumimoji="0" lang="en-GB" sz="16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Actors</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Use cases in the MHC-PMS involving the role ‘Medical Receptionist’</a:t>
            </a:r>
            <a:r>
              <a:rPr lang="en-GB" dirty="0" smtClean="0"/>
              <a:t> </a:t>
            </a:r>
            <a:endParaRPr lang="en-US" dirty="0" smtClean="0"/>
          </a:p>
        </p:txBody>
      </p:sp>
      <p:pic>
        <p:nvPicPr>
          <p:cNvPr id="4" name="Picture 3" descr="5.5 Recep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79650" y="1747838"/>
            <a:ext cx="4451350" cy="479565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lstStyle/>
          <a:p>
            <a:r>
              <a:rPr lang="en-US" dirty="0" smtClean="0"/>
              <a:t>Sequence diagrams are part of the UML and are used to model the interactions between the actors and the objects within a system.</a:t>
            </a:r>
          </a:p>
          <a:p>
            <a:r>
              <a:rPr lang="en-US" dirty="0" smtClean="0"/>
              <a:t>A sequence diagram shows the sequence of interactions that take place during a particular use case or use case instance.</a:t>
            </a:r>
          </a:p>
          <a:p>
            <a:r>
              <a:rPr lang="en-US" dirty="0" smtClean="0"/>
              <a:t>The objects and actors involved are listed along the top of the diagram, with a dotted line drawn vertically from these. </a:t>
            </a:r>
          </a:p>
          <a:p>
            <a:r>
              <a:rPr lang="en-US" dirty="0" smtClean="0"/>
              <a:t>Interactions between objects are indicated by annotated arrows.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Sequence diagram for View patient information</a:t>
            </a:r>
            <a:r>
              <a:rPr lang="en-GB" dirty="0" smtClean="0"/>
              <a:t> </a:t>
            </a:r>
            <a:endParaRPr lang="en-US" dirty="0" smtClean="0"/>
          </a:p>
        </p:txBody>
      </p:sp>
      <p:pic>
        <p:nvPicPr>
          <p:cNvPr id="4" name="Picture 3" descr="5.6 ViewInfoSeq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30349" y="1727200"/>
            <a:ext cx="6455927" cy="4381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Context models</a:t>
            </a:r>
            <a:endParaRPr lang="en-GB" dirty="0" smtClean="0"/>
          </a:p>
          <a:p>
            <a:r>
              <a:rPr lang="en-US" dirty="0" smtClean="0"/>
              <a:t>Interaction models</a:t>
            </a:r>
            <a:endParaRPr lang="en-GB" dirty="0" smtClean="0"/>
          </a:p>
          <a:p>
            <a:r>
              <a:rPr lang="en-US" dirty="0" smtClean="0"/>
              <a:t>Structural models</a:t>
            </a:r>
            <a:endParaRPr lang="en-GB" dirty="0" smtClean="0"/>
          </a:p>
          <a:p>
            <a:r>
              <a:rPr lang="en-US" dirty="0" smtClean="0"/>
              <a:t>Behavioral models</a:t>
            </a:r>
            <a:endParaRPr lang="en-GB" dirty="0" smtClean="0"/>
          </a:p>
          <a:p>
            <a:r>
              <a:rPr lang="en-US" dirty="0" smtClean="0"/>
              <a:t>Model-driven engineering</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Sequence diagram for Transfer Data</a:t>
            </a:r>
            <a:r>
              <a:rPr lang="en-GB" dirty="0" smtClean="0"/>
              <a:t> </a:t>
            </a:r>
            <a:endParaRPr lang="en-US" dirty="0" smtClean="0"/>
          </a:p>
        </p:txBody>
      </p:sp>
      <p:pic>
        <p:nvPicPr>
          <p:cNvPr id="4" name="Picture 3" descr="5.7 TransferData.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057399" y="1231900"/>
            <a:ext cx="5395649" cy="5422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models</a:t>
            </a:r>
            <a:endParaRPr lang="en-US" dirty="0"/>
          </a:p>
        </p:txBody>
      </p:sp>
      <p:sp>
        <p:nvSpPr>
          <p:cNvPr id="3" name="Content Placeholder 2"/>
          <p:cNvSpPr>
            <a:spLocks noGrp="1"/>
          </p:cNvSpPr>
          <p:nvPr>
            <p:ph idx="1"/>
          </p:nvPr>
        </p:nvSpPr>
        <p:spPr/>
        <p:txBody>
          <a:bodyPr/>
          <a:lstStyle/>
          <a:p>
            <a:r>
              <a:rPr lang="en-US" dirty="0" smtClean="0"/>
              <a:t>Structural models of software display the organization of a system in terms of the components that make up that system and their relationships. </a:t>
            </a:r>
          </a:p>
          <a:p>
            <a:r>
              <a:rPr lang="en-US" dirty="0" smtClean="0"/>
              <a:t>Structural models may be static models, which show the structure of the system design, or dynamic models, which show the organization of the system when it is executing. </a:t>
            </a:r>
          </a:p>
          <a:p>
            <a:r>
              <a:rPr lang="en-US" dirty="0" smtClean="0"/>
              <a:t>You create structural models of a system when you are discussing and designing the system architecture.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lstStyle/>
          <a:p>
            <a:r>
              <a:rPr lang="en-US" dirty="0" smtClean="0"/>
              <a:t>Class diagrams are used when developing an object-oriented system model to show the classes in a system and the associations between these classes. </a:t>
            </a:r>
          </a:p>
          <a:p>
            <a:r>
              <a:rPr lang="en-US" dirty="0" smtClean="0"/>
              <a:t>An object class can be thought of as a general definition of one kind of system object. </a:t>
            </a:r>
          </a:p>
          <a:p>
            <a:r>
              <a:rPr lang="en-US" dirty="0" smtClean="0"/>
              <a:t>An association is a link between classes that indicates that there is some relationship between these classes.</a:t>
            </a:r>
            <a:r>
              <a:rPr lang="en-GB" dirty="0" smtClean="0"/>
              <a:t> </a:t>
            </a:r>
          </a:p>
          <a:p>
            <a:r>
              <a:rPr lang="en-US" dirty="0" smtClean="0"/>
              <a:t>When you are developing models during the early stages of the software engineering process, objects represent something in the real world, such as a patient, a prescription, doctor, etc.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UML classes and association</a:t>
            </a:r>
            <a:r>
              <a:rPr lang="en-GB" dirty="0" smtClean="0"/>
              <a:t> </a:t>
            </a:r>
            <a:endParaRPr lang="en-US" dirty="0" smtClean="0"/>
          </a:p>
        </p:txBody>
      </p:sp>
      <p:pic>
        <p:nvPicPr>
          <p:cNvPr id="4" name="Picture 3" descr="5.8 ClassAssoc.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076449" y="3060700"/>
            <a:ext cx="5312019" cy="952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Classes and associations in the MHC-PMS </a:t>
            </a:r>
          </a:p>
        </p:txBody>
      </p:sp>
      <p:pic>
        <p:nvPicPr>
          <p:cNvPr id="4" name="Picture 3" descr="5.9 MHCPMS-clas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73149" y="1746249"/>
            <a:ext cx="6677283" cy="4477707"/>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The Consultation class</a:t>
            </a:r>
            <a:r>
              <a:rPr lang="en-GB" dirty="0" smtClean="0"/>
              <a:t> </a:t>
            </a:r>
            <a:endParaRPr lang="en-US" dirty="0" smtClean="0"/>
          </a:p>
        </p:txBody>
      </p:sp>
      <p:pic>
        <p:nvPicPr>
          <p:cNvPr id="4" name="Picture 3" descr="5.10 Consultation Cla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3263900" y="1727199"/>
            <a:ext cx="2654300" cy="4550229"/>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5" name="Content Placeholder 4"/>
          <p:cNvSpPr>
            <a:spLocks noGrp="1"/>
          </p:cNvSpPr>
          <p:nvPr>
            <p:ph idx="1"/>
          </p:nvPr>
        </p:nvSpPr>
        <p:spPr/>
        <p:txBody>
          <a:bodyPr/>
          <a:lstStyle/>
          <a:p>
            <a:r>
              <a:rPr lang="en-GB" sz="2000" dirty="0" smtClean="0"/>
              <a:t>A model is an abstract view of a system that ignores system details. Complementary system models can be developed to show the system’s context, interactions, structure and </a:t>
            </a:r>
            <a:r>
              <a:rPr lang="en-GB" sz="2000" dirty="0" err="1" smtClean="0"/>
              <a:t>behavior</a:t>
            </a:r>
            <a:r>
              <a:rPr lang="en-GB" sz="2000" dirty="0" smtClean="0"/>
              <a:t>.</a:t>
            </a:r>
          </a:p>
          <a:p>
            <a:r>
              <a:rPr lang="en-GB" sz="2000" dirty="0" smtClean="0"/>
              <a:t>Context models show how a system that is being </a:t>
            </a:r>
            <a:r>
              <a:rPr lang="en-US" sz="2000" dirty="0" smtClean="0"/>
              <a:t>modeled is positioned in an environment with other systems and processes. </a:t>
            </a:r>
            <a:endParaRPr lang="en-GB" sz="2000" dirty="0" smtClean="0"/>
          </a:p>
          <a:p>
            <a:r>
              <a:rPr lang="en-US" sz="2000" dirty="0" smtClean="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smtClean="0"/>
          </a:p>
          <a:p>
            <a:r>
              <a:rPr lang="en-US" sz="2000" dirty="0" smtClean="0"/>
              <a:t>Structural models show the organization and architecture of a system. Class diagrams are used to define the static structure of classes in a system and their associations.</a:t>
            </a:r>
            <a:endParaRPr lang="en-GB" sz="2000" dirty="0" smtClean="0"/>
          </a:p>
          <a:p>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smtClean="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Lecture 2</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p:txBody>
          <a:bodyPr/>
          <a:lstStyle/>
          <a:p>
            <a:r>
              <a:rPr lang="en-US" dirty="0" smtClean="0"/>
              <a:t>Generalization is an everyday technique that we use to manage complexity. </a:t>
            </a:r>
          </a:p>
          <a:p>
            <a:r>
              <a:rPr lang="en-US" dirty="0" smtClean="0"/>
              <a:t>Rather than learn the detailed characteristics of every entity that we experience, we place these entities in more general classes (animals, cars, houses, etc.) and learn the characteristics of these classes. </a:t>
            </a:r>
          </a:p>
          <a:p>
            <a:r>
              <a:rPr lang="en-US" dirty="0" smtClean="0"/>
              <a:t>This allows us to infer that different members of these classes have some common characteristics e.g. squirrels and rats are rodents.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sz="2100" dirty="0" smtClean="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smtClean="0"/>
              <a:t>In object-oriented languages, such as Java, generalization is implemented using the class inheritance mechanisms built into the language.</a:t>
            </a:r>
            <a:r>
              <a:rPr lang="en-GB" sz="2100" dirty="0" smtClean="0"/>
              <a:t> </a:t>
            </a:r>
          </a:p>
          <a:p>
            <a:r>
              <a:rPr lang="en-US" sz="2100" dirty="0" smtClean="0"/>
              <a:t>In a generalization, the attributes and operations associated with higher-level classes are also associated with the lower-level classes.</a:t>
            </a:r>
          </a:p>
          <a:p>
            <a:r>
              <a:rPr lang="en-US" sz="2100" dirty="0" smtClean="0"/>
              <a:t> The lower-level classes are subclasses inherit the attributes and operations from their </a:t>
            </a:r>
            <a:r>
              <a:rPr lang="en-US" sz="2100" dirty="0" err="1" smtClean="0"/>
              <a:t>superclasses</a:t>
            </a:r>
            <a:r>
              <a:rPr lang="en-US" sz="2100" dirty="0" smtClean="0"/>
              <a:t>. These lower-level classes then add more specific attributes and operations. </a:t>
            </a:r>
            <a:endParaRPr lang="en-US" sz="2100" dirty="0"/>
          </a:p>
        </p:txBody>
      </p:sp>
      <p:sp>
        <p:nvSpPr>
          <p:cNvPr id="4" name="Footer Placeholder 3"/>
          <p:cNvSpPr>
            <a:spLocks noGrp="1"/>
          </p:cNvSpPr>
          <p:nvPr>
            <p:ph type="ftr" sz="quarter" idx="11"/>
          </p:nvPr>
        </p:nvSpPr>
        <p:spPr/>
        <p:txBody>
          <a:bodyPr/>
          <a:lstStyle/>
          <a:p>
            <a:pPr>
              <a:defRPr/>
            </a:pPr>
            <a:r>
              <a:rPr lang="en-US" dirty="0" smtClean="0"/>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dirty="0" smtClean="0"/>
              <a:t>System modeling is the process of developing abstract models of a system, with each model presenting a different view or perspective of that system. </a:t>
            </a:r>
          </a:p>
          <a:p>
            <a:r>
              <a:rPr lang="en-US" dirty="0" smtClean="0"/>
              <a:t>System modeling has now come to mean representing a system using some kind of graphical notation, which is now almost always based on notations in the Unified Modeling Language (UML). </a:t>
            </a:r>
          </a:p>
          <a:p>
            <a:r>
              <a:rPr lang="en-GB" dirty="0" smtClean="0"/>
              <a:t>System modelling helps the analyst to understand the functionality of the system and models are used to communicate with customers.</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A generalization hierarchy</a:t>
            </a:r>
            <a:r>
              <a:rPr lang="en-GB" dirty="0" smtClean="0"/>
              <a:t> </a:t>
            </a:r>
            <a:endParaRPr lang="en-US" dirty="0" smtClean="0"/>
          </a:p>
        </p:txBody>
      </p:sp>
      <p:pic>
        <p:nvPicPr>
          <p:cNvPr id="4" name="Picture 3" descr="5.11 GeneralizationHierarchy.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374900" y="2133600"/>
            <a:ext cx="4495800" cy="3238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A generalization hierarchy with added detail</a:t>
            </a:r>
            <a:r>
              <a:rPr lang="en-GB" dirty="0" smtClean="0"/>
              <a:t> </a:t>
            </a:r>
            <a:endParaRPr lang="en-US" dirty="0" smtClean="0"/>
          </a:p>
        </p:txBody>
      </p:sp>
      <p:pic>
        <p:nvPicPr>
          <p:cNvPr id="4" name="Picture 3" descr="5.12 GeneralisationDetai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32049" y="1879600"/>
            <a:ext cx="4576879" cy="3771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a:t>
            </a:r>
            <a:r>
              <a:rPr lang="en-GB" dirty="0" smtClean="0"/>
              <a:t> class aggregation models</a:t>
            </a:r>
            <a:endParaRPr lang="en-GB" dirty="0"/>
          </a:p>
        </p:txBody>
      </p:sp>
      <p:sp>
        <p:nvSpPr>
          <p:cNvPr id="25603" name="Rectangle 3"/>
          <p:cNvSpPr>
            <a:spLocks noGrp="1" noChangeArrowheads="1"/>
          </p:cNvSpPr>
          <p:nvPr>
            <p:ph type="body"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a:t>
            </a:r>
            <a:r>
              <a:rPr lang="en-GB" dirty="0" smtClean="0"/>
              <a:t>. </a:t>
            </a:r>
            <a:endParaRPr lang="en-GB"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The aggregation association</a:t>
            </a:r>
            <a:r>
              <a:rPr lang="en-GB" dirty="0" smtClean="0"/>
              <a:t> </a:t>
            </a:r>
            <a:endParaRPr lang="en-US" dirty="0" smtClean="0"/>
          </a:p>
        </p:txBody>
      </p:sp>
      <p:pic>
        <p:nvPicPr>
          <p:cNvPr id="4" name="Picture 3" descr="5.13 Aggreg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25699" y="2540000"/>
            <a:ext cx="4199467" cy="23622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models</a:t>
            </a:r>
            <a:endParaRPr lang="en-US" dirty="0"/>
          </a:p>
        </p:txBody>
      </p:sp>
      <p:sp>
        <p:nvSpPr>
          <p:cNvPr id="3" name="Content Placeholder 2"/>
          <p:cNvSpPr>
            <a:spLocks noGrp="1"/>
          </p:cNvSpPr>
          <p:nvPr>
            <p:ph idx="1"/>
          </p:nvPr>
        </p:nvSpPr>
        <p:spPr/>
        <p:txBody>
          <a:bodyPr/>
          <a:lstStyle/>
          <a:p>
            <a:r>
              <a:rPr lang="en-US" dirty="0" smtClean="0"/>
              <a:t>Behavioral models are models of the dynamic behavior of a system as it is executing. They show what happens or what is supposed to happen when a system responds to a stimulus from its environment. </a:t>
            </a:r>
          </a:p>
          <a:p>
            <a:r>
              <a:rPr lang="en-US" dirty="0" smtClean="0"/>
              <a:t>You can think of these stimuli as being of two types:</a:t>
            </a:r>
            <a:endParaRPr lang="en-GB" dirty="0" smtClean="0"/>
          </a:p>
          <a:p>
            <a:pPr lvl="1"/>
            <a:r>
              <a:rPr lang="en-US" dirty="0" smtClean="0">
                <a:solidFill>
                  <a:srgbClr val="FF0000"/>
                </a:solidFill>
              </a:rPr>
              <a:t>Data </a:t>
            </a:r>
            <a:r>
              <a:rPr lang="en-US" dirty="0" smtClean="0"/>
              <a:t>Some data arrives that has to be processed by the system.</a:t>
            </a:r>
            <a:endParaRPr lang="en-GB" dirty="0" smtClean="0"/>
          </a:p>
          <a:p>
            <a:pPr lvl="1"/>
            <a:r>
              <a:rPr lang="en-US" dirty="0" smtClean="0">
                <a:solidFill>
                  <a:srgbClr val="FF0000"/>
                </a:solidFill>
              </a:rPr>
              <a:t>Events </a:t>
            </a:r>
            <a:r>
              <a:rPr lang="en-US" dirty="0" smtClean="0"/>
              <a:t>Some event happens that triggers system processing. Events may have associated data, although this is not always the case.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modeling</a:t>
            </a:r>
            <a:endParaRPr lang="en-US" dirty="0"/>
          </a:p>
        </p:txBody>
      </p:sp>
      <p:sp>
        <p:nvSpPr>
          <p:cNvPr id="3" name="Content Placeholder 2"/>
          <p:cNvSpPr>
            <a:spLocks noGrp="1"/>
          </p:cNvSpPr>
          <p:nvPr>
            <p:ph idx="1"/>
          </p:nvPr>
        </p:nvSpPr>
        <p:spPr/>
        <p:txBody>
          <a:bodyPr/>
          <a:lstStyle/>
          <a:p>
            <a:r>
              <a:rPr lang="en-US" dirty="0" smtClean="0"/>
              <a:t>Many business systems are data-processing systems that are primarily driven by data. They are controlled by the data input to the system, with relatively little external event processing. </a:t>
            </a:r>
          </a:p>
          <a:p>
            <a:r>
              <a:rPr lang="en-US" dirty="0" smtClean="0"/>
              <a:t>Data-driven models show the sequence of actions involved in processing input data and generating an associated output. </a:t>
            </a:r>
          </a:p>
          <a:p>
            <a:r>
              <a:rPr lang="en-US" dirty="0" smtClean="0"/>
              <a:t>They are particularly useful during the analysis of requirements as they can be used to show end-to-end processing in a system.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An activity model of the insulin pump’s operation</a:t>
            </a:r>
            <a:r>
              <a:rPr lang="en-GB" dirty="0" smtClean="0"/>
              <a:t> </a:t>
            </a:r>
            <a:endParaRPr lang="en-US" dirty="0" smtClean="0"/>
          </a:p>
        </p:txBody>
      </p:sp>
      <p:pic>
        <p:nvPicPr>
          <p:cNvPr id="4" name="Picture 3" descr="5.14 PumpDFD.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35049" y="2355850"/>
            <a:ext cx="7215073" cy="24574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Order processing</a:t>
            </a:r>
            <a:r>
              <a:rPr lang="en-GB" dirty="0" smtClean="0"/>
              <a:t> </a:t>
            </a:r>
            <a:endParaRPr lang="en-US" dirty="0" smtClean="0"/>
          </a:p>
        </p:txBody>
      </p:sp>
      <p:pic>
        <p:nvPicPr>
          <p:cNvPr id="4" name="Picture 3" descr="5.15 OrderS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01800" y="2000250"/>
            <a:ext cx="5920458" cy="39179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modeling</a:t>
            </a:r>
            <a:endParaRPr lang="en-US" dirty="0"/>
          </a:p>
        </p:txBody>
      </p:sp>
      <p:sp>
        <p:nvSpPr>
          <p:cNvPr id="5" name="Content Placeholder 4"/>
          <p:cNvSpPr>
            <a:spLocks noGrp="1"/>
          </p:cNvSpPr>
          <p:nvPr>
            <p:ph idx="1"/>
          </p:nvPr>
        </p:nvSpPr>
        <p:spPr/>
        <p:txBody>
          <a:bodyPr/>
          <a:lstStyle/>
          <a:p>
            <a:r>
              <a:rPr lang="en-US" dirty="0" smtClean="0"/>
              <a:t>Real-time systems are often event-driven, with minimal data processing. For example, a landline phone switching system responds to events such as ‘receiver off hook’ by</a:t>
            </a:r>
            <a:r>
              <a:rPr lang="en-GB" dirty="0" smtClean="0"/>
              <a:t> </a:t>
            </a:r>
            <a:r>
              <a:rPr lang="en-US" dirty="0" smtClean="0"/>
              <a:t>generating a dial tone.</a:t>
            </a:r>
            <a:r>
              <a:rPr lang="en-GB" dirty="0" smtClean="0"/>
              <a:t> </a:t>
            </a:r>
            <a:endParaRPr lang="en-US" dirty="0" smtClean="0"/>
          </a:p>
          <a:p>
            <a:r>
              <a:rPr lang="en-US" dirty="0" smtClean="0"/>
              <a:t>Event-driven modeling shows how a system responds to external and internal events. </a:t>
            </a:r>
          </a:p>
          <a:p>
            <a:r>
              <a:rPr lang="en-US" dirty="0" smtClean="0"/>
              <a:t>It is based on the assumption that a system has a finite number of states and that events (stimuli) may cause a transition from one state to another.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sz="2200" dirty="0" smtClean="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smtClean="0"/>
          </a:p>
          <a:p>
            <a:r>
              <a:rPr lang="en-US" sz="2200" dirty="0" smtClean="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smtClean="0"/>
              <a:t>In a model-driven engineering process, it is possible to generate a complete or partial system implementation from the system model.</a:t>
            </a:r>
            <a:r>
              <a:rPr lang="en-US" dirty="0" smtClean="0"/>
              <a:t> </a:t>
            </a:r>
            <a:endParaRPr lang="en-GB" dirty="0" smtClean="0"/>
          </a:p>
          <a:p>
            <a:endParaRPr lang="en-GB" sz="2000"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State diagram of a microwave oven</a:t>
            </a:r>
            <a:r>
              <a:rPr lang="en-GB" dirty="0" smtClean="0"/>
              <a:t> </a:t>
            </a:r>
            <a:endParaRPr lang="en-US" dirty="0" smtClean="0"/>
          </a:p>
        </p:txBody>
      </p:sp>
      <p:pic>
        <p:nvPicPr>
          <p:cNvPr id="4" name="Picture 3" descr="5.16 MWOvenState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76349" y="1689100"/>
            <a:ext cx="7086461" cy="43053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States and stimuli for the microwave oven (a)</a:t>
            </a:r>
            <a:r>
              <a:rPr lang="en-GB" dirty="0" smtClean="0"/>
              <a:t> </a:t>
            </a:r>
            <a:endParaRPr lang="en-US" dirty="0" smtClean="0"/>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gridCol w="6273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State</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charset="0"/>
                          <a:ea typeface="Times New Roman" charset="0"/>
                        </a:rPr>
                        <a:t>Description</a:t>
                      </a:r>
                      <a:endParaRPr kumimoji="0" lang="en-GB" sz="16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Waiting</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States and stimuli for the microwave oven (</a:t>
            </a:r>
            <a:r>
              <a:rPr lang="en-US" dirty="0" err="1" smtClean="0"/>
              <a:t>b</a:t>
            </a:r>
            <a:r>
              <a:rPr lang="en-US" dirty="0" smtClean="0"/>
              <a:t>)</a:t>
            </a:r>
            <a:r>
              <a:rPr lang="en-GB" dirty="0" smtClean="0"/>
              <a:t> </a:t>
            </a:r>
            <a:endParaRPr lang="en-US" dirty="0" smtClean="0"/>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gridCol w="4489450"/>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Stimulus</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Description</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Half </a:t>
                      </a:r>
                      <a:r>
                        <a:rPr kumimoji="0" lang="en-GB" sz="1600" b="0" i="0" u="none" strike="noStrike" cap="none" normalizeH="0" baseline="0" dirty="0">
                          <a:ln>
                            <a:noFill/>
                          </a:ln>
                          <a:solidFill>
                            <a:srgbClr val="000000"/>
                          </a:solidFill>
                          <a:effectLst/>
                          <a:latin typeface="Arial" charset="0"/>
                          <a:ea typeface="Times New Roman" charset="0"/>
                        </a:rPr>
                        <a:t>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a:t>
                      </a:r>
                      <a:r>
                        <a:rPr kumimoji="0" lang="en-GB" sz="1600" b="0" i="0" u="none" strike="noStrike" cap="none" normalizeH="0" baseline="0" dirty="0" smtClean="0">
                          <a:ln>
                            <a:noFill/>
                          </a:ln>
                          <a:solidFill>
                            <a:srgbClr val="000000"/>
                          </a:solidFill>
                          <a:effectLst/>
                          <a:latin typeface="Arial" charset="0"/>
                          <a:ea typeface="Times New Roman" charset="0"/>
                        </a:rPr>
                        <a:t>. </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Microwave oven operation</a:t>
            </a:r>
            <a:r>
              <a:rPr lang="en-GB" dirty="0" smtClean="0"/>
              <a:t> </a:t>
            </a:r>
            <a:endParaRPr lang="en-US" dirty="0" smtClean="0"/>
          </a:p>
        </p:txBody>
      </p:sp>
      <p:pic>
        <p:nvPicPr>
          <p:cNvPr id="4" name="Picture 3" descr="5.18 Operate-state-mc.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28850" y="1746250"/>
            <a:ext cx="5048250" cy="40576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Model-driven engineering</a:t>
            </a:r>
            <a:endParaRPr lang="en-US" dirty="0"/>
          </a:p>
        </p:txBody>
      </p:sp>
      <p:sp>
        <p:nvSpPr>
          <p:cNvPr id="5" name="Content Placeholder 4"/>
          <p:cNvSpPr>
            <a:spLocks noGrp="1"/>
          </p:cNvSpPr>
          <p:nvPr>
            <p:ph idx="1"/>
          </p:nvPr>
        </p:nvSpPr>
        <p:spPr/>
        <p:txBody>
          <a:bodyPr/>
          <a:lstStyle/>
          <a:p>
            <a:r>
              <a:rPr lang="en-US" dirty="0" smtClean="0"/>
              <a:t>Model-driven engineering (MDE) is an approach to software development where models rather than programs are the principal outputs of the development process. </a:t>
            </a:r>
          </a:p>
          <a:p>
            <a:r>
              <a:rPr lang="en-US" dirty="0" smtClean="0"/>
              <a:t>The programs that execute on a hardware/software platform are then generated automatically from the models. </a:t>
            </a:r>
          </a:p>
          <a:p>
            <a:r>
              <a:rPr lang="en-US" dirty="0" smtClean="0"/>
              <a:t>Proponents of MDE argue that this raises the level of abstraction in software engineering so that engineers no longer have to be concerned with programming language details or the specifics of execution platforms.</a:t>
            </a:r>
            <a:r>
              <a:rPr lang="en-GB" dirty="0" smtClean="0"/>
              <a:t>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model-driven engineering</a:t>
            </a:r>
            <a:endParaRPr lang="en-US" dirty="0"/>
          </a:p>
        </p:txBody>
      </p:sp>
      <p:sp>
        <p:nvSpPr>
          <p:cNvPr id="3" name="Content Placeholder 2"/>
          <p:cNvSpPr>
            <a:spLocks noGrp="1"/>
          </p:cNvSpPr>
          <p:nvPr>
            <p:ph idx="1"/>
          </p:nvPr>
        </p:nvSpPr>
        <p:spPr/>
        <p:txBody>
          <a:bodyPr/>
          <a:lstStyle/>
          <a:p>
            <a:r>
              <a:rPr lang="en-US" dirty="0" smtClean="0"/>
              <a:t>Model-driven engineering is still at an early stage of development, and it is unclear whether or not it will have a significant effect on software engineering practice.</a:t>
            </a:r>
            <a:r>
              <a:rPr lang="en-GB" dirty="0" smtClean="0"/>
              <a:t> </a:t>
            </a:r>
          </a:p>
          <a:p>
            <a:r>
              <a:rPr lang="en-GB" dirty="0" smtClean="0"/>
              <a:t>Pros</a:t>
            </a:r>
          </a:p>
          <a:p>
            <a:pPr lvl="1"/>
            <a:r>
              <a:rPr lang="en-GB" dirty="0" smtClean="0"/>
              <a:t>Allows systems to be considered at higher levels of abstraction</a:t>
            </a:r>
          </a:p>
          <a:p>
            <a:pPr lvl="1"/>
            <a:r>
              <a:rPr lang="en-GB" dirty="0" smtClean="0"/>
              <a:t>Generating code automatically means that it is cheaper to adapt systems to new platforms.</a:t>
            </a:r>
          </a:p>
          <a:p>
            <a:r>
              <a:rPr lang="en-GB" dirty="0" smtClean="0"/>
              <a:t>Cons</a:t>
            </a:r>
          </a:p>
          <a:p>
            <a:pPr lvl="1"/>
            <a:r>
              <a:rPr lang="en-GB" dirty="0" smtClean="0"/>
              <a:t>Models for abstraction and not necessarily right for implementation.</a:t>
            </a:r>
          </a:p>
          <a:p>
            <a:pPr lvl="1"/>
            <a:r>
              <a:rPr lang="en-GB" dirty="0" smtClean="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driven architecture</a:t>
            </a:r>
            <a:endParaRPr lang="en-US" dirty="0"/>
          </a:p>
        </p:txBody>
      </p:sp>
      <p:sp>
        <p:nvSpPr>
          <p:cNvPr id="5" name="Content Placeholder 4"/>
          <p:cNvSpPr>
            <a:spLocks noGrp="1"/>
          </p:cNvSpPr>
          <p:nvPr>
            <p:ph idx="1"/>
          </p:nvPr>
        </p:nvSpPr>
        <p:spPr/>
        <p:txBody>
          <a:bodyPr/>
          <a:lstStyle/>
          <a:p>
            <a:r>
              <a:rPr lang="en-US" dirty="0" smtClean="0"/>
              <a:t>Model-driven architecture (MDA) was the precursor of more general model-driven engineering</a:t>
            </a:r>
          </a:p>
          <a:p>
            <a:r>
              <a:rPr lang="en-US" dirty="0" smtClean="0"/>
              <a:t>MDA is a model-focused approach to software design and implementation that uses a subset of UML models to describe a system. </a:t>
            </a:r>
          </a:p>
          <a:p>
            <a:r>
              <a:rPr lang="en-US" dirty="0" smtClean="0"/>
              <a:t>Models at different levels of abstraction are created. From a high-level, platform independent model, it is possible, in principle, to generate a working program without manual intervention.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lstStyle/>
          <a:p>
            <a:r>
              <a:rPr lang="en-US" dirty="0" smtClean="0"/>
              <a:t>A computation independent model (CIM) </a:t>
            </a:r>
          </a:p>
          <a:p>
            <a:pPr lvl="1"/>
            <a:r>
              <a:rPr lang="en-US" dirty="0" smtClean="0"/>
              <a:t>These model the important domain abstractions used in a system. </a:t>
            </a:r>
            <a:r>
              <a:rPr lang="en-US" dirty="0" err="1" smtClean="0"/>
              <a:t>CIMs</a:t>
            </a:r>
            <a:r>
              <a:rPr lang="en-US" dirty="0" smtClean="0"/>
              <a:t> are sometimes called domain models. </a:t>
            </a:r>
          </a:p>
          <a:p>
            <a:r>
              <a:rPr lang="en-US" dirty="0" smtClean="0"/>
              <a:t>A platform independent model (PIM) </a:t>
            </a:r>
          </a:p>
          <a:p>
            <a:pPr lvl="1"/>
            <a:r>
              <a:rPr lang="en-US" dirty="0" smtClean="0"/>
              <a:t>These model the operation of the system without reference to its implementation. The PIM is usually described using UML models that show the static system structure and how it responds to external and internal events.</a:t>
            </a:r>
          </a:p>
          <a:p>
            <a:r>
              <a:rPr lang="en-US" i="1" dirty="0" smtClean="0"/>
              <a:t>Platform specific models (PSM)</a:t>
            </a:r>
            <a:r>
              <a:rPr lang="en-US" dirty="0" smtClean="0"/>
              <a:t> </a:t>
            </a:r>
          </a:p>
          <a:p>
            <a:pPr lvl="1"/>
            <a:r>
              <a:rPr lang="en-US" dirty="0" smtClean="0"/>
              <a:t>These are transformations of the platform-independent model with a separate PSM for each application platform. In principle, there may be layers of PSM, with each layer adding some platform-specific detail.</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MDA transformations</a:t>
            </a:r>
          </a:p>
        </p:txBody>
      </p:sp>
      <p:pic>
        <p:nvPicPr>
          <p:cNvPr id="4" name="Picture 3" descr="5.19 MDA-Transformation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65250" y="2273300"/>
            <a:ext cx="6789738" cy="28067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48</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Multiple platform-specific models </a:t>
            </a:r>
          </a:p>
        </p:txBody>
      </p:sp>
      <p:pic>
        <p:nvPicPr>
          <p:cNvPr id="4" name="Picture 3" descr="5.20 Multiple PS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57250" y="2438400"/>
            <a:ext cx="7117940" cy="25146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a:t>
            </a:r>
            <a:endParaRPr lang="en-US" dirty="0"/>
          </a:p>
        </p:txBody>
      </p:sp>
      <p:sp>
        <p:nvSpPr>
          <p:cNvPr id="3" name="Content Placeholder 2"/>
          <p:cNvSpPr>
            <a:spLocks noGrp="1"/>
          </p:cNvSpPr>
          <p:nvPr>
            <p:ph idx="1"/>
          </p:nvPr>
        </p:nvSpPr>
        <p:spPr/>
        <p:txBody>
          <a:bodyPr/>
          <a:lstStyle/>
          <a:p>
            <a:r>
              <a:rPr lang="en-US" dirty="0" smtClean="0"/>
              <a:t>An external perspective, where you model the context or environment of the system.</a:t>
            </a:r>
            <a:endParaRPr lang="en-GB" dirty="0" smtClean="0"/>
          </a:p>
          <a:p>
            <a:r>
              <a:rPr lang="en-US" dirty="0" smtClean="0"/>
              <a:t>An interaction perspective, where you model the interactions between a system and its environment, or between the components of a system.</a:t>
            </a:r>
            <a:endParaRPr lang="en-GB" dirty="0" smtClean="0"/>
          </a:p>
          <a:p>
            <a:r>
              <a:rPr lang="en-US" dirty="0" smtClean="0"/>
              <a:t>A structural perspective, where you model the organization of a system or the structure of the data that is processed by the system.</a:t>
            </a:r>
            <a:endParaRPr lang="en-GB" dirty="0" smtClean="0"/>
          </a:p>
          <a:p>
            <a:r>
              <a:rPr lang="en-US" dirty="0" smtClean="0"/>
              <a:t>A behavioral perspective, where you model the dynamic behavior of the system and how it responds to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MDA</a:t>
            </a:r>
            <a:endParaRPr lang="en-US" dirty="0"/>
          </a:p>
        </p:txBody>
      </p:sp>
      <p:sp>
        <p:nvSpPr>
          <p:cNvPr id="5" name="Content Placeholder 4"/>
          <p:cNvSpPr>
            <a:spLocks noGrp="1"/>
          </p:cNvSpPr>
          <p:nvPr>
            <p:ph idx="1"/>
          </p:nvPr>
        </p:nvSpPr>
        <p:spPr/>
        <p:txBody>
          <a:bodyPr/>
          <a:lstStyle/>
          <a:p>
            <a:r>
              <a:rPr lang="en-US" dirty="0" smtClean="0"/>
              <a:t>The developers of MDA claim that it is intended to support an iterative approach to development and so can be used within agile methods. </a:t>
            </a:r>
          </a:p>
          <a:p>
            <a:r>
              <a:rPr lang="en-US" dirty="0" smtClean="0"/>
              <a:t>The notion of extensive up-front modeling contradicts the fundamental ideas in the agile manifesto and I suspect that few agile developers feel comfortable with model-driven engineering.  </a:t>
            </a:r>
          </a:p>
          <a:p>
            <a:r>
              <a:rPr lang="en-US" dirty="0" smtClean="0"/>
              <a:t>If transformations can be completely automated and a complete program generated from a PIM, then, in principle, MDA could be used in an agile development process as no separate coding would be required.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UML</a:t>
            </a:r>
            <a:endParaRPr lang="en-US" dirty="0"/>
          </a:p>
        </p:txBody>
      </p:sp>
      <p:sp>
        <p:nvSpPr>
          <p:cNvPr id="3" name="Content Placeholder 2"/>
          <p:cNvSpPr>
            <a:spLocks noGrp="1"/>
          </p:cNvSpPr>
          <p:nvPr>
            <p:ph idx="1"/>
          </p:nvPr>
        </p:nvSpPr>
        <p:spPr/>
        <p:txBody>
          <a:bodyPr/>
          <a:lstStyle/>
          <a:p>
            <a:r>
              <a:rPr lang="en-US" dirty="0" smtClean="0"/>
              <a:t>The fundamental notion behind model-driven engineering is that completely automated transformation of models to code should be possible. </a:t>
            </a:r>
          </a:p>
          <a:p>
            <a:r>
              <a:rPr lang="en-US" dirty="0" smtClean="0"/>
              <a:t>This is possible using a subset of UML 2, called Executable UML or </a:t>
            </a:r>
            <a:r>
              <a:rPr lang="en-US" dirty="0" err="1" smtClean="0"/>
              <a:t>xUML</a:t>
            </a:r>
            <a:r>
              <a:rPr lang="en-GB" dirty="0" smtClean="0"/>
              <a:t>.</a:t>
            </a:r>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executable UML</a:t>
            </a:r>
            <a:endParaRPr lang="en-US" dirty="0"/>
          </a:p>
        </p:txBody>
      </p:sp>
      <p:sp>
        <p:nvSpPr>
          <p:cNvPr id="3" name="Content Placeholder 2"/>
          <p:cNvSpPr>
            <a:spLocks noGrp="1"/>
          </p:cNvSpPr>
          <p:nvPr>
            <p:ph idx="1"/>
          </p:nvPr>
        </p:nvSpPr>
        <p:spPr/>
        <p:txBody>
          <a:bodyPr/>
          <a:lstStyle/>
          <a:p>
            <a:r>
              <a:rPr lang="en-US" dirty="0" smtClean="0"/>
              <a:t>To create an executable subset of UML, the number of model types has therefore been dramatically reduced to these 3 key types:</a:t>
            </a:r>
            <a:endParaRPr lang="en-GB" dirty="0" smtClean="0"/>
          </a:p>
          <a:p>
            <a:pPr lvl="1"/>
            <a:r>
              <a:rPr lang="en-US" dirty="0" smtClean="0"/>
              <a:t>Domain models that identify the principal concerns in a system. They are defined using UML class diagrams and include objects, attributes and associations. </a:t>
            </a:r>
            <a:endParaRPr lang="en-GB" dirty="0" smtClean="0"/>
          </a:p>
          <a:p>
            <a:pPr lvl="1"/>
            <a:r>
              <a:rPr lang="en-US" dirty="0" smtClean="0"/>
              <a:t>Class models in which classes are defined, along with their attributes and operations.</a:t>
            </a:r>
            <a:endParaRPr lang="en-GB" dirty="0" smtClean="0"/>
          </a:p>
          <a:p>
            <a:pPr lvl="1"/>
            <a:r>
              <a:rPr lang="en-GB" dirty="0" smtClean="0"/>
              <a:t>State models in which a state diagram is associated with each class and is used to describe the life cycle of the class. </a:t>
            </a:r>
          </a:p>
          <a:p>
            <a:r>
              <a:rPr lang="en-GB" dirty="0" smtClean="0"/>
              <a:t>The dynamic </a:t>
            </a:r>
            <a:r>
              <a:rPr lang="en-GB" dirty="0" err="1" smtClean="0"/>
              <a:t>behavior</a:t>
            </a:r>
            <a:r>
              <a:rPr lang="en-GB" dirty="0" smtClean="0"/>
              <a:t> of the system may be specified declaratively using the object constraint language (OCL), or may be expressed using </a:t>
            </a:r>
            <a:r>
              <a:rPr lang="en-GB" dirty="0" err="1" smtClean="0"/>
              <a:t>UML’s</a:t>
            </a:r>
            <a:r>
              <a:rPr lang="en-GB" dirty="0" smtClean="0"/>
              <a:t> action language.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lstStyle/>
          <a:p>
            <a:r>
              <a:rPr lang="en-US" sz="2200" dirty="0" smtClean="0"/>
              <a:t>Behavioral models are used to describe the dynamic behavior of an executing system. This behavior can be modeled from the perspective of the data processed by the system, or by the events that stimulate responses from a system.</a:t>
            </a:r>
            <a:endParaRPr lang="en-GB" sz="2200" dirty="0" smtClean="0"/>
          </a:p>
          <a:p>
            <a:r>
              <a:rPr lang="en-US" sz="2200" dirty="0" smtClean="0"/>
              <a:t>Activity diagrams may be used to model the processing of data, where each activity represents one process step.</a:t>
            </a:r>
            <a:endParaRPr lang="en-GB" sz="2200" dirty="0" smtClean="0"/>
          </a:p>
          <a:p>
            <a:r>
              <a:rPr lang="en-US" sz="2200" dirty="0" smtClean="0"/>
              <a:t>State diagrams are used to model a system’s behavior in response to internal or external events. </a:t>
            </a:r>
            <a:endParaRPr lang="en-GB" sz="2200" dirty="0" smtClean="0"/>
          </a:p>
          <a:p>
            <a:r>
              <a:rPr lang="en-US" sz="2200" dirty="0" smtClean="0"/>
              <a:t>Model-driven engineering is an approach to software development in which a system is represented as a set of models that can be automatically transformed to executable code. </a:t>
            </a:r>
            <a:endParaRPr lang="en-US" sz="22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3" name="Content Placeholder 2"/>
          <p:cNvSpPr>
            <a:spLocks noGrp="1"/>
          </p:cNvSpPr>
          <p:nvPr>
            <p:ph idx="1"/>
          </p:nvPr>
        </p:nvSpPr>
        <p:spPr/>
        <p:txBody>
          <a:bodyPr/>
          <a:lstStyle/>
          <a:p>
            <a:r>
              <a:rPr lang="en-US" dirty="0" smtClean="0"/>
              <a:t>Activity diagrams, which show the activities involved in a process or in data processing .</a:t>
            </a:r>
            <a:endParaRPr lang="en-GB" dirty="0" smtClean="0"/>
          </a:p>
          <a:p>
            <a:r>
              <a:rPr lang="en-US" dirty="0" smtClean="0"/>
              <a:t>Use case diagrams, which show the interactions between a system and its environment. </a:t>
            </a:r>
            <a:endParaRPr lang="en-GB" dirty="0" smtClean="0"/>
          </a:p>
          <a:p>
            <a:r>
              <a:rPr lang="en-US" dirty="0" smtClean="0"/>
              <a:t>Sequence diagrams, which show interactions between actors and the system and between system components.</a:t>
            </a:r>
            <a:endParaRPr lang="en-GB" dirty="0" smtClean="0"/>
          </a:p>
          <a:p>
            <a:r>
              <a:rPr lang="en-US" dirty="0" smtClean="0"/>
              <a:t>Class diagrams, which show the object classes in the system and the associations between these classes.</a:t>
            </a:r>
            <a:endParaRPr lang="en-GB" dirty="0" smtClean="0"/>
          </a:p>
          <a:p>
            <a:r>
              <a:rPr lang="en-US" dirty="0" smtClean="0"/>
              <a:t>State diagrams, which show how the system reacts to internal and external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graphical models</a:t>
            </a:r>
            <a:endParaRPr lang="en-US" dirty="0"/>
          </a:p>
        </p:txBody>
      </p:sp>
      <p:sp>
        <p:nvSpPr>
          <p:cNvPr id="3" name="Content Placeholder 2"/>
          <p:cNvSpPr>
            <a:spLocks noGrp="1"/>
          </p:cNvSpPr>
          <p:nvPr>
            <p:ph idx="1"/>
          </p:nvPr>
        </p:nvSpPr>
        <p:spPr/>
        <p:txBody>
          <a:bodyPr/>
          <a:lstStyle/>
          <a:p>
            <a:r>
              <a:rPr lang="en-US" dirty="0" smtClean="0"/>
              <a:t>As a means of facilitating discussion about an existing or proposed system</a:t>
            </a:r>
          </a:p>
          <a:p>
            <a:pPr lvl="1"/>
            <a:r>
              <a:rPr lang="en-US" dirty="0" smtClean="0"/>
              <a:t>Incomplete and incorrect models are OK as their role is to support discussion.</a:t>
            </a:r>
            <a:endParaRPr lang="en-GB" dirty="0" smtClean="0"/>
          </a:p>
          <a:p>
            <a:r>
              <a:rPr lang="en-US" dirty="0" smtClean="0"/>
              <a:t>As a way of documenting an existing system</a:t>
            </a:r>
          </a:p>
          <a:p>
            <a:pPr lvl="1"/>
            <a:r>
              <a:rPr lang="en-US" dirty="0" smtClean="0"/>
              <a:t>Models should be an accurate representation of the system but need not be complete.</a:t>
            </a:r>
            <a:endParaRPr lang="en-GB" dirty="0" smtClean="0"/>
          </a:p>
          <a:p>
            <a:r>
              <a:rPr lang="en-US" dirty="0" smtClean="0"/>
              <a:t>As a detailed system description that can be used to generate a system implementation</a:t>
            </a:r>
          </a:p>
          <a:p>
            <a:pPr lvl="1"/>
            <a:r>
              <a:rPr lang="en-US" dirty="0" smtClean="0"/>
              <a:t>Models have to be both correct and complete.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type="body"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boundaries</a:t>
            </a:r>
            <a:endParaRPr lang="en-US" dirty="0"/>
          </a:p>
        </p:txBody>
      </p:sp>
      <p:sp>
        <p:nvSpPr>
          <p:cNvPr id="3" name="Content Placeholder 2"/>
          <p:cNvSpPr>
            <a:spLocks noGrp="1"/>
          </p:cNvSpPr>
          <p:nvPr>
            <p:ph idx="1"/>
          </p:nvPr>
        </p:nvSpPr>
        <p:spPr/>
        <p:txBody>
          <a:bodyPr/>
          <a:lstStyle/>
          <a:p>
            <a:r>
              <a:rPr lang="en-US" dirty="0" smtClean="0"/>
              <a:t>System boundaries are established to define what is inside and what is outside the system.</a:t>
            </a:r>
          </a:p>
          <a:p>
            <a:pPr lvl="1"/>
            <a:r>
              <a:rPr lang="en-US" dirty="0" smtClean="0"/>
              <a:t>They show other systems that are used or depend on the system being developed.</a:t>
            </a:r>
          </a:p>
          <a:p>
            <a:r>
              <a:rPr lang="en-US" dirty="0" smtClean="0"/>
              <a:t>The position of the system boundary has a profound effect on the system requirements. </a:t>
            </a:r>
          </a:p>
          <a:p>
            <a:r>
              <a:rPr lang="en-US" dirty="0" smtClean="0"/>
              <a:t>Defining a system boundary is a political judgment</a:t>
            </a:r>
          </a:p>
          <a:p>
            <a:pPr lvl="1"/>
            <a:r>
              <a:rPr lang="en-US" dirty="0" smtClean="0"/>
              <a:t>There may be pressures to develop system boundaries that increase / decrease the influence or workload of different parts of an organization.</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578</TotalTime>
  <Words>3135</Words>
  <Application>Microsoft Office PowerPoint</Application>
  <PresentationFormat>On-screen Show (4:3)</PresentationFormat>
  <Paragraphs>325</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SE9</vt:lpstr>
      <vt:lpstr>Chapter 5 – System Modeling</vt:lpstr>
      <vt:lpstr>Topics covered</vt:lpstr>
      <vt:lpstr>System modeling</vt:lpstr>
      <vt:lpstr>Existing and planned system models</vt:lpstr>
      <vt:lpstr>System perspectives</vt:lpstr>
      <vt:lpstr>UML diagram types</vt:lpstr>
      <vt:lpstr>Use of graphical models</vt:lpstr>
      <vt:lpstr>Context models</vt:lpstr>
      <vt:lpstr>System boundaries</vt:lpstr>
      <vt:lpstr>The context of the MHC-PMS </vt:lpstr>
      <vt:lpstr>Process perspective</vt:lpstr>
      <vt:lpstr>Process model of involuntary detention </vt:lpstr>
      <vt:lpstr>Interaction models</vt:lpstr>
      <vt:lpstr>Use case modeling</vt:lpstr>
      <vt:lpstr>Transfer-data use case </vt:lpstr>
      <vt:lpstr>Tabular description of the ‘Transfer data’ use-case </vt:lpstr>
      <vt:lpstr>Use cases in the MHC-PMS involving the role ‘Medical Receptionist’ </vt:lpstr>
      <vt:lpstr>Sequence diagrams</vt:lpstr>
      <vt:lpstr>Sequence diagram for View patient information </vt:lpstr>
      <vt:lpstr>Sequence diagram for Transfer Data </vt:lpstr>
      <vt:lpstr>Structural models</vt:lpstr>
      <vt:lpstr>Class diagrams</vt:lpstr>
      <vt:lpstr>UML classes and association </vt:lpstr>
      <vt:lpstr>Classes and associations in the MHC-PMS </vt:lpstr>
      <vt:lpstr>The Consultation class </vt:lpstr>
      <vt:lpstr>Key points</vt:lpstr>
      <vt:lpstr>Chapter 5 – System Modeling</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States and stimuli for the microwave oven (a) </vt:lpstr>
      <vt:lpstr>States and stimuli for the microwave oven (b) </vt:lpstr>
      <vt:lpstr>Microwave oven operation </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Executable UML</vt:lpstr>
      <vt:lpstr>Features of executable UML</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Jusutus N Nyagwencha</cp:lastModifiedBy>
  <cp:revision>17</cp:revision>
  <dcterms:created xsi:type="dcterms:W3CDTF">2010-01-15T13:50:47Z</dcterms:created>
  <dcterms:modified xsi:type="dcterms:W3CDTF">2015-09-08T12:02:39Z</dcterms:modified>
</cp:coreProperties>
</file>