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25"/>
  </p:notesMasterIdLst>
  <p:handoutMasterIdLst>
    <p:handoutMasterId r:id="rId26"/>
  </p:handoutMasterIdLst>
  <p:sldIdLst>
    <p:sldId id="27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31" autoAdjust="0"/>
    <p:restoredTop sz="94660"/>
  </p:normalViewPr>
  <p:slideViewPr>
    <p:cSldViewPr>
      <p:cViewPr varScale="1">
        <p:scale>
          <a:sx n="103" d="100"/>
          <a:sy n="103" d="100"/>
        </p:scale>
        <p:origin x="30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1992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0007A-340F-4CFD-A7BC-1252C2F7BD03}" type="datetimeFigureOut">
              <a:rPr lang="en-US" smtClean="0"/>
              <a:t>5/30/2016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66B953-D68F-4FFC-AACF-B92070C48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12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8F0419-AAE8-4C02-84F6-72C5BA5E13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622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6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endParaRPr lang="en-US"/>
            </a:p>
          </p:txBody>
        </p:sp>
      </p:grpSp>
      <p:pic>
        <p:nvPicPr>
          <p:cNvPr id="8" name="Picture 11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14800"/>
            <a:ext cx="3657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D995EF6-6B66-4FD5-9826-2CB3FF1DF6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8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286EB7-2BC3-463A-A379-04FD2D7FE8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19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7B01F5-7F85-4C98-87E9-24CDFACFB3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01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BC695-F884-4869-AD78-DC9DB80063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61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612008-DE2D-41BA-BAB3-74B93FE26C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153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9A8FF2-9B0A-4BB7-B31C-4462234564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044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7EAA44-3AB8-4C59-BC72-7BD463A8DC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05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24F68E-C57F-4025-9250-F4D4A8B149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145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D22280-8B0F-4D3F-9D03-2BCFE0BC6A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92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D045F9-38F1-45B3-8FFC-D1E64FD138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60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2F16E-8FCE-4FE8-9E9C-97AA53FAC3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94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0772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76400" y="6553200"/>
            <a:ext cx="1143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smtClean="0"/>
            </a:lvl1pPr>
          </a:lstStyle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5320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D1127A4B-D0DE-4E69-9FD3-6485F1AFF5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endParaRPr lang="en-US" sz="2400">
              <a:latin typeface="Times New Roman" panose="02020603050405020304" pitchFamily="18" charset="0"/>
            </a:endParaRPr>
          </a:p>
        </p:txBody>
      </p:sp>
      <p:pic>
        <p:nvPicPr>
          <p:cNvPr id="1035" name="Picture 11"/>
          <p:cNvPicPr>
            <a:picLocks noChangeAspect="1" noChangeArrowheads="1"/>
          </p:cNvPicPr>
          <p:nvPr userDrawn="1"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0" t="13333" r="30000" b="20000"/>
          <a:stretch>
            <a:fillRect/>
          </a:stretch>
        </p:blipFill>
        <p:spPr bwMode="auto">
          <a:xfrm>
            <a:off x="8534400" y="0"/>
            <a:ext cx="60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464300"/>
            <a:ext cx="10668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gchege@usiu.ac.k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the Android Platform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Notes# 1a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Introduction</a:t>
            </a:r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 l="35172" t="31579" r="34575" b="48987"/>
          <a:stretch>
            <a:fillRect/>
          </a:stretch>
        </p:blipFill>
        <p:spPr>
          <a:xfrm rot="16200000">
            <a:off x="7467600" y="990600"/>
            <a:ext cx="21336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7366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Android Runtime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Support services for executing applications</a:t>
            </a:r>
          </a:p>
          <a:p>
            <a:pPr lvl="1"/>
            <a:r>
              <a:rPr lang="en-US" dirty="0" smtClean="0"/>
              <a:t>Core Libraries</a:t>
            </a:r>
          </a:p>
          <a:p>
            <a:pPr lvl="1"/>
            <a:r>
              <a:rPr lang="en-US" dirty="0" err="1" smtClean="0"/>
              <a:t>Dalvik</a:t>
            </a:r>
            <a:r>
              <a:rPr lang="en-US" dirty="0" smtClean="0"/>
              <a:t> Virtual Machine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 l="61238" t="41853" b="31775"/>
          <a:stretch>
            <a:fillRect/>
          </a:stretch>
        </p:blipFill>
        <p:spPr>
          <a:xfrm>
            <a:off x="5499100" y="3429000"/>
            <a:ext cx="2547511" cy="12446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CBC695-F884-4869-AD78-DC9DB800636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091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Libraries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Core Java classes</a:t>
            </a:r>
          </a:p>
          <a:p>
            <a:pPr lvl="1"/>
            <a:r>
              <a:rPr lang="en-US" dirty="0" smtClean="0"/>
              <a:t>android.*</a:t>
            </a:r>
          </a:p>
          <a:p>
            <a:pPr lvl="1"/>
            <a:r>
              <a:rPr lang="en-US" dirty="0" smtClean="0"/>
              <a:t>java.*, </a:t>
            </a:r>
            <a:r>
              <a:rPr lang="en-US" dirty="0" err="1" smtClean="0"/>
              <a:t>javax</a:t>
            </a:r>
            <a:r>
              <a:rPr lang="en-US" dirty="0" smtClean="0"/>
              <a:t>.*</a:t>
            </a:r>
          </a:p>
          <a:p>
            <a:pPr lvl="1"/>
            <a:r>
              <a:rPr lang="en-US" dirty="0" err="1" smtClean="0"/>
              <a:t>junit</a:t>
            </a:r>
            <a:r>
              <a:rPr lang="en-US" dirty="0" smtClean="0"/>
              <a:t>.*</a:t>
            </a:r>
          </a:p>
          <a:p>
            <a:pPr lvl="1"/>
            <a:r>
              <a:rPr lang="en-US" dirty="0" err="1" smtClean="0"/>
              <a:t>org.apache</a:t>
            </a:r>
            <a:r>
              <a:rPr lang="en-US" dirty="0" smtClean="0"/>
              <a:t>.*, </a:t>
            </a:r>
            <a:r>
              <a:rPr lang="en-US" dirty="0" err="1" smtClean="0"/>
              <a:t>org.json</a:t>
            </a:r>
            <a:r>
              <a:rPr lang="en-US" dirty="0" smtClean="0"/>
              <a:t>.*, </a:t>
            </a:r>
            <a:r>
              <a:rPr lang="en-US" dirty="0" err="1" smtClean="0"/>
              <a:t>org.xml</a:t>
            </a:r>
            <a:r>
              <a:rPr lang="en-US" dirty="0" smtClean="0"/>
              <a:t>.*</a:t>
            </a:r>
          </a:p>
          <a:p>
            <a:r>
              <a:rPr lang="en-US" dirty="0" smtClean="0"/>
              <a:t>Doesn’t include all standard Java SDK classes</a:t>
            </a:r>
          </a:p>
          <a:p>
            <a:pPr lvl="1"/>
            <a:r>
              <a:rPr lang="en-US" sz="2400" dirty="0" err="1" smtClean="0"/>
              <a:t>developer.android.com/reference/packages.html</a:t>
            </a:r>
            <a:endParaRPr lang="en-US" sz="2400" dirty="0" smtClean="0"/>
          </a:p>
          <a:p>
            <a:pPr lvl="1"/>
            <a:r>
              <a:rPr lang="en-US" sz="2400" dirty="0" smtClean="0"/>
              <a:t>www.zdnet.com/blog/burnette/java-vs-android-apis/504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CBC695-F884-4869-AD78-DC9DB800636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590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Dalvik Virtual Machine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Applications typically written in Java, but do not run in a standard Java virtual machine</a:t>
            </a:r>
          </a:p>
          <a:p>
            <a:r>
              <a:rPr lang="en-US" dirty="0" err="1" smtClean="0"/>
              <a:t>dx</a:t>
            </a:r>
            <a:r>
              <a:rPr lang="en-US" dirty="0" smtClean="0"/>
              <a:t> program transforms java classes into .</a:t>
            </a:r>
            <a:r>
              <a:rPr lang="en-US" dirty="0" err="1" smtClean="0"/>
              <a:t>dex</a:t>
            </a:r>
            <a:r>
              <a:rPr lang="en-US" dirty="0" smtClean="0"/>
              <a:t>-formatted </a:t>
            </a:r>
            <a:r>
              <a:rPr lang="en-US" dirty="0" err="1" smtClean="0"/>
              <a:t>bytecodes</a:t>
            </a:r>
            <a:endParaRPr lang="en-US" dirty="0" smtClean="0"/>
          </a:p>
          <a:p>
            <a:r>
              <a:rPr lang="en-US" dirty="0" err="1" smtClean="0"/>
              <a:t>Bytecodes</a:t>
            </a:r>
            <a:r>
              <a:rPr lang="en-US" dirty="0" smtClean="0"/>
              <a:t> executed in </a:t>
            </a:r>
            <a:r>
              <a:rPr lang="en-US" dirty="0" err="1" smtClean="0"/>
              <a:t>Dalvik</a:t>
            </a:r>
            <a:r>
              <a:rPr lang="en-US" dirty="0" smtClean="0"/>
              <a:t> Virtual Machine</a:t>
            </a:r>
          </a:p>
          <a:p>
            <a:r>
              <a:rPr lang="en-US" dirty="0" smtClean="0"/>
              <a:t>Applications typically run in their own processes, inside their own instance of the the </a:t>
            </a:r>
            <a:r>
              <a:rPr lang="en-US" dirty="0" err="1" smtClean="0"/>
              <a:t>Dalvik</a:t>
            </a:r>
            <a:r>
              <a:rPr lang="en-US" dirty="0" smtClean="0"/>
              <a:t> VM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CBC695-F884-4869-AD78-DC9DB800636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417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Dalvik Virtual Machine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Dalvik</a:t>
            </a:r>
            <a:r>
              <a:rPr lang="en-US" dirty="0" smtClean="0"/>
              <a:t> VM designed to run on a handset</a:t>
            </a:r>
          </a:p>
          <a:p>
            <a:pPr lvl="1"/>
            <a:r>
              <a:rPr lang="en-US" dirty="0" smtClean="0"/>
              <a:t>Slow CPU</a:t>
            </a:r>
          </a:p>
          <a:p>
            <a:pPr lvl="1"/>
            <a:r>
              <a:rPr lang="en-US" dirty="0" smtClean="0"/>
              <a:t>Little RAM</a:t>
            </a:r>
          </a:p>
          <a:p>
            <a:pPr lvl="2"/>
            <a:r>
              <a:rPr lang="en-US" dirty="0" smtClean="0"/>
              <a:t>64Mb total, ~10Mb available at runtime</a:t>
            </a:r>
          </a:p>
          <a:p>
            <a:pPr lvl="1"/>
            <a:r>
              <a:rPr lang="en-US" dirty="0" smtClean="0"/>
              <a:t>No swap space</a:t>
            </a:r>
          </a:p>
          <a:p>
            <a:pPr lvl="1"/>
            <a:r>
              <a:rPr lang="en-US" dirty="0" smtClean="0"/>
              <a:t>Limited battery life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CBC695-F884-4869-AD78-DC9DB800636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7982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Dalvik Virtual Machine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design choices</a:t>
            </a:r>
          </a:p>
          <a:p>
            <a:pPr lvl="1"/>
            <a:r>
              <a:rPr lang="en-US" dirty="0" smtClean="0"/>
              <a:t>One .</a:t>
            </a:r>
            <a:r>
              <a:rPr lang="en-US" dirty="0" err="1" smtClean="0"/>
              <a:t>dex</a:t>
            </a:r>
            <a:r>
              <a:rPr lang="en-US" dirty="0" smtClean="0"/>
              <a:t> file for multiple classes</a:t>
            </a:r>
          </a:p>
          <a:p>
            <a:pPr lvl="1"/>
            <a:r>
              <a:rPr lang="en-US" dirty="0" smtClean="0"/>
              <a:t>Modified garbage collection to improve memory sharing</a:t>
            </a:r>
          </a:p>
          <a:p>
            <a:pPr lvl="1"/>
            <a:r>
              <a:rPr lang="en-US" dirty="0" smtClean="0"/>
              <a:t>Optimizations applied at installation time </a:t>
            </a:r>
          </a:p>
          <a:p>
            <a:pPr lvl="1"/>
            <a:r>
              <a:rPr lang="en-US" dirty="0" smtClean="0"/>
              <a:t>register-based, rather than stack-based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CBC695-F884-4869-AD78-DC9DB800636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679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Dalvik</a:t>
            </a:r>
            <a:r>
              <a:rPr lang="en-US" dirty="0" smtClean="0"/>
              <a:t> Virtual Machine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</a:t>
            </a:r>
          </a:p>
          <a:p>
            <a:pPr lvl="1"/>
            <a:r>
              <a:rPr lang="en-US" dirty="0" smtClean="0"/>
              <a:t>.</a:t>
            </a:r>
            <a:r>
              <a:rPr lang="en-US" dirty="0" err="1" smtClean="0"/>
              <a:t>dex</a:t>
            </a:r>
            <a:r>
              <a:rPr lang="en-US" dirty="0" smtClean="0"/>
              <a:t> file has common constant pool for multiple classes</a:t>
            </a:r>
          </a:p>
          <a:p>
            <a:pPr lvl="1"/>
            <a:r>
              <a:rPr lang="en-US" dirty="0" smtClean="0"/>
              <a:t>Modified garbage collection to improve memory sharing</a:t>
            </a:r>
          </a:p>
          <a:p>
            <a:r>
              <a:rPr lang="en-US" dirty="0" smtClean="0"/>
              <a:t>CPU	</a:t>
            </a:r>
          </a:p>
          <a:p>
            <a:pPr lvl="1"/>
            <a:r>
              <a:rPr lang="en-US" dirty="0" smtClean="0"/>
              <a:t>Optimizations at installation time </a:t>
            </a:r>
          </a:p>
          <a:p>
            <a:pPr lvl="1"/>
            <a:r>
              <a:rPr lang="en-US" dirty="0" smtClean="0"/>
              <a:t>register-based, rather than stack-based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CBC695-F884-4869-AD78-DC9DB800636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639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Expected benefits over stack-based </a:t>
            </a:r>
            <a:r>
              <a:rPr lang="en-US" dirty="0" err="1" smtClean="0"/>
              <a:t>VMs</a:t>
            </a:r>
            <a:endParaRPr lang="en-US" dirty="0" smtClean="0"/>
          </a:p>
          <a:p>
            <a:pPr lvl="1"/>
            <a:r>
              <a:rPr lang="en-US" dirty="0" smtClean="0"/>
              <a:t>Avoids slow instruction dispatch</a:t>
            </a:r>
          </a:p>
          <a:p>
            <a:pPr lvl="1"/>
            <a:r>
              <a:rPr lang="en-US" dirty="0" smtClean="0"/>
              <a:t>Avoids unnecessary memory accesses</a:t>
            </a:r>
          </a:p>
          <a:p>
            <a:pPr lvl="1"/>
            <a:r>
              <a:rPr lang="en-US" dirty="0" smtClean="0"/>
              <a:t>More efficient instruction stream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CBC695-F884-4869-AD78-DC9DB800636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0807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Dalvik Virtual Machine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/>
              <a:t>public static long </a:t>
            </a:r>
            <a:r>
              <a:rPr lang="en-US" sz="2400" dirty="0" err="1" smtClean="0"/>
              <a:t>sumArray(int</a:t>
            </a:r>
            <a:r>
              <a:rPr lang="en-US" sz="2400" dirty="0" smtClean="0"/>
              <a:t>[] </a:t>
            </a:r>
            <a:r>
              <a:rPr lang="en-US" sz="2400" dirty="0" err="1" smtClean="0"/>
              <a:t>arr</a:t>
            </a:r>
            <a:r>
              <a:rPr lang="en-US" sz="2400" dirty="0" smtClean="0"/>
              <a:t>) {</a:t>
            </a:r>
            <a:br>
              <a:rPr lang="en-US" sz="2400" dirty="0" smtClean="0"/>
            </a:br>
            <a:r>
              <a:rPr lang="en-US" sz="2400" dirty="0" smtClean="0"/>
              <a:t>long sum = 0;</a:t>
            </a:r>
            <a:br>
              <a:rPr lang="en-US" sz="2400" dirty="0" smtClean="0"/>
            </a:br>
            <a:r>
              <a:rPr lang="en-US" sz="2400" dirty="0" smtClean="0"/>
              <a:t>for 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 : </a:t>
            </a:r>
            <a:r>
              <a:rPr lang="en-US" sz="2400" dirty="0" err="1" smtClean="0"/>
              <a:t>arr</a:t>
            </a:r>
            <a:r>
              <a:rPr lang="en-US" sz="2400" dirty="0" smtClean="0"/>
              <a:t>) {</a:t>
            </a:r>
          </a:p>
          <a:p>
            <a:pPr>
              <a:buNone/>
            </a:pPr>
            <a:r>
              <a:rPr lang="en-US" sz="2400" dirty="0" smtClean="0"/>
              <a:t>		sum +=    </a:t>
            </a:r>
            <a:r>
              <a:rPr lang="en-US" sz="2400" dirty="0" err="1" smtClean="0"/>
              <a:t>i</a:t>
            </a:r>
            <a:r>
              <a:rPr lang="en-US" sz="2400" dirty="0" smtClean="0"/>
              <a:t>; </a:t>
            </a:r>
          </a:p>
          <a:p>
            <a:pPr>
              <a:buNone/>
            </a:pPr>
            <a:r>
              <a:rPr lang="en-US" sz="2400" dirty="0" smtClean="0"/>
              <a:t>	}</a:t>
            </a:r>
            <a:br>
              <a:rPr lang="en-US" sz="2400" dirty="0" smtClean="0"/>
            </a:br>
            <a:r>
              <a:rPr lang="en-US" sz="2400" dirty="0" smtClean="0"/>
              <a:t>return sum;</a:t>
            </a:r>
          </a:p>
          <a:p>
            <a:pPr>
              <a:buNone/>
            </a:pPr>
            <a:r>
              <a:rPr lang="en-US" sz="2400" dirty="0" smtClean="0"/>
              <a:t> }</a:t>
            </a:r>
          </a:p>
          <a:p>
            <a:pPr>
              <a:buNone/>
            </a:pPr>
            <a:r>
              <a:rPr lang="en-US" sz="2400" dirty="0" smtClean="0"/>
              <a:t>   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CBC695-F884-4869-AD78-DC9DB800636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704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</a:t>
            </a:r>
            <a:r>
              <a:rPr lang="en-US" dirty="0" err="1" smtClean="0"/>
              <a:t>Bytecode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54102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 	</a:t>
            </a:r>
            <a:r>
              <a:rPr lang="en-US" sz="1400" dirty="0" smtClean="0"/>
              <a:t>   0:	lconst_0</a:t>
            </a:r>
            <a:br>
              <a:rPr lang="en-US" sz="1400" dirty="0" smtClean="0"/>
            </a:br>
            <a:r>
              <a:rPr lang="en-US" sz="1400" dirty="0" smtClean="0"/>
              <a:t>   1:	lstore_1</a:t>
            </a:r>
            <a:br>
              <a:rPr lang="en-US" sz="1400" dirty="0" smtClean="0"/>
            </a:br>
            <a:r>
              <a:rPr lang="en-US" sz="1400" dirty="0" smtClean="0"/>
              <a:t>   2:	aload_0</a:t>
            </a:r>
            <a:br>
              <a:rPr lang="en-US" sz="1400" dirty="0" smtClean="0"/>
            </a:br>
            <a:r>
              <a:rPr lang="en-US" sz="1400" dirty="0" smtClean="0"/>
              <a:t>   3:	astore_3</a:t>
            </a:r>
            <a:br>
              <a:rPr lang="en-US" sz="1400" dirty="0" smtClean="0"/>
            </a:br>
            <a:r>
              <a:rPr lang="en-US" sz="1400" dirty="0" smtClean="0"/>
              <a:t>   4:	aload_3</a:t>
            </a:r>
            <a:br>
              <a:rPr lang="en-US" sz="1400" dirty="0" smtClean="0"/>
            </a:br>
            <a:r>
              <a:rPr lang="en-US" sz="1400" dirty="0" smtClean="0"/>
              <a:t>   5:	</a:t>
            </a:r>
            <a:r>
              <a:rPr lang="en-US" sz="1400" dirty="0" err="1" smtClean="0"/>
              <a:t>arraylength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   6:	</a:t>
            </a:r>
            <a:r>
              <a:rPr lang="en-US" sz="1400" dirty="0" err="1" smtClean="0"/>
              <a:t>istore</a:t>
            </a:r>
            <a:r>
              <a:rPr lang="en-US" sz="1400" dirty="0" smtClean="0"/>
              <a:t>	4</a:t>
            </a:r>
            <a:br>
              <a:rPr lang="en-US" sz="1400" dirty="0" smtClean="0"/>
            </a:br>
            <a:r>
              <a:rPr lang="en-US" sz="1400" dirty="0" smtClean="0"/>
              <a:t>   8:	iconst_0</a:t>
            </a:r>
            <a:br>
              <a:rPr lang="en-US" sz="1400" dirty="0" smtClean="0"/>
            </a:br>
            <a:r>
              <a:rPr lang="en-US" sz="1400" dirty="0" smtClean="0"/>
              <a:t>   9:	</a:t>
            </a:r>
            <a:r>
              <a:rPr lang="en-US" sz="1400" dirty="0" err="1" smtClean="0"/>
              <a:t>istore</a:t>
            </a:r>
            <a:r>
              <a:rPr lang="en-US" sz="1400" dirty="0" smtClean="0"/>
              <a:t>	5</a:t>
            </a:r>
            <a:br>
              <a:rPr lang="en-US" sz="1400" dirty="0" smtClean="0"/>
            </a:br>
            <a:r>
              <a:rPr lang="en-US" sz="1400" dirty="0" smtClean="0"/>
              <a:t>   11:	</a:t>
            </a:r>
            <a:r>
              <a:rPr lang="en-US" sz="1400" dirty="0" err="1" smtClean="0"/>
              <a:t>iload</a:t>
            </a:r>
            <a:r>
              <a:rPr lang="en-US" sz="1400" dirty="0" smtClean="0"/>
              <a:t>	5</a:t>
            </a:r>
            <a:br>
              <a:rPr lang="en-US" sz="1400" dirty="0" smtClean="0"/>
            </a:br>
            <a:r>
              <a:rPr lang="en-US" sz="1400" dirty="0" smtClean="0"/>
              <a:t>   13:	</a:t>
            </a:r>
            <a:r>
              <a:rPr lang="en-US" sz="1400" dirty="0" err="1" smtClean="0"/>
              <a:t>iload</a:t>
            </a:r>
            <a:r>
              <a:rPr lang="en-US" sz="1400" dirty="0" smtClean="0"/>
              <a:t>	4</a:t>
            </a:r>
            <a:br>
              <a:rPr lang="en-US" sz="1400" dirty="0" smtClean="0"/>
            </a:br>
            <a:r>
              <a:rPr lang="en-US" sz="1400" dirty="0" smtClean="0"/>
              <a:t>   15:	</a:t>
            </a:r>
            <a:r>
              <a:rPr lang="en-US" sz="1400" dirty="0" err="1" smtClean="0"/>
              <a:t>if_icmpge</a:t>
            </a:r>
            <a:r>
              <a:rPr lang="en-US" sz="1400" dirty="0" smtClean="0"/>
              <a:t>	36</a:t>
            </a:r>
            <a:br>
              <a:rPr lang="en-US" sz="1400" dirty="0" smtClean="0"/>
            </a:br>
            <a:r>
              <a:rPr lang="en-US" sz="1400" dirty="0" smtClean="0"/>
              <a:t>   18:	aload_3</a:t>
            </a:r>
            <a:br>
              <a:rPr lang="en-US" sz="1400" dirty="0" smtClean="0"/>
            </a:br>
            <a:r>
              <a:rPr lang="en-US" sz="1400" dirty="0" smtClean="0"/>
              <a:t>   19:	</a:t>
            </a:r>
            <a:r>
              <a:rPr lang="en-US" sz="1400" dirty="0" err="1" smtClean="0"/>
              <a:t>iload</a:t>
            </a:r>
            <a:r>
              <a:rPr lang="en-US" sz="1400" dirty="0" smtClean="0"/>
              <a:t>	5</a:t>
            </a:r>
            <a:br>
              <a:rPr lang="en-US" sz="1400" dirty="0" smtClean="0"/>
            </a:br>
            <a:r>
              <a:rPr lang="en-US" sz="1400" dirty="0" smtClean="0"/>
              <a:t>   21:	</a:t>
            </a:r>
            <a:r>
              <a:rPr lang="en-US" sz="1400" dirty="0" err="1" smtClean="0"/>
              <a:t>iaload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   22:	</a:t>
            </a:r>
            <a:r>
              <a:rPr lang="en-US" sz="1400" dirty="0" err="1" smtClean="0"/>
              <a:t>istore</a:t>
            </a:r>
            <a:r>
              <a:rPr lang="en-US" sz="1400" dirty="0" smtClean="0"/>
              <a:t>	6</a:t>
            </a:r>
            <a:br>
              <a:rPr lang="en-US" sz="1400" dirty="0" smtClean="0"/>
            </a:br>
            <a:r>
              <a:rPr lang="en-US" sz="1400" dirty="0" smtClean="0"/>
              <a:t>   24:	lload_1</a:t>
            </a:r>
            <a:br>
              <a:rPr lang="en-US" sz="1400" dirty="0" smtClean="0"/>
            </a:br>
            <a:r>
              <a:rPr lang="en-US" sz="1400" dirty="0" smtClean="0"/>
              <a:t>   25:	</a:t>
            </a:r>
            <a:r>
              <a:rPr lang="en-US" sz="1400" dirty="0" err="1" smtClean="0"/>
              <a:t>iload</a:t>
            </a:r>
            <a:r>
              <a:rPr lang="en-US" sz="1400" dirty="0" smtClean="0"/>
              <a:t>	6</a:t>
            </a:r>
            <a:br>
              <a:rPr lang="en-US" sz="1400" dirty="0" smtClean="0"/>
            </a:br>
            <a:r>
              <a:rPr lang="en-US" sz="1400" dirty="0" smtClean="0"/>
              <a:t>   27:	i2l</a:t>
            </a:r>
            <a:br>
              <a:rPr lang="en-US" sz="1400" dirty="0" smtClean="0"/>
            </a:br>
            <a:r>
              <a:rPr lang="en-US" sz="1400" dirty="0" smtClean="0"/>
              <a:t>   28:	</a:t>
            </a:r>
            <a:r>
              <a:rPr lang="en-US" sz="1400" dirty="0" err="1" smtClean="0"/>
              <a:t>ladd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1400" dirty="0" smtClean="0"/>
              <a:t>   29:	lstore_1</a:t>
            </a:r>
            <a:br>
              <a:rPr lang="en-US" sz="1400" dirty="0" smtClean="0"/>
            </a:br>
            <a:r>
              <a:rPr lang="en-US" sz="1400" dirty="0" smtClean="0"/>
              <a:t>   30:	</a:t>
            </a:r>
            <a:r>
              <a:rPr lang="en-US" sz="1400" dirty="0" err="1" smtClean="0"/>
              <a:t>iinc</a:t>
            </a:r>
            <a:r>
              <a:rPr lang="en-US" sz="1400" dirty="0" smtClean="0"/>
              <a:t>	5, 1</a:t>
            </a:r>
            <a:br>
              <a:rPr lang="en-US" sz="1400" dirty="0" smtClean="0"/>
            </a:br>
            <a:r>
              <a:rPr lang="en-US" sz="1400" dirty="0" smtClean="0"/>
              <a:t>   33:	</a:t>
            </a:r>
            <a:r>
              <a:rPr lang="en-US" sz="1400" dirty="0" err="1" smtClean="0"/>
              <a:t>goto</a:t>
            </a:r>
            <a:r>
              <a:rPr lang="en-US" sz="1400" dirty="0" smtClean="0"/>
              <a:t>	11</a:t>
            </a:r>
          </a:p>
          <a:p>
            <a:pPr>
              <a:buNone/>
            </a:pPr>
            <a:r>
              <a:rPr lang="en-US" sz="1400" dirty="0" smtClean="0"/>
              <a:t>            36:	lload_1</a:t>
            </a:r>
            <a:br>
              <a:rPr lang="en-US" sz="1400" dirty="0" smtClean="0"/>
            </a:br>
            <a:r>
              <a:rPr lang="en-US" sz="1400" dirty="0" smtClean="0"/>
              <a:t>   37:	</a:t>
            </a:r>
            <a:r>
              <a:rPr lang="en-US" sz="1400" dirty="0" err="1" smtClean="0"/>
              <a:t>lreturn</a:t>
            </a:r>
            <a:endParaRPr 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CBC695-F884-4869-AD78-DC9DB800636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7380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Dex</a:t>
            </a:r>
            <a:r>
              <a:rPr lang="en-US" dirty="0" smtClean="0"/>
              <a:t> </a:t>
            </a:r>
            <a:r>
              <a:rPr lang="en-US" dirty="0" err="1" smtClean="0"/>
              <a:t>Bytecode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6609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 0000: const-wide/16 v0, #long 0 // #0000</a:t>
            </a:r>
          </a:p>
          <a:p>
            <a:pPr>
              <a:buNone/>
            </a:pPr>
            <a:r>
              <a:rPr lang="en-US" dirty="0" smtClean="0"/>
              <a:t> 0002: array-length v2, v8</a:t>
            </a:r>
          </a:p>
          <a:p>
            <a:pPr>
              <a:buNone/>
            </a:pPr>
            <a:r>
              <a:rPr lang="en-US" dirty="0" smtClean="0"/>
              <a:t> 0003: const/4 v3, #</a:t>
            </a:r>
            <a:r>
              <a:rPr lang="en-US" dirty="0" err="1" smtClean="0"/>
              <a:t>int</a:t>
            </a:r>
            <a:r>
              <a:rPr lang="en-US" dirty="0" smtClean="0"/>
              <a:t> 0 // #0</a:t>
            </a:r>
          </a:p>
          <a:p>
            <a:pPr>
              <a:buNone/>
            </a:pPr>
            <a:r>
              <a:rPr lang="en-US" dirty="0" smtClean="0"/>
              <a:t> 0004: move v7, v3</a:t>
            </a:r>
          </a:p>
          <a:p>
            <a:pPr>
              <a:buNone/>
            </a:pPr>
            <a:r>
              <a:rPr lang="en-US" dirty="0" smtClean="0"/>
              <a:t> 0005: move-wide v3, v0</a:t>
            </a:r>
          </a:p>
          <a:p>
            <a:pPr>
              <a:buNone/>
            </a:pPr>
            <a:r>
              <a:rPr lang="en-US" dirty="0" smtClean="0"/>
              <a:t> 0006: move v0, v7</a:t>
            </a:r>
          </a:p>
          <a:p>
            <a:pPr>
              <a:buNone/>
            </a:pPr>
            <a:r>
              <a:rPr lang="en-US" dirty="0" smtClean="0"/>
              <a:t> 0007: if-</a:t>
            </a:r>
            <a:r>
              <a:rPr lang="en-US" dirty="0" err="1" smtClean="0"/>
              <a:t>ge</a:t>
            </a:r>
            <a:r>
              <a:rPr lang="en-US" dirty="0" smtClean="0"/>
              <a:t> v0, v2, 0010 // +0009</a:t>
            </a:r>
          </a:p>
          <a:p>
            <a:pPr>
              <a:buNone/>
            </a:pPr>
            <a:r>
              <a:rPr lang="en-US" dirty="0" smtClean="0"/>
              <a:t> 0009: </a:t>
            </a:r>
            <a:r>
              <a:rPr lang="en-US" dirty="0" err="1" smtClean="0"/>
              <a:t>aget</a:t>
            </a:r>
            <a:r>
              <a:rPr lang="en-US" dirty="0" smtClean="0"/>
              <a:t> v1, v8, v0</a:t>
            </a:r>
          </a:p>
          <a:p>
            <a:pPr>
              <a:buNone/>
            </a:pPr>
            <a:r>
              <a:rPr lang="en-US" dirty="0" smtClean="0"/>
              <a:t> 000b: </a:t>
            </a:r>
            <a:r>
              <a:rPr lang="en-US" dirty="0" err="1" smtClean="0"/>
              <a:t>int</a:t>
            </a:r>
            <a:r>
              <a:rPr lang="en-US" dirty="0" smtClean="0"/>
              <a:t>-to-long v5, v1</a:t>
            </a:r>
          </a:p>
          <a:p>
            <a:pPr>
              <a:buNone/>
            </a:pPr>
            <a:r>
              <a:rPr lang="en-US" dirty="0" smtClean="0"/>
              <a:t> 000c: add-long/2addr v3, v5</a:t>
            </a:r>
          </a:p>
          <a:p>
            <a:pPr>
              <a:buNone/>
            </a:pPr>
            <a:r>
              <a:rPr lang="en-US" dirty="0" smtClean="0"/>
              <a:t> 000d: add-int/lit8 v0, v0, #</a:t>
            </a:r>
            <a:r>
              <a:rPr lang="en-US" dirty="0" err="1" smtClean="0"/>
              <a:t>int</a:t>
            </a:r>
            <a:r>
              <a:rPr lang="en-US" dirty="0" smtClean="0"/>
              <a:t> 1 // #01</a:t>
            </a:r>
          </a:p>
          <a:p>
            <a:pPr>
              <a:buNone/>
            </a:pPr>
            <a:r>
              <a:rPr lang="en-US" dirty="0" smtClean="0"/>
              <a:t> 000f: </a:t>
            </a:r>
            <a:r>
              <a:rPr lang="en-US" dirty="0" err="1" smtClean="0"/>
              <a:t>goto</a:t>
            </a:r>
            <a:r>
              <a:rPr lang="en-US" dirty="0" smtClean="0"/>
              <a:t> 0007 // -0008</a:t>
            </a:r>
          </a:p>
          <a:p>
            <a:pPr>
              <a:buNone/>
            </a:pPr>
            <a:r>
              <a:rPr lang="en-US" dirty="0" smtClean="0"/>
              <a:t> 0010: return-wide v3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CBC695-F884-4869-AD78-DC9DB800636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2400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Basic Info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r>
              <a:rPr lang="de-DE" sz="2400" dirty="0"/>
              <a:t>Summer  Semester   2016</a:t>
            </a:r>
            <a:endParaRPr lang="en-US" sz="2400" dirty="0"/>
          </a:p>
          <a:p>
            <a:r>
              <a:rPr lang="de-DE" sz="2400" dirty="0" smtClean="0"/>
              <a:t>SWE 6130: Mobile Applications development</a:t>
            </a:r>
            <a:endParaRPr lang="en-US" sz="2400" dirty="0"/>
          </a:p>
          <a:p>
            <a:r>
              <a:rPr lang="en-US" sz="2400" dirty="0"/>
              <a:t> </a:t>
            </a:r>
            <a:r>
              <a:rPr lang="en-US" sz="2400" dirty="0" smtClean="0"/>
              <a:t>Instructor: Gerald Chege, PhD;</a:t>
            </a:r>
          </a:p>
          <a:p>
            <a:r>
              <a:rPr lang="en-US" sz="2400" dirty="0" smtClean="0"/>
              <a:t>Assistant Professor of Information Systems &amp; Technology     </a:t>
            </a:r>
            <a:endParaRPr lang="en-US" sz="2400" dirty="0" smtClean="0">
              <a:effectLst/>
            </a:endParaRPr>
          </a:p>
          <a:p>
            <a:r>
              <a:rPr lang="en-US" sz="2400" dirty="0"/>
              <a:t>email: </a:t>
            </a:r>
            <a:r>
              <a:rPr lang="en-US" sz="2400" u="sng" dirty="0" smtClean="0">
                <a:hlinkClick r:id="rId2"/>
              </a:rPr>
              <a:t>gchege@usiu.ac.ke</a:t>
            </a:r>
            <a:r>
              <a:rPr lang="en-US" sz="2400" dirty="0" smtClean="0"/>
              <a:t>;  </a:t>
            </a:r>
            <a:r>
              <a:rPr lang="en-US" sz="2400" dirty="0"/>
              <a:t>		</a:t>
            </a:r>
            <a:endParaRPr lang="en-US" sz="2400" dirty="0" smtClean="0"/>
          </a:p>
          <a:p>
            <a:r>
              <a:rPr lang="en-US" sz="2400" dirty="0" smtClean="0"/>
              <a:t>Location</a:t>
            </a:r>
            <a:r>
              <a:rPr lang="en-US" sz="2400" i="1" dirty="0"/>
              <a:t>: </a:t>
            </a:r>
            <a:r>
              <a:rPr lang="en-US" sz="2400" dirty="0"/>
              <a:t>ICT Building– 3rd </a:t>
            </a:r>
            <a:r>
              <a:rPr lang="en-US" sz="2400" dirty="0" err="1"/>
              <a:t>Flr</a:t>
            </a:r>
            <a:r>
              <a:rPr lang="en-US" sz="2400" dirty="0"/>
              <a:t>. Rm. 4</a:t>
            </a:r>
            <a:endParaRPr lang="en-US" sz="2400" dirty="0" smtClean="0">
              <a:effectLst/>
            </a:endParaRPr>
          </a:p>
          <a:p>
            <a:r>
              <a:rPr lang="en-US" sz="2400" dirty="0"/>
              <a:t>Class Times: </a:t>
            </a:r>
            <a:r>
              <a:rPr lang="en-US" sz="2400" dirty="0" smtClean="0"/>
              <a:t>Thursdays 5.40pm </a:t>
            </a:r>
            <a:r>
              <a:rPr lang="en-US" sz="2400" dirty="0"/>
              <a:t>- </a:t>
            </a:r>
            <a:r>
              <a:rPr lang="en-US" sz="2400" dirty="0" smtClean="0"/>
              <a:t>9.00 </a:t>
            </a:r>
            <a:r>
              <a:rPr lang="en-US" sz="2400" dirty="0"/>
              <a:t>pm </a:t>
            </a:r>
            <a:endParaRPr lang="en-US" sz="2400" dirty="0" smtClean="0">
              <a:effectLst/>
            </a:endParaRPr>
          </a:p>
          <a:p>
            <a:r>
              <a:rPr lang="en-US" sz="2400" dirty="0"/>
              <a:t>Venue: </a:t>
            </a:r>
            <a:r>
              <a:rPr lang="en-US" sz="2400" dirty="0" smtClean="0"/>
              <a:t>Lab#2</a:t>
            </a:r>
            <a:endParaRPr lang="en-US" sz="2400" dirty="0" smtClean="0">
              <a:effectLst/>
            </a:endParaRPr>
          </a:p>
          <a:p>
            <a:r>
              <a:rPr lang="en-US" sz="2400" dirty="0"/>
              <a:t>Office Hours: Tuesday/Thursday </a:t>
            </a:r>
            <a:r>
              <a:rPr lang="en-US" sz="2400" dirty="0" smtClean="0"/>
              <a:t>10.00am </a:t>
            </a:r>
            <a:r>
              <a:rPr lang="en-US" sz="2400" dirty="0"/>
              <a:t>- </a:t>
            </a:r>
            <a:r>
              <a:rPr lang="en-US" sz="2400" dirty="0" smtClean="0"/>
              <a:t>1.00pm &amp; 3.00pm – 5.30pm </a:t>
            </a:r>
            <a:endParaRPr lang="en-US" sz="2400" dirty="0">
              <a:effectLst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676400" y="6553200"/>
            <a:ext cx="50292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SWE 6130 (Mobile Applications Development) - Gerald Chege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CBC695-F884-4869-AD78-DC9DB800636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449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>
            <a:noAutofit/>
          </a:bodyPr>
          <a:lstStyle/>
          <a:p>
            <a:r>
              <a:rPr lang="en-US" sz="4000" dirty="0" smtClean="0"/>
              <a:t>Register-based </a:t>
            </a:r>
            <a:r>
              <a:rPr lang="en-US" sz="4000" dirty="0" err="1" smtClean="0"/>
              <a:t>vs</a:t>
            </a:r>
            <a:r>
              <a:rPr lang="en-US" sz="4000" dirty="0" smtClean="0"/>
              <a:t> stack-based </a:t>
            </a:r>
            <a:r>
              <a:rPr lang="en-US" sz="4000" dirty="0" err="1" smtClean="0"/>
              <a:t>VMs</a:t>
            </a:r>
            <a:r>
              <a:rPr lang="en-US" sz="4000" dirty="0" smtClean="0"/>
              <a:t>:*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30% fewer instructions</a:t>
            </a:r>
          </a:p>
          <a:p>
            <a:pPr lvl="1"/>
            <a:r>
              <a:rPr lang="en-US" dirty="0" smtClean="0"/>
              <a:t>35% fewer code units (1-byte vs. 2-byte instructions)</a:t>
            </a:r>
          </a:p>
          <a:p>
            <a:pPr lvl="1"/>
            <a:r>
              <a:rPr lang="en-US" dirty="0" smtClean="0"/>
              <a:t>35% more bytes in the instruction stream</a:t>
            </a:r>
          </a:p>
          <a:p>
            <a:pPr lvl="2"/>
            <a:r>
              <a:rPr lang="en-US" dirty="0" smtClean="0"/>
              <a:t>but can consume instructions two bytes at a time</a:t>
            </a:r>
          </a:p>
          <a:p>
            <a:endParaRPr lang="en-US" dirty="0" smtClean="0"/>
          </a:p>
          <a:p>
            <a:r>
              <a:rPr lang="en-US" sz="2800" dirty="0" smtClean="0"/>
              <a:t>* See </a:t>
            </a:r>
            <a:r>
              <a:rPr lang="en-US" sz="2800" dirty="0" err="1" smtClean="0"/>
              <a:t>www.youtube.com/watch?v</a:t>
            </a:r>
            <a:r>
              <a:rPr lang="en-US" sz="2800" dirty="0" smtClean="0"/>
              <a:t>=</a:t>
            </a:r>
            <a:r>
              <a:rPr lang="en-US" sz="2800" dirty="0" err="1" smtClean="0"/>
              <a:t>ptjedOZEXPM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CBC695-F884-4869-AD78-DC9DB800636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6194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Application Framework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75192"/>
            <a:ext cx="8229600" cy="346567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Window Manager</a:t>
            </a:r>
          </a:p>
          <a:p>
            <a:pPr lvl="1"/>
            <a:r>
              <a:rPr lang="en-US" dirty="0" smtClean="0"/>
              <a:t>Manages top-level window’s look &amp; behavior</a:t>
            </a:r>
          </a:p>
          <a:p>
            <a:r>
              <a:rPr lang="en-US" dirty="0" smtClean="0"/>
              <a:t>View system </a:t>
            </a:r>
          </a:p>
          <a:p>
            <a:pPr lvl="1"/>
            <a:r>
              <a:rPr lang="en-US" dirty="0" smtClean="0"/>
              <a:t>lists, grids, text boxes, buttons, etc.</a:t>
            </a:r>
          </a:p>
          <a:p>
            <a:r>
              <a:rPr lang="en-US" dirty="0" smtClean="0"/>
              <a:t>Content Providers</a:t>
            </a:r>
          </a:p>
          <a:p>
            <a:pPr lvl="1"/>
            <a:r>
              <a:rPr lang="en-US" dirty="0" smtClean="0"/>
              <a:t>Inter-application data sharing</a:t>
            </a:r>
          </a:p>
          <a:p>
            <a:r>
              <a:rPr lang="en-US" dirty="0" smtClean="0"/>
              <a:t>Activity Manager </a:t>
            </a:r>
          </a:p>
          <a:p>
            <a:pPr lvl="1"/>
            <a:r>
              <a:rPr lang="en-US" dirty="0" smtClean="0"/>
              <a:t>Application lifecycle and common navigation stack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 t="17530" b="57858"/>
          <a:stretch>
            <a:fillRect/>
          </a:stretch>
        </p:blipFill>
        <p:spPr>
          <a:xfrm>
            <a:off x="1169603" y="5486400"/>
            <a:ext cx="6572208" cy="116154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CBC695-F884-4869-AD78-DC9DB800636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0061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Framework (cont.)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388054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Package manager</a:t>
            </a:r>
          </a:p>
          <a:p>
            <a:pPr lvl="1"/>
            <a:r>
              <a:rPr lang="en-US" dirty="0" smtClean="0"/>
              <a:t>Manages application packages</a:t>
            </a:r>
          </a:p>
          <a:p>
            <a:r>
              <a:rPr lang="en-US" dirty="0" smtClean="0"/>
              <a:t>Telephony manager</a:t>
            </a:r>
          </a:p>
          <a:p>
            <a:pPr lvl="1"/>
            <a:r>
              <a:rPr lang="en-US" dirty="0" smtClean="0"/>
              <a:t>State of telephony services</a:t>
            </a:r>
          </a:p>
          <a:p>
            <a:r>
              <a:rPr lang="en-US" dirty="0" smtClean="0"/>
              <a:t>Resource Manager</a:t>
            </a:r>
          </a:p>
          <a:p>
            <a:pPr lvl="1"/>
            <a:r>
              <a:rPr lang="en-US" dirty="0" smtClean="0"/>
              <a:t>Manages non-code resources: strings, graphics, and layout files</a:t>
            </a:r>
          </a:p>
          <a:p>
            <a:r>
              <a:rPr lang="en-US" dirty="0" smtClean="0"/>
              <a:t>Location manager</a:t>
            </a:r>
          </a:p>
          <a:p>
            <a:pPr lvl="1"/>
            <a:r>
              <a:rPr lang="en-US" dirty="0" smtClean="0"/>
              <a:t>Access to system location services</a:t>
            </a:r>
          </a:p>
          <a:p>
            <a:r>
              <a:rPr lang="en-US" dirty="0" smtClean="0"/>
              <a:t>Notification Manager </a:t>
            </a:r>
          </a:p>
          <a:p>
            <a:pPr lvl="1"/>
            <a:r>
              <a:rPr lang="en-US" dirty="0" smtClean="0"/>
              <a:t>Notify users when events occur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 t="17530" b="57858"/>
          <a:stretch>
            <a:fillRect/>
          </a:stretch>
        </p:blipFill>
        <p:spPr>
          <a:xfrm>
            <a:off x="1170432" y="5486400"/>
            <a:ext cx="6572208" cy="116154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CBC695-F884-4869-AD78-DC9DB800636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724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Applications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75192"/>
            <a:ext cx="8229600" cy="3414876"/>
          </a:xfrm>
        </p:spPr>
        <p:txBody>
          <a:bodyPr>
            <a:normAutofit/>
          </a:bodyPr>
          <a:lstStyle/>
          <a:p>
            <a:r>
              <a:rPr lang="en-US" dirty="0" smtClean="0"/>
              <a:t>Standard apps include:</a:t>
            </a:r>
          </a:p>
          <a:p>
            <a:pPr lvl="1"/>
            <a:r>
              <a:rPr lang="en-US" dirty="0" smtClean="0"/>
              <a:t>Home – main screen</a:t>
            </a:r>
          </a:p>
          <a:p>
            <a:pPr lvl="1"/>
            <a:r>
              <a:rPr lang="en-US" dirty="0" smtClean="0"/>
              <a:t>Contacts – contacts database</a:t>
            </a:r>
          </a:p>
          <a:p>
            <a:pPr lvl="1"/>
            <a:r>
              <a:rPr lang="en-US" dirty="0" smtClean="0"/>
              <a:t>Phone – dial phone numbers</a:t>
            </a:r>
          </a:p>
          <a:p>
            <a:pPr lvl="1"/>
            <a:r>
              <a:rPr lang="en-US" dirty="0" smtClean="0"/>
              <a:t>Browser – view </a:t>
            </a:r>
            <a:r>
              <a:rPr lang="en-US" smtClean="0"/>
              <a:t>web pages</a:t>
            </a:r>
          </a:p>
          <a:p>
            <a:pPr lvl="1"/>
            <a:r>
              <a:rPr lang="en-US" dirty="0" smtClean="0"/>
              <a:t>Email reader – Gmail &amp; others</a:t>
            </a:r>
          </a:p>
          <a:p>
            <a:r>
              <a:rPr lang="en-US" dirty="0" smtClean="0"/>
              <a:t>Your App!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 b="82470"/>
          <a:stretch>
            <a:fillRect/>
          </a:stretch>
        </p:blipFill>
        <p:spPr>
          <a:xfrm>
            <a:off x="1170432" y="5486400"/>
            <a:ext cx="6572208" cy="827342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CBC695-F884-4869-AD78-DC9DB800636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05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Goals</a:t>
            </a: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 about</a:t>
            </a:r>
          </a:p>
          <a:p>
            <a:pPr lvl="1"/>
            <a:r>
              <a:rPr lang="en-US" dirty="0" smtClean="0"/>
              <a:t>Mobile devices</a:t>
            </a:r>
          </a:p>
          <a:p>
            <a:pPr lvl="1"/>
            <a:r>
              <a:rPr lang="en-US" dirty="0" smtClean="0"/>
              <a:t>Mobile device programming</a:t>
            </a:r>
          </a:p>
          <a:p>
            <a:pPr lvl="1"/>
            <a:r>
              <a:rPr lang="en-US" dirty="0" smtClean="0"/>
              <a:t>The Android platform</a:t>
            </a:r>
          </a:p>
          <a:p>
            <a:r>
              <a:rPr lang="en-US" dirty="0" smtClean="0"/>
              <a:t>Develop interesting Android applications</a:t>
            </a:r>
          </a:p>
          <a:p>
            <a:pPr lvl="1"/>
            <a:r>
              <a:rPr lang="en-US" dirty="0" smtClean="0"/>
              <a:t>Expect lots of programming</a:t>
            </a:r>
          </a:p>
          <a:p>
            <a:pPr lvl="1"/>
            <a:r>
              <a:rPr lang="en-US" dirty="0" smtClean="0"/>
              <a:t>Each student will do multiple projects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CBC695-F884-4869-AD78-DC9DB800636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247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Organization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Mix of lecture and programming exercises</a:t>
            </a:r>
          </a:p>
          <a:p>
            <a:pPr lvl="1"/>
            <a:r>
              <a:rPr lang="en-US" dirty="0" smtClean="0"/>
              <a:t>1 ½ hours of Theory</a:t>
            </a:r>
          </a:p>
          <a:p>
            <a:pPr lvl="1"/>
            <a:r>
              <a:rPr lang="en-US" dirty="0" smtClean="0"/>
              <a:t>1 ½ hours Laboratory exercise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CBC695-F884-4869-AD78-DC9DB800636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15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Android Platform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software stack for mobile devices:</a:t>
            </a:r>
          </a:p>
          <a:p>
            <a:pPr lvl="1"/>
            <a:r>
              <a:rPr lang="en-US" dirty="0" smtClean="0"/>
              <a:t>Operating system, middleware &amp; key applications</a:t>
            </a:r>
          </a:p>
          <a:p>
            <a:r>
              <a:rPr lang="en-US" dirty="0" smtClean="0"/>
              <a:t>Use Android SDK to create applications</a:t>
            </a:r>
          </a:p>
          <a:p>
            <a:pPr lvl="1"/>
            <a:r>
              <a:rPr lang="en-US" dirty="0" smtClean="0"/>
              <a:t>Libraries &amp; development tools</a:t>
            </a:r>
          </a:p>
          <a:p>
            <a:r>
              <a:rPr lang="en-US" dirty="0" smtClean="0"/>
              <a:t>Lots of documentation </a:t>
            </a:r>
          </a:p>
          <a:p>
            <a:pPr lvl="1"/>
            <a:r>
              <a:rPr lang="en-US" dirty="0" smtClean="0"/>
              <a:t>http://</a:t>
            </a:r>
            <a:r>
              <a:rPr lang="en-US" dirty="0" err="1" smtClean="0"/>
              <a:t>developer.android.com</a:t>
            </a:r>
            <a:r>
              <a:rPr lang="en-US" dirty="0" smtClean="0"/>
              <a:t>/</a:t>
            </a:r>
          </a:p>
          <a:p>
            <a:pPr lvl="1"/>
            <a:r>
              <a:rPr lang="en-US" dirty="0" smtClean="0"/>
              <a:t>Start browsing today!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CBC695-F884-4869-AD78-DC9DB800636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995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Android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383107"/>
            <a:ext cx="8229600" cy="474894"/>
          </a:xfrm>
        </p:spPr>
        <p:txBody>
          <a:bodyPr>
            <a:normAutofit fontScale="62500" lnSpcReduction="20000"/>
          </a:bodyPr>
          <a:lstStyle/>
          <a:p>
            <a:pPr algn="ctr">
              <a:buNone/>
            </a:pPr>
            <a:r>
              <a:rPr lang="en-US" dirty="0" err="1" smtClean="0"/>
              <a:t>http://developer.android.com/guide/basics/what-is-android.html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403" y="1593448"/>
            <a:ext cx="6572208" cy="4719454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CBC695-F884-4869-AD78-DC9DB800636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259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Linux Kernel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3647709"/>
          </a:xfrm>
        </p:spPr>
        <p:txBody>
          <a:bodyPr/>
          <a:lstStyle/>
          <a:p>
            <a:r>
              <a:rPr lang="en-US" dirty="0" smtClean="0"/>
              <a:t>Abstraction layer between HW &amp; SW</a:t>
            </a:r>
          </a:p>
          <a:p>
            <a:r>
              <a:rPr lang="en-US" dirty="0" smtClean="0"/>
              <a:t>Provides services such as:</a:t>
            </a:r>
          </a:p>
          <a:p>
            <a:pPr lvl="1"/>
            <a:r>
              <a:rPr lang="en-US" dirty="0" smtClean="0"/>
              <a:t>Security</a:t>
            </a:r>
          </a:p>
          <a:p>
            <a:pPr lvl="1"/>
            <a:r>
              <a:rPr lang="en-US" dirty="0" smtClean="0"/>
              <a:t>Memory &amp; process management</a:t>
            </a:r>
          </a:p>
          <a:p>
            <a:pPr lvl="1"/>
            <a:r>
              <a:rPr lang="en-US" dirty="0" smtClean="0"/>
              <a:t>Network stack</a:t>
            </a:r>
          </a:p>
          <a:p>
            <a:pPr lvl="1"/>
            <a:r>
              <a:rPr lang="en-US" dirty="0" smtClean="0"/>
              <a:t>Device driver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 t="75265"/>
          <a:stretch>
            <a:fillRect/>
          </a:stretch>
        </p:blipFill>
        <p:spPr>
          <a:xfrm>
            <a:off x="1474403" y="5257800"/>
            <a:ext cx="6572208" cy="1167367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CBC695-F884-4869-AD78-DC9DB800636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858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Linux Kernel (cont.)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3508009"/>
          </a:xfrm>
        </p:spPr>
        <p:txBody>
          <a:bodyPr>
            <a:normAutofit/>
          </a:bodyPr>
          <a:lstStyle/>
          <a:p>
            <a:r>
              <a:rPr lang="en-US" dirty="0" smtClean="0"/>
              <a:t>Android-specific components</a:t>
            </a:r>
          </a:p>
          <a:p>
            <a:pPr lvl="1"/>
            <a:r>
              <a:rPr lang="en-US" dirty="0" smtClean="0"/>
              <a:t>Binder – IPC</a:t>
            </a:r>
          </a:p>
          <a:p>
            <a:pPr lvl="1"/>
            <a:r>
              <a:rPr lang="en-US" dirty="0" smtClean="0"/>
              <a:t>Android shared memory</a:t>
            </a:r>
          </a:p>
          <a:p>
            <a:pPr lvl="1"/>
            <a:r>
              <a:rPr lang="en-US" dirty="0" smtClean="0"/>
              <a:t>Power management</a:t>
            </a:r>
          </a:p>
          <a:p>
            <a:pPr lvl="1"/>
            <a:r>
              <a:rPr lang="en-US" dirty="0" smtClean="0"/>
              <a:t>Alarm driver</a:t>
            </a:r>
          </a:p>
          <a:p>
            <a:pPr lvl="1"/>
            <a:r>
              <a:rPr lang="en-US" dirty="0" smtClean="0"/>
              <a:t>Low memory killer</a:t>
            </a:r>
          </a:p>
          <a:p>
            <a:pPr lvl="1"/>
            <a:r>
              <a:rPr lang="en-US" dirty="0" smtClean="0"/>
              <a:t>Kernel debugger &amp; Logger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 t="75265"/>
          <a:stretch>
            <a:fillRect/>
          </a:stretch>
        </p:blipFill>
        <p:spPr>
          <a:xfrm>
            <a:off x="1474403" y="5397500"/>
            <a:ext cx="6572208" cy="1167367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CBC695-F884-4869-AD78-DC9DB800636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120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Native Libraries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775191"/>
            <a:ext cx="8229600" cy="4617141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/>
              <a:t>C/C++ libraries</a:t>
            </a:r>
          </a:p>
          <a:p>
            <a:pPr lvl="1"/>
            <a:r>
              <a:rPr lang="en-US" sz="2400" dirty="0" smtClean="0"/>
              <a:t>System C library</a:t>
            </a:r>
          </a:p>
          <a:p>
            <a:pPr lvl="2"/>
            <a:r>
              <a:rPr lang="en-US" sz="1800" dirty="0" smtClean="0"/>
              <a:t>bionic </a:t>
            </a:r>
            <a:r>
              <a:rPr lang="en-US" sz="1800" dirty="0" err="1" smtClean="0"/>
              <a:t>libc</a:t>
            </a:r>
            <a:endParaRPr lang="en-US" sz="1800" dirty="0" smtClean="0"/>
          </a:p>
          <a:p>
            <a:pPr lvl="1"/>
            <a:r>
              <a:rPr lang="en-US" sz="2400" dirty="0" smtClean="0"/>
              <a:t>Surface Manager</a:t>
            </a:r>
          </a:p>
          <a:p>
            <a:pPr lvl="2"/>
            <a:r>
              <a:rPr lang="en-US" sz="1800" dirty="0" smtClean="0"/>
              <a:t>display management</a:t>
            </a:r>
          </a:p>
          <a:p>
            <a:pPr lvl="1"/>
            <a:r>
              <a:rPr lang="en-US" sz="2400" dirty="0" smtClean="0"/>
              <a:t>Media Framework</a:t>
            </a:r>
          </a:p>
          <a:p>
            <a:pPr lvl="2"/>
            <a:r>
              <a:rPr lang="en-US" sz="1800" dirty="0" smtClean="0"/>
              <a:t>audio/video</a:t>
            </a:r>
          </a:p>
          <a:p>
            <a:pPr lvl="1"/>
            <a:r>
              <a:rPr lang="en-US" sz="2400" dirty="0" err="1" smtClean="0"/>
              <a:t>Webkit</a:t>
            </a:r>
            <a:endParaRPr lang="en-US" sz="2400" dirty="0" smtClean="0"/>
          </a:p>
          <a:p>
            <a:pPr lvl="2"/>
            <a:r>
              <a:rPr lang="en-US" sz="1800" dirty="0" smtClean="0"/>
              <a:t>web browser engine</a:t>
            </a:r>
          </a:p>
          <a:p>
            <a:pPr lvl="1"/>
            <a:r>
              <a:rPr lang="en-US" sz="2400" dirty="0" smtClean="0"/>
              <a:t>OpenGL ES, SGL</a:t>
            </a:r>
          </a:p>
          <a:p>
            <a:pPr lvl="2"/>
            <a:r>
              <a:rPr lang="en-US" sz="1800" dirty="0" smtClean="0"/>
              <a:t>graphics engines</a:t>
            </a:r>
          </a:p>
          <a:p>
            <a:pPr lvl="1"/>
            <a:r>
              <a:rPr lang="en-US" sz="2400" dirty="0" err="1" smtClean="0"/>
              <a:t>SQLite</a:t>
            </a:r>
            <a:endParaRPr lang="en-US" sz="2400" dirty="0" smtClean="0"/>
          </a:p>
          <a:p>
            <a:pPr lvl="2"/>
            <a:r>
              <a:rPr lang="en-US" sz="1800" dirty="0" smtClean="0"/>
              <a:t>relational database engine</a:t>
            </a:r>
          </a:p>
          <a:p>
            <a:pPr lvl="1"/>
            <a:r>
              <a:rPr lang="en-US" sz="2400" dirty="0" smtClean="0"/>
              <a:t>SSL</a:t>
            </a:r>
          </a:p>
          <a:p>
            <a:pPr lvl="2"/>
            <a:r>
              <a:rPr lang="en-US" sz="1800" dirty="0" smtClean="0"/>
              <a:t>secure sockets layer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 t="41913" r="38695" b="24045"/>
          <a:stretch>
            <a:fillRect/>
          </a:stretch>
        </p:blipFill>
        <p:spPr>
          <a:xfrm>
            <a:off x="4657706" y="2625688"/>
            <a:ext cx="4029094" cy="1606623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CBC695-F884-4869-AD78-DC9DB800636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433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vel">
  <a:themeElements>
    <a:clrScheme name="Level 6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00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0000"/>
      </a:accent6>
      <a:hlink>
        <a:srgbClr val="666699"/>
      </a:hlink>
      <a:folHlink>
        <a:srgbClr val="999966"/>
      </a:folHlink>
    </a:clrScheme>
    <a:fontScheme name="Level">
      <a:majorFont>
        <a:latin typeface="Garamond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Level</Template>
  <TotalTime>574</TotalTime>
  <Words>915</Words>
  <Application>Microsoft Office PowerPoint</Application>
  <PresentationFormat>On-screen Show (4:3)</PresentationFormat>
  <Paragraphs>228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Garamond</vt:lpstr>
      <vt:lpstr>Times New Roman</vt:lpstr>
      <vt:lpstr>Verdana</vt:lpstr>
      <vt:lpstr>Wingdings</vt:lpstr>
      <vt:lpstr>Level</vt:lpstr>
      <vt:lpstr>Programming the Android Platform</vt:lpstr>
      <vt:lpstr>Basic Info</vt:lpstr>
      <vt:lpstr>Goals</vt:lpstr>
      <vt:lpstr>Class Organization</vt:lpstr>
      <vt:lpstr>The Android Platform</vt:lpstr>
      <vt:lpstr>The Android Architecture</vt:lpstr>
      <vt:lpstr>Linux Kernel</vt:lpstr>
      <vt:lpstr>Linux Kernel (cont.)</vt:lpstr>
      <vt:lpstr>Native Libraries</vt:lpstr>
      <vt:lpstr>Android Runtime</vt:lpstr>
      <vt:lpstr>Core Libraries</vt:lpstr>
      <vt:lpstr>Dalvik Virtual Machine</vt:lpstr>
      <vt:lpstr>Dalvik Virtual Machine (cont.)</vt:lpstr>
      <vt:lpstr>Dalvik Virtual Machine (cont.)</vt:lpstr>
      <vt:lpstr>Dalvik Virtual Machine (cont.)</vt:lpstr>
      <vt:lpstr>Using Registers</vt:lpstr>
      <vt:lpstr>Dalvik Virtual Machine (cont.)</vt:lpstr>
      <vt:lpstr>Java Bytecode</vt:lpstr>
      <vt:lpstr>Dex Bytecode</vt:lpstr>
      <vt:lpstr>Register-based vs stack-based VMs:*</vt:lpstr>
      <vt:lpstr>Application Framework</vt:lpstr>
      <vt:lpstr>Application Framework (cont.)</vt:lpstr>
      <vt:lpstr>Applications</vt:lpstr>
    </vt:vector>
  </TitlesOfParts>
  <Company>WolfTech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Introduction</dc:title>
  <dc:creator>mlsichit</dc:creator>
  <cp:lastModifiedBy>Gerald Chege</cp:lastModifiedBy>
  <cp:revision>48</cp:revision>
  <dcterms:created xsi:type="dcterms:W3CDTF">2010-07-16T15:17:20Z</dcterms:created>
  <dcterms:modified xsi:type="dcterms:W3CDTF">2016-05-30T11:50:09Z</dcterms:modified>
</cp:coreProperties>
</file>