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3" r:id="rId1"/>
  </p:sldMasterIdLst>
  <p:notesMasterIdLst>
    <p:notesMasterId r:id="rId29"/>
  </p:notes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1" r:id="rId25"/>
    <p:sldId id="302" r:id="rId26"/>
    <p:sldId id="303" r:id="rId27"/>
    <p:sldId id="304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31" autoAdjust="0"/>
    <p:restoredTop sz="94660"/>
  </p:normalViewPr>
  <p:slideViewPr>
    <p:cSldViewPr>
      <p:cViewPr varScale="1">
        <p:scale>
          <a:sx n="103" d="100"/>
          <a:sy n="103" d="100"/>
        </p:scale>
        <p:origin x="30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74FE1DC-D618-460A-8B4C-B2B17DB036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2739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4FE1DC-D618-460A-8B4C-B2B17DB0365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08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74FE1DC-D618-460A-8B4C-B2B17DB0365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59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/>
        </p:nvGrpSpPr>
        <p:grpSpPr bwMode="auto">
          <a:xfrm>
            <a:off x="228600" y="2889250"/>
            <a:ext cx="8610600" cy="201613"/>
            <a:chOff x="144" y="1680"/>
            <a:chExt cx="5424" cy="144"/>
          </a:xfrm>
        </p:grpSpPr>
        <p:sp>
          <p:nvSpPr>
            <p:cNvPr id="5" name="Rectangle 8"/>
            <p:cNvSpPr>
              <a:spLocks noChangeArrowheads="1"/>
            </p:cNvSpPr>
            <p:nvPr userDrawn="1"/>
          </p:nvSpPr>
          <p:spPr bwMode="auto">
            <a:xfrm>
              <a:off x="144" y="1680"/>
              <a:ext cx="1808" cy="14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6" name="Rectangle 9"/>
            <p:cNvSpPr>
              <a:spLocks noChangeArrowheads="1"/>
            </p:cNvSpPr>
            <p:nvPr userDrawn="1"/>
          </p:nvSpPr>
          <p:spPr bwMode="auto">
            <a:xfrm>
              <a:off x="1952" y="1680"/>
              <a:ext cx="1808" cy="1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  <p:sp>
          <p:nvSpPr>
            <p:cNvPr id="7" name="Rectangle 10"/>
            <p:cNvSpPr>
              <a:spLocks noChangeArrowheads="1"/>
            </p:cNvSpPr>
            <p:nvPr userDrawn="1"/>
          </p:nvSpPr>
          <p:spPr bwMode="auto">
            <a:xfrm>
              <a:off x="3760" y="1680"/>
              <a:ext cx="1808" cy="14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defRPr/>
              </a:pPr>
              <a:endParaRPr lang="en-US" smtClean="0"/>
            </a:p>
          </p:txBody>
        </p:sp>
      </p:grpSp>
      <p:pic>
        <p:nvPicPr>
          <p:cNvPr id="8" name="Picture 11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36576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70AC5E-EE7A-46E1-A4B2-17E48EA253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750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01A665-8478-42F5-9EB0-3008807C54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8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CB010E-B3D2-4EBD-8530-B5F79634E4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24FE4-DACB-4F5E-8FEA-8C3A342A44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7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78BB3-40E7-47CC-BB7F-A15EF30B69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60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BB2AE-DEE1-4A14-905C-463D81F88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0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A5479-221D-40A2-BFA5-B8DF6790E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6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1A1AB7-1B03-4484-9B87-181EF3E56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647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B75DC-3034-43C3-A224-B0AAEC3801F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206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C811E3-1228-4DA6-BEFF-B8D9F546A4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14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A9A3D-9FCF-4B27-8DF8-A3F5480CA8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3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0772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676400" y="6553200"/>
            <a:ext cx="1143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pPr>
              <a:defRPr/>
            </a:pPr>
            <a:fld id="{E2696CF7-1921-457F-80F1-48B3D393FE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 smtClean="0">
              <a:latin typeface="Times New Roman" panose="02020603050405020304" pitchFamily="18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lang="en-US" sz="2400" smtClean="0">
              <a:latin typeface="Times New Roman" panose="02020603050405020304" pitchFamily="18" charset="0"/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 userDrawn="1"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00" t="13333" r="30000" b="20000"/>
          <a:stretch>
            <a:fillRect/>
          </a:stretch>
        </p:blipFill>
        <p:spPr bwMode="auto">
          <a:xfrm>
            <a:off x="8534400" y="0"/>
            <a:ext cx="609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64300"/>
            <a:ext cx="1066800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dirty="0" smtClean="0"/>
              <a:t>Programming the Android Platform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ln/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The Activity </a:t>
            </a:r>
            <a:r>
              <a:rPr lang="en-US" dirty="0" smtClean="0">
                <a:solidFill>
                  <a:srgbClr val="C00000"/>
                </a:solidFill>
              </a:rPr>
              <a:t>Class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(Notes#2)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074" name="Rectangle 2"/>
          <p:cNvSpPr>
            <a:spLocks/>
          </p:cNvSpPr>
          <p:nvPr/>
        </p:nvSpPr>
        <p:spPr bwMode="auto">
          <a:xfrm>
            <a:off x="0" y="5127874"/>
            <a:ext cx="9152930" cy="45765"/>
          </a:xfrm>
          <a:prstGeom prst="rect">
            <a:avLst/>
          </a:prstGeom>
          <a:solidFill>
            <a:srgbClr val="FFFFFF"/>
          </a:solidFill>
          <a:ln w="48000" cap="flat">
            <a:noFill/>
            <a:round/>
            <a:headEnd type="none" w="med" len="med"/>
            <a:tailEnd type="none" w="med" len="med"/>
          </a:ln>
          <a:effectLst>
            <a:outerShdw blurRad="38100" dist="10160" dir="5400000" algn="ctr" rotWithShape="0">
              <a:schemeClr val="bg2">
                <a:alpha val="59999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rcRect l="35172" t="31579" r="34575" b="48987"/>
          <a:stretch>
            <a:fillRect/>
          </a:stretch>
        </p:blipFill>
        <p:spPr>
          <a:xfrm rot="16200000">
            <a:off x="7467600" y="990600"/>
            <a:ext cx="2133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0051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MapLocation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343" y="1531454"/>
            <a:ext cx="3760502" cy="5326546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23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onCreate()</a:t>
            </a: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Activity is being created</a:t>
            </a:r>
          </a:p>
          <a:p>
            <a:r>
              <a:rPr lang="en-US" dirty="0" smtClean="0"/>
              <a:t>Setup global state</a:t>
            </a:r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super.onCreate</a:t>
            </a:r>
            <a:r>
              <a:rPr lang="en-US" dirty="0" smtClean="0"/>
              <a:t>()</a:t>
            </a:r>
          </a:p>
          <a:p>
            <a:pPr lvl="1"/>
            <a:r>
              <a:rPr lang="en-US" dirty="0" smtClean="0"/>
              <a:t>Inflate UI views </a:t>
            </a:r>
          </a:p>
          <a:p>
            <a:pPr lvl="1"/>
            <a:r>
              <a:rPr lang="en-US" dirty="0" smtClean="0"/>
              <a:t>Configure views as necessary</a:t>
            </a:r>
          </a:p>
          <a:p>
            <a:pPr lvl="1"/>
            <a:r>
              <a:rPr lang="en-US" dirty="0" smtClean="0"/>
              <a:t>Set the activity’s content view</a:t>
            </a:r>
          </a:p>
        </p:txBody>
      </p:sp>
      <p:sp>
        <p:nvSpPr>
          <p:cNvPr id="16385" name="Rectangle 1"/>
          <p:cNvSpPr>
            <a:spLocks/>
          </p:cNvSpPr>
          <p:nvPr/>
        </p:nvSpPr>
        <p:spPr bwMode="auto">
          <a:xfrm>
            <a:off x="0" y="1435447"/>
            <a:ext cx="9152930" cy="45765"/>
          </a:xfrm>
          <a:prstGeom prst="rect">
            <a:avLst/>
          </a:prstGeom>
          <a:solidFill>
            <a:schemeClr val="accent1"/>
          </a:solidFill>
          <a:ln w="48000" cap="flat">
            <a:noFill/>
            <a:round/>
            <a:headEnd type="none" w="med" len="med"/>
            <a:tailEnd type="none" w="med" len="med"/>
          </a:ln>
          <a:effectLst>
            <a:outerShdw blurRad="38100" dist="10160" dir="5400000" algn="ctr" rotWithShape="0">
              <a:schemeClr val="bg2">
                <a:alpha val="59999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096551"/>
      </p:ext>
    </p:extLst>
  </p:cSld>
  <p:clrMapOvr>
    <a:masterClrMapping/>
  </p:clrMapOvr>
  <p:transition spd="med"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MapLocation.onCreate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174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8229600" cy="5082808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000" dirty="0" smtClean="0"/>
              <a:t>public void </a:t>
            </a:r>
            <a:r>
              <a:rPr lang="en-US" sz="2000" dirty="0" err="1" smtClean="0"/>
              <a:t>onCreate(Bundle</a:t>
            </a:r>
            <a:r>
              <a:rPr lang="en-US" sz="2000" dirty="0" smtClean="0"/>
              <a:t> </a:t>
            </a:r>
            <a:r>
              <a:rPr lang="en-US" sz="2000" dirty="0" err="1" smtClean="0"/>
              <a:t>savedInstanceState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super.onCreate(savedInstanceState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setContentView(R.layout.</a:t>
            </a:r>
            <a:r>
              <a:rPr lang="en-US" sz="2000" i="1" dirty="0" err="1" smtClean="0"/>
              <a:t>main</a:t>
            </a:r>
            <a:r>
              <a:rPr lang="en-US" sz="2000" i="1" dirty="0" smtClean="0"/>
              <a:t>);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final </a:t>
            </a:r>
            <a:r>
              <a:rPr lang="en-US" sz="2000" dirty="0" err="1" smtClean="0"/>
              <a:t>EditText</a:t>
            </a:r>
            <a:r>
              <a:rPr lang="en-US" sz="2000" dirty="0" smtClean="0"/>
              <a:t> </a:t>
            </a:r>
            <a:r>
              <a:rPr lang="en-US" sz="2000" dirty="0" err="1" smtClean="0"/>
              <a:t>addressfield</a:t>
            </a:r>
            <a:r>
              <a:rPr lang="en-US" sz="2000" dirty="0" smtClean="0"/>
              <a:t> = (</a:t>
            </a:r>
            <a:r>
              <a:rPr lang="en-US" sz="2000" dirty="0" err="1" smtClean="0"/>
              <a:t>EditText</a:t>
            </a:r>
            <a:r>
              <a:rPr lang="en-US" sz="2000" dirty="0" smtClean="0"/>
              <a:t>) </a:t>
            </a:r>
            <a:r>
              <a:rPr lang="en-US" sz="2000" dirty="0" err="1" smtClean="0"/>
              <a:t>findViewById(R.id.</a:t>
            </a:r>
            <a:r>
              <a:rPr lang="en-US" sz="2000" i="1" dirty="0" err="1" smtClean="0"/>
              <a:t>location</a:t>
            </a:r>
            <a:r>
              <a:rPr lang="en-US" sz="2000" i="1" dirty="0" smtClean="0"/>
              <a:t>);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final Button button = (Button) </a:t>
            </a:r>
            <a:r>
              <a:rPr lang="en-US" sz="2000" dirty="0" err="1" smtClean="0"/>
              <a:t>findViewById(R.id.</a:t>
            </a:r>
            <a:r>
              <a:rPr lang="en-US" sz="2000" i="1" dirty="0" err="1" smtClean="0"/>
              <a:t>mapButton</a:t>
            </a:r>
            <a:r>
              <a:rPr lang="en-US" sz="2000" i="1" dirty="0" smtClean="0"/>
              <a:t>);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button.setOnClickListener(new</a:t>
            </a:r>
            <a:r>
              <a:rPr lang="en-US" sz="2000" dirty="0" smtClean="0"/>
              <a:t> </a:t>
            </a:r>
            <a:r>
              <a:rPr lang="en-US" sz="2000" dirty="0" err="1" smtClean="0"/>
              <a:t>Button.OnClickListener</a:t>
            </a:r>
            <a:r>
              <a:rPr lang="en-US" sz="2000" dirty="0" smtClean="0"/>
              <a:t>() {</a:t>
            </a:r>
          </a:p>
          <a:p>
            <a:pPr>
              <a:buNone/>
            </a:pPr>
            <a:r>
              <a:rPr lang="en-US" sz="2000" dirty="0" smtClean="0"/>
              <a:t>         public void </a:t>
            </a:r>
            <a:r>
              <a:rPr lang="en-US" sz="2000" dirty="0" err="1" smtClean="0"/>
              <a:t>onClick(View</a:t>
            </a:r>
            <a:r>
              <a:rPr lang="en-US" sz="2000" dirty="0" smtClean="0"/>
              <a:t> </a:t>
            </a:r>
            <a:r>
              <a:rPr lang="en-US" sz="2000" dirty="0" err="1" smtClean="0"/>
              <a:t>v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              try {</a:t>
            </a:r>
          </a:p>
          <a:p>
            <a:pPr>
              <a:buNone/>
            </a:pPr>
            <a:r>
              <a:rPr lang="en-US" sz="2000" dirty="0" smtClean="0"/>
              <a:t>                 String address = </a:t>
            </a:r>
            <a:r>
              <a:rPr lang="en-US" sz="2000" dirty="0" err="1" smtClean="0"/>
              <a:t>addressfield.getText().toString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                 address = </a:t>
            </a:r>
            <a:r>
              <a:rPr lang="en-US" sz="2000" dirty="0" err="1" smtClean="0"/>
              <a:t>address.replace</a:t>
            </a:r>
            <a:r>
              <a:rPr lang="en-US" sz="2000" dirty="0" smtClean="0"/>
              <a:t>(' ', '+');</a:t>
            </a:r>
          </a:p>
          <a:p>
            <a:pPr>
              <a:buNone/>
            </a:pPr>
            <a:r>
              <a:rPr lang="en-US" sz="2000" dirty="0" smtClean="0"/>
              <a:t>                 Intent </a:t>
            </a:r>
            <a:r>
              <a:rPr lang="en-US" sz="2000" dirty="0" err="1" smtClean="0"/>
              <a:t>geoIntent</a:t>
            </a:r>
            <a:r>
              <a:rPr lang="en-US" sz="2000" dirty="0" smtClean="0"/>
              <a:t> = new </a:t>
            </a:r>
            <a:r>
              <a:rPr lang="en-US" sz="2000" dirty="0" err="1" smtClean="0"/>
              <a:t>Intent(android.content.Intent.</a:t>
            </a:r>
            <a:r>
              <a:rPr lang="en-US" sz="2000" i="1" dirty="0" err="1" smtClean="0"/>
              <a:t>ACTION_VIEW</a:t>
            </a:r>
            <a:r>
              <a:rPr lang="en-US" sz="2000" i="1" dirty="0" smtClean="0"/>
              <a:t>,  						     Uri.parse("geo:0,0?q=" + address));</a:t>
            </a:r>
          </a:p>
          <a:p>
            <a:pPr>
              <a:buNone/>
            </a:pPr>
            <a:r>
              <a:rPr lang="en-US" sz="2000" dirty="0" smtClean="0"/>
              <a:t>                 </a:t>
            </a:r>
            <a:r>
              <a:rPr lang="en-US" sz="2000" dirty="0" err="1" smtClean="0"/>
              <a:t>startActivity(geoIntent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            } catch (Exception </a:t>
            </a:r>
            <a:r>
              <a:rPr lang="en-US" sz="2000" dirty="0" err="1" smtClean="0"/>
              <a:t>e</a:t>
            </a:r>
            <a:r>
              <a:rPr lang="en-US" sz="2000" dirty="0" smtClean="0"/>
              <a:t>) {}</a:t>
            </a:r>
          </a:p>
          <a:p>
            <a:pPr>
              <a:buNone/>
            </a:pPr>
            <a:r>
              <a:rPr lang="en-US" sz="2000" dirty="0" smtClean="0"/>
              <a:t>           }</a:t>
            </a:r>
          </a:p>
          <a:p>
            <a:pPr>
              <a:buNone/>
            </a:pPr>
            <a:r>
              <a:rPr lang="en-US" sz="2000" dirty="0" smtClean="0"/>
              <a:t>        });</a:t>
            </a:r>
          </a:p>
          <a:p>
            <a:pPr>
              <a:buNone/>
            </a:pPr>
            <a:r>
              <a:rPr lang="en-US" sz="2000" dirty="0" smtClean="0"/>
              <a:t>    }</a:t>
            </a:r>
          </a:p>
        </p:txBody>
      </p:sp>
      <p:sp>
        <p:nvSpPr>
          <p:cNvPr id="17409" name="Rectangle 1"/>
          <p:cNvSpPr>
            <a:spLocks/>
          </p:cNvSpPr>
          <p:nvPr/>
        </p:nvSpPr>
        <p:spPr bwMode="auto">
          <a:xfrm>
            <a:off x="0" y="1435447"/>
            <a:ext cx="9152930" cy="45765"/>
          </a:xfrm>
          <a:prstGeom prst="rect">
            <a:avLst/>
          </a:prstGeom>
          <a:solidFill>
            <a:schemeClr val="accent1"/>
          </a:solidFill>
          <a:ln w="48000" cap="flat">
            <a:noFill/>
            <a:round/>
            <a:headEnd type="none" w="med" len="med"/>
            <a:tailEnd type="none" w="med" len="med"/>
          </a:ln>
          <a:effectLst>
            <a:outerShdw blurRad="38100" dist="10160" dir="5400000" algn="ctr" rotWithShape="0">
              <a:schemeClr val="bg2">
                <a:alpha val="59999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8900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about to become visible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52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onRestart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Called if the Activity has been stopped and is about to be started again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41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onResume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About to start interacting with user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6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onPause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Focus about to switch to another Activity</a:t>
            </a:r>
          </a:p>
          <a:p>
            <a:r>
              <a:rPr lang="en-US" dirty="0" smtClean="0"/>
              <a:t>Typical actions</a:t>
            </a:r>
          </a:p>
          <a:p>
            <a:pPr lvl="1"/>
            <a:r>
              <a:rPr lang="en-US" dirty="0" smtClean="0"/>
              <a:t>Saved persistent state</a:t>
            </a:r>
          </a:p>
          <a:p>
            <a:pPr lvl="1"/>
            <a:r>
              <a:rPr lang="en-US" dirty="0" smtClean="0"/>
              <a:t>Shutdown unneeded behavior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64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onStop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is no longer visible to user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704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onDestroy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Activity is about to be destroyed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419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Activities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61742" indent="-642882"/>
            <a:r>
              <a:rPr lang="en-US" dirty="0" smtClean="0"/>
              <a:t>Create an Intent object specifying the Activity to start</a:t>
            </a:r>
          </a:p>
          <a:p>
            <a:pPr marL="1054320" lvl="1" indent="-642882"/>
            <a:r>
              <a:rPr lang="en-US" dirty="0" smtClean="0"/>
              <a:t>We’ll discuss Intents in later lectures</a:t>
            </a:r>
          </a:p>
          <a:p>
            <a:pPr marL="761742" indent="-642882"/>
            <a:r>
              <a:rPr lang="en-US" dirty="0" smtClean="0"/>
              <a:t>Pass newly created Intent to one of the following methods</a:t>
            </a:r>
          </a:p>
          <a:p>
            <a:pPr lvl="1"/>
            <a:r>
              <a:rPr lang="en-US" dirty="0" err="1" smtClean="0"/>
              <a:t>startActivity</a:t>
            </a:r>
            <a:r>
              <a:rPr lang="en-US" dirty="0" smtClean="0"/>
              <a:t>()</a:t>
            </a:r>
          </a:p>
          <a:p>
            <a:pPr lvl="1"/>
            <a:r>
              <a:rPr lang="en-US" dirty="0" err="1" smtClean="0"/>
              <a:t>StartActivityForResult</a:t>
            </a:r>
            <a:r>
              <a:rPr lang="en-US" dirty="0" smtClean="0"/>
              <a:t>() </a:t>
            </a:r>
          </a:p>
          <a:p>
            <a:pPr lvl="2"/>
            <a:r>
              <a:rPr lang="en-US" dirty="0" smtClean="0"/>
              <a:t>receive callback when called Activity finishes</a:t>
            </a:r>
          </a:p>
        </p:txBody>
      </p:sp>
      <p:sp>
        <p:nvSpPr>
          <p:cNvPr id="21505" name="Rectangle 1"/>
          <p:cNvSpPr>
            <a:spLocks/>
          </p:cNvSpPr>
          <p:nvPr/>
        </p:nvSpPr>
        <p:spPr bwMode="auto">
          <a:xfrm>
            <a:off x="0" y="1435447"/>
            <a:ext cx="9152930" cy="45765"/>
          </a:xfrm>
          <a:prstGeom prst="rect">
            <a:avLst/>
          </a:prstGeom>
          <a:solidFill>
            <a:schemeClr val="accent1"/>
          </a:solidFill>
          <a:ln w="48000" cap="flat">
            <a:noFill/>
            <a:round/>
            <a:headEnd type="none" w="med" len="med"/>
            <a:tailEnd type="none" w="med" len="med"/>
          </a:ln>
          <a:effectLst>
            <a:outerShdw blurRad="38100" dist="10160" dir="5400000" algn="ctr" rotWithShape="0">
              <a:schemeClr val="bg2">
                <a:alpha val="59999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6617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/>
          </p:cNvSpPr>
          <p:nvPr/>
        </p:nvSpPr>
        <p:spPr bwMode="auto">
          <a:xfrm>
            <a:off x="0" y="1"/>
            <a:ext cx="9152930" cy="1433215"/>
          </a:xfrm>
          <a:prstGeom prst="rect">
            <a:avLst/>
          </a:prstGeom>
          <a:solidFill>
            <a:srgbClr val="000000"/>
          </a:solidFill>
          <a:ln w="480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Activity Class</a:t>
            </a:r>
            <a:endParaRPr lang="en-US" dirty="0"/>
          </a:p>
        </p:txBody>
      </p:sp>
      <p:sp>
        <p:nvSpPr>
          <p:cNvPr id="512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application component type</a:t>
            </a:r>
          </a:p>
          <a:p>
            <a:r>
              <a:rPr lang="en-US" dirty="0" smtClean="0"/>
              <a:t>Provides a visual interface for a single screen</a:t>
            </a:r>
          </a:p>
          <a:p>
            <a:pPr lvl="1"/>
            <a:r>
              <a:rPr lang="en-US" dirty="0" smtClean="0"/>
              <a:t>Typically supports one thing a user can do, e.g.,</a:t>
            </a:r>
          </a:p>
          <a:p>
            <a:pPr lvl="2"/>
            <a:r>
              <a:rPr lang="en-US" dirty="0" smtClean="0"/>
              <a:t>View an email message</a:t>
            </a:r>
          </a:p>
          <a:p>
            <a:pPr lvl="2"/>
            <a:r>
              <a:rPr lang="en-US" dirty="0" smtClean="0"/>
              <a:t>Show a login screen</a:t>
            </a:r>
          </a:p>
          <a:p>
            <a:r>
              <a:rPr lang="en-US" dirty="0" smtClean="0"/>
              <a:t>Applications usually include several activities</a:t>
            </a:r>
          </a:p>
        </p:txBody>
      </p:sp>
      <p:sp>
        <p:nvSpPr>
          <p:cNvPr id="5121" name="Rectangle 1"/>
          <p:cNvSpPr>
            <a:spLocks/>
          </p:cNvSpPr>
          <p:nvPr/>
        </p:nvSpPr>
        <p:spPr bwMode="auto">
          <a:xfrm>
            <a:off x="0" y="1435447"/>
            <a:ext cx="9152930" cy="45765"/>
          </a:xfrm>
          <a:prstGeom prst="rect">
            <a:avLst/>
          </a:prstGeom>
          <a:solidFill>
            <a:schemeClr val="accent1"/>
          </a:solidFill>
          <a:ln w="48000" cap="flat">
            <a:noFill/>
            <a:round/>
            <a:headEnd type="none" w="med" len="med"/>
            <a:tailEnd type="none" w="med" len="med"/>
          </a:ln>
          <a:effectLst>
            <a:outerShdw blurRad="38100" dist="10160" dir="5400000" algn="ctr" rotWithShape="0">
              <a:schemeClr val="bg2">
                <a:alpha val="59999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482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startActivity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21508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dirty="0" smtClean="0"/>
              <a:t>protected void </a:t>
            </a:r>
            <a:r>
              <a:rPr lang="en-US" sz="2000" dirty="0" err="1" smtClean="0"/>
              <a:t>onCreate(Bundle</a:t>
            </a:r>
            <a:r>
              <a:rPr lang="en-US" sz="2000" dirty="0" smtClean="0"/>
              <a:t> </a:t>
            </a:r>
            <a:r>
              <a:rPr lang="en-US" sz="2000" dirty="0" err="1" smtClean="0"/>
              <a:t>savedInstanceState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…</a:t>
            </a:r>
          </a:p>
          <a:p>
            <a:pPr>
              <a:buNone/>
            </a:pPr>
            <a:r>
              <a:rPr lang="en-US" sz="2000" dirty="0" smtClean="0"/>
              <a:t>  public void </a:t>
            </a:r>
            <a:r>
              <a:rPr lang="en-US" sz="2000" dirty="0" err="1" smtClean="0"/>
              <a:t>onClick(View</a:t>
            </a:r>
            <a:r>
              <a:rPr lang="en-US" sz="2000" dirty="0" smtClean="0"/>
              <a:t> </a:t>
            </a:r>
            <a:r>
              <a:rPr lang="en-US" sz="2000" dirty="0" err="1" smtClean="0"/>
              <a:t>v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  …</a:t>
            </a:r>
          </a:p>
          <a:p>
            <a:pPr>
              <a:buNone/>
            </a:pPr>
            <a:r>
              <a:rPr lang="en-US" sz="2000" dirty="0" smtClean="0"/>
              <a:t>    Intent </a:t>
            </a:r>
            <a:r>
              <a:rPr lang="en-US" sz="2000" dirty="0" err="1" smtClean="0"/>
              <a:t>geoIntent</a:t>
            </a:r>
            <a:r>
              <a:rPr lang="en-US" sz="2000" dirty="0" smtClean="0"/>
              <a:t> = new </a:t>
            </a:r>
            <a:r>
              <a:rPr lang="en-US" sz="2000" dirty="0" err="1" smtClean="0"/>
              <a:t>Intent(android.content.Intent.</a:t>
            </a:r>
            <a:r>
              <a:rPr lang="en-US" sz="2000" i="1" dirty="0" err="1" smtClean="0"/>
              <a:t>ACTION_VIEW</a:t>
            </a:r>
            <a:r>
              <a:rPr lang="en-US" sz="2000" i="1" dirty="0" smtClean="0"/>
              <a:t>,           					Uri.parse("geo:0,0?q=" + address));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dirty="0" err="1" smtClean="0"/>
              <a:t>startActivity(geoIntent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…</a:t>
            </a:r>
          </a:p>
          <a:p>
            <a:pPr>
              <a:buNone/>
            </a:pPr>
            <a:r>
              <a:rPr lang="en-US" sz="2000" dirty="0" smtClean="0"/>
              <a:t>  }</a:t>
            </a:r>
          </a:p>
          <a:p>
            <a:pPr>
              <a:buNone/>
            </a:pPr>
            <a:r>
              <a:rPr lang="en-US" sz="2000" dirty="0" smtClean="0"/>
              <a:t>…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21505" name="Rectangle 1"/>
          <p:cNvSpPr>
            <a:spLocks/>
          </p:cNvSpPr>
          <p:nvPr/>
        </p:nvSpPr>
        <p:spPr bwMode="auto">
          <a:xfrm>
            <a:off x="0" y="1435447"/>
            <a:ext cx="9152930" cy="45765"/>
          </a:xfrm>
          <a:prstGeom prst="rect">
            <a:avLst/>
          </a:prstGeom>
          <a:solidFill>
            <a:schemeClr val="accent1"/>
          </a:solidFill>
          <a:ln w="48000" cap="flat">
            <a:noFill/>
            <a:round/>
            <a:headEnd type="none" w="med" len="med"/>
            <a:tailEnd type="none" w="med" len="med"/>
          </a:ln>
          <a:effectLst>
            <a:outerShdw blurRad="38100" dist="10160" dir="5400000" algn="ctr" rotWithShape="0">
              <a:schemeClr val="bg2">
                <a:alpha val="59999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629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MapLocationFromContacts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48234" y="1607345"/>
            <a:ext cx="8847535" cy="4355918"/>
            <a:chOff x="330200" y="2590800"/>
            <a:chExt cx="12583161" cy="619508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rcRect l="2130" t="1455" r="3195"/>
            <a:stretch>
              <a:fillRect/>
            </a:stretch>
          </p:blipFill>
          <p:spPr>
            <a:xfrm>
              <a:off x="330200" y="2590800"/>
              <a:ext cx="4063986" cy="6195083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rcRect l="2149" t="1460" r="2149"/>
            <a:stretch>
              <a:fillRect/>
            </a:stretch>
          </p:blipFill>
          <p:spPr>
            <a:xfrm>
              <a:off x="4597400" y="2590800"/>
              <a:ext cx="4071621" cy="61696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rcRect l="2175" t="736" r="2175" b="1472"/>
            <a:stretch>
              <a:fillRect/>
            </a:stretch>
          </p:blipFill>
          <p:spPr>
            <a:xfrm>
              <a:off x="8892540" y="2590800"/>
              <a:ext cx="4020821" cy="6073117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6116689" y="6054329"/>
            <a:ext cx="3009453" cy="372692"/>
          </a:xfrm>
          <a:prstGeom prst="rect">
            <a:avLst/>
          </a:prstGeom>
          <a:noFill/>
        </p:spPr>
        <p:txBody>
          <a:bodyPr wrap="square" lIns="64288" tIns="32144" rIns="64288" bIns="32144" rtlCol="0">
            <a:spAutoFit/>
          </a:bodyPr>
          <a:lstStyle/>
          <a:p>
            <a:r>
              <a:rPr lang="en-US" sz="2000" dirty="0" smtClean="0"/>
              <a:t>*Not really my address </a:t>
            </a:r>
            <a:r>
              <a:rPr lang="en-US" sz="2000" dirty="0" err="1" smtClean="0">
                <a:sym typeface="Wingdings"/>
              </a:rPr>
              <a:t>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09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startActivityForResult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protected void </a:t>
            </a:r>
            <a:r>
              <a:rPr lang="en-US" sz="2000" dirty="0" err="1" smtClean="0"/>
              <a:t>onCreate(Bundle</a:t>
            </a:r>
            <a:r>
              <a:rPr lang="en-US" sz="2000" dirty="0" smtClean="0"/>
              <a:t> </a:t>
            </a:r>
            <a:r>
              <a:rPr lang="en-US" sz="2000" dirty="0" err="1" smtClean="0"/>
              <a:t>savedInstanceState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  …</a:t>
            </a:r>
          </a:p>
          <a:p>
            <a:pPr>
              <a:buNone/>
            </a:pPr>
            <a:r>
              <a:rPr lang="en-US" sz="2000" dirty="0" smtClean="0"/>
              <a:t>     public void </a:t>
            </a:r>
            <a:r>
              <a:rPr lang="en-US" sz="2000" dirty="0" err="1" smtClean="0"/>
              <a:t>onClick(View</a:t>
            </a:r>
            <a:r>
              <a:rPr lang="en-US" sz="2000" dirty="0" smtClean="0"/>
              <a:t> </a:t>
            </a:r>
            <a:r>
              <a:rPr lang="en-US" sz="2000" dirty="0" err="1" smtClean="0"/>
              <a:t>v</a:t>
            </a:r>
            <a:r>
              <a:rPr lang="en-US" sz="2000" dirty="0" smtClean="0"/>
              <a:t>) {</a:t>
            </a:r>
          </a:p>
          <a:p>
            <a:pPr>
              <a:buNone/>
            </a:pPr>
            <a:r>
              <a:rPr lang="en-US" sz="2000" dirty="0" smtClean="0"/>
              <a:t>         try {</a:t>
            </a:r>
          </a:p>
          <a:p>
            <a:pPr>
              <a:buNone/>
            </a:pPr>
            <a:r>
              <a:rPr lang="en-US" sz="2000" dirty="0" smtClean="0"/>
              <a:t>            Intent intent = new </a:t>
            </a:r>
            <a:r>
              <a:rPr lang="en-US" sz="2000" dirty="0" err="1" smtClean="0"/>
              <a:t>Intent(Intent.</a:t>
            </a:r>
            <a:r>
              <a:rPr lang="en-US" sz="2000" i="1" dirty="0" err="1" smtClean="0"/>
              <a:t>ACTION_PICK</a:t>
            </a:r>
            <a:r>
              <a:rPr lang="en-US" sz="2000" i="1" dirty="0" smtClean="0"/>
              <a:t>,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        </a:t>
            </a:r>
            <a:r>
              <a:rPr lang="en-US" sz="2000" dirty="0" err="1" smtClean="0"/>
              <a:t>ContactsContract.Contacts.</a:t>
            </a:r>
            <a:r>
              <a:rPr lang="en-US" sz="2000" i="1" dirty="0" err="1" smtClean="0"/>
              <a:t>CONTENT_URI</a:t>
            </a:r>
            <a:r>
              <a:rPr lang="en-US" sz="2000" i="1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          </a:t>
            </a:r>
            <a:r>
              <a:rPr lang="en-US" sz="2000" dirty="0" err="1" smtClean="0"/>
              <a:t>startActivityForResult(intent</a:t>
            </a:r>
            <a:r>
              <a:rPr lang="en-US" sz="2000" dirty="0" smtClean="0"/>
              <a:t>, </a:t>
            </a:r>
            <a:r>
              <a:rPr lang="en-US" sz="2000" i="1" dirty="0" smtClean="0"/>
              <a:t>PICK_CONTACT_REQUEST);</a:t>
            </a:r>
          </a:p>
          <a:p>
            <a:pPr>
              <a:buNone/>
            </a:pPr>
            <a:r>
              <a:rPr lang="en-US" sz="2000" dirty="0" smtClean="0"/>
              <a:t>         } catch (Exception </a:t>
            </a:r>
            <a:r>
              <a:rPr lang="en-US" sz="2000" dirty="0" err="1" smtClean="0"/>
              <a:t>e</a:t>
            </a:r>
            <a:r>
              <a:rPr lang="en-US" sz="2000" dirty="0" smtClean="0"/>
              <a:t>) {}</a:t>
            </a:r>
          </a:p>
          <a:p>
            <a:pPr>
              <a:buNone/>
            </a:pPr>
            <a:r>
              <a:rPr lang="en-US" sz="2000" dirty="0" smtClean="0"/>
              <a:t>     }</a:t>
            </a:r>
          </a:p>
          <a:p>
            <a:pPr>
              <a:buNone/>
            </a:pPr>
            <a:r>
              <a:rPr lang="en-US" sz="2000" dirty="0" smtClean="0"/>
              <a:t>  });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5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startActivityForResult</a:t>
            </a:r>
            <a:r>
              <a:rPr lang="en-US" dirty="0" smtClean="0"/>
              <a:t>()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5192"/>
            <a:ext cx="8401050" cy="4625609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protected void </a:t>
            </a:r>
            <a:r>
              <a:rPr lang="en-US" sz="2000" dirty="0" err="1" smtClean="0"/>
              <a:t>onActivityResult(int</a:t>
            </a:r>
            <a:r>
              <a:rPr lang="en-US" sz="2000" dirty="0" smtClean="0"/>
              <a:t> </a:t>
            </a:r>
            <a:r>
              <a:rPr lang="en-US" sz="2000" dirty="0" err="1" smtClean="0"/>
              <a:t>requestCode</a:t>
            </a:r>
            <a:r>
              <a:rPr lang="en-US" sz="2000" dirty="0" smtClean="0"/>
              <a:t>, </a:t>
            </a:r>
            <a:r>
              <a:rPr lang="en-US" sz="2000" dirty="0" err="1" smtClean="0"/>
              <a:t>int</a:t>
            </a:r>
            <a:r>
              <a:rPr lang="en-US" sz="2000" dirty="0" smtClean="0"/>
              <a:t> </a:t>
            </a:r>
            <a:r>
              <a:rPr lang="en-US" sz="2000" dirty="0" err="1" smtClean="0"/>
              <a:t>resultCode</a:t>
            </a:r>
            <a:r>
              <a:rPr lang="en-US" sz="2000" dirty="0" smtClean="0"/>
              <a:t>, Intent data) {</a:t>
            </a:r>
          </a:p>
          <a:p>
            <a:pPr>
              <a:buNone/>
            </a:pPr>
            <a:r>
              <a:rPr lang="en-US" sz="2000" dirty="0" smtClean="0"/>
              <a:t>  if (</a:t>
            </a:r>
            <a:r>
              <a:rPr lang="en-US" sz="2000" dirty="0" err="1" smtClean="0"/>
              <a:t>resultCode</a:t>
            </a:r>
            <a:r>
              <a:rPr lang="en-US" sz="2000" dirty="0" smtClean="0"/>
              <a:t> == </a:t>
            </a:r>
            <a:r>
              <a:rPr lang="en-US" sz="2000" dirty="0" err="1" smtClean="0"/>
              <a:t>Activity.</a:t>
            </a:r>
            <a:r>
              <a:rPr lang="en-US" sz="2000" i="1" dirty="0" err="1" smtClean="0"/>
              <a:t>RESULT_OK</a:t>
            </a:r>
            <a:r>
              <a:rPr lang="en-US" sz="2000" i="1" dirty="0" smtClean="0"/>
              <a:t> </a:t>
            </a:r>
            <a:r>
              <a:rPr lang="en-US" sz="2000" dirty="0" smtClean="0"/>
              <a:t>&amp;&amp; </a:t>
            </a:r>
            <a:br>
              <a:rPr lang="en-US" sz="2000" dirty="0" smtClean="0"/>
            </a:br>
            <a:r>
              <a:rPr lang="en-US" sz="2000" dirty="0" err="1" smtClean="0"/>
              <a:t>requestCode</a:t>
            </a:r>
            <a:r>
              <a:rPr lang="en-US" sz="2000" dirty="0" smtClean="0"/>
              <a:t> == </a:t>
            </a:r>
            <a:r>
              <a:rPr lang="en-US" sz="2000" i="1" dirty="0" smtClean="0"/>
              <a:t>PICK_CONTACT_REQUEST) {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…</a:t>
            </a:r>
          </a:p>
          <a:p>
            <a:pPr>
              <a:buNone/>
            </a:pPr>
            <a:r>
              <a:rPr lang="en-US" sz="2000" dirty="0" smtClean="0"/>
              <a:t>   String address =  / * extract address from data */</a:t>
            </a:r>
          </a:p>
          <a:p>
            <a:pPr>
              <a:buNone/>
            </a:pPr>
            <a:r>
              <a:rPr lang="en-US" sz="2000" dirty="0" smtClean="0"/>
              <a:t>   Intent </a:t>
            </a:r>
            <a:r>
              <a:rPr lang="en-US" sz="2000" dirty="0" err="1" smtClean="0"/>
              <a:t>geoIntent</a:t>
            </a:r>
            <a:r>
              <a:rPr lang="en-US" sz="2000" dirty="0" smtClean="0"/>
              <a:t> = new </a:t>
            </a:r>
            <a:r>
              <a:rPr lang="en-US" sz="2000" dirty="0" err="1" smtClean="0"/>
              <a:t>Intent(android.content.Intent.</a:t>
            </a:r>
            <a:r>
              <a:rPr lang="en-US" sz="2000" i="1" dirty="0" err="1" smtClean="0"/>
              <a:t>ACTION_VIEW</a:t>
            </a:r>
            <a:r>
              <a:rPr lang="en-US" sz="2000" i="1" dirty="0" smtClean="0"/>
              <a:t>,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          Uri.</a:t>
            </a:r>
            <a:r>
              <a:rPr lang="en-US" sz="2000" i="1" dirty="0" smtClean="0"/>
              <a:t>parse("geo:0,0?q=" + address));</a:t>
            </a:r>
          </a:p>
          <a:p>
            <a:pPr>
              <a:buNone/>
            </a:pPr>
            <a:r>
              <a:rPr lang="en-US" sz="2000" dirty="0" smtClean="0"/>
              <a:t>   </a:t>
            </a:r>
            <a:r>
              <a:rPr lang="en-US" sz="2000" dirty="0" err="1" smtClean="0"/>
              <a:t>startActivity(geoIntent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smtClean="0"/>
              <a:t>  }</a:t>
            </a:r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8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Configuration Changes</a:t>
            </a:r>
            <a:endParaRPr lang="en-US"/>
          </a:p>
        </p:txBody>
      </p:sp>
      <p:sp>
        <p:nvSpPr>
          <p:cNvPr id="24580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Device configuration can change at runtime</a:t>
            </a:r>
          </a:p>
          <a:p>
            <a:pPr lvl="1"/>
            <a:r>
              <a:rPr lang="en-US" dirty="0" smtClean="0"/>
              <a:t>Keyboard, orientation, locale, etc</a:t>
            </a:r>
          </a:p>
          <a:p>
            <a:r>
              <a:rPr lang="en-US" dirty="0" smtClean="0"/>
              <a:t>On configuration changes, Android usually kills &amp; restarts the current Activity</a:t>
            </a:r>
          </a:p>
          <a:p>
            <a:r>
              <a:rPr lang="en-US" dirty="0" smtClean="0"/>
              <a:t>Activity restarting needs to be fast. If necessary you can:</a:t>
            </a:r>
          </a:p>
          <a:p>
            <a:pPr lvl="1"/>
            <a:r>
              <a:rPr lang="en-US" dirty="0" smtClean="0"/>
              <a:t>Retain an object during a configuration change</a:t>
            </a:r>
          </a:p>
          <a:p>
            <a:pPr lvl="1"/>
            <a:r>
              <a:rPr lang="en-US" dirty="0" smtClean="0"/>
              <a:t>Manually handle the configuration change</a:t>
            </a:r>
          </a:p>
          <a:p>
            <a:endParaRPr lang="en-US" dirty="0"/>
          </a:p>
        </p:txBody>
      </p:sp>
      <p:sp>
        <p:nvSpPr>
          <p:cNvPr id="24577" name="Rectangle 1"/>
          <p:cNvSpPr>
            <a:spLocks/>
          </p:cNvSpPr>
          <p:nvPr/>
        </p:nvSpPr>
        <p:spPr bwMode="auto">
          <a:xfrm>
            <a:off x="0" y="1435447"/>
            <a:ext cx="9152930" cy="45765"/>
          </a:xfrm>
          <a:prstGeom prst="rect">
            <a:avLst/>
          </a:prstGeom>
          <a:solidFill>
            <a:schemeClr val="accent1"/>
          </a:solidFill>
          <a:ln w="48000" cap="flat">
            <a:noFill/>
            <a:round/>
            <a:headEnd type="none" w="med" len="med"/>
            <a:tailEnd type="none" w="med" len="med"/>
          </a:ln>
          <a:effectLst>
            <a:outerShdw blurRad="38100" dist="10160" dir="5400000" algn="ctr" rotWithShape="0">
              <a:schemeClr val="bg2">
                <a:alpha val="59999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605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Retaining an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 smtClean="0"/>
              <a:t>Hard to recreate data can be cached to speed up handling of configuration changes</a:t>
            </a:r>
          </a:p>
          <a:p>
            <a:pPr>
              <a:buNone/>
            </a:pPr>
            <a:endParaRPr lang="en-US" sz="2800" dirty="0" smtClean="0"/>
          </a:p>
          <a:p>
            <a:r>
              <a:rPr lang="en-US" sz="2800" dirty="0" smtClean="0"/>
              <a:t>Override </a:t>
            </a:r>
            <a:r>
              <a:rPr lang="en-US" sz="2800" dirty="0" err="1" smtClean="0"/>
              <a:t>onRetainNonConfigurationInstance</a:t>
            </a:r>
            <a:r>
              <a:rPr lang="en-US" sz="2800" dirty="0" smtClean="0"/>
              <a:t>() to build &amp; return configuration Object</a:t>
            </a:r>
          </a:p>
          <a:p>
            <a:pPr lvl="1"/>
            <a:r>
              <a:rPr lang="en-US" sz="2200" dirty="0" smtClean="0"/>
              <a:t>Will be called between </a:t>
            </a:r>
            <a:r>
              <a:rPr lang="en-US" sz="2200" dirty="0" err="1" smtClean="0"/>
              <a:t>onStop</a:t>
            </a:r>
            <a:r>
              <a:rPr lang="en-US" sz="2200" dirty="0" smtClean="0"/>
              <a:t>() and </a:t>
            </a:r>
            <a:r>
              <a:rPr lang="en-US" sz="2200" dirty="0" err="1" smtClean="0"/>
              <a:t>onDestroy</a:t>
            </a:r>
            <a:r>
              <a:rPr lang="en-US" sz="2200" dirty="0" smtClean="0"/>
              <a:t>()</a:t>
            </a:r>
          </a:p>
          <a:p>
            <a:r>
              <a:rPr lang="en-US" sz="2800" dirty="0" smtClean="0"/>
              <a:t>Call </a:t>
            </a:r>
            <a:r>
              <a:rPr lang="en-US" sz="2800" dirty="0" err="1" smtClean="0"/>
              <a:t>getLastNonConfigurationInstance</a:t>
            </a:r>
            <a:r>
              <a:rPr lang="en-US" sz="2800" dirty="0" smtClean="0"/>
              <a:t>() during </a:t>
            </a:r>
            <a:r>
              <a:rPr lang="en-US" sz="2800" dirty="0" err="1" smtClean="0"/>
              <a:t>onCreate</a:t>
            </a:r>
            <a:r>
              <a:rPr lang="en-US" sz="2800" dirty="0" smtClean="0"/>
              <a:t>() to recover retained Object</a:t>
            </a:r>
          </a:p>
          <a:p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860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Manual Reconfiguration	 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Can prevent system from restarting Activity</a:t>
            </a:r>
          </a:p>
          <a:p>
            <a:r>
              <a:rPr lang="en-US" dirty="0" smtClean="0"/>
              <a:t>Declare configuration changes Activity handles in </a:t>
            </a:r>
            <a:r>
              <a:rPr lang="en-US" dirty="0" err="1" smtClean="0"/>
              <a:t>AndroidManifest.xml</a:t>
            </a:r>
            <a:r>
              <a:rPr lang="en-US" dirty="0" smtClean="0"/>
              <a:t> file, e.g.,</a:t>
            </a:r>
          </a:p>
          <a:p>
            <a:pPr>
              <a:buNone/>
            </a:pPr>
            <a:r>
              <a:rPr lang="en-US" sz="2500" dirty="0" smtClean="0"/>
              <a:t>    &lt;activity </a:t>
            </a:r>
            <a:r>
              <a:rPr lang="en-US" sz="2500" dirty="0" err="1" smtClean="0"/>
              <a:t>android:name</a:t>
            </a:r>
            <a:r>
              <a:rPr lang="en-US" sz="2500" dirty="0" smtClean="0"/>
              <a:t>=".</a:t>
            </a:r>
            <a:r>
              <a:rPr lang="en-US" sz="2500" dirty="0" err="1" smtClean="0"/>
              <a:t>MyActivity</a:t>
            </a:r>
            <a:r>
              <a:rPr lang="en-US" sz="2500" dirty="0" smtClean="0"/>
              <a:t/>
            </a:r>
            <a:br>
              <a:rPr lang="en-US" sz="2500" dirty="0" smtClean="0"/>
            </a:br>
            <a:r>
              <a:rPr lang="en-US" sz="2500" dirty="0" smtClean="0"/>
              <a:t>  </a:t>
            </a:r>
            <a:r>
              <a:rPr lang="en-US" sz="2500" dirty="0" err="1" smtClean="0"/>
              <a:t>android:configChanges</a:t>
            </a:r>
            <a:r>
              <a:rPr lang="en-US" sz="2500" dirty="0" smtClean="0"/>
              <a:t>="orientation </a:t>
            </a:r>
            <a:r>
              <a:rPr lang="en-US" sz="2500" dirty="0" err="1" smtClean="0"/>
              <a:t>keyboardHidden</a:t>
            </a:r>
            <a:r>
              <a:rPr lang="en-US" sz="2500" dirty="0" smtClean="0"/>
              <a:t>”</a:t>
            </a:r>
          </a:p>
          <a:p>
            <a:pPr lvl="1">
              <a:buNone/>
            </a:pPr>
            <a:r>
              <a:rPr lang="en-US" sz="2500" dirty="0" smtClean="0"/>
              <a:t>…&gt;</a:t>
            </a:r>
          </a:p>
          <a:p>
            <a:pPr>
              <a:buFont typeface="Wingdings" charset="2"/>
              <a:buChar char="§"/>
            </a:pPr>
            <a:r>
              <a:rPr lang="en-US" sz="3000" dirty="0" smtClean="0"/>
              <a:t>When configuration changes, Activity’s </a:t>
            </a:r>
            <a:r>
              <a:rPr lang="en-US" sz="3000" dirty="0" err="1" smtClean="0"/>
              <a:t>onConfigurationChanged</a:t>
            </a:r>
            <a:r>
              <a:rPr lang="en-US" sz="3000" dirty="0" smtClean="0"/>
              <a:t>() method is called &amp; passed a Configuration object specifying the new device configuration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165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52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/>
          </p:cNvSpPr>
          <p:nvPr/>
        </p:nvSpPr>
        <p:spPr bwMode="auto">
          <a:xfrm>
            <a:off x="0" y="1"/>
            <a:ext cx="9152930" cy="1433215"/>
          </a:xfrm>
          <a:prstGeom prst="rect">
            <a:avLst/>
          </a:prstGeom>
          <a:solidFill>
            <a:srgbClr val="000000"/>
          </a:solidFill>
          <a:ln w="480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Tasks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Task is a set of related Activities</a:t>
            </a:r>
          </a:p>
          <a:p>
            <a:pPr lvl="1"/>
            <a:r>
              <a:rPr lang="en-US" smtClean="0"/>
              <a:t>not necessarily provided by the same application package</a:t>
            </a:r>
          </a:p>
          <a:p>
            <a:r>
              <a:rPr lang="en-US" smtClean="0"/>
              <a:t>Android manages a system Activity stack</a:t>
            </a:r>
          </a:p>
          <a:p>
            <a:pPr lvl="1"/>
            <a:r>
              <a:rPr lang="en-US" smtClean="0"/>
              <a:t>Launching activity places it on top of the stack</a:t>
            </a:r>
          </a:p>
          <a:p>
            <a:pPr lvl="1"/>
            <a:r>
              <a:rPr lang="en-US" smtClean="0"/>
              <a:t>Hitting back button pops activity off the stack</a:t>
            </a:r>
            <a:endParaRPr lang="en-US" dirty="0"/>
          </a:p>
        </p:txBody>
      </p:sp>
      <p:sp>
        <p:nvSpPr>
          <p:cNvPr id="11265" name="Rectangle 1"/>
          <p:cNvSpPr>
            <a:spLocks/>
          </p:cNvSpPr>
          <p:nvPr/>
        </p:nvSpPr>
        <p:spPr bwMode="auto">
          <a:xfrm>
            <a:off x="0" y="1435447"/>
            <a:ext cx="9152930" cy="45765"/>
          </a:xfrm>
          <a:prstGeom prst="rect">
            <a:avLst/>
          </a:prstGeom>
          <a:solidFill>
            <a:schemeClr val="accent1"/>
          </a:solidFill>
          <a:ln w="48000" cap="flat">
            <a:noFill/>
            <a:round/>
            <a:headEnd type="none" w="med" len="med"/>
            <a:tailEnd type="none" w="med" len="med"/>
          </a:ln>
          <a:effectLst>
            <a:outerShdw blurRad="38100" dist="10160" dir="5400000" algn="ctr" rotWithShape="0">
              <a:schemeClr val="bg2">
                <a:alpha val="59999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7788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Stack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453" y="1821657"/>
            <a:ext cx="8751094" cy="375046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32172" y="5947172"/>
            <a:ext cx="8626078" cy="372696"/>
          </a:xfrm>
          <a:prstGeom prst="rect">
            <a:avLst/>
          </a:prstGeom>
        </p:spPr>
        <p:txBody>
          <a:bodyPr wrap="square" lIns="64288" tIns="32144" rIns="64288" bIns="32144">
            <a:spAutoFit/>
          </a:bodyPr>
          <a:lstStyle/>
          <a:p>
            <a:r>
              <a:rPr lang="en-US" sz="2000" dirty="0" err="1" smtClean="0"/>
              <a:t>developer.android.com/guide/topics/fundamentals/tasks-and-back-stack.html</a:t>
            </a:r>
            <a:endParaRPr lang="en-US" sz="2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3737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/>
          </p:cNvSpPr>
          <p:nvPr/>
        </p:nvSpPr>
        <p:spPr bwMode="auto">
          <a:xfrm>
            <a:off x="0" y="1"/>
            <a:ext cx="9152930" cy="1433215"/>
          </a:xfrm>
          <a:prstGeom prst="rect">
            <a:avLst/>
          </a:prstGeom>
          <a:solidFill>
            <a:srgbClr val="000000"/>
          </a:solidFill>
          <a:ln w="48000" cap="flat">
            <a:noFill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Activity States</a:t>
            </a:r>
            <a:endParaRPr lang="en-US" dirty="0"/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started – not yet created</a:t>
            </a:r>
          </a:p>
          <a:p>
            <a:r>
              <a:rPr lang="en-US" dirty="0" smtClean="0"/>
              <a:t>Active</a:t>
            </a:r>
          </a:p>
          <a:p>
            <a:pPr lvl="1"/>
            <a:r>
              <a:rPr lang="en-US" dirty="0" smtClean="0"/>
              <a:t>Resumed/Running - visible, has focus</a:t>
            </a:r>
          </a:p>
          <a:p>
            <a:pPr lvl="1"/>
            <a:r>
              <a:rPr lang="en-US" dirty="0" smtClean="0"/>
              <a:t>Paused - visible, does not have focus, can be terminated</a:t>
            </a:r>
          </a:p>
          <a:p>
            <a:pPr lvl="1"/>
            <a:r>
              <a:rPr lang="en-US" dirty="0" smtClean="0"/>
              <a:t>Stopped - not visible, does not have focus, can be terminated</a:t>
            </a:r>
          </a:p>
          <a:p>
            <a:r>
              <a:rPr lang="en-US" dirty="0" smtClean="0"/>
              <a:t>Finished – done</a:t>
            </a:r>
            <a:endParaRPr lang="en-US" dirty="0"/>
          </a:p>
        </p:txBody>
      </p:sp>
      <p:sp>
        <p:nvSpPr>
          <p:cNvPr id="12289" name="Rectangle 1"/>
          <p:cNvSpPr>
            <a:spLocks/>
          </p:cNvSpPr>
          <p:nvPr/>
        </p:nvSpPr>
        <p:spPr bwMode="auto">
          <a:xfrm>
            <a:off x="0" y="1435447"/>
            <a:ext cx="9152930" cy="45765"/>
          </a:xfrm>
          <a:prstGeom prst="rect">
            <a:avLst/>
          </a:prstGeom>
          <a:solidFill>
            <a:schemeClr val="accent1"/>
          </a:solidFill>
          <a:ln w="48000" cap="flat">
            <a:noFill/>
            <a:round/>
            <a:headEnd type="none" w="med" len="med"/>
            <a:tailEnd type="none" w="med" len="med"/>
          </a:ln>
          <a:effectLst>
            <a:outerShdw blurRad="38100" dist="10160" dir="5400000" algn="ctr" rotWithShape="0">
              <a:schemeClr val="bg2">
                <a:alpha val="59999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079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Activity Lifecycle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Android communicates state changes by calling an Activity’s lifecycle methods</a:t>
            </a:r>
          </a:p>
        </p:txBody>
      </p:sp>
      <p:sp>
        <p:nvSpPr>
          <p:cNvPr id="13313" name="Rectangle 1"/>
          <p:cNvSpPr>
            <a:spLocks/>
          </p:cNvSpPr>
          <p:nvPr/>
        </p:nvSpPr>
        <p:spPr bwMode="auto">
          <a:xfrm>
            <a:off x="0" y="1435447"/>
            <a:ext cx="9152930" cy="45765"/>
          </a:xfrm>
          <a:prstGeom prst="rect">
            <a:avLst/>
          </a:prstGeom>
          <a:solidFill>
            <a:schemeClr val="accent1"/>
          </a:solidFill>
          <a:ln w="48000" cap="flat">
            <a:noFill/>
            <a:round/>
            <a:headEnd type="none" w="med" len="med"/>
            <a:tailEnd type="none" w="med" len="med"/>
          </a:ln>
          <a:effectLst>
            <a:outerShdw blurRad="38100" dist="10160" dir="5400000" algn="ctr" rotWithShape="0">
              <a:schemeClr val="bg2">
                <a:alpha val="59999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128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 Lifecycle Methods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protected void </a:t>
            </a:r>
            <a:r>
              <a:rPr lang="en-US" dirty="0" err="1" smtClean="0"/>
              <a:t>onCreate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protected void </a:t>
            </a:r>
            <a:r>
              <a:rPr lang="en-US" dirty="0" err="1" smtClean="0"/>
              <a:t>onStart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protected void </a:t>
            </a:r>
            <a:r>
              <a:rPr lang="en-US" dirty="0" err="1" smtClean="0"/>
              <a:t>onResume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protected void </a:t>
            </a:r>
            <a:r>
              <a:rPr lang="en-US" dirty="0" err="1" smtClean="0"/>
              <a:t>onPause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protected void </a:t>
            </a:r>
            <a:r>
              <a:rPr lang="en-US" dirty="0" err="1" smtClean="0"/>
              <a:t>onRestart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protected void </a:t>
            </a:r>
            <a:r>
              <a:rPr lang="en-US" dirty="0" err="1" smtClean="0"/>
              <a:t>onStop</a:t>
            </a:r>
            <a:r>
              <a:rPr lang="en-US" dirty="0" smtClean="0"/>
              <a:t>()</a:t>
            </a:r>
          </a:p>
          <a:p>
            <a:r>
              <a:rPr lang="en-US" dirty="0" smtClean="0"/>
              <a:t>protected void </a:t>
            </a:r>
            <a:r>
              <a:rPr lang="en-US" dirty="0" err="1" smtClean="0"/>
              <a:t>onDestroy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60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Activity Lifecycle (1)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7400" y="2286000"/>
            <a:ext cx="5562600" cy="36576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434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Activity </a:t>
            </a:r>
            <a:r>
              <a:rPr lang="en-US" dirty="0" smtClean="0"/>
              <a:t>Lifecycle (2)</a:t>
            </a:r>
            <a:endParaRPr lang="en-US" dirty="0"/>
          </a:p>
        </p:txBody>
      </p:sp>
      <p:sp>
        <p:nvSpPr>
          <p:cNvPr id="13313" name="Rectangle 1"/>
          <p:cNvSpPr>
            <a:spLocks/>
          </p:cNvSpPr>
          <p:nvPr/>
        </p:nvSpPr>
        <p:spPr bwMode="auto">
          <a:xfrm>
            <a:off x="0" y="1435447"/>
            <a:ext cx="9152930" cy="45765"/>
          </a:xfrm>
          <a:prstGeom prst="rect">
            <a:avLst/>
          </a:prstGeom>
          <a:solidFill>
            <a:schemeClr val="accent1"/>
          </a:solidFill>
          <a:ln w="48000" cap="flat">
            <a:noFill/>
            <a:round/>
            <a:headEnd type="none" w="med" len="med"/>
            <a:tailEnd type="none" w="med" len="med"/>
          </a:ln>
          <a:effectLst>
            <a:outerShdw blurRad="38100" dist="10160" dir="5400000" algn="ctr" rotWithShape="0">
              <a:schemeClr val="bg2">
                <a:alpha val="59999"/>
              </a:schemeClr>
            </a:outerShdw>
          </a:effectLst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2"/>
          <a:srcRect l="2642" t="2025" r="2642" b="3038"/>
          <a:stretch>
            <a:fillRect/>
          </a:stretch>
        </p:blipFill>
        <p:spPr bwMode="auto">
          <a:xfrm>
            <a:off x="2520286" y="1500188"/>
            <a:ext cx="4103429" cy="5365517"/>
          </a:xfrm>
          <a:prstGeom prst="rect">
            <a:avLst/>
          </a:prstGeom>
          <a:noFill/>
          <a:ln w="12700" cap="flat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SWE 6130 (Mobile Applications Development) - Gerald Chege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0515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vel">
  <a:themeElements>
    <a:clrScheme name="Level 6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00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0000"/>
      </a:accent6>
      <a:hlink>
        <a:srgbClr val="666699"/>
      </a:hlink>
      <a:folHlink>
        <a:srgbClr val="999966"/>
      </a:folHlink>
    </a:clrScheme>
    <a:fontScheme name="Level">
      <a:majorFont>
        <a:latin typeface="Garamond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1834</TotalTime>
  <Words>878</Words>
  <Application>Microsoft Office PowerPoint</Application>
  <PresentationFormat>On-screen Show (4:3)</PresentationFormat>
  <Paragraphs>167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Verdana</vt:lpstr>
      <vt:lpstr>Arial</vt:lpstr>
      <vt:lpstr>Garamond</vt:lpstr>
      <vt:lpstr>Wingdings</vt:lpstr>
      <vt:lpstr>Times New Roman</vt:lpstr>
      <vt:lpstr>Level</vt:lpstr>
      <vt:lpstr>Programming the Android Platform</vt:lpstr>
      <vt:lpstr>The Activity Class</vt:lpstr>
      <vt:lpstr>Tasks</vt:lpstr>
      <vt:lpstr>Task Stack</vt:lpstr>
      <vt:lpstr>Activity States</vt:lpstr>
      <vt:lpstr>The Activity Lifecycle</vt:lpstr>
      <vt:lpstr>Activity Lifecycle Methods</vt:lpstr>
      <vt:lpstr>The Activity Lifecycle (1)</vt:lpstr>
      <vt:lpstr>The Activity Lifecycle (2)</vt:lpstr>
      <vt:lpstr>MapLocation</vt:lpstr>
      <vt:lpstr>onCreate()</vt:lpstr>
      <vt:lpstr>MapLocation.onCreate()</vt:lpstr>
      <vt:lpstr>onStart()</vt:lpstr>
      <vt:lpstr>onRestart()</vt:lpstr>
      <vt:lpstr>onResume()</vt:lpstr>
      <vt:lpstr>onPause()</vt:lpstr>
      <vt:lpstr>onStop()</vt:lpstr>
      <vt:lpstr>onDestroy()</vt:lpstr>
      <vt:lpstr>Starting Activities</vt:lpstr>
      <vt:lpstr>startActivity()</vt:lpstr>
      <vt:lpstr>MapLocationFromContacts</vt:lpstr>
      <vt:lpstr>startActivityForResult()</vt:lpstr>
      <vt:lpstr>startActivityForResult() (cont.)</vt:lpstr>
      <vt:lpstr>Configuration Changes</vt:lpstr>
      <vt:lpstr>Retaining an Object</vt:lpstr>
      <vt:lpstr>Manual Reconfiguration  </vt:lpstr>
      <vt:lpstr>Lab Assignment</vt:lpstr>
    </vt:vector>
  </TitlesOfParts>
  <Company>WolfTech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 Introduction</dc:title>
  <dc:creator>mlsichit</dc:creator>
  <cp:lastModifiedBy>Gerald Chege</cp:lastModifiedBy>
  <cp:revision>72</cp:revision>
  <dcterms:created xsi:type="dcterms:W3CDTF">2010-07-16T15:17:20Z</dcterms:created>
  <dcterms:modified xsi:type="dcterms:W3CDTF">2016-05-26T15:26:55Z</dcterms:modified>
</cp:coreProperties>
</file>