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40"/>
  </p:notesMasterIdLst>
  <p:handoutMasterIdLst>
    <p:handoutMasterId r:id="rId41"/>
  </p:handout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31" autoAdjust="0"/>
    <p:restoredTop sz="94660"/>
  </p:normalViewPr>
  <p:slideViewPr>
    <p:cSldViewPr>
      <p:cViewPr varScale="1">
        <p:scale>
          <a:sx n="103" d="100"/>
          <a:sy n="103" d="100"/>
        </p:scale>
        <p:origin x="3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199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0007A-340F-4CFD-A7BC-1252C2F7BD03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6B953-D68F-4FFC-AACF-B92070C48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12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8F0419-AAE8-4C02-84F6-72C5BA5E1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62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8F0419-AAE8-4C02-84F6-72C5BA5E13D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8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/>
            </a:p>
          </p:txBody>
        </p:sp>
      </p:grpSp>
      <p:pic>
        <p:nvPicPr>
          <p:cNvPr id="8" name="Picture 11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14800"/>
            <a:ext cx="3657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995EF6-6B66-4FD5-9826-2CB3FF1DF6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8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86EB7-2BC3-463A-A379-04FD2D7FE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1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B01F5-7F85-4C98-87E9-24CDFACFB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0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BC695-F884-4869-AD78-DC9DB8006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6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12008-DE2D-41BA-BAB3-74B93FE26C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5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A8FF2-9B0A-4BB7-B31C-446223456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4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EAA44-3AB8-4C59-BC72-7BD463A8DC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0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4F68E-C57F-4025-9250-F4D4A8B14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22280-8B0F-4D3F-9D03-2BCFE0BC6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9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045F9-38F1-45B3-8FFC-D1E64FD138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6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2F16E-8FCE-4FE8-9E9C-97AA53FAC3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9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0772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76400" y="6553200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D1127A4B-D0DE-4E69-9FD3-6485F1AFF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US" sz="2400">
              <a:latin typeface="Times New Roman" panose="02020603050405020304" pitchFamily="18" charset="0"/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3333" r="30000" b="20000"/>
          <a:stretch>
            <a:fillRect/>
          </a:stretch>
        </p:blipFill>
        <p:spPr bwMode="auto">
          <a:xfrm>
            <a:off x="8534400" y="0"/>
            <a:ext cx="60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64300"/>
            <a:ext cx="1066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the Android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User Interface Classes</a:t>
            </a:r>
          </a:p>
          <a:p>
            <a:r>
              <a:rPr lang="en-US" dirty="0">
                <a:solidFill>
                  <a:srgbClr val="3333FF"/>
                </a:solidFill>
              </a:rPr>
              <a:t>(</a:t>
            </a:r>
            <a:r>
              <a:rPr lang="en-US" dirty="0" smtClean="0">
                <a:solidFill>
                  <a:srgbClr val="3333FF"/>
                </a:solidFill>
              </a:rPr>
              <a:t>Notes#4)</a:t>
            </a:r>
            <a:endParaRPr lang="en-US" dirty="0">
              <a:solidFill>
                <a:srgbClr val="3333FF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35172" t="31579" r="34575" b="48987"/>
          <a:stretch>
            <a:fillRect/>
          </a:stretch>
        </p:blipFill>
        <p:spPr>
          <a:xfrm rot="16200000">
            <a:off x="7467600" y="990600"/>
            <a:ext cx="21336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1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Widgets (cont.)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999" y="2743200"/>
            <a:ext cx="2177603" cy="3092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28274" y="2743200"/>
            <a:ext cx="2177603" cy="3092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5915" y="2743200"/>
            <a:ext cx="2169962" cy="3092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62000" y="1998822"/>
            <a:ext cx="2177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Spinner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528275" y="1998822"/>
            <a:ext cx="2200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Auto Complete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075915" y="1998822"/>
            <a:ext cx="2169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Gallery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32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scrollable list of items</a:t>
            </a:r>
          </a:p>
          <a:p>
            <a:r>
              <a:rPr lang="en-US" dirty="0" smtClean="0"/>
              <a:t>User can select one item at a time</a:t>
            </a:r>
          </a:p>
          <a:p>
            <a:r>
              <a:rPr lang="en-US" dirty="0" smtClean="0"/>
              <a:t>Items added to Spinner with a </a:t>
            </a:r>
            <a:r>
              <a:rPr lang="en-US" dirty="0" err="1" smtClean="0"/>
              <a:t>ListAdapter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81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Spinner (cont.)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00200"/>
            <a:ext cx="3048000" cy="50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600200"/>
            <a:ext cx="3048000" cy="50800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30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Views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307491" y="1524000"/>
            <a:ext cx="2788920" cy="5181600"/>
            <a:chOff x="5287171" y="1676400"/>
            <a:chExt cx="2788920" cy="5181600"/>
          </a:xfrm>
        </p:grpSpPr>
        <p:sp>
          <p:nvSpPr>
            <p:cNvPr id="6" name="TextBox 5"/>
            <p:cNvSpPr txBox="1"/>
            <p:nvPr/>
          </p:nvSpPr>
          <p:spPr>
            <a:xfrm>
              <a:off x="5384800" y="1676400"/>
              <a:ext cx="2593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Web View</a:t>
              </a:r>
              <a:endParaRPr lang="en-US" sz="20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87171" y="2209800"/>
              <a:ext cx="2788920" cy="464820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1295400" y="1524000"/>
            <a:ext cx="2788920" cy="5181600"/>
            <a:chOff x="1275080" y="1676400"/>
            <a:chExt cx="2788920" cy="5181600"/>
          </a:xfrm>
        </p:grpSpPr>
        <p:sp>
          <p:nvSpPr>
            <p:cNvPr id="5" name="TextBox 4"/>
            <p:cNvSpPr txBox="1"/>
            <p:nvPr/>
          </p:nvSpPr>
          <p:spPr>
            <a:xfrm>
              <a:off x="1399540" y="1676400"/>
              <a:ext cx="254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/>
                <a:t>MapView</a:t>
              </a:r>
              <a:endParaRPr lang="en-US" sz="2000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5080" y="2209800"/>
              <a:ext cx="2788920" cy="4648200"/>
            </a:xfrm>
            <a:prstGeom prst="rect">
              <a:avLst/>
            </a:prstGeom>
          </p:spPr>
        </p:pic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90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ViewGroup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View class that can contain other views</a:t>
            </a:r>
          </a:p>
          <a:p>
            <a:r>
              <a:rPr lang="en-US" dirty="0" smtClean="0"/>
              <a:t>Used for grouping &amp; organizing a set of views</a:t>
            </a:r>
          </a:p>
          <a:p>
            <a:r>
              <a:rPr lang="en-US" dirty="0" smtClean="0"/>
              <a:t>Base class for layouts &amp; view containers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67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Linear Layout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495800" cy="4623816"/>
          </a:xfrm>
        </p:spPr>
        <p:txBody>
          <a:bodyPr/>
          <a:lstStyle/>
          <a:p>
            <a:r>
              <a:rPr lang="en-US" dirty="0" smtClean="0"/>
              <a:t>Child views are arranged in a single horizontal or vertical row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1773936"/>
            <a:ext cx="2558429" cy="364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76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Linear Layout (cont.)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775191"/>
            <a:ext cx="8458200" cy="462560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LinearLayout</a:t>
            </a:r>
            <a:r>
              <a:rPr lang="en-US" sz="2000" dirty="0" smtClean="0"/>
              <a:t> … </a:t>
            </a:r>
            <a:r>
              <a:rPr lang="en-US" sz="2000" dirty="0" err="1" smtClean="0"/>
              <a:t>android:orientation</a:t>
            </a:r>
            <a:r>
              <a:rPr lang="en-US" sz="2000" dirty="0" smtClean="0"/>
              <a:t>="vertical"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android:layout_width</a:t>
            </a:r>
            <a:r>
              <a:rPr lang="en-US" sz="2000" dirty="0" smtClean="0"/>
              <a:t>="</a:t>
            </a:r>
            <a:r>
              <a:rPr lang="en-US" sz="2000" dirty="0" err="1" smtClean="0"/>
              <a:t>fill_parent</a:t>
            </a:r>
            <a:r>
              <a:rPr lang="en-US" sz="2000" dirty="0" smtClean="0"/>
              <a:t>”   </a:t>
            </a:r>
            <a:r>
              <a:rPr lang="en-US" sz="2000" dirty="0" err="1" smtClean="0"/>
              <a:t>android:layout_height</a:t>
            </a:r>
            <a:r>
              <a:rPr lang="en-US" sz="2000" dirty="0" smtClean="0"/>
              <a:t>="</a:t>
            </a:r>
            <a:r>
              <a:rPr lang="en-US" sz="2000" dirty="0" err="1" smtClean="0"/>
              <a:t>fill_parent</a:t>
            </a:r>
            <a:r>
              <a:rPr lang="en-US" sz="2000" dirty="0" smtClean="0"/>
              <a:t>”&gt;</a:t>
            </a:r>
          </a:p>
          <a:p>
            <a:pPr>
              <a:buNone/>
            </a:pPr>
            <a:r>
              <a:rPr lang="en-US" sz="2000" dirty="0" smtClean="0"/>
              <a:t>   &lt;</a:t>
            </a:r>
            <a:r>
              <a:rPr lang="en-US" sz="2000" dirty="0" err="1" smtClean="0"/>
              <a:t>LinearLayout</a:t>
            </a:r>
            <a:r>
              <a:rPr lang="en-US" sz="2000" dirty="0" smtClean="0"/>
              <a:t> …&gt;</a:t>
            </a:r>
          </a:p>
          <a:p>
            <a:pPr>
              <a:buNone/>
            </a:pPr>
            <a:r>
              <a:rPr lang="en-US" sz="2000" dirty="0" smtClean="0"/>
              <a:t>      &lt;</a:t>
            </a:r>
            <a:r>
              <a:rPr lang="en-US" sz="2000" dirty="0" err="1" smtClean="0"/>
              <a:t>TextView</a:t>
            </a:r>
            <a:r>
              <a:rPr lang="en-US" sz="2000" dirty="0" smtClean="0"/>
              <a:t> … red block /&gt;</a:t>
            </a:r>
          </a:p>
          <a:p>
            <a:pPr>
              <a:buNone/>
            </a:pPr>
            <a:r>
              <a:rPr lang="en-US" sz="2000" dirty="0" smtClean="0"/>
              <a:t>      …</a:t>
            </a:r>
          </a:p>
          <a:p>
            <a:pPr>
              <a:buNone/>
            </a:pPr>
            <a:r>
              <a:rPr lang="en-US" sz="2000" dirty="0" smtClean="0"/>
              <a:t>      &lt;</a:t>
            </a:r>
            <a:r>
              <a:rPr lang="en-US" sz="2000" dirty="0" err="1" smtClean="0"/>
              <a:t>TextView</a:t>
            </a:r>
            <a:r>
              <a:rPr lang="en-US" sz="2000" dirty="0" smtClean="0"/>
              <a:t> … yellow block /&gt;</a:t>
            </a:r>
          </a:p>
          <a:p>
            <a:pPr>
              <a:buNone/>
            </a:pPr>
            <a:r>
              <a:rPr lang="en-US" sz="2000" dirty="0" smtClean="0"/>
              <a:t>  &lt;/</a:t>
            </a:r>
            <a:r>
              <a:rPr lang="en-US" sz="2000" dirty="0" err="1" smtClean="0"/>
              <a:t>LinearLayout</a:t>
            </a:r>
            <a:r>
              <a:rPr lang="en-US" sz="2000" dirty="0" smtClean="0"/>
              <a:t> …&gt;</a:t>
            </a:r>
          </a:p>
          <a:p>
            <a:pPr>
              <a:buNone/>
            </a:pPr>
            <a:r>
              <a:rPr lang="en-US" sz="2000" dirty="0" smtClean="0"/>
              <a:t>  &lt;</a:t>
            </a:r>
            <a:r>
              <a:rPr lang="en-US" sz="2000" dirty="0" err="1" smtClean="0"/>
              <a:t>LinearLayout</a:t>
            </a:r>
            <a:r>
              <a:rPr lang="en-US" sz="2000" dirty="0" smtClean="0"/>
              <a:t> …&gt; </a:t>
            </a:r>
          </a:p>
          <a:p>
            <a:pPr>
              <a:buNone/>
            </a:pPr>
            <a:r>
              <a:rPr lang="en-US" sz="2000" dirty="0" smtClean="0"/>
              <a:t>      &lt;</a:t>
            </a:r>
            <a:r>
              <a:rPr lang="en-US" sz="2000" dirty="0" err="1" smtClean="0"/>
              <a:t>TextView</a:t>
            </a:r>
            <a:r>
              <a:rPr lang="en-US" sz="2000" dirty="0" smtClean="0"/>
              <a:t> … row one/&gt;</a:t>
            </a:r>
          </a:p>
          <a:p>
            <a:pPr>
              <a:buNone/>
            </a:pPr>
            <a:r>
              <a:rPr lang="en-US" sz="2000" dirty="0" smtClean="0"/>
              <a:t>      …</a:t>
            </a:r>
          </a:p>
          <a:p>
            <a:pPr>
              <a:buNone/>
            </a:pPr>
            <a:r>
              <a:rPr lang="en-US" sz="2000" dirty="0" smtClean="0"/>
              <a:t>      &lt;</a:t>
            </a:r>
            <a:r>
              <a:rPr lang="en-US" sz="2000" dirty="0" err="1" smtClean="0"/>
              <a:t>TextView</a:t>
            </a:r>
            <a:r>
              <a:rPr lang="en-US" sz="2000" dirty="0" smtClean="0"/>
              <a:t> … row four/&gt;</a:t>
            </a:r>
          </a:p>
          <a:p>
            <a:pPr>
              <a:buNone/>
            </a:pPr>
            <a:r>
              <a:rPr lang="en-US" sz="2000" dirty="0" smtClean="0"/>
              <a:t>   &lt;/</a:t>
            </a:r>
            <a:r>
              <a:rPr lang="en-US" sz="2000" dirty="0" err="1" smtClean="0"/>
              <a:t>LinearLayout</a:t>
            </a:r>
            <a:r>
              <a:rPr lang="en-US" sz="2000" dirty="0" smtClean="0"/>
              <a:t> …&gt;</a:t>
            </a:r>
          </a:p>
          <a:p>
            <a:pPr>
              <a:buNone/>
            </a:pPr>
            <a:r>
              <a:rPr lang="en-US" sz="2000" dirty="0" smtClean="0"/>
              <a:t> &lt;/</a:t>
            </a:r>
            <a:r>
              <a:rPr lang="en-US" sz="2000" dirty="0" err="1" smtClean="0"/>
              <a:t>LinearLayout</a:t>
            </a:r>
            <a:r>
              <a:rPr lang="en-US" sz="2000" dirty="0" smtClean="0"/>
              <a:t> …&gt;</a:t>
            </a:r>
          </a:p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98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Relative Layout</a:t>
            </a:r>
            <a:endParaRPr lang="en-US" sz="4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800600" cy="4623816"/>
          </a:xfrm>
        </p:spPr>
        <p:txBody>
          <a:bodyPr/>
          <a:lstStyle/>
          <a:p>
            <a:r>
              <a:rPr lang="en-US" dirty="0" smtClean="0"/>
              <a:t>Child views are positioned relative to each other and to parent view</a:t>
            </a:r>
            <a:endParaRPr lang="en-US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8489" y="1773936"/>
            <a:ext cx="2555271" cy="3628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74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Relative Layout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RelativeLayout</a:t>
            </a: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android:layout_width</a:t>
            </a:r>
            <a:r>
              <a:rPr lang="en-US" dirty="0" smtClean="0"/>
              <a:t>="</a:t>
            </a:r>
            <a:r>
              <a:rPr lang="en-US" dirty="0" err="1" smtClean="0"/>
              <a:t>fill_parent</a:t>
            </a:r>
            <a:r>
              <a:rPr lang="en-US" dirty="0" smtClean="0"/>
              <a:t>”    </a:t>
            </a:r>
            <a:r>
              <a:rPr lang="en-US" dirty="0" err="1" smtClean="0"/>
              <a:t>android:layout_height</a:t>
            </a:r>
            <a:r>
              <a:rPr lang="en-US" dirty="0" smtClean="0"/>
              <a:t>="</a:t>
            </a:r>
            <a:r>
              <a:rPr lang="en-US" dirty="0" err="1" smtClean="0"/>
              <a:t>fill_parent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TextView</a:t>
            </a:r>
            <a:r>
              <a:rPr lang="en-US" dirty="0" smtClean="0"/>
              <a:t>   </a:t>
            </a:r>
            <a:r>
              <a:rPr lang="en-US" dirty="0" err="1" smtClean="0"/>
              <a:t>android:id</a:t>
            </a:r>
            <a:r>
              <a:rPr lang="en-US" dirty="0" smtClean="0"/>
              <a:t>="@+id/label” </a:t>
            </a:r>
            <a:r>
              <a:rPr lang="en-US" dirty="0" err="1" smtClean="0"/>
              <a:t>android:text</a:t>
            </a:r>
            <a:r>
              <a:rPr lang="en-US" dirty="0" smtClean="0"/>
              <a:t>="Type here:"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android:layout_width</a:t>
            </a:r>
            <a:r>
              <a:rPr lang="en-US" dirty="0" smtClean="0"/>
              <a:t>="</a:t>
            </a:r>
            <a:r>
              <a:rPr lang="en-US" dirty="0" err="1" smtClean="0"/>
              <a:t>fill_parent</a:t>
            </a:r>
            <a:r>
              <a:rPr lang="en-US" dirty="0" smtClean="0"/>
              <a:t>”   </a:t>
            </a:r>
            <a:r>
              <a:rPr lang="en-US" dirty="0" err="1" smtClean="0"/>
              <a:t>android:layout_height</a:t>
            </a:r>
            <a:r>
              <a:rPr lang="en-US" dirty="0" smtClean="0"/>
              <a:t>="</a:t>
            </a:r>
            <a:r>
              <a:rPr lang="en-US" dirty="0" err="1" smtClean="0"/>
              <a:t>wrap_content</a:t>
            </a:r>
            <a:r>
              <a:rPr lang="en-US" dirty="0" smtClean="0"/>
              <a:t>”/&gt;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EditText</a:t>
            </a:r>
            <a:r>
              <a:rPr lang="en-US" dirty="0" smtClean="0"/>
              <a:t>  </a:t>
            </a:r>
            <a:r>
              <a:rPr lang="en-US" dirty="0" err="1" smtClean="0"/>
              <a:t>android:id</a:t>
            </a:r>
            <a:r>
              <a:rPr lang="en-US" dirty="0" smtClean="0"/>
              <a:t>="@+id/entry"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android:layout_width</a:t>
            </a:r>
            <a:r>
              <a:rPr lang="en-US" dirty="0" smtClean="0"/>
              <a:t>="</a:t>
            </a:r>
            <a:r>
              <a:rPr lang="en-US" dirty="0" err="1" smtClean="0"/>
              <a:t>fill_parent</a:t>
            </a:r>
            <a:r>
              <a:rPr lang="en-US" dirty="0" smtClean="0"/>
              <a:t>”     </a:t>
            </a:r>
            <a:r>
              <a:rPr lang="en-US" dirty="0" err="1" smtClean="0"/>
              <a:t>android:layout_height</a:t>
            </a:r>
            <a:r>
              <a:rPr lang="en-US" dirty="0" smtClean="0"/>
              <a:t>="</a:t>
            </a:r>
            <a:r>
              <a:rPr lang="en-US" dirty="0" err="1" smtClean="0"/>
              <a:t>wrap_content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android:background</a:t>
            </a:r>
            <a:r>
              <a:rPr lang="en-US" dirty="0" smtClean="0"/>
              <a:t>="@</a:t>
            </a:r>
            <a:r>
              <a:rPr lang="en-US" dirty="0" err="1" smtClean="0"/>
              <a:t>android:drawable/editbox_background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android:layout_below</a:t>
            </a:r>
            <a:r>
              <a:rPr lang="en-US" dirty="0" smtClean="0"/>
              <a:t>="@id/label"/&gt;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&lt;Button  </a:t>
            </a:r>
            <a:r>
              <a:rPr lang="en-US" dirty="0" err="1" smtClean="0"/>
              <a:t>android:id</a:t>
            </a:r>
            <a:r>
              <a:rPr lang="en-US" dirty="0" smtClean="0"/>
              <a:t>="@+id/ok"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android:layout_width</a:t>
            </a:r>
            <a:r>
              <a:rPr lang="en-US" dirty="0" smtClean="0"/>
              <a:t>="</a:t>
            </a:r>
            <a:r>
              <a:rPr lang="en-US" dirty="0" err="1" smtClean="0"/>
              <a:t>wrap_content</a:t>
            </a:r>
            <a:r>
              <a:rPr lang="en-US" dirty="0" smtClean="0"/>
              <a:t>”   </a:t>
            </a:r>
            <a:r>
              <a:rPr lang="en-US" dirty="0" err="1" smtClean="0"/>
              <a:t>android:layout_height</a:t>
            </a:r>
            <a:r>
              <a:rPr lang="en-US" dirty="0" smtClean="0"/>
              <a:t>="</a:t>
            </a:r>
            <a:r>
              <a:rPr lang="en-US" dirty="0" err="1" smtClean="0"/>
              <a:t>wrap_content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android:layout_below</a:t>
            </a:r>
            <a:r>
              <a:rPr lang="en-US" dirty="0" smtClean="0"/>
              <a:t>="@id/entry”  </a:t>
            </a:r>
            <a:r>
              <a:rPr lang="en-US" dirty="0" err="1" smtClean="0"/>
              <a:t>android:layout_alignParentRight</a:t>
            </a:r>
            <a:r>
              <a:rPr lang="en-US" dirty="0" smtClean="0"/>
              <a:t>="true"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android:layout_marginLeft</a:t>
            </a:r>
            <a:r>
              <a:rPr lang="en-US" dirty="0" smtClean="0"/>
              <a:t>="10dip"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android:text</a:t>
            </a:r>
            <a:r>
              <a:rPr lang="en-US" dirty="0" smtClean="0"/>
              <a:t>="OK" /&gt;</a:t>
            </a:r>
          </a:p>
          <a:p>
            <a:pPr>
              <a:buNone/>
            </a:pPr>
            <a:r>
              <a:rPr lang="en-US" dirty="0" smtClean="0"/>
              <a:t>    &lt;Button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android:layout_width</a:t>
            </a:r>
            <a:r>
              <a:rPr lang="en-US" dirty="0" smtClean="0"/>
              <a:t>="</a:t>
            </a:r>
            <a:r>
              <a:rPr lang="en-US" dirty="0" err="1" smtClean="0"/>
              <a:t>wrap_content</a:t>
            </a:r>
            <a:r>
              <a:rPr lang="en-US" dirty="0" smtClean="0"/>
              <a:t>”   </a:t>
            </a:r>
            <a:r>
              <a:rPr lang="en-US" dirty="0" err="1" smtClean="0"/>
              <a:t>android:layout_height</a:t>
            </a:r>
            <a:r>
              <a:rPr lang="en-US" dirty="0" smtClean="0"/>
              <a:t>="</a:t>
            </a:r>
            <a:r>
              <a:rPr lang="en-US" dirty="0" err="1" smtClean="0"/>
              <a:t>wrap_content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android:layout_toLeftOf</a:t>
            </a:r>
            <a:r>
              <a:rPr lang="en-US" dirty="0" smtClean="0"/>
              <a:t>="@id/ok”     </a:t>
            </a:r>
            <a:r>
              <a:rPr lang="en-US" dirty="0" err="1" smtClean="0"/>
              <a:t>android:layout_alignTop</a:t>
            </a:r>
            <a:r>
              <a:rPr lang="en-US" dirty="0" smtClean="0"/>
              <a:t>="@id/ok"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android:text</a:t>
            </a:r>
            <a:r>
              <a:rPr lang="en-US" dirty="0" smtClean="0"/>
              <a:t>="Cancel" /&gt;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RelativeLayout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39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Table Layout</a:t>
            </a:r>
            <a:endParaRPr lang="en-US" sz="4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/>
          <a:lstStyle/>
          <a:p>
            <a:r>
              <a:rPr lang="en-US" dirty="0" smtClean="0"/>
              <a:t>Child views arranged into rows &amp; columns</a:t>
            </a:r>
            <a:endParaRPr lang="en-US" dirty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30009" y="1773936"/>
            <a:ext cx="2555271" cy="3628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46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Design Principles</a:t>
            </a:r>
          </a:p>
          <a:p>
            <a:r>
              <a:rPr lang="en-US" smtClean="0"/>
              <a:t>Views &amp; Layouts</a:t>
            </a:r>
          </a:p>
          <a:p>
            <a:r>
              <a:rPr lang="en-US" smtClean="0"/>
              <a:t>Event Handling</a:t>
            </a:r>
          </a:p>
          <a:p>
            <a:r>
              <a:rPr lang="en-US" smtClean="0"/>
              <a:t>Menus</a:t>
            </a:r>
          </a:p>
          <a:p>
            <a:r>
              <a:rPr lang="en-US" smtClean="0"/>
              <a:t>Dialogs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Table Layout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75191"/>
            <a:ext cx="8382000" cy="485420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TableLayout</a:t>
            </a:r>
            <a:r>
              <a:rPr lang="en-US" sz="2000" dirty="0" smtClean="0"/>
              <a:t> …&gt;</a:t>
            </a:r>
          </a:p>
          <a:p>
            <a:pPr>
              <a:buNone/>
            </a:pPr>
            <a:r>
              <a:rPr lang="en-US" sz="2000" dirty="0" smtClean="0"/>
              <a:t>    &lt;</a:t>
            </a:r>
            <a:r>
              <a:rPr lang="en-US" sz="2000" dirty="0" err="1" smtClean="0"/>
              <a:t>TableRow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        &lt;</a:t>
            </a:r>
            <a:r>
              <a:rPr lang="en-US" sz="2000" dirty="0" err="1" smtClean="0"/>
              <a:t>TextView</a:t>
            </a:r>
            <a:r>
              <a:rPr lang="en-US" sz="2000" dirty="0" smtClean="0"/>
              <a:t>  </a:t>
            </a:r>
            <a:r>
              <a:rPr lang="en-US" sz="2000" dirty="0" err="1" smtClean="0"/>
              <a:t>android:layout_column</a:t>
            </a:r>
            <a:r>
              <a:rPr lang="en-US" sz="2000" dirty="0" smtClean="0"/>
              <a:t>="1"</a:t>
            </a:r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android:text</a:t>
            </a:r>
            <a:r>
              <a:rPr lang="en-US" sz="2000" dirty="0" smtClean="0"/>
              <a:t>="Open...”   </a:t>
            </a:r>
            <a:r>
              <a:rPr lang="en-US" sz="2000" dirty="0" err="1" smtClean="0"/>
              <a:t>android:padding</a:t>
            </a:r>
            <a:r>
              <a:rPr lang="en-US" sz="2000" dirty="0" smtClean="0"/>
              <a:t>="3dip" /&gt;</a:t>
            </a:r>
          </a:p>
          <a:p>
            <a:pPr>
              <a:buNone/>
            </a:pPr>
            <a:r>
              <a:rPr lang="en-US" sz="2000" dirty="0" smtClean="0"/>
              <a:t>        …</a:t>
            </a:r>
          </a:p>
          <a:p>
            <a:pPr>
              <a:buNone/>
            </a:pPr>
            <a:r>
              <a:rPr lang="en-US" sz="2000" dirty="0" smtClean="0"/>
              <a:t>    &lt;/</a:t>
            </a:r>
            <a:r>
              <a:rPr lang="en-US" sz="2000" dirty="0" err="1" smtClean="0"/>
              <a:t>TableRow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    &lt;View </a:t>
            </a:r>
            <a:r>
              <a:rPr lang="en-US" sz="2000" dirty="0" err="1" smtClean="0"/>
              <a:t>android:layout_height</a:t>
            </a:r>
            <a:r>
              <a:rPr lang="en-US" sz="2000" dirty="0" smtClean="0"/>
              <a:t>="2dip” </a:t>
            </a:r>
            <a:r>
              <a:rPr lang="en-US" sz="2000" dirty="0" err="1" smtClean="0"/>
              <a:t>android:background</a:t>
            </a:r>
            <a:r>
              <a:rPr lang="en-US" sz="2000" dirty="0" smtClean="0"/>
              <a:t>="#FF909090" /&gt;</a:t>
            </a:r>
          </a:p>
          <a:p>
            <a:pPr>
              <a:buNone/>
            </a:pPr>
            <a:r>
              <a:rPr lang="en-US" sz="2000" dirty="0" smtClean="0"/>
              <a:t>    &lt;</a:t>
            </a:r>
            <a:r>
              <a:rPr lang="en-US" sz="2000" dirty="0" err="1" smtClean="0"/>
              <a:t>TableRow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        &lt;</a:t>
            </a:r>
            <a:r>
              <a:rPr lang="en-US" sz="2000" dirty="0" err="1" smtClean="0"/>
              <a:t>TextView</a:t>
            </a:r>
            <a:r>
              <a:rPr lang="en-US" sz="2000" dirty="0" smtClean="0"/>
              <a:t> </a:t>
            </a:r>
            <a:r>
              <a:rPr lang="en-US" sz="2000" dirty="0" err="1" smtClean="0"/>
              <a:t>android:text</a:t>
            </a:r>
            <a:r>
              <a:rPr lang="en-US" sz="2000" dirty="0" smtClean="0"/>
              <a:t>="X”  </a:t>
            </a:r>
            <a:r>
              <a:rPr lang="en-US" sz="2000" dirty="0" err="1" smtClean="0"/>
              <a:t>android:padding</a:t>
            </a:r>
            <a:r>
              <a:rPr lang="en-US" sz="2000" dirty="0" smtClean="0"/>
              <a:t>="3dip" /&gt;</a:t>
            </a:r>
          </a:p>
          <a:p>
            <a:pPr>
              <a:buNone/>
            </a:pPr>
            <a:r>
              <a:rPr lang="en-US" sz="2000" dirty="0" smtClean="0"/>
              <a:t>        &lt;</a:t>
            </a:r>
            <a:r>
              <a:rPr lang="en-US" sz="2000" dirty="0" err="1" smtClean="0"/>
              <a:t>TextView</a:t>
            </a:r>
            <a:r>
              <a:rPr lang="en-US" sz="2000" dirty="0" smtClean="0"/>
              <a:t> </a:t>
            </a:r>
            <a:r>
              <a:rPr lang="en-US" sz="2000" dirty="0" err="1" smtClean="0"/>
              <a:t>android:text</a:t>
            </a:r>
            <a:r>
              <a:rPr lang="en-US" sz="2000" dirty="0" smtClean="0"/>
              <a:t>="Import...”  </a:t>
            </a:r>
            <a:r>
              <a:rPr lang="en-US" sz="2000" dirty="0" err="1" smtClean="0"/>
              <a:t>android:padding</a:t>
            </a:r>
            <a:r>
              <a:rPr lang="en-US" sz="2000" dirty="0" smtClean="0"/>
              <a:t>="3dip" /&gt;</a:t>
            </a:r>
          </a:p>
          <a:p>
            <a:pPr>
              <a:buNone/>
            </a:pPr>
            <a:r>
              <a:rPr lang="en-US" sz="2000" dirty="0" smtClean="0"/>
              <a:t>        …</a:t>
            </a:r>
          </a:p>
          <a:p>
            <a:pPr>
              <a:buNone/>
            </a:pPr>
            <a:r>
              <a:rPr lang="en-US" sz="2000" dirty="0" smtClean="0"/>
              <a:t>    &lt;/</a:t>
            </a:r>
            <a:r>
              <a:rPr lang="en-US" sz="2000" dirty="0" err="1" smtClean="0"/>
              <a:t>TableRow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TableLayout</a:t>
            </a:r>
            <a:r>
              <a:rPr lang="en-US" sz="2000" dirty="0" smtClean="0"/>
              <a:t> …&gt;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35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Grid View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Child views arranged in a two-dimensional, scrollable grid</a:t>
            </a:r>
          </a:p>
          <a:p>
            <a:r>
              <a:rPr lang="en-US" dirty="0" smtClean="0"/>
              <a:t>Child views added to layout via </a:t>
            </a:r>
            <a:r>
              <a:rPr lang="en-US" dirty="0" err="1" smtClean="0"/>
              <a:t>ListAdapter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43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Grid View (cont.)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200"/>
            <a:ext cx="3048000" cy="508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600200"/>
            <a:ext cx="3048000" cy="50800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80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 Layout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multiple Activities to share single content area</a:t>
            </a:r>
          </a:p>
          <a:p>
            <a:r>
              <a:rPr lang="en-US" dirty="0" smtClean="0"/>
              <a:t>Layout is divided into tab &amp; content areas</a:t>
            </a:r>
          </a:p>
          <a:p>
            <a:r>
              <a:rPr lang="en-US" dirty="0" smtClean="0"/>
              <a:t>Each Tab is associated with one Activity</a:t>
            </a:r>
          </a:p>
          <a:p>
            <a:r>
              <a:rPr lang="en-US" dirty="0" smtClean="0"/>
              <a:t>Exactly one tab is selected at any given time</a:t>
            </a:r>
          </a:p>
          <a:p>
            <a:r>
              <a:rPr lang="en-US" dirty="0" smtClean="0"/>
              <a:t>Activity corresponding to the selected tab is visible in the content area</a:t>
            </a:r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16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Tab Layout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00200"/>
            <a:ext cx="3048000" cy="508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600200"/>
            <a:ext cx="3048000" cy="5080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67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ViewGroup</a:t>
            </a:r>
            <a:r>
              <a:rPr lang="en-US" dirty="0" smtClean="0"/>
              <a:t> containing a scrollable list of items</a:t>
            </a:r>
          </a:p>
          <a:p>
            <a:r>
              <a:rPr lang="en-US" dirty="0" smtClean="0"/>
              <a:t>Items can be selected</a:t>
            </a:r>
          </a:p>
          <a:p>
            <a:r>
              <a:rPr lang="en-US" dirty="0" err="1" smtClean="0"/>
              <a:t>ListView</a:t>
            </a:r>
            <a:r>
              <a:rPr lang="en-US" dirty="0" smtClean="0"/>
              <a:t> can filter list of items based on text input</a:t>
            </a:r>
          </a:p>
          <a:p>
            <a:r>
              <a:rPr lang="en-US" dirty="0" smtClean="0"/>
              <a:t>List items inserted using a </a:t>
            </a:r>
            <a:r>
              <a:rPr lang="en-US" dirty="0" err="1" smtClean="0"/>
              <a:t>ListAdapter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02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List View</a:t>
            </a:r>
            <a:endParaRPr lang="en-US" sz="4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28800"/>
            <a:ext cx="2819400" cy="4699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828800"/>
            <a:ext cx="2819400" cy="4699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1828800"/>
            <a:ext cx="2819400" cy="4699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49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Activities can include menus </a:t>
            </a:r>
          </a:p>
          <a:p>
            <a:r>
              <a:rPr lang="en-US" dirty="0" smtClean="0"/>
              <a:t>Can add items to a menu</a:t>
            </a:r>
          </a:p>
          <a:p>
            <a:r>
              <a:rPr lang="en-US" dirty="0" smtClean="0"/>
              <a:t>Can handle clicks on the menu items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53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Options – Primary menu shown when user presses the menu button</a:t>
            </a:r>
          </a:p>
          <a:p>
            <a:r>
              <a:rPr lang="en-US" dirty="0" smtClean="0"/>
              <a:t>Context – View-specific menu to be shown when user touches and holds the view</a:t>
            </a:r>
          </a:p>
          <a:p>
            <a:r>
              <a:rPr lang="en-US" dirty="0" smtClean="0"/>
              <a:t>Submenu – A menu activated when user touches a visible menu item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0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&amp; Context Menus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76400"/>
            <a:ext cx="3048000" cy="508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676400"/>
            <a:ext cx="3048000" cy="5080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4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Android User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Activities usually include a user interface</a:t>
            </a:r>
          </a:p>
          <a:p>
            <a:r>
              <a:rPr lang="en-US" smtClean="0"/>
              <a:t>Android provides many classes for constructing user interfaces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276600"/>
            <a:ext cx="6172200" cy="285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52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SubMenus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01800"/>
            <a:ext cx="3048000" cy="50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701800"/>
            <a:ext cx="3048000" cy="50800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06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Menus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Menu resource in XML file</a:t>
            </a:r>
          </a:p>
          <a:p>
            <a:pPr lvl="1"/>
            <a:r>
              <a:rPr lang="en-US" dirty="0" smtClean="0"/>
              <a:t>Store in res/menu/</a:t>
            </a:r>
            <a:r>
              <a:rPr lang="en-US" dirty="0" err="1" smtClean="0"/>
              <a:t>filename.xml</a:t>
            </a:r>
            <a:endParaRPr lang="en-US" dirty="0" smtClean="0"/>
          </a:p>
          <a:p>
            <a:r>
              <a:rPr lang="en-US" dirty="0" smtClean="0"/>
              <a:t>Inflate menu resource using </a:t>
            </a:r>
            <a:r>
              <a:rPr lang="en-US" dirty="0" err="1" smtClean="0"/>
              <a:t>MenuInflater</a:t>
            </a:r>
            <a:r>
              <a:rPr lang="en-US" dirty="0" smtClean="0"/>
              <a:t> in appropriate </a:t>
            </a:r>
            <a:r>
              <a:rPr lang="en-US" dirty="0" err="1" smtClean="0"/>
              <a:t>onCreate</a:t>
            </a:r>
            <a:r>
              <a:rPr lang="en-US" dirty="0" smtClean="0"/>
              <a:t>…Menu() methods</a:t>
            </a:r>
          </a:p>
          <a:p>
            <a:r>
              <a:rPr lang="en-US" dirty="0" smtClean="0"/>
              <a:t>Handling item selection in </a:t>
            </a:r>
            <a:r>
              <a:rPr lang="en-US" dirty="0" err="1" smtClean="0"/>
              <a:t>appropropriate</a:t>
            </a:r>
            <a:r>
              <a:rPr lang="en-US" dirty="0" smtClean="0"/>
              <a:t> on…</a:t>
            </a:r>
            <a:r>
              <a:rPr lang="en-US" dirty="0" err="1" smtClean="0"/>
              <a:t>ItemsSelected</a:t>
            </a:r>
            <a:r>
              <a:rPr lang="en-US" dirty="0" smtClean="0"/>
              <a:t>() methods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00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Many other features supported</a:t>
            </a:r>
          </a:p>
          <a:p>
            <a:pPr lvl="1"/>
            <a:r>
              <a:rPr lang="en-US" smtClean="0"/>
              <a:t>Grouping menu items</a:t>
            </a:r>
          </a:p>
          <a:p>
            <a:pPr lvl="1"/>
            <a:r>
              <a:rPr lang="en-US" smtClean="0"/>
              <a:t>Binding shortcut keys to menu items</a:t>
            </a:r>
          </a:p>
          <a:p>
            <a:pPr lvl="1"/>
            <a:r>
              <a:rPr lang="en-US" smtClean="0"/>
              <a:t>Binding Intents to menu items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94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Dialogs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r>
              <a:rPr lang="en-US" dirty="0" smtClean="0"/>
              <a:t>Independent </a:t>
            </a:r>
            <a:r>
              <a:rPr lang="en-US" dirty="0" err="1" smtClean="0"/>
              <a:t>subwindow</a:t>
            </a:r>
            <a:r>
              <a:rPr lang="en-US" dirty="0" smtClean="0"/>
              <a:t> used by Activities to communicate with user</a:t>
            </a:r>
          </a:p>
          <a:p>
            <a:r>
              <a:rPr lang="en-US" dirty="0" smtClean="0"/>
              <a:t>Dialog subclasses</a:t>
            </a:r>
          </a:p>
          <a:p>
            <a:pPr lvl="1"/>
            <a:r>
              <a:rPr lang="en-US" dirty="0" err="1" smtClean="0"/>
              <a:t>AlertDialog</a:t>
            </a:r>
            <a:endParaRPr lang="en-US" dirty="0" smtClean="0"/>
          </a:p>
          <a:p>
            <a:pPr lvl="1"/>
            <a:r>
              <a:rPr lang="en-US" dirty="0" err="1" smtClean="0"/>
              <a:t>ProgressDialog</a:t>
            </a:r>
            <a:endParaRPr lang="en-US" dirty="0" smtClean="0"/>
          </a:p>
          <a:p>
            <a:pPr lvl="1"/>
            <a:r>
              <a:rPr lang="en-US" dirty="0" err="1" smtClean="0"/>
              <a:t>DatePickerDialog</a:t>
            </a:r>
            <a:endParaRPr lang="en-US" dirty="0" smtClean="0"/>
          </a:p>
          <a:p>
            <a:pPr lvl="1"/>
            <a:r>
              <a:rPr lang="en-US" dirty="0" err="1" smtClean="0"/>
              <a:t>TimePickerDialog</a:t>
            </a:r>
            <a:r>
              <a:rPr lang="en-US" dirty="0" smtClean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43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AlertDialog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75191"/>
            <a:ext cx="8458200" cy="493040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err="1" smtClean="0"/>
              <a:t>AlertDialog.Builder</a:t>
            </a:r>
            <a:r>
              <a:rPr lang="en-US" sz="2200" dirty="0" smtClean="0"/>
              <a:t> builder = new </a:t>
            </a:r>
            <a:r>
              <a:rPr lang="en-US" sz="2200" dirty="0" err="1" smtClean="0"/>
              <a:t>AlertDialog.Builder(this</a:t>
            </a:r>
            <a:r>
              <a:rPr lang="en-US" sz="2200" dirty="0" smtClean="0"/>
              <a:t>);</a:t>
            </a:r>
          </a:p>
          <a:p>
            <a:pPr>
              <a:buNone/>
            </a:pPr>
            <a:r>
              <a:rPr lang="en-US" sz="2200" dirty="0" err="1" smtClean="0"/>
              <a:t>builder.setMessage(”Do</a:t>
            </a:r>
            <a:r>
              <a:rPr lang="en-US" sz="2200" dirty="0" smtClean="0"/>
              <a:t> you wish to exit?”) .</a:t>
            </a:r>
            <a:r>
              <a:rPr lang="en-US" sz="2200" dirty="0" err="1" smtClean="0"/>
              <a:t>setCancelable(false</a:t>
            </a:r>
            <a:r>
              <a:rPr lang="en-US" sz="2200" dirty="0" smtClean="0"/>
              <a:t>)</a:t>
            </a:r>
            <a:br>
              <a:rPr lang="en-US" sz="2200" dirty="0" smtClean="0"/>
            </a:br>
            <a:r>
              <a:rPr lang="en-US" sz="2200" dirty="0" smtClean="0"/>
              <a:t>       .</a:t>
            </a:r>
            <a:r>
              <a:rPr lang="en-US" sz="2200" dirty="0" err="1" smtClean="0"/>
              <a:t>setPositiveButton("Yes</a:t>
            </a:r>
            <a:r>
              <a:rPr lang="en-US" sz="2200" dirty="0" smtClean="0"/>
              <a:t>", </a:t>
            </a:r>
            <a:br>
              <a:rPr lang="en-US" sz="2200" dirty="0" smtClean="0"/>
            </a:br>
            <a:r>
              <a:rPr lang="en-US" sz="2200" dirty="0" smtClean="0"/>
              <a:t>              new </a:t>
            </a:r>
            <a:r>
              <a:rPr lang="en-US" sz="2200" dirty="0" err="1" smtClean="0"/>
              <a:t>DialogInterface.OnClickListener</a:t>
            </a:r>
            <a:r>
              <a:rPr lang="en-US" sz="2200" dirty="0" smtClean="0"/>
              <a:t>() {</a:t>
            </a:r>
            <a:br>
              <a:rPr lang="en-US" sz="2200" dirty="0" smtClean="0"/>
            </a:br>
            <a:r>
              <a:rPr lang="en-US" sz="2200" dirty="0" smtClean="0"/>
              <a:t>                    public void </a:t>
            </a:r>
            <a:r>
              <a:rPr lang="en-US" sz="2200" dirty="0" err="1" smtClean="0"/>
              <a:t>onClick(DialogInterface</a:t>
            </a:r>
            <a:r>
              <a:rPr lang="en-US" sz="2200" dirty="0" smtClean="0"/>
              <a:t> dialog, </a:t>
            </a:r>
            <a:r>
              <a:rPr lang="en-US" sz="2200" dirty="0" err="1" smtClean="0"/>
              <a:t>int</a:t>
            </a:r>
            <a:r>
              <a:rPr lang="en-US" sz="2200" dirty="0" smtClean="0"/>
              <a:t> id) {</a:t>
            </a:r>
            <a:br>
              <a:rPr lang="en-US" sz="2200" dirty="0" smtClean="0"/>
            </a:br>
            <a:r>
              <a:rPr lang="en-US" sz="2200" dirty="0" smtClean="0"/>
              <a:t>                         </a:t>
            </a:r>
            <a:r>
              <a:rPr lang="en-US" sz="2200" dirty="0" err="1" smtClean="0"/>
              <a:t>MyActivity.this.finish</a:t>
            </a:r>
            <a:r>
              <a:rPr lang="en-US" sz="2200" dirty="0" smtClean="0"/>
              <a:t>();  }</a:t>
            </a:r>
            <a:br>
              <a:rPr lang="en-US" sz="2200" dirty="0" smtClean="0"/>
            </a:br>
            <a:r>
              <a:rPr lang="en-US" sz="2200" dirty="0" smtClean="0"/>
              <a:t>              })</a:t>
            </a:r>
            <a:br>
              <a:rPr lang="en-US" sz="2200" dirty="0" smtClean="0"/>
            </a:br>
            <a:r>
              <a:rPr lang="en-US" sz="2200" dirty="0" smtClean="0"/>
              <a:t>       .</a:t>
            </a:r>
            <a:r>
              <a:rPr lang="en-US" sz="2200" dirty="0" err="1" smtClean="0"/>
              <a:t>setNegativeButton("No</a:t>
            </a:r>
            <a:r>
              <a:rPr lang="en-US" sz="2200" dirty="0" smtClean="0"/>
              <a:t>", </a:t>
            </a:r>
            <a:br>
              <a:rPr lang="en-US" sz="2200" dirty="0" smtClean="0"/>
            </a:br>
            <a:r>
              <a:rPr lang="en-US" sz="2200" dirty="0" smtClean="0"/>
              <a:t>              new </a:t>
            </a:r>
            <a:r>
              <a:rPr lang="en-US" sz="2200" dirty="0" err="1" smtClean="0"/>
              <a:t>DialogInterface.OnClickListener</a:t>
            </a:r>
            <a:r>
              <a:rPr lang="en-US" sz="2200" dirty="0" smtClean="0"/>
              <a:t>() {</a:t>
            </a:r>
            <a:br>
              <a:rPr lang="en-US" sz="2200" dirty="0" smtClean="0"/>
            </a:br>
            <a:r>
              <a:rPr lang="en-US" sz="2200" dirty="0" smtClean="0"/>
              <a:t>                   public void </a:t>
            </a:r>
            <a:r>
              <a:rPr lang="en-US" sz="2200" dirty="0" err="1" smtClean="0"/>
              <a:t>onClick(DialogInterface</a:t>
            </a:r>
            <a:r>
              <a:rPr lang="en-US" sz="2200" dirty="0" smtClean="0"/>
              <a:t> dialog, </a:t>
            </a:r>
            <a:r>
              <a:rPr lang="en-US" sz="2200" dirty="0" err="1" smtClean="0"/>
              <a:t>int</a:t>
            </a:r>
            <a:r>
              <a:rPr lang="en-US" sz="2200" dirty="0" smtClean="0"/>
              <a:t> id) {</a:t>
            </a:r>
            <a:br>
              <a:rPr lang="en-US" sz="2200" dirty="0" smtClean="0"/>
            </a:br>
            <a:r>
              <a:rPr lang="en-US" sz="2200" dirty="0" smtClean="0"/>
              <a:t>                        </a:t>
            </a:r>
            <a:r>
              <a:rPr lang="en-US" sz="2200" dirty="0" err="1" smtClean="0"/>
              <a:t>dialog.cancel</a:t>
            </a:r>
            <a:r>
              <a:rPr lang="en-US" sz="2200" dirty="0" smtClean="0"/>
              <a:t>();  }</a:t>
            </a:r>
            <a:br>
              <a:rPr lang="en-US" sz="2200" dirty="0" smtClean="0"/>
            </a:br>
            <a:r>
              <a:rPr lang="en-US" sz="2200" dirty="0" smtClean="0"/>
              <a:t>             });</a:t>
            </a:r>
          </a:p>
          <a:p>
            <a:pPr>
              <a:buNone/>
            </a:pPr>
            <a:r>
              <a:rPr lang="en-US" sz="2200" dirty="0" err="1" smtClean="0"/>
              <a:t>AlertDialog</a:t>
            </a:r>
            <a:r>
              <a:rPr lang="en-US" sz="2200" dirty="0" smtClean="0"/>
              <a:t> alert = </a:t>
            </a:r>
            <a:r>
              <a:rPr lang="en-US" sz="2200" dirty="0" err="1" smtClean="0"/>
              <a:t>builder.create</a:t>
            </a:r>
            <a:r>
              <a:rPr lang="en-US" sz="2200" dirty="0" smtClean="0"/>
              <a:t>();</a:t>
            </a:r>
          </a:p>
          <a:p>
            <a:pPr>
              <a:buNone/>
            </a:pPr>
            <a:r>
              <a:rPr lang="en-US" sz="2200" dirty="0" err="1" smtClean="0"/>
              <a:t>alert.show</a:t>
            </a:r>
            <a:r>
              <a:rPr lang="en-US" sz="2200" dirty="0" smtClean="0"/>
              <a:t>();</a:t>
            </a:r>
          </a:p>
          <a:p>
            <a:endParaRPr lang="en-US" sz="2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81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AlertDialog</a:t>
            </a:r>
            <a:r>
              <a:rPr lang="en-US" dirty="0" smtClean="0"/>
              <a:t> 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600200"/>
            <a:ext cx="3048000" cy="50800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055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Dialog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/>
              <a:t>ProgressDialog</a:t>
            </a:r>
            <a:r>
              <a:rPr lang="en-US" sz="2400" dirty="0" smtClean="0"/>
              <a:t> </a:t>
            </a:r>
            <a:r>
              <a:rPr lang="en-US" sz="2400" dirty="0" err="1" smtClean="0"/>
              <a:t>progressDialog</a:t>
            </a:r>
            <a:r>
              <a:rPr lang="en-US" sz="2400" dirty="0" smtClean="0"/>
              <a:t> = new </a:t>
            </a:r>
            <a:r>
              <a:rPr lang="en-US" sz="2400" dirty="0" err="1" smtClean="0"/>
              <a:t>ProgressDialog(this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err="1" smtClean="0"/>
              <a:t>progressDialog.setMessage("Activity</a:t>
            </a:r>
            <a:r>
              <a:rPr lang="en-US" sz="2400" dirty="0" smtClean="0"/>
              <a:t> Shutting Down.");</a:t>
            </a:r>
          </a:p>
          <a:p>
            <a:pPr>
              <a:buNone/>
            </a:pPr>
            <a:r>
              <a:rPr lang="en-US" sz="2400" dirty="0" err="1" smtClean="0"/>
              <a:t>progressDialog.show</a:t>
            </a:r>
            <a:r>
              <a:rPr lang="en-US" sz="2400" dirty="0" smtClean="0"/>
              <a:t>();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3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Dialog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600200"/>
            <a:ext cx="3048000" cy="5080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592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79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View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block for UI components</a:t>
            </a:r>
          </a:p>
          <a:p>
            <a:r>
              <a:rPr lang="en-US" dirty="0" smtClean="0"/>
              <a:t>Views occupy a rectangular space on screen</a:t>
            </a:r>
          </a:p>
          <a:p>
            <a:pPr lvl="1"/>
            <a:r>
              <a:rPr lang="en-US" dirty="0" smtClean="0"/>
              <a:t>Responsible for drawing themselves and for handling events </a:t>
            </a:r>
          </a:p>
          <a:p>
            <a:r>
              <a:rPr lang="en-US" dirty="0" smtClean="0"/>
              <a:t>Common operations</a:t>
            </a:r>
          </a:p>
          <a:p>
            <a:pPr lvl="1"/>
            <a:r>
              <a:rPr lang="en-US" dirty="0" smtClean="0"/>
              <a:t>Set properties</a:t>
            </a:r>
          </a:p>
          <a:p>
            <a:pPr lvl="1"/>
            <a:r>
              <a:rPr lang="en-US" dirty="0" smtClean="0"/>
              <a:t>Set focus</a:t>
            </a:r>
          </a:p>
          <a:p>
            <a:pPr lvl="1"/>
            <a:r>
              <a:rPr lang="en-US" dirty="0" smtClean="0"/>
              <a:t>Attach Listeners</a:t>
            </a:r>
          </a:p>
          <a:p>
            <a:pPr lvl="1"/>
            <a:r>
              <a:rPr lang="en-US" dirty="0" smtClean="0"/>
              <a:t>Set visibility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8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800600" cy="4623816"/>
          </a:xfrm>
        </p:spPr>
        <p:txBody>
          <a:bodyPr/>
          <a:lstStyle/>
          <a:p>
            <a:r>
              <a:rPr lang="en-US" dirty="0" smtClean="0"/>
              <a:t>Many predefined widgets</a:t>
            </a:r>
          </a:p>
          <a:p>
            <a:pPr lvl="1"/>
            <a:r>
              <a:rPr lang="en-US" dirty="0" smtClean="0"/>
              <a:t>Buttons</a:t>
            </a:r>
          </a:p>
          <a:p>
            <a:pPr lvl="1"/>
            <a:r>
              <a:rPr lang="en-US" dirty="0" smtClean="0"/>
              <a:t>Text field</a:t>
            </a:r>
          </a:p>
          <a:p>
            <a:pPr lvl="1"/>
            <a:r>
              <a:rPr lang="en-US" dirty="0" smtClean="0"/>
              <a:t>Editable text field</a:t>
            </a:r>
          </a:p>
          <a:p>
            <a:pPr lvl="1"/>
            <a:r>
              <a:rPr lang="en-US" dirty="0" smtClean="0"/>
              <a:t>Check box</a:t>
            </a:r>
          </a:p>
          <a:p>
            <a:pPr lvl="1"/>
            <a:r>
              <a:rPr lang="en-US" dirty="0" smtClean="0"/>
              <a:t>Radio buttons</a:t>
            </a:r>
          </a:p>
          <a:p>
            <a:pPr lvl="1"/>
            <a:r>
              <a:rPr lang="en-US" dirty="0" smtClean="0"/>
              <a:t>Toggle Button</a:t>
            </a:r>
          </a:p>
          <a:p>
            <a:pPr lvl="1"/>
            <a:r>
              <a:rPr lang="en-US" dirty="0" smtClean="0"/>
              <a:t>Rating Bar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2209800"/>
            <a:ext cx="2361127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View 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user interacts with view, callback methods are invoked</a:t>
            </a:r>
          </a:p>
          <a:p>
            <a:r>
              <a:rPr lang="en-US" dirty="0" smtClean="0"/>
              <a:t>Some examples with simplified description</a:t>
            </a:r>
          </a:p>
          <a:p>
            <a:pPr lvl="1"/>
            <a:r>
              <a:rPr lang="en-US" dirty="0" err="1" smtClean="0"/>
              <a:t>onClick</a:t>
            </a:r>
            <a:r>
              <a:rPr lang="en-US" dirty="0" smtClean="0"/>
              <a:t>() – focus &amp; press view</a:t>
            </a:r>
          </a:p>
          <a:p>
            <a:pPr lvl="1"/>
            <a:r>
              <a:rPr lang="en-US" dirty="0" err="1" smtClean="0"/>
              <a:t>onLongClick</a:t>
            </a:r>
            <a:r>
              <a:rPr lang="en-US" dirty="0" smtClean="0"/>
              <a:t>() – touch, press &amp; hold view</a:t>
            </a:r>
          </a:p>
          <a:p>
            <a:pPr lvl="1"/>
            <a:r>
              <a:rPr lang="en-US" dirty="0" err="1" smtClean="0"/>
              <a:t>onFocusChange</a:t>
            </a:r>
            <a:r>
              <a:rPr lang="en-US" dirty="0" smtClean="0"/>
              <a:t>() – navigate in/out of view</a:t>
            </a:r>
          </a:p>
          <a:p>
            <a:pPr lvl="1"/>
            <a:r>
              <a:rPr lang="en-US" dirty="0" err="1" smtClean="0"/>
              <a:t>onKey</a:t>
            </a:r>
            <a:r>
              <a:rPr lang="en-US" dirty="0" smtClean="0"/>
              <a:t>() – focus, press &amp; release key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3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Widgets 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" y="1752600"/>
            <a:ext cx="2788920" cy="464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752600"/>
            <a:ext cx="2788920" cy="464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1752600"/>
            <a:ext cx="2788920" cy="46482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48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Widgets 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600200"/>
            <a:ext cx="3048000" cy="50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600200"/>
            <a:ext cx="3048000" cy="5080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66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Widgets (cont.)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209800" y="1998822"/>
            <a:ext cx="2361127" cy="4173378"/>
            <a:chOff x="609600" y="1998822"/>
            <a:chExt cx="2361127" cy="4173378"/>
          </a:xfrm>
        </p:grpSpPr>
        <p:pic>
          <p:nvPicPr>
            <p:cNvPr id="3072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9600" y="2819400"/>
              <a:ext cx="2361127" cy="3352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609600" y="1998822"/>
              <a:ext cx="23611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Date Picker</a:t>
              </a:r>
              <a:endParaRPr lang="en-US" sz="2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029200" y="1998822"/>
            <a:ext cx="2361127" cy="4173378"/>
            <a:chOff x="3454400" y="1998822"/>
            <a:chExt cx="2361127" cy="4173378"/>
          </a:xfrm>
        </p:grpSpPr>
        <p:pic>
          <p:nvPicPr>
            <p:cNvPr id="3072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54400" y="2819400"/>
              <a:ext cx="2361127" cy="3352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3454400" y="1998822"/>
              <a:ext cx="23611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Time Picker</a:t>
              </a:r>
              <a:endParaRPr lang="en-US" sz="2000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14967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6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0000"/>
      </a:accent6>
      <a:hlink>
        <a:srgbClr val="666699"/>
      </a:hlink>
      <a:folHlink>
        <a:srgbClr val="999966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723</TotalTime>
  <Words>1189</Words>
  <Application>Microsoft Office PowerPoint</Application>
  <PresentationFormat>On-screen Show (4:3)</PresentationFormat>
  <Paragraphs>210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Garamond</vt:lpstr>
      <vt:lpstr>Times New Roman</vt:lpstr>
      <vt:lpstr>Verdana</vt:lpstr>
      <vt:lpstr>Wingdings</vt:lpstr>
      <vt:lpstr>Level</vt:lpstr>
      <vt:lpstr>Programming the Android Platform</vt:lpstr>
      <vt:lpstr>Outline</vt:lpstr>
      <vt:lpstr>Android User Interfaces</vt:lpstr>
      <vt:lpstr>The View Class</vt:lpstr>
      <vt:lpstr>Widgets</vt:lpstr>
      <vt:lpstr>View Event Handling</vt:lpstr>
      <vt:lpstr>Widgets (cont.)</vt:lpstr>
      <vt:lpstr>Widgets (cont.)</vt:lpstr>
      <vt:lpstr>Widgets (cont.)</vt:lpstr>
      <vt:lpstr>Widgets (cont.)</vt:lpstr>
      <vt:lpstr>Spinner</vt:lpstr>
      <vt:lpstr>Spinner (cont.)</vt:lpstr>
      <vt:lpstr>Other Views</vt:lpstr>
      <vt:lpstr>The ViewGroup Class</vt:lpstr>
      <vt:lpstr>Linear Layout</vt:lpstr>
      <vt:lpstr>Linear Layout (cont.)</vt:lpstr>
      <vt:lpstr>Relative Layout</vt:lpstr>
      <vt:lpstr>Relative Layout (cont.)</vt:lpstr>
      <vt:lpstr>Table Layout</vt:lpstr>
      <vt:lpstr>Table Layout (cont.)</vt:lpstr>
      <vt:lpstr>Grid View</vt:lpstr>
      <vt:lpstr>Grid View (cont.)</vt:lpstr>
      <vt:lpstr>Tab Layout</vt:lpstr>
      <vt:lpstr>Tab Layout</vt:lpstr>
      <vt:lpstr>ListView</vt:lpstr>
      <vt:lpstr>List View</vt:lpstr>
      <vt:lpstr>Menus</vt:lpstr>
      <vt:lpstr>Menu Types</vt:lpstr>
      <vt:lpstr>Option &amp; Context Menus</vt:lpstr>
      <vt:lpstr>SubMenus</vt:lpstr>
      <vt:lpstr>Creating Menus</vt:lpstr>
      <vt:lpstr>Menus (cont.)</vt:lpstr>
      <vt:lpstr>Dialogs</vt:lpstr>
      <vt:lpstr>AlertDialog</vt:lpstr>
      <vt:lpstr>AlertDialog (Cont.)</vt:lpstr>
      <vt:lpstr>Process Dialog</vt:lpstr>
      <vt:lpstr>Process Dialog</vt:lpstr>
      <vt:lpstr>Lab Assignment</vt:lpstr>
    </vt:vector>
  </TitlesOfParts>
  <Company>WolfTech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Introduction</dc:title>
  <dc:creator>mlsichit</dc:creator>
  <cp:lastModifiedBy>Gerald Chege</cp:lastModifiedBy>
  <cp:revision>54</cp:revision>
  <dcterms:created xsi:type="dcterms:W3CDTF">2010-07-16T15:17:20Z</dcterms:created>
  <dcterms:modified xsi:type="dcterms:W3CDTF">2016-05-30T12:22:23Z</dcterms:modified>
</cp:coreProperties>
</file>