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33"/>
  </p:notesMasterIdLst>
  <p:sldIdLst>
    <p:sldId id="276"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31" autoAdjust="0"/>
    <p:restoredTop sz="94660"/>
  </p:normalViewPr>
  <p:slideViewPr>
    <p:cSldViewPr>
      <p:cViewPr>
        <p:scale>
          <a:sx n="66" d="100"/>
          <a:sy n="66" d="100"/>
        </p:scale>
        <p:origin x="1384" y="-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16CAC7F-F6F8-4D9A-9CD9-207ACDFD63A1}" type="slidenum">
              <a:rPr lang="en-US"/>
              <a:pPr>
                <a:defRPr/>
              </a:pPr>
              <a:t>‹#›</a:t>
            </a:fld>
            <a:endParaRPr lang="en-US"/>
          </a:p>
        </p:txBody>
      </p:sp>
    </p:spTree>
    <p:extLst>
      <p:ext uri="{BB962C8B-B14F-4D97-AF65-F5344CB8AC3E}">
        <p14:creationId xmlns:p14="http://schemas.microsoft.com/office/powerpoint/2010/main" val="2449797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SQL"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en.wikipedia.org/wiki/Database_transaction"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3411AE2-68E7-45D8-977C-8B0C97518AF8}" type="slidenum">
              <a:rPr lang="en-US" altLang="en-US" smtClean="0">
                <a:latin typeface="Arial" panose="020B0604020202020204" pitchFamily="34" charset="0"/>
              </a:rPr>
              <a:pPr/>
              <a:t>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331585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smtClean="0"/>
              <a:t>To write values </a:t>
            </a:r>
          </a:p>
          <a:p>
            <a:pPr>
              <a:buFont typeface="Arial" pitchFamily="34" charset="0"/>
              <a:buChar char="•"/>
            </a:pPr>
            <a:endParaRPr lang="en-US" sz="2400" b="1" dirty="0" smtClean="0"/>
          </a:p>
          <a:p>
            <a:pPr lvl="1">
              <a:buFont typeface="Arial" pitchFamily="34" charset="0"/>
              <a:buChar char="•"/>
            </a:pPr>
            <a:r>
              <a:rPr lang="en-US" sz="2000" b="1" dirty="0" smtClean="0"/>
              <a:t>You Call edit() to get a </a:t>
            </a:r>
            <a:r>
              <a:rPr lang="en-US" sz="2000" b="1" dirty="0" err="1" smtClean="0"/>
              <a:t>SharedPreferences.Editor</a:t>
            </a:r>
            <a:r>
              <a:rPr lang="en-US" sz="2000" b="1" dirty="0" smtClean="0"/>
              <a:t>.</a:t>
            </a:r>
          </a:p>
          <a:p>
            <a:pPr lvl="1">
              <a:buFont typeface="Arial" pitchFamily="34" charset="0"/>
              <a:buChar char="•"/>
            </a:pPr>
            <a:endParaRPr lang="en-US" sz="2400" b="1" dirty="0" smtClean="0"/>
          </a:p>
          <a:p>
            <a:pPr lvl="1">
              <a:buFont typeface="Arial" pitchFamily="34" charset="0"/>
              <a:buChar char="•"/>
            </a:pPr>
            <a:r>
              <a:rPr lang="en-US" sz="2000" b="1" dirty="0" smtClean="0"/>
              <a:t>Add values with methods such as </a:t>
            </a:r>
            <a:r>
              <a:rPr lang="en-US" sz="2000" b="1" dirty="0" err="1" smtClean="0"/>
              <a:t>putBoolean</a:t>
            </a:r>
            <a:r>
              <a:rPr lang="en-US" sz="2000" b="1" dirty="0" smtClean="0"/>
              <a:t>() and </a:t>
            </a:r>
            <a:r>
              <a:rPr lang="en-US" sz="2000" b="1" dirty="0" err="1" smtClean="0"/>
              <a:t>putString</a:t>
            </a:r>
            <a:r>
              <a:rPr lang="en-US" sz="2000" b="1" dirty="0" smtClean="0"/>
              <a:t>().</a:t>
            </a:r>
          </a:p>
          <a:p>
            <a:pPr lvl="1">
              <a:buFont typeface="Arial" pitchFamily="34" charset="0"/>
              <a:buChar char="•"/>
            </a:pPr>
            <a:endParaRPr lang="en-US" sz="2400" b="1" dirty="0" smtClean="0"/>
          </a:p>
          <a:p>
            <a:pPr lvl="1">
              <a:buFont typeface="Arial" pitchFamily="34" charset="0"/>
              <a:buChar char="•"/>
            </a:pPr>
            <a:r>
              <a:rPr lang="en-US" sz="2000" b="1" dirty="0" smtClean="0"/>
              <a:t>Commit the new values with commit()</a:t>
            </a:r>
          </a:p>
          <a:p>
            <a:pPr lvl="1">
              <a:buFont typeface="Arial" pitchFamily="34" charset="0"/>
              <a:buChar char="•"/>
            </a:pPr>
            <a:endParaRPr lang="en-US" sz="2000" b="1" dirty="0" smtClean="0"/>
          </a:p>
          <a:p>
            <a:pPr lvl="1">
              <a:buFont typeface="Arial" pitchFamily="34" charset="0"/>
              <a:buNone/>
            </a:pPr>
            <a:r>
              <a:rPr lang="en-US" sz="2000" b="1" dirty="0" smtClean="0"/>
              <a:t> It is very important</a:t>
            </a:r>
            <a:r>
              <a:rPr lang="en-US" sz="2000" b="1" baseline="0" dirty="0" smtClean="0"/>
              <a:t> to </a:t>
            </a:r>
            <a:r>
              <a:rPr lang="en-US" sz="2000" b="1" dirty="0" smtClean="0"/>
              <a:t>commit values in</a:t>
            </a:r>
            <a:r>
              <a:rPr lang="en-US" sz="2000" b="1" baseline="0" dirty="0" smtClean="0"/>
              <a:t> order to know that </a:t>
            </a:r>
            <a:r>
              <a:rPr lang="en-US" sz="1200" b="0" i="0" kern="1200" dirty="0" smtClean="0">
                <a:solidFill>
                  <a:schemeClr val="tx1"/>
                </a:solidFill>
                <a:latin typeface="+mn-lt"/>
                <a:ea typeface="+mn-ea"/>
                <a:cs typeface="+mn-cs"/>
              </a:rPr>
              <a:t>the new values were successfully written to persistent storage</a:t>
            </a:r>
          </a:p>
          <a:p>
            <a:pPr lvl="1">
              <a:buFont typeface="Arial" pitchFamily="34" charset="0"/>
              <a:buNone/>
            </a:pPr>
            <a:endParaRPr lang="en-US" sz="1200" b="0" i="0" kern="1200" dirty="0" smtClean="0">
              <a:solidFill>
                <a:schemeClr val="tx1"/>
              </a:solidFill>
              <a:latin typeface="+mn-lt"/>
              <a:ea typeface="+mn-ea"/>
              <a:cs typeface="+mn-cs"/>
            </a:endParaRPr>
          </a:p>
          <a:p>
            <a:pPr lvl="1">
              <a:buFont typeface="Arial" pitchFamily="34" charset="0"/>
              <a:buNone/>
            </a:pPr>
            <a:r>
              <a:rPr lang="en-US" sz="1200" b="0" i="0" kern="1200" dirty="0" smtClean="0">
                <a:solidFill>
                  <a:schemeClr val="tx1"/>
                </a:solidFill>
                <a:latin typeface="+mn-lt"/>
                <a:ea typeface="+mn-ea"/>
                <a:cs typeface="+mn-cs"/>
              </a:rPr>
              <a:t>Commit</a:t>
            </a:r>
            <a:r>
              <a:rPr lang="en-US" sz="1200" b="0" i="0" kern="1200" baseline="0" dirty="0" smtClean="0">
                <a:solidFill>
                  <a:schemeClr val="tx1"/>
                </a:solidFill>
                <a:latin typeface="+mn-lt"/>
                <a:ea typeface="+mn-ea"/>
                <a:cs typeface="+mn-cs"/>
              </a:rPr>
              <a:t> method returns true if successfully written</a:t>
            </a:r>
            <a:endParaRPr lang="en-US" sz="2000" b="1" dirty="0" smtClean="0"/>
          </a:p>
          <a:p>
            <a:pPr lvl="1">
              <a:buFont typeface="Arial" pitchFamily="34" charset="0"/>
              <a:buChar char="•"/>
            </a:pPr>
            <a:endParaRPr lang="en-US" sz="2000" b="1" dirty="0" smtClean="0"/>
          </a:p>
          <a:p>
            <a:pPr>
              <a:buNone/>
            </a:pPr>
            <a:r>
              <a:rPr lang="en-US" sz="2400" b="1" dirty="0" smtClean="0"/>
              <a:t>(You get a reference to the Preference editor to create/update the data identified with the key value.)</a:t>
            </a:r>
          </a:p>
          <a:p>
            <a:pPr>
              <a:buNone/>
            </a:pPr>
            <a:endParaRPr lang="en-US" sz="2400" b="1" dirty="0" smtClean="0"/>
          </a:p>
          <a:p>
            <a:pPr>
              <a:buNone/>
            </a:pPr>
            <a:r>
              <a:rPr lang="en-US" sz="2400" b="1" dirty="0" smtClean="0"/>
              <a:t>	 </a:t>
            </a:r>
            <a:r>
              <a:rPr lang="en-US" sz="2200" b="1" dirty="0" err="1" smtClean="0"/>
              <a:t>SharedPreferences.Editor</a:t>
            </a:r>
            <a:r>
              <a:rPr lang="en-US" sz="2200" b="1" dirty="0" smtClean="0"/>
              <a:t> editor = </a:t>
            </a:r>
            <a:r>
              <a:rPr lang="en-US" sz="2200" b="1" dirty="0" err="1" smtClean="0"/>
              <a:t>settings.edit</a:t>
            </a:r>
            <a:r>
              <a:rPr lang="en-US" sz="2200" b="1" dirty="0" smtClean="0"/>
              <a:t>();</a:t>
            </a:r>
          </a:p>
          <a:p>
            <a:pPr>
              <a:buNone/>
            </a:pPr>
            <a:endParaRPr lang="en-US" sz="2200" b="1" dirty="0" smtClean="0"/>
          </a:p>
          <a:p>
            <a:pPr>
              <a:buNone/>
            </a:pPr>
            <a:r>
              <a:rPr lang="en-US" sz="2200" b="1" dirty="0" smtClean="0"/>
              <a:t>      </a:t>
            </a:r>
            <a:r>
              <a:rPr lang="en-US" sz="2200" b="1" dirty="0" err="1" smtClean="0"/>
              <a:t>editor.putString</a:t>
            </a:r>
            <a:r>
              <a:rPr lang="en-US" sz="2200" b="1" dirty="0" smtClean="0"/>
              <a:t>("</a:t>
            </a:r>
            <a:r>
              <a:rPr lang="en-US" sz="2200" b="1" dirty="0" smtClean="0">
                <a:solidFill>
                  <a:srgbClr val="0000FF"/>
                </a:solidFill>
              </a:rPr>
              <a:t>Name</a:t>
            </a:r>
            <a:r>
              <a:rPr lang="en-US" sz="2200" b="1" dirty="0" smtClean="0"/>
              <a:t>", name);</a:t>
            </a:r>
          </a:p>
          <a:p>
            <a:pPr lvl="1">
              <a:buNone/>
            </a:pPr>
            <a:endParaRPr lang="en-US" sz="2000" b="1" dirty="0" smtClean="0"/>
          </a:p>
          <a:p>
            <a:endParaRPr lang="en-US" b="1" dirty="0" smtClean="0"/>
          </a:p>
          <a:p>
            <a:r>
              <a:rPr lang="en-US" b="1" dirty="0" smtClean="0"/>
              <a:t>To read values</a:t>
            </a:r>
          </a:p>
          <a:p>
            <a:endParaRPr lang="en-US" b="1" dirty="0" smtClean="0"/>
          </a:p>
          <a:p>
            <a:pPr lvl="1">
              <a:buFont typeface="Arial" pitchFamily="34" charset="0"/>
              <a:buChar char="•"/>
            </a:pPr>
            <a:r>
              <a:rPr lang="en-US" sz="2000" b="1" dirty="0" smtClean="0"/>
              <a:t> use </a:t>
            </a:r>
            <a:r>
              <a:rPr lang="en-US" sz="2000" b="1" dirty="0" err="1" smtClean="0"/>
              <a:t>SharedPreferences</a:t>
            </a:r>
            <a:r>
              <a:rPr lang="en-US" sz="2000" b="1" dirty="0" smtClean="0"/>
              <a:t> methods such as </a:t>
            </a:r>
            <a:r>
              <a:rPr lang="en-US" sz="2000" b="1" dirty="0" err="1" smtClean="0"/>
              <a:t>getBoolean</a:t>
            </a:r>
            <a:r>
              <a:rPr lang="en-US" sz="2000" b="1" dirty="0" smtClean="0"/>
              <a:t>() and </a:t>
            </a:r>
            <a:r>
              <a:rPr lang="en-US" sz="2000" b="1" dirty="0" err="1" smtClean="0"/>
              <a:t>getString</a:t>
            </a:r>
            <a:r>
              <a:rPr lang="en-US" sz="2000" b="1" dirty="0" smtClean="0"/>
              <a:t>().</a:t>
            </a:r>
          </a:p>
          <a:p>
            <a:endParaRPr lang="en-US" b="1"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15</a:t>
            </a:fld>
            <a:endParaRPr lang="en-US"/>
          </a:p>
        </p:txBody>
      </p:sp>
    </p:spTree>
    <p:extLst>
      <p:ext uri="{BB962C8B-B14F-4D97-AF65-F5344CB8AC3E}">
        <p14:creationId xmlns:p14="http://schemas.microsoft.com/office/powerpoint/2010/main" val="1090103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smtClean="0"/>
              <a:t>To write values </a:t>
            </a:r>
          </a:p>
          <a:p>
            <a:pPr>
              <a:buFont typeface="Arial" pitchFamily="34" charset="0"/>
              <a:buChar char="•"/>
            </a:pPr>
            <a:endParaRPr lang="en-US" sz="2400" b="1" dirty="0" smtClean="0"/>
          </a:p>
          <a:p>
            <a:pPr lvl="1">
              <a:buFont typeface="Arial" pitchFamily="34" charset="0"/>
              <a:buChar char="•"/>
            </a:pPr>
            <a:r>
              <a:rPr lang="en-US" sz="2000" b="1" dirty="0" smtClean="0"/>
              <a:t>You Call edit() to get a </a:t>
            </a:r>
            <a:r>
              <a:rPr lang="en-US" sz="2000" b="1" dirty="0" err="1" smtClean="0"/>
              <a:t>SharedPreferences.Editor</a:t>
            </a:r>
            <a:r>
              <a:rPr lang="en-US" sz="2000" b="1" dirty="0" smtClean="0"/>
              <a:t>.</a:t>
            </a:r>
          </a:p>
          <a:p>
            <a:pPr lvl="1">
              <a:buFont typeface="Arial" pitchFamily="34" charset="0"/>
              <a:buChar char="•"/>
            </a:pPr>
            <a:endParaRPr lang="en-US" sz="2400" b="1" dirty="0" smtClean="0"/>
          </a:p>
          <a:p>
            <a:pPr lvl="1">
              <a:buFont typeface="Arial" pitchFamily="34" charset="0"/>
              <a:buChar char="•"/>
            </a:pPr>
            <a:r>
              <a:rPr lang="en-US" sz="2000" b="1" dirty="0" smtClean="0"/>
              <a:t>Add values with methods such as </a:t>
            </a:r>
            <a:r>
              <a:rPr lang="en-US" sz="2000" b="1" dirty="0" err="1" smtClean="0"/>
              <a:t>putBoolean</a:t>
            </a:r>
            <a:r>
              <a:rPr lang="en-US" sz="2000" b="1" dirty="0" smtClean="0"/>
              <a:t>() and </a:t>
            </a:r>
            <a:r>
              <a:rPr lang="en-US" sz="2000" b="1" dirty="0" err="1" smtClean="0"/>
              <a:t>putString</a:t>
            </a:r>
            <a:r>
              <a:rPr lang="en-US" sz="2000" b="1" dirty="0" smtClean="0"/>
              <a:t>().</a:t>
            </a:r>
          </a:p>
          <a:p>
            <a:pPr lvl="1">
              <a:buFont typeface="Arial" pitchFamily="34" charset="0"/>
              <a:buChar char="•"/>
            </a:pPr>
            <a:endParaRPr lang="en-US" sz="2400" b="1" dirty="0" smtClean="0"/>
          </a:p>
          <a:p>
            <a:pPr lvl="1">
              <a:buFont typeface="Arial" pitchFamily="34" charset="0"/>
              <a:buChar char="•"/>
            </a:pPr>
            <a:r>
              <a:rPr lang="en-US" sz="2000" b="1" dirty="0" smtClean="0"/>
              <a:t>Commit the new values with commit()</a:t>
            </a:r>
          </a:p>
          <a:p>
            <a:pPr lvl="1">
              <a:buFont typeface="Arial" pitchFamily="34" charset="0"/>
              <a:buChar char="•"/>
            </a:pPr>
            <a:endParaRPr lang="en-US" sz="2000" b="1" dirty="0" smtClean="0"/>
          </a:p>
          <a:p>
            <a:pPr lvl="1">
              <a:buFont typeface="Arial" pitchFamily="34" charset="0"/>
              <a:buNone/>
            </a:pPr>
            <a:r>
              <a:rPr lang="en-US" sz="2000" b="1" dirty="0" smtClean="0"/>
              <a:t> It is very important</a:t>
            </a:r>
            <a:r>
              <a:rPr lang="en-US" sz="2000" b="1" baseline="0" dirty="0" smtClean="0"/>
              <a:t> to </a:t>
            </a:r>
            <a:r>
              <a:rPr lang="en-US" sz="2000" b="1" dirty="0" smtClean="0"/>
              <a:t>commit values in</a:t>
            </a:r>
            <a:r>
              <a:rPr lang="en-US" sz="2000" b="1" baseline="0" dirty="0" smtClean="0"/>
              <a:t> order to know that </a:t>
            </a:r>
            <a:r>
              <a:rPr lang="en-US" sz="1200" b="0" i="0" kern="1200" dirty="0" smtClean="0">
                <a:solidFill>
                  <a:schemeClr val="tx1"/>
                </a:solidFill>
                <a:latin typeface="+mn-lt"/>
                <a:ea typeface="+mn-ea"/>
                <a:cs typeface="+mn-cs"/>
              </a:rPr>
              <a:t>the new values were successfully written to persistent storage</a:t>
            </a:r>
          </a:p>
          <a:p>
            <a:pPr lvl="1">
              <a:buFont typeface="Arial" pitchFamily="34" charset="0"/>
              <a:buNone/>
            </a:pPr>
            <a:endParaRPr lang="en-US" sz="1200" b="0" i="0" kern="1200" dirty="0" smtClean="0">
              <a:solidFill>
                <a:schemeClr val="tx1"/>
              </a:solidFill>
              <a:latin typeface="+mn-lt"/>
              <a:ea typeface="+mn-ea"/>
              <a:cs typeface="+mn-cs"/>
            </a:endParaRPr>
          </a:p>
          <a:p>
            <a:pPr lvl="1">
              <a:buFont typeface="Arial" pitchFamily="34" charset="0"/>
              <a:buNone/>
            </a:pPr>
            <a:r>
              <a:rPr lang="en-US" sz="1200" b="0" i="0" kern="1200" dirty="0" smtClean="0">
                <a:solidFill>
                  <a:schemeClr val="tx1"/>
                </a:solidFill>
                <a:latin typeface="+mn-lt"/>
                <a:ea typeface="+mn-ea"/>
                <a:cs typeface="+mn-cs"/>
              </a:rPr>
              <a:t>Commit</a:t>
            </a:r>
            <a:r>
              <a:rPr lang="en-US" sz="1200" b="0" i="0" kern="1200" baseline="0" dirty="0" smtClean="0">
                <a:solidFill>
                  <a:schemeClr val="tx1"/>
                </a:solidFill>
                <a:latin typeface="+mn-lt"/>
                <a:ea typeface="+mn-ea"/>
                <a:cs typeface="+mn-cs"/>
              </a:rPr>
              <a:t> method returns true if successfully written</a:t>
            </a:r>
            <a:endParaRPr lang="en-US" sz="2000" b="1" dirty="0" smtClean="0"/>
          </a:p>
          <a:p>
            <a:pPr lvl="1">
              <a:buFont typeface="Arial" pitchFamily="34" charset="0"/>
              <a:buChar char="•"/>
            </a:pPr>
            <a:endParaRPr lang="en-US" sz="2000" b="1" dirty="0" smtClean="0"/>
          </a:p>
          <a:p>
            <a:pPr>
              <a:buNone/>
            </a:pPr>
            <a:r>
              <a:rPr lang="en-US" sz="2400" b="1" dirty="0" smtClean="0"/>
              <a:t>(You get a reference to the Preference editor to create/update the data identified with the key value.)</a:t>
            </a:r>
          </a:p>
          <a:p>
            <a:pPr>
              <a:buNone/>
            </a:pPr>
            <a:endParaRPr lang="en-US" sz="2400" b="1" dirty="0" smtClean="0"/>
          </a:p>
          <a:p>
            <a:pPr>
              <a:buNone/>
            </a:pPr>
            <a:r>
              <a:rPr lang="en-US" sz="2400" b="1" dirty="0" smtClean="0"/>
              <a:t>	 </a:t>
            </a:r>
            <a:r>
              <a:rPr lang="en-US" sz="2200" b="1" dirty="0" err="1" smtClean="0"/>
              <a:t>SharedPreferences.Editor</a:t>
            </a:r>
            <a:r>
              <a:rPr lang="en-US" sz="2200" b="1" dirty="0" smtClean="0"/>
              <a:t> editor = </a:t>
            </a:r>
            <a:r>
              <a:rPr lang="en-US" sz="2200" b="1" dirty="0" err="1" smtClean="0"/>
              <a:t>settings.edit</a:t>
            </a:r>
            <a:r>
              <a:rPr lang="en-US" sz="2200" b="1" dirty="0" smtClean="0"/>
              <a:t>();</a:t>
            </a:r>
          </a:p>
          <a:p>
            <a:pPr>
              <a:buNone/>
            </a:pPr>
            <a:endParaRPr lang="en-US" sz="2200" b="1" dirty="0" smtClean="0"/>
          </a:p>
          <a:p>
            <a:pPr>
              <a:buNone/>
            </a:pPr>
            <a:r>
              <a:rPr lang="en-US" sz="2200" b="1" dirty="0" smtClean="0"/>
              <a:t>      </a:t>
            </a:r>
            <a:r>
              <a:rPr lang="en-US" sz="2200" b="1" dirty="0" err="1" smtClean="0"/>
              <a:t>editor.putString</a:t>
            </a:r>
            <a:r>
              <a:rPr lang="en-US" sz="2200" b="1" dirty="0" smtClean="0"/>
              <a:t>("</a:t>
            </a:r>
            <a:r>
              <a:rPr lang="en-US" sz="2200" b="1" dirty="0" smtClean="0">
                <a:solidFill>
                  <a:srgbClr val="0000FF"/>
                </a:solidFill>
              </a:rPr>
              <a:t>Name</a:t>
            </a:r>
            <a:r>
              <a:rPr lang="en-US" sz="2200" b="1" dirty="0" smtClean="0"/>
              <a:t>", name);</a:t>
            </a:r>
          </a:p>
          <a:p>
            <a:pPr lvl="1">
              <a:buNone/>
            </a:pPr>
            <a:endParaRPr lang="en-US" sz="2000" b="1" dirty="0" smtClean="0"/>
          </a:p>
          <a:p>
            <a:endParaRPr lang="en-US" b="1" dirty="0" smtClean="0"/>
          </a:p>
          <a:p>
            <a:r>
              <a:rPr lang="en-US" b="1" dirty="0" smtClean="0"/>
              <a:t>To read values</a:t>
            </a:r>
          </a:p>
          <a:p>
            <a:endParaRPr lang="en-US" b="1" dirty="0" smtClean="0"/>
          </a:p>
          <a:p>
            <a:pPr lvl="1">
              <a:buFont typeface="Arial" pitchFamily="34" charset="0"/>
              <a:buChar char="•"/>
            </a:pPr>
            <a:r>
              <a:rPr lang="en-US" sz="2000" b="1" dirty="0" smtClean="0"/>
              <a:t> use </a:t>
            </a:r>
            <a:r>
              <a:rPr lang="en-US" sz="2000" b="1" dirty="0" err="1" smtClean="0"/>
              <a:t>SharedPreferences</a:t>
            </a:r>
            <a:r>
              <a:rPr lang="en-US" sz="2000" b="1" dirty="0" smtClean="0"/>
              <a:t> methods such as </a:t>
            </a:r>
            <a:r>
              <a:rPr lang="en-US" sz="2000" b="1" dirty="0" err="1" smtClean="0"/>
              <a:t>getBoolean</a:t>
            </a:r>
            <a:r>
              <a:rPr lang="en-US" sz="2000" b="1" dirty="0" smtClean="0"/>
              <a:t>() and </a:t>
            </a:r>
            <a:r>
              <a:rPr lang="en-US" sz="2000" b="1" dirty="0" err="1" smtClean="0"/>
              <a:t>getString</a:t>
            </a:r>
            <a:r>
              <a:rPr lang="en-US" sz="2000" b="1" dirty="0" smtClean="0"/>
              <a:t>().</a:t>
            </a:r>
          </a:p>
          <a:p>
            <a:endParaRPr lang="en-US" b="1"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16</a:t>
            </a:fld>
            <a:endParaRPr lang="en-US"/>
          </a:p>
        </p:txBody>
      </p:sp>
    </p:spTree>
    <p:extLst>
      <p:ext uri="{BB962C8B-B14F-4D97-AF65-F5344CB8AC3E}">
        <p14:creationId xmlns:p14="http://schemas.microsoft.com/office/powerpoint/2010/main" val="3858432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Android uses </a:t>
            </a:r>
            <a:r>
              <a:rPr lang="en-US" b="1" dirty="0" err="1" smtClean="0"/>
              <a:t>SQLite</a:t>
            </a:r>
            <a:r>
              <a:rPr lang="en-US" b="1" dirty="0" smtClean="0"/>
              <a:t> to provide on-device database functionality</a:t>
            </a:r>
            <a:endParaRPr lang="en-US" sz="1200" b="1" u="non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endParaRPr lang="en-US" sz="1200" b="1" u="none" kern="1200" dirty="0" smtClean="0">
              <a:solidFill>
                <a:schemeClr val="tx1"/>
              </a:solidFill>
              <a:latin typeface="+mn-lt"/>
              <a:ea typeface="+mn-ea"/>
              <a:cs typeface="+mn-cs"/>
            </a:endParaRPr>
          </a:p>
          <a:p>
            <a:r>
              <a:rPr lang="en-US" sz="1200" b="1" u="none" kern="1200" dirty="0" smtClean="0">
                <a:solidFill>
                  <a:schemeClr val="tx1"/>
                </a:solidFill>
                <a:latin typeface="+mn-lt"/>
                <a:ea typeface="+mn-ea"/>
                <a:cs typeface="+mn-cs"/>
              </a:rPr>
              <a:t>It runs within the Android operating system as an embedded database and does not have the usual database overhead of a client/server architecture. </a:t>
            </a:r>
          </a:p>
          <a:p>
            <a:endParaRPr lang="en-US" sz="1200" b="1" u="none" kern="1200" dirty="0" smtClean="0">
              <a:solidFill>
                <a:schemeClr val="tx1"/>
              </a:solidFill>
              <a:latin typeface="+mn-lt"/>
              <a:ea typeface="+mn-ea"/>
              <a:cs typeface="+mn-cs"/>
            </a:endParaRPr>
          </a:p>
          <a:p>
            <a:r>
              <a:rPr lang="en-US" b="1" dirty="0" smtClean="0"/>
              <a:t>It is designed to operate within a very small footprint (&lt;300kB) within a single cross-platform disk file.</a:t>
            </a:r>
          </a:p>
          <a:p>
            <a:endParaRPr lang="en-US" sz="1200" b="1" u="none" kern="1200" dirty="0" smtClean="0">
              <a:solidFill>
                <a:schemeClr val="tx1"/>
              </a:solidFill>
              <a:latin typeface="+mn-lt"/>
              <a:ea typeface="+mn-ea"/>
              <a:cs typeface="+mn-cs"/>
            </a:endParaRPr>
          </a:p>
          <a:p>
            <a:r>
              <a:rPr lang="en-US" sz="1200" b="1" u="none" kern="1200" dirty="0" smtClean="0">
                <a:solidFill>
                  <a:schemeClr val="tx1"/>
                </a:solidFill>
                <a:latin typeface="+mn-lt"/>
                <a:ea typeface="+mn-ea"/>
                <a:cs typeface="+mn-cs"/>
              </a:rPr>
              <a:t>Since it runs within applications, it does not have an administrator or a need to</a:t>
            </a:r>
            <a:r>
              <a:rPr lang="en-US" sz="1200" b="1" u="none" kern="1200" baseline="0" dirty="0" smtClean="0">
                <a:solidFill>
                  <a:schemeClr val="tx1"/>
                </a:solidFill>
                <a:latin typeface="+mn-lt"/>
                <a:ea typeface="+mn-ea"/>
                <a:cs typeface="+mn-cs"/>
              </a:rPr>
              <a:t> </a:t>
            </a:r>
            <a:r>
              <a:rPr lang="en-US" sz="1200" b="1" u="none" kern="1200" dirty="0" smtClean="0">
                <a:solidFill>
                  <a:schemeClr val="tx1"/>
                </a:solidFill>
                <a:latin typeface="+mn-lt"/>
                <a:ea typeface="+mn-ea"/>
                <a:cs typeface="+mn-cs"/>
              </a:rPr>
              <a:t>run on a separate server.</a:t>
            </a:r>
          </a:p>
          <a:p>
            <a:endParaRPr lang="en-US" sz="1200" b="1" u="none" kern="1200" dirty="0" smtClean="0">
              <a:solidFill>
                <a:schemeClr val="tx1"/>
              </a:solidFill>
              <a:latin typeface="+mn-lt"/>
              <a:ea typeface="+mn-ea"/>
              <a:cs typeface="+mn-cs"/>
            </a:endParaRPr>
          </a:p>
          <a:p>
            <a:r>
              <a:rPr lang="en-US" sz="1200" b="1" u="none" kern="1200" dirty="0" smtClean="0">
                <a:solidFill>
                  <a:schemeClr val="tx1"/>
                </a:solidFill>
                <a:latin typeface="+mn-lt"/>
                <a:ea typeface="+mn-ea"/>
                <a:cs typeface="+mn-cs"/>
              </a:rPr>
              <a:t> Since it is totally embedded within applications with no external dependencies, no installation and updates are required, which reduces the time it takes to start using the database.</a:t>
            </a:r>
          </a:p>
          <a:p>
            <a:endParaRPr lang="en-US" sz="1200" b="1" u="non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It</a:t>
            </a:r>
            <a:r>
              <a:rPr lang="en-US" b="1" baseline="0" dirty="0" smtClean="0"/>
              <a:t> i</a:t>
            </a:r>
            <a:r>
              <a:rPr lang="en-US" b="1" dirty="0" smtClean="0"/>
              <a:t>mplements most of SQL92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r>
              <a:rPr lang="en-US" sz="1200" b="1" i="0" u="none" kern="1200" dirty="0" smtClean="0">
                <a:solidFill>
                  <a:schemeClr val="tx1"/>
                </a:solidFill>
                <a:latin typeface="+mn-lt"/>
                <a:ea typeface="+mn-ea"/>
                <a:cs typeface="+mn-cs"/>
              </a:rPr>
              <a:t>SQL-92 is the third revision of the </a:t>
            </a:r>
            <a:r>
              <a:rPr lang="en-US" sz="1200" b="1" i="0" u="none" strike="noStrike" kern="1200" dirty="0" smtClean="0">
                <a:solidFill>
                  <a:schemeClr val="tx1"/>
                </a:solidFill>
                <a:latin typeface="+mn-lt"/>
                <a:ea typeface="+mn-ea"/>
                <a:cs typeface="+mn-cs"/>
                <a:hlinkClick r:id="rId3" tooltip="SQL"/>
              </a:rPr>
              <a:t>SQL</a:t>
            </a:r>
            <a:r>
              <a:rPr lang="en-US" sz="1200" b="1" i="0" u="none" kern="1200" dirty="0" smtClean="0">
                <a:solidFill>
                  <a:schemeClr val="tx1"/>
                </a:solidFill>
                <a:latin typeface="+mn-lt"/>
                <a:ea typeface="+mn-ea"/>
                <a:cs typeface="+mn-cs"/>
              </a:rPr>
              <a:t>.</a:t>
            </a:r>
          </a:p>
          <a:p>
            <a:endParaRPr lang="en-US" sz="1200" b="1" i="0" u="non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It supports ACID transactions</a:t>
            </a:r>
          </a:p>
          <a:p>
            <a:endParaRPr lang="en-US" sz="1200" b="1" i="0" u="none" kern="1200" dirty="0" smtClean="0">
              <a:solidFill>
                <a:schemeClr val="tx1"/>
              </a:solidFill>
              <a:latin typeface="+mn-lt"/>
              <a:ea typeface="+mn-ea"/>
              <a:cs typeface="+mn-cs"/>
            </a:endParaRPr>
          </a:p>
          <a:p>
            <a:r>
              <a:rPr lang="en-US" sz="1200" b="1" i="0" u="none" kern="1200" dirty="0" smtClean="0">
                <a:solidFill>
                  <a:schemeClr val="tx1"/>
                </a:solidFill>
                <a:latin typeface="+mn-lt"/>
                <a:ea typeface="+mn-ea"/>
                <a:cs typeface="+mn-cs"/>
              </a:rPr>
              <a:t>ACID stands for</a:t>
            </a:r>
            <a:r>
              <a:rPr lang="en-US" sz="1200" b="1" i="0" u="none" kern="1200" baseline="0" dirty="0" smtClean="0">
                <a:solidFill>
                  <a:schemeClr val="tx1"/>
                </a:solidFill>
                <a:latin typeface="+mn-lt"/>
                <a:ea typeface="+mn-ea"/>
                <a:cs typeface="+mn-cs"/>
              </a:rPr>
              <a:t> </a:t>
            </a:r>
            <a:r>
              <a:rPr lang="en-US" sz="1200" b="1" i="0" u="none" kern="1200" dirty="0" smtClean="0">
                <a:solidFill>
                  <a:schemeClr val="tx1"/>
                </a:solidFill>
                <a:latin typeface="+mn-lt"/>
                <a:ea typeface="+mn-ea"/>
                <a:cs typeface="+mn-cs"/>
              </a:rPr>
              <a:t>(</a:t>
            </a:r>
            <a:r>
              <a:rPr lang="en-US" sz="1200" b="1" i="1" u="none" kern="1200" dirty="0" smtClean="0">
                <a:solidFill>
                  <a:schemeClr val="tx1"/>
                </a:solidFill>
                <a:latin typeface="+mn-lt"/>
                <a:ea typeface="+mn-ea"/>
                <a:cs typeface="+mn-cs"/>
              </a:rPr>
              <a:t>atomicity, consistency, isolation, durability</a:t>
            </a:r>
            <a:r>
              <a:rPr lang="en-US" sz="1200" b="1" i="0" u="none" kern="1200" dirty="0" smtClean="0">
                <a:solidFill>
                  <a:schemeClr val="tx1"/>
                </a:solidFill>
                <a:latin typeface="+mn-lt"/>
                <a:ea typeface="+mn-ea"/>
                <a:cs typeface="+mn-cs"/>
              </a:rPr>
              <a:t>) </a:t>
            </a:r>
          </a:p>
          <a:p>
            <a:endParaRPr lang="en-US" sz="1200" b="1" i="0" u="none" kern="1200" dirty="0" smtClean="0">
              <a:solidFill>
                <a:schemeClr val="tx1"/>
              </a:solidFill>
              <a:latin typeface="+mn-lt"/>
              <a:ea typeface="+mn-ea"/>
              <a:cs typeface="+mn-cs"/>
            </a:endParaRPr>
          </a:p>
          <a:p>
            <a:r>
              <a:rPr lang="en-US" sz="1200" b="1" i="0" u="none" kern="1200" dirty="0" smtClean="0">
                <a:solidFill>
                  <a:schemeClr val="tx1"/>
                </a:solidFill>
                <a:latin typeface="+mn-lt"/>
                <a:ea typeface="+mn-ea"/>
                <a:cs typeface="+mn-cs"/>
              </a:rPr>
              <a:t>It</a:t>
            </a:r>
            <a:r>
              <a:rPr lang="en-US" sz="1200" b="1" i="0" u="none" kern="1200" baseline="0" dirty="0" smtClean="0">
                <a:solidFill>
                  <a:schemeClr val="tx1"/>
                </a:solidFill>
                <a:latin typeface="+mn-lt"/>
                <a:ea typeface="+mn-ea"/>
                <a:cs typeface="+mn-cs"/>
              </a:rPr>
              <a:t> </a:t>
            </a:r>
            <a:r>
              <a:rPr lang="en-US" sz="1200" b="1" i="0" u="none" kern="1200" dirty="0" smtClean="0">
                <a:solidFill>
                  <a:schemeClr val="tx1"/>
                </a:solidFill>
                <a:latin typeface="+mn-lt"/>
                <a:ea typeface="+mn-ea"/>
                <a:cs typeface="+mn-cs"/>
              </a:rPr>
              <a:t>is a set of properties that guarantee </a:t>
            </a:r>
            <a:r>
              <a:rPr lang="en-US" sz="1200" b="1" i="0" u="none" strike="noStrike" kern="1200" dirty="0" smtClean="0">
                <a:solidFill>
                  <a:schemeClr val="tx1"/>
                </a:solidFill>
                <a:latin typeface="+mn-lt"/>
                <a:ea typeface="+mn-ea"/>
                <a:cs typeface="+mn-cs"/>
                <a:hlinkClick r:id="rId4" tooltip="Database transaction"/>
              </a:rPr>
              <a:t>database transactions</a:t>
            </a:r>
            <a:r>
              <a:rPr lang="en-US" sz="1200" b="1" i="0" u="none" kern="1200" dirty="0" smtClean="0">
                <a:solidFill>
                  <a:schemeClr val="tx1"/>
                </a:solidFill>
                <a:latin typeface="+mn-lt"/>
                <a:ea typeface="+mn-ea"/>
                <a:cs typeface="+mn-cs"/>
              </a:rPr>
              <a:t> are processed reliably.</a:t>
            </a:r>
          </a:p>
          <a:p>
            <a:endParaRPr lang="en-US" sz="1200" b="1" i="0" u="none" kern="1200" dirty="0" smtClean="0">
              <a:solidFill>
                <a:schemeClr val="tx1"/>
              </a:solidFill>
              <a:latin typeface="+mn-lt"/>
              <a:ea typeface="+mn-ea"/>
              <a:cs typeface="+mn-cs"/>
            </a:endParaRPr>
          </a:p>
          <a:p>
            <a:r>
              <a:rPr lang="en-US" sz="1200" b="1" i="0" u="none" kern="1200" dirty="0" smtClean="0">
                <a:solidFill>
                  <a:schemeClr val="tx1"/>
                </a:solidFill>
                <a:latin typeface="+mn-lt"/>
                <a:ea typeface="+mn-ea"/>
                <a:cs typeface="+mn-cs"/>
              </a:rPr>
              <a:t>And Transaction stands</a:t>
            </a:r>
            <a:r>
              <a:rPr lang="en-US" sz="1200" b="1" i="0" u="none" kern="1200" baseline="0" dirty="0" smtClean="0">
                <a:solidFill>
                  <a:schemeClr val="tx1"/>
                </a:solidFill>
                <a:latin typeface="+mn-lt"/>
                <a:ea typeface="+mn-ea"/>
                <a:cs typeface="+mn-cs"/>
              </a:rPr>
              <a:t> for </a:t>
            </a:r>
            <a:r>
              <a:rPr lang="en-US" sz="1200" b="1" i="0" u="none" kern="1200" dirty="0" smtClean="0">
                <a:solidFill>
                  <a:schemeClr val="tx1"/>
                </a:solidFill>
                <a:latin typeface="+mn-lt"/>
                <a:ea typeface="+mn-ea"/>
                <a:cs typeface="+mn-cs"/>
              </a:rPr>
              <a:t>a single logical operation on the data is called a transaction</a:t>
            </a:r>
          </a:p>
          <a:p>
            <a:endParaRPr lang="en-US" sz="1200" b="0" i="0" u="none" strike="noStrike" kern="1200" dirty="0" smtClean="0">
              <a:solidFill>
                <a:schemeClr val="tx1"/>
              </a:solidFill>
              <a:latin typeface="+mn-lt"/>
              <a:ea typeface="+mn-ea"/>
              <a:cs typeface="+mn-cs"/>
            </a:endParaRPr>
          </a:p>
          <a:p>
            <a:endParaRPr lang="en-US" b="1" u="none"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22</a:t>
            </a:fld>
            <a:endParaRPr lang="en-US"/>
          </a:p>
        </p:txBody>
      </p:sp>
    </p:spTree>
    <p:extLst>
      <p:ext uri="{BB962C8B-B14F-4D97-AF65-F5344CB8AC3E}">
        <p14:creationId xmlns:p14="http://schemas.microsoft.com/office/powerpoint/2010/main" val="2008829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err="1" smtClean="0"/>
              <a:t>Programer</a:t>
            </a:r>
            <a:r>
              <a:rPr lang="en-US" b="1" dirty="0" smtClean="0"/>
              <a:t> does not work directly with the </a:t>
            </a:r>
            <a:r>
              <a:rPr lang="en-US" b="1" dirty="0" err="1" smtClean="0"/>
              <a:t>SQLite</a:t>
            </a:r>
            <a:r>
              <a:rPr lang="en-US" b="1" dirty="0" smtClean="0"/>
              <a:t> database</a:t>
            </a:r>
          </a:p>
          <a:p>
            <a:endParaRPr lang="en-US" b="1" dirty="0" smtClean="0"/>
          </a:p>
          <a:p>
            <a:r>
              <a:rPr lang="en-US" b="1" dirty="0" smtClean="0"/>
              <a:t>The way it works is by the use helper classes instead e.g., </a:t>
            </a:r>
            <a:r>
              <a:rPr lang="en-US" b="1" dirty="0" err="1" smtClean="0"/>
              <a:t>SQLiteOpenHelper</a:t>
            </a:r>
            <a:r>
              <a:rPr lang="en-US" b="1" dirty="0" smtClean="0"/>
              <a:t>. </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For example if you have a great deal of calculations to do on data stored within the </a:t>
            </a:r>
            <a:r>
              <a:rPr lang="en-US" sz="1200" b="1" kern="1200" dirty="0" err="1" smtClean="0">
                <a:solidFill>
                  <a:schemeClr val="tx1"/>
                </a:solidFill>
                <a:latin typeface="+mn-lt"/>
                <a:ea typeface="+mn-ea"/>
                <a:cs typeface="+mn-cs"/>
              </a:rPr>
              <a:t>SQLite</a:t>
            </a:r>
            <a:r>
              <a:rPr lang="en-US" sz="1200" b="1" kern="1200" dirty="0" smtClean="0">
                <a:solidFill>
                  <a:schemeClr val="tx1"/>
                </a:solidFill>
                <a:latin typeface="+mn-lt"/>
                <a:ea typeface="+mn-ea"/>
                <a:cs typeface="+mn-cs"/>
              </a:rPr>
              <a:t> database</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it is worth your time to learn more about </a:t>
            </a:r>
            <a:r>
              <a:rPr lang="en-US" sz="1200" b="1" kern="1200" dirty="0" err="1" smtClean="0">
                <a:solidFill>
                  <a:schemeClr val="tx1"/>
                </a:solidFill>
                <a:latin typeface="+mn-lt"/>
                <a:ea typeface="+mn-ea"/>
                <a:cs typeface="+mn-cs"/>
              </a:rPr>
              <a:t>SQLite</a:t>
            </a:r>
            <a:r>
              <a:rPr lang="en-US" sz="1200" b="1" kern="1200" dirty="0" smtClean="0">
                <a:solidFill>
                  <a:schemeClr val="tx1"/>
                </a:solidFill>
                <a:latin typeface="+mn-lt"/>
                <a:ea typeface="+mn-ea"/>
                <a:cs typeface="+mn-cs"/>
              </a:rPr>
              <a:t> and its </a:t>
            </a:r>
            <a:r>
              <a:rPr lang="en-US" sz="1200" b="1" kern="1200" dirty="0" err="1" smtClean="0">
                <a:solidFill>
                  <a:schemeClr val="tx1"/>
                </a:solidFill>
                <a:latin typeface="+mn-lt"/>
                <a:ea typeface="+mn-ea"/>
                <a:cs typeface="+mn-cs"/>
              </a:rPr>
              <a:t>advanaced</a:t>
            </a:r>
            <a:r>
              <a:rPr lang="en-US" sz="1200" b="1" kern="1200" dirty="0" smtClean="0">
                <a:solidFill>
                  <a:schemeClr val="tx1"/>
                </a:solidFill>
                <a:latin typeface="+mn-lt"/>
                <a:ea typeface="+mn-ea"/>
                <a:cs typeface="+mn-cs"/>
              </a:rPr>
              <a:t> features.</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You are much better off doing the calculations within the database. Your code should run faster with far less memory. </a:t>
            </a:r>
          </a:p>
          <a:p>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Now one thing that the </a:t>
            </a:r>
            <a:r>
              <a:rPr lang="en-US" sz="1200" b="1" kern="1200" dirty="0" err="1" smtClean="0">
                <a:solidFill>
                  <a:schemeClr val="tx1"/>
                </a:solidFill>
                <a:latin typeface="+mn-lt"/>
                <a:ea typeface="+mn-ea"/>
                <a:cs typeface="+mn-cs"/>
              </a:rPr>
              <a:t>SQLite</a:t>
            </a:r>
            <a:r>
              <a:rPr lang="en-US" sz="1200" b="1" kern="1200" dirty="0" smtClean="0">
                <a:solidFill>
                  <a:schemeClr val="tx1"/>
                </a:solidFill>
                <a:latin typeface="+mn-lt"/>
                <a:ea typeface="+mn-ea"/>
                <a:cs typeface="+mn-cs"/>
              </a:rPr>
              <a:t> database does that most others do not is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 the data within the database is loosely typed, similar to how </a:t>
            </a:r>
            <a:r>
              <a:rPr lang="en-US" sz="1200" b="1" kern="1200" dirty="0" err="1" smtClean="0">
                <a:solidFill>
                  <a:schemeClr val="tx1"/>
                </a:solidFill>
                <a:latin typeface="+mn-lt"/>
                <a:ea typeface="+mn-ea"/>
                <a:cs typeface="+mn-cs"/>
              </a:rPr>
              <a:t>Javascript</a:t>
            </a:r>
            <a:r>
              <a:rPr lang="en-US" sz="1200" b="1" kern="1200" dirty="0" smtClean="0">
                <a:solidFill>
                  <a:schemeClr val="tx1"/>
                </a:solidFill>
                <a:latin typeface="+mn-lt"/>
                <a:ea typeface="+mn-ea"/>
                <a:cs typeface="+mn-cs"/>
              </a:rPr>
              <a:t> and PHP handles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For example, a column in a </a:t>
            </a:r>
            <a:r>
              <a:rPr lang="en-US" sz="1200" b="1" kern="1200" dirty="0" err="1" smtClean="0">
                <a:solidFill>
                  <a:schemeClr val="tx1"/>
                </a:solidFill>
                <a:latin typeface="+mn-lt"/>
                <a:ea typeface="+mn-ea"/>
                <a:cs typeface="+mn-cs"/>
              </a:rPr>
              <a:t>SQLite</a:t>
            </a:r>
            <a:r>
              <a:rPr lang="en-US" sz="1200" b="1" kern="1200" dirty="0" smtClean="0">
                <a:solidFill>
                  <a:schemeClr val="tx1"/>
                </a:solidFill>
                <a:latin typeface="+mn-lt"/>
                <a:ea typeface="+mn-ea"/>
                <a:cs typeface="+mn-cs"/>
              </a:rPr>
              <a:t> table is defined to consist of integers.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But it is still possible to store a string or other data type in 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latin typeface="+mn-lt"/>
                <a:ea typeface="+mn-ea"/>
                <a:cs typeface="+mn-cs"/>
              </a:rPr>
              <a:t>SQLite</a:t>
            </a:r>
            <a:r>
              <a:rPr lang="en-US" sz="1200" b="1" kern="1200" dirty="0" smtClean="0">
                <a:solidFill>
                  <a:schemeClr val="tx1"/>
                </a:solidFill>
                <a:latin typeface="+mn-lt"/>
                <a:ea typeface="+mn-ea"/>
                <a:cs typeface="+mn-cs"/>
              </a:rPr>
              <a:t> will try to convert any data stored within the integer column as an integer, but it will not create an error if it can't.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It just stores the data within the request location in the database. It associates the type to the individual piece of data in the column, and only loosely to the entire column.</a:t>
            </a:r>
          </a:p>
          <a:p>
            <a:endParaRPr lang="en-US" sz="1200" b="1" kern="1200" dirty="0" smtClean="0">
              <a:solidFill>
                <a:schemeClr val="tx1"/>
              </a:solidFill>
              <a:latin typeface="+mn-lt"/>
              <a:ea typeface="+mn-ea"/>
              <a:cs typeface="+mn-cs"/>
            </a:endParaRPr>
          </a:p>
          <a:p>
            <a:endParaRPr lang="en-US" sz="1200" b="1"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7D77045-401A-4D5E-BFE3-54C21A8A6634}" type="slidenum">
              <a:rPr lang="en-US" smtClean="0"/>
              <a:pPr/>
              <a:t>23</a:t>
            </a:fld>
            <a:endParaRPr lang="en-US"/>
          </a:p>
        </p:txBody>
      </p:sp>
    </p:spTree>
    <p:extLst>
      <p:ext uri="{BB962C8B-B14F-4D97-AF65-F5344CB8AC3E}">
        <p14:creationId xmlns:p14="http://schemas.microsoft.com/office/powerpoint/2010/main" val="3618050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This is how </a:t>
            </a:r>
            <a:r>
              <a:rPr lang="en-US" b="1" baseline="0" dirty="0" smtClean="0"/>
              <a:t>the database is opened</a:t>
            </a:r>
          </a:p>
          <a:p>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t>myDB</a:t>
            </a:r>
            <a:r>
              <a:rPr lang="en-US" sz="1200" b="1" dirty="0" smtClean="0"/>
              <a:t> = </a:t>
            </a:r>
            <a:r>
              <a:rPr lang="en-US" sz="1200" b="1" dirty="0" err="1" smtClean="0"/>
              <a:t>this.openDatabase</a:t>
            </a:r>
            <a:r>
              <a:rPr lang="en-US" sz="1200" b="1" dirty="0" smtClean="0"/>
              <a:t>( MY_DATABASE_NAME,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baseline="0" dirty="0" smtClean="0"/>
          </a:p>
          <a:p>
            <a:r>
              <a:rPr lang="en-US" sz="1200" b="1" i="0" kern="1200" dirty="0" smtClean="0">
                <a:solidFill>
                  <a:schemeClr val="tx1"/>
                </a:solidFill>
                <a:latin typeface="+mn-lt"/>
                <a:ea typeface="+mn-ea"/>
                <a:cs typeface="+mn-cs"/>
              </a:rPr>
              <a:t>Parameters</a:t>
            </a:r>
          </a:p>
          <a:p>
            <a:r>
              <a:rPr lang="en-US" sz="1200" b="0" i="0" kern="1200" dirty="0" err="1" smtClean="0">
                <a:solidFill>
                  <a:schemeClr val="tx1"/>
                </a:solidFill>
                <a:latin typeface="+mn-lt"/>
                <a:ea typeface="+mn-ea"/>
                <a:cs typeface="+mn-cs"/>
              </a:rPr>
              <a:t>pathto</a:t>
            </a:r>
            <a:r>
              <a:rPr lang="en-US" sz="1200" b="0" i="0" kern="1200" dirty="0" smtClean="0">
                <a:solidFill>
                  <a:schemeClr val="tx1"/>
                </a:solidFill>
                <a:latin typeface="+mn-lt"/>
                <a:ea typeface="+mn-ea"/>
                <a:cs typeface="+mn-cs"/>
              </a:rPr>
              <a:t> database file to open and/or create</a:t>
            </a:r>
          </a:p>
          <a:p>
            <a:r>
              <a:rPr lang="en-US" sz="1200" b="0" i="0" kern="1200" dirty="0" smtClean="0">
                <a:solidFill>
                  <a:schemeClr val="tx1"/>
                </a:solidFill>
                <a:latin typeface="+mn-lt"/>
                <a:ea typeface="+mn-ea"/>
                <a:cs typeface="+mn-cs"/>
              </a:rPr>
              <a:t>Factor </a:t>
            </a:r>
            <a:r>
              <a:rPr lang="en-US" sz="1200" b="0" i="0" kern="1200" dirty="0" err="1" smtClean="0">
                <a:solidFill>
                  <a:schemeClr val="tx1"/>
                </a:solidFill>
                <a:latin typeface="+mn-lt"/>
                <a:ea typeface="+mn-ea"/>
                <a:cs typeface="+mn-cs"/>
              </a:rPr>
              <a:t>yan</a:t>
            </a:r>
            <a:r>
              <a:rPr lang="en-US" sz="1200" b="0" i="0" kern="1200" dirty="0" smtClean="0">
                <a:solidFill>
                  <a:schemeClr val="tx1"/>
                </a:solidFill>
                <a:latin typeface="+mn-lt"/>
                <a:ea typeface="+mn-ea"/>
                <a:cs typeface="+mn-cs"/>
              </a:rPr>
              <a:t> optional factory class that is called to instantiate a cursor when query is called, or null for default </a:t>
            </a:r>
          </a:p>
          <a:p>
            <a:r>
              <a:rPr lang="en-US" sz="1200" b="0" i="0" kern="1200" dirty="0" err="1" smtClean="0">
                <a:solidFill>
                  <a:schemeClr val="tx1"/>
                </a:solidFill>
                <a:latin typeface="+mn-lt"/>
                <a:ea typeface="+mn-ea"/>
                <a:cs typeface="+mn-cs"/>
              </a:rPr>
              <a:t>flagsto</a:t>
            </a:r>
            <a:r>
              <a:rPr lang="en-US" sz="1200" b="0" i="0" kern="1200" dirty="0" smtClean="0">
                <a:solidFill>
                  <a:schemeClr val="tx1"/>
                </a:solidFill>
                <a:latin typeface="+mn-lt"/>
                <a:ea typeface="+mn-ea"/>
                <a:cs typeface="+mn-cs"/>
              </a:rPr>
              <a:t> control database access mode</a:t>
            </a:r>
            <a:endParaRPr lang="en-US" b="1" baseline="0" dirty="0" smtClean="0"/>
          </a:p>
          <a:p>
            <a:endParaRPr lang="en-US" b="1" baseline="0" dirty="0" smtClean="0"/>
          </a:p>
          <a:p>
            <a:r>
              <a:rPr lang="en-US" sz="1200" b="1" kern="1200" dirty="0" smtClean="0">
                <a:solidFill>
                  <a:schemeClr val="tx1"/>
                </a:solidFill>
                <a:latin typeface="+mn-lt"/>
                <a:ea typeface="+mn-ea"/>
                <a:cs typeface="+mn-cs"/>
              </a:rPr>
              <a:t>If you want to verify the data in your databases, you can run a command-line tool for </a:t>
            </a:r>
            <a:r>
              <a:rPr lang="en-US" sz="1200" b="1" kern="1200" dirty="0" err="1" smtClean="0">
                <a:solidFill>
                  <a:schemeClr val="tx1"/>
                </a:solidFill>
                <a:latin typeface="+mn-lt"/>
                <a:ea typeface="+mn-ea"/>
                <a:cs typeface="+mn-cs"/>
              </a:rPr>
              <a:t>SQLite</a:t>
            </a:r>
            <a:r>
              <a:rPr lang="en-US" sz="1200" b="1" kern="1200" dirty="0" smtClean="0">
                <a:solidFill>
                  <a:schemeClr val="tx1"/>
                </a:solidFill>
                <a:latin typeface="+mn-lt"/>
                <a:ea typeface="+mn-ea"/>
                <a:cs typeface="+mn-cs"/>
              </a:rPr>
              <a:t> called sqlite3 from an </a:t>
            </a:r>
            <a:r>
              <a:rPr lang="en-US" sz="1200" b="1" kern="1200" dirty="0" err="1" smtClean="0">
                <a:solidFill>
                  <a:schemeClr val="tx1"/>
                </a:solidFill>
                <a:latin typeface="+mn-lt"/>
                <a:ea typeface="+mn-ea"/>
                <a:cs typeface="+mn-cs"/>
              </a:rPr>
              <a:t>adb</a:t>
            </a:r>
            <a:r>
              <a:rPr lang="en-US" sz="1200" b="1" kern="1200" dirty="0" smtClean="0">
                <a:solidFill>
                  <a:schemeClr val="tx1"/>
                </a:solidFill>
                <a:latin typeface="+mn-lt"/>
                <a:ea typeface="+mn-ea"/>
                <a:cs typeface="+mn-cs"/>
              </a:rPr>
              <a:t> remote shell.</a:t>
            </a:r>
            <a:endParaRPr lang="en-US" b="1"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30</a:t>
            </a:fld>
            <a:endParaRPr lang="en-US"/>
          </a:p>
        </p:txBody>
      </p:sp>
    </p:spTree>
    <p:extLst>
      <p:ext uri="{BB962C8B-B14F-4D97-AF65-F5344CB8AC3E}">
        <p14:creationId xmlns:p14="http://schemas.microsoft.com/office/powerpoint/2010/main" val="1786278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smtClean="0"/>
          </a:p>
          <a:p>
            <a:r>
              <a:rPr lang="en-US" b="1" dirty="0" smtClean="0"/>
              <a:t>Now how is data shared </a:t>
            </a:r>
          </a:p>
          <a:p>
            <a:endParaRPr lang="en-US" b="1" dirty="0" smtClean="0"/>
          </a:p>
          <a:p>
            <a:r>
              <a:rPr lang="en-US" b="1" dirty="0" smtClean="0"/>
              <a:t>Between activities it is shared</a:t>
            </a:r>
            <a:r>
              <a:rPr lang="en-US" b="1" baseline="0" dirty="0" smtClean="0"/>
              <a:t> through</a:t>
            </a:r>
            <a:endParaRPr lang="en-US" b="1" dirty="0" smtClean="0"/>
          </a:p>
          <a:p>
            <a:pPr lvl="1"/>
            <a:r>
              <a:rPr lang="en-US" b="1" dirty="0" smtClean="0"/>
              <a:t>Preferences</a:t>
            </a:r>
          </a:p>
          <a:p>
            <a:pPr lvl="1"/>
            <a:r>
              <a:rPr lang="en-US" b="1" dirty="0" smtClean="0"/>
              <a:t>Intents ( we have already discussed this in earlier classes)</a:t>
            </a:r>
          </a:p>
          <a:p>
            <a:pPr lvl="1"/>
            <a:r>
              <a:rPr lang="en-US" b="1" dirty="0" smtClean="0"/>
              <a:t>Files</a:t>
            </a:r>
          </a:p>
          <a:p>
            <a:pPr lvl="1"/>
            <a:r>
              <a:rPr lang="en-US" b="1" dirty="0" err="1" smtClean="0"/>
              <a:t>SQLite</a:t>
            </a:r>
            <a:endParaRPr lang="en-US" b="1" dirty="0" smtClean="0"/>
          </a:p>
          <a:p>
            <a:pPr lvl="1"/>
            <a:endParaRPr lang="en-US" b="1" dirty="0" smtClean="0"/>
          </a:p>
          <a:p>
            <a:r>
              <a:rPr lang="en-US" b="1" dirty="0" smtClean="0"/>
              <a:t>Between applications:</a:t>
            </a:r>
          </a:p>
          <a:p>
            <a:pPr lvl="1"/>
            <a:r>
              <a:rPr lang="en-US" b="1" dirty="0" smtClean="0"/>
              <a:t>Network servers (this will be covered in future classes)</a:t>
            </a:r>
          </a:p>
          <a:p>
            <a:pPr lvl="1"/>
            <a:r>
              <a:rPr lang="en-US" b="1" dirty="0" smtClean="0"/>
              <a:t>Content providers</a:t>
            </a:r>
          </a:p>
        </p:txBody>
      </p:sp>
      <p:sp>
        <p:nvSpPr>
          <p:cNvPr id="4" name="Slide Number Placeholder 3"/>
          <p:cNvSpPr>
            <a:spLocks noGrp="1"/>
          </p:cNvSpPr>
          <p:nvPr>
            <p:ph type="sldNum" sz="quarter" idx="10"/>
          </p:nvPr>
        </p:nvSpPr>
        <p:spPr/>
        <p:txBody>
          <a:bodyPr/>
          <a:lstStyle/>
          <a:p>
            <a:fld id="{87D77045-401A-4D5E-BFE3-54C21A8A6634}" type="slidenum">
              <a:rPr lang="en-US" smtClean="0"/>
              <a:pPr/>
              <a:t>2</a:t>
            </a:fld>
            <a:endParaRPr lang="en-US"/>
          </a:p>
        </p:txBody>
      </p:sp>
    </p:spTree>
    <p:extLst>
      <p:ext uri="{BB962C8B-B14F-4D97-AF65-F5344CB8AC3E}">
        <p14:creationId xmlns:p14="http://schemas.microsoft.com/office/powerpoint/2010/main" val="407657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What is</a:t>
            </a:r>
            <a:r>
              <a:rPr lang="en-US" b="1" baseline="0" dirty="0" smtClean="0"/>
              <a:t> a file? </a:t>
            </a:r>
          </a:p>
          <a:p>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 file is an "abstract" representation of a file system entity identified by a pathname.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r>
              <a:rPr lang="en-US" b="1" dirty="0" smtClean="0"/>
              <a:t>The pathname may be absolute (relative to the root directory of the file system) or relative to the current directory in which the program is running</a:t>
            </a:r>
          </a:p>
          <a:p>
            <a:endParaRPr lang="en-US" b="1" dirty="0" smtClean="0"/>
          </a:p>
          <a:p>
            <a:r>
              <a:rPr lang="en-US" b="1" dirty="0" smtClean="0"/>
              <a:t>The File functionality in Android is extremely similar to standard Java. </a:t>
            </a:r>
          </a:p>
          <a:p>
            <a:endParaRPr lang="en-US" b="1" dirty="0" smtClean="0"/>
          </a:p>
          <a:p>
            <a:r>
              <a:rPr lang="en-US" b="1" dirty="0" smtClean="0"/>
              <a:t>You create them within the memory space of your activity</a:t>
            </a:r>
          </a:p>
          <a:p>
            <a:endParaRPr lang="en-US" b="1" dirty="0" smtClean="0"/>
          </a:p>
          <a:p>
            <a:r>
              <a:rPr lang="en-US" b="1" dirty="0" smtClean="0"/>
              <a:t>You can also create and save files on other memory locations such as the SD card (if one exists)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endParaRPr lang="en-US" b="1"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3</a:t>
            </a:fld>
            <a:endParaRPr lang="en-US"/>
          </a:p>
        </p:txBody>
      </p:sp>
    </p:spTree>
    <p:extLst>
      <p:ext uri="{BB962C8B-B14F-4D97-AF65-F5344CB8AC3E}">
        <p14:creationId xmlns:p14="http://schemas.microsoft.com/office/powerpoint/2010/main" val="1496293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You can save files directly on the device's internal storage.  </a:t>
            </a:r>
          </a:p>
          <a:p>
            <a:endParaRPr lang="en-US" b="1" dirty="0" smtClean="0"/>
          </a:p>
          <a:p>
            <a:r>
              <a:rPr lang="en-US" b="1" dirty="0" smtClean="0"/>
              <a:t>But by default files that</a:t>
            </a:r>
            <a:r>
              <a:rPr lang="en-US" b="1" baseline="0" dirty="0" smtClean="0"/>
              <a:t> are </a:t>
            </a:r>
            <a:r>
              <a:rPr lang="en-US" b="1" dirty="0" smtClean="0"/>
              <a:t>saved to the internal storage are private to your application and other applications cannot access them</a:t>
            </a:r>
          </a:p>
          <a:p>
            <a:endParaRPr lang="en-US" b="1" dirty="0" smtClean="0"/>
          </a:p>
          <a:p>
            <a:r>
              <a:rPr lang="en-US" b="1" dirty="0" smtClean="0"/>
              <a:t>To create and write a private file to the internal storage:</a:t>
            </a:r>
          </a:p>
          <a:p>
            <a:pPr lvl="1"/>
            <a:r>
              <a:rPr lang="en-US" b="1" dirty="0" smtClean="0"/>
              <a:t>Call </a:t>
            </a:r>
            <a:r>
              <a:rPr lang="en-US" b="1" dirty="0" err="1" smtClean="0"/>
              <a:t>openFileOutput</a:t>
            </a:r>
            <a:r>
              <a:rPr lang="en-US" b="1" dirty="0" smtClean="0"/>
              <a:t>() with the name of the file and the operating mode. </a:t>
            </a:r>
          </a:p>
          <a:p>
            <a:pPr lvl="1"/>
            <a:r>
              <a:rPr lang="en-US" b="1" dirty="0" smtClean="0"/>
              <a:t>This returns a </a:t>
            </a:r>
            <a:r>
              <a:rPr lang="en-US" b="1" dirty="0" err="1" smtClean="0"/>
              <a:t>FileOutputStream</a:t>
            </a:r>
            <a:r>
              <a:rPr lang="en-US" b="1" dirty="0" smtClean="0"/>
              <a:t>.</a:t>
            </a:r>
          </a:p>
          <a:p>
            <a:pPr lvl="1"/>
            <a:r>
              <a:rPr lang="en-US" b="1" dirty="0" smtClean="0"/>
              <a:t>Write to the file with write().</a:t>
            </a:r>
          </a:p>
          <a:p>
            <a:pPr lvl="1"/>
            <a:r>
              <a:rPr lang="en-US" b="1" dirty="0" smtClean="0"/>
              <a:t>Close the stream with close().</a:t>
            </a:r>
          </a:p>
          <a:p>
            <a:endParaRPr lang="en-US" b="1"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5</a:t>
            </a:fld>
            <a:endParaRPr lang="en-US"/>
          </a:p>
        </p:txBody>
      </p:sp>
    </p:spTree>
    <p:extLst>
      <p:ext uri="{BB962C8B-B14F-4D97-AF65-F5344CB8AC3E}">
        <p14:creationId xmlns:p14="http://schemas.microsoft.com/office/powerpoint/2010/main" val="745705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 To find the external memory, use the following command.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0000FF"/>
                </a:solidFill>
              </a:rPr>
              <a:t>	File root </a:t>
            </a:r>
            <a:r>
              <a:rPr lang="en-US" sz="1100" b="1" dirty="0" smtClean="0"/>
              <a:t>= </a:t>
            </a:r>
            <a:r>
              <a:rPr lang="en-US" sz="1100" b="1" dirty="0" err="1" smtClean="0">
                <a:solidFill>
                  <a:srgbClr val="0000FF"/>
                </a:solidFill>
              </a:rPr>
              <a:t>Environment</a:t>
            </a:r>
            <a:r>
              <a:rPr lang="en-US" sz="1100" b="1" dirty="0" err="1" smtClean="0"/>
              <a:t>.getExternalStorageDirectory</a:t>
            </a:r>
            <a:r>
              <a:rPr lang="en-US" sz="1100" b="1"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smtClean="0"/>
          </a:p>
          <a:p>
            <a:pPr>
              <a:buNone/>
            </a:pPr>
            <a:r>
              <a:rPr lang="en-US" sz="1100" b="1" dirty="0" smtClean="0"/>
              <a:t>The writing files to the SD card  requires additional permissions within the </a:t>
            </a:r>
            <a:r>
              <a:rPr lang="en-US" sz="1100" b="1" dirty="0" err="1" smtClean="0"/>
              <a:t>AndroidManifest,xml</a:t>
            </a:r>
            <a:r>
              <a:rPr lang="en-US" sz="1100" b="1" dirty="0" smtClean="0"/>
              <a:t> file as follows:</a:t>
            </a:r>
          </a:p>
          <a:p>
            <a:pPr>
              <a:buNone/>
            </a:pPr>
            <a:endParaRPr lang="en-US" sz="1000" b="1" dirty="0" smtClean="0">
              <a:solidFill>
                <a:srgbClr val="0000FF"/>
              </a:solidFill>
            </a:endParaRPr>
          </a:p>
          <a:p>
            <a:pPr>
              <a:buNone/>
            </a:pPr>
            <a:r>
              <a:rPr lang="en-US" sz="900" b="1" dirty="0" smtClean="0">
                <a:solidFill>
                  <a:srgbClr val="0000FF"/>
                </a:solidFill>
              </a:rPr>
              <a:t>       &lt;uses-permission </a:t>
            </a:r>
            <a:r>
              <a:rPr lang="en-US" sz="900" b="1" dirty="0" err="1" smtClean="0">
                <a:solidFill>
                  <a:srgbClr val="0000FF"/>
                </a:solidFill>
              </a:rPr>
              <a:t>android:name</a:t>
            </a:r>
            <a:r>
              <a:rPr lang="en-US" sz="900" b="1" dirty="0" smtClean="0">
                <a:solidFill>
                  <a:srgbClr val="0000FF"/>
                </a:solidFill>
              </a:rPr>
              <a:t>= "</a:t>
            </a:r>
            <a:r>
              <a:rPr lang="en-US" sz="900" b="1" dirty="0" err="1" smtClean="0">
                <a:solidFill>
                  <a:srgbClr val="0000FF"/>
                </a:solidFill>
              </a:rPr>
              <a:t>android.permission.WRITE_EXTERNAL_STORAGE</a:t>
            </a:r>
            <a:r>
              <a:rPr lang="en-US" sz="900" b="1" dirty="0" smtClean="0">
                <a:solidFill>
                  <a:srgbClr val="0000FF"/>
                </a:solidFill>
              </a:rPr>
              <a:t>" /&gt;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mn-lt"/>
                <a:ea typeface="+mn-ea"/>
                <a:cs typeface="+mn-cs"/>
              </a:rPr>
              <a:t>Before you try this on an emulator, verify that the </a:t>
            </a:r>
            <a:r>
              <a:rPr lang="en-US" sz="1100" b="1" kern="1200" dirty="0" err="1" smtClean="0">
                <a:solidFill>
                  <a:schemeClr val="tx1"/>
                </a:solidFill>
                <a:latin typeface="+mn-lt"/>
                <a:ea typeface="+mn-ea"/>
                <a:cs typeface="+mn-cs"/>
              </a:rPr>
              <a:t>avd</a:t>
            </a:r>
            <a:r>
              <a:rPr lang="en-US" sz="1100" b="1" kern="1200" dirty="0" smtClean="0">
                <a:solidFill>
                  <a:schemeClr val="tx1"/>
                </a:solidFill>
                <a:latin typeface="+mn-lt"/>
                <a:ea typeface="+mn-ea"/>
                <a:cs typeface="+mn-cs"/>
              </a:rPr>
              <a:t> (Android Virtual Device) that the emulator runs under includes a simulated SD card.</a:t>
            </a:r>
            <a:endParaRPr lang="en-US" sz="1100" b="1" dirty="0" smtClean="0"/>
          </a:p>
          <a:p>
            <a:endParaRPr lang="en-US" b="1"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8</a:t>
            </a:fld>
            <a:endParaRPr lang="en-US"/>
          </a:p>
        </p:txBody>
      </p:sp>
    </p:spTree>
    <p:extLst>
      <p:ext uri="{BB962C8B-B14F-4D97-AF65-F5344CB8AC3E}">
        <p14:creationId xmlns:p14="http://schemas.microsoft.com/office/powerpoint/2010/main" val="1750508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 To find the external memory, use the following command.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0000FF"/>
                </a:solidFill>
              </a:rPr>
              <a:t>	File root </a:t>
            </a:r>
            <a:r>
              <a:rPr lang="en-US" sz="1100" b="1" dirty="0" smtClean="0"/>
              <a:t>= </a:t>
            </a:r>
            <a:r>
              <a:rPr lang="en-US" sz="1100" b="1" dirty="0" err="1" smtClean="0">
                <a:solidFill>
                  <a:srgbClr val="0000FF"/>
                </a:solidFill>
              </a:rPr>
              <a:t>Environment</a:t>
            </a:r>
            <a:r>
              <a:rPr lang="en-US" sz="1100" b="1" dirty="0" err="1" smtClean="0"/>
              <a:t>.getExternalStorageDirectory</a:t>
            </a:r>
            <a:r>
              <a:rPr lang="en-US" sz="1100" b="1"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smtClean="0"/>
          </a:p>
          <a:p>
            <a:pPr>
              <a:buNone/>
            </a:pPr>
            <a:r>
              <a:rPr lang="en-US" sz="1100" b="1" dirty="0" smtClean="0"/>
              <a:t>The writing files to the SD card  requires additional permissions within the </a:t>
            </a:r>
            <a:r>
              <a:rPr lang="en-US" sz="1100" b="1" dirty="0" err="1" smtClean="0"/>
              <a:t>AndroidManifest,xml</a:t>
            </a:r>
            <a:r>
              <a:rPr lang="en-US" sz="1100" b="1" dirty="0" smtClean="0"/>
              <a:t> file as follows:</a:t>
            </a:r>
          </a:p>
          <a:p>
            <a:pPr>
              <a:buNone/>
            </a:pPr>
            <a:endParaRPr lang="en-US" sz="1000" b="1" dirty="0" smtClean="0">
              <a:solidFill>
                <a:srgbClr val="0000FF"/>
              </a:solidFill>
            </a:endParaRPr>
          </a:p>
          <a:p>
            <a:pPr>
              <a:buNone/>
            </a:pPr>
            <a:r>
              <a:rPr lang="en-US" sz="900" b="1" dirty="0" smtClean="0">
                <a:solidFill>
                  <a:srgbClr val="0000FF"/>
                </a:solidFill>
              </a:rPr>
              <a:t>       &lt;uses-permission </a:t>
            </a:r>
            <a:r>
              <a:rPr lang="en-US" sz="900" b="1" dirty="0" err="1" smtClean="0">
                <a:solidFill>
                  <a:srgbClr val="0000FF"/>
                </a:solidFill>
              </a:rPr>
              <a:t>android:name</a:t>
            </a:r>
            <a:r>
              <a:rPr lang="en-US" sz="900" b="1" dirty="0" smtClean="0">
                <a:solidFill>
                  <a:srgbClr val="0000FF"/>
                </a:solidFill>
              </a:rPr>
              <a:t>= "</a:t>
            </a:r>
            <a:r>
              <a:rPr lang="en-US" sz="900" b="1" dirty="0" err="1" smtClean="0">
                <a:solidFill>
                  <a:srgbClr val="0000FF"/>
                </a:solidFill>
              </a:rPr>
              <a:t>android.permission.WRITE_EXTERNAL_STORAGE</a:t>
            </a:r>
            <a:r>
              <a:rPr lang="en-US" sz="900" b="1" dirty="0" smtClean="0">
                <a:solidFill>
                  <a:srgbClr val="0000FF"/>
                </a:solidFill>
              </a:rPr>
              <a:t>" /&gt;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mn-lt"/>
                <a:ea typeface="+mn-ea"/>
                <a:cs typeface="+mn-cs"/>
              </a:rPr>
              <a:t>Before you try this on an emulator, verify that the </a:t>
            </a:r>
            <a:r>
              <a:rPr lang="en-US" sz="1100" b="1" kern="1200" dirty="0" err="1" smtClean="0">
                <a:solidFill>
                  <a:schemeClr val="tx1"/>
                </a:solidFill>
                <a:latin typeface="+mn-lt"/>
                <a:ea typeface="+mn-ea"/>
                <a:cs typeface="+mn-cs"/>
              </a:rPr>
              <a:t>avd</a:t>
            </a:r>
            <a:r>
              <a:rPr lang="en-US" sz="1100" b="1" kern="1200" dirty="0" smtClean="0">
                <a:solidFill>
                  <a:schemeClr val="tx1"/>
                </a:solidFill>
                <a:latin typeface="+mn-lt"/>
                <a:ea typeface="+mn-ea"/>
                <a:cs typeface="+mn-cs"/>
              </a:rPr>
              <a:t> (Android Virtual Device) that the emulator runs under includes a simulated SD card.</a:t>
            </a:r>
            <a:endParaRPr lang="en-US" sz="1100" b="1" dirty="0" smtClean="0"/>
          </a:p>
          <a:p>
            <a:endParaRPr lang="en-US" b="1"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9</a:t>
            </a:fld>
            <a:endParaRPr lang="en-US"/>
          </a:p>
        </p:txBody>
      </p:sp>
    </p:spTree>
    <p:extLst>
      <p:ext uri="{BB962C8B-B14F-4D97-AF65-F5344CB8AC3E}">
        <p14:creationId xmlns:p14="http://schemas.microsoft.com/office/powerpoint/2010/main" val="16034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 To find the external memory, use the following command.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0000FF"/>
                </a:solidFill>
              </a:rPr>
              <a:t>	File root </a:t>
            </a:r>
            <a:r>
              <a:rPr lang="en-US" sz="1100" b="1" dirty="0" smtClean="0"/>
              <a:t>= </a:t>
            </a:r>
            <a:r>
              <a:rPr lang="en-US" sz="1100" b="1" dirty="0" err="1" smtClean="0">
                <a:solidFill>
                  <a:srgbClr val="0000FF"/>
                </a:solidFill>
              </a:rPr>
              <a:t>Environment</a:t>
            </a:r>
            <a:r>
              <a:rPr lang="en-US" sz="1100" b="1" dirty="0" err="1" smtClean="0"/>
              <a:t>.getExternalStorageDirectory</a:t>
            </a:r>
            <a:r>
              <a:rPr lang="en-US" sz="1100" b="1"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smtClean="0"/>
          </a:p>
          <a:p>
            <a:pPr>
              <a:buNone/>
            </a:pPr>
            <a:r>
              <a:rPr lang="en-US" sz="1100" b="1" dirty="0" smtClean="0"/>
              <a:t>The writing files to the SD card  requires additional permissions within the </a:t>
            </a:r>
            <a:r>
              <a:rPr lang="en-US" sz="1100" b="1" dirty="0" err="1" smtClean="0"/>
              <a:t>AndroidManifest,xml</a:t>
            </a:r>
            <a:r>
              <a:rPr lang="en-US" sz="1100" b="1" dirty="0" smtClean="0"/>
              <a:t> file as follows:</a:t>
            </a:r>
          </a:p>
          <a:p>
            <a:pPr>
              <a:buNone/>
            </a:pPr>
            <a:endParaRPr lang="en-US" sz="1000" b="1" dirty="0" smtClean="0">
              <a:solidFill>
                <a:srgbClr val="0000FF"/>
              </a:solidFill>
            </a:endParaRPr>
          </a:p>
          <a:p>
            <a:pPr>
              <a:buNone/>
            </a:pPr>
            <a:r>
              <a:rPr lang="en-US" sz="900" b="1" dirty="0" smtClean="0">
                <a:solidFill>
                  <a:srgbClr val="0000FF"/>
                </a:solidFill>
              </a:rPr>
              <a:t>       &lt;uses-permission </a:t>
            </a:r>
            <a:r>
              <a:rPr lang="en-US" sz="900" b="1" dirty="0" err="1" smtClean="0">
                <a:solidFill>
                  <a:srgbClr val="0000FF"/>
                </a:solidFill>
              </a:rPr>
              <a:t>android:name</a:t>
            </a:r>
            <a:r>
              <a:rPr lang="en-US" sz="900" b="1" dirty="0" smtClean="0">
                <a:solidFill>
                  <a:srgbClr val="0000FF"/>
                </a:solidFill>
              </a:rPr>
              <a:t>= "</a:t>
            </a:r>
            <a:r>
              <a:rPr lang="en-US" sz="900" b="1" dirty="0" err="1" smtClean="0">
                <a:solidFill>
                  <a:srgbClr val="0000FF"/>
                </a:solidFill>
              </a:rPr>
              <a:t>android.permission.WRITE_EXTERNAL_STORAGE</a:t>
            </a:r>
            <a:r>
              <a:rPr lang="en-US" sz="900" b="1" dirty="0" smtClean="0">
                <a:solidFill>
                  <a:srgbClr val="0000FF"/>
                </a:solidFill>
              </a:rPr>
              <a:t>" /&gt;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mn-lt"/>
                <a:ea typeface="+mn-ea"/>
                <a:cs typeface="+mn-cs"/>
              </a:rPr>
              <a:t>Before you try this on an emulator, verify that the </a:t>
            </a:r>
            <a:r>
              <a:rPr lang="en-US" sz="1100" b="1" kern="1200" dirty="0" err="1" smtClean="0">
                <a:solidFill>
                  <a:schemeClr val="tx1"/>
                </a:solidFill>
                <a:latin typeface="+mn-lt"/>
                <a:ea typeface="+mn-ea"/>
                <a:cs typeface="+mn-cs"/>
              </a:rPr>
              <a:t>avd</a:t>
            </a:r>
            <a:r>
              <a:rPr lang="en-US" sz="1100" b="1" kern="1200" dirty="0" smtClean="0">
                <a:solidFill>
                  <a:schemeClr val="tx1"/>
                </a:solidFill>
                <a:latin typeface="+mn-lt"/>
                <a:ea typeface="+mn-ea"/>
                <a:cs typeface="+mn-cs"/>
              </a:rPr>
              <a:t> (Android Virtual Device) that the emulator runs under includes a simulated SD card.</a:t>
            </a:r>
            <a:endParaRPr lang="en-US" sz="1100" b="1" dirty="0" smtClean="0"/>
          </a:p>
          <a:p>
            <a:endParaRPr lang="en-US" b="1"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10</a:t>
            </a:fld>
            <a:endParaRPr lang="en-US"/>
          </a:p>
        </p:txBody>
      </p:sp>
    </p:spTree>
    <p:extLst>
      <p:ext uri="{BB962C8B-B14F-4D97-AF65-F5344CB8AC3E}">
        <p14:creationId xmlns:p14="http://schemas.microsoft.com/office/powerpoint/2010/main" val="1739649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a:t>
            </a:r>
            <a:r>
              <a:rPr lang="en-US" b="1" baseline="0" dirty="0" smtClean="0"/>
              <a:t> save cache files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Use </a:t>
            </a:r>
            <a:r>
              <a:rPr lang="en-US" b="1" dirty="0" err="1" smtClean="0"/>
              <a:t>getExternalStorageDirectory</a:t>
            </a:r>
            <a:r>
              <a:rPr lang="en-US" b="1" dirty="0" smtClean="0"/>
              <a:t>() to open a File that represents the root of the external storage, then save your shared files in one of the following directories: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a:buNone/>
            </a:pPr>
            <a:r>
              <a:rPr lang="en-US" b="1" dirty="0" smtClean="0">
                <a:solidFill>
                  <a:schemeClr val="accent4"/>
                </a:solidFill>
              </a:rPr>
              <a:t>	/Android/data/</a:t>
            </a:r>
            <a:r>
              <a:rPr lang="en-US" b="1" i="1" dirty="0" smtClean="0">
                <a:solidFill>
                  <a:schemeClr val="accent4"/>
                </a:solidFill>
              </a:rPr>
              <a:t>&lt;</a:t>
            </a:r>
            <a:r>
              <a:rPr lang="en-US" b="1" i="1" dirty="0" err="1" smtClean="0">
                <a:solidFill>
                  <a:schemeClr val="accent4"/>
                </a:solidFill>
              </a:rPr>
              <a:t>package_name</a:t>
            </a:r>
            <a:r>
              <a:rPr lang="en-US" b="1" i="1" dirty="0" smtClean="0">
                <a:solidFill>
                  <a:schemeClr val="accent4"/>
                </a:solidFill>
              </a:rPr>
              <a:t>&gt;</a:t>
            </a:r>
            <a:r>
              <a:rPr lang="en-US" b="1" dirty="0" smtClean="0">
                <a:solidFill>
                  <a:schemeClr val="accent4"/>
                </a:solidFill>
              </a:rPr>
              <a:t>/cache/ </a:t>
            </a:r>
          </a:p>
          <a:p>
            <a:endParaRPr lang="en-US" b="1" dirty="0" smtClean="0"/>
          </a:p>
          <a:p>
            <a:r>
              <a:rPr lang="en-US" b="1" dirty="0" smtClean="0"/>
              <a:t>Again the </a:t>
            </a:r>
            <a:r>
              <a:rPr lang="en-US" b="1" i="1" dirty="0" smtClean="0"/>
              <a:t>&lt;</a:t>
            </a:r>
            <a:r>
              <a:rPr lang="en-US" b="1" i="1" dirty="0" err="1" smtClean="0"/>
              <a:t>package_name</a:t>
            </a:r>
            <a:r>
              <a:rPr lang="en-US" b="1" i="1" dirty="0" smtClean="0"/>
              <a:t>&gt;</a:t>
            </a:r>
            <a:r>
              <a:rPr lang="en-US" b="1" dirty="0" smtClean="0"/>
              <a:t> is your Java-style package name, such as "</a:t>
            </a:r>
            <a:r>
              <a:rPr lang="en-US" b="1" dirty="0" err="1" smtClean="0"/>
              <a:t>com.example.android.app</a:t>
            </a:r>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11</a:t>
            </a:fld>
            <a:endParaRPr lang="en-US"/>
          </a:p>
        </p:txBody>
      </p:sp>
    </p:spTree>
    <p:extLst>
      <p:ext uri="{BB962C8B-B14F-4D97-AF65-F5344CB8AC3E}">
        <p14:creationId xmlns:p14="http://schemas.microsoft.com/office/powerpoint/2010/main" val="1471442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Essentially, you can think of Preferences as a kind of XML file that the system will automatically create for you within your application or activity space.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 way to share data and store it over time is to use Preferences.</a:t>
            </a:r>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Preferences are mainly used to share data within a single application.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The advantages to the programmers are that the </a:t>
            </a:r>
            <a:r>
              <a:rPr lang="en-US" sz="1200" b="1" kern="1200" dirty="0" err="1" smtClean="0">
                <a:solidFill>
                  <a:schemeClr val="tx1"/>
                </a:solidFill>
                <a:latin typeface="+mn-lt"/>
                <a:ea typeface="+mn-ea"/>
                <a:cs typeface="+mn-cs"/>
              </a:rPr>
              <a:t>the</a:t>
            </a:r>
            <a:r>
              <a:rPr lang="en-US" sz="1200" b="1" kern="1200" dirty="0" smtClean="0">
                <a:solidFill>
                  <a:schemeClr val="tx1"/>
                </a:solidFill>
                <a:latin typeface="+mn-lt"/>
                <a:ea typeface="+mn-ea"/>
                <a:cs typeface="+mn-cs"/>
              </a:rPr>
              <a:t> data is stored in a set of key/value pairs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The primitive stored data is easily accessible with key strings. </a:t>
            </a:r>
          </a:p>
          <a:p>
            <a:endParaRPr lang="en-US" b="1"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12</a:t>
            </a:fld>
            <a:endParaRPr lang="en-US"/>
          </a:p>
        </p:txBody>
      </p:sp>
    </p:spTree>
    <p:extLst>
      <p:ext uri="{BB962C8B-B14F-4D97-AF65-F5344CB8AC3E}">
        <p14:creationId xmlns:p14="http://schemas.microsoft.com/office/powerpoint/2010/main" val="4011569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en-US" smtClean="0"/>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en-US" smtClean="0"/>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en-US" smtClean="0"/>
            </a:p>
          </p:txBody>
        </p:sp>
      </p:grpSp>
      <p:pic>
        <p:nvPicPr>
          <p:cNvPr id="8" name="Picture 11"/>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4114800"/>
            <a:ext cx="3657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1024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9" name="Rectangle 4"/>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0"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en-US"/>
              <a:t>SWE 6130 (Mobile Applications Development) - Gerald Chege</a:t>
            </a:r>
            <a:endParaRPr lang="en-US"/>
          </a:p>
        </p:txBody>
      </p:sp>
      <p:sp>
        <p:nvSpPr>
          <p:cNvPr id="11" name="Rectangle 6"/>
          <p:cNvSpPr>
            <a:spLocks noGrp="1" noChangeArrowheads="1"/>
          </p:cNvSpPr>
          <p:nvPr>
            <p:ph type="sldNum" sz="quarter" idx="12"/>
          </p:nvPr>
        </p:nvSpPr>
        <p:spPr>
          <a:xfrm>
            <a:off x="6553200" y="6248400"/>
            <a:ext cx="2133600" cy="457200"/>
          </a:xfrm>
        </p:spPr>
        <p:txBody>
          <a:bodyPr/>
          <a:lstStyle>
            <a:lvl1pPr>
              <a:defRPr/>
            </a:lvl1pPr>
          </a:lstStyle>
          <a:p>
            <a:pPr>
              <a:defRPr/>
            </a:pPr>
            <a:fld id="{0E74B5FE-91F9-46A4-BD7E-B3015EFDFB3D}" type="slidenum">
              <a:rPr lang="en-US"/>
              <a:pPr>
                <a:defRPr/>
              </a:pPr>
              <a:t>‹#›</a:t>
            </a:fld>
            <a:endParaRPr lang="en-US"/>
          </a:p>
        </p:txBody>
      </p:sp>
    </p:spTree>
    <p:extLst>
      <p:ext uri="{BB962C8B-B14F-4D97-AF65-F5344CB8AC3E}">
        <p14:creationId xmlns:p14="http://schemas.microsoft.com/office/powerpoint/2010/main" val="221969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SWE 6130 (Mobile Applications Development) - Gerald Chege</a:t>
            </a:r>
          </a:p>
        </p:txBody>
      </p:sp>
      <p:sp>
        <p:nvSpPr>
          <p:cNvPr id="6" name="Rectangle 6"/>
          <p:cNvSpPr>
            <a:spLocks noGrp="1" noChangeArrowheads="1"/>
          </p:cNvSpPr>
          <p:nvPr>
            <p:ph type="sldNum" sz="quarter" idx="12"/>
          </p:nvPr>
        </p:nvSpPr>
        <p:spPr>
          <a:ln/>
        </p:spPr>
        <p:txBody>
          <a:bodyPr/>
          <a:lstStyle>
            <a:lvl1pPr>
              <a:defRPr/>
            </a:lvl1pPr>
          </a:lstStyle>
          <a:p>
            <a:pPr>
              <a:defRPr/>
            </a:pPr>
            <a:fld id="{25D33F69-8ADB-4612-8086-07AB3BB03E8F}" type="slidenum">
              <a:rPr lang="en-US"/>
              <a:pPr>
                <a:defRPr/>
              </a:pPr>
              <a:t>‹#›</a:t>
            </a:fld>
            <a:endParaRPr lang="en-US"/>
          </a:p>
        </p:txBody>
      </p:sp>
    </p:spTree>
    <p:extLst>
      <p:ext uri="{BB962C8B-B14F-4D97-AF65-F5344CB8AC3E}">
        <p14:creationId xmlns:p14="http://schemas.microsoft.com/office/powerpoint/2010/main" val="380157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SWE 6130 (Mobile Applications Development) - Gerald Chege</a:t>
            </a:r>
          </a:p>
        </p:txBody>
      </p:sp>
      <p:sp>
        <p:nvSpPr>
          <p:cNvPr id="6" name="Rectangle 6"/>
          <p:cNvSpPr>
            <a:spLocks noGrp="1" noChangeArrowheads="1"/>
          </p:cNvSpPr>
          <p:nvPr>
            <p:ph type="sldNum" sz="quarter" idx="12"/>
          </p:nvPr>
        </p:nvSpPr>
        <p:spPr>
          <a:ln/>
        </p:spPr>
        <p:txBody>
          <a:bodyPr/>
          <a:lstStyle>
            <a:lvl1pPr>
              <a:defRPr/>
            </a:lvl1pPr>
          </a:lstStyle>
          <a:p>
            <a:pPr>
              <a:defRPr/>
            </a:pPr>
            <a:fld id="{028F41BF-7036-4FDC-B268-2C92FFC93CB0}" type="slidenum">
              <a:rPr lang="en-US"/>
              <a:pPr>
                <a:defRPr/>
              </a:pPr>
              <a:t>‹#›</a:t>
            </a:fld>
            <a:endParaRPr lang="en-US"/>
          </a:p>
        </p:txBody>
      </p:sp>
    </p:spTree>
    <p:extLst>
      <p:ext uri="{BB962C8B-B14F-4D97-AF65-F5344CB8AC3E}">
        <p14:creationId xmlns:p14="http://schemas.microsoft.com/office/powerpoint/2010/main" val="2495463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SWE 6130 (Mobile Applications Development) - Gerald Chege</a:t>
            </a:r>
          </a:p>
        </p:txBody>
      </p:sp>
      <p:sp>
        <p:nvSpPr>
          <p:cNvPr id="6" name="Rectangle 6"/>
          <p:cNvSpPr>
            <a:spLocks noGrp="1" noChangeArrowheads="1"/>
          </p:cNvSpPr>
          <p:nvPr>
            <p:ph type="sldNum" sz="quarter" idx="12"/>
          </p:nvPr>
        </p:nvSpPr>
        <p:spPr>
          <a:ln/>
        </p:spPr>
        <p:txBody>
          <a:bodyPr/>
          <a:lstStyle>
            <a:lvl1pPr>
              <a:defRPr/>
            </a:lvl1pPr>
          </a:lstStyle>
          <a:p>
            <a:pPr>
              <a:defRPr/>
            </a:pPr>
            <a:fld id="{D9B80E92-C13C-49D2-AF22-53468EAD238C}" type="slidenum">
              <a:rPr lang="en-US"/>
              <a:pPr>
                <a:defRPr/>
              </a:pPr>
              <a:t>‹#›</a:t>
            </a:fld>
            <a:endParaRPr lang="en-US"/>
          </a:p>
        </p:txBody>
      </p:sp>
    </p:spTree>
    <p:extLst>
      <p:ext uri="{BB962C8B-B14F-4D97-AF65-F5344CB8AC3E}">
        <p14:creationId xmlns:p14="http://schemas.microsoft.com/office/powerpoint/2010/main" val="348599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SWE 6130 (Mobile Applications Development) - Gerald Chege</a:t>
            </a:r>
          </a:p>
        </p:txBody>
      </p:sp>
      <p:sp>
        <p:nvSpPr>
          <p:cNvPr id="6" name="Rectangle 6"/>
          <p:cNvSpPr>
            <a:spLocks noGrp="1" noChangeArrowheads="1"/>
          </p:cNvSpPr>
          <p:nvPr>
            <p:ph type="sldNum" sz="quarter" idx="12"/>
          </p:nvPr>
        </p:nvSpPr>
        <p:spPr>
          <a:ln/>
        </p:spPr>
        <p:txBody>
          <a:bodyPr/>
          <a:lstStyle>
            <a:lvl1pPr>
              <a:defRPr/>
            </a:lvl1pPr>
          </a:lstStyle>
          <a:p>
            <a:pPr>
              <a:defRPr/>
            </a:pPr>
            <a:fld id="{C761F4A6-37E8-4453-B37C-4523094C82E6}" type="slidenum">
              <a:rPr lang="en-US"/>
              <a:pPr>
                <a:defRPr/>
              </a:pPr>
              <a:t>‹#›</a:t>
            </a:fld>
            <a:endParaRPr lang="en-US"/>
          </a:p>
        </p:txBody>
      </p:sp>
    </p:spTree>
    <p:extLst>
      <p:ext uri="{BB962C8B-B14F-4D97-AF65-F5344CB8AC3E}">
        <p14:creationId xmlns:p14="http://schemas.microsoft.com/office/powerpoint/2010/main" val="1203557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SWE 6130 (Mobile Applications Development) - Gerald Chege</a:t>
            </a:r>
          </a:p>
        </p:txBody>
      </p:sp>
      <p:sp>
        <p:nvSpPr>
          <p:cNvPr id="7" name="Rectangle 6"/>
          <p:cNvSpPr>
            <a:spLocks noGrp="1" noChangeArrowheads="1"/>
          </p:cNvSpPr>
          <p:nvPr>
            <p:ph type="sldNum" sz="quarter" idx="12"/>
          </p:nvPr>
        </p:nvSpPr>
        <p:spPr>
          <a:ln/>
        </p:spPr>
        <p:txBody>
          <a:bodyPr/>
          <a:lstStyle>
            <a:lvl1pPr>
              <a:defRPr/>
            </a:lvl1pPr>
          </a:lstStyle>
          <a:p>
            <a:pPr>
              <a:defRPr/>
            </a:pPr>
            <a:fld id="{AA130756-501F-4D6E-9116-60A66F4DE772}" type="slidenum">
              <a:rPr lang="en-US"/>
              <a:pPr>
                <a:defRPr/>
              </a:pPr>
              <a:t>‹#›</a:t>
            </a:fld>
            <a:endParaRPr lang="en-US"/>
          </a:p>
        </p:txBody>
      </p:sp>
    </p:spTree>
    <p:extLst>
      <p:ext uri="{BB962C8B-B14F-4D97-AF65-F5344CB8AC3E}">
        <p14:creationId xmlns:p14="http://schemas.microsoft.com/office/powerpoint/2010/main" val="298540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SWE 6130 (Mobile Applications Development) - Gerald Chege</a:t>
            </a:r>
          </a:p>
        </p:txBody>
      </p:sp>
      <p:sp>
        <p:nvSpPr>
          <p:cNvPr id="9" name="Rectangle 6"/>
          <p:cNvSpPr>
            <a:spLocks noGrp="1" noChangeArrowheads="1"/>
          </p:cNvSpPr>
          <p:nvPr>
            <p:ph type="sldNum" sz="quarter" idx="12"/>
          </p:nvPr>
        </p:nvSpPr>
        <p:spPr>
          <a:ln/>
        </p:spPr>
        <p:txBody>
          <a:bodyPr/>
          <a:lstStyle>
            <a:lvl1pPr>
              <a:defRPr/>
            </a:lvl1pPr>
          </a:lstStyle>
          <a:p>
            <a:pPr>
              <a:defRPr/>
            </a:pPr>
            <a:fld id="{0C646AB9-1609-4E87-BC38-84E8365B0081}" type="slidenum">
              <a:rPr lang="en-US"/>
              <a:pPr>
                <a:defRPr/>
              </a:pPr>
              <a:t>‹#›</a:t>
            </a:fld>
            <a:endParaRPr lang="en-US"/>
          </a:p>
        </p:txBody>
      </p:sp>
    </p:spTree>
    <p:extLst>
      <p:ext uri="{BB962C8B-B14F-4D97-AF65-F5344CB8AC3E}">
        <p14:creationId xmlns:p14="http://schemas.microsoft.com/office/powerpoint/2010/main" val="2404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SWE 6130 (Mobile Applications Development) - Gerald Chege</a:t>
            </a:r>
          </a:p>
        </p:txBody>
      </p:sp>
      <p:sp>
        <p:nvSpPr>
          <p:cNvPr id="5" name="Rectangle 6"/>
          <p:cNvSpPr>
            <a:spLocks noGrp="1" noChangeArrowheads="1"/>
          </p:cNvSpPr>
          <p:nvPr>
            <p:ph type="sldNum" sz="quarter" idx="12"/>
          </p:nvPr>
        </p:nvSpPr>
        <p:spPr>
          <a:ln/>
        </p:spPr>
        <p:txBody>
          <a:bodyPr/>
          <a:lstStyle>
            <a:lvl1pPr>
              <a:defRPr/>
            </a:lvl1pPr>
          </a:lstStyle>
          <a:p>
            <a:pPr>
              <a:defRPr/>
            </a:pPr>
            <a:fld id="{0E64B819-E238-4533-99EA-E9FF26B0CD88}" type="slidenum">
              <a:rPr lang="en-US"/>
              <a:pPr>
                <a:defRPr/>
              </a:pPr>
              <a:t>‹#›</a:t>
            </a:fld>
            <a:endParaRPr lang="en-US"/>
          </a:p>
        </p:txBody>
      </p:sp>
    </p:spTree>
    <p:extLst>
      <p:ext uri="{BB962C8B-B14F-4D97-AF65-F5344CB8AC3E}">
        <p14:creationId xmlns:p14="http://schemas.microsoft.com/office/powerpoint/2010/main" val="102658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SWE 6130 (Mobile Applications Development) - Gerald Chege</a:t>
            </a:r>
          </a:p>
        </p:txBody>
      </p:sp>
      <p:sp>
        <p:nvSpPr>
          <p:cNvPr id="4" name="Rectangle 6"/>
          <p:cNvSpPr>
            <a:spLocks noGrp="1" noChangeArrowheads="1"/>
          </p:cNvSpPr>
          <p:nvPr>
            <p:ph type="sldNum" sz="quarter" idx="12"/>
          </p:nvPr>
        </p:nvSpPr>
        <p:spPr>
          <a:ln/>
        </p:spPr>
        <p:txBody>
          <a:bodyPr/>
          <a:lstStyle>
            <a:lvl1pPr>
              <a:defRPr/>
            </a:lvl1pPr>
          </a:lstStyle>
          <a:p>
            <a:pPr>
              <a:defRPr/>
            </a:pPr>
            <a:fld id="{EDB29ABB-924A-4CC3-9D52-6C0A9F506BB2}" type="slidenum">
              <a:rPr lang="en-US"/>
              <a:pPr>
                <a:defRPr/>
              </a:pPr>
              <a:t>‹#›</a:t>
            </a:fld>
            <a:endParaRPr lang="en-US"/>
          </a:p>
        </p:txBody>
      </p:sp>
    </p:spTree>
    <p:extLst>
      <p:ext uri="{BB962C8B-B14F-4D97-AF65-F5344CB8AC3E}">
        <p14:creationId xmlns:p14="http://schemas.microsoft.com/office/powerpoint/2010/main" val="160830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SWE 6130 (Mobile Applications Development) - Gerald Chege</a:t>
            </a:r>
          </a:p>
        </p:txBody>
      </p:sp>
      <p:sp>
        <p:nvSpPr>
          <p:cNvPr id="7" name="Rectangle 6"/>
          <p:cNvSpPr>
            <a:spLocks noGrp="1" noChangeArrowheads="1"/>
          </p:cNvSpPr>
          <p:nvPr>
            <p:ph type="sldNum" sz="quarter" idx="12"/>
          </p:nvPr>
        </p:nvSpPr>
        <p:spPr>
          <a:ln/>
        </p:spPr>
        <p:txBody>
          <a:bodyPr/>
          <a:lstStyle>
            <a:lvl1pPr>
              <a:defRPr/>
            </a:lvl1pPr>
          </a:lstStyle>
          <a:p>
            <a:pPr>
              <a:defRPr/>
            </a:pPr>
            <a:fld id="{A4A6D71C-8C7F-450D-9E5E-13B045873B12}" type="slidenum">
              <a:rPr lang="en-US"/>
              <a:pPr>
                <a:defRPr/>
              </a:pPr>
              <a:t>‹#›</a:t>
            </a:fld>
            <a:endParaRPr lang="en-US"/>
          </a:p>
        </p:txBody>
      </p:sp>
    </p:spTree>
    <p:extLst>
      <p:ext uri="{BB962C8B-B14F-4D97-AF65-F5344CB8AC3E}">
        <p14:creationId xmlns:p14="http://schemas.microsoft.com/office/powerpoint/2010/main" val="1119163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SWE 6130 (Mobile Applications Development) - Gerald Chege</a:t>
            </a:r>
          </a:p>
        </p:txBody>
      </p:sp>
      <p:sp>
        <p:nvSpPr>
          <p:cNvPr id="7" name="Rectangle 6"/>
          <p:cNvSpPr>
            <a:spLocks noGrp="1" noChangeArrowheads="1"/>
          </p:cNvSpPr>
          <p:nvPr>
            <p:ph type="sldNum" sz="quarter" idx="12"/>
          </p:nvPr>
        </p:nvSpPr>
        <p:spPr>
          <a:ln/>
        </p:spPr>
        <p:txBody>
          <a:bodyPr/>
          <a:lstStyle>
            <a:lvl1pPr>
              <a:defRPr/>
            </a:lvl1pPr>
          </a:lstStyle>
          <a:p>
            <a:pPr>
              <a:defRPr/>
            </a:pPr>
            <a:fld id="{B64FF26C-BB27-4978-A289-F47E44919079}" type="slidenum">
              <a:rPr lang="en-US"/>
              <a:pPr>
                <a:defRPr/>
              </a:pPr>
              <a:t>‹#›</a:t>
            </a:fld>
            <a:endParaRPr lang="en-US"/>
          </a:p>
        </p:txBody>
      </p:sp>
    </p:spTree>
    <p:extLst>
      <p:ext uri="{BB962C8B-B14F-4D97-AF65-F5344CB8AC3E}">
        <p14:creationId xmlns:p14="http://schemas.microsoft.com/office/powerpoint/2010/main" val="3129478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0772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20" name="Rectangle 4"/>
          <p:cNvSpPr>
            <a:spLocks noGrp="1" noChangeArrowheads="1"/>
          </p:cNvSpPr>
          <p:nvPr>
            <p:ph type="dt" sz="half" idx="2"/>
          </p:nvPr>
        </p:nvSpPr>
        <p:spPr bwMode="auto">
          <a:xfrm>
            <a:off x="1676400" y="6553200"/>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n-US"/>
          </a:p>
        </p:txBody>
      </p:sp>
      <p:sp>
        <p:nvSpPr>
          <p:cNvPr id="9221" name="Rectangle 5"/>
          <p:cNvSpPr>
            <a:spLocks noGrp="1" noChangeArrowheads="1"/>
          </p:cNvSpPr>
          <p:nvPr>
            <p:ph type="ftr" sz="quarter" idx="3"/>
          </p:nvPr>
        </p:nvSpPr>
        <p:spPr bwMode="auto">
          <a:xfrm>
            <a:off x="320040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smtClean="0"/>
            </a:lvl1pPr>
          </a:lstStyle>
          <a:p>
            <a:pPr>
              <a:defRPr/>
            </a:pPr>
            <a:r>
              <a:rPr lang="en-US"/>
              <a:t>SWE 6130 (Mobile Applications Development) - Gerald Chege</a:t>
            </a:r>
            <a:endParaRPr lang="en-US"/>
          </a:p>
        </p:txBody>
      </p:sp>
      <p:sp>
        <p:nvSpPr>
          <p:cNvPr id="9222" name="Rectangle 6"/>
          <p:cNvSpPr>
            <a:spLocks noGrp="1" noChangeArrowheads="1"/>
          </p:cNvSpPr>
          <p:nvPr>
            <p:ph type="sldNum" sz="quarter" idx="4"/>
          </p:nvPr>
        </p:nvSpPr>
        <p:spPr bwMode="auto">
          <a:xfrm>
            <a:off x="7010400" y="65532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8B20A0EC-4FA5-4A22-807E-AA71DAD3D2C9}" type="slidenum">
              <a:rPr lang="en-US"/>
              <a:pPr>
                <a:defRPr/>
              </a:pPr>
              <a:t>‹#›</a:t>
            </a:fld>
            <a:endParaRPr lang="en-US"/>
          </a:p>
        </p:txBody>
      </p:sp>
      <p:sp>
        <p:nvSpPr>
          <p:cNvPr id="1031"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en-US" sz="2400" smtClean="0">
              <a:latin typeface="Times New Roman" panose="02020603050405020304"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en-US" sz="2400" smtClean="0">
              <a:latin typeface="Times New Roman" panose="02020603050405020304"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en-US" sz="2400" smtClean="0">
              <a:latin typeface="Times New Roman" panose="02020603050405020304" pitchFamily="18" charset="0"/>
            </a:endParaRPr>
          </a:p>
        </p:txBody>
      </p:sp>
      <p:pic>
        <p:nvPicPr>
          <p:cNvPr id="1035" name="Picture 11"/>
          <p:cNvPicPr>
            <a:picLocks noChangeAspect="1" noChangeArrowheads="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l="30000" t="13333" r="30000" b="20000"/>
          <a:stretch>
            <a:fillRect/>
          </a:stretch>
        </p:blipFill>
        <p:spPr bwMode="auto">
          <a:xfrm>
            <a:off x="8534400" y="0"/>
            <a:ext cx="60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28600" y="6464300"/>
            <a:ext cx="1066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2"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defRPr>
      </a:lvl2pPr>
      <a:lvl3pPr algn="l" rtl="0" eaLnBrk="0" fontAlgn="base" hangingPunct="0">
        <a:spcBef>
          <a:spcPct val="0"/>
        </a:spcBef>
        <a:spcAft>
          <a:spcPct val="0"/>
        </a:spcAft>
        <a:defRPr sz="4400">
          <a:solidFill>
            <a:schemeClr val="tx2"/>
          </a:solidFill>
          <a:latin typeface="Garamond" pitchFamily="18" charset="0"/>
        </a:defRPr>
      </a:lvl3pPr>
      <a:lvl4pPr algn="l" rtl="0" eaLnBrk="0" fontAlgn="base" hangingPunct="0">
        <a:spcBef>
          <a:spcPct val="0"/>
        </a:spcBef>
        <a:spcAft>
          <a:spcPct val="0"/>
        </a:spcAft>
        <a:defRPr sz="4400">
          <a:solidFill>
            <a:schemeClr val="tx2"/>
          </a:solidFill>
          <a:latin typeface="Garamond" pitchFamily="18" charset="0"/>
        </a:defRPr>
      </a:lvl4pPr>
      <a:lvl5pPr algn="l" rtl="0" eaLnBrk="0" fontAlgn="base" hangingPunct="0">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altLang="en-US" smtClean="0"/>
              <a:t>Programming the Android Platform</a:t>
            </a:r>
          </a:p>
        </p:txBody>
      </p:sp>
      <p:sp>
        <p:nvSpPr>
          <p:cNvPr id="4099" name="Subtitle 2"/>
          <p:cNvSpPr>
            <a:spLocks noGrp="1"/>
          </p:cNvSpPr>
          <p:nvPr>
            <p:ph type="subTitle" idx="1"/>
          </p:nvPr>
        </p:nvSpPr>
        <p:spPr/>
        <p:txBody>
          <a:bodyPr/>
          <a:lstStyle/>
          <a:p>
            <a:r>
              <a:rPr lang="en-US" altLang="en-US" dirty="0" smtClean="0">
                <a:solidFill>
                  <a:srgbClr val="0000CC"/>
                </a:solidFill>
              </a:rPr>
              <a:t>Notes#9</a:t>
            </a:r>
            <a:endParaRPr lang="en-US" altLang="en-US" dirty="0" smtClean="0">
              <a:solidFill>
                <a:srgbClr val="0000CC"/>
              </a:solidFill>
            </a:endParaRPr>
          </a:p>
          <a:p>
            <a:r>
              <a:rPr lang="en-US" dirty="0" smtClean="0">
                <a:solidFill>
                  <a:srgbClr val="FF0000"/>
                </a:solidFill>
              </a:rPr>
              <a:t>Data Management –</a:t>
            </a:r>
          </a:p>
          <a:p>
            <a:r>
              <a:rPr lang="en-US" dirty="0" smtClean="0">
                <a:solidFill>
                  <a:srgbClr val="0000CC"/>
                </a:solidFill>
              </a:rPr>
              <a:t>Single </a:t>
            </a:r>
            <a:r>
              <a:rPr lang="en-US" dirty="0">
                <a:solidFill>
                  <a:srgbClr val="0000CC"/>
                </a:solidFill>
              </a:rPr>
              <a:t>Application Persistent Data Storage</a:t>
            </a:r>
            <a:endParaRPr lang="en-US" dirty="0">
              <a:solidFill>
                <a:srgbClr val="0000CC"/>
              </a:solidFill>
            </a:endParaRPr>
          </a:p>
        </p:txBody>
      </p:sp>
      <p:pic>
        <p:nvPicPr>
          <p:cNvPr id="4100" name="Picture 3"/>
          <p:cNvPicPr>
            <a:picLocks noChangeAspect="1"/>
          </p:cNvPicPr>
          <p:nvPr/>
        </p:nvPicPr>
        <p:blipFill>
          <a:blip r:embed="rId3">
            <a:extLst>
              <a:ext uri="{28A0092B-C50C-407E-A947-70E740481C1C}">
                <a14:useLocalDpi xmlns:a14="http://schemas.microsoft.com/office/drawing/2010/main" val="0"/>
              </a:ext>
            </a:extLst>
          </a:blip>
          <a:srcRect l="31580" t="34575" r="48987" b="35172"/>
          <a:stretch>
            <a:fillRect/>
          </a:stretch>
        </p:blipFill>
        <p:spPr bwMode="auto">
          <a:xfrm>
            <a:off x="7924800" y="533400"/>
            <a:ext cx="1219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Writing an External Memory File</a:t>
            </a:r>
            <a:endParaRPr lang="en-US" dirty="0"/>
          </a:p>
        </p:txBody>
      </p:sp>
      <p:sp>
        <p:nvSpPr>
          <p:cNvPr id="4" name="Content Placeholder 3"/>
          <p:cNvSpPr>
            <a:spLocks noGrp="1"/>
          </p:cNvSpPr>
          <p:nvPr>
            <p:ph idx="1"/>
          </p:nvPr>
        </p:nvSpPr>
        <p:spPr>
          <a:xfrm>
            <a:off x="419100" y="1524000"/>
            <a:ext cx="8458200" cy="4625609"/>
          </a:xfrm>
        </p:spPr>
        <p:txBody>
          <a:bodyPr>
            <a:noAutofit/>
          </a:bodyPr>
          <a:lstStyle/>
          <a:p>
            <a:pPr>
              <a:buNone/>
            </a:pPr>
            <a:r>
              <a:rPr lang="en-US" sz="2000" dirty="0" smtClean="0"/>
              <a:t>private void </a:t>
            </a:r>
            <a:r>
              <a:rPr lang="en-US" sz="2000" dirty="0" err="1" smtClean="0"/>
              <a:t>copy(InputStream</a:t>
            </a:r>
            <a:r>
              <a:rPr lang="en-US" sz="2000" dirty="0" smtClean="0"/>
              <a:t> is, </a:t>
            </a:r>
            <a:r>
              <a:rPr lang="en-US" sz="2000" dirty="0" err="1" smtClean="0"/>
              <a:t>OutputStream</a:t>
            </a:r>
            <a:r>
              <a:rPr lang="en-US" sz="2000" dirty="0" smtClean="0"/>
              <a:t> </a:t>
            </a:r>
            <a:r>
              <a:rPr lang="en-US" sz="2000" dirty="0" err="1" smtClean="0"/>
              <a:t>os</a:t>
            </a:r>
            <a:r>
              <a:rPr lang="en-US" sz="2000" dirty="0" smtClean="0"/>
              <a:t>) {</a:t>
            </a:r>
          </a:p>
          <a:p>
            <a:pPr>
              <a:buNone/>
            </a:pPr>
            <a:r>
              <a:rPr lang="en-US" sz="2000" dirty="0" smtClean="0"/>
              <a:t>   final byte[] </a:t>
            </a:r>
            <a:r>
              <a:rPr lang="en-US" sz="2000" dirty="0" err="1" smtClean="0"/>
              <a:t>buf</a:t>
            </a:r>
            <a:r>
              <a:rPr lang="en-US" sz="2000" dirty="0" smtClean="0"/>
              <a:t> = new byte[1024];</a:t>
            </a:r>
          </a:p>
          <a:p>
            <a:pPr>
              <a:buNone/>
            </a:pPr>
            <a:r>
              <a:rPr lang="en-US" sz="2000" dirty="0" smtClean="0"/>
              <a:t>   </a:t>
            </a:r>
            <a:r>
              <a:rPr lang="en-US" sz="2000" dirty="0" err="1" smtClean="0"/>
              <a:t>int</a:t>
            </a:r>
            <a:r>
              <a:rPr lang="en-US" sz="2000" dirty="0" smtClean="0"/>
              <a:t> </a:t>
            </a:r>
            <a:r>
              <a:rPr lang="en-US" sz="2000" dirty="0" err="1" smtClean="0"/>
              <a:t>numBytes</a:t>
            </a:r>
            <a:r>
              <a:rPr lang="en-US" sz="2000" dirty="0" smtClean="0"/>
              <a:t>;</a:t>
            </a:r>
          </a:p>
          <a:p>
            <a:pPr>
              <a:buNone/>
            </a:pPr>
            <a:r>
              <a:rPr lang="en-US" sz="2000" dirty="0" smtClean="0"/>
              <a:t>   try {</a:t>
            </a:r>
          </a:p>
          <a:p>
            <a:pPr>
              <a:buNone/>
            </a:pPr>
            <a:r>
              <a:rPr lang="en-US" sz="2000" dirty="0" smtClean="0"/>
              <a:t>      while (-1 != (</a:t>
            </a:r>
            <a:r>
              <a:rPr lang="en-US" sz="2000" dirty="0" err="1" smtClean="0"/>
              <a:t>numBytes</a:t>
            </a:r>
            <a:r>
              <a:rPr lang="en-US" sz="2000" dirty="0" smtClean="0"/>
              <a:t> = </a:t>
            </a:r>
            <a:r>
              <a:rPr lang="en-US" sz="2000" dirty="0" err="1" smtClean="0"/>
              <a:t>is.read(buf</a:t>
            </a:r>
            <a:r>
              <a:rPr lang="en-US" sz="2000" dirty="0" smtClean="0"/>
              <a:t>))) {</a:t>
            </a:r>
          </a:p>
          <a:p>
            <a:pPr>
              <a:buNone/>
            </a:pPr>
            <a:r>
              <a:rPr lang="en-US" sz="2000" dirty="0" smtClean="0"/>
              <a:t>         </a:t>
            </a:r>
            <a:r>
              <a:rPr lang="en-US" sz="2000" dirty="0" err="1" smtClean="0"/>
              <a:t>os.write(buf</a:t>
            </a:r>
            <a:r>
              <a:rPr lang="en-US" sz="2000" dirty="0" smtClean="0"/>
              <a:t>, 0, </a:t>
            </a:r>
            <a:r>
              <a:rPr lang="en-US" sz="2000" dirty="0" err="1" smtClean="0"/>
              <a:t>numBytes</a:t>
            </a:r>
            <a:r>
              <a:rPr lang="en-US" sz="2000" dirty="0" smtClean="0"/>
              <a:t>);</a:t>
            </a:r>
          </a:p>
          <a:p>
            <a:pPr>
              <a:buNone/>
            </a:pPr>
            <a:r>
              <a:rPr lang="en-US" sz="2000" dirty="0" smtClean="0"/>
              <a:t>      }</a:t>
            </a:r>
          </a:p>
          <a:p>
            <a:pPr>
              <a:buNone/>
            </a:pPr>
            <a:r>
              <a:rPr lang="en-US" sz="2000" dirty="0" smtClean="0"/>
              <a:t>    } catch (</a:t>
            </a:r>
            <a:r>
              <a:rPr lang="en-US" sz="2000" dirty="0" err="1" smtClean="0"/>
              <a:t>IOException</a:t>
            </a:r>
            <a:r>
              <a:rPr lang="en-US" sz="2000" dirty="0" smtClean="0"/>
              <a:t> </a:t>
            </a:r>
            <a:r>
              <a:rPr lang="en-US" sz="2000" dirty="0" err="1" smtClean="0"/>
              <a:t>e</a:t>
            </a:r>
            <a:r>
              <a:rPr lang="en-US" sz="2000" dirty="0" smtClean="0"/>
              <a:t>) {…</a:t>
            </a:r>
          </a:p>
          <a:p>
            <a:pPr>
              <a:buNone/>
            </a:pPr>
            <a:r>
              <a:rPr lang="en-US" sz="2000" dirty="0" smtClean="0"/>
              <a:t>    } finally {</a:t>
            </a:r>
          </a:p>
          <a:p>
            <a:pPr>
              <a:buNone/>
            </a:pPr>
            <a:r>
              <a:rPr lang="en-US" sz="2000" dirty="0" smtClean="0"/>
              <a:t>      try {</a:t>
            </a:r>
          </a:p>
          <a:p>
            <a:pPr>
              <a:buNone/>
            </a:pPr>
            <a:r>
              <a:rPr lang="en-US" sz="2000" dirty="0" smtClean="0"/>
              <a:t>         </a:t>
            </a:r>
            <a:r>
              <a:rPr lang="en-US" sz="2000" dirty="0" err="1" smtClean="0"/>
              <a:t>is.close</a:t>
            </a:r>
            <a:r>
              <a:rPr lang="en-US" sz="2000" dirty="0" smtClean="0"/>
              <a:t>();</a:t>
            </a:r>
          </a:p>
          <a:p>
            <a:pPr>
              <a:buNone/>
            </a:pPr>
            <a:r>
              <a:rPr lang="en-US" sz="2000" dirty="0" smtClean="0"/>
              <a:t>         </a:t>
            </a:r>
            <a:r>
              <a:rPr lang="en-US" sz="2000" dirty="0" err="1" smtClean="0"/>
              <a:t>os.close</a:t>
            </a:r>
            <a:r>
              <a:rPr lang="en-US" sz="2000" dirty="0" smtClean="0"/>
              <a:t>();</a:t>
            </a:r>
          </a:p>
          <a:p>
            <a:pPr>
              <a:buNone/>
            </a:pPr>
            <a:r>
              <a:rPr lang="en-US" sz="2000" dirty="0" smtClean="0"/>
              <a:t>      } catch (</a:t>
            </a:r>
            <a:r>
              <a:rPr lang="en-US" sz="2000" dirty="0" err="1" smtClean="0"/>
              <a:t>IOException</a:t>
            </a:r>
            <a:r>
              <a:rPr lang="en-US" sz="2000" dirty="0" smtClean="0"/>
              <a:t> </a:t>
            </a:r>
            <a:r>
              <a:rPr lang="en-US" sz="2000" dirty="0" err="1" smtClean="0"/>
              <a:t>e</a:t>
            </a:r>
            <a:r>
              <a:rPr lang="en-US" sz="2000" dirty="0" smtClean="0"/>
              <a:t>) {}</a:t>
            </a:r>
          </a:p>
          <a:p>
            <a:pPr>
              <a:buNone/>
            </a:pPr>
            <a:r>
              <a:rPr lang="en-US" sz="2000" dirty="0" smtClean="0"/>
              <a:t>…</a:t>
            </a:r>
            <a:endParaRPr lang="en-US" sz="2000" dirty="0"/>
          </a:p>
        </p:txBody>
      </p:sp>
      <p:sp>
        <p:nvSpPr>
          <p:cNvPr id="3" name="Footer Placeholder 2"/>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2390869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Saving cache files</a:t>
            </a:r>
            <a:endParaRPr lang="en-US" dirty="0"/>
          </a:p>
        </p:txBody>
      </p:sp>
      <p:sp>
        <p:nvSpPr>
          <p:cNvPr id="3" name="Content Placeholder 2"/>
          <p:cNvSpPr>
            <a:spLocks noGrp="1"/>
          </p:cNvSpPr>
          <p:nvPr>
            <p:ph idx="1"/>
          </p:nvPr>
        </p:nvSpPr>
        <p:spPr/>
        <p:txBody>
          <a:bodyPr/>
          <a:lstStyle/>
          <a:p>
            <a:r>
              <a:rPr lang="en-US" dirty="0" err="1" smtClean="0"/>
              <a:t>Context.getExternalCacheDir</a:t>
            </a:r>
            <a:r>
              <a:rPr lang="en-US" dirty="0" smtClean="0"/>
              <a:t>() returns a File representing external storage directory for cache files</a:t>
            </a:r>
          </a:p>
          <a:p>
            <a:r>
              <a:rPr lang="en-US" dirty="0" smtClean="0"/>
              <a:t>Files removed when application uninstalled</a:t>
            </a:r>
            <a:endParaRPr lang="en-US" dirty="0"/>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24446698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p>
            <a:r>
              <a:rPr lang="en-US" dirty="0" err="1" smtClean="0"/>
              <a:t>SharedPreferences</a:t>
            </a:r>
            <a:endParaRPr lang="en-US" dirty="0"/>
          </a:p>
        </p:txBody>
      </p:sp>
      <p:sp>
        <p:nvSpPr>
          <p:cNvPr id="5" name="Rectangle 4"/>
          <p:cNvSpPr>
            <a:spLocks noGrp="1"/>
          </p:cNvSpPr>
          <p:nvPr>
            <p:ph idx="1"/>
          </p:nvPr>
        </p:nvSpPr>
        <p:spPr/>
        <p:txBody>
          <a:bodyPr>
            <a:normAutofit/>
          </a:bodyPr>
          <a:lstStyle/>
          <a:p>
            <a:r>
              <a:rPr lang="en-US" dirty="0" smtClean="0"/>
              <a:t>A persistent map </a:t>
            </a:r>
          </a:p>
          <a:p>
            <a:pPr lvl="1"/>
            <a:r>
              <a:rPr lang="en-US" dirty="0" smtClean="0"/>
              <a:t>Holds key-value pairs of primitive data types</a:t>
            </a:r>
          </a:p>
          <a:p>
            <a:pPr lvl="1"/>
            <a:r>
              <a:rPr lang="en-US" dirty="0" smtClean="0"/>
              <a:t>Automatically managed across application uses</a:t>
            </a:r>
          </a:p>
          <a:p>
            <a:r>
              <a:rPr lang="en-US" dirty="0" smtClean="0"/>
              <a:t>Often used for long-term storage of customizable application data such as user preferences, e.g.,</a:t>
            </a:r>
          </a:p>
          <a:p>
            <a:pPr lvl="1"/>
            <a:r>
              <a:rPr lang="en-US" dirty="0" smtClean="0"/>
              <a:t>User ID</a:t>
            </a:r>
          </a:p>
          <a:p>
            <a:pPr lvl="1"/>
            <a:r>
              <a:rPr lang="en-US" dirty="0" smtClean="0"/>
              <a:t>Favorite </a:t>
            </a:r>
            <a:r>
              <a:rPr lang="en-US" dirty="0" err="1" smtClean="0"/>
              <a:t>Wifi</a:t>
            </a:r>
            <a:r>
              <a:rPr lang="en-US" dirty="0" smtClean="0"/>
              <a:t> networks</a:t>
            </a:r>
          </a:p>
          <a:p>
            <a:endParaRPr lang="en-US" dirty="0" smtClean="0"/>
          </a:p>
        </p:txBody>
      </p:sp>
      <p:sp>
        <p:nvSpPr>
          <p:cNvPr id="8" name="Rectangle 7"/>
          <p:cNvSpPr/>
          <p:nvPr/>
        </p:nvSpPr>
        <p:spPr>
          <a:xfrm>
            <a:off x="4572000" y="1600200"/>
            <a:ext cx="4572000" cy="400110"/>
          </a:xfrm>
          <a:prstGeom prst="rect">
            <a:avLst/>
          </a:prstGeom>
        </p:spPr>
        <p:txBody>
          <a:bodyPr wrap="square">
            <a:spAutoFit/>
          </a:bodyPr>
          <a:lstStyle/>
          <a:p>
            <a:endParaRPr lang="en-US" sz="2000" dirty="0" smtClean="0"/>
          </a:p>
        </p:txBody>
      </p:sp>
      <p:sp>
        <p:nvSpPr>
          <p:cNvPr id="2" name="Footer Placeholder 1"/>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220619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 SharedPreferences</a:t>
            </a:r>
            <a:endParaRPr lang="en-US" dirty="0"/>
          </a:p>
        </p:txBody>
      </p:sp>
      <p:sp>
        <p:nvSpPr>
          <p:cNvPr id="3" name="Content Placeholder 2"/>
          <p:cNvSpPr>
            <a:spLocks noGrp="1"/>
          </p:cNvSpPr>
          <p:nvPr>
            <p:ph idx="1"/>
          </p:nvPr>
        </p:nvSpPr>
        <p:spPr/>
        <p:txBody>
          <a:bodyPr/>
          <a:lstStyle/>
          <a:p>
            <a:r>
              <a:rPr lang="en-US" dirty="0" err="1" smtClean="0"/>
              <a:t>Activity.getPreferences</a:t>
            </a:r>
            <a:r>
              <a:rPr lang="en-US" dirty="0" smtClean="0"/>
              <a:t> (</a:t>
            </a:r>
            <a:r>
              <a:rPr lang="en-US" dirty="0" err="1" smtClean="0"/>
              <a:t>int</a:t>
            </a:r>
            <a:r>
              <a:rPr lang="en-US" dirty="0" smtClean="0"/>
              <a:t> mode)</a:t>
            </a:r>
          </a:p>
          <a:p>
            <a:pPr lvl="1"/>
            <a:r>
              <a:rPr lang="en-US" dirty="0" smtClean="0"/>
              <a:t>Mode: MODE_PRIVATE, MODE_WORLD_READABLE or MODE_WORLD_WRITEABLE</a:t>
            </a:r>
          </a:p>
          <a:p>
            <a:r>
              <a:rPr lang="en-US" dirty="0" smtClean="0"/>
              <a:t>Returns a </a:t>
            </a:r>
            <a:r>
              <a:rPr lang="en-US" dirty="0" err="1" smtClean="0"/>
              <a:t>SharedPreference</a:t>
            </a:r>
            <a:r>
              <a:rPr lang="en-US" dirty="0" smtClean="0"/>
              <a:t> object for the current Activity</a:t>
            </a:r>
          </a:p>
          <a:p>
            <a:endParaRPr lang="en-US" dirty="0"/>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511141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 </a:t>
            </a:r>
            <a:r>
              <a:rPr lang="en-US" dirty="0" err="1" smtClean="0"/>
              <a:t>SharedPreferences</a:t>
            </a:r>
            <a:endParaRPr lang="en-US" dirty="0"/>
          </a:p>
        </p:txBody>
      </p:sp>
      <p:sp>
        <p:nvSpPr>
          <p:cNvPr id="3" name="Content Placeholder 2"/>
          <p:cNvSpPr>
            <a:spLocks noGrp="1"/>
          </p:cNvSpPr>
          <p:nvPr>
            <p:ph idx="1"/>
          </p:nvPr>
        </p:nvSpPr>
        <p:spPr/>
        <p:txBody>
          <a:bodyPr/>
          <a:lstStyle/>
          <a:p>
            <a:r>
              <a:rPr lang="en-US" dirty="0" err="1" smtClean="0"/>
              <a:t>Context.getSharedPreferences</a:t>
            </a:r>
            <a:r>
              <a:rPr lang="en-US" dirty="0" smtClean="0"/>
              <a:t> (</a:t>
            </a:r>
            <a:br>
              <a:rPr lang="en-US" dirty="0" smtClean="0"/>
            </a:br>
            <a:r>
              <a:rPr lang="en-US" dirty="0" smtClean="0"/>
              <a:t>				String name, </a:t>
            </a:r>
            <a:r>
              <a:rPr lang="en-US" dirty="0" err="1" smtClean="0"/>
              <a:t>int</a:t>
            </a:r>
            <a:r>
              <a:rPr lang="en-US" dirty="0" smtClean="0"/>
              <a:t> mode)</a:t>
            </a:r>
          </a:p>
          <a:p>
            <a:pPr lvl="1"/>
            <a:r>
              <a:rPr lang="en-US" dirty="0" smtClean="0"/>
              <a:t>name – name of </a:t>
            </a:r>
            <a:r>
              <a:rPr lang="en-US" dirty="0" err="1" smtClean="0"/>
              <a:t>SharedPreference</a:t>
            </a:r>
            <a:r>
              <a:rPr lang="en-US" dirty="0" smtClean="0"/>
              <a:t> file</a:t>
            </a:r>
          </a:p>
          <a:p>
            <a:pPr lvl="1"/>
            <a:r>
              <a:rPr lang="en-US" dirty="0" smtClean="0"/>
              <a:t>mode – MODE_PRIVATE, MODE_WORLD_READABLE or MODE_WORLD_WRITEABLE</a:t>
            </a:r>
          </a:p>
          <a:p>
            <a:r>
              <a:rPr lang="en-US" dirty="0" smtClean="0"/>
              <a:t>Returns named </a:t>
            </a:r>
            <a:r>
              <a:rPr lang="en-US" dirty="0" err="1" smtClean="0"/>
              <a:t>SharedPreference</a:t>
            </a:r>
            <a:r>
              <a:rPr lang="en-US" dirty="0" smtClean="0"/>
              <a:t> object for this context</a:t>
            </a:r>
          </a:p>
          <a:p>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4063136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t>
            </a:r>
            <a:r>
              <a:rPr lang="en-US" dirty="0" err="1" smtClean="0"/>
              <a:t>SharedPreferences</a:t>
            </a:r>
            <a:endParaRPr lang="en-US" dirty="0"/>
          </a:p>
        </p:txBody>
      </p:sp>
      <p:sp>
        <p:nvSpPr>
          <p:cNvPr id="3" name="Content Placeholder 2"/>
          <p:cNvSpPr>
            <a:spLocks noGrp="1"/>
          </p:cNvSpPr>
          <p:nvPr>
            <p:ph idx="1"/>
          </p:nvPr>
        </p:nvSpPr>
        <p:spPr/>
        <p:txBody>
          <a:bodyPr>
            <a:normAutofit/>
          </a:bodyPr>
          <a:lstStyle/>
          <a:p>
            <a:r>
              <a:rPr lang="en-US" dirty="0" smtClean="0"/>
              <a:t>Call </a:t>
            </a:r>
            <a:r>
              <a:rPr lang="en-US" dirty="0" err="1" smtClean="0"/>
              <a:t>SharedPreferences.edit</a:t>
            </a:r>
            <a:r>
              <a:rPr lang="en-US" dirty="0" smtClean="0"/>
              <a:t>()</a:t>
            </a:r>
          </a:p>
          <a:p>
            <a:pPr lvl="1"/>
            <a:r>
              <a:rPr lang="en-US" dirty="0" smtClean="0"/>
              <a:t>Returns a </a:t>
            </a:r>
            <a:r>
              <a:rPr lang="en-US" dirty="0" err="1" smtClean="0"/>
              <a:t>SharedPreferences.Editor</a:t>
            </a:r>
            <a:r>
              <a:rPr lang="en-US" dirty="0" smtClean="0"/>
              <a:t> instance</a:t>
            </a:r>
          </a:p>
          <a:p>
            <a:r>
              <a:rPr lang="en-US" dirty="0" smtClean="0"/>
              <a:t>Add values with </a:t>
            </a:r>
            <a:r>
              <a:rPr lang="en-US" dirty="0" err="1" smtClean="0"/>
              <a:t>SharedPreferences.Editor</a:t>
            </a:r>
            <a:endParaRPr lang="en-US" dirty="0" smtClean="0"/>
          </a:p>
          <a:p>
            <a:r>
              <a:rPr lang="en-US" dirty="0" smtClean="0"/>
              <a:t>Commit values with </a:t>
            </a:r>
            <a:br>
              <a:rPr lang="en-US" dirty="0" smtClean="0"/>
            </a:br>
            <a:r>
              <a:rPr lang="en-US" dirty="0" err="1" smtClean="0"/>
              <a:t>SharedPreferences.Editor.commit</a:t>
            </a:r>
            <a:r>
              <a:rPr lang="en-US" dirty="0" smtClean="0"/>
              <a:t>()</a:t>
            </a:r>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12923988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t>
            </a:r>
            <a:r>
              <a:rPr lang="en-US" dirty="0" err="1" smtClean="0"/>
              <a:t>SharedPreferences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t>SharedPreferences</a:t>
            </a:r>
            <a:r>
              <a:rPr lang="en-US" dirty="0" smtClean="0"/>
              <a:t> methods, e.g.,</a:t>
            </a:r>
          </a:p>
          <a:p>
            <a:pPr lvl="1"/>
            <a:r>
              <a:rPr lang="en-US" dirty="0" err="1" smtClean="0"/>
              <a:t>getAll</a:t>
            </a:r>
            <a:r>
              <a:rPr lang="en-US" dirty="0" smtClean="0"/>
              <a:t>()</a:t>
            </a:r>
          </a:p>
          <a:p>
            <a:pPr lvl="1"/>
            <a:r>
              <a:rPr lang="en-US" dirty="0" err="1" smtClean="0"/>
              <a:t>getBoolean</a:t>
            </a:r>
            <a:r>
              <a:rPr lang="en-US" dirty="0" smtClean="0"/>
              <a:t>() </a:t>
            </a:r>
          </a:p>
          <a:p>
            <a:pPr lvl="1"/>
            <a:r>
              <a:rPr lang="en-US" dirty="0" err="1" smtClean="0"/>
              <a:t>getString</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30916514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SharedPreferences</a:t>
            </a:r>
            <a:endParaRPr lang="en-US" dirty="0"/>
          </a:p>
        </p:txBody>
      </p:sp>
      <p:sp>
        <p:nvSpPr>
          <p:cNvPr id="3" name="Content Placeholder 2"/>
          <p:cNvSpPr>
            <a:spLocks noGrp="1"/>
          </p:cNvSpPr>
          <p:nvPr>
            <p:ph idx="1"/>
          </p:nvPr>
        </p:nvSpPr>
        <p:spPr>
          <a:xfrm>
            <a:off x="457200" y="1775191"/>
            <a:ext cx="8229600" cy="5082809"/>
          </a:xfrm>
        </p:spPr>
        <p:txBody>
          <a:bodyPr>
            <a:normAutofit fontScale="62500" lnSpcReduction="20000"/>
          </a:bodyPr>
          <a:lstStyle/>
          <a:p>
            <a:pPr>
              <a:buNone/>
            </a:pPr>
            <a:r>
              <a:rPr lang="en-US" dirty="0" smtClean="0"/>
              <a:t>public class </a:t>
            </a:r>
            <a:r>
              <a:rPr lang="en-US" dirty="0" err="1" smtClean="0"/>
              <a:t>SharedPreferenceReadWriteActivity</a:t>
            </a:r>
            <a:r>
              <a:rPr lang="en-US" dirty="0" smtClean="0"/>
              <a:t> extends Activity {</a:t>
            </a:r>
          </a:p>
          <a:p>
            <a:pPr>
              <a:buNone/>
            </a:pPr>
            <a:r>
              <a:rPr lang="en-US" dirty="0" smtClean="0"/>
              <a:t>   private static String HIGH_SCORE = "</a:t>
            </a:r>
            <a:r>
              <a:rPr lang="en-US" dirty="0" err="1" smtClean="0"/>
              <a:t>high_score</a:t>
            </a:r>
            <a:r>
              <a:rPr lang="en-US" dirty="0" smtClean="0"/>
              <a:t>";</a:t>
            </a:r>
          </a:p>
          <a:p>
            <a:pPr>
              <a:buNone/>
            </a:pPr>
            <a:r>
              <a:rPr lang="en-US" dirty="0" smtClean="0"/>
              <a:t>   public void </a:t>
            </a:r>
            <a:r>
              <a:rPr lang="en-US" dirty="0" err="1" smtClean="0"/>
              <a:t>onCreate(Bundle</a:t>
            </a:r>
            <a:r>
              <a:rPr lang="en-US" dirty="0" smtClean="0"/>
              <a:t> </a:t>
            </a:r>
            <a:r>
              <a:rPr lang="en-US" dirty="0" err="1" smtClean="0"/>
              <a:t>savedInstanceState</a:t>
            </a:r>
            <a:r>
              <a:rPr lang="en-US" dirty="0" smtClean="0"/>
              <a:t>) {</a:t>
            </a:r>
            <a:br>
              <a:rPr lang="en-US" dirty="0" smtClean="0"/>
            </a:br>
            <a:r>
              <a:rPr lang="en-US" dirty="0" smtClean="0"/>
              <a:t> …</a:t>
            </a:r>
          </a:p>
          <a:p>
            <a:pPr>
              <a:buNone/>
            </a:pPr>
            <a:r>
              <a:rPr lang="en-US" dirty="0" smtClean="0"/>
              <a:t>      final </a:t>
            </a:r>
            <a:r>
              <a:rPr lang="en-US" dirty="0" err="1" smtClean="0"/>
              <a:t>SharedPreferences</a:t>
            </a:r>
            <a:r>
              <a:rPr lang="en-US" dirty="0" smtClean="0"/>
              <a:t> </a:t>
            </a:r>
            <a:r>
              <a:rPr lang="en-US" dirty="0" err="1" smtClean="0"/>
              <a:t>prefs</a:t>
            </a:r>
            <a:r>
              <a:rPr lang="en-US" dirty="0" smtClean="0"/>
              <a:t> = </a:t>
            </a:r>
            <a:r>
              <a:rPr lang="en-US" dirty="0" err="1" smtClean="0"/>
              <a:t>getPreferences(MODE_PRIVATE</a:t>
            </a:r>
            <a:r>
              <a:rPr lang="en-US" dirty="0" smtClean="0"/>
              <a:t>);</a:t>
            </a:r>
          </a:p>
          <a:p>
            <a:pPr>
              <a:buNone/>
            </a:pPr>
            <a:r>
              <a:rPr lang="en-US" dirty="0" smtClean="0"/>
              <a:t>      final Button go = …</a:t>
            </a:r>
          </a:p>
          <a:p>
            <a:pPr>
              <a:buNone/>
            </a:pPr>
            <a:r>
              <a:rPr lang="en-US" dirty="0" smtClean="0"/>
              <a:t>      </a:t>
            </a:r>
            <a:r>
              <a:rPr lang="en-US" dirty="0" err="1" smtClean="0"/>
              <a:t>go.setOnClickListener(new</a:t>
            </a:r>
            <a:r>
              <a:rPr lang="en-US" dirty="0" smtClean="0"/>
              <a:t> </a:t>
            </a:r>
            <a:r>
              <a:rPr lang="en-US" dirty="0" err="1" smtClean="0"/>
              <a:t>OnClickListener</a:t>
            </a:r>
            <a:r>
              <a:rPr lang="en-US" dirty="0" smtClean="0"/>
              <a:t>() {</a:t>
            </a:r>
          </a:p>
          <a:p>
            <a:pPr>
              <a:buNone/>
            </a:pPr>
            <a:r>
              <a:rPr lang="en-US" dirty="0" smtClean="0"/>
              <a:t>         public void </a:t>
            </a:r>
            <a:r>
              <a:rPr lang="en-US" dirty="0" err="1" smtClean="0"/>
              <a:t>onClick(View</a:t>
            </a:r>
            <a:r>
              <a:rPr lang="en-US" dirty="0" smtClean="0"/>
              <a:t> </a:t>
            </a:r>
            <a:r>
              <a:rPr lang="en-US" dirty="0" err="1" smtClean="0"/>
              <a:t>v</a:t>
            </a:r>
            <a:r>
              <a:rPr lang="en-US" dirty="0" smtClean="0"/>
              <a:t>) {</a:t>
            </a:r>
          </a:p>
          <a:p>
            <a:pPr>
              <a:buNone/>
            </a:pPr>
            <a:r>
              <a:rPr lang="en-US" dirty="0" smtClean="0"/>
              <a:t>             …</a:t>
            </a:r>
          </a:p>
          <a:p>
            <a:pPr>
              <a:buNone/>
            </a:pPr>
            <a:r>
              <a:rPr lang="en-US" dirty="0" smtClean="0"/>
              <a:t>             </a:t>
            </a:r>
            <a:r>
              <a:rPr lang="en-US" dirty="0" err="1" smtClean="0"/>
              <a:t>int</a:t>
            </a:r>
            <a:r>
              <a:rPr lang="en-US" dirty="0" smtClean="0"/>
              <a:t> </a:t>
            </a:r>
            <a:r>
              <a:rPr lang="en-US" dirty="0" err="1" smtClean="0"/>
              <a:t>val</a:t>
            </a:r>
            <a:r>
              <a:rPr lang="en-US" dirty="0" smtClean="0"/>
              <a:t>= …</a:t>
            </a:r>
          </a:p>
          <a:p>
            <a:pPr>
              <a:buNone/>
            </a:pPr>
            <a:r>
              <a:rPr lang="en-US" dirty="0" smtClean="0"/>
              <a:t>             if (</a:t>
            </a:r>
            <a:r>
              <a:rPr lang="en-US" dirty="0" err="1" smtClean="0"/>
              <a:t>val</a:t>
            </a:r>
            <a:r>
              <a:rPr lang="en-US" dirty="0" smtClean="0"/>
              <a:t> &gt;  </a:t>
            </a:r>
            <a:r>
              <a:rPr lang="en-US" dirty="0" err="1" smtClean="0"/>
              <a:t>prefs.getInt(HIGH_SCORE</a:t>
            </a:r>
            <a:r>
              <a:rPr lang="en-US" dirty="0" smtClean="0"/>
              <a:t>, 0)) {</a:t>
            </a:r>
          </a:p>
          <a:p>
            <a:pPr>
              <a:buNone/>
            </a:pPr>
            <a:r>
              <a:rPr lang="en-US" dirty="0" smtClean="0"/>
              <a:t>                 …</a:t>
            </a:r>
          </a:p>
          <a:p>
            <a:pPr>
              <a:buNone/>
            </a:pPr>
            <a:r>
              <a:rPr lang="en-US" dirty="0" smtClean="0"/>
              <a:t>                </a:t>
            </a:r>
            <a:r>
              <a:rPr lang="en-US" dirty="0" err="1" smtClean="0"/>
              <a:t>SharedPreferences.Editor</a:t>
            </a:r>
            <a:r>
              <a:rPr lang="en-US" dirty="0" smtClean="0"/>
              <a:t> editor = </a:t>
            </a:r>
            <a:r>
              <a:rPr lang="en-US" dirty="0" err="1" smtClean="0"/>
              <a:t>prefs.edit</a:t>
            </a:r>
            <a:r>
              <a:rPr lang="en-US" dirty="0" smtClean="0"/>
              <a:t>();</a:t>
            </a:r>
          </a:p>
          <a:p>
            <a:pPr>
              <a:buNone/>
            </a:pPr>
            <a:r>
              <a:rPr lang="en-US" dirty="0" smtClean="0"/>
              <a:t>                </a:t>
            </a:r>
            <a:r>
              <a:rPr lang="en-US" dirty="0" err="1" smtClean="0"/>
              <a:t>editor.putInt(HIGH_SCORE</a:t>
            </a:r>
            <a:r>
              <a:rPr lang="en-US" dirty="0" smtClean="0"/>
              <a:t>, </a:t>
            </a:r>
            <a:r>
              <a:rPr lang="en-US" dirty="0" err="1" smtClean="0"/>
              <a:t>val</a:t>
            </a:r>
            <a:r>
              <a:rPr lang="en-US" dirty="0" smtClean="0"/>
              <a:t>);</a:t>
            </a:r>
          </a:p>
          <a:p>
            <a:pPr>
              <a:buNone/>
            </a:pPr>
            <a:r>
              <a:rPr lang="en-US" dirty="0" smtClean="0"/>
              <a:t>                </a:t>
            </a:r>
            <a:r>
              <a:rPr lang="en-US" dirty="0" err="1" smtClean="0"/>
              <a:t>editor.commit</a:t>
            </a:r>
            <a:r>
              <a:rPr lang="en-US" dirty="0" smtClean="0"/>
              <a:t>();</a:t>
            </a:r>
          </a:p>
          <a:p>
            <a:pPr>
              <a:buNone/>
            </a:pPr>
            <a:r>
              <a:rPr lang="en-US" dirty="0" smtClean="0"/>
              <a:t>             }</a:t>
            </a:r>
          </a:p>
          <a:p>
            <a:pPr>
              <a:buNone/>
            </a:pPr>
            <a:r>
              <a:rPr lang="en-US" dirty="0" smtClean="0"/>
              <a:t>   …</a:t>
            </a:r>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3736839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PreferenceActivity</a:t>
            </a:r>
            <a:endParaRPr lang="en-US" dirty="0"/>
          </a:p>
        </p:txBody>
      </p:sp>
      <p:sp>
        <p:nvSpPr>
          <p:cNvPr id="3" name="Content Placeholder 2"/>
          <p:cNvSpPr>
            <a:spLocks noGrp="1"/>
          </p:cNvSpPr>
          <p:nvPr>
            <p:ph idx="1"/>
          </p:nvPr>
        </p:nvSpPr>
        <p:spPr/>
        <p:txBody>
          <a:bodyPr/>
          <a:lstStyle/>
          <a:p>
            <a:r>
              <a:rPr lang="en-US" dirty="0" smtClean="0"/>
              <a:t>Class that supports displaying &amp; modifying user preferences</a:t>
            </a:r>
            <a:endParaRPr lang="en-US" dirty="0"/>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1496623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SharedPreferences</a:t>
            </a:r>
            <a:r>
              <a:rPr lang="en-US" dirty="0" smtClean="0"/>
              <a:t> (cont.)</a:t>
            </a:r>
            <a:endParaRPr lang="en-US" dirty="0"/>
          </a:p>
        </p:txBody>
      </p:sp>
      <p:sp>
        <p:nvSpPr>
          <p:cNvPr id="3" name="Content Placeholder 2"/>
          <p:cNvSpPr>
            <a:spLocks noGrp="1"/>
          </p:cNvSpPr>
          <p:nvPr>
            <p:ph idx="1"/>
          </p:nvPr>
        </p:nvSpPr>
        <p:spPr>
          <a:xfrm>
            <a:off x="457200" y="1775191"/>
            <a:ext cx="8305800" cy="4930409"/>
          </a:xfrm>
        </p:spPr>
        <p:txBody>
          <a:bodyPr>
            <a:normAutofit fontScale="62500" lnSpcReduction="20000"/>
          </a:bodyPr>
          <a:lstStyle/>
          <a:p>
            <a:pPr>
              <a:buNone/>
            </a:pPr>
            <a:r>
              <a:rPr lang="en-US" dirty="0" smtClean="0"/>
              <a:t>public class </a:t>
            </a:r>
            <a:r>
              <a:rPr lang="en-US" dirty="0" err="1" smtClean="0"/>
              <a:t>DataManagementPreferencesActivity</a:t>
            </a:r>
            <a:r>
              <a:rPr lang="en-US" dirty="0" smtClean="0"/>
              <a:t> extends Activity {</a:t>
            </a:r>
          </a:p>
          <a:p>
            <a:pPr>
              <a:buNone/>
            </a:pPr>
            <a:r>
              <a:rPr lang="en-US" dirty="0" smtClean="0"/>
              <a:t>    </a:t>
            </a:r>
            <a:r>
              <a:rPr lang="en-US" dirty="0" err="1" smtClean="0"/>
              <a:t>SharedPreferences</a:t>
            </a:r>
            <a:r>
              <a:rPr lang="en-US" dirty="0" smtClean="0"/>
              <a:t> </a:t>
            </a:r>
            <a:r>
              <a:rPr lang="en-US" dirty="0" err="1" smtClean="0"/>
              <a:t>prefs</a:t>
            </a:r>
            <a:r>
              <a:rPr lang="en-US" dirty="0" smtClean="0"/>
              <a:t>;</a:t>
            </a:r>
          </a:p>
          <a:p>
            <a:pPr>
              <a:buNone/>
            </a:pPr>
            <a:r>
              <a:rPr lang="en-US" dirty="0" smtClean="0"/>
              <a:t>    final static String USERNAME = "</a:t>
            </a:r>
            <a:r>
              <a:rPr lang="en-US" dirty="0" err="1" smtClean="0"/>
              <a:t>uname</a:t>
            </a:r>
            <a:r>
              <a:rPr lang="en-US" dirty="0" smtClean="0"/>
              <a:t>";</a:t>
            </a:r>
          </a:p>
          <a:p>
            <a:pPr>
              <a:buNone/>
            </a:pPr>
            <a:r>
              <a:rPr lang="en-US" dirty="0" smtClean="0"/>
              <a:t>    public void </a:t>
            </a:r>
            <a:r>
              <a:rPr lang="en-US" dirty="0" err="1" smtClean="0"/>
              <a:t>onCreate(Bundle</a:t>
            </a:r>
            <a:r>
              <a:rPr lang="en-US" dirty="0" smtClean="0"/>
              <a:t> </a:t>
            </a:r>
            <a:r>
              <a:rPr lang="en-US" dirty="0" err="1" smtClean="0"/>
              <a:t>savedInstanceState</a:t>
            </a:r>
            <a:r>
              <a:rPr lang="en-US" dirty="0" smtClean="0"/>
              <a:t>) {</a:t>
            </a:r>
          </a:p>
          <a:p>
            <a:pPr>
              <a:buNone/>
            </a:pPr>
            <a:r>
              <a:rPr lang="en-US" dirty="0" smtClean="0"/>
              <a:t>       …</a:t>
            </a:r>
          </a:p>
          <a:p>
            <a:pPr>
              <a:buNone/>
            </a:pPr>
            <a:r>
              <a:rPr lang="en-US" dirty="0" smtClean="0"/>
              <a:t>      </a:t>
            </a:r>
            <a:r>
              <a:rPr lang="en-US" dirty="0" err="1" smtClean="0"/>
              <a:t>prefs</a:t>
            </a:r>
            <a:r>
              <a:rPr lang="en-US" dirty="0" smtClean="0"/>
              <a:t> = </a:t>
            </a:r>
            <a:r>
              <a:rPr lang="en-US" dirty="0" err="1" smtClean="0"/>
              <a:t>PreferenceManager</a:t>
            </a:r>
            <a:r>
              <a:rPr lang="en-US" dirty="0" smtClean="0"/>
              <a:t>.</a:t>
            </a:r>
            <a:br>
              <a:rPr lang="en-US" dirty="0" smtClean="0"/>
            </a:br>
            <a:r>
              <a:rPr lang="en-US" dirty="0" smtClean="0"/>
              <a:t> 	         </a:t>
            </a:r>
            <a:r>
              <a:rPr lang="en-US" dirty="0" err="1" smtClean="0"/>
              <a:t>getDefaultSharedPreferences(getApplicationContext</a:t>
            </a:r>
            <a:r>
              <a:rPr lang="en-US" dirty="0" smtClean="0"/>
              <a:t>());</a:t>
            </a:r>
          </a:p>
          <a:p>
            <a:pPr>
              <a:buNone/>
            </a:pPr>
            <a:r>
              <a:rPr lang="en-US" dirty="0" smtClean="0"/>
              <a:t>      final Button button  = …;</a:t>
            </a:r>
          </a:p>
          <a:p>
            <a:pPr>
              <a:buNone/>
            </a:pPr>
            <a:r>
              <a:rPr lang="en-US" dirty="0" smtClean="0"/>
              <a:t>      </a:t>
            </a:r>
            <a:r>
              <a:rPr lang="en-US" dirty="0" err="1" smtClean="0"/>
              <a:t>button.setOnClickListener(new</a:t>
            </a:r>
            <a:r>
              <a:rPr lang="en-US" dirty="0" smtClean="0"/>
              <a:t> </a:t>
            </a:r>
            <a:r>
              <a:rPr lang="en-US" dirty="0" err="1" smtClean="0"/>
              <a:t>OnClickListener</a:t>
            </a:r>
            <a:r>
              <a:rPr lang="en-US" dirty="0" smtClean="0"/>
              <a:t>() {</a:t>
            </a:r>
          </a:p>
          <a:p>
            <a:pPr>
              <a:buNone/>
            </a:pPr>
            <a:r>
              <a:rPr lang="en-US" dirty="0" smtClean="0"/>
              <a:t>          public void </a:t>
            </a:r>
            <a:r>
              <a:rPr lang="en-US" dirty="0" err="1" smtClean="0"/>
              <a:t>onClick(View</a:t>
            </a:r>
            <a:r>
              <a:rPr lang="en-US" dirty="0" smtClean="0"/>
              <a:t> </a:t>
            </a:r>
            <a:r>
              <a:rPr lang="en-US" dirty="0" err="1" smtClean="0"/>
              <a:t>v</a:t>
            </a:r>
            <a:r>
              <a:rPr lang="en-US" dirty="0" smtClean="0"/>
              <a:t>) {</a:t>
            </a:r>
          </a:p>
          <a:p>
            <a:pPr>
              <a:buNone/>
            </a:pPr>
            <a:r>
              <a:rPr lang="en-US" dirty="0" smtClean="0"/>
              <a:t>              </a:t>
            </a:r>
            <a:r>
              <a:rPr lang="en-US" dirty="0" err="1" smtClean="0"/>
              <a:t>startActivity(new</a:t>
            </a:r>
            <a:r>
              <a:rPr lang="en-US" dirty="0" smtClean="0"/>
              <a:t> Intent               </a:t>
            </a:r>
          </a:p>
          <a:p>
            <a:pPr>
              <a:buNone/>
            </a:pPr>
            <a:r>
              <a:rPr lang="en-US" dirty="0" smtClean="0"/>
              <a:t>                                              (</a:t>
            </a:r>
            <a:r>
              <a:rPr lang="en-US" dirty="0" err="1" smtClean="0"/>
              <a:t>DataManagementPreferencesActivity.this</a:t>
            </a:r>
            <a:r>
              <a:rPr lang="en-US" dirty="0" smtClean="0"/>
              <a:t>,</a:t>
            </a:r>
          </a:p>
          <a:p>
            <a:pPr>
              <a:buNone/>
            </a:pPr>
            <a:r>
              <a:rPr lang="en-US" dirty="0" smtClean="0"/>
              <a:t>				 </a:t>
            </a:r>
            <a:r>
              <a:rPr lang="en-US" dirty="0" err="1" smtClean="0"/>
              <a:t>LoadPreferencesActivity.class</a:t>
            </a:r>
            <a:r>
              <a:rPr lang="en-US" dirty="0" smtClean="0"/>
              <a:t>));</a:t>
            </a:r>
          </a:p>
          <a:p>
            <a:pPr>
              <a:buNone/>
            </a:pPr>
            <a:r>
              <a:rPr lang="en-US" dirty="0" smtClean="0"/>
              <a:t>          }</a:t>
            </a:r>
          </a:p>
          <a:p>
            <a:pPr>
              <a:buNone/>
            </a:pPr>
            <a:r>
              <a:rPr lang="en-US" dirty="0" smtClean="0"/>
              <a:t>     });</a:t>
            </a:r>
          </a:p>
          <a:p>
            <a:pPr>
              <a:buNone/>
            </a:pPr>
            <a:r>
              <a:rPr lang="en-US" dirty="0" smtClean="0"/>
              <a:t>}</a:t>
            </a:r>
          </a:p>
          <a:p>
            <a:pPr>
              <a:buNone/>
            </a:pP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48944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Some Data Storage Options</a:t>
            </a:r>
            <a:endParaRPr lang="en-US" dirty="0"/>
          </a:p>
        </p:txBody>
      </p:sp>
      <p:sp>
        <p:nvSpPr>
          <p:cNvPr id="14" name="Content Placeholder 13"/>
          <p:cNvSpPr>
            <a:spLocks noGrp="1"/>
          </p:cNvSpPr>
          <p:nvPr>
            <p:ph idx="1"/>
          </p:nvPr>
        </p:nvSpPr>
        <p:spPr/>
        <p:txBody>
          <a:bodyPr/>
          <a:lstStyle/>
          <a:p>
            <a:r>
              <a:rPr lang="en-US" smtClean="0"/>
              <a:t>Files</a:t>
            </a:r>
          </a:p>
          <a:p>
            <a:r>
              <a:rPr lang="en-US" smtClean="0"/>
              <a:t>SharedPreferences</a:t>
            </a:r>
          </a:p>
          <a:p>
            <a:r>
              <a:rPr lang="en-US" smtClean="0"/>
              <a:t>SQLite database</a:t>
            </a:r>
          </a:p>
          <a:p>
            <a:pPr lvl="1"/>
            <a:endParaRPr lang="en-US" smtClean="0"/>
          </a:p>
          <a:p>
            <a:endParaRPr lang="en-US" dirty="0"/>
          </a:p>
        </p:txBody>
      </p:sp>
      <p:sp>
        <p:nvSpPr>
          <p:cNvPr id="2" name="Footer Placeholder 1"/>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34015250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SharedPreferences (cont.)</a:t>
            </a:r>
            <a:endParaRPr lang="en-US" dirty="0"/>
          </a:p>
        </p:txBody>
      </p:sp>
      <p:sp>
        <p:nvSpPr>
          <p:cNvPr id="4" name="Content Placeholder 3"/>
          <p:cNvSpPr>
            <a:spLocks noGrp="1"/>
          </p:cNvSpPr>
          <p:nvPr>
            <p:ph idx="1"/>
          </p:nvPr>
        </p:nvSpPr>
        <p:spPr>
          <a:xfrm>
            <a:off x="457200" y="1775191"/>
            <a:ext cx="8686800" cy="4854209"/>
          </a:xfrm>
        </p:spPr>
        <p:txBody>
          <a:bodyPr>
            <a:normAutofit fontScale="55000" lnSpcReduction="20000"/>
          </a:bodyPr>
          <a:lstStyle/>
          <a:p>
            <a:pPr>
              <a:buNone/>
            </a:pPr>
            <a:r>
              <a:rPr lang="en-US" dirty="0" smtClean="0"/>
              <a:t>public class </a:t>
            </a:r>
            <a:r>
              <a:rPr lang="en-US" dirty="0" err="1" smtClean="0"/>
              <a:t>LoadPreferencesActivity</a:t>
            </a:r>
            <a:r>
              <a:rPr lang="en-US" dirty="0" smtClean="0"/>
              <a:t> extends </a:t>
            </a:r>
            <a:r>
              <a:rPr lang="en-US" dirty="0" err="1" smtClean="0"/>
              <a:t>PreferenceActivity</a:t>
            </a:r>
            <a:r>
              <a:rPr lang="en-US" dirty="0" smtClean="0"/>
              <a:t> {</a:t>
            </a:r>
          </a:p>
          <a:p>
            <a:pPr>
              <a:buNone/>
            </a:pPr>
            <a:r>
              <a:rPr lang="en-US" dirty="0" smtClean="0"/>
              <a:t>   protected void </a:t>
            </a:r>
            <a:r>
              <a:rPr lang="en-US" dirty="0" err="1" smtClean="0"/>
              <a:t>onCreate(Bundle</a:t>
            </a:r>
            <a:r>
              <a:rPr lang="en-US" dirty="0" smtClean="0"/>
              <a:t> </a:t>
            </a:r>
            <a:r>
              <a:rPr lang="en-US" dirty="0" err="1" smtClean="0"/>
              <a:t>savedInstanceState</a:t>
            </a:r>
            <a:r>
              <a:rPr lang="en-US" dirty="0" smtClean="0"/>
              <a:t>) {</a:t>
            </a:r>
          </a:p>
          <a:p>
            <a:pPr>
              <a:buNone/>
            </a:pPr>
            <a:r>
              <a:rPr lang="en-US" dirty="0" smtClean="0"/>
              <a:t>      …</a:t>
            </a:r>
          </a:p>
          <a:p>
            <a:pPr>
              <a:spcAft>
                <a:spcPts val="600"/>
              </a:spcAft>
              <a:buNone/>
            </a:pPr>
            <a:r>
              <a:rPr lang="en-US" dirty="0" smtClean="0"/>
              <a:t>      final </a:t>
            </a:r>
            <a:r>
              <a:rPr lang="en-US" dirty="0" err="1" smtClean="0"/>
              <a:t>SharedPreferences</a:t>
            </a:r>
            <a:r>
              <a:rPr lang="en-US" dirty="0" smtClean="0"/>
              <a:t> </a:t>
            </a:r>
            <a:r>
              <a:rPr lang="en-US" dirty="0" err="1" smtClean="0"/>
              <a:t>prefs</a:t>
            </a:r>
            <a:r>
              <a:rPr lang="en-US" dirty="0" smtClean="0"/>
              <a:t> = </a:t>
            </a:r>
            <a:br>
              <a:rPr lang="en-US" dirty="0" smtClean="0"/>
            </a:br>
            <a:r>
              <a:rPr lang="en-US" dirty="0" smtClean="0"/>
              <a:t>                       </a:t>
            </a:r>
            <a:r>
              <a:rPr lang="en-US" dirty="0" err="1" smtClean="0"/>
              <a:t>PreferenceManager.getDefaultSharedPreferences(this</a:t>
            </a:r>
            <a:r>
              <a:rPr lang="en-US" dirty="0" smtClean="0"/>
              <a:t>);</a:t>
            </a:r>
          </a:p>
          <a:p>
            <a:pPr>
              <a:spcAft>
                <a:spcPts val="600"/>
              </a:spcAft>
              <a:buNone/>
            </a:pPr>
            <a:r>
              <a:rPr lang="en-US" dirty="0" smtClean="0"/>
              <a:t>      </a:t>
            </a:r>
            <a:r>
              <a:rPr lang="en-US" dirty="0" err="1" smtClean="0"/>
              <a:t>addPreferencesFromResource(R.xml.user_prefs</a:t>
            </a:r>
            <a:r>
              <a:rPr lang="en-US" dirty="0" smtClean="0"/>
              <a:t>);</a:t>
            </a:r>
          </a:p>
          <a:p>
            <a:pPr>
              <a:buNone/>
            </a:pPr>
            <a:r>
              <a:rPr lang="en-US" dirty="0" smtClean="0"/>
              <a:t>      final </a:t>
            </a:r>
            <a:r>
              <a:rPr lang="en-US" dirty="0" err="1" smtClean="0"/>
              <a:t>EditTextPreference</a:t>
            </a:r>
            <a:r>
              <a:rPr lang="en-US" dirty="0" smtClean="0"/>
              <a:t> </a:t>
            </a:r>
            <a:r>
              <a:rPr lang="en-US" dirty="0" err="1" smtClean="0"/>
              <a:t>uNamePref</a:t>
            </a:r>
            <a:r>
              <a:rPr lang="en-US" dirty="0" smtClean="0"/>
              <a:t> = (</a:t>
            </a:r>
            <a:r>
              <a:rPr lang="en-US" dirty="0" err="1" smtClean="0"/>
              <a:t>EditTextPreference</a:t>
            </a:r>
            <a:r>
              <a:rPr lang="en-US" dirty="0" smtClean="0"/>
              <a:t>) </a:t>
            </a:r>
            <a:br>
              <a:rPr lang="en-US" dirty="0" smtClean="0"/>
            </a:br>
            <a:r>
              <a:rPr lang="en-US" dirty="0" smtClean="0"/>
              <a:t>                             </a:t>
            </a:r>
            <a:r>
              <a:rPr lang="en-US" dirty="0" err="1" smtClean="0"/>
              <a:t>getPreferenceScreen().findPreference(USERNAME</a:t>
            </a:r>
            <a:r>
              <a:rPr lang="en-US" dirty="0" smtClean="0"/>
              <a:t>);</a:t>
            </a:r>
          </a:p>
          <a:p>
            <a:pPr>
              <a:buNone/>
            </a:pPr>
            <a:r>
              <a:rPr lang="en-US" dirty="0" smtClean="0"/>
              <a:t>      </a:t>
            </a:r>
            <a:r>
              <a:rPr lang="en-US" dirty="0" err="1" smtClean="0"/>
              <a:t>uNamePref.setSummary(prefs.getString(USERNAME</a:t>
            </a:r>
            <a:r>
              <a:rPr lang="en-US" dirty="0" smtClean="0"/>
              <a:t>, ""));</a:t>
            </a:r>
          </a:p>
          <a:p>
            <a:pPr>
              <a:buNone/>
            </a:pPr>
            <a:r>
              <a:rPr lang="en-US" dirty="0" smtClean="0"/>
              <a:t>      </a:t>
            </a:r>
            <a:r>
              <a:rPr lang="en-US" dirty="0" err="1" smtClean="0"/>
              <a:t>prefs.registerOnSharedPreferenceChangeListener</a:t>
            </a:r>
            <a:r>
              <a:rPr lang="en-US" dirty="0" smtClean="0"/>
              <a:t>(</a:t>
            </a:r>
            <a:br>
              <a:rPr lang="en-US" dirty="0" smtClean="0"/>
            </a:br>
            <a:r>
              <a:rPr lang="en-US" dirty="0" smtClean="0"/>
              <a:t> new </a:t>
            </a:r>
            <a:r>
              <a:rPr lang="en-US" dirty="0" err="1" smtClean="0"/>
              <a:t>OnSharedPreferenceChangeListener</a:t>
            </a:r>
            <a:r>
              <a:rPr lang="en-US" dirty="0" smtClean="0"/>
              <a:t>() {</a:t>
            </a:r>
          </a:p>
          <a:p>
            <a:pPr>
              <a:buNone/>
            </a:pPr>
            <a:r>
              <a:rPr lang="en-US" dirty="0" smtClean="0"/>
              <a:t>          public void </a:t>
            </a:r>
            <a:r>
              <a:rPr lang="en-US" dirty="0" err="1" smtClean="0"/>
              <a:t>onSharedPreferenceChanged</a:t>
            </a:r>
            <a:r>
              <a:rPr lang="en-US" dirty="0" smtClean="0"/>
              <a:t>(</a:t>
            </a:r>
            <a:br>
              <a:rPr lang="en-US" dirty="0" smtClean="0"/>
            </a:br>
            <a:r>
              <a:rPr lang="en-US" dirty="0" smtClean="0"/>
              <a:t>                               </a:t>
            </a:r>
            <a:r>
              <a:rPr lang="en-US" dirty="0" err="1" smtClean="0"/>
              <a:t>SharedPreferences</a:t>
            </a:r>
            <a:r>
              <a:rPr lang="en-US" dirty="0" smtClean="0"/>
              <a:t> </a:t>
            </a:r>
            <a:r>
              <a:rPr lang="en-US" dirty="0" err="1" smtClean="0"/>
              <a:t>sharedPreferences</a:t>
            </a:r>
            <a:r>
              <a:rPr lang="en-US" dirty="0" smtClean="0"/>
              <a:t>, String key) {</a:t>
            </a:r>
          </a:p>
          <a:p>
            <a:pPr>
              <a:buNone/>
            </a:pPr>
            <a:r>
              <a:rPr lang="en-US" dirty="0" smtClean="0"/>
              <a:t>               </a:t>
            </a:r>
            <a:r>
              <a:rPr lang="en-US" dirty="0" err="1" smtClean="0"/>
              <a:t>uNamePref.setSummary(prefs.getString(USERNAME</a:t>
            </a:r>
            <a:r>
              <a:rPr lang="en-US" dirty="0" smtClean="0"/>
              <a:t>, ""));</a:t>
            </a:r>
          </a:p>
          <a:p>
            <a:pPr>
              <a:buNone/>
            </a:pPr>
            <a:r>
              <a:rPr lang="en-US" dirty="0" smtClean="0"/>
              <a:t>          }</a:t>
            </a:r>
          </a:p>
          <a:p>
            <a:pPr>
              <a:buNone/>
            </a:pPr>
            <a:r>
              <a:rPr lang="en-US" dirty="0" smtClean="0"/>
              <a:t>      });</a:t>
            </a:r>
          </a:p>
          <a:p>
            <a:pPr>
              <a:buNone/>
            </a:pPr>
            <a:r>
              <a:rPr lang="en-US" dirty="0" smtClean="0"/>
              <a:t>…</a:t>
            </a:r>
            <a:endParaRPr lang="en-US" dirty="0"/>
          </a:p>
        </p:txBody>
      </p:sp>
      <p:sp>
        <p:nvSpPr>
          <p:cNvPr id="3" name="Footer Placeholder 2"/>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35366084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user_prefs.xml</a:t>
            </a:r>
            <a:endParaRPr lang="en-US" dirty="0"/>
          </a:p>
        </p:txBody>
      </p:sp>
      <p:sp>
        <p:nvSpPr>
          <p:cNvPr id="3" name="Content Placeholder 2"/>
          <p:cNvSpPr>
            <a:spLocks noGrp="1"/>
          </p:cNvSpPr>
          <p:nvPr>
            <p:ph idx="1"/>
          </p:nvPr>
        </p:nvSpPr>
        <p:spPr/>
        <p:txBody>
          <a:bodyPr>
            <a:normAutofit lnSpcReduction="10000"/>
          </a:bodyPr>
          <a:lstStyle/>
          <a:p>
            <a:pPr>
              <a:buNone/>
            </a:pPr>
            <a:r>
              <a:rPr lang="en-US" sz="2400" dirty="0" smtClean="0"/>
              <a:t>&lt;</a:t>
            </a:r>
            <a:r>
              <a:rPr lang="en-US" sz="2400" dirty="0" err="1" smtClean="0"/>
              <a:t>PreferenceScreen</a:t>
            </a:r>
            <a:r>
              <a:rPr lang="en-US" sz="2400" dirty="0" smtClean="0"/>
              <a:t> …</a:t>
            </a:r>
            <a:r>
              <a:rPr lang="en-US" sz="2400" i="1" dirty="0" smtClean="0"/>
              <a:t>&gt;</a:t>
            </a:r>
          </a:p>
          <a:p>
            <a:pPr>
              <a:buNone/>
            </a:pPr>
            <a:r>
              <a:rPr lang="en-US" sz="2400" dirty="0" smtClean="0"/>
              <a:t>    &lt;</a:t>
            </a:r>
            <a:r>
              <a:rPr lang="en-US" sz="2400" dirty="0" err="1" smtClean="0"/>
              <a:t>EditTextPreference</a:t>
            </a:r>
            <a:endParaRPr lang="en-US" sz="2400" dirty="0" smtClean="0"/>
          </a:p>
          <a:p>
            <a:pPr>
              <a:buNone/>
            </a:pPr>
            <a:r>
              <a:rPr lang="en-US" sz="2400" dirty="0" smtClean="0"/>
              <a:t>    		</a:t>
            </a:r>
            <a:r>
              <a:rPr lang="en-US" sz="2400" dirty="0" err="1" smtClean="0"/>
              <a:t>android:negativeButtonText</a:t>
            </a:r>
            <a:r>
              <a:rPr lang="en-US" sz="2400" dirty="0" smtClean="0"/>
              <a:t>=</a:t>
            </a:r>
            <a:r>
              <a:rPr lang="en-US" sz="2400" i="1" dirty="0" smtClean="0"/>
              <a:t>"Cancel" </a:t>
            </a:r>
          </a:p>
          <a:p>
            <a:pPr>
              <a:buNone/>
            </a:pPr>
            <a:r>
              <a:rPr lang="en-US" sz="2400" dirty="0" smtClean="0"/>
              <a:t>   		 </a:t>
            </a:r>
            <a:r>
              <a:rPr lang="en-US" sz="2400" dirty="0" err="1" smtClean="0"/>
              <a:t>android:dialogMessage</a:t>
            </a:r>
            <a:r>
              <a:rPr lang="en-US" sz="2400" dirty="0" smtClean="0"/>
              <a:t>=</a:t>
            </a:r>
            <a:r>
              <a:rPr lang="en-US" sz="2400" i="1" dirty="0" smtClean="0"/>
              <a:t>"Enter Your User Name" </a:t>
            </a:r>
          </a:p>
          <a:p>
            <a:pPr>
              <a:buNone/>
            </a:pPr>
            <a:r>
              <a:rPr lang="en-US" sz="2400" dirty="0" smtClean="0"/>
              <a:t>   		 </a:t>
            </a:r>
            <a:r>
              <a:rPr lang="en-US" sz="2400" dirty="0" err="1" smtClean="0"/>
              <a:t>android:dialogTitle</a:t>
            </a:r>
            <a:r>
              <a:rPr lang="en-US" sz="2400" dirty="0" smtClean="0"/>
              <a:t>=</a:t>
            </a:r>
            <a:r>
              <a:rPr lang="en-US" sz="2400" i="1" dirty="0" smtClean="0"/>
              <a:t>"User Name" </a:t>
            </a:r>
          </a:p>
          <a:p>
            <a:pPr>
              <a:buNone/>
            </a:pPr>
            <a:r>
              <a:rPr lang="en-US" sz="2400" dirty="0" smtClean="0"/>
              <a:t>   		 </a:t>
            </a:r>
            <a:r>
              <a:rPr lang="en-US" sz="2400" dirty="0" err="1" smtClean="0"/>
              <a:t>android:positiveButtonText</a:t>
            </a:r>
            <a:r>
              <a:rPr lang="en-US" sz="2400" dirty="0" smtClean="0"/>
              <a:t>=</a:t>
            </a:r>
            <a:r>
              <a:rPr lang="en-US" sz="2400" i="1" dirty="0" smtClean="0"/>
              <a:t>"Submit" </a:t>
            </a:r>
          </a:p>
          <a:p>
            <a:pPr>
              <a:buNone/>
            </a:pPr>
            <a:r>
              <a:rPr lang="en-US" sz="2400" dirty="0" smtClean="0"/>
              <a:t>    		</a:t>
            </a:r>
            <a:r>
              <a:rPr lang="en-US" sz="2400" dirty="0" err="1" smtClean="0"/>
              <a:t>android:title</a:t>
            </a:r>
            <a:r>
              <a:rPr lang="en-US" sz="2400" dirty="0" smtClean="0"/>
              <a:t>=</a:t>
            </a:r>
            <a:r>
              <a:rPr lang="en-US" sz="2400" i="1" dirty="0" smtClean="0"/>
              <a:t>"User Name" </a:t>
            </a:r>
          </a:p>
          <a:p>
            <a:pPr>
              <a:buNone/>
            </a:pPr>
            <a:r>
              <a:rPr lang="en-US" sz="2400" dirty="0" smtClean="0"/>
              <a:t>    		</a:t>
            </a:r>
            <a:r>
              <a:rPr lang="en-US" sz="2400" dirty="0" err="1" smtClean="0"/>
              <a:t>android:key</a:t>
            </a:r>
            <a:r>
              <a:rPr lang="en-US" sz="2400" dirty="0" smtClean="0"/>
              <a:t>=</a:t>
            </a:r>
            <a:r>
              <a:rPr lang="en-US" sz="2400" i="1" dirty="0" smtClean="0"/>
              <a:t>"</a:t>
            </a:r>
            <a:r>
              <a:rPr lang="en-US" sz="2400" i="1" dirty="0" err="1" smtClean="0"/>
              <a:t>uname</a:t>
            </a:r>
            <a:r>
              <a:rPr lang="en-US" sz="2400" i="1" dirty="0" smtClean="0"/>
              <a:t>"&gt;</a:t>
            </a:r>
            <a:br>
              <a:rPr lang="en-US" sz="2400" i="1" dirty="0" smtClean="0"/>
            </a:br>
            <a:r>
              <a:rPr lang="en-US" sz="2400" i="1" dirty="0" smtClean="0"/>
              <a:t>&lt;/</a:t>
            </a:r>
            <a:r>
              <a:rPr lang="en-US" sz="2400" i="1" dirty="0" err="1" smtClean="0"/>
              <a:t>EditTextPreference</a:t>
            </a:r>
            <a:r>
              <a:rPr lang="en-US" sz="2400" i="1" dirty="0" smtClean="0"/>
              <a:t>&gt;</a:t>
            </a:r>
          </a:p>
          <a:p>
            <a:pPr>
              <a:buNone/>
            </a:pPr>
            <a:r>
              <a:rPr lang="en-US" sz="2400" dirty="0" smtClean="0"/>
              <a:t>&lt;/</a:t>
            </a:r>
            <a:r>
              <a:rPr lang="en-US" sz="2400" dirty="0" err="1" smtClean="0"/>
              <a:t>PreferenceScreen</a:t>
            </a:r>
            <a:r>
              <a:rPr lang="en-US" sz="2400" dirty="0" smtClean="0"/>
              <a:t>&gt;</a:t>
            </a:r>
          </a:p>
          <a:p>
            <a:pPr>
              <a:buNone/>
            </a:pPr>
            <a:endParaRPr lang="en-US" sz="2400" dirty="0"/>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2302184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SQLite </a:t>
            </a:r>
            <a:endParaRPr lang="en-US" dirty="0"/>
          </a:p>
        </p:txBody>
      </p:sp>
      <p:sp>
        <p:nvSpPr>
          <p:cNvPr id="3" name="Rectangle 2"/>
          <p:cNvSpPr>
            <a:spLocks noGrp="1"/>
          </p:cNvSpPr>
          <p:nvPr>
            <p:ph idx="1"/>
          </p:nvPr>
        </p:nvSpPr>
        <p:spPr/>
        <p:txBody>
          <a:bodyPr>
            <a:normAutofit/>
          </a:bodyPr>
          <a:lstStyle/>
          <a:p>
            <a:r>
              <a:rPr lang="en-US" dirty="0" err="1" smtClean="0"/>
              <a:t>SQLite</a:t>
            </a:r>
            <a:r>
              <a:rPr lang="en-US" dirty="0" smtClean="0"/>
              <a:t> provides in-memory database</a:t>
            </a:r>
          </a:p>
          <a:p>
            <a:r>
              <a:rPr lang="en-US" dirty="0" smtClean="0"/>
              <a:t>Designed to operate within a very small footprint (&lt;300kB) within a single cross-platform disk file</a:t>
            </a:r>
          </a:p>
          <a:p>
            <a:r>
              <a:rPr lang="en-US" dirty="0" smtClean="0"/>
              <a:t>Implements most of SQL92</a:t>
            </a:r>
          </a:p>
          <a:p>
            <a:r>
              <a:rPr lang="en-US" dirty="0" smtClean="0"/>
              <a:t>Supports ACID transactions</a:t>
            </a:r>
          </a:p>
          <a:p>
            <a:pPr lvl="1"/>
            <a:r>
              <a:rPr lang="en-US" dirty="0" smtClean="0"/>
              <a:t>Atomic, consistent, isolated &amp; durable</a:t>
            </a:r>
          </a:p>
          <a:p>
            <a:endParaRPr lang="en-US" dirty="0" smtClean="0"/>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3079505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 Database</a:t>
            </a:r>
            <a:endParaRPr lang="en-US" dirty="0"/>
          </a:p>
        </p:txBody>
      </p:sp>
      <p:sp>
        <p:nvSpPr>
          <p:cNvPr id="3" name="Content Placeholder 2"/>
          <p:cNvSpPr>
            <a:spLocks noGrp="1"/>
          </p:cNvSpPr>
          <p:nvPr>
            <p:ph idx="1"/>
          </p:nvPr>
        </p:nvSpPr>
        <p:spPr/>
        <p:txBody>
          <a:bodyPr/>
          <a:lstStyle/>
          <a:p>
            <a:r>
              <a:rPr lang="en-US" dirty="0" smtClean="0"/>
              <a:t>Recommended method relies on a helper class called </a:t>
            </a:r>
            <a:r>
              <a:rPr lang="en-US" dirty="0" err="1" smtClean="0"/>
              <a:t>SQLiteOpenHelper</a:t>
            </a:r>
            <a:endParaRPr lang="en-US" dirty="0" smtClean="0"/>
          </a:p>
          <a:p>
            <a:r>
              <a:rPr lang="en-US" dirty="0" smtClean="0"/>
              <a:t>Create a subclass </a:t>
            </a:r>
            <a:r>
              <a:rPr lang="en-US" dirty="0" err="1" smtClean="0"/>
              <a:t>SQLOpenHelper</a:t>
            </a:r>
            <a:endParaRPr lang="en-US" dirty="0" smtClean="0"/>
          </a:p>
          <a:p>
            <a:pPr lvl="1"/>
            <a:r>
              <a:rPr lang="en-US" dirty="0" smtClean="0"/>
              <a:t>Override </a:t>
            </a:r>
            <a:r>
              <a:rPr lang="en-US" dirty="0" err="1" smtClean="0"/>
              <a:t>onCreate</a:t>
            </a:r>
            <a:r>
              <a:rPr lang="en-US" dirty="0" smtClean="0"/>
              <a:t>()</a:t>
            </a:r>
          </a:p>
          <a:p>
            <a:pPr lvl="1"/>
            <a:r>
              <a:rPr lang="en-US" dirty="0" smtClean="0"/>
              <a:t>Execute CREATE TABLE command</a:t>
            </a:r>
          </a:p>
          <a:p>
            <a:r>
              <a:rPr lang="en-US" dirty="0" smtClean="0"/>
              <a:t>Use Constructor to instantiate subclass</a:t>
            </a:r>
          </a:p>
          <a:p>
            <a:r>
              <a:rPr lang="en-US" dirty="0" smtClean="0"/>
              <a:t>Use </a:t>
            </a:r>
            <a:r>
              <a:rPr lang="en-US" dirty="0" err="1" smtClean="0"/>
              <a:t>SQLiteOpenHelper</a:t>
            </a:r>
            <a:r>
              <a:rPr lang="en-US" dirty="0" smtClean="0"/>
              <a:t> methods to open &amp; return underlying database</a:t>
            </a:r>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22870304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 Database (cont.)</a:t>
            </a:r>
            <a:endParaRPr lang="en-US" dirty="0"/>
          </a:p>
        </p:txBody>
      </p:sp>
      <p:sp>
        <p:nvSpPr>
          <p:cNvPr id="3" name="Content Placeholder 2"/>
          <p:cNvSpPr>
            <a:spLocks noGrp="1"/>
          </p:cNvSpPr>
          <p:nvPr>
            <p:ph idx="1"/>
          </p:nvPr>
        </p:nvSpPr>
        <p:spPr>
          <a:xfrm>
            <a:off x="457200" y="1775191"/>
            <a:ext cx="8534400" cy="4625609"/>
          </a:xfrm>
        </p:spPr>
        <p:txBody>
          <a:bodyPr>
            <a:noAutofit/>
          </a:bodyPr>
          <a:lstStyle/>
          <a:p>
            <a:pPr>
              <a:buNone/>
            </a:pPr>
            <a:r>
              <a:rPr lang="en-US" sz="2200" dirty="0" smtClean="0"/>
              <a:t>public class </a:t>
            </a:r>
            <a:r>
              <a:rPr lang="en-US" sz="2200" dirty="0" err="1" smtClean="0"/>
              <a:t>DatabaseOpenHelper</a:t>
            </a:r>
            <a:r>
              <a:rPr lang="en-US" sz="2200" dirty="0" smtClean="0"/>
              <a:t> extends </a:t>
            </a:r>
            <a:r>
              <a:rPr lang="en-US" sz="2200" dirty="0" err="1" smtClean="0"/>
              <a:t>SQLiteOpenHelper</a:t>
            </a:r>
            <a:r>
              <a:rPr lang="en-US" sz="2200" dirty="0" smtClean="0"/>
              <a:t> {</a:t>
            </a:r>
          </a:p>
          <a:p>
            <a:pPr>
              <a:buNone/>
            </a:pPr>
            <a:r>
              <a:rPr lang="en-US" sz="2200" dirty="0" smtClean="0"/>
              <a:t>   final private static String CREATE_CMD = </a:t>
            </a:r>
          </a:p>
          <a:p>
            <a:pPr>
              <a:buNone/>
            </a:pPr>
            <a:r>
              <a:rPr lang="en-US" sz="2200" dirty="0" smtClean="0"/>
              <a:t>		"CREATE TABLE artists (” </a:t>
            </a:r>
          </a:p>
          <a:p>
            <a:pPr>
              <a:buNone/>
            </a:pPr>
            <a:r>
              <a:rPr lang="en-US" sz="2200" dirty="0" smtClean="0"/>
              <a:t>			+ “_id”+ “ INTEGER PRIMARY KEY   AUTOINCREMENT, ”</a:t>
            </a:r>
            <a:br>
              <a:rPr lang="en-US" sz="2200" dirty="0" smtClean="0"/>
            </a:br>
            <a:r>
              <a:rPr lang="en-US" sz="2200" dirty="0" smtClean="0"/>
              <a:t>		+ “name” + " TEXT NOT NULL)”;</a:t>
            </a:r>
          </a:p>
          <a:p>
            <a:pPr>
              <a:buNone/>
            </a:pPr>
            <a:r>
              <a:rPr lang="en-US" sz="2200" dirty="0" smtClean="0"/>
              <a:t>   public </a:t>
            </a:r>
            <a:r>
              <a:rPr lang="en-US" sz="2200" dirty="0" err="1" smtClean="0"/>
              <a:t>DatabaseOpenHelper(Context</a:t>
            </a:r>
            <a:r>
              <a:rPr lang="en-US" sz="2200" dirty="0" smtClean="0"/>
              <a:t> context) {</a:t>
            </a:r>
          </a:p>
          <a:p>
            <a:pPr>
              <a:buNone/>
            </a:pPr>
            <a:r>
              <a:rPr lang="en-US" sz="2200" dirty="0" smtClean="0"/>
              <a:t>      </a:t>
            </a:r>
            <a:r>
              <a:rPr lang="en-US" sz="2200" dirty="0" err="1" smtClean="0"/>
              <a:t>super(context</a:t>
            </a:r>
            <a:r>
              <a:rPr lang="en-US" sz="2200" dirty="0" smtClean="0"/>
              <a:t>, “</a:t>
            </a:r>
            <a:r>
              <a:rPr lang="en-US" sz="2200" dirty="0" err="1" smtClean="0"/>
              <a:t>artist_db</a:t>
            </a:r>
            <a:r>
              <a:rPr lang="en-US" sz="2200" dirty="0" smtClean="0"/>
              <a:t>”, null, 1);</a:t>
            </a:r>
          </a:p>
          <a:p>
            <a:pPr>
              <a:buNone/>
            </a:pPr>
            <a:r>
              <a:rPr lang="en-US" sz="2200" dirty="0" smtClean="0"/>
              <a:t>   }</a:t>
            </a:r>
          </a:p>
          <a:p>
            <a:pPr>
              <a:buNone/>
            </a:pPr>
            <a:r>
              <a:rPr lang="en-US" sz="2200" dirty="0" smtClean="0"/>
              <a:t>   public void </a:t>
            </a:r>
            <a:r>
              <a:rPr lang="en-US" sz="2200" dirty="0" err="1" smtClean="0"/>
              <a:t>onCreate(SQLiteDatabase</a:t>
            </a:r>
            <a:r>
              <a:rPr lang="en-US" sz="2200" dirty="0" smtClean="0"/>
              <a:t> db) {</a:t>
            </a:r>
          </a:p>
          <a:p>
            <a:pPr>
              <a:buNone/>
            </a:pPr>
            <a:r>
              <a:rPr lang="en-US" sz="2200" dirty="0" smtClean="0"/>
              <a:t>	</a:t>
            </a:r>
            <a:r>
              <a:rPr lang="en-US" sz="2200" dirty="0" err="1" smtClean="0"/>
              <a:t>db.execSQL(CREATE_CMD</a:t>
            </a:r>
            <a:r>
              <a:rPr lang="en-US" sz="2200" dirty="0" smtClean="0"/>
              <a:t>);</a:t>
            </a:r>
          </a:p>
          <a:p>
            <a:pPr>
              <a:buNone/>
            </a:pPr>
            <a:r>
              <a:rPr lang="en-US" sz="2200" dirty="0" smtClean="0"/>
              <a:t>   }</a:t>
            </a:r>
          </a:p>
          <a:p>
            <a:pPr>
              <a:buNone/>
            </a:pPr>
            <a:r>
              <a:rPr lang="en-US" sz="2200" dirty="0" smtClean="0"/>
              <a:t>…</a:t>
            </a:r>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2821172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 Database</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public class </a:t>
            </a:r>
            <a:r>
              <a:rPr lang="en-US" dirty="0" err="1" smtClean="0"/>
              <a:t>DatabaseExampleActivity</a:t>
            </a:r>
            <a:r>
              <a:rPr lang="en-US" dirty="0" smtClean="0"/>
              <a:t> extends </a:t>
            </a:r>
            <a:r>
              <a:rPr lang="en-US" dirty="0" err="1" smtClean="0"/>
              <a:t>ListActivity</a:t>
            </a:r>
            <a:r>
              <a:rPr lang="en-US" dirty="0" smtClean="0"/>
              <a:t> {</a:t>
            </a:r>
          </a:p>
          <a:p>
            <a:pPr>
              <a:buNone/>
            </a:pPr>
            <a:r>
              <a:rPr lang="en-US" dirty="0" smtClean="0"/>
              <a:t>   final static String[] columns ={ _ID, ARTIST_NAME };</a:t>
            </a:r>
          </a:p>
          <a:p>
            <a:pPr>
              <a:buNone/>
            </a:pPr>
            <a:r>
              <a:rPr lang="en-US" dirty="0" smtClean="0"/>
              <a:t>   static </a:t>
            </a:r>
            <a:r>
              <a:rPr lang="en-US" dirty="0" err="1" smtClean="0"/>
              <a:t>SQLiteDatabase</a:t>
            </a:r>
            <a:r>
              <a:rPr lang="en-US" dirty="0" smtClean="0"/>
              <a:t> db = null;</a:t>
            </a:r>
          </a:p>
          <a:p>
            <a:pPr>
              <a:buNone/>
            </a:pPr>
            <a:r>
              <a:rPr lang="en-US" dirty="0" smtClean="0"/>
              <a:t>   public void </a:t>
            </a:r>
            <a:r>
              <a:rPr lang="en-US" dirty="0" err="1" smtClean="0"/>
              <a:t>onCreate(Bundle</a:t>
            </a:r>
            <a:r>
              <a:rPr lang="en-US" dirty="0" smtClean="0"/>
              <a:t> </a:t>
            </a:r>
            <a:r>
              <a:rPr lang="en-US" dirty="0" err="1" smtClean="0"/>
              <a:t>savedInstanceState</a:t>
            </a:r>
            <a:r>
              <a:rPr lang="en-US" dirty="0" smtClean="0"/>
              <a:t>) {</a:t>
            </a:r>
          </a:p>
          <a:p>
            <a:pPr>
              <a:buNone/>
            </a:pPr>
            <a:r>
              <a:rPr lang="en-US" dirty="0" smtClean="0"/>
              <a:t>      …</a:t>
            </a:r>
          </a:p>
          <a:p>
            <a:pPr>
              <a:buNone/>
            </a:pPr>
            <a:r>
              <a:rPr lang="en-US" dirty="0" smtClean="0"/>
              <a:t>      </a:t>
            </a:r>
            <a:r>
              <a:rPr lang="en-US" dirty="0" err="1" smtClean="0"/>
              <a:t>DatabaseOpenHelper</a:t>
            </a:r>
            <a:r>
              <a:rPr lang="en-US" dirty="0" smtClean="0"/>
              <a:t> </a:t>
            </a:r>
            <a:r>
              <a:rPr lang="en-US" dirty="0" err="1" smtClean="0"/>
              <a:t>dbHelper</a:t>
            </a:r>
            <a:r>
              <a:rPr lang="en-US" dirty="0" smtClean="0"/>
              <a:t> = new </a:t>
            </a:r>
            <a:r>
              <a:rPr lang="en-US" dirty="0" err="1" smtClean="0"/>
              <a:t>DatabaseOpenHelper(this</a:t>
            </a:r>
            <a:r>
              <a:rPr lang="en-US" dirty="0" smtClean="0"/>
              <a:t>);</a:t>
            </a:r>
          </a:p>
          <a:p>
            <a:pPr>
              <a:buNone/>
            </a:pPr>
            <a:r>
              <a:rPr lang="en-US" dirty="0" smtClean="0"/>
              <a:t>      db = </a:t>
            </a:r>
            <a:r>
              <a:rPr lang="en-US" dirty="0" err="1" smtClean="0"/>
              <a:t>dbHelper.getWritableDatabase</a:t>
            </a:r>
            <a:r>
              <a:rPr lang="en-US" dirty="0" smtClean="0"/>
              <a:t>();   </a:t>
            </a:r>
          </a:p>
          <a:p>
            <a:pPr>
              <a:buNone/>
            </a:pPr>
            <a:r>
              <a:rPr lang="en-US" dirty="0" smtClean="0"/>
              <a:t>      </a:t>
            </a:r>
            <a:r>
              <a:rPr lang="en-US" dirty="0" err="1" smtClean="0"/>
              <a:t>insertArtists</a:t>
            </a:r>
            <a:r>
              <a:rPr lang="en-US" dirty="0" smtClean="0"/>
              <a:t>();</a:t>
            </a:r>
          </a:p>
          <a:p>
            <a:pPr>
              <a:buNone/>
            </a:pPr>
            <a:r>
              <a:rPr lang="en-US" dirty="0" smtClean="0"/>
              <a:t>      Cursor </a:t>
            </a:r>
            <a:r>
              <a:rPr lang="en-US" dirty="0" err="1" smtClean="0"/>
              <a:t>c</a:t>
            </a:r>
            <a:r>
              <a:rPr lang="en-US" dirty="0" smtClean="0"/>
              <a:t> = </a:t>
            </a:r>
            <a:r>
              <a:rPr lang="en-US" dirty="0" err="1" smtClean="0"/>
              <a:t>readArtists</a:t>
            </a:r>
            <a:r>
              <a:rPr lang="en-US" dirty="0" smtClean="0"/>
              <a:t>(); </a:t>
            </a:r>
          </a:p>
          <a:p>
            <a:pPr>
              <a:buNone/>
            </a:pPr>
            <a:r>
              <a:rPr lang="en-US" dirty="0" smtClean="0"/>
              <a:t>      </a:t>
            </a:r>
            <a:r>
              <a:rPr lang="en-US" dirty="0" err="1" smtClean="0"/>
              <a:t>deleteLadyGaga</a:t>
            </a:r>
            <a:r>
              <a:rPr lang="en-US" dirty="0" smtClean="0"/>
              <a:t>();</a:t>
            </a:r>
          </a:p>
          <a:p>
            <a:pPr>
              <a:buNone/>
            </a:pPr>
            <a:r>
              <a:rPr lang="en-US" dirty="0" smtClean="0"/>
              <a:t>      </a:t>
            </a:r>
            <a:r>
              <a:rPr lang="en-US" dirty="0" err="1" smtClean="0"/>
              <a:t>setListAdapter(new</a:t>
            </a:r>
            <a:r>
              <a:rPr lang="en-US" dirty="0" smtClean="0"/>
              <a:t> </a:t>
            </a:r>
            <a:r>
              <a:rPr lang="en-US" dirty="0" err="1" smtClean="0"/>
              <a:t>SimpleCursorAdapter</a:t>
            </a:r>
            <a:r>
              <a:rPr lang="en-US" dirty="0" smtClean="0"/>
              <a:t>(</a:t>
            </a:r>
          </a:p>
          <a:p>
            <a:pPr>
              <a:buNone/>
            </a:pPr>
            <a:r>
              <a:rPr lang="en-US" dirty="0" smtClean="0"/>
              <a:t>                           			this, </a:t>
            </a:r>
            <a:r>
              <a:rPr lang="en-US" dirty="0" err="1" smtClean="0"/>
              <a:t>R.layout.list_layout</a:t>
            </a:r>
            <a:r>
              <a:rPr lang="en-US" dirty="0" smtClean="0"/>
              <a:t>, </a:t>
            </a:r>
            <a:r>
              <a:rPr lang="en-US" dirty="0" err="1" smtClean="0"/>
              <a:t>c</a:t>
            </a:r>
            <a:r>
              <a:rPr lang="en-US" dirty="0" smtClean="0"/>
              <a:t>, </a:t>
            </a:r>
          </a:p>
          <a:p>
            <a:pPr>
              <a:buNone/>
            </a:pPr>
            <a:r>
              <a:rPr lang="en-US" dirty="0" smtClean="0"/>
              <a:t>					new String { _ID, ARTIST_NAME }, </a:t>
            </a:r>
            <a:br>
              <a:rPr lang="en-US" dirty="0" smtClean="0"/>
            </a:br>
            <a:r>
              <a:rPr lang="en-US" dirty="0" smtClean="0"/>
              <a:t>				new </a:t>
            </a:r>
            <a:r>
              <a:rPr lang="en-US" dirty="0" err="1" smtClean="0"/>
              <a:t>int</a:t>
            </a:r>
            <a:r>
              <a:rPr lang="en-US" dirty="0" smtClean="0"/>
              <a:t>[] { </a:t>
            </a:r>
            <a:r>
              <a:rPr lang="en-US" dirty="0" err="1" smtClean="0"/>
              <a:t>R.id._id</a:t>
            </a:r>
            <a:r>
              <a:rPr lang="en-US" dirty="0" smtClean="0"/>
              <a:t>, </a:t>
            </a:r>
            <a:r>
              <a:rPr lang="en-US" dirty="0" err="1" smtClean="0"/>
              <a:t>R.id.name</a:t>
            </a:r>
            <a:r>
              <a:rPr lang="en-US" dirty="0" smtClean="0"/>
              <a:t> }));</a:t>
            </a:r>
          </a:p>
          <a:p>
            <a:pPr>
              <a:buNone/>
            </a:pPr>
            <a:endParaRPr lang="en-US" dirty="0" smtClean="0"/>
          </a:p>
          <a:p>
            <a:pPr>
              <a:buNone/>
            </a:pPr>
            <a:r>
              <a:rPr lang="en-US" dirty="0" smtClean="0"/>
              <a:t>}</a:t>
            </a:r>
          </a:p>
          <a:p>
            <a:pPr>
              <a:buNone/>
            </a:pPr>
            <a:endParaRPr lang="en-US" dirty="0"/>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2777563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p:txBody>
          <a:bodyPr>
            <a:noAutofit/>
          </a:bodyPr>
          <a:lstStyle/>
          <a:p>
            <a:pPr>
              <a:buNone/>
            </a:pPr>
            <a:r>
              <a:rPr lang="en-US" sz="2200" dirty="0" smtClean="0"/>
              <a:t>private void </a:t>
            </a:r>
            <a:r>
              <a:rPr lang="en-US" sz="2200" dirty="0" err="1" smtClean="0"/>
              <a:t>insertArtists</a:t>
            </a:r>
            <a:r>
              <a:rPr lang="en-US" sz="2200" dirty="0" smtClean="0"/>
              <a:t>() {</a:t>
            </a:r>
          </a:p>
          <a:p>
            <a:pPr>
              <a:spcAft>
                <a:spcPts val="600"/>
              </a:spcAft>
              <a:buNone/>
            </a:pPr>
            <a:r>
              <a:rPr lang="en-US" sz="2200" dirty="0" smtClean="0"/>
              <a:t>   </a:t>
            </a:r>
            <a:r>
              <a:rPr lang="en-US" sz="2200" dirty="0" err="1" smtClean="0"/>
              <a:t>ContentValues</a:t>
            </a:r>
            <a:r>
              <a:rPr lang="en-US" sz="2200" dirty="0" smtClean="0"/>
              <a:t> values = new </a:t>
            </a:r>
            <a:r>
              <a:rPr lang="en-US" sz="2200" dirty="0" err="1" smtClean="0"/>
              <a:t>ContentValues</a:t>
            </a:r>
            <a:r>
              <a:rPr lang="en-US" sz="2200" dirty="0" smtClean="0"/>
              <a:t>();</a:t>
            </a:r>
          </a:p>
          <a:p>
            <a:pPr>
              <a:buNone/>
            </a:pPr>
            <a:r>
              <a:rPr lang="en-US" sz="2200" dirty="0" smtClean="0"/>
              <a:t>   </a:t>
            </a:r>
            <a:r>
              <a:rPr lang="en-US" sz="2200" dirty="0" err="1" smtClean="0"/>
              <a:t>values.put(ARTIST_NAME</a:t>
            </a:r>
            <a:r>
              <a:rPr lang="en-US" sz="2200" dirty="0" smtClean="0"/>
              <a:t>, "Lady Gaga");</a:t>
            </a:r>
          </a:p>
          <a:p>
            <a:pPr>
              <a:spcAft>
                <a:spcPts val="600"/>
              </a:spcAft>
              <a:buNone/>
            </a:pPr>
            <a:r>
              <a:rPr lang="en-US" sz="2200" dirty="0" smtClean="0"/>
              <a:t>   </a:t>
            </a:r>
            <a:r>
              <a:rPr lang="en-US" sz="2200" dirty="0" err="1" smtClean="0"/>
              <a:t>db.insert(TABLE_NAME</a:t>
            </a:r>
            <a:r>
              <a:rPr lang="en-US" sz="2200" dirty="0" smtClean="0"/>
              <a:t>, null, values);</a:t>
            </a:r>
          </a:p>
          <a:p>
            <a:pPr>
              <a:spcAft>
                <a:spcPts val="600"/>
              </a:spcAft>
              <a:buNone/>
            </a:pPr>
            <a:r>
              <a:rPr lang="en-US" sz="2200" dirty="0" smtClean="0"/>
              <a:t>   </a:t>
            </a:r>
            <a:r>
              <a:rPr lang="en-US" sz="2200" dirty="0" err="1" smtClean="0"/>
              <a:t>values.clear</a:t>
            </a:r>
            <a:r>
              <a:rPr lang="en-US" sz="2200" dirty="0" smtClean="0"/>
              <a:t>();</a:t>
            </a:r>
          </a:p>
          <a:p>
            <a:pPr>
              <a:buNone/>
            </a:pPr>
            <a:r>
              <a:rPr lang="en-US" sz="2200" dirty="0" smtClean="0"/>
              <a:t>   </a:t>
            </a:r>
            <a:r>
              <a:rPr lang="en-US" sz="2200" dirty="0" err="1" smtClean="0"/>
              <a:t>values.put(ARTIST_NAME</a:t>
            </a:r>
            <a:r>
              <a:rPr lang="en-US" sz="2200" dirty="0" smtClean="0"/>
              <a:t>, "Johnny Cash");</a:t>
            </a:r>
          </a:p>
          <a:p>
            <a:pPr>
              <a:spcAft>
                <a:spcPts val="600"/>
              </a:spcAft>
              <a:buNone/>
            </a:pPr>
            <a:r>
              <a:rPr lang="en-US" sz="2200" dirty="0" smtClean="0"/>
              <a:t>   </a:t>
            </a:r>
            <a:r>
              <a:rPr lang="en-US" sz="2200" dirty="0" err="1" smtClean="0"/>
              <a:t>db.insert(TABLE_NAME</a:t>
            </a:r>
            <a:r>
              <a:rPr lang="en-US" sz="2200" dirty="0" smtClean="0"/>
              <a:t>, null, values);</a:t>
            </a:r>
          </a:p>
          <a:p>
            <a:pPr>
              <a:spcAft>
                <a:spcPts val="600"/>
              </a:spcAft>
              <a:buNone/>
            </a:pPr>
            <a:r>
              <a:rPr lang="en-US" sz="2200" dirty="0" smtClean="0"/>
              <a:t>   </a:t>
            </a:r>
            <a:r>
              <a:rPr lang="en-US" sz="2200" dirty="0" err="1" smtClean="0"/>
              <a:t>values.clear</a:t>
            </a:r>
            <a:r>
              <a:rPr lang="en-US" sz="2200" dirty="0" smtClean="0"/>
              <a:t>();</a:t>
            </a:r>
          </a:p>
          <a:p>
            <a:pPr>
              <a:buNone/>
            </a:pPr>
            <a:r>
              <a:rPr lang="en-US" sz="2200" dirty="0" smtClean="0"/>
              <a:t>   </a:t>
            </a:r>
            <a:r>
              <a:rPr lang="en-US" sz="2200" dirty="0" err="1" smtClean="0"/>
              <a:t>values.put(ARTIST_NAME</a:t>
            </a:r>
            <a:r>
              <a:rPr lang="en-US" sz="2200" dirty="0" smtClean="0"/>
              <a:t>, "Ludwig von Beethoven");</a:t>
            </a:r>
          </a:p>
          <a:p>
            <a:pPr>
              <a:buNone/>
            </a:pPr>
            <a:r>
              <a:rPr lang="en-US" sz="2200" dirty="0" smtClean="0"/>
              <a:t>   </a:t>
            </a:r>
            <a:r>
              <a:rPr lang="en-US" sz="2200" dirty="0" err="1" smtClean="0"/>
              <a:t>db.insert(TABLE_NAME</a:t>
            </a:r>
            <a:r>
              <a:rPr lang="en-US" sz="2200" dirty="0" smtClean="0"/>
              <a:t>, null, values);</a:t>
            </a:r>
          </a:p>
          <a:p>
            <a:pPr>
              <a:buNone/>
            </a:pPr>
            <a:r>
              <a:rPr lang="en-US" sz="2200" dirty="0" smtClean="0"/>
              <a:t>}</a:t>
            </a:r>
          </a:p>
          <a:p>
            <a:pPr>
              <a:buNone/>
            </a:pPr>
            <a:endParaRPr lang="en-US" sz="2200" dirty="0"/>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18349600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a:t>
            </a:r>
            <a:endParaRPr lang="en-US" dirty="0"/>
          </a:p>
        </p:txBody>
      </p:sp>
      <p:sp>
        <p:nvSpPr>
          <p:cNvPr id="3" name="Content Placeholder 2"/>
          <p:cNvSpPr>
            <a:spLocks noGrp="1"/>
          </p:cNvSpPr>
          <p:nvPr>
            <p:ph idx="1"/>
          </p:nvPr>
        </p:nvSpPr>
        <p:spPr/>
        <p:txBody>
          <a:bodyPr>
            <a:normAutofit/>
          </a:bodyPr>
          <a:lstStyle/>
          <a:p>
            <a:pPr>
              <a:buNone/>
            </a:pPr>
            <a:r>
              <a:rPr lang="en-US" sz="2200" dirty="0" smtClean="0"/>
              <a:t>private </a:t>
            </a:r>
            <a:r>
              <a:rPr lang="en-US" sz="2200" dirty="0" err="1" smtClean="0"/>
              <a:t>int</a:t>
            </a:r>
            <a:r>
              <a:rPr lang="en-US" sz="2200" dirty="0" smtClean="0"/>
              <a:t> </a:t>
            </a:r>
            <a:r>
              <a:rPr lang="en-US" sz="2200" dirty="0" err="1" smtClean="0"/>
              <a:t>deleteLadyGaga</a:t>
            </a:r>
            <a:r>
              <a:rPr lang="en-US" sz="2200" dirty="0" smtClean="0"/>
              <a:t>() {</a:t>
            </a:r>
          </a:p>
          <a:p>
            <a:pPr>
              <a:buNone/>
            </a:pPr>
            <a:r>
              <a:rPr lang="en-US" sz="2200" dirty="0" smtClean="0"/>
              <a:t>   return </a:t>
            </a:r>
            <a:r>
              <a:rPr lang="en-US" sz="2200" dirty="0" err="1" smtClean="0"/>
              <a:t>db.delete</a:t>
            </a:r>
            <a:r>
              <a:rPr lang="en-US" sz="2200" dirty="0" smtClean="0"/>
              <a:t>(</a:t>
            </a:r>
          </a:p>
          <a:p>
            <a:pPr>
              <a:buNone/>
            </a:pPr>
            <a:r>
              <a:rPr lang="en-US" sz="2200" dirty="0" smtClean="0"/>
              <a:t>			TABLE_NAME,</a:t>
            </a:r>
          </a:p>
          <a:p>
            <a:pPr>
              <a:buNone/>
            </a:pPr>
            <a:r>
              <a:rPr lang="en-US" sz="2200" dirty="0" smtClean="0"/>
              <a:t>			ARTIST_NAME+"=?", </a:t>
            </a:r>
            <a:br>
              <a:rPr lang="en-US" sz="2200" dirty="0" smtClean="0"/>
            </a:br>
            <a:r>
              <a:rPr lang="en-US" sz="2200" dirty="0" smtClean="0"/>
              <a:t>		new String [] {"Lady Gaga"});</a:t>
            </a:r>
          </a:p>
          <a:p>
            <a:pPr>
              <a:buNone/>
            </a:pPr>
            <a:r>
              <a:rPr lang="en-US" sz="2200" dirty="0" smtClean="0"/>
              <a:t>}</a:t>
            </a:r>
            <a:endParaRPr lang="en-US" sz="2200" dirty="0"/>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16309762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a:t>
            </a:r>
            <a:endParaRPr lang="en-US" dirty="0"/>
          </a:p>
        </p:txBody>
      </p:sp>
      <p:sp>
        <p:nvSpPr>
          <p:cNvPr id="3" name="Content Placeholder 2"/>
          <p:cNvSpPr>
            <a:spLocks noGrp="1"/>
          </p:cNvSpPr>
          <p:nvPr>
            <p:ph idx="1"/>
          </p:nvPr>
        </p:nvSpPr>
        <p:spPr/>
        <p:txBody>
          <a:bodyPr>
            <a:normAutofit/>
          </a:bodyPr>
          <a:lstStyle/>
          <a:p>
            <a:pPr>
              <a:buNone/>
            </a:pPr>
            <a:r>
              <a:rPr lang="en-US" sz="2200" dirty="0" smtClean="0"/>
              <a:t>private Cursor </a:t>
            </a:r>
            <a:r>
              <a:rPr lang="en-US" sz="2200" dirty="0" err="1" smtClean="0"/>
              <a:t>readArtists</a:t>
            </a:r>
            <a:r>
              <a:rPr lang="en-US" sz="2200" dirty="0" smtClean="0"/>
              <a:t>() {</a:t>
            </a:r>
          </a:p>
          <a:p>
            <a:pPr>
              <a:buNone/>
            </a:pPr>
            <a:r>
              <a:rPr lang="en-US" sz="2200" dirty="0" smtClean="0">
                <a:solidFill>
                  <a:srgbClr val="008000"/>
                </a:solidFill>
              </a:rPr>
              <a:t>// returns all rows</a:t>
            </a:r>
          </a:p>
          <a:p>
            <a:pPr>
              <a:buNone/>
            </a:pPr>
            <a:r>
              <a:rPr lang="en-US" sz="2200" dirty="0" smtClean="0"/>
              <a:t>return </a:t>
            </a:r>
            <a:r>
              <a:rPr lang="en-US" sz="2200" dirty="0" err="1" smtClean="0"/>
              <a:t>db.query</a:t>
            </a:r>
            <a:r>
              <a:rPr lang="en-US" sz="2200" dirty="0" smtClean="0"/>
              <a:t>(</a:t>
            </a:r>
          </a:p>
          <a:p>
            <a:pPr>
              <a:buNone/>
            </a:pPr>
            <a:r>
              <a:rPr lang="en-US" sz="2200" dirty="0" smtClean="0"/>
              <a:t>	TABLE_NAME, </a:t>
            </a:r>
          </a:p>
          <a:p>
            <a:pPr>
              <a:buNone/>
            </a:pPr>
            <a:r>
              <a:rPr lang="en-US" sz="2200" dirty="0" smtClean="0"/>
              <a:t>	new String [] {“_</a:t>
            </a:r>
            <a:r>
              <a:rPr lang="en-US" sz="2200" dirty="0" err="1" smtClean="0"/>
              <a:t>id”,”name</a:t>
            </a:r>
            <a:r>
              <a:rPr lang="en-US" sz="2200" dirty="0" smtClean="0"/>
              <a:t>”}</a:t>
            </a:r>
          </a:p>
          <a:p>
            <a:pPr>
              <a:buNone/>
            </a:pPr>
            <a:r>
              <a:rPr lang="en-US" sz="2200" dirty="0" smtClean="0"/>
              <a:t>	 null, </a:t>
            </a:r>
          </a:p>
          <a:p>
            <a:pPr>
              <a:buNone/>
            </a:pPr>
            <a:r>
              <a:rPr lang="en-US" sz="2200" dirty="0" smtClean="0"/>
              <a:t>	new String[] {}, </a:t>
            </a:r>
          </a:p>
          <a:p>
            <a:pPr>
              <a:buNone/>
            </a:pPr>
            <a:r>
              <a:rPr lang="en-US" sz="2200" dirty="0" smtClean="0"/>
              <a:t>	null, null, null);</a:t>
            </a:r>
          </a:p>
          <a:p>
            <a:pPr>
              <a:buNone/>
            </a:pPr>
            <a:r>
              <a:rPr lang="en-US" sz="2200" dirty="0" smtClean="0"/>
              <a:t>}</a:t>
            </a:r>
          </a:p>
          <a:p>
            <a:pPr>
              <a:buNone/>
            </a:pPr>
            <a:endParaRPr lang="en-US" sz="2200" dirty="0"/>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3320260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a:t>
            </a:r>
            <a:endParaRPr lang="en-US" dirty="0"/>
          </a:p>
        </p:txBody>
      </p:sp>
      <p:sp>
        <p:nvSpPr>
          <p:cNvPr id="3" name="Content Placeholder 2"/>
          <p:cNvSpPr>
            <a:spLocks noGrp="1"/>
          </p:cNvSpPr>
          <p:nvPr>
            <p:ph idx="1"/>
          </p:nvPr>
        </p:nvSpPr>
        <p:spPr/>
        <p:txBody>
          <a:bodyPr>
            <a:normAutofit/>
          </a:bodyPr>
          <a:lstStyle/>
          <a:p>
            <a:pPr>
              <a:buNone/>
            </a:pPr>
            <a:r>
              <a:rPr lang="en-US" sz="2200" dirty="0" smtClean="0"/>
              <a:t>…</a:t>
            </a:r>
          </a:p>
          <a:p>
            <a:pPr>
              <a:buNone/>
            </a:pPr>
            <a:r>
              <a:rPr lang="en-US" sz="2200" dirty="0" smtClean="0"/>
              <a:t>Cursor </a:t>
            </a:r>
            <a:r>
              <a:rPr lang="en-US" sz="2200" dirty="0" err="1" smtClean="0"/>
              <a:t>c</a:t>
            </a:r>
            <a:r>
              <a:rPr lang="en-US" sz="2200" dirty="0" smtClean="0"/>
              <a:t> = </a:t>
            </a:r>
            <a:r>
              <a:rPr lang="en-US" sz="2200" dirty="0" err="1" smtClean="0"/>
              <a:t>readArtists</a:t>
            </a:r>
            <a:r>
              <a:rPr lang="en-US" sz="2200" dirty="0" smtClean="0"/>
              <a:t>(); </a:t>
            </a:r>
          </a:p>
          <a:p>
            <a:pPr>
              <a:buNone/>
            </a:pPr>
            <a:r>
              <a:rPr lang="en-US" sz="2200" dirty="0" err="1" smtClean="0"/>
              <a:t>setListAdapter</a:t>
            </a:r>
            <a:r>
              <a:rPr lang="en-US" sz="2200" dirty="0" smtClean="0"/>
              <a:t>(</a:t>
            </a:r>
            <a:br>
              <a:rPr lang="en-US" sz="2200" dirty="0" smtClean="0"/>
            </a:br>
            <a:r>
              <a:rPr lang="en-US" sz="2200" dirty="0" smtClean="0"/>
              <a:t>new </a:t>
            </a:r>
            <a:r>
              <a:rPr lang="en-US" sz="2200" dirty="0" err="1" smtClean="0"/>
              <a:t>SimpleCursorAdapter</a:t>
            </a:r>
            <a:r>
              <a:rPr lang="en-US" sz="2200" dirty="0" smtClean="0"/>
              <a:t>(</a:t>
            </a:r>
          </a:p>
          <a:p>
            <a:pPr>
              <a:buNone/>
            </a:pPr>
            <a:r>
              <a:rPr lang="en-US" sz="2200" dirty="0" smtClean="0"/>
              <a:t>			this, </a:t>
            </a:r>
          </a:p>
          <a:p>
            <a:pPr>
              <a:buNone/>
            </a:pPr>
            <a:r>
              <a:rPr lang="en-US" sz="2200" dirty="0" smtClean="0"/>
              <a:t>			</a:t>
            </a:r>
            <a:r>
              <a:rPr lang="en-US" sz="2200" dirty="0" err="1" smtClean="0"/>
              <a:t>R.layout.list_layout</a:t>
            </a:r>
            <a:r>
              <a:rPr lang="en-US" sz="2200" dirty="0" smtClean="0"/>
              <a:t>, </a:t>
            </a:r>
          </a:p>
          <a:p>
            <a:pPr>
              <a:buNone/>
            </a:pPr>
            <a:r>
              <a:rPr lang="en-US" sz="2200" dirty="0" smtClean="0"/>
              <a:t>			</a:t>
            </a:r>
            <a:r>
              <a:rPr lang="en-US" sz="2200" dirty="0" err="1" smtClean="0"/>
              <a:t>c</a:t>
            </a:r>
            <a:r>
              <a:rPr lang="en-US" sz="2200" dirty="0" smtClean="0"/>
              <a:t>,</a:t>
            </a:r>
          </a:p>
          <a:p>
            <a:pPr>
              <a:buNone/>
            </a:pPr>
            <a:r>
              <a:rPr lang="en-US" sz="2200" dirty="0" smtClean="0"/>
              <a:t>			new String [] {“_id”, “name”}, </a:t>
            </a:r>
          </a:p>
          <a:p>
            <a:pPr>
              <a:buNone/>
            </a:pPr>
            <a:r>
              <a:rPr lang="en-US" sz="2200" dirty="0" smtClean="0"/>
              <a:t>			new </a:t>
            </a:r>
            <a:r>
              <a:rPr lang="en-US" sz="2200" dirty="0" err="1" smtClean="0"/>
              <a:t>int</a:t>
            </a:r>
            <a:r>
              <a:rPr lang="en-US" sz="2200" dirty="0" smtClean="0"/>
              <a:t>[] { </a:t>
            </a:r>
            <a:r>
              <a:rPr lang="en-US" sz="2200" dirty="0" err="1" smtClean="0"/>
              <a:t>R.id._id</a:t>
            </a:r>
            <a:r>
              <a:rPr lang="en-US" sz="2200" dirty="0" smtClean="0"/>
              <a:t>, </a:t>
            </a:r>
            <a:r>
              <a:rPr lang="en-US" sz="2200" dirty="0" err="1" smtClean="0"/>
              <a:t>R.id.name</a:t>
            </a:r>
            <a:r>
              <a:rPr lang="en-US" sz="2200" dirty="0" smtClean="0"/>
              <a:t> }));</a:t>
            </a:r>
          </a:p>
          <a:p>
            <a:pPr>
              <a:buNone/>
            </a:pPr>
            <a:r>
              <a:rPr lang="en-US" sz="2200" dirty="0" smtClean="0"/>
              <a:t>…</a:t>
            </a:r>
          </a:p>
          <a:p>
            <a:pPr>
              <a:buNone/>
            </a:pPr>
            <a:endParaRPr lang="en-US" sz="2200" dirty="0"/>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6911062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File</a:t>
            </a:r>
            <a:endParaRPr lang="en-US" dirty="0"/>
          </a:p>
        </p:txBody>
      </p:sp>
      <p:sp>
        <p:nvSpPr>
          <p:cNvPr id="3" name="Rectangle 2"/>
          <p:cNvSpPr>
            <a:spLocks noGrp="1"/>
          </p:cNvSpPr>
          <p:nvPr>
            <p:ph idx="1"/>
          </p:nvPr>
        </p:nvSpPr>
        <p:spPr/>
        <p:txBody>
          <a:bodyPr>
            <a:normAutofit/>
          </a:bodyPr>
          <a:lstStyle/>
          <a:p>
            <a:r>
              <a:rPr lang="en-US" dirty="0" smtClean="0"/>
              <a:t>Represents a file system entity identified by a pathname</a:t>
            </a:r>
          </a:p>
          <a:p>
            <a:r>
              <a:rPr lang="en-US" dirty="0" smtClean="0"/>
              <a:t>Storage areas classified as internal or external</a:t>
            </a:r>
          </a:p>
          <a:p>
            <a:pPr lvl="1"/>
            <a:r>
              <a:rPr lang="en-US" dirty="0" smtClean="0"/>
              <a:t>Internal memory usually used for application private files</a:t>
            </a:r>
          </a:p>
          <a:p>
            <a:pPr lvl="1"/>
            <a:r>
              <a:rPr lang="en-US" dirty="0" smtClean="0"/>
              <a:t>External memory used for public files</a:t>
            </a:r>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1284487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Examining the Database Remotely</a:t>
            </a:r>
            <a:endParaRPr lang="en-US" dirty="0"/>
          </a:p>
        </p:txBody>
      </p:sp>
      <p:sp>
        <p:nvSpPr>
          <p:cNvPr id="12" name="Content Placeholder 11"/>
          <p:cNvSpPr>
            <a:spLocks noGrp="1"/>
          </p:cNvSpPr>
          <p:nvPr>
            <p:ph idx="1"/>
          </p:nvPr>
        </p:nvSpPr>
        <p:spPr>
          <a:xfrm>
            <a:off x="457200" y="1775191"/>
            <a:ext cx="8458200" cy="4625609"/>
          </a:xfrm>
        </p:spPr>
        <p:txBody>
          <a:bodyPr/>
          <a:lstStyle/>
          <a:p>
            <a:r>
              <a:rPr lang="en-US" dirty="0" smtClean="0"/>
              <a:t>Databases stored in </a:t>
            </a:r>
          </a:p>
          <a:p>
            <a:pPr lvl="1"/>
            <a:r>
              <a:rPr lang="en-US" dirty="0" smtClean="0"/>
              <a:t>/data/data/&lt;package name&gt;/databases/</a:t>
            </a:r>
          </a:p>
          <a:p>
            <a:r>
              <a:rPr lang="en-US" dirty="0" smtClean="0"/>
              <a:t>Can examine database with sqlite3</a:t>
            </a:r>
          </a:p>
          <a:p>
            <a:pPr lvl="1"/>
            <a:r>
              <a:rPr lang="en-US" dirty="0" smtClean="0"/>
              <a:t># </a:t>
            </a:r>
            <a:r>
              <a:rPr lang="en-US" dirty="0" err="1" smtClean="0"/>
              <a:t>adb</a:t>
            </a:r>
            <a:r>
              <a:rPr lang="en-US" dirty="0" smtClean="0"/>
              <a:t> -</a:t>
            </a:r>
            <a:r>
              <a:rPr lang="en-US" dirty="0" err="1" smtClean="0"/>
              <a:t>s</a:t>
            </a:r>
            <a:r>
              <a:rPr lang="en-US" dirty="0" smtClean="0"/>
              <a:t> emulator-5554 shell</a:t>
            </a:r>
          </a:p>
          <a:p>
            <a:pPr lvl="1"/>
            <a:r>
              <a:rPr lang="en-US" dirty="0" smtClean="0"/>
              <a:t># sqlite3  /data/data/</a:t>
            </a:r>
            <a:r>
              <a:rPr lang="en-US" dirty="0" err="1" smtClean="0"/>
              <a:t>course.examples</a:t>
            </a:r>
            <a:r>
              <a:rPr lang="en-US" dirty="0" smtClean="0"/>
              <a:t>.</a:t>
            </a:r>
            <a:br>
              <a:rPr lang="en-US" dirty="0" smtClean="0"/>
            </a:br>
            <a:r>
              <a:rPr lang="en-US" dirty="0" smtClean="0"/>
              <a:t>		   </a:t>
            </a:r>
            <a:r>
              <a:rPr lang="en-US" dirty="0" err="1" smtClean="0"/>
              <a:t>DataManagement.DataBaseExample</a:t>
            </a:r>
            <a:r>
              <a:rPr lang="en-US" dirty="0" smtClean="0"/>
              <a:t>/</a:t>
            </a:r>
            <a:br>
              <a:rPr lang="en-US" dirty="0" smtClean="0"/>
            </a:br>
            <a:r>
              <a:rPr lang="en-US" dirty="0" smtClean="0"/>
              <a:t>		   databases/</a:t>
            </a:r>
            <a:r>
              <a:rPr lang="en-US" dirty="0" err="1" smtClean="0"/>
              <a:t>artist_db</a:t>
            </a:r>
            <a:endParaRPr lang="en-US" dirty="0"/>
          </a:p>
        </p:txBody>
      </p:sp>
      <p:sp>
        <p:nvSpPr>
          <p:cNvPr id="3" name="Footer Placeholder 2"/>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2469154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Assignment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17041620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API</a:t>
            </a:r>
            <a:endParaRPr lang="en-US" dirty="0"/>
          </a:p>
        </p:txBody>
      </p:sp>
      <p:sp>
        <p:nvSpPr>
          <p:cNvPr id="3" name="Content Placeholder 2"/>
          <p:cNvSpPr>
            <a:spLocks noGrp="1"/>
          </p:cNvSpPr>
          <p:nvPr>
            <p:ph idx="1"/>
          </p:nvPr>
        </p:nvSpPr>
        <p:spPr/>
        <p:txBody>
          <a:bodyPr/>
          <a:lstStyle/>
          <a:p>
            <a:r>
              <a:rPr lang="en-US" dirty="0" err="1" smtClean="0"/>
              <a:t>boolean</a:t>
            </a:r>
            <a:r>
              <a:rPr lang="en-US" dirty="0" smtClean="0"/>
              <a:t> </a:t>
            </a:r>
            <a:r>
              <a:rPr lang="en-US" dirty="0" err="1" smtClean="0"/>
              <a:t>isDirectory</a:t>
            </a:r>
            <a:r>
              <a:rPr lang="en-US" dirty="0" smtClean="0"/>
              <a:t>()</a:t>
            </a:r>
          </a:p>
          <a:p>
            <a:pPr lvl="1"/>
            <a:r>
              <a:rPr lang="en-US" dirty="0" smtClean="0"/>
              <a:t>Return true if this File represents a directory</a:t>
            </a:r>
          </a:p>
          <a:p>
            <a:r>
              <a:rPr lang="en-US" dirty="0" smtClean="0"/>
              <a:t>String </a:t>
            </a:r>
            <a:r>
              <a:rPr lang="en-US" dirty="0" err="1" smtClean="0"/>
              <a:t>getAbsolutePath</a:t>
            </a:r>
            <a:r>
              <a:rPr lang="en-US" dirty="0" smtClean="0"/>
              <a:t>()</a:t>
            </a:r>
          </a:p>
          <a:p>
            <a:pPr lvl="1"/>
            <a:r>
              <a:rPr lang="en-US" dirty="0" smtClean="0"/>
              <a:t>Returns the absolute path to this File</a:t>
            </a:r>
          </a:p>
          <a:p>
            <a:r>
              <a:rPr lang="en-US" dirty="0" err="1" smtClean="0"/>
              <a:t>boolean</a:t>
            </a:r>
            <a:r>
              <a:rPr lang="en-US" dirty="0" smtClean="0"/>
              <a:t>  </a:t>
            </a:r>
            <a:r>
              <a:rPr lang="en-US" dirty="0" err="1" smtClean="0"/>
              <a:t>setReadable(boolean</a:t>
            </a:r>
            <a:r>
              <a:rPr lang="en-US" dirty="0" smtClean="0"/>
              <a:t> readable)</a:t>
            </a:r>
          </a:p>
          <a:p>
            <a:pPr lvl="1"/>
            <a:r>
              <a:rPr lang="en-US" dirty="0" smtClean="0"/>
              <a:t>Sets read permission on this File	</a:t>
            </a:r>
          </a:p>
          <a:p>
            <a:r>
              <a:rPr lang="en-US" dirty="0" smtClean="0"/>
              <a:t>Many others. See documentation.</a:t>
            </a:r>
          </a:p>
          <a:p>
            <a:endParaRPr lang="en-US" dirty="0"/>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32577794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an Internal Memory File</a:t>
            </a:r>
            <a:endParaRPr lang="en-US" dirty="0"/>
          </a:p>
        </p:txBody>
      </p:sp>
      <p:sp>
        <p:nvSpPr>
          <p:cNvPr id="3" name="Content Placeholder 2"/>
          <p:cNvSpPr>
            <a:spLocks noGrp="1"/>
          </p:cNvSpPr>
          <p:nvPr>
            <p:ph idx="1"/>
          </p:nvPr>
        </p:nvSpPr>
        <p:spPr>
          <a:xfrm>
            <a:off x="457200" y="1775191"/>
            <a:ext cx="8686800" cy="4625609"/>
          </a:xfrm>
        </p:spPr>
        <p:txBody>
          <a:bodyPr>
            <a:normAutofit lnSpcReduction="10000"/>
          </a:bodyPr>
          <a:lstStyle/>
          <a:p>
            <a:pPr>
              <a:buNone/>
            </a:pPr>
            <a:r>
              <a:rPr lang="en-US" sz="2400" dirty="0" smtClean="0">
                <a:solidFill>
                  <a:srgbClr val="008000"/>
                </a:solidFill>
              </a:rPr>
              <a:t>// Open file. Get </a:t>
            </a:r>
            <a:r>
              <a:rPr lang="en-US" sz="2400" dirty="0" err="1" smtClean="0">
                <a:solidFill>
                  <a:srgbClr val="008000"/>
                </a:solidFill>
              </a:rPr>
              <a:t>FileOutputStream</a:t>
            </a:r>
            <a:endParaRPr lang="en-US" sz="2400" dirty="0" smtClean="0">
              <a:solidFill>
                <a:srgbClr val="008000"/>
              </a:solidFill>
            </a:endParaRPr>
          </a:p>
          <a:p>
            <a:pPr>
              <a:buNone/>
            </a:pPr>
            <a:r>
              <a:rPr lang="en-US" sz="2400" dirty="0" err="1" smtClean="0"/>
              <a:t>FileOutputStream</a:t>
            </a:r>
            <a:r>
              <a:rPr lang="en-US" sz="2400" dirty="0" smtClean="0"/>
              <a:t> </a:t>
            </a:r>
            <a:r>
              <a:rPr lang="en-US" sz="2400" dirty="0" err="1" smtClean="0"/>
              <a:t>fos</a:t>
            </a:r>
            <a:r>
              <a:rPr lang="en-US" sz="2400" dirty="0" smtClean="0"/>
              <a:t> = </a:t>
            </a:r>
            <a:br>
              <a:rPr lang="en-US" sz="2400" dirty="0" smtClean="0"/>
            </a:br>
            <a:r>
              <a:rPr lang="en-US" sz="2400" dirty="0" smtClean="0"/>
              <a:t>		</a:t>
            </a:r>
            <a:r>
              <a:rPr lang="en-US" sz="2400" dirty="0" err="1" smtClean="0"/>
              <a:t>openFileOutput(fileName</a:t>
            </a:r>
            <a:r>
              <a:rPr lang="en-US" sz="2400" dirty="0" smtClean="0"/>
              <a:t>, MODE_PRIVATE);</a:t>
            </a:r>
          </a:p>
          <a:p>
            <a:pPr>
              <a:buNone/>
            </a:pPr>
            <a:r>
              <a:rPr lang="en-US" sz="2400" dirty="0" err="1" smtClean="0"/>
              <a:t>PrintWriter</a:t>
            </a:r>
            <a:r>
              <a:rPr lang="en-US" sz="2400" dirty="0" smtClean="0"/>
              <a:t> pw = new </a:t>
            </a:r>
            <a:r>
              <a:rPr lang="en-US" sz="2400" dirty="0" err="1" smtClean="0"/>
              <a:t>PrintWriter</a:t>
            </a:r>
            <a:r>
              <a:rPr lang="en-US" sz="2400" dirty="0" smtClean="0"/>
              <a:t>(</a:t>
            </a:r>
            <a:br>
              <a:rPr lang="en-US" sz="2400" dirty="0" smtClean="0"/>
            </a:br>
            <a:r>
              <a:rPr lang="en-US" sz="2400" dirty="0" smtClean="0"/>
              <a:t>	new </a:t>
            </a:r>
            <a:r>
              <a:rPr lang="en-US" sz="2400" dirty="0" err="1" smtClean="0"/>
              <a:t>BufferedWriter(new</a:t>
            </a:r>
            <a:r>
              <a:rPr lang="en-US" sz="2400" dirty="0" smtClean="0"/>
              <a:t> </a:t>
            </a:r>
            <a:r>
              <a:rPr lang="en-US" sz="2400" dirty="0" err="1" smtClean="0"/>
              <a:t>OutputStreamWriter(fos</a:t>
            </a:r>
            <a:r>
              <a:rPr lang="en-US" sz="2400" dirty="0" smtClean="0"/>
              <a:t>)));</a:t>
            </a:r>
          </a:p>
          <a:p>
            <a:pPr>
              <a:buNone/>
            </a:pPr>
            <a:r>
              <a:rPr lang="en-US" sz="2400" dirty="0" smtClean="0">
                <a:solidFill>
                  <a:srgbClr val="008000"/>
                </a:solidFill>
              </a:rPr>
              <a:t>// Write to file</a:t>
            </a:r>
          </a:p>
          <a:p>
            <a:pPr>
              <a:buNone/>
            </a:pPr>
            <a:r>
              <a:rPr lang="en-US" sz="2400" dirty="0" err="1" smtClean="0"/>
              <a:t>pw.println</a:t>
            </a:r>
            <a:r>
              <a:rPr lang="en-US" sz="2400" dirty="0" smtClean="0"/>
              <a:t>(…);</a:t>
            </a:r>
          </a:p>
          <a:p>
            <a:pPr>
              <a:buNone/>
            </a:pPr>
            <a:r>
              <a:rPr lang="en-US" sz="2400" dirty="0" smtClean="0"/>
              <a:t>   …</a:t>
            </a:r>
          </a:p>
          <a:p>
            <a:pPr>
              <a:buNone/>
            </a:pPr>
            <a:r>
              <a:rPr lang="en-US" sz="2400" dirty="0" smtClean="0">
                <a:solidFill>
                  <a:srgbClr val="008000"/>
                </a:solidFill>
              </a:rPr>
              <a:t>// Close file</a:t>
            </a:r>
          </a:p>
          <a:p>
            <a:pPr>
              <a:buNone/>
            </a:pPr>
            <a:r>
              <a:rPr lang="en-US" sz="2400" dirty="0" err="1" smtClean="0"/>
              <a:t>pw.close</a:t>
            </a:r>
            <a:r>
              <a:rPr lang="en-US" sz="2400" dirty="0" smtClean="0"/>
              <a:t>();</a:t>
            </a:r>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30220104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 Internal Memory File</a:t>
            </a:r>
            <a:endParaRPr lang="en-US" dirty="0"/>
          </a:p>
        </p:txBody>
      </p:sp>
      <p:sp>
        <p:nvSpPr>
          <p:cNvPr id="3" name="Content Placeholder 2"/>
          <p:cNvSpPr>
            <a:spLocks noGrp="1"/>
          </p:cNvSpPr>
          <p:nvPr>
            <p:ph idx="1"/>
          </p:nvPr>
        </p:nvSpPr>
        <p:spPr>
          <a:xfrm>
            <a:off x="457200" y="1775191"/>
            <a:ext cx="8458200" cy="4625609"/>
          </a:xfrm>
        </p:spPr>
        <p:txBody>
          <a:bodyPr>
            <a:normAutofit lnSpcReduction="10000"/>
          </a:bodyPr>
          <a:lstStyle/>
          <a:p>
            <a:pPr>
              <a:buNone/>
            </a:pPr>
            <a:r>
              <a:rPr lang="en-US" sz="2400" dirty="0" smtClean="0">
                <a:solidFill>
                  <a:srgbClr val="008000"/>
                </a:solidFill>
              </a:rPr>
              <a:t>// Open file. Get </a:t>
            </a:r>
            <a:r>
              <a:rPr lang="en-US" sz="2400" dirty="0" err="1" smtClean="0">
                <a:solidFill>
                  <a:srgbClr val="008000"/>
                </a:solidFill>
              </a:rPr>
              <a:t>FileInputStream</a:t>
            </a:r>
            <a:endParaRPr lang="en-US" sz="2400" dirty="0" smtClean="0">
              <a:solidFill>
                <a:srgbClr val="008000"/>
              </a:solidFill>
            </a:endParaRPr>
          </a:p>
          <a:p>
            <a:pPr>
              <a:buNone/>
            </a:pPr>
            <a:r>
              <a:rPr lang="en-US" sz="2400" dirty="0" err="1" smtClean="0"/>
              <a:t>FileInputStream</a:t>
            </a:r>
            <a:r>
              <a:rPr lang="en-US" sz="2400" dirty="0" smtClean="0"/>
              <a:t> </a:t>
            </a:r>
            <a:r>
              <a:rPr lang="en-US" sz="2400" dirty="0" err="1" smtClean="0"/>
              <a:t>fis</a:t>
            </a:r>
            <a:r>
              <a:rPr lang="en-US" sz="2400" dirty="0" smtClean="0"/>
              <a:t> = </a:t>
            </a:r>
            <a:r>
              <a:rPr lang="en-US" sz="2400" dirty="0" err="1" smtClean="0"/>
              <a:t>openFileInput(fileName</a:t>
            </a:r>
            <a:r>
              <a:rPr lang="en-US" sz="2400" dirty="0" smtClean="0"/>
              <a:t>);</a:t>
            </a:r>
          </a:p>
          <a:p>
            <a:pPr>
              <a:buNone/>
            </a:pPr>
            <a:r>
              <a:rPr lang="en-US" sz="2400" dirty="0" err="1" smtClean="0"/>
              <a:t>BufferedReader</a:t>
            </a:r>
            <a:r>
              <a:rPr lang="en-US" sz="2400" dirty="0" smtClean="0"/>
              <a:t> </a:t>
            </a:r>
            <a:r>
              <a:rPr lang="en-US" sz="2400" dirty="0" err="1" smtClean="0"/>
              <a:t>fr</a:t>
            </a:r>
            <a:r>
              <a:rPr lang="en-US" sz="2400" dirty="0" smtClean="0"/>
              <a:t> = </a:t>
            </a:r>
            <a:br>
              <a:rPr lang="en-US" sz="2400" dirty="0" smtClean="0"/>
            </a:br>
            <a:r>
              <a:rPr lang="en-US" sz="2400" dirty="0" smtClean="0"/>
              <a:t>new </a:t>
            </a:r>
            <a:r>
              <a:rPr lang="en-US" sz="2400" dirty="0" err="1" smtClean="0"/>
              <a:t>BufferedReader(new</a:t>
            </a:r>
            <a:r>
              <a:rPr lang="en-US" sz="2400" dirty="0" smtClean="0"/>
              <a:t> </a:t>
            </a:r>
            <a:r>
              <a:rPr lang="en-US" sz="2400" dirty="0" err="1" smtClean="0"/>
              <a:t>InputStreamReader(fis</a:t>
            </a:r>
            <a:r>
              <a:rPr lang="en-US" sz="2400" dirty="0" smtClean="0"/>
              <a:t>));</a:t>
            </a:r>
          </a:p>
          <a:p>
            <a:pPr>
              <a:buNone/>
            </a:pPr>
            <a:r>
              <a:rPr lang="en-US" sz="2400" dirty="0" smtClean="0"/>
              <a:t>String line = "";</a:t>
            </a:r>
          </a:p>
          <a:p>
            <a:pPr>
              <a:buNone/>
            </a:pPr>
            <a:r>
              <a:rPr lang="en-US" sz="2400" dirty="0" smtClean="0">
                <a:solidFill>
                  <a:srgbClr val="008000"/>
                </a:solidFill>
              </a:rPr>
              <a:t>// Read from file</a:t>
            </a:r>
          </a:p>
          <a:p>
            <a:pPr>
              <a:buNone/>
            </a:pPr>
            <a:r>
              <a:rPr lang="en-US" sz="2400" dirty="0" smtClean="0"/>
              <a:t>while (null != (line = </a:t>
            </a:r>
            <a:r>
              <a:rPr lang="en-US" sz="2400" dirty="0" err="1" smtClean="0"/>
              <a:t>fr.readLine</a:t>
            </a:r>
            <a:r>
              <a:rPr lang="en-US" sz="2400" dirty="0" smtClean="0"/>
              <a:t>())) {</a:t>
            </a:r>
          </a:p>
          <a:p>
            <a:pPr>
              <a:buNone/>
            </a:pPr>
            <a:r>
              <a:rPr lang="en-US" sz="2400" dirty="0" smtClean="0">
                <a:solidFill>
                  <a:srgbClr val="008000"/>
                </a:solidFill>
              </a:rPr>
              <a:t>    // process data</a:t>
            </a:r>
          </a:p>
          <a:p>
            <a:pPr>
              <a:buNone/>
            </a:pPr>
            <a:r>
              <a:rPr lang="en-US" sz="2400" dirty="0" smtClean="0"/>
              <a:t> }</a:t>
            </a:r>
          </a:p>
          <a:p>
            <a:pPr>
              <a:buNone/>
            </a:pPr>
            <a:r>
              <a:rPr lang="en-US" sz="2400" dirty="0" smtClean="0">
                <a:solidFill>
                  <a:srgbClr val="008000"/>
                </a:solidFill>
              </a:rPr>
              <a:t>// Close file</a:t>
            </a:r>
          </a:p>
          <a:p>
            <a:pPr>
              <a:buNone/>
            </a:pPr>
            <a:r>
              <a:rPr lang="en-US" sz="2400" dirty="0" err="1" smtClean="0"/>
              <a:t>br.close</a:t>
            </a:r>
            <a:r>
              <a:rPr lang="en-US" sz="2400" dirty="0" smtClean="0"/>
              <a:t>();</a:t>
            </a:r>
            <a:endParaRPr lang="en-US" sz="2400" dirty="0"/>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1485623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Files</a:t>
            </a:r>
            <a:endParaRPr lang="en-US" dirty="0"/>
          </a:p>
        </p:txBody>
      </p:sp>
      <p:sp>
        <p:nvSpPr>
          <p:cNvPr id="3" name="Content Placeholder 2"/>
          <p:cNvSpPr>
            <a:spLocks noGrp="1"/>
          </p:cNvSpPr>
          <p:nvPr>
            <p:ph idx="1"/>
          </p:nvPr>
        </p:nvSpPr>
        <p:spPr/>
        <p:txBody>
          <a:bodyPr/>
          <a:lstStyle/>
          <a:p>
            <a:r>
              <a:rPr lang="en-US" dirty="0" smtClean="0"/>
              <a:t>Cache files are temporary files that may be deleted by the system when storage is low</a:t>
            </a:r>
          </a:p>
          <a:p>
            <a:r>
              <a:rPr lang="en-US" dirty="0" smtClean="0"/>
              <a:t>File </a:t>
            </a:r>
            <a:r>
              <a:rPr lang="en-US" dirty="0" err="1" smtClean="0"/>
              <a:t>Context.getCacheDir</a:t>
            </a:r>
            <a:r>
              <a:rPr lang="en-US" dirty="0" smtClean="0"/>
              <a:t>()</a:t>
            </a:r>
          </a:p>
          <a:p>
            <a:pPr lvl="1"/>
            <a:r>
              <a:rPr lang="en-US" dirty="0" smtClean="0"/>
              <a:t>Returns absolute path to an application-specific directory that can be used for temporary files</a:t>
            </a:r>
          </a:p>
          <a:p>
            <a:r>
              <a:rPr lang="en-US" dirty="0" smtClean="0"/>
              <a:t>Files removed when application uninstalled</a:t>
            </a:r>
          </a:p>
          <a:p>
            <a:pPr lvl="1"/>
            <a:endParaRPr lang="en-US" dirty="0" smtClean="0"/>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3499899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External Memory Files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Removable media may appear/disappear without warning</a:t>
            </a:r>
          </a:p>
          <a:p>
            <a:r>
              <a:rPr lang="en-US" sz="3027" dirty="0" smtClean="0"/>
              <a:t>String </a:t>
            </a:r>
            <a:r>
              <a:rPr lang="en-US" sz="3027" dirty="0" err="1" smtClean="0"/>
              <a:t>Environment.getExternalStorageState</a:t>
            </a:r>
            <a:r>
              <a:rPr lang="en-US" sz="3027" dirty="0" smtClean="0"/>
              <a:t>()</a:t>
            </a:r>
          </a:p>
          <a:p>
            <a:pPr lvl="1"/>
            <a:r>
              <a:rPr lang="en-US" dirty="0" smtClean="0"/>
              <a:t>MEDIA_MOUNTED - present &amp; mounted with read/write access</a:t>
            </a:r>
          </a:p>
          <a:p>
            <a:pPr lvl="1"/>
            <a:r>
              <a:rPr lang="en-US" dirty="0" smtClean="0"/>
              <a:t>MEDIA_MOUNTED_READ_ONLY - present &amp; mounted with read-only access</a:t>
            </a:r>
          </a:p>
          <a:p>
            <a:pPr lvl="1"/>
            <a:r>
              <a:rPr lang="en-US" dirty="0" smtClean="0"/>
              <a:t>MEDIA_REMOVED - not present</a:t>
            </a:r>
          </a:p>
          <a:p>
            <a:r>
              <a:rPr lang="en-US" dirty="0" smtClean="0"/>
              <a:t>Need permission to write external files</a:t>
            </a:r>
          </a:p>
          <a:p>
            <a:pPr lvl="1"/>
            <a:r>
              <a:rPr lang="en-US" sz="2595" dirty="0" smtClean="0"/>
              <a:t>&lt;uses-permission </a:t>
            </a:r>
            <a:r>
              <a:rPr lang="en-US" sz="2595" dirty="0" err="1" smtClean="0"/>
              <a:t>android:name</a:t>
            </a:r>
            <a:r>
              <a:rPr lang="en-US" sz="2595" dirty="0" smtClean="0"/>
              <a:t>= “</a:t>
            </a:r>
            <a:r>
              <a:rPr lang="en-US" sz="2595" dirty="0" err="1" smtClean="0"/>
              <a:t>android.permission.WRITE_EXTERNAL_STORAGE</a:t>
            </a:r>
            <a:r>
              <a:rPr lang="en-US" sz="2595" dirty="0" smtClean="0"/>
              <a:t>" /&gt;</a:t>
            </a:r>
          </a:p>
        </p:txBody>
      </p:sp>
      <p:sp>
        <p:nvSpPr>
          <p:cNvPr id="4" name="Footer Placeholder 3"/>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795452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Writing an External Memory File</a:t>
            </a:r>
            <a:endParaRPr lang="en-US" dirty="0"/>
          </a:p>
        </p:txBody>
      </p:sp>
      <p:sp>
        <p:nvSpPr>
          <p:cNvPr id="4" name="Content Placeholder 3"/>
          <p:cNvSpPr>
            <a:spLocks noGrp="1"/>
          </p:cNvSpPr>
          <p:nvPr>
            <p:ph idx="1"/>
          </p:nvPr>
        </p:nvSpPr>
        <p:spPr>
          <a:xfrm>
            <a:off x="457200" y="1449722"/>
            <a:ext cx="8382000" cy="4625609"/>
          </a:xfrm>
        </p:spPr>
        <p:txBody>
          <a:bodyPr>
            <a:noAutofit/>
          </a:bodyPr>
          <a:lstStyle/>
          <a:p>
            <a:pPr>
              <a:buNone/>
            </a:pPr>
            <a:r>
              <a:rPr lang="en-US" sz="1600" dirty="0" smtClean="0"/>
              <a:t>public class </a:t>
            </a:r>
            <a:r>
              <a:rPr lang="en-US" sz="1600" dirty="0" err="1" smtClean="0"/>
              <a:t>FileWriteAndReadActivity</a:t>
            </a:r>
            <a:r>
              <a:rPr lang="en-US" sz="1600" dirty="0" smtClean="0"/>
              <a:t> extends Activity {</a:t>
            </a:r>
          </a:p>
          <a:p>
            <a:pPr>
              <a:buNone/>
            </a:pPr>
            <a:r>
              <a:rPr lang="en-US" sz="1600" dirty="0" smtClean="0"/>
              <a:t>   public void </a:t>
            </a:r>
            <a:r>
              <a:rPr lang="en-US" sz="1600" dirty="0" err="1" smtClean="0"/>
              <a:t>onCreate(Bundle</a:t>
            </a:r>
            <a:r>
              <a:rPr lang="en-US" sz="1600" dirty="0" smtClean="0"/>
              <a:t> </a:t>
            </a:r>
            <a:r>
              <a:rPr lang="en-US" sz="1600" dirty="0" err="1" smtClean="0"/>
              <a:t>savedInstanceState</a:t>
            </a:r>
            <a:r>
              <a:rPr lang="en-US" sz="1600" dirty="0" smtClean="0"/>
              <a:t>) {</a:t>
            </a:r>
          </a:p>
          <a:p>
            <a:pPr>
              <a:buNone/>
            </a:pPr>
            <a:r>
              <a:rPr lang="en-US" sz="1600" dirty="0" smtClean="0"/>
              <a:t>      …</a:t>
            </a:r>
          </a:p>
          <a:p>
            <a:pPr>
              <a:buNone/>
            </a:pPr>
            <a:r>
              <a:rPr lang="en-US" sz="1600" dirty="0" smtClean="0"/>
              <a:t>      if (</a:t>
            </a:r>
            <a:r>
              <a:rPr lang="en-US" sz="1600" dirty="0" err="1" smtClean="0"/>
              <a:t>Environment.MEDIA_MOUNTED.equals</a:t>
            </a:r>
            <a:r>
              <a:rPr lang="en-US" sz="1600" dirty="0" smtClean="0"/>
              <a:t>( </a:t>
            </a:r>
          </a:p>
          <a:p>
            <a:pPr>
              <a:buNone/>
            </a:pPr>
            <a:r>
              <a:rPr lang="en-US" sz="1600" dirty="0" smtClean="0"/>
              <a:t>				</a:t>
            </a:r>
            <a:r>
              <a:rPr lang="en-US" sz="1600" dirty="0" err="1" smtClean="0"/>
              <a:t>Environment.getExternalStorageState</a:t>
            </a:r>
            <a:r>
              <a:rPr lang="en-US" sz="1600" dirty="0" smtClean="0"/>
              <a:t>())) {</a:t>
            </a:r>
          </a:p>
          <a:p>
            <a:pPr>
              <a:buNone/>
            </a:pPr>
            <a:r>
              <a:rPr lang="en-US" sz="1600" dirty="0" smtClean="0"/>
              <a:t>        File </a:t>
            </a:r>
            <a:r>
              <a:rPr lang="en-US" sz="1600" dirty="0" err="1" smtClean="0"/>
              <a:t>outFile</a:t>
            </a:r>
            <a:r>
              <a:rPr lang="en-US" sz="1600" dirty="0" smtClean="0"/>
              <a:t> = new </a:t>
            </a:r>
            <a:r>
              <a:rPr lang="en-US" sz="1600" dirty="0" err="1" smtClean="0"/>
              <a:t>File(getExternalFilesDir</a:t>
            </a:r>
            <a:r>
              <a:rPr lang="en-US" sz="1600" dirty="0" smtClean="0"/>
              <a:t>(</a:t>
            </a:r>
          </a:p>
          <a:p>
            <a:pPr>
              <a:buNone/>
            </a:pPr>
            <a:r>
              <a:rPr lang="en-US" sz="1600" dirty="0" smtClean="0"/>
              <a:t>				</a:t>
            </a:r>
            <a:r>
              <a:rPr lang="en-US" sz="1600" dirty="0" err="1" smtClean="0"/>
              <a:t>Environment.DIRECTORY_PICTURES),fileName</a:t>
            </a:r>
            <a:r>
              <a:rPr lang="en-US" sz="1600" dirty="0" smtClean="0"/>
              <a:t>);</a:t>
            </a:r>
          </a:p>
          <a:p>
            <a:pPr>
              <a:buNone/>
            </a:pPr>
            <a:r>
              <a:rPr lang="en-US" sz="1600" dirty="0" smtClean="0"/>
              <a:t>        try {</a:t>
            </a:r>
          </a:p>
          <a:p>
            <a:pPr>
              <a:buNone/>
            </a:pPr>
            <a:r>
              <a:rPr lang="en-US" sz="1600" dirty="0" smtClean="0"/>
              <a:t>           </a:t>
            </a:r>
            <a:r>
              <a:rPr lang="en-US" sz="1600" dirty="0" err="1" smtClean="0"/>
              <a:t>BufferedOutputStream</a:t>
            </a:r>
            <a:r>
              <a:rPr lang="en-US" sz="1600" dirty="0" smtClean="0"/>
              <a:t> </a:t>
            </a:r>
            <a:r>
              <a:rPr lang="en-US" sz="1600" dirty="0" err="1" smtClean="0"/>
              <a:t>os</a:t>
            </a:r>
            <a:r>
              <a:rPr lang="en-US" sz="1600" dirty="0" smtClean="0"/>
              <a:t> = </a:t>
            </a:r>
            <a:br>
              <a:rPr lang="en-US" sz="1600" dirty="0" smtClean="0"/>
            </a:br>
            <a:r>
              <a:rPr lang="en-US" sz="1600" dirty="0" smtClean="0"/>
              <a:t>            new </a:t>
            </a:r>
            <a:r>
              <a:rPr lang="en-US" sz="1600" dirty="0" err="1" smtClean="0"/>
              <a:t>BufferedOutputStream(new</a:t>
            </a:r>
            <a:r>
              <a:rPr lang="en-US" sz="1600" dirty="0" smtClean="0"/>
              <a:t> </a:t>
            </a:r>
            <a:r>
              <a:rPr lang="en-US" sz="1600" dirty="0" err="1" smtClean="0"/>
              <a:t>FileOutputStream(outFile</a:t>
            </a:r>
            <a:r>
              <a:rPr lang="en-US" sz="1600" dirty="0" smtClean="0"/>
              <a:t>));</a:t>
            </a:r>
          </a:p>
          <a:p>
            <a:pPr>
              <a:buNone/>
            </a:pPr>
            <a:r>
              <a:rPr lang="en-US" sz="1600" dirty="0" smtClean="0"/>
              <a:t>           </a:t>
            </a:r>
            <a:r>
              <a:rPr lang="en-US" sz="1600" dirty="0" err="1" smtClean="0"/>
              <a:t>BufferedInputStream</a:t>
            </a:r>
            <a:r>
              <a:rPr lang="en-US" sz="1600" dirty="0" smtClean="0"/>
              <a:t> is = </a:t>
            </a:r>
            <a:br>
              <a:rPr lang="en-US" sz="1600" dirty="0" smtClean="0"/>
            </a:br>
            <a:r>
              <a:rPr lang="en-US" sz="1600" dirty="0" smtClean="0"/>
              <a:t>           new </a:t>
            </a:r>
            <a:r>
              <a:rPr lang="en-US" sz="1600" dirty="0" err="1" smtClean="0"/>
              <a:t>BufferedInputStream(getResources</a:t>
            </a:r>
            <a:r>
              <a:rPr lang="en-US" sz="1600" dirty="0" smtClean="0"/>
              <a:t>()</a:t>
            </a:r>
            <a:br>
              <a:rPr lang="en-US" sz="1600" dirty="0" smtClean="0"/>
            </a:br>
            <a:r>
              <a:rPr lang="en-US" sz="1600" dirty="0" smtClean="0"/>
              <a:t>                                                                    .</a:t>
            </a:r>
            <a:r>
              <a:rPr lang="en-US" sz="1600" dirty="0" err="1" smtClean="0"/>
              <a:t>openRawResource(R.drawable.icon</a:t>
            </a:r>
            <a:r>
              <a:rPr lang="en-US" sz="1600" dirty="0" smtClean="0"/>
              <a:t>));</a:t>
            </a:r>
          </a:p>
          <a:p>
            <a:pPr>
              <a:buNone/>
            </a:pPr>
            <a:r>
              <a:rPr lang="en-US" sz="1600" dirty="0" smtClean="0"/>
              <a:t>          </a:t>
            </a:r>
            <a:r>
              <a:rPr lang="en-US" sz="1600" dirty="0" err="1" smtClean="0"/>
              <a:t>copy(is</a:t>
            </a:r>
            <a:r>
              <a:rPr lang="en-US" sz="1600" dirty="0" smtClean="0"/>
              <a:t>, </a:t>
            </a:r>
            <a:r>
              <a:rPr lang="en-US" sz="1600" dirty="0" err="1" smtClean="0"/>
              <a:t>os</a:t>
            </a:r>
            <a:r>
              <a:rPr lang="en-US" sz="1600" dirty="0" smtClean="0"/>
              <a:t>);</a:t>
            </a:r>
          </a:p>
          <a:p>
            <a:pPr>
              <a:buNone/>
            </a:pPr>
            <a:r>
              <a:rPr lang="en-US" sz="1600" dirty="0" smtClean="0"/>
              <a:t>        } catch (</a:t>
            </a:r>
            <a:r>
              <a:rPr lang="en-US" sz="1600" dirty="0" err="1" smtClean="0"/>
              <a:t>FileNotFoundException</a:t>
            </a:r>
            <a:r>
              <a:rPr lang="en-US" sz="1600" dirty="0" smtClean="0"/>
              <a:t> </a:t>
            </a:r>
            <a:r>
              <a:rPr lang="en-US" sz="1600" dirty="0" err="1" smtClean="0"/>
              <a:t>e</a:t>
            </a:r>
            <a:r>
              <a:rPr lang="en-US" sz="1600" dirty="0" smtClean="0"/>
              <a:t>) {}</a:t>
            </a:r>
          </a:p>
          <a:p>
            <a:pPr>
              <a:buNone/>
            </a:pPr>
            <a:r>
              <a:rPr lang="en-US" sz="1600" dirty="0" smtClean="0"/>
              <a:t>    }</a:t>
            </a:r>
          </a:p>
          <a:p>
            <a:pPr>
              <a:buNone/>
            </a:pPr>
            <a:r>
              <a:rPr lang="en-US" sz="1600" dirty="0" smtClean="0"/>
              <a:t> }</a:t>
            </a:r>
          </a:p>
          <a:p>
            <a:pPr>
              <a:buNone/>
            </a:pPr>
            <a:r>
              <a:rPr lang="en-US" sz="1600" dirty="0" smtClean="0"/>
              <a:t>…</a:t>
            </a:r>
          </a:p>
        </p:txBody>
      </p:sp>
      <p:sp>
        <p:nvSpPr>
          <p:cNvPr id="3" name="Footer Placeholder 2"/>
          <p:cNvSpPr>
            <a:spLocks noGrp="1"/>
          </p:cNvSpPr>
          <p:nvPr>
            <p:ph type="ftr" sz="quarter" idx="11"/>
          </p:nvPr>
        </p:nvSpPr>
        <p:spPr/>
        <p:txBody>
          <a:bodyPr/>
          <a:lstStyle/>
          <a:p>
            <a:pPr>
              <a:defRPr/>
            </a:pPr>
            <a:r>
              <a:rPr lang="en-US" smtClean="0"/>
              <a:t>SWE 6130 (Mobile Applications Development) - Gerald Chege</a:t>
            </a:r>
            <a:endParaRPr lang="en-US"/>
          </a:p>
        </p:txBody>
      </p:sp>
    </p:spTree>
    <p:extLst>
      <p:ext uri="{BB962C8B-B14F-4D97-AF65-F5344CB8AC3E}">
        <p14:creationId xmlns:p14="http://schemas.microsoft.com/office/powerpoint/2010/main" val="42426344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2131</TotalTime>
  <Words>1506</Words>
  <Application>Microsoft Office PowerPoint</Application>
  <PresentationFormat>On-screen Show (4:3)</PresentationFormat>
  <Paragraphs>478</Paragraphs>
  <Slides>31</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Verdana</vt:lpstr>
      <vt:lpstr>Arial</vt:lpstr>
      <vt:lpstr>Garamond</vt:lpstr>
      <vt:lpstr>Wingdings</vt:lpstr>
      <vt:lpstr>Times New Roman</vt:lpstr>
      <vt:lpstr>Level</vt:lpstr>
      <vt:lpstr>Programming the Android Platform</vt:lpstr>
      <vt:lpstr>Some Data Storage Options</vt:lpstr>
      <vt:lpstr>File</vt:lpstr>
      <vt:lpstr>File API</vt:lpstr>
      <vt:lpstr>Writing an Internal Memory File</vt:lpstr>
      <vt:lpstr>Reading an Internal Memory File</vt:lpstr>
      <vt:lpstr>Cache Files</vt:lpstr>
      <vt:lpstr>External Memory Files</vt:lpstr>
      <vt:lpstr>Writing an External Memory File</vt:lpstr>
      <vt:lpstr>Writing an External Memory File</vt:lpstr>
      <vt:lpstr>Saving cache files</vt:lpstr>
      <vt:lpstr>SharedPreferences</vt:lpstr>
      <vt:lpstr>Activity SharedPreferences</vt:lpstr>
      <vt:lpstr>Application SharedPreferences</vt:lpstr>
      <vt:lpstr>Writing SharedPreferences</vt:lpstr>
      <vt:lpstr>Reading SharedPreferences</vt:lpstr>
      <vt:lpstr>SharedPreferences</vt:lpstr>
      <vt:lpstr>PreferenceActivity</vt:lpstr>
      <vt:lpstr>SharedPreferences (cont.)</vt:lpstr>
      <vt:lpstr>SharedPreferences (cont.)</vt:lpstr>
      <vt:lpstr>user_prefs.xml</vt:lpstr>
      <vt:lpstr>SQLite </vt:lpstr>
      <vt:lpstr>Opening a Database</vt:lpstr>
      <vt:lpstr>Opening a Database (cont.)</vt:lpstr>
      <vt:lpstr>Using a Database</vt:lpstr>
      <vt:lpstr>Insertion</vt:lpstr>
      <vt:lpstr>Deletion</vt:lpstr>
      <vt:lpstr>Querying</vt:lpstr>
      <vt:lpstr>Display</vt:lpstr>
      <vt:lpstr>Examining the Database Remotely</vt:lpstr>
      <vt:lpstr>Lab Assignment</vt:lpstr>
    </vt:vector>
  </TitlesOfParts>
  <Company>WolfTech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Introduction</dc:title>
  <dc:creator>mlsichit</dc:creator>
  <cp:lastModifiedBy>Gerald Chege</cp:lastModifiedBy>
  <cp:revision>80</cp:revision>
  <dcterms:created xsi:type="dcterms:W3CDTF">2010-07-16T15:17:20Z</dcterms:created>
  <dcterms:modified xsi:type="dcterms:W3CDTF">2016-05-30T21:02:18Z</dcterms:modified>
</cp:coreProperties>
</file>