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5"/>
  </p:notesMasterIdLst>
  <p:sldIdLst>
    <p:sldId id="300" r:id="rId2"/>
    <p:sldId id="302" r:id="rId3"/>
    <p:sldId id="303" r:id="rId4"/>
    <p:sldId id="304" r:id="rId5"/>
    <p:sldId id="305" r:id="rId6"/>
    <p:sldId id="306" r:id="rId7"/>
    <p:sldId id="307" r:id="rId8"/>
    <p:sldId id="308" r:id="rId9"/>
    <p:sldId id="309" r:id="rId10"/>
    <p:sldId id="310" r:id="rId11"/>
    <p:sldId id="311" r:id="rId12"/>
    <p:sldId id="312" r:id="rId13"/>
    <p:sldId id="313" r:id="rId14"/>
    <p:sldId id="314" r:id="rId15"/>
    <p:sldId id="315" r:id="rId16"/>
    <p:sldId id="316" r:id="rId17"/>
    <p:sldId id="317" r:id="rId18"/>
    <p:sldId id="318" r:id="rId19"/>
    <p:sldId id="319" r:id="rId20"/>
    <p:sldId id="320" r:id="rId21"/>
    <p:sldId id="321" r:id="rId22"/>
    <p:sldId id="322" r:id="rId23"/>
    <p:sldId id="323" r:id="rId24"/>
    <p:sldId id="324" r:id="rId25"/>
    <p:sldId id="325" r:id="rId26"/>
    <p:sldId id="326" r:id="rId27"/>
    <p:sldId id="327" r:id="rId28"/>
    <p:sldId id="328" r:id="rId29"/>
    <p:sldId id="329" r:id="rId30"/>
    <p:sldId id="330" r:id="rId31"/>
    <p:sldId id="331" r:id="rId32"/>
    <p:sldId id="332" r:id="rId33"/>
    <p:sldId id="333" r:id="rId34"/>
    <p:sldId id="334" r:id="rId35"/>
    <p:sldId id="335" r:id="rId36"/>
    <p:sldId id="336" r:id="rId37"/>
    <p:sldId id="337" r:id="rId38"/>
    <p:sldId id="338" r:id="rId39"/>
    <p:sldId id="339" r:id="rId40"/>
    <p:sldId id="340" r:id="rId41"/>
    <p:sldId id="341" r:id="rId42"/>
    <p:sldId id="342" r:id="rId43"/>
    <p:sldId id="343" r:id="rId44"/>
    <p:sldId id="344" r:id="rId45"/>
    <p:sldId id="345" r:id="rId46"/>
    <p:sldId id="346" r:id="rId47"/>
    <p:sldId id="347" r:id="rId48"/>
    <p:sldId id="348" r:id="rId49"/>
    <p:sldId id="349" r:id="rId50"/>
    <p:sldId id="350" r:id="rId51"/>
    <p:sldId id="351" r:id="rId52"/>
    <p:sldId id="352" r:id="rId53"/>
    <p:sldId id="353" r:id="rId54"/>
    <p:sldId id="354" r:id="rId55"/>
    <p:sldId id="355" r:id="rId56"/>
    <p:sldId id="356" r:id="rId57"/>
    <p:sldId id="357" r:id="rId58"/>
    <p:sldId id="358" r:id="rId59"/>
    <p:sldId id="359" r:id="rId60"/>
    <p:sldId id="360" r:id="rId61"/>
    <p:sldId id="361" r:id="rId62"/>
    <p:sldId id="362" r:id="rId63"/>
    <p:sldId id="363" r:id="rId6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DDDDDD"/>
    <a:srgbClr val="FF0000"/>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90" d="100"/>
          <a:sy n="90" d="100"/>
        </p:scale>
        <p:origin x="1234" y="5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n-US"/>
          </a:p>
        </p:txBody>
      </p:sp>
      <p:sp>
        <p:nvSpPr>
          <p:cNvPr id="5939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a:p>
        </p:txBody>
      </p:sp>
      <p:sp>
        <p:nvSpPr>
          <p:cNvPr id="6861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5939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US"/>
          </a:p>
        </p:txBody>
      </p:sp>
      <p:sp>
        <p:nvSpPr>
          <p:cNvPr id="5939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0BCF1ED5-148F-4C8E-B66B-D106FC39EDBC}" type="slidenum">
              <a:rPr lang="en-US" altLang="en-US"/>
              <a:pPr/>
              <a:t>‹#›</a:t>
            </a:fld>
            <a:endParaRPr lang="en-US" altLang="en-US"/>
          </a:p>
        </p:txBody>
      </p:sp>
    </p:spTree>
    <p:extLst>
      <p:ext uri="{BB962C8B-B14F-4D97-AF65-F5344CB8AC3E}">
        <p14:creationId xmlns:p14="http://schemas.microsoft.com/office/powerpoint/2010/main" val="393716527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2"/>
                </a:solidFill>
                <a:latin typeface="Times New Roman" panose="02020603050405020304" pitchFamily="18" charset="0"/>
              </a:defRPr>
            </a:lvl1pPr>
            <a:lvl2pPr marL="742950" indent="-285750" eaLnBrk="0" hangingPunct="0">
              <a:defRPr sz="4400">
                <a:solidFill>
                  <a:schemeClr val="tx2"/>
                </a:solidFill>
                <a:latin typeface="Times New Roman" panose="02020603050405020304" pitchFamily="18" charset="0"/>
              </a:defRPr>
            </a:lvl2pPr>
            <a:lvl3pPr marL="1143000" indent="-228600" eaLnBrk="0" hangingPunct="0">
              <a:defRPr sz="4400">
                <a:solidFill>
                  <a:schemeClr val="tx2"/>
                </a:solidFill>
                <a:latin typeface="Times New Roman" panose="02020603050405020304" pitchFamily="18" charset="0"/>
              </a:defRPr>
            </a:lvl3pPr>
            <a:lvl4pPr marL="1600200" indent="-228600" eaLnBrk="0" hangingPunct="0">
              <a:defRPr sz="4400">
                <a:solidFill>
                  <a:schemeClr val="tx2"/>
                </a:solidFill>
                <a:latin typeface="Times New Roman" panose="02020603050405020304" pitchFamily="18" charset="0"/>
              </a:defRPr>
            </a:lvl4pPr>
            <a:lvl5pPr marL="2057400" indent="-228600" eaLnBrk="0" hangingPunct="0">
              <a:defRPr sz="4400">
                <a:solidFill>
                  <a:schemeClr val="tx2"/>
                </a:solidFill>
                <a:latin typeface="Times New Roman" panose="02020603050405020304" pitchFamily="18" charset="0"/>
              </a:defRPr>
            </a:lvl5pPr>
            <a:lvl6pPr marL="2514600" indent="-228600" eaLnBrk="0" fontAlgn="base" hangingPunct="0">
              <a:spcBef>
                <a:spcPct val="0"/>
              </a:spcBef>
              <a:spcAft>
                <a:spcPct val="0"/>
              </a:spcAft>
              <a:defRPr sz="4400">
                <a:solidFill>
                  <a:schemeClr val="tx2"/>
                </a:solidFill>
                <a:latin typeface="Times New Roman" panose="02020603050405020304" pitchFamily="18" charset="0"/>
              </a:defRPr>
            </a:lvl6pPr>
            <a:lvl7pPr marL="2971800" indent="-228600" eaLnBrk="0" fontAlgn="base" hangingPunct="0">
              <a:spcBef>
                <a:spcPct val="0"/>
              </a:spcBef>
              <a:spcAft>
                <a:spcPct val="0"/>
              </a:spcAft>
              <a:defRPr sz="4400">
                <a:solidFill>
                  <a:schemeClr val="tx2"/>
                </a:solidFill>
                <a:latin typeface="Times New Roman" panose="02020603050405020304" pitchFamily="18" charset="0"/>
              </a:defRPr>
            </a:lvl7pPr>
            <a:lvl8pPr marL="3429000" indent="-228600" eaLnBrk="0" fontAlgn="base" hangingPunct="0">
              <a:spcBef>
                <a:spcPct val="0"/>
              </a:spcBef>
              <a:spcAft>
                <a:spcPct val="0"/>
              </a:spcAft>
              <a:defRPr sz="4400">
                <a:solidFill>
                  <a:schemeClr val="tx2"/>
                </a:solidFill>
                <a:latin typeface="Times New Roman" panose="02020603050405020304" pitchFamily="18" charset="0"/>
              </a:defRPr>
            </a:lvl8pPr>
            <a:lvl9pPr marL="3886200" indent="-228600" eaLnBrk="0" fontAlgn="base" hangingPunct="0">
              <a:spcBef>
                <a:spcPct val="0"/>
              </a:spcBef>
              <a:spcAft>
                <a:spcPct val="0"/>
              </a:spcAft>
              <a:defRPr sz="4400">
                <a:solidFill>
                  <a:schemeClr val="tx2"/>
                </a:solidFill>
                <a:latin typeface="Times New Roman" panose="02020603050405020304" pitchFamily="18" charset="0"/>
              </a:defRPr>
            </a:lvl9pPr>
          </a:lstStyle>
          <a:p>
            <a:pPr eaLnBrk="1" hangingPunct="1"/>
            <a:fld id="{A833EF7A-2A86-4170-993D-31ACD30A48FC}" type="slidenum">
              <a:rPr lang="en-US" altLang="en-US" sz="1200">
                <a:solidFill>
                  <a:schemeClr val="tx1"/>
                </a:solidFill>
              </a:rPr>
              <a:pPr eaLnBrk="1" hangingPunct="1"/>
              <a:t>1</a:t>
            </a:fld>
            <a:endParaRPr lang="en-US" altLang="en-US" sz="1200">
              <a:solidFill>
                <a:schemeClr val="tx1"/>
              </a:solidFill>
            </a:endParaRPr>
          </a:p>
        </p:txBody>
      </p:sp>
      <p:sp>
        <p:nvSpPr>
          <p:cNvPr id="68611" name="Rectangle 2"/>
          <p:cNvSpPr>
            <a:spLocks noGrp="1" noRot="1" noChangeAspect="1" noChangeArrowheads="1" noTextEdit="1"/>
          </p:cNvSpPr>
          <p:nvPr>
            <p:ph type="sldImg"/>
          </p:nvPr>
        </p:nvSpPr>
        <p:spPr>
          <a:solidFill>
            <a:srgbClr val="FFFFFF"/>
          </a:solidFill>
          <a:ln/>
        </p:spPr>
      </p:sp>
      <p:sp>
        <p:nvSpPr>
          <p:cNvPr id="68612"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19610654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1E6B622C-6AA0-4ACF-8131-CD05488A2C89}" type="slidenum">
              <a:rPr lang="en-US" altLang="en-US" sz="1200"/>
              <a:pPr eaLnBrk="1" hangingPunct="1"/>
              <a:t>10</a:t>
            </a:fld>
            <a:endParaRPr lang="en-US" altLang="en-US" sz="1200"/>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23280121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9D57E2BF-4E20-4A3B-9839-5B0BBD96209E}" type="slidenum">
              <a:rPr lang="en-US" altLang="en-US" sz="1200"/>
              <a:pPr eaLnBrk="1" hangingPunct="1"/>
              <a:t>11</a:t>
            </a:fld>
            <a:endParaRPr lang="en-US" altLang="en-US" sz="1200"/>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19573006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4578E05D-5D8D-472A-ABA1-88CA2F06120B}" type="slidenum">
              <a:rPr lang="en-US" altLang="en-US" sz="1200"/>
              <a:pPr eaLnBrk="1" hangingPunct="1"/>
              <a:t>12</a:t>
            </a:fld>
            <a:endParaRPr lang="en-US" altLang="en-US" sz="1200"/>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40291190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EC863079-F6CB-4877-A8E0-DD751BCF7CCA}" type="slidenum">
              <a:rPr lang="en-US" altLang="en-US" sz="1200"/>
              <a:pPr eaLnBrk="1" hangingPunct="1"/>
              <a:t>13</a:t>
            </a:fld>
            <a:endParaRPr lang="en-US" altLang="en-US" sz="1200"/>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20701397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8813647C-C2B6-400E-9AC6-284236707335}" type="slidenum">
              <a:rPr lang="en-US" altLang="en-US" sz="1200"/>
              <a:pPr eaLnBrk="1" hangingPunct="1"/>
              <a:t>14</a:t>
            </a:fld>
            <a:endParaRPr lang="en-US" altLang="en-US" sz="1200"/>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11208066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2CA626CA-C355-4D41-A3A2-E110690C8E25}" type="slidenum">
              <a:rPr lang="en-US" altLang="en-US" sz="1200"/>
              <a:pPr eaLnBrk="1" hangingPunct="1"/>
              <a:t>15</a:t>
            </a:fld>
            <a:endParaRPr lang="en-US" altLang="en-US" sz="1200"/>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15251315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91ED9DBB-E6D9-4275-9452-E6473280108D}" type="slidenum">
              <a:rPr lang="en-US" altLang="en-US" sz="1200"/>
              <a:pPr eaLnBrk="1" hangingPunct="1"/>
              <a:t>16</a:t>
            </a:fld>
            <a:endParaRPr lang="en-US" altLang="en-US" sz="1200"/>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2038649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B76FC0DB-8D48-4B1C-8DF1-D34CD3B1108A}" type="slidenum">
              <a:rPr lang="en-US" altLang="en-US" sz="1200"/>
              <a:pPr eaLnBrk="1" hangingPunct="1"/>
              <a:t>17</a:t>
            </a:fld>
            <a:endParaRPr lang="en-US" altLang="en-US" sz="1200"/>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13171104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E431473F-57F4-4085-8A94-3573A789E460}" type="slidenum">
              <a:rPr lang="en-US" altLang="en-US" sz="1200"/>
              <a:pPr eaLnBrk="1" hangingPunct="1"/>
              <a:t>18</a:t>
            </a:fld>
            <a:endParaRPr lang="en-US" altLang="en-US" sz="1200"/>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4985473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60427AE9-1430-44D5-8F9E-20E1A10666C4}" type="slidenum">
              <a:rPr lang="en-US" altLang="en-US" sz="1200"/>
              <a:pPr eaLnBrk="1" hangingPunct="1"/>
              <a:t>19</a:t>
            </a:fld>
            <a:endParaRPr lang="en-US" altLang="en-US" sz="1200"/>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21401955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11DB3A0B-C07B-44A9-A074-EF43EFF8199D}" type="slidenum">
              <a:rPr lang="en-US" altLang="en-US" sz="1200"/>
              <a:pPr eaLnBrk="1" hangingPunct="1"/>
              <a:t>2</a:t>
            </a:fld>
            <a:endParaRPr lang="en-US" altLang="en-US" sz="1200"/>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42622611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2B3D8DBA-8D51-49C2-A19C-0A3B90045D33}" type="slidenum">
              <a:rPr lang="en-US" altLang="en-US" sz="1200"/>
              <a:pPr eaLnBrk="1" hangingPunct="1"/>
              <a:t>20</a:t>
            </a:fld>
            <a:endParaRPr lang="en-US" altLang="en-US" sz="120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1354626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03392F36-EDF1-4F05-A0F6-2F9C87B993F9}" type="slidenum">
              <a:rPr lang="en-US" altLang="en-US" sz="1200"/>
              <a:pPr eaLnBrk="1" hangingPunct="1"/>
              <a:t>21</a:t>
            </a:fld>
            <a:endParaRPr lang="en-US" altLang="en-US" sz="1200"/>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21094256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D7C4DD30-5164-4BD1-8267-27133A15592E}" type="slidenum">
              <a:rPr lang="en-US" altLang="en-US" sz="1200"/>
              <a:pPr eaLnBrk="1" hangingPunct="1"/>
              <a:t>22</a:t>
            </a:fld>
            <a:endParaRPr lang="en-US" altLang="en-US" sz="1200"/>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42641963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5E719DD9-D63E-4E09-98A0-327399D5A108}" type="slidenum">
              <a:rPr lang="en-US" altLang="en-US" sz="1200"/>
              <a:pPr eaLnBrk="1" hangingPunct="1"/>
              <a:t>23</a:t>
            </a:fld>
            <a:endParaRPr lang="en-US" altLang="en-US" sz="1200"/>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427065408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09091B69-A5C8-496D-AEA3-18EC1F504D35}" type="slidenum">
              <a:rPr lang="en-US" altLang="en-US" sz="1200"/>
              <a:pPr eaLnBrk="1" hangingPunct="1"/>
              <a:t>24</a:t>
            </a:fld>
            <a:endParaRPr lang="en-US" altLang="en-US" sz="1200"/>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5060704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2509E1B7-F1A8-4D26-B389-EF76FCAF6123}" type="slidenum">
              <a:rPr lang="en-US" altLang="en-US" sz="1200"/>
              <a:pPr eaLnBrk="1" hangingPunct="1"/>
              <a:t>25</a:t>
            </a:fld>
            <a:endParaRPr lang="en-US" altLang="en-US" sz="1200"/>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53719692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EC7A40F7-9E75-4F80-B970-C4C099E9A287}" type="slidenum">
              <a:rPr lang="en-US" altLang="en-US" sz="1200"/>
              <a:pPr eaLnBrk="1" hangingPunct="1"/>
              <a:t>26</a:t>
            </a:fld>
            <a:endParaRPr lang="en-US" altLang="en-US" sz="1200"/>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375480596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774F5B0B-53E1-4F75-9C42-CC2146DBD4D6}" type="slidenum">
              <a:rPr lang="en-US" altLang="en-US" sz="1200"/>
              <a:pPr eaLnBrk="1" hangingPunct="1"/>
              <a:t>27</a:t>
            </a:fld>
            <a:endParaRPr lang="en-US" altLang="en-US" sz="1200"/>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363318805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F7E26A3C-C9B6-44E1-9774-C3B385988AAF}" type="slidenum">
              <a:rPr lang="en-US" altLang="en-US" sz="1200"/>
              <a:pPr eaLnBrk="1" hangingPunct="1"/>
              <a:t>28</a:t>
            </a:fld>
            <a:endParaRPr lang="en-US" altLang="en-US" sz="1200"/>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199886716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E0AF44EA-422A-49B2-85DA-50C66CE1748A}" type="slidenum">
              <a:rPr lang="en-US" altLang="en-US" sz="1200"/>
              <a:pPr eaLnBrk="1" hangingPunct="1"/>
              <a:t>29</a:t>
            </a:fld>
            <a:endParaRPr lang="en-US" altLang="en-US" sz="1200"/>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13142051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CD3B1D04-4A46-425A-A720-98CF31F63145}" type="slidenum">
              <a:rPr lang="en-US" altLang="en-US" sz="1200"/>
              <a:pPr eaLnBrk="1" hangingPunct="1"/>
              <a:t>3</a:t>
            </a:fld>
            <a:endParaRPr lang="en-US" altLang="en-US" sz="1200"/>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244966991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7B67977C-528C-4DCA-8C94-4A90F2AA6935}" type="slidenum">
              <a:rPr lang="en-US" altLang="en-US" sz="1200"/>
              <a:pPr eaLnBrk="1" hangingPunct="1"/>
              <a:t>30</a:t>
            </a:fld>
            <a:endParaRPr lang="en-US" altLang="en-US" sz="1200"/>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381727024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92611E52-A7A5-49B8-8B71-056F8AB8C83C}" type="slidenum">
              <a:rPr lang="en-US" altLang="en-US" sz="1200"/>
              <a:pPr eaLnBrk="1" hangingPunct="1"/>
              <a:t>31</a:t>
            </a:fld>
            <a:endParaRPr lang="en-US" altLang="en-US" sz="1200"/>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403206784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F63B02FE-B885-4D13-B2DE-D6614B0122DC}" type="slidenum">
              <a:rPr lang="en-US" altLang="en-US" sz="1200"/>
              <a:pPr eaLnBrk="1" hangingPunct="1"/>
              <a:t>32</a:t>
            </a:fld>
            <a:endParaRPr lang="en-US" altLang="en-US" sz="1200"/>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288449359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9B761BC8-FB10-4701-A16A-9477CC5AB411}" type="slidenum">
              <a:rPr lang="en-US" altLang="en-US" sz="1200"/>
              <a:pPr eaLnBrk="1" hangingPunct="1"/>
              <a:t>33</a:t>
            </a:fld>
            <a:endParaRPr lang="en-US" altLang="en-US" sz="1200"/>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233452125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92288C6D-6234-4261-B6D1-457DEB69F445}" type="slidenum">
              <a:rPr lang="en-US" altLang="en-US" sz="1200"/>
              <a:pPr eaLnBrk="1" hangingPunct="1"/>
              <a:t>34</a:t>
            </a:fld>
            <a:endParaRPr lang="en-US" altLang="en-US" sz="1200"/>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343675958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FD481968-E383-42AF-B795-972CDDB56A9F}" type="slidenum">
              <a:rPr lang="en-US" altLang="en-US" sz="1200"/>
              <a:pPr eaLnBrk="1" hangingPunct="1"/>
              <a:t>35</a:t>
            </a:fld>
            <a:endParaRPr lang="en-US" altLang="en-US" sz="1200"/>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25988049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ABF4FE10-BB23-4787-8624-F0593233C5D7}" type="slidenum">
              <a:rPr lang="en-US" altLang="en-US" sz="1200"/>
              <a:pPr eaLnBrk="1" hangingPunct="1"/>
              <a:t>36</a:t>
            </a:fld>
            <a:endParaRPr lang="en-US" altLang="en-US" sz="1200"/>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136742360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624E5A17-BB34-472E-853A-353224767DE9}" type="slidenum">
              <a:rPr lang="en-US" altLang="en-US" sz="1200"/>
              <a:pPr eaLnBrk="1" hangingPunct="1"/>
              <a:t>37</a:t>
            </a:fld>
            <a:endParaRPr lang="en-US" altLang="en-US" sz="1200"/>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58851926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883D1D0F-EB45-45C6-A0CA-3C897B164BD3}" type="slidenum">
              <a:rPr lang="en-US" altLang="en-US" sz="1200"/>
              <a:pPr eaLnBrk="1" hangingPunct="1"/>
              <a:t>38</a:t>
            </a:fld>
            <a:endParaRPr lang="en-US" altLang="en-US" sz="1200"/>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307963038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830BC98E-4C7D-4093-8494-4621D301E0AC}" type="slidenum">
              <a:rPr lang="en-US" altLang="en-US" sz="1200"/>
              <a:pPr eaLnBrk="1" hangingPunct="1"/>
              <a:t>39</a:t>
            </a:fld>
            <a:endParaRPr lang="en-US" altLang="en-US" sz="1200"/>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3856084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E2B1CD45-A715-43A5-9678-E2B959F8AB58}" type="slidenum">
              <a:rPr lang="en-US" altLang="en-US" sz="1200"/>
              <a:pPr eaLnBrk="1" hangingPunct="1"/>
              <a:t>4</a:t>
            </a:fld>
            <a:endParaRPr lang="en-US" altLang="en-US" sz="1200"/>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104035528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A1BF327B-0B24-45E1-923E-2165AB4DC960}" type="slidenum">
              <a:rPr lang="en-US" altLang="en-US" sz="1200"/>
              <a:pPr eaLnBrk="1" hangingPunct="1"/>
              <a:t>40</a:t>
            </a:fld>
            <a:endParaRPr lang="en-US" altLang="en-US" sz="1200"/>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423488731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E001557B-5944-4175-A4D4-51D0A4B10956}" type="slidenum">
              <a:rPr lang="en-US" altLang="en-US" sz="1200"/>
              <a:pPr eaLnBrk="1" hangingPunct="1"/>
              <a:t>41</a:t>
            </a:fld>
            <a:endParaRPr lang="en-US" altLang="en-US" sz="1200"/>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282112151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DE349A4B-62CD-45EB-AA70-040D54CB3113}" type="slidenum">
              <a:rPr lang="en-US" altLang="en-US" sz="1200"/>
              <a:pPr eaLnBrk="1" hangingPunct="1"/>
              <a:t>42</a:t>
            </a:fld>
            <a:endParaRPr lang="en-US" altLang="en-US" sz="1200"/>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222482951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3AAB5B27-3CEE-40AC-9AA5-BD94DD7F0551}" type="slidenum">
              <a:rPr lang="en-US" altLang="en-US" sz="1200"/>
              <a:pPr eaLnBrk="1" hangingPunct="1"/>
              <a:t>43</a:t>
            </a:fld>
            <a:endParaRPr lang="en-US" altLang="en-US" sz="1200"/>
          </a:p>
        </p:txBody>
      </p:sp>
      <p:sp>
        <p:nvSpPr>
          <p:cNvPr id="110595" name="Rectangle 2"/>
          <p:cNvSpPr>
            <a:spLocks noGrp="1" noRot="1" noChangeAspect="1" noChangeArrowheads="1" noTextEdit="1"/>
          </p:cNvSpPr>
          <p:nvPr>
            <p:ph type="sldImg"/>
          </p:nvPr>
        </p:nvSpPr>
        <p:spPr>
          <a:ln/>
        </p:spPr>
      </p:sp>
      <p:sp>
        <p:nvSpPr>
          <p:cNvPr id="1105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302940482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4002045A-728F-420D-8FCC-5C767DE9104D}" type="slidenum">
              <a:rPr lang="en-US" altLang="en-US" sz="1200"/>
              <a:pPr eaLnBrk="1" hangingPunct="1"/>
              <a:t>44</a:t>
            </a:fld>
            <a:endParaRPr lang="en-US" altLang="en-US" sz="1200"/>
          </a:p>
        </p:txBody>
      </p:sp>
      <p:sp>
        <p:nvSpPr>
          <p:cNvPr id="111619" name="Rectangle 2"/>
          <p:cNvSpPr>
            <a:spLocks noGrp="1" noRot="1" noChangeAspect="1" noChangeArrowheads="1" noTextEdit="1"/>
          </p:cNvSpPr>
          <p:nvPr>
            <p:ph type="sldImg"/>
          </p:nvPr>
        </p:nvSpPr>
        <p:spPr>
          <a:ln/>
        </p:spPr>
      </p:sp>
      <p:sp>
        <p:nvSpPr>
          <p:cNvPr id="1116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223349913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0919DD06-43FB-4145-BE9F-8F6E5594BEDB}" type="slidenum">
              <a:rPr lang="en-US" altLang="en-US" sz="1200"/>
              <a:pPr eaLnBrk="1" hangingPunct="1"/>
              <a:t>45</a:t>
            </a:fld>
            <a:endParaRPr lang="en-US" altLang="en-US" sz="120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33594745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7511001A-AB07-4BF2-BD7A-AD15A5FCBB78}" type="slidenum">
              <a:rPr lang="en-US" altLang="en-US" sz="1200"/>
              <a:pPr eaLnBrk="1" hangingPunct="1"/>
              <a:t>46</a:t>
            </a:fld>
            <a:endParaRPr lang="en-US" altLang="en-US" sz="1200"/>
          </a:p>
        </p:txBody>
      </p:sp>
      <p:sp>
        <p:nvSpPr>
          <p:cNvPr id="113667" name="Rectangle 2"/>
          <p:cNvSpPr>
            <a:spLocks noGrp="1" noRot="1" noChangeAspect="1" noChangeArrowheads="1" noTextEdit="1"/>
          </p:cNvSpPr>
          <p:nvPr>
            <p:ph type="sldImg"/>
          </p:nvPr>
        </p:nvSpPr>
        <p:spPr>
          <a:ln/>
        </p:spPr>
      </p:sp>
      <p:sp>
        <p:nvSpPr>
          <p:cNvPr id="1136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178979051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3AD22DDA-1486-4632-B8E8-A61E09A5766E}" type="slidenum">
              <a:rPr lang="en-US" altLang="en-US" sz="1200"/>
              <a:pPr eaLnBrk="1" hangingPunct="1"/>
              <a:t>47</a:t>
            </a:fld>
            <a:endParaRPr lang="en-US" altLang="en-US" sz="1200"/>
          </a:p>
        </p:txBody>
      </p:sp>
      <p:sp>
        <p:nvSpPr>
          <p:cNvPr id="114691" name="Rectangle 2"/>
          <p:cNvSpPr>
            <a:spLocks noGrp="1" noRot="1" noChangeAspect="1" noChangeArrowheads="1" noTextEdit="1"/>
          </p:cNvSpPr>
          <p:nvPr>
            <p:ph type="sldImg"/>
          </p:nvPr>
        </p:nvSpPr>
        <p:spPr>
          <a:ln/>
        </p:spPr>
      </p:sp>
      <p:sp>
        <p:nvSpPr>
          <p:cNvPr id="1146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126080238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4619496B-75A6-4EFE-A3D9-5F071FE25F2D}" type="slidenum">
              <a:rPr lang="en-US" altLang="en-US" sz="1200"/>
              <a:pPr eaLnBrk="1" hangingPunct="1"/>
              <a:t>48</a:t>
            </a:fld>
            <a:endParaRPr lang="en-US" altLang="en-US" sz="1200"/>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198110501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5D1845FE-B8B1-4381-AA5D-4F0F30D18397}" type="slidenum">
              <a:rPr lang="en-US" altLang="en-US" sz="1200"/>
              <a:pPr eaLnBrk="1" hangingPunct="1"/>
              <a:t>49</a:t>
            </a:fld>
            <a:endParaRPr lang="en-US" altLang="en-US" sz="1200"/>
          </a:p>
        </p:txBody>
      </p:sp>
      <p:sp>
        <p:nvSpPr>
          <p:cNvPr id="116739" name="Rectangle 2"/>
          <p:cNvSpPr>
            <a:spLocks noGrp="1" noRot="1" noChangeAspect="1" noChangeArrowheads="1" noTextEdit="1"/>
          </p:cNvSpPr>
          <p:nvPr>
            <p:ph type="sldImg"/>
          </p:nvPr>
        </p:nvSpPr>
        <p:spPr>
          <a:ln/>
        </p:spPr>
      </p:sp>
      <p:sp>
        <p:nvSpPr>
          <p:cNvPr id="1167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27974871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4431250B-8A87-41F0-A659-AFEA11C59ABA}" type="slidenum">
              <a:rPr lang="en-US" altLang="en-US" sz="1200"/>
              <a:pPr eaLnBrk="1" hangingPunct="1"/>
              <a:t>5</a:t>
            </a:fld>
            <a:endParaRPr lang="en-US" altLang="en-US" sz="1200"/>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296272218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D0FBDF97-7696-4990-9BEB-3611F6E7A57B}" type="slidenum">
              <a:rPr lang="en-US" altLang="en-US" sz="1200"/>
              <a:pPr eaLnBrk="1" hangingPunct="1"/>
              <a:t>50</a:t>
            </a:fld>
            <a:endParaRPr lang="en-US" altLang="en-US" sz="1200"/>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356595394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C2206B6F-77FA-4A8F-9CE3-748D7CB88446}" type="slidenum">
              <a:rPr lang="en-US" altLang="en-US" sz="1200"/>
              <a:pPr eaLnBrk="1" hangingPunct="1"/>
              <a:t>51</a:t>
            </a:fld>
            <a:endParaRPr lang="en-US" altLang="en-US" sz="1200"/>
          </a:p>
        </p:txBody>
      </p:sp>
      <p:sp>
        <p:nvSpPr>
          <p:cNvPr id="118787" name="Rectangle 2"/>
          <p:cNvSpPr>
            <a:spLocks noGrp="1" noRot="1" noChangeAspect="1" noChangeArrowheads="1" noTextEdit="1"/>
          </p:cNvSpPr>
          <p:nvPr>
            <p:ph type="sldImg"/>
          </p:nvPr>
        </p:nvSpPr>
        <p:spPr>
          <a:ln/>
        </p:spPr>
      </p:sp>
      <p:sp>
        <p:nvSpPr>
          <p:cNvPr id="1187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138906126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A110900E-77CA-454B-9D2D-122D131610D8}" type="slidenum">
              <a:rPr lang="en-US" altLang="en-US" sz="1200"/>
              <a:pPr eaLnBrk="1" hangingPunct="1"/>
              <a:t>52</a:t>
            </a:fld>
            <a:endParaRPr lang="en-US" altLang="en-US" sz="1200"/>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302600775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EDB4BB27-596A-413C-B983-74BB55A37A5F}" type="slidenum">
              <a:rPr lang="en-US" altLang="en-US" sz="1200"/>
              <a:pPr eaLnBrk="1" hangingPunct="1"/>
              <a:t>53</a:t>
            </a:fld>
            <a:endParaRPr lang="en-US" altLang="en-US" sz="1200"/>
          </a:p>
        </p:txBody>
      </p:sp>
      <p:sp>
        <p:nvSpPr>
          <p:cNvPr id="120835" name="Rectangle 2"/>
          <p:cNvSpPr>
            <a:spLocks noGrp="1" noRot="1" noChangeAspect="1" noChangeArrowheads="1" noTextEdit="1"/>
          </p:cNvSpPr>
          <p:nvPr>
            <p:ph type="sldImg"/>
          </p:nvPr>
        </p:nvSpPr>
        <p:spPr>
          <a:ln/>
        </p:spPr>
      </p:sp>
      <p:sp>
        <p:nvSpPr>
          <p:cNvPr id="1208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122014107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2B7E456F-521B-4A43-8718-4543B53B3CC1}" type="slidenum">
              <a:rPr lang="en-US" altLang="en-US" sz="1200"/>
              <a:pPr eaLnBrk="1" hangingPunct="1"/>
              <a:t>54</a:t>
            </a:fld>
            <a:endParaRPr lang="en-US" altLang="en-US" sz="1200"/>
          </a:p>
        </p:txBody>
      </p:sp>
      <p:sp>
        <p:nvSpPr>
          <p:cNvPr id="121859" name="Rectangle 2"/>
          <p:cNvSpPr>
            <a:spLocks noGrp="1" noRot="1" noChangeAspect="1" noChangeArrowheads="1" noTextEdit="1"/>
          </p:cNvSpPr>
          <p:nvPr>
            <p:ph type="sldImg"/>
          </p:nvPr>
        </p:nvSpPr>
        <p:spPr>
          <a:ln/>
        </p:spPr>
      </p:sp>
      <p:sp>
        <p:nvSpPr>
          <p:cNvPr id="1218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276981900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8FFAF941-0F23-497B-825C-B0F05A5C0280}" type="slidenum">
              <a:rPr lang="en-US" altLang="en-US" sz="1200"/>
              <a:pPr eaLnBrk="1" hangingPunct="1"/>
              <a:t>55</a:t>
            </a:fld>
            <a:endParaRPr lang="en-US" altLang="en-US" sz="1200"/>
          </a:p>
        </p:txBody>
      </p:sp>
      <p:sp>
        <p:nvSpPr>
          <p:cNvPr id="122883" name="Rectangle 2"/>
          <p:cNvSpPr>
            <a:spLocks noGrp="1" noRot="1" noChangeAspect="1" noChangeArrowheads="1" noTextEdit="1"/>
          </p:cNvSpPr>
          <p:nvPr>
            <p:ph type="sldImg"/>
          </p:nvPr>
        </p:nvSpPr>
        <p:spPr>
          <a:ln/>
        </p:spPr>
      </p:sp>
      <p:sp>
        <p:nvSpPr>
          <p:cNvPr id="1228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126026963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65F01A58-1BAB-4F0B-9DBE-CEF7BF76C296}" type="slidenum">
              <a:rPr lang="en-US" altLang="en-US" sz="1200"/>
              <a:pPr eaLnBrk="1" hangingPunct="1"/>
              <a:t>56</a:t>
            </a:fld>
            <a:endParaRPr lang="en-US" altLang="en-US" sz="1200"/>
          </a:p>
        </p:txBody>
      </p:sp>
      <p:sp>
        <p:nvSpPr>
          <p:cNvPr id="123907" name="Rectangle 2"/>
          <p:cNvSpPr>
            <a:spLocks noGrp="1" noRot="1" noChangeAspect="1" noChangeArrowheads="1" noTextEdit="1"/>
          </p:cNvSpPr>
          <p:nvPr>
            <p:ph type="sldImg"/>
          </p:nvPr>
        </p:nvSpPr>
        <p:spPr>
          <a:ln/>
        </p:spPr>
      </p:sp>
      <p:sp>
        <p:nvSpPr>
          <p:cNvPr id="1239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184686221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A3FBE98D-FF10-468F-9FCF-C0E0B8FA9ACF}" type="slidenum">
              <a:rPr lang="en-US" altLang="en-US" sz="1200"/>
              <a:pPr eaLnBrk="1" hangingPunct="1"/>
              <a:t>57</a:t>
            </a:fld>
            <a:endParaRPr lang="en-US" altLang="en-US" sz="1200"/>
          </a:p>
        </p:txBody>
      </p:sp>
      <p:sp>
        <p:nvSpPr>
          <p:cNvPr id="124931" name="Rectangle 2"/>
          <p:cNvSpPr>
            <a:spLocks noGrp="1" noRot="1" noChangeAspect="1" noChangeArrowheads="1" noTextEdit="1"/>
          </p:cNvSpPr>
          <p:nvPr>
            <p:ph type="sldImg"/>
          </p:nvPr>
        </p:nvSpPr>
        <p:spPr>
          <a:ln/>
        </p:spPr>
      </p:sp>
      <p:sp>
        <p:nvSpPr>
          <p:cNvPr id="1249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39992625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0516A53E-02B5-4312-8EEC-F253D4296E87}" type="slidenum">
              <a:rPr lang="en-US" altLang="en-US" sz="1200"/>
              <a:pPr eaLnBrk="1" hangingPunct="1"/>
              <a:t>58</a:t>
            </a:fld>
            <a:endParaRPr lang="en-US" altLang="en-US" sz="1200"/>
          </a:p>
        </p:txBody>
      </p:sp>
      <p:sp>
        <p:nvSpPr>
          <p:cNvPr id="125955" name="Rectangle 2"/>
          <p:cNvSpPr>
            <a:spLocks noGrp="1" noRot="1" noChangeAspect="1" noChangeArrowheads="1" noTextEdit="1"/>
          </p:cNvSpPr>
          <p:nvPr>
            <p:ph type="sldImg"/>
          </p:nvPr>
        </p:nvSpPr>
        <p:spPr>
          <a:ln/>
        </p:spPr>
      </p:sp>
      <p:sp>
        <p:nvSpPr>
          <p:cNvPr id="1259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180191081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D7C8FE3B-88FE-4A3F-9F65-6A1FCF76DC34}" type="slidenum">
              <a:rPr lang="en-US" altLang="en-US" sz="1200"/>
              <a:pPr eaLnBrk="1" hangingPunct="1"/>
              <a:t>59</a:t>
            </a:fld>
            <a:endParaRPr lang="en-US" altLang="en-US" sz="1200"/>
          </a:p>
        </p:txBody>
      </p:sp>
      <p:sp>
        <p:nvSpPr>
          <p:cNvPr id="126979" name="Rectangle 2"/>
          <p:cNvSpPr>
            <a:spLocks noGrp="1" noRot="1" noChangeAspect="1" noChangeArrowheads="1" noTextEdit="1"/>
          </p:cNvSpPr>
          <p:nvPr>
            <p:ph type="sldImg"/>
          </p:nvPr>
        </p:nvSpPr>
        <p:spPr>
          <a:ln/>
        </p:spPr>
      </p:sp>
      <p:sp>
        <p:nvSpPr>
          <p:cNvPr id="1269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10330300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164C4269-18F7-4DB5-9258-0969ABBFDB21}" type="slidenum">
              <a:rPr lang="en-US" altLang="en-US" sz="1200"/>
              <a:pPr eaLnBrk="1" hangingPunct="1"/>
              <a:t>6</a:t>
            </a:fld>
            <a:endParaRPr lang="en-US" altLang="en-US" sz="1200"/>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352616792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52D7EF01-992C-4AFB-9CF1-061285E5172C}" type="slidenum">
              <a:rPr lang="en-US" altLang="en-US" sz="1200"/>
              <a:pPr eaLnBrk="1" hangingPunct="1"/>
              <a:t>60</a:t>
            </a:fld>
            <a:endParaRPr lang="en-US" altLang="en-US" sz="1200"/>
          </a:p>
        </p:txBody>
      </p:sp>
      <p:sp>
        <p:nvSpPr>
          <p:cNvPr id="128003" name="Rectangle 2"/>
          <p:cNvSpPr>
            <a:spLocks noGrp="1" noRot="1" noChangeAspect="1" noChangeArrowheads="1" noTextEdit="1"/>
          </p:cNvSpPr>
          <p:nvPr>
            <p:ph type="sldImg"/>
          </p:nvPr>
        </p:nvSpPr>
        <p:spPr>
          <a:solidFill>
            <a:srgbClr val="FFFFFF"/>
          </a:solidFill>
          <a:ln/>
        </p:spPr>
      </p:sp>
      <p:sp>
        <p:nvSpPr>
          <p:cNvPr id="128004"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101288444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3E345090-C395-478B-BEA5-CC4BA32ACFB0}" type="slidenum">
              <a:rPr lang="en-US" altLang="en-US" sz="1200"/>
              <a:pPr eaLnBrk="1" hangingPunct="1"/>
              <a:t>61</a:t>
            </a:fld>
            <a:endParaRPr lang="en-US" altLang="en-US" sz="1200"/>
          </a:p>
        </p:txBody>
      </p:sp>
      <p:sp>
        <p:nvSpPr>
          <p:cNvPr id="129027" name="Rectangle 2"/>
          <p:cNvSpPr>
            <a:spLocks noGrp="1" noRot="1" noChangeAspect="1" noChangeArrowheads="1" noTextEdit="1"/>
          </p:cNvSpPr>
          <p:nvPr>
            <p:ph type="sldImg"/>
          </p:nvPr>
        </p:nvSpPr>
        <p:spPr>
          <a:ln/>
        </p:spPr>
      </p:sp>
      <p:sp>
        <p:nvSpPr>
          <p:cNvPr id="1290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501802797"/>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54372E54-11EB-4426-8CFD-D4D73A754D04}" type="slidenum">
              <a:rPr lang="en-US" altLang="en-US" sz="1200"/>
              <a:pPr eaLnBrk="1" hangingPunct="1"/>
              <a:t>62</a:t>
            </a:fld>
            <a:endParaRPr lang="en-US" altLang="en-US" sz="1200"/>
          </a:p>
        </p:txBody>
      </p:sp>
      <p:sp>
        <p:nvSpPr>
          <p:cNvPr id="130051" name="Rectangle 2"/>
          <p:cNvSpPr>
            <a:spLocks noGrp="1" noRot="1" noChangeAspect="1" noChangeArrowheads="1" noTextEdit="1"/>
          </p:cNvSpPr>
          <p:nvPr>
            <p:ph type="sldImg"/>
          </p:nvPr>
        </p:nvSpPr>
        <p:spPr>
          <a:ln/>
        </p:spPr>
      </p:sp>
      <p:sp>
        <p:nvSpPr>
          <p:cNvPr id="1300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262900764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E765ED28-6295-44E5-9395-A33908F4B079}" type="slidenum">
              <a:rPr lang="en-US" altLang="en-US" sz="1200"/>
              <a:pPr eaLnBrk="1" hangingPunct="1"/>
              <a:t>63</a:t>
            </a:fld>
            <a:endParaRPr lang="en-US" altLang="en-US" sz="1200"/>
          </a:p>
        </p:txBody>
      </p:sp>
      <p:sp>
        <p:nvSpPr>
          <p:cNvPr id="131075" name="Rectangle 2"/>
          <p:cNvSpPr>
            <a:spLocks noGrp="1" noRot="1" noChangeAspect="1" noChangeArrowheads="1" noTextEdit="1"/>
          </p:cNvSpPr>
          <p:nvPr>
            <p:ph type="sldImg"/>
          </p:nvPr>
        </p:nvSpPr>
        <p:spPr>
          <a:solidFill>
            <a:srgbClr val="FFFFFF"/>
          </a:solidFill>
          <a:ln/>
        </p:spPr>
      </p:sp>
      <p:sp>
        <p:nvSpPr>
          <p:cNvPr id="131076"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7385113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9FEA4620-97A1-4D7F-96A7-067B8CEC2941}" type="slidenum">
              <a:rPr lang="en-US" altLang="en-US" sz="1200"/>
              <a:pPr eaLnBrk="1" hangingPunct="1"/>
              <a:t>7</a:t>
            </a:fld>
            <a:endParaRPr lang="en-US" altLang="en-US" sz="1200"/>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32847337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D495E2E3-9415-4822-86FD-86C9963FAB07}" type="slidenum">
              <a:rPr lang="en-US" altLang="en-US" sz="1200"/>
              <a:pPr eaLnBrk="1" hangingPunct="1"/>
              <a:t>8</a:t>
            </a:fld>
            <a:endParaRPr lang="en-US" altLang="en-US" sz="1200"/>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10422989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4CAF6570-18D1-406E-99BE-5BEC7B4D7404}" type="slidenum">
              <a:rPr lang="en-US" altLang="en-US" sz="1200"/>
              <a:pPr eaLnBrk="1" hangingPunct="1"/>
              <a:t>9</a:t>
            </a:fld>
            <a:endParaRPr lang="en-US" altLang="en-US" sz="1200"/>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37771982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MIS 6120 Gerald Chege</a:t>
            </a:r>
            <a:endParaRPr lang="en-US"/>
          </a:p>
        </p:txBody>
      </p:sp>
      <p:sp>
        <p:nvSpPr>
          <p:cNvPr id="6" name="Rectangle 6"/>
          <p:cNvSpPr>
            <a:spLocks noGrp="1" noChangeArrowheads="1"/>
          </p:cNvSpPr>
          <p:nvPr>
            <p:ph type="sldNum" sz="quarter" idx="12"/>
          </p:nvPr>
        </p:nvSpPr>
        <p:spPr>
          <a:ln/>
        </p:spPr>
        <p:txBody>
          <a:bodyPr/>
          <a:lstStyle>
            <a:lvl1pPr>
              <a:defRPr/>
            </a:lvl1pPr>
          </a:lstStyle>
          <a:p>
            <a:fld id="{83FCC734-8258-4449-91A7-1DC92BBBA685}" type="slidenum">
              <a:rPr lang="en-US" altLang="en-US"/>
              <a:pPr/>
              <a:t>‹#›</a:t>
            </a:fld>
            <a:endParaRPr lang="en-US" altLang="en-US"/>
          </a:p>
        </p:txBody>
      </p:sp>
    </p:spTree>
    <p:extLst>
      <p:ext uri="{BB962C8B-B14F-4D97-AF65-F5344CB8AC3E}">
        <p14:creationId xmlns:p14="http://schemas.microsoft.com/office/powerpoint/2010/main" val="34084332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MIS 6120 Gerald Chege</a:t>
            </a:r>
            <a:endParaRPr lang="en-US"/>
          </a:p>
        </p:txBody>
      </p:sp>
      <p:sp>
        <p:nvSpPr>
          <p:cNvPr id="6" name="Rectangle 6"/>
          <p:cNvSpPr>
            <a:spLocks noGrp="1" noChangeArrowheads="1"/>
          </p:cNvSpPr>
          <p:nvPr>
            <p:ph type="sldNum" sz="quarter" idx="12"/>
          </p:nvPr>
        </p:nvSpPr>
        <p:spPr>
          <a:ln/>
        </p:spPr>
        <p:txBody>
          <a:bodyPr/>
          <a:lstStyle>
            <a:lvl1pPr>
              <a:defRPr/>
            </a:lvl1pPr>
          </a:lstStyle>
          <a:p>
            <a:fld id="{A2E2C80E-9B2A-4DB8-93AC-DC568D01F4AD}" type="slidenum">
              <a:rPr lang="en-US" altLang="en-US"/>
              <a:pPr/>
              <a:t>‹#›</a:t>
            </a:fld>
            <a:endParaRPr lang="en-US" altLang="en-US"/>
          </a:p>
        </p:txBody>
      </p:sp>
    </p:spTree>
    <p:extLst>
      <p:ext uri="{BB962C8B-B14F-4D97-AF65-F5344CB8AC3E}">
        <p14:creationId xmlns:p14="http://schemas.microsoft.com/office/powerpoint/2010/main" val="42217680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MIS 6120 Gerald Chege</a:t>
            </a:r>
            <a:endParaRPr lang="en-US"/>
          </a:p>
        </p:txBody>
      </p:sp>
      <p:sp>
        <p:nvSpPr>
          <p:cNvPr id="6" name="Rectangle 6"/>
          <p:cNvSpPr>
            <a:spLocks noGrp="1" noChangeArrowheads="1"/>
          </p:cNvSpPr>
          <p:nvPr>
            <p:ph type="sldNum" sz="quarter" idx="12"/>
          </p:nvPr>
        </p:nvSpPr>
        <p:spPr>
          <a:ln/>
        </p:spPr>
        <p:txBody>
          <a:bodyPr/>
          <a:lstStyle>
            <a:lvl1pPr>
              <a:defRPr/>
            </a:lvl1pPr>
          </a:lstStyle>
          <a:p>
            <a:fld id="{CC24BCD5-B680-4976-B91B-28C69B466BEC}" type="slidenum">
              <a:rPr lang="en-US" altLang="en-US"/>
              <a:pPr/>
              <a:t>‹#›</a:t>
            </a:fld>
            <a:endParaRPr lang="en-US" altLang="en-US"/>
          </a:p>
        </p:txBody>
      </p:sp>
    </p:spTree>
    <p:extLst>
      <p:ext uri="{BB962C8B-B14F-4D97-AF65-F5344CB8AC3E}">
        <p14:creationId xmlns:p14="http://schemas.microsoft.com/office/powerpoint/2010/main" val="32618560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MIS 6120 Gerald Chege</a:t>
            </a:r>
            <a:endParaRPr lang="en-US"/>
          </a:p>
        </p:txBody>
      </p:sp>
      <p:sp>
        <p:nvSpPr>
          <p:cNvPr id="6" name="Rectangle 6"/>
          <p:cNvSpPr>
            <a:spLocks noGrp="1" noChangeArrowheads="1"/>
          </p:cNvSpPr>
          <p:nvPr>
            <p:ph type="sldNum" sz="quarter" idx="12"/>
          </p:nvPr>
        </p:nvSpPr>
        <p:spPr>
          <a:ln/>
        </p:spPr>
        <p:txBody>
          <a:bodyPr/>
          <a:lstStyle>
            <a:lvl1pPr>
              <a:defRPr/>
            </a:lvl1pPr>
          </a:lstStyle>
          <a:p>
            <a:fld id="{E8C705F5-B2C2-41EC-93CD-9C64333EFC4B}" type="slidenum">
              <a:rPr lang="en-US" altLang="en-US"/>
              <a:pPr/>
              <a:t>‹#›</a:t>
            </a:fld>
            <a:endParaRPr lang="en-US" altLang="en-US"/>
          </a:p>
        </p:txBody>
      </p:sp>
    </p:spTree>
    <p:extLst>
      <p:ext uri="{BB962C8B-B14F-4D97-AF65-F5344CB8AC3E}">
        <p14:creationId xmlns:p14="http://schemas.microsoft.com/office/powerpoint/2010/main" val="552123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MIS 6120 Gerald Chege</a:t>
            </a:r>
            <a:endParaRPr lang="en-US"/>
          </a:p>
        </p:txBody>
      </p:sp>
      <p:sp>
        <p:nvSpPr>
          <p:cNvPr id="6" name="Rectangle 6"/>
          <p:cNvSpPr>
            <a:spLocks noGrp="1" noChangeArrowheads="1"/>
          </p:cNvSpPr>
          <p:nvPr>
            <p:ph type="sldNum" sz="quarter" idx="12"/>
          </p:nvPr>
        </p:nvSpPr>
        <p:spPr>
          <a:ln/>
        </p:spPr>
        <p:txBody>
          <a:bodyPr/>
          <a:lstStyle>
            <a:lvl1pPr>
              <a:defRPr/>
            </a:lvl1pPr>
          </a:lstStyle>
          <a:p>
            <a:fld id="{6EEAC156-03FD-40F4-87CE-86D60CB934B1}" type="slidenum">
              <a:rPr lang="en-US" altLang="en-US"/>
              <a:pPr/>
              <a:t>‹#›</a:t>
            </a:fld>
            <a:endParaRPr lang="en-US" altLang="en-US"/>
          </a:p>
        </p:txBody>
      </p:sp>
    </p:spTree>
    <p:extLst>
      <p:ext uri="{BB962C8B-B14F-4D97-AF65-F5344CB8AC3E}">
        <p14:creationId xmlns:p14="http://schemas.microsoft.com/office/powerpoint/2010/main" val="1596849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smtClean="0"/>
              <a:t>MIS 6120 Gerald Chege</a:t>
            </a:r>
            <a:endParaRPr lang="en-US"/>
          </a:p>
        </p:txBody>
      </p:sp>
      <p:sp>
        <p:nvSpPr>
          <p:cNvPr id="7" name="Rectangle 6"/>
          <p:cNvSpPr>
            <a:spLocks noGrp="1" noChangeArrowheads="1"/>
          </p:cNvSpPr>
          <p:nvPr>
            <p:ph type="sldNum" sz="quarter" idx="12"/>
          </p:nvPr>
        </p:nvSpPr>
        <p:spPr>
          <a:ln/>
        </p:spPr>
        <p:txBody>
          <a:bodyPr/>
          <a:lstStyle>
            <a:lvl1pPr>
              <a:defRPr/>
            </a:lvl1pPr>
          </a:lstStyle>
          <a:p>
            <a:fld id="{8956BEAB-EAE9-46E0-8978-1AACCB3E3DEB}" type="slidenum">
              <a:rPr lang="en-US" altLang="en-US"/>
              <a:pPr/>
              <a:t>‹#›</a:t>
            </a:fld>
            <a:endParaRPr lang="en-US" altLang="en-US"/>
          </a:p>
        </p:txBody>
      </p:sp>
    </p:spTree>
    <p:extLst>
      <p:ext uri="{BB962C8B-B14F-4D97-AF65-F5344CB8AC3E}">
        <p14:creationId xmlns:p14="http://schemas.microsoft.com/office/powerpoint/2010/main" val="26030366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r>
              <a:rPr lang="en-US" smtClean="0"/>
              <a:t>MIS 6120 Gerald Chege</a:t>
            </a:r>
            <a:endParaRPr lang="en-US"/>
          </a:p>
        </p:txBody>
      </p:sp>
      <p:sp>
        <p:nvSpPr>
          <p:cNvPr id="9" name="Rectangle 6"/>
          <p:cNvSpPr>
            <a:spLocks noGrp="1" noChangeArrowheads="1"/>
          </p:cNvSpPr>
          <p:nvPr>
            <p:ph type="sldNum" sz="quarter" idx="12"/>
          </p:nvPr>
        </p:nvSpPr>
        <p:spPr>
          <a:ln/>
        </p:spPr>
        <p:txBody>
          <a:bodyPr/>
          <a:lstStyle>
            <a:lvl1pPr>
              <a:defRPr/>
            </a:lvl1pPr>
          </a:lstStyle>
          <a:p>
            <a:fld id="{402D2C8F-8ABE-4E77-A775-9CF1457E7CD0}" type="slidenum">
              <a:rPr lang="en-US" altLang="en-US"/>
              <a:pPr/>
              <a:t>‹#›</a:t>
            </a:fld>
            <a:endParaRPr lang="en-US" altLang="en-US"/>
          </a:p>
        </p:txBody>
      </p:sp>
    </p:spTree>
    <p:extLst>
      <p:ext uri="{BB962C8B-B14F-4D97-AF65-F5344CB8AC3E}">
        <p14:creationId xmlns:p14="http://schemas.microsoft.com/office/powerpoint/2010/main" val="14848558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r>
              <a:rPr lang="en-US" smtClean="0"/>
              <a:t>MIS 6120 Gerald Chege</a:t>
            </a:r>
            <a:endParaRPr lang="en-US"/>
          </a:p>
        </p:txBody>
      </p:sp>
      <p:sp>
        <p:nvSpPr>
          <p:cNvPr id="5" name="Rectangle 6"/>
          <p:cNvSpPr>
            <a:spLocks noGrp="1" noChangeArrowheads="1"/>
          </p:cNvSpPr>
          <p:nvPr>
            <p:ph type="sldNum" sz="quarter" idx="12"/>
          </p:nvPr>
        </p:nvSpPr>
        <p:spPr>
          <a:ln/>
        </p:spPr>
        <p:txBody>
          <a:bodyPr/>
          <a:lstStyle>
            <a:lvl1pPr>
              <a:defRPr/>
            </a:lvl1pPr>
          </a:lstStyle>
          <a:p>
            <a:fld id="{D90A691B-D17A-4A94-BD28-9403877E19F4}" type="slidenum">
              <a:rPr lang="en-US" altLang="en-US"/>
              <a:pPr/>
              <a:t>‹#›</a:t>
            </a:fld>
            <a:endParaRPr lang="en-US" altLang="en-US"/>
          </a:p>
        </p:txBody>
      </p:sp>
    </p:spTree>
    <p:extLst>
      <p:ext uri="{BB962C8B-B14F-4D97-AF65-F5344CB8AC3E}">
        <p14:creationId xmlns:p14="http://schemas.microsoft.com/office/powerpoint/2010/main" val="31170442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r>
              <a:rPr lang="en-US" smtClean="0"/>
              <a:t>MIS 6120 Gerald Chege</a:t>
            </a:r>
            <a:endParaRPr lang="en-US"/>
          </a:p>
        </p:txBody>
      </p:sp>
      <p:sp>
        <p:nvSpPr>
          <p:cNvPr id="4" name="Rectangle 6"/>
          <p:cNvSpPr>
            <a:spLocks noGrp="1" noChangeArrowheads="1"/>
          </p:cNvSpPr>
          <p:nvPr>
            <p:ph type="sldNum" sz="quarter" idx="12"/>
          </p:nvPr>
        </p:nvSpPr>
        <p:spPr>
          <a:ln/>
        </p:spPr>
        <p:txBody>
          <a:bodyPr/>
          <a:lstStyle>
            <a:lvl1pPr>
              <a:defRPr/>
            </a:lvl1pPr>
          </a:lstStyle>
          <a:p>
            <a:fld id="{4E67A24A-563D-4ADB-A076-EBD54AF7820D}" type="slidenum">
              <a:rPr lang="en-US" altLang="en-US"/>
              <a:pPr/>
              <a:t>‹#›</a:t>
            </a:fld>
            <a:endParaRPr lang="en-US" altLang="en-US"/>
          </a:p>
        </p:txBody>
      </p:sp>
    </p:spTree>
    <p:extLst>
      <p:ext uri="{BB962C8B-B14F-4D97-AF65-F5344CB8AC3E}">
        <p14:creationId xmlns:p14="http://schemas.microsoft.com/office/powerpoint/2010/main" val="11955702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smtClean="0"/>
              <a:t>MIS 6120 Gerald Chege</a:t>
            </a:r>
            <a:endParaRPr lang="en-US"/>
          </a:p>
        </p:txBody>
      </p:sp>
      <p:sp>
        <p:nvSpPr>
          <p:cNvPr id="7" name="Rectangle 6"/>
          <p:cNvSpPr>
            <a:spLocks noGrp="1" noChangeArrowheads="1"/>
          </p:cNvSpPr>
          <p:nvPr>
            <p:ph type="sldNum" sz="quarter" idx="12"/>
          </p:nvPr>
        </p:nvSpPr>
        <p:spPr>
          <a:ln/>
        </p:spPr>
        <p:txBody>
          <a:bodyPr/>
          <a:lstStyle>
            <a:lvl1pPr>
              <a:defRPr/>
            </a:lvl1pPr>
          </a:lstStyle>
          <a:p>
            <a:fld id="{F173285E-8288-404B-81D6-4E8EBF5B53BD}" type="slidenum">
              <a:rPr lang="en-US" altLang="en-US"/>
              <a:pPr/>
              <a:t>‹#›</a:t>
            </a:fld>
            <a:endParaRPr lang="en-US" altLang="en-US"/>
          </a:p>
        </p:txBody>
      </p:sp>
    </p:spTree>
    <p:extLst>
      <p:ext uri="{BB962C8B-B14F-4D97-AF65-F5344CB8AC3E}">
        <p14:creationId xmlns:p14="http://schemas.microsoft.com/office/powerpoint/2010/main" val="37529957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smtClean="0"/>
              <a:t>MIS 6120 Gerald Chege</a:t>
            </a:r>
            <a:endParaRPr lang="en-US"/>
          </a:p>
        </p:txBody>
      </p:sp>
      <p:sp>
        <p:nvSpPr>
          <p:cNvPr id="7" name="Rectangle 6"/>
          <p:cNvSpPr>
            <a:spLocks noGrp="1" noChangeArrowheads="1"/>
          </p:cNvSpPr>
          <p:nvPr>
            <p:ph type="sldNum" sz="quarter" idx="12"/>
          </p:nvPr>
        </p:nvSpPr>
        <p:spPr>
          <a:ln/>
        </p:spPr>
        <p:txBody>
          <a:bodyPr/>
          <a:lstStyle>
            <a:lvl1pPr>
              <a:defRPr/>
            </a:lvl1pPr>
          </a:lstStyle>
          <a:p>
            <a:fld id="{32EE3CA9-56BD-4CBE-ABE7-D57406BE8B50}" type="slidenum">
              <a:rPr lang="en-US" altLang="en-US"/>
              <a:pPr/>
              <a:t>‹#›</a:t>
            </a:fld>
            <a:endParaRPr lang="en-US" altLang="en-US"/>
          </a:p>
        </p:txBody>
      </p:sp>
    </p:spTree>
    <p:extLst>
      <p:ext uri="{BB962C8B-B14F-4D97-AF65-F5344CB8AC3E}">
        <p14:creationId xmlns:p14="http://schemas.microsoft.com/office/powerpoint/2010/main" val="27231258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defRPr>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defRPr>
            </a:lvl1pPr>
          </a:lstStyle>
          <a:p>
            <a:pPr>
              <a:defRPr/>
            </a:pPr>
            <a:r>
              <a:rPr lang="en-US" smtClean="0"/>
              <a:t>MIS 6120 Gerald Chege</a:t>
            </a: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D831B88A-EC42-4F16-B2FB-64A4438DE60C}" type="slidenum">
              <a:rPr lang="en-US" altLang="en-US"/>
              <a:pPr/>
              <a:t>‹#›</a:t>
            </a:fld>
            <a:endParaRPr lang="en-US" altLang="en-US"/>
          </a:p>
        </p:txBody>
      </p:sp>
      <p:grpSp>
        <p:nvGrpSpPr>
          <p:cNvPr id="1031" name="Group 7"/>
          <p:cNvGrpSpPr>
            <a:grpSpLocks/>
          </p:cNvGrpSpPr>
          <p:nvPr userDrawn="1"/>
        </p:nvGrpSpPr>
        <p:grpSpPr bwMode="auto">
          <a:xfrm>
            <a:off x="0" y="0"/>
            <a:ext cx="9144000" cy="6858000"/>
            <a:chOff x="0" y="0"/>
            <a:chExt cx="5760" cy="4320"/>
          </a:xfrm>
        </p:grpSpPr>
        <p:grpSp>
          <p:nvGrpSpPr>
            <p:cNvPr id="1032" name="Group 8"/>
            <p:cNvGrpSpPr>
              <a:grpSpLocks/>
            </p:cNvGrpSpPr>
            <p:nvPr/>
          </p:nvGrpSpPr>
          <p:grpSpPr bwMode="auto">
            <a:xfrm>
              <a:off x="0" y="0"/>
              <a:ext cx="5472" cy="3072"/>
              <a:chOff x="0" y="0"/>
              <a:chExt cx="5472" cy="3072"/>
            </a:xfrm>
          </p:grpSpPr>
          <p:sp>
            <p:nvSpPr>
              <p:cNvPr id="1033" name="Rectangle 9"/>
              <p:cNvSpPr>
                <a:spLocks noChangeArrowheads="1"/>
              </p:cNvSpPr>
              <p:nvPr/>
            </p:nvSpPr>
            <p:spPr bwMode="auto">
              <a:xfrm>
                <a:off x="0" y="0"/>
                <a:ext cx="384" cy="3072"/>
              </a:xfrm>
              <a:prstGeom prst="rect">
                <a:avLst/>
              </a:prstGeom>
              <a:solidFill>
                <a:schemeClr val="accent1"/>
              </a:solidFill>
              <a:ln w="9525">
                <a:noFill/>
                <a:miter lim="800000"/>
                <a:headEnd/>
                <a:tailEnd/>
              </a:ln>
              <a:effectLst/>
            </p:spPr>
            <p:txBody>
              <a:bodyPr wrap="none" anchor="ctr"/>
              <a:lstStyle/>
              <a:p>
                <a:pPr algn="ctr">
                  <a:defRPr/>
                </a:pPr>
                <a:endParaRPr lang="en-GB" sz="2400">
                  <a:latin typeface="Times New Roman" pitchFamily="18" charset="0"/>
                </a:endParaRPr>
              </a:p>
            </p:txBody>
          </p:sp>
          <p:grpSp>
            <p:nvGrpSpPr>
              <p:cNvPr id="1036" name="Group 10"/>
              <p:cNvGrpSpPr>
                <a:grpSpLocks/>
              </p:cNvGrpSpPr>
              <p:nvPr/>
            </p:nvGrpSpPr>
            <p:grpSpPr bwMode="auto">
              <a:xfrm>
                <a:off x="240" y="893"/>
                <a:ext cx="5232" cy="115"/>
                <a:chOff x="240" y="893"/>
                <a:chExt cx="5232" cy="115"/>
              </a:xfrm>
            </p:grpSpPr>
            <p:sp>
              <p:nvSpPr>
                <p:cNvPr id="1035" name="Rectangle 11"/>
                <p:cNvSpPr>
                  <a:spLocks noChangeArrowheads="1"/>
                </p:cNvSpPr>
                <p:nvPr/>
              </p:nvSpPr>
              <p:spPr bwMode="auto">
                <a:xfrm>
                  <a:off x="4320" y="893"/>
                  <a:ext cx="1152" cy="115"/>
                </a:xfrm>
                <a:prstGeom prst="rect">
                  <a:avLst/>
                </a:prstGeom>
                <a:solidFill>
                  <a:schemeClr val="folHlink"/>
                </a:solidFill>
                <a:ln w="9525">
                  <a:noFill/>
                  <a:miter lim="800000"/>
                  <a:headEnd/>
                  <a:tailEnd/>
                </a:ln>
                <a:effectLst/>
              </p:spPr>
              <p:txBody>
                <a:bodyPr wrap="none" anchor="ctr"/>
                <a:lstStyle/>
                <a:p>
                  <a:pPr algn="ctr">
                    <a:defRPr/>
                  </a:pPr>
                  <a:endParaRPr lang="en-GB" sz="2400">
                    <a:latin typeface="Times New Roman" pitchFamily="18" charset="0"/>
                  </a:endParaRPr>
                </a:p>
              </p:txBody>
            </p:sp>
            <p:sp>
              <p:nvSpPr>
                <p:cNvPr id="2" name="Line 12"/>
                <p:cNvSpPr>
                  <a:spLocks noChangeShapeType="1"/>
                </p:cNvSpPr>
                <p:nvPr/>
              </p:nvSpPr>
              <p:spPr bwMode="auto">
                <a:xfrm>
                  <a:off x="240" y="941"/>
                  <a:ext cx="5232" cy="0"/>
                </a:xfrm>
                <a:prstGeom prst="line">
                  <a:avLst/>
                </a:prstGeom>
                <a:noFill/>
                <a:ln w="19050">
                  <a:solidFill>
                    <a:schemeClr val="bg2"/>
                  </a:solidFill>
                  <a:round/>
                  <a:headEnd/>
                  <a:tailEnd/>
                </a:ln>
                <a:effectLst/>
              </p:spPr>
              <p:txBody>
                <a:bodyPr/>
                <a:lstStyle/>
                <a:p>
                  <a:pPr>
                    <a:defRPr/>
                  </a:pPr>
                  <a:endParaRPr lang="en-US">
                    <a:latin typeface="Arial" charset="0"/>
                  </a:endParaRPr>
                </a:p>
              </p:txBody>
            </p:sp>
          </p:grpSp>
        </p:grpSp>
        <p:sp>
          <p:nvSpPr>
            <p:cNvPr id="1037" name="Rectangle 13"/>
            <p:cNvSpPr>
              <a:spLocks noChangeArrowheads="1"/>
            </p:cNvSpPr>
            <p:nvPr userDrawn="1"/>
          </p:nvSpPr>
          <p:spPr bwMode="ltGray">
            <a:xfrm>
              <a:off x="0" y="0"/>
              <a:ext cx="385" cy="346"/>
            </a:xfrm>
            <a:prstGeom prst="rect">
              <a:avLst/>
            </a:prstGeom>
            <a:solidFill>
              <a:srgbClr val="FF0000"/>
            </a:solidFill>
            <a:ln w="9525">
              <a:solidFill>
                <a:srgbClr val="CC0000"/>
              </a:solidFill>
              <a:miter lim="800000"/>
              <a:headEnd/>
              <a:tailEnd/>
            </a:ln>
            <a:effectLst/>
          </p:spPr>
          <p:txBody>
            <a:bodyPr wrap="none" anchor="ctr"/>
            <a:lstStyle/>
            <a:p>
              <a:pPr algn="ctr">
                <a:defRPr/>
              </a:pPr>
              <a:r>
                <a:rPr kumimoji="1" lang="en-GB" sz="2400" b="1">
                  <a:solidFill>
                    <a:srgbClr val="0000FF"/>
                  </a:solidFill>
                  <a:latin typeface="Tahoma" pitchFamily="34" charset="0"/>
                </a:rPr>
                <a:t>G</a:t>
              </a:r>
            </a:p>
          </p:txBody>
        </p:sp>
        <p:sp>
          <p:nvSpPr>
            <p:cNvPr id="1038" name="Rectangle 14"/>
            <p:cNvSpPr>
              <a:spLocks noChangeArrowheads="1"/>
            </p:cNvSpPr>
            <p:nvPr userDrawn="1"/>
          </p:nvSpPr>
          <p:spPr bwMode="ltGray">
            <a:xfrm>
              <a:off x="5420" y="3929"/>
              <a:ext cx="340" cy="391"/>
            </a:xfrm>
            <a:prstGeom prst="rect">
              <a:avLst/>
            </a:prstGeom>
            <a:solidFill>
              <a:srgbClr val="DDDDDD"/>
            </a:solidFill>
            <a:ln w="9525">
              <a:noFill/>
              <a:miter lim="800000"/>
              <a:headEnd/>
              <a:tailEnd/>
            </a:ln>
            <a:effectLst/>
          </p:spPr>
          <p:txBody>
            <a:bodyPr wrap="none" anchor="ctr"/>
            <a:lstStyle/>
            <a:p>
              <a:pPr algn="ctr">
                <a:defRPr/>
              </a:pPr>
              <a:r>
                <a:rPr kumimoji="1" lang="en-GB" sz="2400" b="1">
                  <a:solidFill>
                    <a:schemeClr val="accent2"/>
                  </a:solidFill>
                  <a:latin typeface="Tahoma" pitchFamily="34" charset="0"/>
                </a:rPr>
                <a:t>C</a:t>
              </a:r>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rtl="0" eaLnBrk="0" fontAlgn="base" hangingPunct="0">
        <a:spcBef>
          <a:spcPct val="0"/>
        </a:spcBef>
        <a:spcAft>
          <a:spcPct val="0"/>
        </a:spcAft>
        <a:defRPr sz="4400">
          <a:solidFill>
            <a:srgbClr val="FF0000"/>
          </a:solidFill>
          <a:latin typeface="+mj-lt"/>
          <a:ea typeface="+mj-ea"/>
          <a:cs typeface="+mj-cs"/>
        </a:defRPr>
      </a:lvl1pPr>
      <a:lvl2pPr algn="ctr" rtl="0" eaLnBrk="0" fontAlgn="base" hangingPunct="0">
        <a:spcBef>
          <a:spcPct val="0"/>
        </a:spcBef>
        <a:spcAft>
          <a:spcPct val="0"/>
        </a:spcAft>
        <a:defRPr sz="4400">
          <a:solidFill>
            <a:srgbClr val="FF0000"/>
          </a:solidFill>
          <a:latin typeface="Arial" charset="0"/>
        </a:defRPr>
      </a:lvl2pPr>
      <a:lvl3pPr algn="ctr" rtl="0" eaLnBrk="0" fontAlgn="base" hangingPunct="0">
        <a:spcBef>
          <a:spcPct val="0"/>
        </a:spcBef>
        <a:spcAft>
          <a:spcPct val="0"/>
        </a:spcAft>
        <a:defRPr sz="4400">
          <a:solidFill>
            <a:srgbClr val="FF0000"/>
          </a:solidFill>
          <a:latin typeface="Arial" charset="0"/>
        </a:defRPr>
      </a:lvl3pPr>
      <a:lvl4pPr algn="ctr" rtl="0" eaLnBrk="0" fontAlgn="base" hangingPunct="0">
        <a:spcBef>
          <a:spcPct val="0"/>
        </a:spcBef>
        <a:spcAft>
          <a:spcPct val="0"/>
        </a:spcAft>
        <a:defRPr sz="4400">
          <a:solidFill>
            <a:srgbClr val="FF0000"/>
          </a:solidFill>
          <a:latin typeface="Arial" charset="0"/>
        </a:defRPr>
      </a:lvl4pPr>
      <a:lvl5pPr algn="ctr" rtl="0" eaLnBrk="0" fontAlgn="base" hangingPunct="0">
        <a:spcBef>
          <a:spcPct val="0"/>
        </a:spcBef>
        <a:spcAft>
          <a:spcPct val="0"/>
        </a:spcAft>
        <a:defRPr sz="4400">
          <a:solidFill>
            <a:srgbClr val="FF0000"/>
          </a:solidFill>
          <a:latin typeface="Arial" charset="0"/>
        </a:defRPr>
      </a:lvl5pPr>
      <a:lvl6pPr marL="457200" algn="ctr" rtl="0" fontAlgn="base">
        <a:spcBef>
          <a:spcPct val="0"/>
        </a:spcBef>
        <a:spcAft>
          <a:spcPct val="0"/>
        </a:spcAft>
        <a:defRPr sz="4400">
          <a:solidFill>
            <a:srgbClr val="FF0000"/>
          </a:solidFill>
          <a:latin typeface="Arial" charset="0"/>
        </a:defRPr>
      </a:lvl6pPr>
      <a:lvl7pPr marL="914400" algn="ctr" rtl="0" fontAlgn="base">
        <a:spcBef>
          <a:spcPct val="0"/>
        </a:spcBef>
        <a:spcAft>
          <a:spcPct val="0"/>
        </a:spcAft>
        <a:defRPr sz="4400">
          <a:solidFill>
            <a:srgbClr val="FF0000"/>
          </a:solidFill>
          <a:latin typeface="Arial" charset="0"/>
        </a:defRPr>
      </a:lvl7pPr>
      <a:lvl8pPr marL="1371600" algn="ctr" rtl="0" fontAlgn="base">
        <a:spcBef>
          <a:spcPct val="0"/>
        </a:spcBef>
        <a:spcAft>
          <a:spcPct val="0"/>
        </a:spcAft>
        <a:defRPr sz="4400">
          <a:solidFill>
            <a:srgbClr val="FF0000"/>
          </a:solidFill>
          <a:latin typeface="Arial" charset="0"/>
        </a:defRPr>
      </a:lvl8pPr>
      <a:lvl9pPr marL="1828800" algn="ctr" rtl="0" fontAlgn="base">
        <a:spcBef>
          <a:spcPct val="0"/>
        </a:spcBef>
        <a:spcAft>
          <a:spcPct val="0"/>
        </a:spcAft>
        <a:defRPr sz="4400">
          <a:solidFill>
            <a:srgbClr val="FF0000"/>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8.png"/><Relationship Id="rId4" Type="http://schemas.openxmlformats.org/officeDocument/2006/relationships/oleObject" Target="../embeddings/oleObject1.bin"/></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7.xml"/><Relationship Id="rId1" Type="http://schemas.openxmlformats.org/officeDocument/2006/relationships/vmlDrawing" Target="../drawings/vmlDrawing2.vml"/><Relationship Id="rId5" Type="http://schemas.openxmlformats.org/officeDocument/2006/relationships/image" Target="../media/image9.png"/><Relationship Id="rId4" Type="http://schemas.openxmlformats.org/officeDocument/2006/relationships/oleObject" Target="../embeddings/oleObject2.bin"/></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4081462" y="1869608"/>
            <a:ext cx="3825081" cy="1143000"/>
          </a:xfrm>
        </p:spPr>
        <p:txBody>
          <a:bodyPr/>
          <a:lstStyle/>
          <a:p>
            <a:pPr algn="l" eaLnBrk="1" hangingPunct="1"/>
            <a:r>
              <a:rPr lang="en-US" altLang="en-US" sz="5400" dirty="0" smtClean="0"/>
              <a:t>Mobile Computing</a:t>
            </a:r>
          </a:p>
        </p:txBody>
      </p:sp>
      <p:sp>
        <p:nvSpPr>
          <p:cNvPr id="32771" name="Rectangle 3"/>
          <p:cNvSpPr>
            <a:spLocks noGrp="1" noChangeArrowheads="1"/>
          </p:cNvSpPr>
          <p:nvPr>
            <p:ph type="subTitle" idx="1"/>
          </p:nvPr>
        </p:nvSpPr>
        <p:spPr>
          <a:xfrm>
            <a:off x="2057400" y="4953000"/>
            <a:ext cx="6858000" cy="1600200"/>
          </a:xfrm>
        </p:spPr>
        <p:txBody>
          <a:bodyPr>
            <a:normAutofit/>
          </a:bodyPr>
          <a:lstStyle/>
          <a:p>
            <a:pPr algn="r" eaLnBrk="1" hangingPunct="1">
              <a:lnSpc>
                <a:spcPct val="150000"/>
              </a:lnSpc>
            </a:pPr>
            <a:endParaRPr lang="en-US" altLang="en-US" sz="2400" dirty="0" smtClean="0">
              <a:solidFill>
                <a:srgbClr val="0000FF"/>
              </a:solidFill>
            </a:endParaRPr>
          </a:p>
          <a:p>
            <a:pPr algn="r" eaLnBrk="1" hangingPunct="1">
              <a:lnSpc>
                <a:spcPct val="150000"/>
              </a:lnSpc>
            </a:pPr>
            <a:r>
              <a:rPr lang="en-US" altLang="en-US" sz="2400" dirty="0" smtClean="0">
                <a:solidFill>
                  <a:srgbClr val="0000FF"/>
                </a:solidFill>
              </a:rPr>
              <a:t>	</a:t>
            </a:r>
          </a:p>
          <a:p>
            <a:pPr algn="r">
              <a:lnSpc>
                <a:spcPct val="90000"/>
              </a:lnSpc>
              <a:spcBef>
                <a:spcPct val="50000"/>
              </a:spcBef>
            </a:pPr>
            <a:r>
              <a:rPr lang="en-US" altLang="en-US" sz="1200" b="1" dirty="0" smtClean="0">
                <a:solidFill>
                  <a:srgbClr val="0000FF"/>
                </a:solidFill>
                <a:cs typeface="Times New Roman" panose="02020603050405020304" pitchFamily="18" charset="0"/>
              </a:rPr>
              <a:t>© Tata  </a:t>
            </a:r>
            <a:r>
              <a:rPr lang="en-US" altLang="en-US" sz="1200" b="1" dirty="0" smtClean="0">
                <a:solidFill>
                  <a:srgbClr val="0000FF"/>
                </a:solidFill>
              </a:rPr>
              <a:t>McGraw  Hill</a:t>
            </a:r>
          </a:p>
          <a:p>
            <a:pPr algn="r">
              <a:lnSpc>
                <a:spcPct val="90000"/>
              </a:lnSpc>
              <a:spcBef>
                <a:spcPct val="50000"/>
              </a:spcBef>
            </a:pPr>
            <a:endParaRPr lang="en-US" altLang="en-US" sz="2700" dirty="0" smtClean="0">
              <a:solidFill>
                <a:srgbClr val="0000FF"/>
              </a:solidFill>
            </a:endParaRPr>
          </a:p>
        </p:txBody>
      </p:sp>
      <p:sp>
        <p:nvSpPr>
          <p:cNvPr id="2052" name="Rectangle 5"/>
          <p:cNvSpPr>
            <a:spLocks noChangeArrowheads="1"/>
          </p:cNvSpPr>
          <p:nvPr/>
        </p:nvSpPr>
        <p:spPr bwMode="auto">
          <a:xfrm>
            <a:off x="4179168" y="3200400"/>
            <a:ext cx="4736232"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4400">
                <a:solidFill>
                  <a:schemeClr val="tx2"/>
                </a:solidFill>
                <a:latin typeface="Times New Roman" panose="02020603050405020304" pitchFamily="18" charset="0"/>
              </a:defRPr>
            </a:lvl1pPr>
            <a:lvl2pPr marL="742950" indent="-285750" eaLnBrk="0" hangingPunct="0">
              <a:defRPr sz="4400">
                <a:solidFill>
                  <a:schemeClr val="tx2"/>
                </a:solidFill>
                <a:latin typeface="Times New Roman" panose="02020603050405020304" pitchFamily="18" charset="0"/>
              </a:defRPr>
            </a:lvl2pPr>
            <a:lvl3pPr marL="1143000" indent="-228600" eaLnBrk="0" hangingPunct="0">
              <a:defRPr sz="4400">
                <a:solidFill>
                  <a:schemeClr val="tx2"/>
                </a:solidFill>
                <a:latin typeface="Times New Roman" panose="02020603050405020304" pitchFamily="18" charset="0"/>
              </a:defRPr>
            </a:lvl3pPr>
            <a:lvl4pPr marL="1600200" indent="-228600" eaLnBrk="0" hangingPunct="0">
              <a:defRPr sz="4400">
                <a:solidFill>
                  <a:schemeClr val="tx2"/>
                </a:solidFill>
                <a:latin typeface="Times New Roman" panose="02020603050405020304" pitchFamily="18" charset="0"/>
              </a:defRPr>
            </a:lvl4pPr>
            <a:lvl5pPr marL="2057400" indent="-228600" eaLnBrk="0" hangingPunct="0">
              <a:defRPr sz="4400">
                <a:solidFill>
                  <a:schemeClr val="tx2"/>
                </a:solidFill>
                <a:latin typeface="Times New Roman" panose="02020603050405020304" pitchFamily="18" charset="0"/>
              </a:defRPr>
            </a:lvl5pPr>
            <a:lvl6pPr marL="2514600" indent="-228600" eaLnBrk="0" fontAlgn="base" hangingPunct="0">
              <a:spcBef>
                <a:spcPct val="0"/>
              </a:spcBef>
              <a:spcAft>
                <a:spcPct val="0"/>
              </a:spcAft>
              <a:defRPr sz="4400">
                <a:solidFill>
                  <a:schemeClr val="tx2"/>
                </a:solidFill>
                <a:latin typeface="Times New Roman" panose="02020603050405020304" pitchFamily="18" charset="0"/>
              </a:defRPr>
            </a:lvl6pPr>
            <a:lvl7pPr marL="2971800" indent="-228600" eaLnBrk="0" fontAlgn="base" hangingPunct="0">
              <a:spcBef>
                <a:spcPct val="0"/>
              </a:spcBef>
              <a:spcAft>
                <a:spcPct val="0"/>
              </a:spcAft>
              <a:defRPr sz="4400">
                <a:solidFill>
                  <a:schemeClr val="tx2"/>
                </a:solidFill>
                <a:latin typeface="Times New Roman" panose="02020603050405020304" pitchFamily="18" charset="0"/>
              </a:defRPr>
            </a:lvl7pPr>
            <a:lvl8pPr marL="3429000" indent="-228600" eaLnBrk="0" fontAlgn="base" hangingPunct="0">
              <a:spcBef>
                <a:spcPct val="0"/>
              </a:spcBef>
              <a:spcAft>
                <a:spcPct val="0"/>
              </a:spcAft>
              <a:defRPr sz="4400">
                <a:solidFill>
                  <a:schemeClr val="tx2"/>
                </a:solidFill>
                <a:latin typeface="Times New Roman" panose="02020603050405020304" pitchFamily="18" charset="0"/>
              </a:defRPr>
            </a:lvl8pPr>
            <a:lvl9pPr marL="3886200" indent="-228600" eaLnBrk="0" fontAlgn="base" hangingPunct="0">
              <a:spcBef>
                <a:spcPct val="0"/>
              </a:spcBef>
              <a:spcAft>
                <a:spcPct val="0"/>
              </a:spcAft>
              <a:defRPr sz="4400">
                <a:solidFill>
                  <a:schemeClr val="tx2"/>
                </a:solidFill>
                <a:latin typeface="Times New Roman" panose="02020603050405020304" pitchFamily="18" charset="0"/>
              </a:defRPr>
            </a:lvl9pPr>
          </a:lstStyle>
          <a:p>
            <a:pPr eaLnBrk="1" hangingPunct="1"/>
            <a:r>
              <a:rPr lang="en-US" altLang="en-US" dirty="0" smtClean="0">
                <a:solidFill>
                  <a:srgbClr val="0000FF"/>
                </a:solidFill>
              </a:rPr>
              <a:t>Notes#2</a:t>
            </a:r>
            <a:r>
              <a:rPr lang="en-US" altLang="en-US" dirty="0" smtClean="0">
                <a:solidFill>
                  <a:srgbClr val="FF0000"/>
                </a:solidFill>
              </a:rPr>
              <a:t> </a:t>
            </a:r>
            <a:endParaRPr lang="en-US" altLang="en-US" dirty="0">
              <a:solidFill>
                <a:srgbClr val="FF0000"/>
              </a:solidFill>
            </a:endParaRPr>
          </a:p>
        </p:txBody>
      </p:sp>
      <p:sp>
        <p:nvSpPr>
          <p:cNvPr id="2053" name="Text Box 6"/>
          <p:cNvSpPr txBox="1">
            <a:spLocks noChangeArrowheads="1"/>
          </p:cNvSpPr>
          <p:nvPr/>
        </p:nvSpPr>
        <p:spPr bwMode="auto">
          <a:xfrm>
            <a:off x="4179168" y="4267200"/>
            <a:ext cx="5001344"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4400">
                <a:solidFill>
                  <a:schemeClr val="tx2"/>
                </a:solidFill>
                <a:latin typeface="Times New Roman" panose="02020603050405020304" pitchFamily="18" charset="0"/>
              </a:defRPr>
            </a:lvl1pPr>
            <a:lvl2pPr marL="742950" indent="-285750" eaLnBrk="0" hangingPunct="0">
              <a:defRPr sz="4400">
                <a:solidFill>
                  <a:schemeClr val="tx2"/>
                </a:solidFill>
                <a:latin typeface="Times New Roman" panose="02020603050405020304" pitchFamily="18" charset="0"/>
              </a:defRPr>
            </a:lvl2pPr>
            <a:lvl3pPr marL="1143000" indent="-228600" eaLnBrk="0" hangingPunct="0">
              <a:defRPr sz="4400">
                <a:solidFill>
                  <a:schemeClr val="tx2"/>
                </a:solidFill>
                <a:latin typeface="Times New Roman" panose="02020603050405020304" pitchFamily="18" charset="0"/>
              </a:defRPr>
            </a:lvl3pPr>
            <a:lvl4pPr marL="1600200" indent="-228600" eaLnBrk="0" hangingPunct="0">
              <a:defRPr sz="4400">
                <a:solidFill>
                  <a:schemeClr val="tx2"/>
                </a:solidFill>
                <a:latin typeface="Times New Roman" panose="02020603050405020304" pitchFamily="18" charset="0"/>
              </a:defRPr>
            </a:lvl4pPr>
            <a:lvl5pPr marL="2057400" indent="-228600" eaLnBrk="0" hangingPunct="0">
              <a:defRPr sz="4400">
                <a:solidFill>
                  <a:schemeClr val="tx2"/>
                </a:solidFill>
                <a:latin typeface="Times New Roman" panose="02020603050405020304" pitchFamily="18" charset="0"/>
              </a:defRPr>
            </a:lvl5pPr>
            <a:lvl6pPr marL="2514600" indent="-228600" eaLnBrk="0" fontAlgn="base" hangingPunct="0">
              <a:spcBef>
                <a:spcPct val="0"/>
              </a:spcBef>
              <a:spcAft>
                <a:spcPct val="0"/>
              </a:spcAft>
              <a:defRPr sz="4400">
                <a:solidFill>
                  <a:schemeClr val="tx2"/>
                </a:solidFill>
                <a:latin typeface="Times New Roman" panose="02020603050405020304" pitchFamily="18" charset="0"/>
              </a:defRPr>
            </a:lvl6pPr>
            <a:lvl7pPr marL="2971800" indent="-228600" eaLnBrk="0" fontAlgn="base" hangingPunct="0">
              <a:spcBef>
                <a:spcPct val="0"/>
              </a:spcBef>
              <a:spcAft>
                <a:spcPct val="0"/>
              </a:spcAft>
              <a:defRPr sz="4400">
                <a:solidFill>
                  <a:schemeClr val="tx2"/>
                </a:solidFill>
                <a:latin typeface="Times New Roman" panose="02020603050405020304" pitchFamily="18" charset="0"/>
              </a:defRPr>
            </a:lvl7pPr>
            <a:lvl8pPr marL="3429000" indent="-228600" eaLnBrk="0" fontAlgn="base" hangingPunct="0">
              <a:spcBef>
                <a:spcPct val="0"/>
              </a:spcBef>
              <a:spcAft>
                <a:spcPct val="0"/>
              </a:spcAft>
              <a:defRPr sz="4400">
                <a:solidFill>
                  <a:schemeClr val="tx2"/>
                </a:solidFill>
                <a:latin typeface="Times New Roman" panose="02020603050405020304" pitchFamily="18" charset="0"/>
              </a:defRPr>
            </a:lvl8pPr>
            <a:lvl9pPr marL="3886200" indent="-228600" eaLnBrk="0" fontAlgn="base" hangingPunct="0">
              <a:spcBef>
                <a:spcPct val="0"/>
              </a:spcBef>
              <a:spcAft>
                <a:spcPct val="0"/>
              </a:spcAft>
              <a:defRPr sz="4400">
                <a:solidFill>
                  <a:schemeClr val="tx2"/>
                </a:solidFill>
                <a:latin typeface="Times New Roman" panose="02020603050405020304" pitchFamily="18" charset="0"/>
              </a:defRPr>
            </a:lvl9pPr>
          </a:lstStyle>
          <a:p>
            <a:pPr eaLnBrk="1" hangingPunct="1">
              <a:spcBef>
                <a:spcPct val="50000"/>
              </a:spcBef>
            </a:pPr>
            <a:r>
              <a:rPr lang="en-US" altLang="en-US" dirty="0" smtClean="0">
                <a:solidFill>
                  <a:srgbClr val="FF0000"/>
                </a:solidFill>
              </a:rPr>
              <a:t>Mobile Computing Architecture</a:t>
            </a:r>
            <a:endParaRPr lang="en-US" altLang="en-US" dirty="0">
              <a:solidFill>
                <a:srgbClr val="FF0000"/>
              </a:solidFill>
            </a:endParaRPr>
          </a:p>
        </p:txBody>
      </p:sp>
      <p:pic>
        <p:nvPicPr>
          <p:cNvPr id="2054" name="Picture 8" descr="Mobile_Computing_Cover.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42938" y="76200"/>
            <a:ext cx="3438525"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pPr>
              <a:defRPr/>
            </a:pPr>
            <a:r>
              <a:rPr lang="en-US" dirty="0" smtClean="0"/>
              <a:t>MIS 6120 Gerald Chege</a:t>
            </a:r>
            <a:endParaRPr lang="en-US" dirty="0"/>
          </a:p>
        </p:txBody>
      </p:sp>
    </p:spTree>
    <p:extLst>
      <p:ext uri="{BB962C8B-B14F-4D97-AF65-F5344CB8AC3E}">
        <p14:creationId xmlns:p14="http://schemas.microsoft.com/office/powerpoint/2010/main" val="10844625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ChangeArrowheads="1"/>
          </p:cNvSpPr>
          <p:nvPr/>
        </p:nvSpPr>
        <p:spPr bwMode="auto">
          <a:xfrm>
            <a:off x="685800" y="228600"/>
            <a:ext cx="7772400"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en-US" sz="3200" b="1" dirty="0">
                <a:solidFill>
                  <a:srgbClr val="FF0000"/>
                </a:solidFill>
              </a:rPr>
              <a:t>Mobile Computing Architecture</a:t>
            </a:r>
          </a:p>
        </p:txBody>
      </p:sp>
      <p:pic>
        <p:nvPicPr>
          <p:cNvPr id="1331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299" y="836713"/>
            <a:ext cx="8434189" cy="54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pPr>
              <a:defRPr/>
            </a:pPr>
            <a:r>
              <a:rPr lang="en-US" smtClean="0"/>
              <a:t>MIS 6120 Gerald Chege</a:t>
            </a:r>
            <a:endParaRPr lang="en-US"/>
          </a:p>
        </p:txBody>
      </p:sp>
    </p:spTree>
    <p:extLst>
      <p:ext uri="{BB962C8B-B14F-4D97-AF65-F5344CB8AC3E}">
        <p14:creationId xmlns:p14="http://schemas.microsoft.com/office/powerpoint/2010/main" val="35847155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pPr>
            <a:r>
              <a:rPr lang="en-US" altLang="en-US" sz="3200" b="1"/>
              <a:t>Presentation Tier</a:t>
            </a:r>
          </a:p>
        </p:txBody>
      </p:sp>
      <p:sp>
        <p:nvSpPr>
          <p:cNvPr id="14339" name="Text Box 3"/>
          <p:cNvSpPr txBox="1">
            <a:spLocks noChangeArrowheads="1"/>
          </p:cNvSpPr>
          <p:nvPr/>
        </p:nvSpPr>
        <p:spPr bwMode="auto">
          <a:xfrm>
            <a:off x="304800" y="2057400"/>
            <a:ext cx="8382000" cy="210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buFont typeface="Wingdings" panose="05000000000000000000" pitchFamily="2" charset="2"/>
              <a:buChar char="q"/>
            </a:pPr>
            <a:r>
              <a:rPr lang="en-US" altLang="en-US"/>
              <a:t> Responsible for presenting the information to the end user</a:t>
            </a:r>
          </a:p>
          <a:p>
            <a:pPr eaLnBrk="1" hangingPunct="1">
              <a:spcBef>
                <a:spcPct val="50000"/>
              </a:spcBef>
              <a:buFont typeface="Wingdings" panose="05000000000000000000" pitchFamily="2" charset="2"/>
              <a:buChar char="q"/>
            </a:pPr>
            <a:r>
              <a:rPr lang="en-US" altLang="en-US"/>
              <a:t> Run on the client device and offer all the user interfaces</a:t>
            </a:r>
          </a:p>
          <a:p>
            <a:pPr eaLnBrk="1" hangingPunct="1">
              <a:spcBef>
                <a:spcPct val="50000"/>
              </a:spcBef>
              <a:buFont typeface="Wingdings" panose="05000000000000000000" pitchFamily="2" charset="2"/>
              <a:buChar char="q"/>
            </a:pPr>
            <a:r>
              <a:rPr lang="en-US" altLang="en-US"/>
              <a:t> Includes web browsers, WAP browsers and client programs </a:t>
            </a:r>
          </a:p>
          <a:p>
            <a:pPr eaLnBrk="1" hangingPunct="1">
              <a:spcBef>
                <a:spcPct val="50000"/>
              </a:spcBef>
              <a:buFont typeface="Wingdings" panose="05000000000000000000" pitchFamily="2" charset="2"/>
              <a:buNone/>
            </a:pPr>
            <a:endParaRPr lang="en-US" altLang="en-US"/>
          </a:p>
        </p:txBody>
      </p:sp>
      <p:sp>
        <p:nvSpPr>
          <p:cNvPr id="2" name="Footer Placeholder 1"/>
          <p:cNvSpPr>
            <a:spLocks noGrp="1"/>
          </p:cNvSpPr>
          <p:nvPr>
            <p:ph type="ftr" sz="quarter" idx="11"/>
          </p:nvPr>
        </p:nvSpPr>
        <p:spPr/>
        <p:txBody>
          <a:bodyPr/>
          <a:lstStyle/>
          <a:p>
            <a:pPr>
              <a:defRPr/>
            </a:pPr>
            <a:r>
              <a:rPr lang="en-US" smtClean="0"/>
              <a:t>MIS 6120 Gerald Chege</a:t>
            </a:r>
            <a:endParaRPr lang="en-US"/>
          </a:p>
        </p:txBody>
      </p:sp>
    </p:spTree>
    <p:extLst>
      <p:ext uri="{BB962C8B-B14F-4D97-AF65-F5344CB8AC3E}">
        <p14:creationId xmlns:p14="http://schemas.microsoft.com/office/powerpoint/2010/main" val="390084939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3"/>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pPr>
            <a:r>
              <a:rPr lang="en-US" altLang="en-US" sz="3200" b="1"/>
              <a:t>Application Tier</a:t>
            </a:r>
          </a:p>
        </p:txBody>
      </p:sp>
      <p:sp>
        <p:nvSpPr>
          <p:cNvPr id="15363" name="Text Box 4"/>
          <p:cNvSpPr txBox="1">
            <a:spLocks noChangeArrowheads="1"/>
          </p:cNvSpPr>
          <p:nvPr/>
        </p:nvSpPr>
        <p:spPr bwMode="auto">
          <a:xfrm>
            <a:off x="304800" y="1981200"/>
            <a:ext cx="8382000" cy="3560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buFont typeface="Wingdings" panose="05000000000000000000" pitchFamily="2" charset="2"/>
              <a:buChar char="q"/>
            </a:pPr>
            <a:r>
              <a:rPr lang="en-US" altLang="en-US"/>
              <a:t> Independent of presentation and database management</a:t>
            </a:r>
          </a:p>
          <a:p>
            <a:pPr eaLnBrk="1" hangingPunct="1">
              <a:spcBef>
                <a:spcPct val="50000"/>
              </a:spcBef>
              <a:buFont typeface="Wingdings" panose="05000000000000000000" pitchFamily="2" charset="2"/>
              <a:buChar char="q"/>
            </a:pPr>
            <a:r>
              <a:rPr lang="en-US" altLang="en-US"/>
              <a:t> Handles functions related to middleware</a:t>
            </a:r>
          </a:p>
          <a:p>
            <a:pPr eaLnBrk="1" hangingPunct="1">
              <a:spcBef>
                <a:spcPct val="50000"/>
              </a:spcBef>
              <a:buFont typeface="Wingdings" panose="05000000000000000000" pitchFamily="2" charset="2"/>
              <a:buChar char="q"/>
            </a:pPr>
            <a:r>
              <a:rPr lang="en-US" altLang="en-US"/>
              <a:t> Middleware – layer of software sitting between the operating system and user facing software</a:t>
            </a:r>
          </a:p>
          <a:p>
            <a:pPr eaLnBrk="1" hangingPunct="1">
              <a:spcBef>
                <a:spcPct val="50000"/>
              </a:spcBef>
              <a:buFont typeface="Wingdings" panose="05000000000000000000" pitchFamily="2" charset="2"/>
              <a:buChar char="q"/>
            </a:pPr>
            <a:r>
              <a:rPr lang="en-US" altLang="en-US"/>
              <a:t> Many types of middleware – Message Oriented Middleware, Transaction Processing Middleware, Communication Middleware, Distributed Objects and Components, Transcoding Middleware, Web Services, etc. </a:t>
            </a:r>
          </a:p>
        </p:txBody>
      </p:sp>
      <p:sp>
        <p:nvSpPr>
          <p:cNvPr id="2" name="Footer Placeholder 1"/>
          <p:cNvSpPr>
            <a:spLocks noGrp="1"/>
          </p:cNvSpPr>
          <p:nvPr>
            <p:ph type="ftr" sz="quarter" idx="11"/>
          </p:nvPr>
        </p:nvSpPr>
        <p:spPr/>
        <p:txBody>
          <a:bodyPr/>
          <a:lstStyle/>
          <a:p>
            <a:pPr>
              <a:defRPr/>
            </a:pPr>
            <a:r>
              <a:rPr lang="en-US" smtClean="0"/>
              <a:t>MIS 6120 Gerald Chege</a:t>
            </a:r>
            <a:endParaRPr lang="en-US"/>
          </a:p>
        </p:txBody>
      </p:sp>
    </p:spTree>
    <p:extLst>
      <p:ext uri="{BB962C8B-B14F-4D97-AF65-F5344CB8AC3E}">
        <p14:creationId xmlns:p14="http://schemas.microsoft.com/office/powerpoint/2010/main" val="36814240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pPr>
            <a:r>
              <a:rPr lang="en-US" altLang="en-US" sz="3200" b="1"/>
              <a:t>Message Oriented Middleware</a:t>
            </a:r>
          </a:p>
        </p:txBody>
      </p:sp>
      <p:sp>
        <p:nvSpPr>
          <p:cNvPr id="16387" name="Text Box 3"/>
          <p:cNvSpPr txBox="1">
            <a:spLocks noChangeArrowheads="1"/>
          </p:cNvSpPr>
          <p:nvPr/>
        </p:nvSpPr>
        <p:spPr bwMode="auto">
          <a:xfrm>
            <a:off x="304800" y="1905000"/>
            <a:ext cx="8229600" cy="301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buFont typeface="Wingdings" panose="05000000000000000000" pitchFamily="2" charset="2"/>
              <a:buChar char="q"/>
            </a:pPr>
            <a:r>
              <a:rPr lang="en-US" altLang="en-US"/>
              <a:t> Loosely connects different applications through asynchronous exchange of messages</a:t>
            </a:r>
          </a:p>
          <a:p>
            <a:pPr eaLnBrk="1" hangingPunct="1">
              <a:spcBef>
                <a:spcPct val="50000"/>
              </a:spcBef>
              <a:buFont typeface="Wingdings" panose="05000000000000000000" pitchFamily="2" charset="2"/>
              <a:buChar char="q"/>
            </a:pPr>
            <a:r>
              <a:rPr lang="en-US" altLang="en-US"/>
              <a:t> Works independent of platform or processor configuration</a:t>
            </a:r>
          </a:p>
          <a:p>
            <a:pPr eaLnBrk="1" hangingPunct="1">
              <a:spcBef>
                <a:spcPct val="50000"/>
              </a:spcBef>
              <a:buFont typeface="Wingdings" panose="05000000000000000000" pitchFamily="2" charset="2"/>
              <a:buChar char="q"/>
            </a:pPr>
            <a:r>
              <a:rPr lang="en-US" altLang="en-US"/>
              <a:t> Generally asynchronous and peer to peer</a:t>
            </a:r>
          </a:p>
          <a:p>
            <a:pPr eaLnBrk="1" hangingPunct="1">
              <a:spcBef>
                <a:spcPct val="50000"/>
              </a:spcBef>
              <a:buFont typeface="Wingdings" panose="05000000000000000000" pitchFamily="2" charset="2"/>
              <a:buChar char="q"/>
            </a:pPr>
            <a:r>
              <a:rPr lang="en-US" altLang="en-US"/>
              <a:t> Works in publish / subscribe fashion</a:t>
            </a:r>
          </a:p>
          <a:p>
            <a:pPr eaLnBrk="1" hangingPunct="1">
              <a:spcBef>
                <a:spcPct val="50000"/>
              </a:spcBef>
              <a:buFont typeface="Wingdings" panose="05000000000000000000" pitchFamily="2" charset="2"/>
              <a:buChar char="q"/>
            </a:pPr>
            <a:r>
              <a:rPr lang="en-US" altLang="en-US"/>
              <a:t> Examples – MQ series from IBM, JMS, etc. </a:t>
            </a:r>
          </a:p>
        </p:txBody>
      </p:sp>
      <p:sp>
        <p:nvSpPr>
          <p:cNvPr id="2" name="Footer Placeholder 1"/>
          <p:cNvSpPr>
            <a:spLocks noGrp="1"/>
          </p:cNvSpPr>
          <p:nvPr>
            <p:ph type="ftr" sz="quarter" idx="11"/>
          </p:nvPr>
        </p:nvSpPr>
        <p:spPr/>
        <p:txBody>
          <a:bodyPr/>
          <a:lstStyle/>
          <a:p>
            <a:pPr>
              <a:defRPr/>
            </a:pPr>
            <a:r>
              <a:rPr lang="en-US" smtClean="0"/>
              <a:t>MIS 6120 Gerald Chege</a:t>
            </a:r>
            <a:endParaRPr lang="en-US"/>
          </a:p>
        </p:txBody>
      </p:sp>
    </p:spTree>
    <p:extLst>
      <p:ext uri="{BB962C8B-B14F-4D97-AF65-F5344CB8AC3E}">
        <p14:creationId xmlns:p14="http://schemas.microsoft.com/office/powerpoint/2010/main" val="356722239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pPr>
            <a:r>
              <a:rPr lang="en-US" altLang="en-US" sz="3200" b="1"/>
              <a:t>Transaction Processing Middleware</a:t>
            </a:r>
          </a:p>
        </p:txBody>
      </p:sp>
      <p:sp>
        <p:nvSpPr>
          <p:cNvPr id="17411" name="Text Box 3"/>
          <p:cNvSpPr txBox="1">
            <a:spLocks noChangeArrowheads="1"/>
          </p:cNvSpPr>
          <p:nvPr/>
        </p:nvSpPr>
        <p:spPr bwMode="auto">
          <a:xfrm>
            <a:off x="381000" y="1371600"/>
            <a:ext cx="8382000" cy="283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buFont typeface="Wingdings" panose="05000000000000000000" pitchFamily="2" charset="2"/>
              <a:buChar char="q"/>
            </a:pPr>
            <a:r>
              <a:rPr lang="en-US" altLang="en-US"/>
              <a:t> Provides tools and environment for developing transaction based distributed applications</a:t>
            </a:r>
          </a:p>
          <a:p>
            <a:pPr eaLnBrk="1" hangingPunct="1">
              <a:spcBef>
                <a:spcPct val="50000"/>
              </a:spcBef>
              <a:buFont typeface="Wingdings" panose="05000000000000000000" pitchFamily="2" charset="2"/>
              <a:buChar char="q"/>
            </a:pPr>
            <a:r>
              <a:rPr lang="en-US" altLang="en-US"/>
              <a:t> Capable of providing services to thousands of clients in a distributed client – server environment</a:t>
            </a:r>
          </a:p>
          <a:p>
            <a:pPr eaLnBrk="1" hangingPunct="1">
              <a:spcBef>
                <a:spcPct val="50000"/>
              </a:spcBef>
              <a:buFont typeface="Wingdings" panose="05000000000000000000" pitchFamily="2" charset="2"/>
              <a:buChar char="q"/>
            </a:pPr>
            <a:r>
              <a:rPr lang="en-US" altLang="en-US"/>
              <a:t> Independent of database architecture</a:t>
            </a:r>
          </a:p>
          <a:p>
            <a:pPr eaLnBrk="1" hangingPunct="1">
              <a:spcBef>
                <a:spcPct val="50000"/>
              </a:spcBef>
              <a:buFont typeface="Wingdings" panose="05000000000000000000" pitchFamily="2" charset="2"/>
              <a:buChar char="q"/>
            </a:pPr>
            <a:r>
              <a:rPr lang="en-US" altLang="en-US"/>
              <a:t> Example – CICS from IBM  </a:t>
            </a:r>
          </a:p>
        </p:txBody>
      </p:sp>
      <p:pic>
        <p:nvPicPr>
          <p:cNvPr id="17412" name="Picture 4"/>
          <p:cNvPicPr>
            <a:picLocks noChangeAspect="1" noChangeArrowheads="1"/>
          </p:cNvPicPr>
          <p:nvPr/>
        </p:nvPicPr>
        <p:blipFill>
          <a:blip r:embed="rId3">
            <a:extLst>
              <a:ext uri="{28A0092B-C50C-407E-A947-70E740481C1C}">
                <a14:useLocalDpi xmlns:a14="http://schemas.microsoft.com/office/drawing/2010/main" val="0"/>
              </a:ext>
            </a:extLst>
          </a:blip>
          <a:srcRect l="1416"/>
          <a:stretch>
            <a:fillRect/>
          </a:stretch>
        </p:blipFill>
        <p:spPr bwMode="auto">
          <a:xfrm>
            <a:off x="1311275" y="4419600"/>
            <a:ext cx="6365875"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pPr>
              <a:defRPr/>
            </a:pPr>
            <a:r>
              <a:rPr lang="en-US" smtClean="0"/>
              <a:t>MIS 6120 Gerald Chege</a:t>
            </a:r>
            <a:endParaRPr lang="en-US"/>
          </a:p>
        </p:txBody>
      </p:sp>
    </p:spTree>
    <p:extLst>
      <p:ext uri="{BB962C8B-B14F-4D97-AF65-F5344CB8AC3E}">
        <p14:creationId xmlns:p14="http://schemas.microsoft.com/office/powerpoint/2010/main" val="363043574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pPr>
            <a:r>
              <a:rPr lang="en-US" altLang="en-US" sz="3200" b="1"/>
              <a:t>Communication Middleware</a:t>
            </a:r>
          </a:p>
        </p:txBody>
      </p:sp>
      <p:sp>
        <p:nvSpPr>
          <p:cNvPr id="18435" name="Text Box 3"/>
          <p:cNvSpPr txBox="1">
            <a:spLocks noChangeArrowheads="1"/>
          </p:cNvSpPr>
          <p:nvPr/>
        </p:nvSpPr>
        <p:spPr bwMode="auto">
          <a:xfrm>
            <a:off x="228600" y="2057400"/>
            <a:ext cx="8458200" cy="2465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buFont typeface="Wingdings" panose="05000000000000000000" pitchFamily="2" charset="2"/>
              <a:buChar char="q"/>
            </a:pPr>
            <a:r>
              <a:rPr lang="en-US" altLang="en-US"/>
              <a:t> Used to connect one application to another</a:t>
            </a:r>
          </a:p>
          <a:p>
            <a:pPr eaLnBrk="1" hangingPunct="1">
              <a:spcBef>
                <a:spcPct val="50000"/>
              </a:spcBef>
              <a:buFont typeface="Wingdings" panose="05000000000000000000" pitchFamily="2" charset="2"/>
              <a:buChar char="q"/>
            </a:pPr>
            <a:r>
              <a:rPr lang="en-US" altLang="en-US"/>
              <a:t> Quite useful in the telecommunications world</a:t>
            </a:r>
          </a:p>
          <a:p>
            <a:pPr eaLnBrk="1" hangingPunct="1">
              <a:spcBef>
                <a:spcPct val="50000"/>
              </a:spcBef>
              <a:buFont typeface="Wingdings" panose="05000000000000000000" pitchFamily="2" charset="2"/>
              <a:buChar char="q"/>
            </a:pPr>
            <a:r>
              <a:rPr lang="en-US" altLang="en-US"/>
              <a:t> Uses mediation server to automate the telnet protocol to communicate to nodes in the network</a:t>
            </a:r>
          </a:p>
          <a:p>
            <a:pPr eaLnBrk="1" hangingPunct="1">
              <a:spcBef>
                <a:spcPct val="50000"/>
              </a:spcBef>
              <a:buFont typeface="Wingdings" panose="05000000000000000000" pitchFamily="2" charset="2"/>
              <a:buChar char="q"/>
            </a:pPr>
            <a:r>
              <a:rPr lang="en-US" altLang="en-US"/>
              <a:t> Example – Using telnet to connect one application to another </a:t>
            </a:r>
          </a:p>
        </p:txBody>
      </p:sp>
      <p:sp>
        <p:nvSpPr>
          <p:cNvPr id="2" name="Footer Placeholder 1"/>
          <p:cNvSpPr>
            <a:spLocks noGrp="1"/>
          </p:cNvSpPr>
          <p:nvPr>
            <p:ph type="ftr" sz="quarter" idx="11"/>
          </p:nvPr>
        </p:nvSpPr>
        <p:spPr/>
        <p:txBody>
          <a:bodyPr/>
          <a:lstStyle/>
          <a:p>
            <a:pPr>
              <a:defRPr/>
            </a:pPr>
            <a:r>
              <a:rPr lang="en-US" smtClean="0"/>
              <a:t>MIS 6120 Gerald Chege</a:t>
            </a:r>
            <a:endParaRPr lang="en-US"/>
          </a:p>
        </p:txBody>
      </p:sp>
    </p:spTree>
    <p:extLst>
      <p:ext uri="{BB962C8B-B14F-4D97-AF65-F5344CB8AC3E}">
        <p14:creationId xmlns:p14="http://schemas.microsoft.com/office/powerpoint/2010/main" val="88688306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pPr>
            <a:r>
              <a:rPr lang="en-US" altLang="en-US" sz="3200" b="1"/>
              <a:t>Distributed Objects and Components</a:t>
            </a:r>
          </a:p>
        </p:txBody>
      </p:sp>
      <p:sp>
        <p:nvSpPr>
          <p:cNvPr id="19459" name="Text Box 3"/>
          <p:cNvSpPr txBox="1">
            <a:spLocks noChangeArrowheads="1"/>
          </p:cNvSpPr>
          <p:nvPr/>
        </p:nvSpPr>
        <p:spPr bwMode="auto">
          <a:xfrm>
            <a:off x="152400" y="2057400"/>
            <a:ext cx="8991600" cy="210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buFont typeface="Wingdings" panose="05000000000000000000" pitchFamily="2" charset="2"/>
              <a:buChar char="q"/>
            </a:pPr>
            <a:r>
              <a:rPr lang="en-US" altLang="en-US"/>
              <a:t> Handles open distributed object computing infrastructure</a:t>
            </a:r>
          </a:p>
          <a:p>
            <a:pPr eaLnBrk="1" hangingPunct="1">
              <a:spcBef>
                <a:spcPct val="50000"/>
              </a:spcBef>
              <a:buFont typeface="Wingdings" panose="05000000000000000000" pitchFamily="2" charset="2"/>
              <a:buChar char="q"/>
            </a:pPr>
            <a:r>
              <a:rPr lang="en-US" altLang="en-US"/>
              <a:t> Example – Common Object Request Broker Architecture (CORBA)</a:t>
            </a:r>
          </a:p>
          <a:p>
            <a:pPr eaLnBrk="1" hangingPunct="1">
              <a:spcBef>
                <a:spcPct val="50000"/>
              </a:spcBef>
              <a:buFont typeface="Wingdings" panose="05000000000000000000" pitchFamily="2" charset="2"/>
              <a:buChar char="q"/>
            </a:pPr>
            <a:r>
              <a:rPr lang="en-US" altLang="en-US"/>
              <a:t> CORBA – a vendor independent infrastructure</a:t>
            </a:r>
          </a:p>
          <a:p>
            <a:pPr eaLnBrk="1" hangingPunct="1">
              <a:spcBef>
                <a:spcPct val="50000"/>
              </a:spcBef>
              <a:buFont typeface="Wingdings" panose="05000000000000000000" pitchFamily="2" charset="2"/>
              <a:buChar char="q"/>
            </a:pPr>
            <a:r>
              <a:rPr lang="en-US" altLang="en-US"/>
              <a:t> CORBA – highly interoperable across heterogeneous platforms </a:t>
            </a:r>
          </a:p>
        </p:txBody>
      </p:sp>
      <p:sp>
        <p:nvSpPr>
          <p:cNvPr id="2" name="Footer Placeholder 1"/>
          <p:cNvSpPr>
            <a:spLocks noGrp="1"/>
          </p:cNvSpPr>
          <p:nvPr>
            <p:ph type="ftr" sz="quarter" idx="11"/>
          </p:nvPr>
        </p:nvSpPr>
        <p:spPr/>
        <p:txBody>
          <a:bodyPr/>
          <a:lstStyle/>
          <a:p>
            <a:pPr>
              <a:defRPr/>
            </a:pPr>
            <a:r>
              <a:rPr lang="en-US" smtClean="0"/>
              <a:t>MIS 6120 Gerald Chege</a:t>
            </a:r>
            <a:endParaRPr lang="en-US"/>
          </a:p>
        </p:txBody>
      </p:sp>
    </p:spTree>
    <p:extLst>
      <p:ext uri="{BB962C8B-B14F-4D97-AF65-F5344CB8AC3E}">
        <p14:creationId xmlns:p14="http://schemas.microsoft.com/office/powerpoint/2010/main" val="200832370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pPr>
            <a:r>
              <a:rPr lang="en-US" altLang="en-US" sz="3200" b="1"/>
              <a:t>Transcoding Middleware</a:t>
            </a:r>
          </a:p>
        </p:txBody>
      </p:sp>
      <p:sp>
        <p:nvSpPr>
          <p:cNvPr id="20483" name="Text Box 3"/>
          <p:cNvSpPr txBox="1">
            <a:spLocks noChangeArrowheads="1"/>
          </p:cNvSpPr>
          <p:nvPr/>
        </p:nvSpPr>
        <p:spPr bwMode="auto">
          <a:xfrm>
            <a:off x="152400" y="2057400"/>
            <a:ext cx="8610600" cy="228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buFont typeface="Wingdings" panose="05000000000000000000" pitchFamily="2" charset="2"/>
              <a:buChar char="q"/>
            </a:pPr>
            <a:r>
              <a:rPr lang="en-US" altLang="en-US"/>
              <a:t> Used to transcode one format of data to another suiting the needs of the client</a:t>
            </a:r>
          </a:p>
          <a:p>
            <a:pPr eaLnBrk="1" hangingPunct="1">
              <a:spcBef>
                <a:spcPct val="50000"/>
              </a:spcBef>
              <a:buFont typeface="Wingdings" panose="05000000000000000000" pitchFamily="2" charset="2"/>
              <a:buChar char="q"/>
            </a:pPr>
            <a:r>
              <a:rPr lang="en-US" altLang="en-US"/>
              <a:t> Useful for content adaptation to fit the needs of device</a:t>
            </a:r>
          </a:p>
          <a:p>
            <a:pPr eaLnBrk="1" hangingPunct="1">
              <a:spcBef>
                <a:spcPct val="50000"/>
              </a:spcBef>
              <a:buFont typeface="Wingdings" panose="05000000000000000000" pitchFamily="2" charset="2"/>
              <a:buChar char="q"/>
            </a:pPr>
            <a:r>
              <a:rPr lang="en-US" altLang="en-US"/>
              <a:t> Example – Internet Content Adaptation Protocol (ICAP) from IETF</a:t>
            </a:r>
          </a:p>
        </p:txBody>
      </p:sp>
      <p:sp>
        <p:nvSpPr>
          <p:cNvPr id="2" name="Footer Placeholder 1"/>
          <p:cNvSpPr>
            <a:spLocks noGrp="1"/>
          </p:cNvSpPr>
          <p:nvPr>
            <p:ph type="ftr" sz="quarter" idx="11"/>
          </p:nvPr>
        </p:nvSpPr>
        <p:spPr/>
        <p:txBody>
          <a:bodyPr/>
          <a:lstStyle/>
          <a:p>
            <a:pPr>
              <a:defRPr/>
            </a:pPr>
            <a:r>
              <a:rPr lang="en-US" smtClean="0"/>
              <a:t>MIS 6120 Gerald Chege</a:t>
            </a:r>
            <a:endParaRPr lang="en-US"/>
          </a:p>
        </p:txBody>
      </p:sp>
    </p:spTree>
    <p:extLst>
      <p:ext uri="{BB962C8B-B14F-4D97-AF65-F5344CB8AC3E}">
        <p14:creationId xmlns:p14="http://schemas.microsoft.com/office/powerpoint/2010/main" val="173203556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381000" y="457200"/>
            <a:ext cx="76962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pPr>
            <a:r>
              <a:rPr lang="en-US" altLang="en-US" sz="3200" b="1"/>
              <a:t>ICAP</a:t>
            </a:r>
          </a:p>
        </p:txBody>
      </p:sp>
      <p:sp>
        <p:nvSpPr>
          <p:cNvPr id="21507" name="Text Box 3"/>
          <p:cNvSpPr txBox="1">
            <a:spLocks noChangeArrowheads="1"/>
          </p:cNvSpPr>
          <p:nvPr/>
        </p:nvSpPr>
        <p:spPr bwMode="auto">
          <a:xfrm>
            <a:off x="304800" y="1981200"/>
            <a:ext cx="8382000" cy="283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buFont typeface="Wingdings" panose="05000000000000000000" pitchFamily="2" charset="2"/>
              <a:buChar char="q"/>
            </a:pPr>
            <a:r>
              <a:rPr lang="en-US" altLang="en-US"/>
              <a:t> Aimed at providing simple object based content vectoring for HTTP services </a:t>
            </a:r>
          </a:p>
          <a:p>
            <a:pPr eaLnBrk="1" hangingPunct="1">
              <a:spcBef>
                <a:spcPct val="50000"/>
              </a:spcBef>
              <a:buFont typeface="Wingdings" panose="05000000000000000000" pitchFamily="2" charset="2"/>
              <a:buChar char="q"/>
            </a:pPr>
            <a:r>
              <a:rPr lang="en-US" altLang="en-US"/>
              <a:t> Lightweight protocol to do transcoding on HTTP messages</a:t>
            </a:r>
          </a:p>
          <a:p>
            <a:pPr eaLnBrk="1" hangingPunct="1">
              <a:spcBef>
                <a:spcPct val="50000"/>
              </a:spcBef>
              <a:buFont typeface="Wingdings" panose="05000000000000000000" pitchFamily="2" charset="2"/>
              <a:buChar char="q"/>
            </a:pPr>
            <a:r>
              <a:rPr lang="en-US" altLang="en-US"/>
              <a:t> Similar to executing a RPC on a HTTP request</a:t>
            </a:r>
          </a:p>
          <a:p>
            <a:pPr eaLnBrk="1" hangingPunct="1">
              <a:spcBef>
                <a:spcPct val="50000"/>
              </a:spcBef>
              <a:buFont typeface="Wingdings" panose="05000000000000000000" pitchFamily="2" charset="2"/>
              <a:buChar char="q"/>
            </a:pPr>
            <a:r>
              <a:rPr lang="en-US" altLang="en-US"/>
              <a:t> Adapted messages can either be HTTP requests or HTTP responses</a:t>
            </a:r>
          </a:p>
        </p:txBody>
      </p:sp>
      <p:sp>
        <p:nvSpPr>
          <p:cNvPr id="2" name="Footer Placeholder 1"/>
          <p:cNvSpPr>
            <a:spLocks noGrp="1"/>
          </p:cNvSpPr>
          <p:nvPr>
            <p:ph type="ftr" sz="quarter" idx="11"/>
          </p:nvPr>
        </p:nvSpPr>
        <p:spPr/>
        <p:txBody>
          <a:bodyPr/>
          <a:lstStyle/>
          <a:p>
            <a:pPr>
              <a:defRPr/>
            </a:pPr>
            <a:r>
              <a:rPr lang="en-US" smtClean="0"/>
              <a:t>MIS 6120 Gerald Chege</a:t>
            </a:r>
            <a:endParaRPr lang="en-US"/>
          </a:p>
        </p:txBody>
      </p:sp>
    </p:spTree>
    <p:extLst>
      <p:ext uri="{BB962C8B-B14F-4D97-AF65-F5344CB8AC3E}">
        <p14:creationId xmlns:p14="http://schemas.microsoft.com/office/powerpoint/2010/main" val="423091470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2"/>
          <p:cNvSpPr txBox="1">
            <a:spLocks noChangeArrowheads="1"/>
          </p:cNvSpPr>
          <p:nvPr/>
        </p:nvSpPr>
        <p:spPr bwMode="auto">
          <a:xfrm>
            <a:off x="381000" y="152400"/>
            <a:ext cx="76962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pPr>
            <a:r>
              <a:rPr lang="en-US" altLang="en-US" sz="3200" b="1"/>
              <a:t>   Data flow in an ICAP environment</a:t>
            </a:r>
          </a:p>
        </p:txBody>
      </p:sp>
      <p:pic>
        <p:nvPicPr>
          <p:cNvPr id="2253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914400"/>
            <a:ext cx="6410325" cy="262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2" name="Text Box 4"/>
          <p:cNvSpPr txBox="1">
            <a:spLocks noChangeArrowheads="1"/>
          </p:cNvSpPr>
          <p:nvPr/>
        </p:nvSpPr>
        <p:spPr bwMode="auto">
          <a:xfrm>
            <a:off x="152400" y="3733800"/>
            <a:ext cx="8305800" cy="374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a:latin typeface="BaskervilleBE-Regular" charset="0"/>
              </a:rPr>
              <a:t>1. A user agent makes a request to an ICAP-capable surrogate (ICAP client) for an object on an origin server.</a:t>
            </a:r>
          </a:p>
          <a:p>
            <a:pPr eaLnBrk="1" hangingPunct="1">
              <a:spcBef>
                <a:spcPct val="50000"/>
              </a:spcBef>
            </a:pPr>
            <a:r>
              <a:rPr lang="en-US" altLang="en-US">
                <a:latin typeface="BaskervilleBE-Regular" charset="0"/>
              </a:rPr>
              <a:t>2. The surrogate sends the request to the ICAP server.</a:t>
            </a:r>
          </a:p>
          <a:p>
            <a:pPr eaLnBrk="1" hangingPunct="1">
              <a:spcBef>
                <a:spcPct val="50000"/>
              </a:spcBef>
            </a:pPr>
            <a:r>
              <a:rPr lang="en-US" altLang="en-US">
                <a:latin typeface="BaskervilleBE-Regular" charset="0"/>
              </a:rPr>
              <a:t>3. The ICAP server executes the ICAP resource’s service on the request and sends the possibly modified request, or a response to the request back to the ICAP client.                          </a:t>
            </a:r>
          </a:p>
          <a:p>
            <a:pPr eaLnBrk="1" hangingPunct="1">
              <a:spcBef>
                <a:spcPct val="50000"/>
              </a:spcBef>
            </a:pPr>
            <a:r>
              <a:rPr lang="en-US" altLang="en-US">
                <a:latin typeface="BaskervilleBE-Regular" charset="0"/>
              </a:rPr>
              <a:t>							</a:t>
            </a:r>
          </a:p>
          <a:p>
            <a:pPr algn="ctr" eaLnBrk="1" hangingPunct="1">
              <a:spcBef>
                <a:spcPct val="50000"/>
              </a:spcBef>
            </a:pPr>
            <a:endParaRPr lang="en-US" altLang="en-US"/>
          </a:p>
        </p:txBody>
      </p:sp>
      <p:sp>
        <p:nvSpPr>
          <p:cNvPr id="22533" name="Text Box 5"/>
          <p:cNvSpPr txBox="1">
            <a:spLocks noChangeArrowheads="1"/>
          </p:cNvSpPr>
          <p:nvPr/>
        </p:nvSpPr>
        <p:spPr bwMode="auto">
          <a:xfrm>
            <a:off x="6934200" y="6324600"/>
            <a:ext cx="2057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pPr>
            <a:r>
              <a:rPr lang="en-US" altLang="en-US" sz="2000">
                <a:latin typeface="BaskervilleBE-Regular" charset="0"/>
              </a:rPr>
              <a:t>Continued…</a:t>
            </a:r>
          </a:p>
        </p:txBody>
      </p:sp>
      <p:sp>
        <p:nvSpPr>
          <p:cNvPr id="2" name="Footer Placeholder 1"/>
          <p:cNvSpPr>
            <a:spLocks noGrp="1"/>
          </p:cNvSpPr>
          <p:nvPr>
            <p:ph type="ftr" sz="quarter" idx="11"/>
          </p:nvPr>
        </p:nvSpPr>
        <p:spPr/>
        <p:txBody>
          <a:bodyPr/>
          <a:lstStyle/>
          <a:p>
            <a:pPr>
              <a:defRPr/>
            </a:pPr>
            <a:r>
              <a:rPr lang="en-US" smtClean="0"/>
              <a:t>MIS 6120 Gerald Chege</a:t>
            </a:r>
            <a:endParaRPr lang="en-US"/>
          </a:p>
        </p:txBody>
      </p:sp>
    </p:spTree>
    <p:extLst>
      <p:ext uri="{BB962C8B-B14F-4D97-AF65-F5344CB8AC3E}">
        <p14:creationId xmlns:p14="http://schemas.microsoft.com/office/powerpoint/2010/main" val="406607389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2"/>
          <p:cNvSpPr txBox="1">
            <a:spLocks noChangeArrowheads="1"/>
          </p:cNvSpPr>
          <p:nvPr/>
        </p:nvSpPr>
        <p:spPr bwMode="auto">
          <a:xfrm>
            <a:off x="381000" y="-30758"/>
            <a:ext cx="7772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sz="3200" b="1" dirty="0"/>
              <a:t>		History of Computers - I</a:t>
            </a:r>
          </a:p>
        </p:txBody>
      </p:sp>
      <p:sp>
        <p:nvSpPr>
          <p:cNvPr id="5123" name="Text Box 3"/>
          <p:cNvSpPr txBox="1">
            <a:spLocks noChangeArrowheads="1"/>
          </p:cNvSpPr>
          <p:nvPr/>
        </p:nvSpPr>
        <p:spPr bwMode="auto">
          <a:xfrm>
            <a:off x="485328" y="908720"/>
            <a:ext cx="8839200"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lnSpc>
                <a:spcPct val="80000"/>
              </a:lnSpc>
              <a:spcBef>
                <a:spcPct val="20000"/>
              </a:spcBef>
              <a:buFont typeface="Wingdings" panose="05000000000000000000" pitchFamily="2" charset="2"/>
              <a:buChar char="q"/>
            </a:pPr>
            <a:r>
              <a:rPr lang="en-US" altLang="en-US" dirty="0"/>
              <a:t>  German engineer Konrad </a:t>
            </a:r>
            <a:r>
              <a:rPr lang="en-US" altLang="en-US" dirty="0" err="1"/>
              <a:t>Zuse</a:t>
            </a:r>
            <a:r>
              <a:rPr lang="en-US" altLang="en-US" dirty="0"/>
              <a:t> developed a computer called Z3 to design airplanes and missiles in 1941 during World War II.</a:t>
            </a:r>
          </a:p>
          <a:p>
            <a:pPr eaLnBrk="1" hangingPunct="1">
              <a:lnSpc>
                <a:spcPct val="80000"/>
              </a:lnSpc>
              <a:spcBef>
                <a:spcPct val="20000"/>
              </a:spcBef>
              <a:buFont typeface="Wingdings" panose="05000000000000000000" pitchFamily="2" charset="2"/>
              <a:buChar char="q"/>
            </a:pPr>
            <a:endParaRPr lang="en-US" altLang="en-US" dirty="0"/>
          </a:p>
          <a:p>
            <a:pPr eaLnBrk="1" hangingPunct="1">
              <a:lnSpc>
                <a:spcPct val="80000"/>
              </a:lnSpc>
              <a:spcBef>
                <a:spcPct val="20000"/>
              </a:spcBef>
              <a:buFont typeface="Wingdings" panose="05000000000000000000" pitchFamily="2" charset="2"/>
              <a:buChar char="q"/>
            </a:pPr>
            <a:r>
              <a:rPr lang="en-US" altLang="en-US" dirty="0"/>
              <a:t>  In 1943, the British developed a computer called Colossus for cryptanalysis to decode encrypted messages transacted by Germans.</a:t>
            </a:r>
          </a:p>
          <a:p>
            <a:pPr eaLnBrk="1" hangingPunct="1">
              <a:lnSpc>
                <a:spcPct val="80000"/>
              </a:lnSpc>
              <a:spcBef>
                <a:spcPct val="20000"/>
              </a:spcBef>
              <a:buFont typeface="Wingdings" panose="05000000000000000000" pitchFamily="2" charset="2"/>
              <a:buChar char="q"/>
            </a:pPr>
            <a:endParaRPr lang="en-US" altLang="en-US" dirty="0"/>
          </a:p>
          <a:p>
            <a:pPr eaLnBrk="1" hangingPunct="1">
              <a:lnSpc>
                <a:spcPct val="80000"/>
              </a:lnSpc>
              <a:spcBef>
                <a:spcPct val="20000"/>
              </a:spcBef>
              <a:buFont typeface="Wingdings" panose="05000000000000000000" pitchFamily="2" charset="2"/>
              <a:buChar char="q"/>
            </a:pPr>
            <a:r>
              <a:rPr lang="en-US" altLang="en-US" dirty="0"/>
              <a:t>  In 1944, Howard H. Aiken developed the Harvard – IBM Automatic Sequence Controlled Calculator Mark I, or Mark I for short.</a:t>
            </a:r>
          </a:p>
          <a:p>
            <a:pPr eaLnBrk="1" hangingPunct="1">
              <a:lnSpc>
                <a:spcPct val="80000"/>
              </a:lnSpc>
              <a:spcBef>
                <a:spcPct val="20000"/>
              </a:spcBef>
              <a:buFont typeface="Wingdings" panose="05000000000000000000" pitchFamily="2" charset="2"/>
              <a:buChar char="q"/>
            </a:pPr>
            <a:endParaRPr lang="en-US" altLang="en-US" dirty="0"/>
          </a:p>
          <a:p>
            <a:pPr eaLnBrk="1" hangingPunct="1">
              <a:lnSpc>
                <a:spcPct val="80000"/>
              </a:lnSpc>
              <a:spcBef>
                <a:spcPct val="20000"/>
              </a:spcBef>
              <a:buFont typeface="Wingdings" panose="05000000000000000000" pitchFamily="2" charset="2"/>
              <a:buChar char="q"/>
            </a:pPr>
            <a:r>
              <a:rPr lang="en-US" altLang="en-US" dirty="0"/>
              <a:t>  Electronic Numerical Integrator and Calculator, better known as ENIAC, was developed by John P. Eckert and</a:t>
            </a:r>
            <a:r>
              <a:rPr lang="en-US" altLang="en-US" b="1" dirty="0"/>
              <a:t> </a:t>
            </a:r>
            <a:r>
              <a:rPr lang="en-US" altLang="en-US" dirty="0"/>
              <a:t>John W. </a:t>
            </a:r>
            <a:r>
              <a:rPr lang="en-US" altLang="en-US" dirty="0" err="1"/>
              <a:t>Mauchly</a:t>
            </a:r>
            <a:r>
              <a:rPr lang="en-US" altLang="en-US" dirty="0"/>
              <a:t> in 1946.</a:t>
            </a:r>
          </a:p>
          <a:p>
            <a:pPr eaLnBrk="1" hangingPunct="1">
              <a:lnSpc>
                <a:spcPct val="80000"/>
              </a:lnSpc>
              <a:spcBef>
                <a:spcPct val="20000"/>
              </a:spcBef>
              <a:buFont typeface="Wingdings" panose="05000000000000000000" pitchFamily="2" charset="2"/>
              <a:buChar char="q"/>
            </a:pPr>
            <a:endParaRPr lang="en-US" altLang="en-US" dirty="0"/>
          </a:p>
          <a:p>
            <a:pPr eaLnBrk="1" hangingPunct="1">
              <a:lnSpc>
                <a:spcPct val="80000"/>
              </a:lnSpc>
              <a:spcBef>
                <a:spcPct val="20000"/>
              </a:spcBef>
              <a:buFont typeface="Wingdings" panose="05000000000000000000" pitchFamily="2" charset="2"/>
              <a:buChar char="q"/>
            </a:pPr>
            <a:r>
              <a:rPr lang="en-US" altLang="en-US" dirty="0"/>
              <a:t>  In 1945, John von Neumann introduced the concept of stored program.</a:t>
            </a:r>
          </a:p>
          <a:p>
            <a:pPr eaLnBrk="1" hangingPunct="1">
              <a:lnSpc>
                <a:spcPct val="80000"/>
              </a:lnSpc>
              <a:spcBef>
                <a:spcPct val="20000"/>
              </a:spcBef>
              <a:buFont typeface="Wingdings" panose="05000000000000000000" pitchFamily="2" charset="2"/>
              <a:buNone/>
            </a:pPr>
            <a:endParaRPr lang="en-US" altLang="en-US" dirty="0"/>
          </a:p>
        </p:txBody>
      </p:sp>
      <p:sp>
        <p:nvSpPr>
          <p:cNvPr id="2" name="Footer Placeholder 1"/>
          <p:cNvSpPr>
            <a:spLocks noGrp="1"/>
          </p:cNvSpPr>
          <p:nvPr>
            <p:ph type="ftr" sz="quarter" idx="11"/>
          </p:nvPr>
        </p:nvSpPr>
        <p:spPr/>
        <p:txBody>
          <a:bodyPr/>
          <a:lstStyle/>
          <a:p>
            <a:pPr>
              <a:defRPr/>
            </a:pPr>
            <a:r>
              <a:rPr lang="en-US" smtClean="0"/>
              <a:t>MIS 6120 Gerald Chege</a:t>
            </a:r>
            <a:endParaRPr lang="en-US"/>
          </a:p>
        </p:txBody>
      </p:sp>
    </p:spTree>
    <p:extLst>
      <p:ext uri="{BB962C8B-B14F-4D97-AF65-F5344CB8AC3E}">
        <p14:creationId xmlns:p14="http://schemas.microsoft.com/office/powerpoint/2010/main" val="415391431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457200"/>
            <a:ext cx="6410325" cy="262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5" name="Text Box 3"/>
          <p:cNvSpPr txBox="1">
            <a:spLocks noChangeArrowheads="1"/>
          </p:cNvSpPr>
          <p:nvPr/>
        </p:nvSpPr>
        <p:spPr bwMode="auto">
          <a:xfrm>
            <a:off x="381000" y="3417888"/>
            <a:ext cx="8458200" cy="283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a:latin typeface="BaskervilleBE-Regular" charset="0"/>
              </a:rPr>
              <a:t>4. The surrogate sends the request, possibly different from the original client request, to the origin server.</a:t>
            </a:r>
          </a:p>
          <a:p>
            <a:pPr eaLnBrk="1" hangingPunct="1">
              <a:spcBef>
                <a:spcPct val="50000"/>
              </a:spcBef>
            </a:pPr>
            <a:r>
              <a:rPr lang="en-US" altLang="en-US">
                <a:latin typeface="BaskervilleBE-Regular" charset="0"/>
              </a:rPr>
              <a:t>5. The origin server responds to the request.</a:t>
            </a:r>
          </a:p>
          <a:p>
            <a:pPr eaLnBrk="1" hangingPunct="1">
              <a:spcBef>
                <a:spcPct val="50000"/>
              </a:spcBef>
            </a:pPr>
            <a:r>
              <a:rPr lang="en-US" altLang="en-US">
                <a:latin typeface="BaskervilleBE-Regular" charset="0"/>
              </a:rPr>
              <a:t>6. The surrogate sends the reply (from either the ICAP server or the origin server) to the client.</a:t>
            </a:r>
          </a:p>
          <a:p>
            <a:pPr algn="ctr" eaLnBrk="1" hangingPunct="1">
              <a:spcBef>
                <a:spcPct val="50000"/>
              </a:spcBef>
            </a:pPr>
            <a:endParaRPr lang="en-US" altLang="en-US"/>
          </a:p>
        </p:txBody>
      </p:sp>
      <p:sp>
        <p:nvSpPr>
          <p:cNvPr id="2" name="Footer Placeholder 1"/>
          <p:cNvSpPr>
            <a:spLocks noGrp="1"/>
          </p:cNvSpPr>
          <p:nvPr>
            <p:ph type="ftr" sz="quarter" idx="11"/>
          </p:nvPr>
        </p:nvSpPr>
        <p:spPr/>
        <p:txBody>
          <a:bodyPr/>
          <a:lstStyle/>
          <a:p>
            <a:pPr>
              <a:defRPr/>
            </a:pPr>
            <a:r>
              <a:rPr lang="en-US" smtClean="0"/>
              <a:t>MIS 6120 Gerald Chege</a:t>
            </a:r>
            <a:endParaRPr lang="en-US"/>
          </a:p>
        </p:txBody>
      </p:sp>
    </p:spTree>
    <p:extLst>
      <p:ext uri="{BB962C8B-B14F-4D97-AF65-F5344CB8AC3E}">
        <p14:creationId xmlns:p14="http://schemas.microsoft.com/office/powerpoint/2010/main" val="83890002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pPr>
            <a:r>
              <a:rPr lang="en-US" altLang="en-US" sz="3200" b="1"/>
              <a:t>Web Services</a:t>
            </a:r>
          </a:p>
        </p:txBody>
      </p:sp>
      <p:sp>
        <p:nvSpPr>
          <p:cNvPr id="24579" name="Text Box 3"/>
          <p:cNvSpPr txBox="1">
            <a:spLocks noChangeArrowheads="1"/>
          </p:cNvSpPr>
          <p:nvPr/>
        </p:nvSpPr>
        <p:spPr bwMode="auto">
          <a:xfrm>
            <a:off x="304800" y="1828800"/>
            <a:ext cx="8458200" cy="301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buFont typeface="Wingdings" panose="05000000000000000000" pitchFamily="2" charset="2"/>
              <a:buChar char="q"/>
            </a:pPr>
            <a:r>
              <a:rPr lang="en-US" altLang="en-US"/>
              <a:t> Provides a standard means of communication and information exchange among different software applications</a:t>
            </a:r>
          </a:p>
          <a:p>
            <a:pPr eaLnBrk="1" hangingPunct="1">
              <a:spcBef>
                <a:spcPct val="50000"/>
              </a:spcBef>
              <a:buFont typeface="Wingdings" panose="05000000000000000000" pitchFamily="2" charset="2"/>
              <a:buChar char="q"/>
            </a:pPr>
            <a:r>
              <a:rPr lang="en-US" altLang="en-US"/>
              <a:t> Public interfaces and bindings are defined using XML</a:t>
            </a:r>
          </a:p>
          <a:p>
            <a:pPr eaLnBrk="1" hangingPunct="1">
              <a:spcBef>
                <a:spcPct val="50000"/>
              </a:spcBef>
              <a:buFont typeface="Wingdings" panose="05000000000000000000" pitchFamily="2" charset="2"/>
              <a:buChar char="q"/>
            </a:pPr>
            <a:r>
              <a:rPr lang="en-US" altLang="en-US"/>
              <a:t> Standards for service requestor and service provider</a:t>
            </a:r>
          </a:p>
          <a:p>
            <a:pPr eaLnBrk="1" hangingPunct="1">
              <a:spcBef>
                <a:spcPct val="50000"/>
              </a:spcBef>
              <a:buFont typeface="Wingdings" panose="05000000000000000000" pitchFamily="2" charset="2"/>
              <a:buChar char="q"/>
            </a:pPr>
            <a:r>
              <a:rPr lang="en-US" altLang="en-US"/>
              <a:t> Service requestor – find and discover the description of services</a:t>
            </a:r>
          </a:p>
          <a:p>
            <a:pPr eaLnBrk="1" hangingPunct="1">
              <a:spcBef>
                <a:spcPct val="50000"/>
              </a:spcBef>
              <a:buFont typeface="Wingdings" panose="05000000000000000000" pitchFamily="2" charset="2"/>
              <a:buChar char="q"/>
            </a:pPr>
            <a:r>
              <a:rPr lang="en-US" altLang="en-US"/>
              <a:t> Service provider – publish the description of services it provides</a:t>
            </a:r>
          </a:p>
        </p:txBody>
      </p:sp>
      <p:sp>
        <p:nvSpPr>
          <p:cNvPr id="2" name="Footer Placeholder 1"/>
          <p:cNvSpPr>
            <a:spLocks noGrp="1"/>
          </p:cNvSpPr>
          <p:nvPr>
            <p:ph type="ftr" sz="quarter" idx="11"/>
          </p:nvPr>
        </p:nvSpPr>
        <p:spPr/>
        <p:txBody>
          <a:bodyPr/>
          <a:lstStyle/>
          <a:p>
            <a:pPr>
              <a:defRPr/>
            </a:pPr>
            <a:r>
              <a:rPr lang="en-US" smtClean="0"/>
              <a:t>MIS 6120 Gerald Chege</a:t>
            </a:r>
            <a:endParaRPr lang="en-US"/>
          </a:p>
        </p:txBody>
      </p:sp>
    </p:spTree>
    <p:extLst>
      <p:ext uri="{BB962C8B-B14F-4D97-AF65-F5344CB8AC3E}">
        <p14:creationId xmlns:p14="http://schemas.microsoft.com/office/powerpoint/2010/main" val="359046076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pPr>
            <a:r>
              <a:rPr lang="en-US" altLang="en-US" sz="3200" b="1"/>
              <a:t>Data Tier</a:t>
            </a:r>
          </a:p>
        </p:txBody>
      </p:sp>
      <p:sp>
        <p:nvSpPr>
          <p:cNvPr id="25603" name="Text Box 3"/>
          <p:cNvSpPr txBox="1">
            <a:spLocks noChangeArrowheads="1"/>
          </p:cNvSpPr>
          <p:nvPr/>
        </p:nvSpPr>
        <p:spPr bwMode="auto">
          <a:xfrm>
            <a:off x="304800" y="1524000"/>
            <a:ext cx="8382000" cy="447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buFont typeface="Wingdings" panose="05000000000000000000" pitchFamily="2" charset="2"/>
              <a:buChar char="q"/>
            </a:pPr>
            <a:r>
              <a:rPr lang="en-US" altLang="en-US"/>
              <a:t> Used to store data needed by the application and acts as a repository for both temporary and permanent data </a:t>
            </a:r>
          </a:p>
          <a:p>
            <a:pPr eaLnBrk="1" hangingPunct="1">
              <a:spcBef>
                <a:spcPct val="50000"/>
              </a:spcBef>
              <a:buFont typeface="Wingdings" panose="05000000000000000000" pitchFamily="2" charset="2"/>
              <a:buChar char="q"/>
            </a:pPr>
            <a:r>
              <a:rPr lang="en-US" altLang="en-US"/>
              <a:t> Can use XML for interoperability of data with other systems and data sources</a:t>
            </a:r>
          </a:p>
          <a:p>
            <a:pPr eaLnBrk="1" hangingPunct="1">
              <a:spcBef>
                <a:spcPct val="50000"/>
              </a:spcBef>
              <a:buFont typeface="Wingdings" panose="05000000000000000000" pitchFamily="2" charset="2"/>
              <a:buChar char="q"/>
            </a:pPr>
            <a:r>
              <a:rPr lang="en-US" altLang="en-US"/>
              <a:t> Might incorporate the use of Database Middleware and SyncML</a:t>
            </a:r>
          </a:p>
          <a:p>
            <a:pPr eaLnBrk="1" hangingPunct="1">
              <a:spcBef>
                <a:spcPct val="50000"/>
              </a:spcBef>
              <a:buFont typeface="Wingdings" panose="05000000000000000000" pitchFamily="2" charset="2"/>
              <a:buChar char="q"/>
            </a:pPr>
            <a:r>
              <a:rPr lang="en-US" altLang="en-US"/>
              <a:t> Database Middleware – interfaces application programs and the database</a:t>
            </a:r>
          </a:p>
          <a:p>
            <a:pPr eaLnBrk="1" hangingPunct="1">
              <a:spcBef>
                <a:spcPct val="50000"/>
              </a:spcBef>
              <a:buFont typeface="Wingdings" panose="05000000000000000000" pitchFamily="2" charset="2"/>
              <a:buChar char="q"/>
            </a:pPr>
            <a:r>
              <a:rPr lang="en-US" altLang="en-US"/>
              <a:t> Database Middleware – helps business logic run independent and transparent from database technology and database vendor</a:t>
            </a:r>
          </a:p>
        </p:txBody>
      </p:sp>
      <p:sp>
        <p:nvSpPr>
          <p:cNvPr id="2" name="Footer Placeholder 1"/>
          <p:cNvSpPr>
            <a:spLocks noGrp="1"/>
          </p:cNvSpPr>
          <p:nvPr>
            <p:ph type="ftr" sz="quarter" idx="11"/>
          </p:nvPr>
        </p:nvSpPr>
        <p:spPr/>
        <p:txBody>
          <a:bodyPr/>
          <a:lstStyle/>
          <a:p>
            <a:pPr>
              <a:defRPr/>
            </a:pPr>
            <a:r>
              <a:rPr lang="en-US" smtClean="0"/>
              <a:t>MIS 6120 Gerald Chege</a:t>
            </a:r>
            <a:endParaRPr lang="en-US"/>
          </a:p>
        </p:txBody>
      </p:sp>
    </p:spTree>
    <p:extLst>
      <p:ext uri="{BB962C8B-B14F-4D97-AF65-F5344CB8AC3E}">
        <p14:creationId xmlns:p14="http://schemas.microsoft.com/office/powerpoint/2010/main" val="410283128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pPr>
            <a:r>
              <a:rPr lang="en-US" altLang="en-US" sz="3200" b="1"/>
              <a:t>SyncML</a:t>
            </a:r>
          </a:p>
        </p:txBody>
      </p:sp>
      <p:sp>
        <p:nvSpPr>
          <p:cNvPr id="26627" name="Text Box 3"/>
          <p:cNvSpPr txBox="1">
            <a:spLocks noChangeArrowheads="1"/>
          </p:cNvSpPr>
          <p:nvPr/>
        </p:nvSpPr>
        <p:spPr bwMode="auto">
          <a:xfrm>
            <a:off x="304800" y="1752600"/>
            <a:ext cx="8534400" cy="410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buFont typeface="Wingdings" panose="05000000000000000000" pitchFamily="2" charset="2"/>
              <a:buChar char="q"/>
            </a:pPr>
            <a:r>
              <a:rPr lang="en-US" altLang="en-US"/>
              <a:t> Emerging standard for synchronization of data access from different nodes</a:t>
            </a:r>
          </a:p>
          <a:p>
            <a:pPr eaLnBrk="1" hangingPunct="1">
              <a:spcBef>
                <a:spcPct val="50000"/>
              </a:spcBef>
              <a:buFont typeface="Wingdings" panose="05000000000000000000" pitchFamily="2" charset="2"/>
              <a:buChar char="q"/>
            </a:pPr>
            <a:r>
              <a:rPr lang="en-US" altLang="en-US"/>
              <a:t> Promotes a single common data synchronization protocol that can be used industry wide</a:t>
            </a:r>
          </a:p>
          <a:p>
            <a:pPr eaLnBrk="1" hangingPunct="1">
              <a:spcBef>
                <a:spcPct val="50000"/>
              </a:spcBef>
              <a:buFont typeface="Wingdings" panose="05000000000000000000" pitchFamily="2" charset="2"/>
              <a:buChar char="q"/>
            </a:pPr>
            <a:r>
              <a:rPr lang="en-US" altLang="en-US"/>
              <a:t> Supports naming and identification of records and common protocol commands to synchronize local and network data</a:t>
            </a:r>
          </a:p>
          <a:p>
            <a:pPr eaLnBrk="1" hangingPunct="1">
              <a:spcBef>
                <a:spcPct val="50000"/>
              </a:spcBef>
              <a:buFont typeface="Wingdings" panose="05000000000000000000" pitchFamily="2" charset="2"/>
              <a:buChar char="q"/>
            </a:pPr>
            <a:r>
              <a:rPr lang="en-US" altLang="en-US"/>
              <a:t> Works over all networks used by mobile devices – wired and wireless</a:t>
            </a:r>
          </a:p>
          <a:p>
            <a:pPr eaLnBrk="1" hangingPunct="1">
              <a:spcBef>
                <a:spcPct val="50000"/>
              </a:spcBef>
              <a:buFont typeface="Wingdings" panose="05000000000000000000" pitchFamily="2" charset="2"/>
              <a:buNone/>
            </a:pPr>
            <a:endParaRPr lang="en-US" altLang="en-US"/>
          </a:p>
        </p:txBody>
      </p:sp>
      <p:sp>
        <p:nvSpPr>
          <p:cNvPr id="2" name="Footer Placeholder 1"/>
          <p:cNvSpPr>
            <a:spLocks noGrp="1"/>
          </p:cNvSpPr>
          <p:nvPr>
            <p:ph type="ftr" sz="quarter" idx="11"/>
          </p:nvPr>
        </p:nvSpPr>
        <p:spPr/>
        <p:txBody>
          <a:bodyPr/>
          <a:lstStyle/>
          <a:p>
            <a:pPr>
              <a:defRPr/>
            </a:pPr>
            <a:r>
              <a:rPr lang="en-US" smtClean="0"/>
              <a:t>MIS 6120 Gerald Chege</a:t>
            </a:r>
            <a:endParaRPr lang="en-US"/>
          </a:p>
        </p:txBody>
      </p:sp>
    </p:spTree>
    <p:extLst>
      <p:ext uri="{BB962C8B-B14F-4D97-AF65-F5344CB8AC3E}">
        <p14:creationId xmlns:p14="http://schemas.microsoft.com/office/powerpoint/2010/main" val="60604753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pPr>
            <a:r>
              <a:rPr lang="en-US" altLang="en-US" sz="3200" b="1"/>
              <a:t>Design Considerations </a:t>
            </a:r>
          </a:p>
        </p:txBody>
      </p:sp>
      <p:sp>
        <p:nvSpPr>
          <p:cNvPr id="27651" name="Text Box 3"/>
          <p:cNvSpPr txBox="1">
            <a:spLocks noChangeArrowheads="1"/>
          </p:cNvSpPr>
          <p:nvPr/>
        </p:nvSpPr>
        <p:spPr bwMode="auto">
          <a:xfrm>
            <a:off x="228600" y="1371600"/>
            <a:ext cx="8610600" cy="483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buFont typeface="Wingdings" panose="05000000000000000000" pitchFamily="2" charset="2"/>
              <a:buChar char="q"/>
            </a:pPr>
            <a:r>
              <a:rPr lang="en-US" altLang="en-US"/>
              <a:t> Context information is the information related to the surrounding environment of an actor in that environment.</a:t>
            </a:r>
          </a:p>
          <a:p>
            <a:pPr eaLnBrk="1" hangingPunct="1">
              <a:spcBef>
                <a:spcPct val="50000"/>
              </a:spcBef>
              <a:buFont typeface="Wingdings" panose="05000000000000000000" pitchFamily="2" charset="2"/>
              <a:buChar char="q"/>
            </a:pPr>
            <a:r>
              <a:rPr lang="en-US" altLang="en-US"/>
              <a:t> Mobility implies that attributes associated with devices and users will change constantly.</a:t>
            </a:r>
          </a:p>
          <a:p>
            <a:pPr eaLnBrk="1" hangingPunct="1">
              <a:spcBef>
                <a:spcPct val="50000"/>
              </a:spcBef>
              <a:buFont typeface="Wingdings" panose="05000000000000000000" pitchFamily="2" charset="2"/>
              <a:buChar char="q"/>
            </a:pPr>
            <a:r>
              <a:rPr lang="en-US" altLang="en-US"/>
              <a:t> Such changes shall mean that content and behavior of applications should be adapted to suit the current situation.</a:t>
            </a:r>
          </a:p>
          <a:p>
            <a:pPr eaLnBrk="1" hangingPunct="1">
              <a:spcBef>
                <a:spcPct val="50000"/>
              </a:spcBef>
              <a:buFont typeface="Wingdings" panose="05000000000000000000" pitchFamily="2" charset="2"/>
              <a:buChar char="q"/>
            </a:pPr>
            <a:r>
              <a:rPr lang="en-US" altLang="en-US"/>
              <a:t> Some examples are:</a:t>
            </a:r>
          </a:p>
          <a:p>
            <a:pPr eaLnBrk="1" hangingPunct="1">
              <a:spcBef>
                <a:spcPct val="50000"/>
              </a:spcBef>
              <a:buFont typeface="Wingdings" panose="05000000000000000000" pitchFamily="2" charset="2"/>
              <a:buAutoNum type="arabicPeriod"/>
            </a:pPr>
            <a:r>
              <a:rPr lang="en-US" altLang="en-US"/>
              <a:t>Content with context awareness</a:t>
            </a:r>
          </a:p>
          <a:p>
            <a:pPr eaLnBrk="1" hangingPunct="1">
              <a:spcBef>
                <a:spcPct val="50000"/>
              </a:spcBef>
              <a:buFont typeface="Wingdings" panose="05000000000000000000" pitchFamily="2" charset="2"/>
              <a:buAutoNum type="arabicPeriod"/>
            </a:pPr>
            <a:r>
              <a:rPr lang="en-US" altLang="en-US"/>
              <a:t>Content switch on context</a:t>
            </a:r>
          </a:p>
          <a:p>
            <a:pPr eaLnBrk="1" hangingPunct="1">
              <a:spcBef>
                <a:spcPct val="50000"/>
              </a:spcBef>
              <a:buFont typeface="Wingdings" panose="05000000000000000000" pitchFamily="2" charset="2"/>
              <a:buAutoNum type="arabicPeriod"/>
            </a:pPr>
            <a:r>
              <a:rPr lang="en-US" altLang="en-US"/>
              <a:t>Content transcoding on context </a:t>
            </a:r>
          </a:p>
        </p:txBody>
      </p:sp>
      <p:sp>
        <p:nvSpPr>
          <p:cNvPr id="2" name="Footer Placeholder 1"/>
          <p:cNvSpPr>
            <a:spLocks noGrp="1"/>
          </p:cNvSpPr>
          <p:nvPr>
            <p:ph type="ftr" sz="quarter" idx="11"/>
          </p:nvPr>
        </p:nvSpPr>
        <p:spPr/>
        <p:txBody>
          <a:bodyPr/>
          <a:lstStyle/>
          <a:p>
            <a:pPr>
              <a:defRPr/>
            </a:pPr>
            <a:r>
              <a:rPr lang="en-US" smtClean="0"/>
              <a:t>MIS 6120 Gerald Chege</a:t>
            </a:r>
            <a:endParaRPr lang="en-US"/>
          </a:p>
        </p:txBody>
      </p:sp>
    </p:spTree>
    <p:extLst>
      <p:ext uri="{BB962C8B-B14F-4D97-AF65-F5344CB8AC3E}">
        <p14:creationId xmlns:p14="http://schemas.microsoft.com/office/powerpoint/2010/main" val="82062128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pPr>
            <a:r>
              <a:rPr lang="en-US" altLang="en-US" sz="3200" b="1"/>
              <a:t>Concerning contexts in Mobile Computing</a:t>
            </a:r>
          </a:p>
        </p:txBody>
      </p:sp>
      <p:sp>
        <p:nvSpPr>
          <p:cNvPr id="28675" name="Text Box 3"/>
          <p:cNvSpPr txBox="1">
            <a:spLocks noChangeArrowheads="1"/>
          </p:cNvSpPr>
          <p:nvPr/>
        </p:nvSpPr>
        <p:spPr bwMode="auto">
          <a:xfrm>
            <a:off x="304800" y="1219200"/>
            <a:ext cx="8458200" cy="538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a:t>The following contexts need to be taken care of:</a:t>
            </a:r>
          </a:p>
          <a:p>
            <a:pPr eaLnBrk="1" hangingPunct="1">
              <a:spcBef>
                <a:spcPct val="50000"/>
              </a:spcBef>
              <a:buFont typeface="Wingdings" panose="05000000000000000000" pitchFamily="2" charset="2"/>
              <a:buChar char="q"/>
            </a:pPr>
            <a:r>
              <a:rPr lang="en-US" altLang="en-US"/>
              <a:t> User context</a:t>
            </a:r>
          </a:p>
          <a:p>
            <a:pPr eaLnBrk="1" hangingPunct="1">
              <a:spcBef>
                <a:spcPct val="50000"/>
              </a:spcBef>
              <a:buFont typeface="Wingdings" panose="05000000000000000000" pitchFamily="2" charset="2"/>
              <a:buChar char="q"/>
            </a:pPr>
            <a:r>
              <a:rPr lang="en-US" altLang="en-US"/>
              <a:t> Device context</a:t>
            </a:r>
          </a:p>
          <a:p>
            <a:pPr eaLnBrk="1" hangingPunct="1">
              <a:spcBef>
                <a:spcPct val="50000"/>
              </a:spcBef>
              <a:buFont typeface="Wingdings" panose="05000000000000000000" pitchFamily="2" charset="2"/>
              <a:buChar char="q"/>
            </a:pPr>
            <a:r>
              <a:rPr lang="en-US" altLang="en-US"/>
              <a:t> Network context</a:t>
            </a:r>
          </a:p>
          <a:p>
            <a:pPr eaLnBrk="1" hangingPunct="1">
              <a:spcBef>
                <a:spcPct val="50000"/>
              </a:spcBef>
              <a:buFont typeface="Wingdings" panose="05000000000000000000" pitchFamily="2" charset="2"/>
              <a:buChar char="q"/>
            </a:pPr>
            <a:r>
              <a:rPr lang="en-US" altLang="en-US"/>
              <a:t> Bandwidth context</a:t>
            </a:r>
          </a:p>
          <a:p>
            <a:pPr eaLnBrk="1" hangingPunct="1">
              <a:spcBef>
                <a:spcPct val="50000"/>
              </a:spcBef>
              <a:buFont typeface="Wingdings" panose="05000000000000000000" pitchFamily="2" charset="2"/>
              <a:buChar char="q"/>
            </a:pPr>
            <a:r>
              <a:rPr lang="en-US" altLang="en-US"/>
              <a:t> Location context</a:t>
            </a:r>
          </a:p>
          <a:p>
            <a:pPr eaLnBrk="1" hangingPunct="1">
              <a:spcBef>
                <a:spcPct val="50000"/>
              </a:spcBef>
              <a:buFont typeface="Wingdings" panose="05000000000000000000" pitchFamily="2" charset="2"/>
              <a:buChar char="q"/>
            </a:pPr>
            <a:r>
              <a:rPr lang="en-US" altLang="en-US"/>
              <a:t> Time context</a:t>
            </a:r>
          </a:p>
          <a:p>
            <a:pPr eaLnBrk="1" hangingPunct="1">
              <a:spcBef>
                <a:spcPct val="50000"/>
              </a:spcBef>
              <a:buFont typeface="Wingdings" panose="05000000000000000000" pitchFamily="2" charset="2"/>
              <a:buChar char="q"/>
            </a:pPr>
            <a:r>
              <a:rPr lang="en-US" altLang="en-US"/>
              <a:t> Environment context</a:t>
            </a:r>
          </a:p>
          <a:p>
            <a:pPr eaLnBrk="1" hangingPunct="1">
              <a:spcBef>
                <a:spcPct val="50000"/>
              </a:spcBef>
              <a:buFont typeface="Wingdings" panose="05000000000000000000" pitchFamily="2" charset="2"/>
              <a:buChar char="q"/>
            </a:pPr>
            <a:r>
              <a:rPr lang="en-US" altLang="en-US"/>
              <a:t> Charging context</a:t>
            </a:r>
          </a:p>
          <a:p>
            <a:pPr eaLnBrk="1" hangingPunct="1">
              <a:spcBef>
                <a:spcPct val="50000"/>
              </a:spcBef>
              <a:buFont typeface="Wingdings" panose="05000000000000000000" pitchFamily="2" charset="2"/>
              <a:buChar char="q"/>
            </a:pPr>
            <a:r>
              <a:rPr lang="en-US" altLang="en-US"/>
              <a:t> Security context</a:t>
            </a:r>
          </a:p>
        </p:txBody>
      </p:sp>
      <p:sp>
        <p:nvSpPr>
          <p:cNvPr id="2" name="Footer Placeholder 1"/>
          <p:cNvSpPr>
            <a:spLocks noGrp="1"/>
          </p:cNvSpPr>
          <p:nvPr>
            <p:ph type="ftr" sz="quarter" idx="11"/>
          </p:nvPr>
        </p:nvSpPr>
        <p:spPr/>
        <p:txBody>
          <a:bodyPr/>
          <a:lstStyle/>
          <a:p>
            <a:pPr>
              <a:defRPr/>
            </a:pPr>
            <a:r>
              <a:rPr lang="en-US" smtClean="0"/>
              <a:t>MIS 6120 Gerald Chege</a:t>
            </a:r>
            <a:endParaRPr lang="en-US"/>
          </a:p>
        </p:txBody>
      </p:sp>
    </p:spTree>
    <p:extLst>
      <p:ext uri="{BB962C8B-B14F-4D97-AF65-F5344CB8AC3E}">
        <p14:creationId xmlns:p14="http://schemas.microsoft.com/office/powerpoint/2010/main" val="361395241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pPr>
            <a:r>
              <a:rPr lang="en-US" altLang="en-US" sz="3200" b="1"/>
              <a:t>Handling user context</a:t>
            </a:r>
          </a:p>
        </p:txBody>
      </p:sp>
      <p:sp>
        <p:nvSpPr>
          <p:cNvPr id="29699" name="Text Box 3"/>
          <p:cNvSpPr txBox="1">
            <a:spLocks noChangeArrowheads="1"/>
          </p:cNvSpPr>
          <p:nvPr/>
        </p:nvSpPr>
        <p:spPr bwMode="auto">
          <a:xfrm>
            <a:off x="497904" y="1905000"/>
            <a:ext cx="8610600" cy="36748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lnSpc>
                <a:spcPct val="90000"/>
              </a:lnSpc>
              <a:spcBef>
                <a:spcPct val="20000"/>
              </a:spcBef>
              <a:buFont typeface="Wingdings" panose="05000000000000000000" pitchFamily="2" charset="2"/>
              <a:buChar char="q"/>
            </a:pPr>
            <a:r>
              <a:rPr lang="en-US" altLang="en-US" dirty="0"/>
              <a:t> Who is the user?</a:t>
            </a:r>
          </a:p>
          <a:p>
            <a:pPr eaLnBrk="1" hangingPunct="1">
              <a:lnSpc>
                <a:spcPct val="90000"/>
              </a:lnSpc>
              <a:spcBef>
                <a:spcPct val="20000"/>
              </a:spcBef>
              <a:buFont typeface="Wingdings" panose="05000000000000000000" pitchFamily="2" charset="2"/>
              <a:buNone/>
            </a:pPr>
            <a:endParaRPr lang="en-US" altLang="en-US" dirty="0"/>
          </a:p>
          <a:p>
            <a:pPr eaLnBrk="1" hangingPunct="1">
              <a:lnSpc>
                <a:spcPct val="90000"/>
              </a:lnSpc>
              <a:spcBef>
                <a:spcPct val="20000"/>
              </a:spcBef>
              <a:buFont typeface="Wingdings" panose="05000000000000000000" pitchFamily="2" charset="2"/>
              <a:buChar char="q"/>
            </a:pPr>
            <a:r>
              <a:rPr lang="en-US" altLang="en-US" dirty="0"/>
              <a:t> In Trusted Personal Devices (TPD), and certain desktop environments user can be assumed from a particular environment</a:t>
            </a:r>
            <a:r>
              <a:rPr lang="en-US" altLang="en-US" dirty="0" smtClean="0"/>
              <a:t>.</a:t>
            </a:r>
          </a:p>
          <a:p>
            <a:pPr eaLnBrk="1" hangingPunct="1">
              <a:lnSpc>
                <a:spcPct val="90000"/>
              </a:lnSpc>
              <a:spcBef>
                <a:spcPct val="20000"/>
              </a:spcBef>
            </a:pPr>
            <a:r>
              <a:rPr lang="en-US" altLang="en-US" dirty="0"/>
              <a:t> </a:t>
            </a:r>
            <a:r>
              <a:rPr lang="en-US" altLang="en-US" dirty="0" smtClean="0"/>
              <a:t>   </a:t>
            </a:r>
            <a:r>
              <a:rPr lang="en-US" altLang="en-US" dirty="0" smtClean="0"/>
              <a:t> </a:t>
            </a:r>
            <a:r>
              <a:rPr lang="en-US" altLang="en-US" dirty="0"/>
              <a:t>For example, anybody </a:t>
            </a:r>
            <a:r>
              <a:rPr lang="en-US" altLang="en-US" dirty="0" smtClean="0"/>
              <a:t>from USIU </a:t>
            </a:r>
            <a:r>
              <a:rPr lang="en-US" altLang="en-US" dirty="0"/>
              <a:t>can access </a:t>
            </a:r>
            <a:r>
              <a:rPr lang="en-US" altLang="en-US" dirty="0" smtClean="0"/>
              <a:t>the </a:t>
            </a:r>
            <a:r>
              <a:rPr lang="en-US" altLang="en-US" dirty="0"/>
              <a:t>digital library.</a:t>
            </a:r>
          </a:p>
          <a:p>
            <a:pPr eaLnBrk="1" hangingPunct="1">
              <a:lnSpc>
                <a:spcPct val="90000"/>
              </a:lnSpc>
              <a:spcBef>
                <a:spcPct val="20000"/>
              </a:spcBef>
              <a:buFont typeface="Wingdings" panose="05000000000000000000" pitchFamily="2" charset="2"/>
              <a:buNone/>
            </a:pPr>
            <a:endParaRPr lang="en-US" altLang="en-US" dirty="0"/>
          </a:p>
          <a:p>
            <a:pPr eaLnBrk="1" hangingPunct="1">
              <a:lnSpc>
                <a:spcPct val="90000"/>
              </a:lnSpc>
              <a:spcBef>
                <a:spcPct val="20000"/>
              </a:spcBef>
              <a:buFont typeface="Wingdings" panose="05000000000000000000" pitchFamily="2" charset="2"/>
              <a:buChar char="q"/>
            </a:pPr>
            <a:r>
              <a:rPr lang="en-US" altLang="en-US" dirty="0"/>
              <a:t> In general, desktops are shared devices and user context is dynamic.</a:t>
            </a:r>
          </a:p>
          <a:p>
            <a:pPr eaLnBrk="1" hangingPunct="1">
              <a:spcBef>
                <a:spcPct val="50000"/>
              </a:spcBef>
              <a:buFont typeface="Wingdings" panose="05000000000000000000" pitchFamily="2" charset="2"/>
              <a:buChar char="q"/>
            </a:pPr>
            <a:endParaRPr lang="en-US" altLang="en-US" dirty="0"/>
          </a:p>
        </p:txBody>
      </p:sp>
      <p:sp>
        <p:nvSpPr>
          <p:cNvPr id="2" name="Footer Placeholder 1"/>
          <p:cNvSpPr>
            <a:spLocks noGrp="1"/>
          </p:cNvSpPr>
          <p:nvPr>
            <p:ph type="ftr" sz="quarter" idx="11"/>
          </p:nvPr>
        </p:nvSpPr>
        <p:spPr/>
        <p:txBody>
          <a:bodyPr/>
          <a:lstStyle/>
          <a:p>
            <a:pPr>
              <a:defRPr/>
            </a:pPr>
            <a:r>
              <a:rPr lang="en-US" smtClean="0"/>
              <a:t>MIS 6120 Gerald Chege</a:t>
            </a:r>
            <a:endParaRPr lang="en-US"/>
          </a:p>
        </p:txBody>
      </p:sp>
    </p:spTree>
    <p:extLst>
      <p:ext uri="{BB962C8B-B14F-4D97-AF65-F5344CB8AC3E}">
        <p14:creationId xmlns:p14="http://schemas.microsoft.com/office/powerpoint/2010/main" val="7693544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1026"/>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pPr>
            <a:r>
              <a:rPr lang="en-US" altLang="en-US" sz="3200" b="1"/>
              <a:t>Handling device context</a:t>
            </a:r>
          </a:p>
        </p:txBody>
      </p:sp>
      <p:sp>
        <p:nvSpPr>
          <p:cNvPr id="30723" name="Text Box 1027"/>
          <p:cNvSpPr txBox="1">
            <a:spLocks noChangeArrowheads="1"/>
          </p:cNvSpPr>
          <p:nvPr/>
        </p:nvSpPr>
        <p:spPr bwMode="auto">
          <a:xfrm>
            <a:off x="544760" y="1371600"/>
            <a:ext cx="9067800" cy="411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20000"/>
              </a:spcBef>
              <a:buFont typeface="Wingdings" panose="05000000000000000000" pitchFamily="2" charset="2"/>
              <a:buChar char="q"/>
            </a:pPr>
            <a:r>
              <a:rPr lang="en-US" altLang="en-US" dirty="0"/>
              <a:t> What is the device behavior?</a:t>
            </a:r>
          </a:p>
          <a:p>
            <a:pPr eaLnBrk="1" hangingPunct="1">
              <a:spcBef>
                <a:spcPct val="20000"/>
              </a:spcBef>
              <a:buFont typeface="Wingdings" panose="05000000000000000000" pitchFamily="2" charset="2"/>
              <a:buChar char="q"/>
            </a:pPr>
            <a:r>
              <a:rPr lang="en-US" altLang="en-US" dirty="0"/>
              <a:t> What is the display size?</a:t>
            </a:r>
          </a:p>
          <a:p>
            <a:pPr eaLnBrk="1" hangingPunct="1">
              <a:spcBef>
                <a:spcPct val="20000"/>
              </a:spcBef>
              <a:buFont typeface="Wingdings" panose="05000000000000000000" pitchFamily="2" charset="2"/>
              <a:buChar char="q"/>
            </a:pPr>
            <a:r>
              <a:rPr lang="en-US" altLang="en-US" dirty="0"/>
              <a:t> Does it support color?</a:t>
            </a:r>
          </a:p>
          <a:p>
            <a:pPr eaLnBrk="1" hangingPunct="1">
              <a:spcBef>
                <a:spcPct val="20000"/>
              </a:spcBef>
              <a:buFont typeface="Wingdings" panose="05000000000000000000" pitchFamily="2" charset="2"/>
              <a:buChar char="q"/>
            </a:pPr>
            <a:r>
              <a:rPr lang="en-US" altLang="en-US" dirty="0"/>
              <a:t> Does it support </a:t>
            </a:r>
            <a:r>
              <a:rPr lang="en-US" altLang="en-US" dirty="0" err="1"/>
              <a:t>SyncML</a:t>
            </a:r>
            <a:r>
              <a:rPr lang="en-US" altLang="en-US" dirty="0"/>
              <a:t>?</a:t>
            </a:r>
          </a:p>
          <a:p>
            <a:pPr eaLnBrk="1" hangingPunct="1">
              <a:spcBef>
                <a:spcPct val="20000"/>
              </a:spcBef>
              <a:buFont typeface="Wingdings" panose="05000000000000000000" pitchFamily="2" charset="2"/>
              <a:buChar char="q"/>
            </a:pPr>
            <a:r>
              <a:rPr lang="en-US" altLang="en-US" dirty="0"/>
              <a:t> What bearers it </a:t>
            </a:r>
            <a:r>
              <a:rPr lang="en-US" altLang="en-US" dirty="0" smtClean="0"/>
              <a:t>supports?</a:t>
            </a:r>
            <a:endParaRPr lang="en-US" altLang="en-US" dirty="0"/>
          </a:p>
          <a:p>
            <a:pPr eaLnBrk="1" hangingPunct="1">
              <a:spcBef>
                <a:spcPct val="20000"/>
              </a:spcBef>
              <a:buFont typeface="Wingdings" panose="05000000000000000000" pitchFamily="2" charset="2"/>
              <a:buChar char="q"/>
            </a:pPr>
            <a:r>
              <a:rPr lang="en-US" altLang="en-US" dirty="0"/>
              <a:t> Is there any shared object between applications in device </a:t>
            </a:r>
            <a:endParaRPr lang="en-US" altLang="en-US" dirty="0" smtClean="0"/>
          </a:p>
          <a:p>
            <a:pPr eaLnBrk="1" hangingPunct="1">
              <a:spcBef>
                <a:spcPct val="20000"/>
              </a:spcBef>
            </a:pPr>
            <a:r>
              <a:rPr lang="en-US" altLang="en-US" dirty="0"/>
              <a:t> </a:t>
            </a:r>
            <a:r>
              <a:rPr lang="en-US" altLang="en-US" dirty="0" smtClean="0"/>
              <a:t>    </a:t>
            </a:r>
            <a:r>
              <a:rPr lang="en-US" altLang="en-US" dirty="0" smtClean="0"/>
              <a:t>and </a:t>
            </a:r>
            <a:r>
              <a:rPr lang="en-US" altLang="en-US" dirty="0"/>
              <a:t>server?</a:t>
            </a:r>
          </a:p>
          <a:p>
            <a:pPr eaLnBrk="1" hangingPunct="1">
              <a:spcBef>
                <a:spcPct val="20000"/>
              </a:spcBef>
              <a:buFont typeface="Wingdings" panose="05000000000000000000" pitchFamily="2" charset="2"/>
              <a:buChar char="q"/>
            </a:pPr>
            <a:r>
              <a:rPr lang="en-US" altLang="en-US" dirty="0"/>
              <a:t> Can we identify the device without ambiguity (like IMEI)?</a:t>
            </a:r>
          </a:p>
          <a:p>
            <a:pPr algn="ctr" eaLnBrk="1" hangingPunct="1">
              <a:spcBef>
                <a:spcPct val="50000"/>
              </a:spcBef>
              <a:buFont typeface="Wingdings" panose="05000000000000000000" pitchFamily="2" charset="2"/>
              <a:buChar char="q"/>
            </a:pPr>
            <a:endParaRPr lang="en-US" altLang="en-US" dirty="0"/>
          </a:p>
        </p:txBody>
      </p:sp>
      <p:sp>
        <p:nvSpPr>
          <p:cNvPr id="2" name="Footer Placeholder 1"/>
          <p:cNvSpPr>
            <a:spLocks noGrp="1"/>
          </p:cNvSpPr>
          <p:nvPr>
            <p:ph type="ftr" sz="quarter" idx="11"/>
          </p:nvPr>
        </p:nvSpPr>
        <p:spPr/>
        <p:txBody>
          <a:bodyPr/>
          <a:lstStyle/>
          <a:p>
            <a:pPr>
              <a:defRPr/>
            </a:pPr>
            <a:r>
              <a:rPr lang="en-US" smtClean="0"/>
              <a:t>MIS 6120 Gerald Chege</a:t>
            </a:r>
            <a:endParaRPr lang="en-US"/>
          </a:p>
        </p:txBody>
      </p:sp>
    </p:spTree>
    <p:extLst>
      <p:ext uri="{BB962C8B-B14F-4D97-AF65-F5344CB8AC3E}">
        <p14:creationId xmlns:p14="http://schemas.microsoft.com/office/powerpoint/2010/main" val="315651750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pPr>
            <a:r>
              <a:rPr lang="en-US" altLang="en-US" sz="3200" b="1"/>
              <a:t>Handling network context</a:t>
            </a:r>
          </a:p>
        </p:txBody>
      </p:sp>
      <p:sp>
        <p:nvSpPr>
          <p:cNvPr id="31747" name="Text Box 3"/>
          <p:cNvSpPr txBox="1">
            <a:spLocks noChangeArrowheads="1"/>
          </p:cNvSpPr>
          <p:nvPr/>
        </p:nvSpPr>
        <p:spPr bwMode="auto">
          <a:xfrm>
            <a:off x="304800" y="1471613"/>
            <a:ext cx="8458200" cy="538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20000"/>
              </a:spcBef>
              <a:buFont typeface="Wingdings" panose="05000000000000000000" pitchFamily="2" charset="2"/>
              <a:buChar char="q"/>
            </a:pPr>
            <a:r>
              <a:rPr lang="en-US" altLang="en-US"/>
              <a:t> What is the security policy in the network?</a:t>
            </a:r>
          </a:p>
          <a:p>
            <a:pPr eaLnBrk="1" hangingPunct="1">
              <a:spcBef>
                <a:spcPct val="20000"/>
              </a:spcBef>
              <a:buFont typeface="Wingdings" panose="05000000000000000000" pitchFamily="2" charset="2"/>
              <a:buNone/>
            </a:pPr>
            <a:endParaRPr lang="en-US" altLang="en-US"/>
          </a:p>
          <a:p>
            <a:pPr eaLnBrk="1" hangingPunct="1">
              <a:spcBef>
                <a:spcPct val="20000"/>
              </a:spcBef>
              <a:buFont typeface="Wingdings" panose="05000000000000000000" pitchFamily="2" charset="2"/>
              <a:buChar char="q"/>
            </a:pPr>
            <a:r>
              <a:rPr lang="en-US" altLang="en-US"/>
              <a:t> What are the available bearers in the network?</a:t>
            </a:r>
          </a:p>
          <a:p>
            <a:pPr eaLnBrk="1" hangingPunct="1">
              <a:spcBef>
                <a:spcPct val="20000"/>
              </a:spcBef>
              <a:buFont typeface="Wingdings" panose="05000000000000000000" pitchFamily="2" charset="2"/>
              <a:buNone/>
            </a:pPr>
            <a:endParaRPr lang="en-US" altLang="en-US"/>
          </a:p>
          <a:p>
            <a:pPr eaLnBrk="1" hangingPunct="1">
              <a:spcBef>
                <a:spcPct val="20000"/>
              </a:spcBef>
              <a:buFont typeface="Wingdings" panose="05000000000000000000" pitchFamily="2" charset="2"/>
              <a:buChar char="q"/>
            </a:pPr>
            <a:r>
              <a:rPr lang="en-US" altLang="en-US"/>
              <a:t> What are the different nodes in the network?</a:t>
            </a:r>
          </a:p>
          <a:p>
            <a:pPr eaLnBrk="1" hangingPunct="1">
              <a:spcBef>
                <a:spcPct val="20000"/>
              </a:spcBef>
              <a:buFont typeface="Wingdings" panose="05000000000000000000" pitchFamily="2" charset="2"/>
              <a:buNone/>
            </a:pPr>
            <a:endParaRPr lang="en-US" altLang="en-US"/>
          </a:p>
          <a:p>
            <a:pPr eaLnBrk="1" hangingPunct="1">
              <a:spcBef>
                <a:spcPct val="20000"/>
              </a:spcBef>
              <a:buFont typeface="Wingdings" panose="05000000000000000000" pitchFamily="2" charset="2"/>
              <a:buChar char="q"/>
            </a:pPr>
            <a:r>
              <a:rPr lang="en-US" altLang="en-US"/>
              <a:t> Does the network offer positioning information?</a:t>
            </a:r>
          </a:p>
          <a:p>
            <a:pPr eaLnBrk="1" hangingPunct="1">
              <a:spcBef>
                <a:spcPct val="20000"/>
              </a:spcBef>
              <a:buFont typeface="Wingdings" panose="05000000000000000000" pitchFamily="2" charset="2"/>
              <a:buNone/>
            </a:pPr>
            <a:endParaRPr lang="en-US" altLang="en-US"/>
          </a:p>
          <a:p>
            <a:pPr eaLnBrk="1" hangingPunct="1">
              <a:spcBef>
                <a:spcPct val="20000"/>
              </a:spcBef>
              <a:buFont typeface="Wingdings" panose="05000000000000000000" pitchFamily="2" charset="2"/>
              <a:buChar char="q"/>
            </a:pPr>
            <a:r>
              <a:rPr lang="en-US" altLang="en-US"/>
              <a:t> What are the different services available within the network?</a:t>
            </a:r>
          </a:p>
          <a:p>
            <a:pPr eaLnBrk="1" hangingPunct="1">
              <a:spcBef>
                <a:spcPct val="20000"/>
              </a:spcBef>
              <a:buFont typeface="Wingdings" panose="05000000000000000000" pitchFamily="2" charset="2"/>
              <a:buNone/>
            </a:pPr>
            <a:endParaRPr lang="en-US" altLang="en-US"/>
          </a:p>
          <a:p>
            <a:pPr eaLnBrk="1" hangingPunct="1">
              <a:spcBef>
                <a:spcPct val="20000"/>
              </a:spcBef>
              <a:buFont typeface="Wingdings" panose="05000000000000000000" pitchFamily="2" charset="2"/>
              <a:buChar char="q"/>
            </a:pPr>
            <a:r>
              <a:rPr lang="en-US" altLang="en-US"/>
              <a:t> What are the services the user has subscribed to?</a:t>
            </a:r>
          </a:p>
          <a:p>
            <a:pPr eaLnBrk="1" hangingPunct="1">
              <a:spcBef>
                <a:spcPct val="50000"/>
              </a:spcBef>
              <a:buFont typeface="Wingdings" panose="05000000000000000000" pitchFamily="2" charset="2"/>
              <a:buChar char="q"/>
            </a:pPr>
            <a:endParaRPr lang="en-US" altLang="en-US"/>
          </a:p>
        </p:txBody>
      </p:sp>
      <p:sp>
        <p:nvSpPr>
          <p:cNvPr id="2" name="Footer Placeholder 1"/>
          <p:cNvSpPr>
            <a:spLocks noGrp="1"/>
          </p:cNvSpPr>
          <p:nvPr>
            <p:ph type="ftr" sz="quarter" idx="11"/>
          </p:nvPr>
        </p:nvSpPr>
        <p:spPr/>
        <p:txBody>
          <a:bodyPr/>
          <a:lstStyle/>
          <a:p>
            <a:pPr>
              <a:defRPr/>
            </a:pPr>
            <a:r>
              <a:rPr lang="en-US" smtClean="0"/>
              <a:t>MIS 6120 Gerald Chege</a:t>
            </a:r>
            <a:endParaRPr lang="en-US"/>
          </a:p>
        </p:txBody>
      </p:sp>
    </p:spTree>
    <p:extLst>
      <p:ext uri="{BB962C8B-B14F-4D97-AF65-F5344CB8AC3E}">
        <p14:creationId xmlns:p14="http://schemas.microsoft.com/office/powerpoint/2010/main" val="124218011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pPr>
            <a:r>
              <a:rPr lang="en-US" altLang="en-US" sz="3200" b="1"/>
              <a:t>Handling bandwidth context</a:t>
            </a:r>
          </a:p>
        </p:txBody>
      </p:sp>
      <p:sp>
        <p:nvSpPr>
          <p:cNvPr id="32771" name="Text Box 3"/>
          <p:cNvSpPr txBox="1">
            <a:spLocks noChangeArrowheads="1"/>
          </p:cNvSpPr>
          <p:nvPr/>
        </p:nvSpPr>
        <p:spPr bwMode="auto">
          <a:xfrm>
            <a:off x="381000" y="1524000"/>
            <a:ext cx="8382000" cy="399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20000"/>
              </a:spcBef>
              <a:buFont typeface="Wingdings" panose="05000000000000000000" pitchFamily="2" charset="2"/>
              <a:buChar char="q"/>
            </a:pPr>
            <a:r>
              <a:rPr lang="en-US" altLang="en-US"/>
              <a:t> What is the bandwidth available for this network?</a:t>
            </a:r>
          </a:p>
          <a:p>
            <a:pPr eaLnBrk="1" hangingPunct="1">
              <a:spcBef>
                <a:spcPct val="20000"/>
              </a:spcBef>
              <a:buFont typeface="Wingdings" panose="05000000000000000000" pitchFamily="2" charset="2"/>
              <a:buNone/>
            </a:pPr>
            <a:endParaRPr lang="en-US" altLang="en-US"/>
          </a:p>
          <a:p>
            <a:pPr eaLnBrk="1" hangingPunct="1">
              <a:spcBef>
                <a:spcPct val="20000"/>
              </a:spcBef>
              <a:buFont typeface="Wingdings" panose="05000000000000000000" pitchFamily="2" charset="2"/>
              <a:buChar char="q"/>
            </a:pPr>
            <a:r>
              <a:rPr lang="en-US" altLang="en-US"/>
              <a:t> What is the bandwidth the subscriber is allowed to?</a:t>
            </a:r>
          </a:p>
          <a:p>
            <a:pPr eaLnBrk="1" hangingPunct="1">
              <a:spcBef>
                <a:spcPct val="20000"/>
              </a:spcBef>
              <a:buFont typeface="Wingdings" panose="05000000000000000000" pitchFamily="2" charset="2"/>
              <a:buNone/>
            </a:pPr>
            <a:endParaRPr lang="en-US" altLang="en-US"/>
          </a:p>
          <a:p>
            <a:pPr eaLnBrk="1" hangingPunct="1">
              <a:spcBef>
                <a:spcPct val="20000"/>
              </a:spcBef>
              <a:buFont typeface="Wingdings" panose="05000000000000000000" pitchFamily="2" charset="2"/>
              <a:buChar char="q"/>
            </a:pPr>
            <a:r>
              <a:rPr lang="en-US" altLang="en-US"/>
              <a:t> Is there any service level agreement on bandwidth between the user and network?</a:t>
            </a:r>
          </a:p>
          <a:p>
            <a:pPr eaLnBrk="1" hangingPunct="1">
              <a:spcBef>
                <a:spcPct val="20000"/>
              </a:spcBef>
              <a:buFont typeface="Wingdings" panose="05000000000000000000" pitchFamily="2" charset="2"/>
              <a:buNone/>
            </a:pPr>
            <a:endParaRPr lang="en-US" altLang="en-US"/>
          </a:p>
          <a:p>
            <a:pPr eaLnBrk="1" hangingPunct="1">
              <a:spcBef>
                <a:spcPct val="20000"/>
              </a:spcBef>
              <a:buFont typeface="Wingdings" panose="05000000000000000000" pitchFamily="2" charset="2"/>
              <a:buChar char="q"/>
            </a:pPr>
            <a:r>
              <a:rPr lang="en-US" altLang="en-US"/>
              <a:t> Who pays for the bandwidth?</a:t>
            </a:r>
          </a:p>
          <a:p>
            <a:pPr eaLnBrk="1" hangingPunct="1">
              <a:spcBef>
                <a:spcPct val="50000"/>
              </a:spcBef>
              <a:buFont typeface="Wingdings" panose="05000000000000000000" pitchFamily="2" charset="2"/>
              <a:buChar char="q"/>
            </a:pPr>
            <a:endParaRPr lang="en-US" altLang="en-US"/>
          </a:p>
        </p:txBody>
      </p:sp>
      <p:sp>
        <p:nvSpPr>
          <p:cNvPr id="2" name="Footer Placeholder 1"/>
          <p:cNvSpPr>
            <a:spLocks noGrp="1"/>
          </p:cNvSpPr>
          <p:nvPr>
            <p:ph type="ftr" sz="quarter" idx="11"/>
          </p:nvPr>
        </p:nvSpPr>
        <p:spPr/>
        <p:txBody>
          <a:bodyPr/>
          <a:lstStyle/>
          <a:p>
            <a:pPr>
              <a:defRPr/>
            </a:pPr>
            <a:r>
              <a:rPr lang="en-US" smtClean="0"/>
              <a:t>MIS 6120 Gerald Chege</a:t>
            </a:r>
            <a:endParaRPr lang="en-US"/>
          </a:p>
        </p:txBody>
      </p:sp>
    </p:spTree>
    <p:extLst>
      <p:ext uri="{BB962C8B-B14F-4D97-AF65-F5344CB8AC3E}">
        <p14:creationId xmlns:p14="http://schemas.microsoft.com/office/powerpoint/2010/main" val="8787097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3"/>
          <p:cNvSpPr txBox="1">
            <a:spLocks noChangeArrowheads="1"/>
          </p:cNvSpPr>
          <p:nvPr/>
        </p:nvSpPr>
        <p:spPr bwMode="auto">
          <a:xfrm>
            <a:off x="381000" y="44624"/>
            <a:ext cx="7772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sz="3200" b="1" dirty="0"/>
              <a:t>		History of Computers - II</a:t>
            </a:r>
          </a:p>
        </p:txBody>
      </p:sp>
      <p:sp>
        <p:nvSpPr>
          <p:cNvPr id="6147" name="Text Box 4"/>
          <p:cNvSpPr txBox="1">
            <a:spLocks noChangeArrowheads="1"/>
          </p:cNvSpPr>
          <p:nvPr/>
        </p:nvSpPr>
        <p:spPr bwMode="auto">
          <a:xfrm>
            <a:off x="467544" y="836712"/>
            <a:ext cx="8839200" cy="549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lnSpc>
                <a:spcPct val="80000"/>
              </a:lnSpc>
              <a:spcBef>
                <a:spcPct val="20000"/>
              </a:spcBef>
              <a:buFont typeface="Wingdings" panose="05000000000000000000" pitchFamily="2" charset="2"/>
              <a:buChar char="q"/>
            </a:pPr>
            <a:r>
              <a:rPr lang="en-US" altLang="en-US" dirty="0"/>
              <a:t>  In 1947, the invention of the transistor by J. Bardeen, Walter H. Brattain, and William Shockley at Bell Labs changed the development scenario of digital computers. The transistor replaced the large, energy hungry vacuum tubes in first generation computers.</a:t>
            </a:r>
          </a:p>
          <a:p>
            <a:pPr eaLnBrk="1" hangingPunct="1">
              <a:lnSpc>
                <a:spcPct val="80000"/>
              </a:lnSpc>
              <a:spcBef>
                <a:spcPct val="20000"/>
              </a:spcBef>
              <a:buFont typeface="Wingdings" panose="05000000000000000000" pitchFamily="2" charset="2"/>
              <a:buChar char="q"/>
            </a:pPr>
            <a:endParaRPr lang="en-US" altLang="en-US" dirty="0"/>
          </a:p>
          <a:p>
            <a:pPr eaLnBrk="1" hangingPunct="1">
              <a:lnSpc>
                <a:spcPct val="80000"/>
              </a:lnSpc>
              <a:spcBef>
                <a:spcPct val="20000"/>
              </a:spcBef>
              <a:buFont typeface="Wingdings" panose="05000000000000000000" pitchFamily="2" charset="2"/>
              <a:buChar char="q"/>
            </a:pPr>
            <a:r>
              <a:rPr lang="en-US" altLang="en-US" dirty="0"/>
              <a:t>  Jack </a:t>
            </a:r>
            <a:r>
              <a:rPr lang="en-US" altLang="en-US" dirty="0" err="1"/>
              <a:t>Kilby</a:t>
            </a:r>
            <a:r>
              <a:rPr lang="en-US" altLang="en-US" dirty="0"/>
              <a:t>, an engineer with Texas Instruments, developed the Integrated Circuit (IC) in 1958.</a:t>
            </a:r>
          </a:p>
          <a:p>
            <a:pPr eaLnBrk="1" hangingPunct="1">
              <a:lnSpc>
                <a:spcPct val="80000"/>
              </a:lnSpc>
              <a:spcBef>
                <a:spcPct val="20000"/>
              </a:spcBef>
              <a:buFont typeface="Wingdings" panose="05000000000000000000" pitchFamily="2" charset="2"/>
              <a:buChar char="q"/>
            </a:pPr>
            <a:endParaRPr lang="en-US" altLang="en-US" dirty="0"/>
          </a:p>
          <a:p>
            <a:pPr eaLnBrk="1" hangingPunct="1">
              <a:lnSpc>
                <a:spcPct val="80000"/>
              </a:lnSpc>
              <a:spcBef>
                <a:spcPct val="20000"/>
              </a:spcBef>
              <a:buFont typeface="Wingdings" panose="05000000000000000000" pitchFamily="2" charset="2"/>
              <a:buChar char="q"/>
            </a:pPr>
            <a:r>
              <a:rPr lang="en-US" altLang="en-US" dirty="0"/>
              <a:t>  By the 1980's, Very Large Scale Integration (VLSI) squeezed hundreds of thousands of components onto a chip that led the development of third generation computers.</a:t>
            </a:r>
          </a:p>
          <a:p>
            <a:pPr eaLnBrk="1" hangingPunct="1">
              <a:lnSpc>
                <a:spcPct val="80000"/>
              </a:lnSpc>
              <a:spcBef>
                <a:spcPct val="20000"/>
              </a:spcBef>
              <a:buFont typeface="Wingdings" panose="05000000000000000000" pitchFamily="2" charset="2"/>
              <a:buChar char="q"/>
            </a:pPr>
            <a:endParaRPr lang="en-US" altLang="en-US" dirty="0"/>
          </a:p>
          <a:p>
            <a:pPr eaLnBrk="1" hangingPunct="1">
              <a:lnSpc>
                <a:spcPct val="80000"/>
              </a:lnSpc>
              <a:spcBef>
                <a:spcPct val="20000"/>
              </a:spcBef>
              <a:buFont typeface="Wingdings" panose="05000000000000000000" pitchFamily="2" charset="2"/>
              <a:buChar char="q"/>
            </a:pPr>
            <a:r>
              <a:rPr lang="en-US" altLang="en-US" dirty="0"/>
              <a:t>  All these early computers contained all the components we find today in any modern day computers: like printers, persistent storage, memory, operating systems, and stored programs. However, one aspect of modern day computers was missing in these machines – the networking aspect of today’s computers.</a:t>
            </a:r>
          </a:p>
        </p:txBody>
      </p:sp>
      <p:sp>
        <p:nvSpPr>
          <p:cNvPr id="2" name="Footer Placeholder 1"/>
          <p:cNvSpPr>
            <a:spLocks noGrp="1"/>
          </p:cNvSpPr>
          <p:nvPr>
            <p:ph type="ftr" sz="quarter" idx="11"/>
          </p:nvPr>
        </p:nvSpPr>
        <p:spPr/>
        <p:txBody>
          <a:bodyPr/>
          <a:lstStyle/>
          <a:p>
            <a:pPr>
              <a:defRPr/>
            </a:pPr>
            <a:r>
              <a:rPr lang="en-US" smtClean="0"/>
              <a:t>MIS 6120 Gerald Chege</a:t>
            </a:r>
            <a:endParaRPr lang="en-US"/>
          </a:p>
        </p:txBody>
      </p:sp>
    </p:spTree>
    <p:extLst>
      <p:ext uri="{BB962C8B-B14F-4D97-AF65-F5344CB8AC3E}">
        <p14:creationId xmlns:p14="http://schemas.microsoft.com/office/powerpoint/2010/main" val="197388967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pPr>
            <a:r>
              <a:rPr lang="en-US" altLang="en-US" sz="3200" b="1"/>
              <a:t>Handling location context</a:t>
            </a:r>
          </a:p>
        </p:txBody>
      </p:sp>
      <p:sp>
        <p:nvSpPr>
          <p:cNvPr id="33795" name="Text Box 3"/>
          <p:cNvSpPr txBox="1">
            <a:spLocks noChangeArrowheads="1"/>
          </p:cNvSpPr>
          <p:nvPr/>
        </p:nvSpPr>
        <p:spPr bwMode="auto">
          <a:xfrm>
            <a:off x="381000" y="1600200"/>
            <a:ext cx="8382000" cy="169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20000"/>
              </a:spcBef>
              <a:buFont typeface="Wingdings" panose="05000000000000000000" pitchFamily="2" charset="2"/>
              <a:buChar char="q"/>
            </a:pPr>
            <a:r>
              <a:rPr lang="en-US" altLang="en-US"/>
              <a:t> Can we locate the device?</a:t>
            </a:r>
          </a:p>
          <a:p>
            <a:pPr eaLnBrk="1" hangingPunct="1">
              <a:spcBef>
                <a:spcPct val="20000"/>
              </a:spcBef>
              <a:buFont typeface="Wingdings" panose="05000000000000000000" pitchFamily="2" charset="2"/>
              <a:buNone/>
            </a:pPr>
            <a:endParaRPr lang="en-US" altLang="en-US"/>
          </a:p>
          <a:p>
            <a:pPr eaLnBrk="1" hangingPunct="1">
              <a:spcBef>
                <a:spcPct val="20000"/>
              </a:spcBef>
              <a:buFont typeface="Wingdings" panose="05000000000000000000" pitchFamily="2" charset="2"/>
              <a:buChar char="q"/>
            </a:pPr>
            <a:r>
              <a:rPr lang="en-US" altLang="en-US"/>
              <a:t> What is the positioning information (For example, is the car facing north way or south way in the highway)?</a:t>
            </a:r>
          </a:p>
        </p:txBody>
      </p:sp>
      <p:sp>
        <p:nvSpPr>
          <p:cNvPr id="2" name="Footer Placeholder 1"/>
          <p:cNvSpPr>
            <a:spLocks noGrp="1"/>
          </p:cNvSpPr>
          <p:nvPr>
            <p:ph type="ftr" sz="quarter" idx="11"/>
          </p:nvPr>
        </p:nvSpPr>
        <p:spPr/>
        <p:txBody>
          <a:bodyPr/>
          <a:lstStyle/>
          <a:p>
            <a:pPr>
              <a:defRPr/>
            </a:pPr>
            <a:r>
              <a:rPr lang="en-US" smtClean="0"/>
              <a:t>MIS 6120 Gerald Chege</a:t>
            </a:r>
            <a:endParaRPr lang="en-US"/>
          </a:p>
        </p:txBody>
      </p:sp>
    </p:spTree>
    <p:extLst>
      <p:ext uri="{BB962C8B-B14F-4D97-AF65-F5344CB8AC3E}">
        <p14:creationId xmlns:p14="http://schemas.microsoft.com/office/powerpoint/2010/main" val="91267863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pPr>
            <a:r>
              <a:rPr lang="en-US" altLang="en-US" sz="3200" b="1"/>
              <a:t>Handling time context</a:t>
            </a:r>
          </a:p>
        </p:txBody>
      </p:sp>
      <p:sp>
        <p:nvSpPr>
          <p:cNvPr id="34819" name="Text Box 3"/>
          <p:cNvSpPr txBox="1">
            <a:spLocks noChangeArrowheads="1"/>
          </p:cNvSpPr>
          <p:nvPr/>
        </p:nvSpPr>
        <p:spPr bwMode="auto">
          <a:xfrm>
            <a:off x="381000" y="1447800"/>
            <a:ext cx="8382000" cy="4228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20000"/>
              </a:spcBef>
              <a:buFont typeface="Wingdings" panose="05000000000000000000" pitchFamily="2" charset="2"/>
              <a:buChar char="q"/>
            </a:pPr>
            <a:r>
              <a:rPr lang="en-US" altLang="en-US" dirty="0"/>
              <a:t> Can we identify the </a:t>
            </a:r>
            <a:r>
              <a:rPr lang="en-US" altLang="en-US" dirty="0" err="1"/>
              <a:t>timezone</a:t>
            </a:r>
            <a:r>
              <a:rPr lang="en-US" altLang="en-US" dirty="0"/>
              <a:t> of the client?</a:t>
            </a:r>
          </a:p>
          <a:p>
            <a:pPr eaLnBrk="1" hangingPunct="1">
              <a:spcBef>
                <a:spcPct val="20000"/>
              </a:spcBef>
              <a:buFont typeface="Wingdings" panose="05000000000000000000" pitchFamily="2" charset="2"/>
              <a:buNone/>
            </a:pPr>
            <a:endParaRPr lang="en-US" altLang="en-US" dirty="0"/>
          </a:p>
          <a:p>
            <a:pPr eaLnBrk="1" hangingPunct="1">
              <a:spcBef>
                <a:spcPct val="20000"/>
              </a:spcBef>
              <a:buFont typeface="Wingdings" panose="05000000000000000000" pitchFamily="2" charset="2"/>
              <a:buChar char="q"/>
            </a:pPr>
            <a:r>
              <a:rPr lang="en-US" altLang="en-US" dirty="0"/>
              <a:t> Can we get the timestamp of the client?</a:t>
            </a:r>
          </a:p>
          <a:p>
            <a:pPr eaLnBrk="1" hangingPunct="1">
              <a:spcBef>
                <a:spcPct val="20000"/>
              </a:spcBef>
              <a:buFont typeface="Wingdings" panose="05000000000000000000" pitchFamily="2" charset="2"/>
              <a:buNone/>
            </a:pPr>
            <a:endParaRPr lang="en-US" altLang="en-US" dirty="0"/>
          </a:p>
          <a:p>
            <a:pPr eaLnBrk="1" hangingPunct="1">
              <a:spcBef>
                <a:spcPct val="20000"/>
              </a:spcBef>
              <a:buFont typeface="Wingdings" panose="05000000000000000000" pitchFamily="2" charset="2"/>
              <a:buChar char="q"/>
            </a:pPr>
            <a:r>
              <a:rPr lang="en-US" altLang="en-US" dirty="0"/>
              <a:t> Can we synchronize the clock?</a:t>
            </a:r>
          </a:p>
          <a:p>
            <a:pPr eaLnBrk="1" hangingPunct="1">
              <a:spcBef>
                <a:spcPct val="20000"/>
              </a:spcBef>
              <a:buFont typeface="Wingdings" panose="05000000000000000000" pitchFamily="2" charset="2"/>
              <a:buNone/>
            </a:pPr>
            <a:endParaRPr lang="en-US" altLang="en-US" dirty="0"/>
          </a:p>
          <a:p>
            <a:pPr eaLnBrk="1" hangingPunct="1">
              <a:spcBef>
                <a:spcPct val="20000"/>
              </a:spcBef>
              <a:buFont typeface="Wingdings" panose="05000000000000000000" pitchFamily="2" charset="2"/>
              <a:buChar char="q"/>
            </a:pPr>
            <a:r>
              <a:rPr lang="en-US" altLang="en-US" dirty="0"/>
              <a:t> Providing information based on time. For example, I finish my meeting at 4:00 PM, the system </a:t>
            </a:r>
            <a:r>
              <a:rPr lang="en-US" altLang="en-US" dirty="0" smtClean="0"/>
              <a:t>can </a:t>
            </a:r>
            <a:r>
              <a:rPr lang="en-US" altLang="en-US" dirty="0"/>
              <a:t>tell me that I can visit a museum and the close by aquarium followed by dinner in </a:t>
            </a:r>
            <a:r>
              <a:rPr lang="en-US" altLang="en-US" dirty="0" smtClean="0"/>
              <a:t>a Chinese </a:t>
            </a:r>
            <a:r>
              <a:rPr lang="en-US" altLang="en-US" dirty="0"/>
              <a:t>restaurant</a:t>
            </a:r>
            <a:r>
              <a:rPr lang="en-US" altLang="en-US" dirty="0" smtClean="0"/>
              <a:t>.</a:t>
            </a:r>
            <a:endParaRPr lang="en-US" altLang="en-US" dirty="0"/>
          </a:p>
        </p:txBody>
      </p:sp>
      <p:sp>
        <p:nvSpPr>
          <p:cNvPr id="2" name="Footer Placeholder 1"/>
          <p:cNvSpPr>
            <a:spLocks noGrp="1"/>
          </p:cNvSpPr>
          <p:nvPr>
            <p:ph type="ftr" sz="quarter" idx="11"/>
          </p:nvPr>
        </p:nvSpPr>
        <p:spPr/>
        <p:txBody>
          <a:bodyPr/>
          <a:lstStyle/>
          <a:p>
            <a:pPr>
              <a:defRPr/>
            </a:pPr>
            <a:r>
              <a:rPr lang="en-US" smtClean="0"/>
              <a:t>MIS 6120 Gerald Chege</a:t>
            </a:r>
            <a:endParaRPr lang="en-US"/>
          </a:p>
        </p:txBody>
      </p:sp>
    </p:spTree>
    <p:extLst>
      <p:ext uri="{BB962C8B-B14F-4D97-AF65-F5344CB8AC3E}">
        <p14:creationId xmlns:p14="http://schemas.microsoft.com/office/powerpoint/2010/main" val="15303647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pPr>
            <a:r>
              <a:rPr lang="en-US" altLang="en-US" sz="3200" b="1"/>
              <a:t>Handling environment context</a:t>
            </a:r>
          </a:p>
        </p:txBody>
      </p:sp>
      <p:sp>
        <p:nvSpPr>
          <p:cNvPr id="35843" name="Text Box 3"/>
          <p:cNvSpPr txBox="1">
            <a:spLocks noChangeArrowheads="1"/>
          </p:cNvSpPr>
          <p:nvPr/>
        </p:nvSpPr>
        <p:spPr bwMode="auto">
          <a:xfrm>
            <a:off x="381000" y="1600200"/>
            <a:ext cx="8458200" cy="3633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20000"/>
              </a:spcBef>
              <a:buFont typeface="Wingdings" panose="05000000000000000000" pitchFamily="2" charset="2"/>
              <a:buChar char="q"/>
            </a:pPr>
            <a:r>
              <a:rPr lang="en-US" altLang="en-US"/>
              <a:t> What are the environmental conditions of the surrounding?</a:t>
            </a:r>
          </a:p>
          <a:p>
            <a:pPr eaLnBrk="1" hangingPunct="1">
              <a:spcBef>
                <a:spcPct val="20000"/>
              </a:spcBef>
              <a:buFont typeface="Wingdings" panose="05000000000000000000" pitchFamily="2" charset="2"/>
              <a:buNone/>
            </a:pPr>
            <a:endParaRPr lang="en-US" altLang="en-US"/>
          </a:p>
          <a:p>
            <a:pPr eaLnBrk="1" hangingPunct="1">
              <a:spcBef>
                <a:spcPct val="20000"/>
              </a:spcBef>
              <a:buFont typeface="Wingdings" panose="05000000000000000000" pitchFamily="2" charset="2"/>
              <a:buChar char="q"/>
            </a:pPr>
            <a:r>
              <a:rPr lang="en-US" altLang="en-US"/>
              <a:t> Essential for sensor based networks </a:t>
            </a:r>
          </a:p>
          <a:p>
            <a:pPr eaLnBrk="1" hangingPunct="1">
              <a:spcBef>
                <a:spcPct val="20000"/>
              </a:spcBef>
              <a:buFont typeface="Wingdings" panose="05000000000000000000" pitchFamily="2" charset="2"/>
              <a:buNone/>
            </a:pPr>
            <a:endParaRPr lang="en-US" altLang="en-US"/>
          </a:p>
          <a:p>
            <a:pPr eaLnBrk="1" hangingPunct="1">
              <a:spcBef>
                <a:spcPct val="20000"/>
              </a:spcBef>
              <a:buFont typeface="Wingdings" panose="05000000000000000000" pitchFamily="2" charset="2"/>
              <a:buChar char="q"/>
            </a:pPr>
            <a:r>
              <a:rPr lang="en-US" altLang="en-US"/>
              <a:t> Essential for telematic applications</a:t>
            </a:r>
          </a:p>
          <a:p>
            <a:pPr eaLnBrk="1" hangingPunct="1">
              <a:spcBef>
                <a:spcPct val="20000"/>
              </a:spcBef>
              <a:buFont typeface="Wingdings" panose="05000000000000000000" pitchFamily="2" charset="2"/>
              <a:buNone/>
            </a:pPr>
            <a:endParaRPr lang="en-US" altLang="en-US"/>
          </a:p>
          <a:p>
            <a:pPr eaLnBrk="1" hangingPunct="1">
              <a:spcBef>
                <a:spcPct val="20000"/>
              </a:spcBef>
              <a:buFont typeface="Wingdings" panose="05000000000000000000" pitchFamily="2" charset="2"/>
              <a:buChar char="q"/>
            </a:pPr>
            <a:r>
              <a:rPr lang="en-US" altLang="en-US"/>
              <a:t> Essential for embedded systems</a:t>
            </a:r>
          </a:p>
          <a:p>
            <a:pPr eaLnBrk="1" hangingPunct="1">
              <a:spcBef>
                <a:spcPct val="50000"/>
              </a:spcBef>
              <a:buFont typeface="Wingdings" panose="05000000000000000000" pitchFamily="2" charset="2"/>
              <a:buChar char="q"/>
            </a:pPr>
            <a:endParaRPr lang="en-US" altLang="en-US"/>
          </a:p>
        </p:txBody>
      </p:sp>
      <p:sp>
        <p:nvSpPr>
          <p:cNvPr id="2" name="Footer Placeholder 1"/>
          <p:cNvSpPr>
            <a:spLocks noGrp="1"/>
          </p:cNvSpPr>
          <p:nvPr>
            <p:ph type="ftr" sz="quarter" idx="11"/>
          </p:nvPr>
        </p:nvSpPr>
        <p:spPr/>
        <p:txBody>
          <a:bodyPr/>
          <a:lstStyle/>
          <a:p>
            <a:pPr>
              <a:defRPr/>
            </a:pPr>
            <a:r>
              <a:rPr lang="en-US" smtClean="0"/>
              <a:t>MIS 6120 Gerald Chege</a:t>
            </a:r>
            <a:endParaRPr lang="en-US"/>
          </a:p>
        </p:txBody>
      </p:sp>
    </p:spTree>
    <p:extLst>
      <p:ext uri="{BB962C8B-B14F-4D97-AF65-F5344CB8AC3E}">
        <p14:creationId xmlns:p14="http://schemas.microsoft.com/office/powerpoint/2010/main" val="5320350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pPr>
            <a:r>
              <a:rPr lang="en-US" altLang="en-US" sz="3200" b="1" dirty="0"/>
              <a:t>Handling </a:t>
            </a:r>
            <a:r>
              <a:rPr lang="en-US" altLang="en-US" sz="3200" b="1" dirty="0" smtClean="0"/>
              <a:t>charging/billing </a:t>
            </a:r>
            <a:r>
              <a:rPr lang="en-US" altLang="en-US" sz="3200" b="1" dirty="0"/>
              <a:t>context</a:t>
            </a:r>
          </a:p>
        </p:txBody>
      </p:sp>
      <p:sp>
        <p:nvSpPr>
          <p:cNvPr id="36867" name="Text Box 3"/>
          <p:cNvSpPr txBox="1">
            <a:spLocks noChangeArrowheads="1"/>
          </p:cNvSpPr>
          <p:nvPr/>
        </p:nvSpPr>
        <p:spPr bwMode="auto">
          <a:xfrm>
            <a:off x="457200" y="1524000"/>
            <a:ext cx="8305800" cy="345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20000"/>
              </a:spcBef>
              <a:buFont typeface="Wingdings" panose="05000000000000000000" pitchFamily="2" charset="2"/>
              <a:buChar char="q"/>
            </a:pPr>
            <a:r>
              <a:rPr lang="en-US" altLang="en-US" dirty="0"/>
              <a:t> Who pays for this service?</a:t>
            </a:r>
          </a:p>
          <a:p>
            <a:pPr eaLnBrk="1" hangingPunct="1">
              <a:spcBef>
                <a:spcPct val="20000"/>
              </a:spcBef>
              <a:buFont typeface="Wingdings" panose="05000000000000000000" pitchFamily="2" charset="2"/>
              <a:buNone/>
            </a:pPr>
            <a:endParaRPr lang="en-US" altLang="en-US" dirty="0"/>
          </a:p>
          <a:p>
            <a:pPr eaLnBrk="1" hangingPunct="1">
              <a:spcBef>
                <a:spcPct val="20000"/>
              </a:spcBef>
              <a:buFont typeface="Wingdings" panose="05000000000000000000" pitchFamily="2" charset="2"/>
              <a:buChar char="q"/>
            </a:pPr>
            <a:r>
              <a:rPr lang="en-US" altLang="en-US" dirty="0"/>
              <a:t> How to collect the usage information?</a:t>
            </a:r>
          </a:p>
          <a:p>
            <a:pPr eaLnBrk="1" hangingPunct="1">
              <a:spcBef>
                <a:spcPct val="20000"/>
              </a:spcBef>
              <a:buFont typeface="Wingdings" panose="05000000000000000000" pitchFamily="2" charset="2"/>
              <a:buNone/>
            </a:pPr>
            <a:endParaRPr lang="en-US" altLang="en-US" dirty="0"/>
          </a:p>
          <a:p>
            <a:pPr eaLnBrk="1" hangingPunct="1">
              <a:spcBef>
                <a:spcPct val="20000"/>
              </a:spcBef>
              <a:buFont typeface="Wingdings" panose="05000000000000000000" pitchFamily="2" charset="2"/>
              <a:buChar char="q"/>
            </a:pPr>
            <a:r>
              <a:rPr lang="en-US" altLang="en-US" dirty="0"/>
              <a:t> Whom to send the information for billing the end user?</a:t>
            </a:r>
          </a:p>
          <a:p>
            <a:pPr eaLnBrk="1" hangingPunct="1">
              <a:spcBef>
                <a:spcPct val="20000"/>
              </a:spcBef>
              <a:buFont typeface="Wingdings" panose="05000000000000000000" pitchFamily="2" charset="2"/>
              <a:buNone/>
            </a:pPr>
            <a:endParaRPr lang="en-US" altLang="en-US" dirty="0"/>
          </a:p>
          <a:p>
            <a:pPr eaLnBrk="1" hangingPunct="1">
              <a:spcBef>
                <a:spcPct val="20000"/>
              </a:spcBef>
              <a:buFont typeface="Wingdings" panose="05000000000000000000" pitchFamily="2" charset="2"/>
              <a:buChar char="q"/>
            </a:pPr>
            <a:r>
              <a:rPr lang="en-US" altLang="en-US" dirty="0"/>
              <a:t> What are the principles of sharing the revenue with other service providers?</a:t>
            </a:r>
          </a:p>
        </p:txBody>
      </p:sp>
      <p:sp>
        <p:nvSpPr>
          <p:cNvPr id="2" name="Footer Placeholder 1"/>
          <p:cNvSpPr>
            <a:spLocks noGrp="1"/>
          </p:cNvSpPr>
          <p:nvPr>
            <p:ph type="ftr" sz="quarter" idx="11"/>
          </p:nvPr>
        </p:nvSpPr>
        <p:spPr/>
        <p:txBody>
          <a:bodyPr/>
          <a:lstStyle/>
          <a:p>
            <a:pPr>
              <a:defRPr/>
            </a:pPr>
            <a:r>
              <a:rPr lang="en-US" smtClean="0"/>
              <a:t>MIS 6120 Gerald Chege</a:t>
            </a:r>
            <a:endParaRPr lang="en-US"/>
          </a:p>
        </p:txBody>
      </p:sp>
    </p:spTree>
    <p:extLst>
      <p:ext uri="{BB962C8B-B14F-4D97-AF65-F5344CB8AC3E}">
        <p14:creationId xmlns:p14="http://schemas.microsoft.com/office/powerpoint/2010/main" val="303503017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pPr>
            <a:r>
              <a:rPr lang="en-US" altLang="en-US" sz="3200" b="1"/>
              <a:t>Handling security context</a:t>
            </a:r>
          </a:p>
        </p:txBody>
      </p:sp>
      <p:sp>
        <p:nvSpPr>
          <p:cNvPr id="37891" name="Text Box 3"/>
          <p:cNvSpPr txBox="1">
            <a:spLocks noChangeArrowheads="1"/>
          </p:cNvSpPr>
          <p:nvPr/>
        </p:nvSpPr>
        <p:spPr bwMode="auto">
          <a:xfrm>
            <a:off x="457200" y="1447800"/>
            <a:ext cx="8305800" cy="3560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lnSpc>
                <a:spcPct val="90000"/>
              </a:lnSpc>
              <a:spcBef>
                <a:spcPct val="20000"/>
              </a:spcBef>
              <a:buFont typeface="Wingdings" panose="05000000000000000000" pitchFamily="2" charset="2"/>
              <a:buChar char="q"/>
            </a:pPr>
            <a:r>
              <a:rPr lang="en-US" altLang="en-US"/>
              <a:t> What is the security context?</a:t>
            </a:r>
          </a:p>
          <a:p>
            <a:pPr eaLnBrk="1" hangingPunct="1">
              <a:lnSpc>
                <a:spcPct val="90000"/>
              </a:lnSpc>
              <a:spcBef>
                <a:spcPct val="20000"/>
              </a:spcBef>
              <a:buFont typeface="Wingdings" panose="05000000000000000000" pitchFamily="2" charset="2"/>
              <a:buChar char="q"/>
            </a:pPr>
            <a:r>
              <a:rPr lang="en-US" altLang="en-US"/>
              <a:t> Can we authenticate the device?</a:t>
            </a:r>
          </a:p>
          <a:p>
            <a:pPr eaLnBrk="1" hangingPunct="1">
              <a:lnSpc>
                <a:spcPct val="90000"/>
              </a:lnSpc>
              <a:spcBef>
                <a:spcPct val="20000"/>
              </a:spcBef>
              <a:buFont typeface="Wingdings" panose="05000000000000000000" pitchFamily="2" charset="2"/>
              <a:buChar char="q"/>
            </a:pPr>
            <a:r>
              <a:rPr lang="en-US" altLang="en-US"/>
              <a:t> Can we authenticate the user of the device?</a:t>
            </a:r>
          </a:p>
          <a:p>
            <a:pPr eaLnBrk="1" hangingPunct="1">
              <a:lnSpc>
                <a:spcPct val="90000"/>
              </a:lnSpc>
              <a:spcBef>
                <a:spcPct val="20000"/>
              </a:spcBef>
              <a:buFont typeface="Wingdings" panose="05000000000000000000" pitchFamily="2" charset="2"/>
              <a:buChar char="q"/>
            </a:pPr>
            <a:r>
              <a:rPr lang="en-US" altLang="en-US"/>
              <a:t> Is the network trusted? If not, what is required to build the trust?</a:t>
            </a:r>
          </a:p>
          <a:p>
            <a:pPr eaLnBrk="1" hangingPunct="1">
              <a:lnSpc>
                <a:spcPct val="90000"/>
              </a:lnSpc>
              <a:spcBef>
                <a:spcPct val="20000"/>
              </a:spcBef>
              <a:buFont typeface="Wingdings" panose="05000000000000000000" pitchFamily="2" charset="2"/>
              <a:buChar char="q"/>
            </a:pPr>
            <a:r>
              <a:rPr lang="en-US" altLang="en-US"/>
              <a:t> Is the network encrypted?</a:t>
            </a:r>
          </a:p>
          <a:p>
            <a:pPr eaLnBrk="1" hangingPunct="1">
              <a:lnSpc>
                <a:spcPct val="90000"/>
              </a:lnSpc>
              <a:spcBef>
                <a:spcPct val="20000"/>
              </a:spcBef>
              <a:buFont typeface="Wingdings" panose="05000000000000000000" pitchFamily="2" charset="2"/>
              <a:buChar char="q"/>
            </a:pPr>
            <a:r>
              <a:rPr lang="en-US" altLang="en-US"/>
              <a:t> What types of encryption does the client support?</a:t>
            </a:r>
          </a:p>
          <a:p>
            <a:pPr eaLnBrk="1" hangingPunct="1">
              <a:lnSpc>
                <a:spcPct val="90000"/>
              </a:lnSpc>
              <a:spcBef>
                <a:spcPct val="20000"/>
              </a:spcBef>
              <a:buFont typeface="Wingdings" panose="05000000000000000000" pitchFamily="2" charset="2"/>
              <a:buChar char="q"/>
            </a:pPr>
            <a:r>
              <a:rPr lang="en-US" altLang="en-US"/>
              <a:t> Does the client have a WIM (Wireless Identification Module)?</a:t>
            </a:r>
          </a:p>
          <a:p>
            <a:pPr eaLnBrk="1" hangingPunct="1">
              <a:lnSpc>
                <a:spcPct val="90000"/>
              </a:lnSpc>
              <a:spcBef>
                <a:spcPct val="20000"/>
              </a:spcBef>
              <a:buFont typeface="Wingdings" panose="05000000000000000000" pitchFamily="2" charset="2"/>
              <a:buChar char="q"/>
            </a:pPr>
            <a:r>
              <a:rPr lang="en-US" altLang="en-US"/>
              <a:t> Does the client have a private key?</a:t>
            </a:r>
          </a:p>
        </p:txBody>
      </p:sp>
      <p:sp>
        <p:nvSpPr>
          <p:cNvPr id="2" name="Footer Placeholder 1"/>
          <p:cNvSpPr>
            <a:spLocks noGrp="1"/>
          </p:cNvSpPr>
          <p:nvPr>
            <p:ph type="ftr" sz="quarter" idx="11"/>
          </p:nvPr>
        </p:nvSpPr>
        <p:spPr/>
        <p:txBody>
          <a:bodyPr/>
          <a:lstStyle/>
          <a:p>
            <a:pPr>
              <a:defRPr/>
            </a:pPr>
            <a:r>
              <a:rPr lang="en-US" smtClean="0"/>
              <a:t>MIS 6120 Gerald Chege</a:t>
            </a:r>
            <a:endParaRPr lang="en-US"/>
          </a:p>
        </p:txBody>
      </p:sp>
    </p:spTree>
    <p:extLst>
      <p:ext uri="{BB962C8B-B14F-4D97-AF65-F5344CB8AC3E}">
        <p14:creationId xmlns:p14="http://schemas.microsoft.com/office/powerpoint/2010/main" val="388116086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1026"/>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pPr>
            <a:r>
              <a:rPr lang="en-US" altLang="en-US" sz="3200" b="1"/>
              <a:t>Content architecture in Mobile Computing</a:t>
            </a:r>
          </a:p>
        </p:txBody>
      </p:sp>
      <p:pic>
        <p:nvPicPr>
          <p:cNvPr id="38915" name="Picture 102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524000"/>
            <a:ext cx="7010400" cy="479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pPr>
              <a:defRPr/>
            </a:pPr>
            <a:r>
              <a:rPr lang="en-US" smtClean="0"/>
              <a:t>MIS 6120 Gerald Chege</a:t>
            </a:r>
            <a:endParaRPr lang="en-US"/>
          </a:p>
        </p:txBody>
      </p:sp>
    </p:spTree>
    <p:extLst>
      <p:ext uri="{BB962C8B-B14F-4D97-AF65-F5344CB8AC3E}">
        <p14:creationId xmlns:p14="http://schemas.microsoft.com/office/powerpoint/2010/main" val="397591079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pPr>
            <a:r>
              <a:rPr lang="en-US" altLang="en-US" sz="3200" b="1"/>
              <a:t>Client Context Manager (CCM)</a:t>
            </a:r>
          </a:p>
        </p:txBody>
      </p:sp>
      <p:sp>
        <p:nvSpPr>
          <p:cNvPr id="39939" name="Text Box 3"/>
          <p:cNvSpPr txBox="1">
            <a:spLocks noChangeArrowheads="1"/>
          </p:cNvSpPr>
          <p:nvPr/>
        </p:nvSpPr>
        <p:spPr bwMode="auto">
          <a:xfrm>
            <a:off x="381000" y="1371600"/>
            <a:ext cx="838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pPr>
            <a:endParaRPr lang="en-US" altLang="en-US"/>
          </a:p>
        </p:txBody>
      </p:sp>
      <p:sp>
        <p:nvSpPr>
          <p:cNvPr id="39940" name="Text Box 4"/>
          <p:cNvSpPr txBox="1">
            <a:spLocks noChangeArrowheads="1"/>
          </p:cNvSpPr>
          <p:nvPr/>
        </p:nvSpPr>
        <p:spPr bwMode="auto">
          <a:xfrm>
            <a:off x="304800" y="2057400"/>
            <a:ext cx="8305800" cy="352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sz="2400">
                <a:solidFill>
                  <a:schemeClr val="tx1"/>
                </a:solidFill>
                <a:latin typeface="Times New Roman" panose="02020603050405020304" pitchFamily="18" charset="0"/>
              </a:defRPr>
            </a:lvl1pPr>
            <a:lvl2pPr marL="914400" indent="-45720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20000"/>
              </a:spcBef>
              <a:buFont typeface="Wingdings" panose="05000000000000000000" pitchFamily="2" charset="2"/>
              <a:buChar char="q"/>
            </a:pPr>
            <a:r>
              <a:rPr lang="en-US" altLang="en-US">
                <a:cs typeface="Arial" panose="020B0604020202020204" pitchFamily="34" charset="0"/>
              </a:rPr>
              <a:t>Maintains information pertaining to:</a:t>
            </a:r>
          </a:p>
          <a:p>
            <a:pPr lvl="1" eaLnBrk="1" hangingPunct="1">
              <a:spcBef>
                <a:spcPct val="20000"/>
              </a:spcBef>
              <a:buFont typeface="Wingdings" panose="05000000000000000000" pitchFamily="2" charset="2"/>
              <a:buAutoNum type="arabicPeriod"/>
            </a:pPr>
            <a:r>
              <a:rPr lang="en-US" altLang="en-US">
                <a:cs typeface="Arial" panose="020B0604020202020204" pitchFamily="34" charset="0"/>
              </a:rPr>
              <a:t>Mobile devices</a:t>
            </a:r>
          </a:p>
          <a:p>
            <a:pPr lvl="1" eaLnBrk="1" hangingPunct="1">
              <a:spcBef>
                <a:spcPct val="20000"/>
              </a:spcBef>
              <a:buFont typeface="Wingdings" panose="05000000000000000000" pitchFamily="2" charset="2"/>
              <a:buAutoNum type="arabicPeriod"/>
            </a:pPr>
            <a:r>
              <a:rPr lang="en-US" altLang="en-US">
                <a:cs typeface="Arial" panose="020B0604020202020204" pitchFamily="34" charset="0"/>
              </a:rPr>
              <a:t>Users</a:t>
            </a:r>
          </a:p>
          <a:p>
            <a:pPr lvl="1" eaLnBrk="1" hangingPunct="1">
              <a:spcBef>
                <a:spcPct val="20000"/>
              </a:spcBef>
              <a:buFont typeface="Wingdings" panose="05000000000000000000" pitchFamily="2" charset="2"/>
              <a:buAutoNum type="arabicPeriod"/>
            </a:pPr>
            <a:r>
              <a:rPr lang="en-US" altLang="en-US">
                <a:cs typeface="Arial" panose="020B0604020202020204" pitchFamily="34" charset="0"/>
              </a:rPr>
              <a:t>Location</a:t>
            </a:r>
          </a:p>
          <a:p>
            <a:pPr lvl="1" eaLnBrk="1" hangingPunct="1">
              <a:spcBef>
                <a:spcPct val="20000"/>
              </a:spcBef>
              <a:buFont typeface="Wingdings" panose="05000000000000000000" pitchFamily="2" charset="2"/>
              <a:buAutoNum type="arabicPeriod"/>
            </a:pPr>
            <a:r>
              <a:rPr lang="en-US" altLang="en-US">
                <a:cs typeface="Arial" panose="020B0604020202020204" pitchFamily="34" charset="0"/>
              </a:rPr>
              <a:t>Network</a:t>
            </a:r>
          </a:p>
          <a:p>
            <a:pPr lvl="1" eaLnBrk="1" hangingPunct="1">
              <a:spcBef>
                <a:spcPct val="20000"/>
              </a:spcBef>
              <a:buFont typeface="Wingdings" panose="05000000000000000000" pitchFamily="2" charset="2"/>
              <a:buAutoNum type="arabicPeriod"/>
            </a:pPr>
            <a:r>
              <a:rPr lang="en-US" altLang="en-US">
                <a:cs typeface="Arial" panose="020B0604020202020204" pitchFamily="34" charset="0"/>
              </a:rPr>
              <a:t>Environment around each mobile device </a:t>
            </a:r>
          </a:p>
          <a:p>
            <a:pPr lvl="1" eaLnBrk="1" hangingPunct="1">
              <a:spcBef>
                <a:spcPct val="20000"/>
              </a:spcBef>
              <a:buFont typeface="Wingdings" panose="05000000000000000000" pitchFamily="2" charset="2"/>
              <a:buAutoNum type="arabicPeriod"/>
            </a:pPr>
            <a:endParaRPr lang="en-US" altLang="en-US">
              <a:cs typeface="Arial" panose="020B0604020202020204" pitchFamily="34" charset="0"/>
            </a:endParaRPr>
          </a:p>
          <a:p>
            <a:pPr lvl="1" eaLnBrk="1" hangingPunct="1">
              <a:spcBef>
                <a:spcPct val="20000"/>
              </a:spcBef>
              <a:buFont typeface="Wingdings" panose="05000000000000000000" pitchFamily="2" charset="2"/>
              <a:buNone/>
            </a:pPr>
            <a:endParaRPr lang="en-US" altLang="en-US"/>
          </a:p>
        </p:txBody>
      </p:sp>
      <p:sp>
        <p:nvSpPr>
          <p:cNvPr id="2" name="Footer Placeholder 1"/>
          <p:cNvSpPr>
            <a:spLocks noGrp="1"/>
          </p:cNvSpPr>
          <p:nvPr>
            <p:ph type="ftr" sz="quarter" idx="11"/>
          </p:nvPr>
        </p:nvSpPr>
        <p:spPr/>
        <p:txBody>
          <a:bodyPr/>
          <a:lstStyle/>
          <a:p>
            <a:pPr>
              <a:defRPr/>
            </a:pPr>
            <a:r>
              <a:rPr lang="en-US" smtClean="0"/>
              <a:t>MIS 6120 Gerald Chege</a:t>
            </a:r>
            <a:endParaRPr lang="en-US"/>
          </a:p>
        </p:txBody>
      </p:sp>
    </p:spTree>
    <p:extLst>
      <p:ext uri="{BB962C8B-B14F-4D97-AF65-F5344CB8AC3E}">
        <p14:creationId xmlns:p14="http://schemas.microsoft.com/office/powerpoint/2010/main" val="60990119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pPr>
            <a:r>
              <a:rPr lang="en-US" altLang="en-US" sz="3200" b="1"/>
              <a:t>Challenges with CCM </a:t>
            </a:r>
          </a:p>
        </p:txBody>
      </p:sp>
      <p:sp>
        <p:nvSpPr>
          <p:cNvPr id="40963" name="Text Box 4"/>
          <p:cNvSpPr txBox="1">
            <a:spLocks noChangeArrowheads="1"/>
          </p:cNvSpPr>
          <p:nvPr/>
        </p:nvSpPr>
        <p:spPr bwMode="auto">
          <a:xfrm>
            <a:off x="228600" y="1524000"/>
            <a:ext cx="8382000" cy="534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lvl="1" eaLnBrk="1" hangingPunct="1">
              <a:lnSpc>
                <a:spcPct val="90000"/>
              </a:lnSpc>
              <a:spcBef>
                <a:spcPct val="20000"/>
              </a:spcBef>
              <a:buFont typeface="Wingdings" panose="05000000000000000000" pitchFamily="2" charset="2"/>
              <a:buChar char="q"/>
            </a:pPr>
            <a:r>
              <a:rPr lang="en-US" altLang="en-US"/>
              <a:t> Context definition: Defining context attributes with interoperability in mind; how will every GPS device know the current data format?</a:t>
            </a:r>
          </a:p>
          <a:p>
            <a:pPr lvl="1" eaLnBrk="1" hangingPunct="1">
              <a:lnSpc>
                <a:spcPct val="90000"/>
              </a:lnSpc>
              <a:spcBef>
                <a:spcPct val="20000"/>
              </a:spcBef>
              <a:buFont typeface="Wingdings" panose="05000000000000000000" pitchFamily="2" charset="2"/>
              <a:buNone/>
            </a:pPr>
            <a:endParaRPr lang="en-US" altLang="en-US"/>
          </a:p>
          <a:p>
            <a:pPr lvl="1" eaLnBrk="1" hangingPunct="1">
              <a:lnSpc>
                <a:spcPct val="90000"/>
              </a:lnSpc>
              <a:spcBef>
                <a:spcPct val="20000"/>
              </a:spcBef>
              <a:buFont typeface="Wingdings" panose="05000000000000000000" pitchFamily="2" charset="2"/>
              <a:buChar char="q"/>
            </a:pPr>
            <a:r>
              <a:rPr lang="en-US" altLang="en-US"/>
              <a:t> Context sensing: The way context data is obtained; e.g. GPS data acquisition</a:t>
            </a:r>
          </a:p>
          <a:p>
            <a:pPr lvl="1" eaLnBrk="1" hangingPunct="1">
              <a:lnSpc>
                <a:spcPct val="90000"/>
              </a:lnSpc>
              <a:spcBef>
                <a:spcPct val="20000"/>
              </a:spcBef>
              <a:buFont typeface="Wingdings" panose="05000000000000000000" pitchFamily="2" charset="2"/>
              <a:buNone/>
            </a:pPr>
            <a:endParaRPr lang="en-US" altLang="en-US"/>
          </a:p>
          <a:p>
            <a:pPr lvl="1" eaLnBrk="1" hangingPunct="1">
              <a:lnSpc>
                <a:spcPct val="90000"/>
              </a:lnSpc>
              <a:spcBef>
                <a:spcPct val="20000"/>
              </a:spcBef>
              <a:buFont typeface="Wingdings" panose="05000000000000000000" pitchFamily="2" charset="2"/>
              <a:buChar char="q"/>
            </a:pPr>
            <a:r>
              <a:rPr lang="en-US" altLang="en-US"/>
              <a:t> Context representation: The way context information is stored and transported; e.g. transmitting such information</a:t>
            </a:r>
          </a:p>
          <a:p>
            <a:pPr lvl="1" eaLnBrk="1" hangingPunct="1">
              <a:lnSpc>
                <a:spcPct val="90000"/>
              </a:lnSpc>
              <a:spcBef>
                <a:spcPct val="20000"/>
              </a:spcBef>
              <a:buFont typeface="Wingdings" panose="05000000000000000000" pitchFamily="2" charset="2"/>
              <a:buNone/>
            </a:pPr>
            <a:endParaRPr lang="en-US" altLang="en-US"/>
          </a:p>
          <a:p>
            <a:pPr lvl="1" eaLnBrk="1" hangingPunct="1">
              <a:lnSpc>
                <a:spcPct val="90000"/>
              </a:lnSpc>
              <a:spcBef>
                <a:spcPct val="20000"/>
              </a:spcBef>
              <a:buFont typeface="Wingdings" panose="05000000000000000000" pitchFamily="2" charset="2"/>
              <a:buChar char="q"/>
            </a:pPr>
            <a:r>
              <a:rPr lang="en-US" altLang="en-US"/>
              <a:t> Context interpretation: The way the context data is interpreted; e.g. we might need additional GIS information to interpret the GPS data</a:t>
            </a:r>
          </a:p>
          <a:p>
            <a:pPr eaLnBrk="1" hangingPunct="1">
              <a:spcBef>
                <a:spcPct val="50000"/>
              </a:spcBef>
              <a:buFont typeface="Wingdings" panose="05000000000000000000" pitchFamily="2" charset="2"/>
              <a:buChar char="q"/>
            </a:pPr>
            <a:endParaRPr lang="en-US" altLang="en-US"/>
          </a:p>
        </p:txBody>
      </p:sp>
      <p:sp>
        <p:nvSpPr>
          <p:cNvPr id="2" name="Footer Placeholder 1"/>
          <p:cNvSpPr>
            <a:spLocks noGrp="1"/>
          </p:cNvSpPr>
          <p:nvPr>
            <p:ph type="ftr" sz="quarter" idx="11"/>
          </p:nvPr>
        </p:nvSpPr>
        <p:spPr/>
        <p:txBody>
          <a:bodyPr/>
          <a:lstStyle/>
          <a:p>
            <a:pPr>
              <a:defRPr/>
            </a:pPr>
            <a:r>
              <a:rPr lang="en-US" smtClean="0"/>
              <a:t>MIS 6120 Gerald Chege</a:t>
            </a:r>
            <a:endParaRPr lang="en-US"/>
          </a:p>
        </p:txBody>
      </p:sp>
    </p:spTree>
    <p:extLst>
      <p:ext uri="{BB962C8B-B14F-4D97-AF65-F5344CB8AC3E}">
        <p14:creationId xmlns:p14="http://schemas.microsoft.com/office/powerpoint/2010/main" val="1175074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pPr>
            <a:r>
              <a:rPr lang="en-US" altLang="en-US" sz="3200" b="1"/>
              <a:t>Contexts handled by CCM </a:t>
            </a:r>
          </a:p>
        </p:txBody>
      </p:sp>
      <p:sp>
        <p:nvSpPr>
          <p:cNvPr id="41987" name="Text Box 3"/>
          <p:cNvSpPr txBox="1">
            <a:spLocks noChangeArrowheads="1"/>
          </p:cNvSpPr>
          <p:nvPr/>
        </p:nvSpPr>
        <p:spPr bwMode="auto">
          <a:xfrm>
            <a:off x="457200" y="1447800"/>
            <a:ext cx="8229600" cy="429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buFont typeface="Wingdings" panose="05000000000000000000" pitchFamily="2" charset="2"/>
              <a:buChar char="q"/>
            </a:pPr>
            <a:r>
              <a:rPr lang="en-US" altLang="en-US"/>
              <a:t> Identity</a:t>
            </a:r>
          </a:p>
          <a:p>
            <a:pPr eaLnBrk="1" hangingPunct="1">
              <a:spcBef>
                <a:spcPct val="50000"/>
              </a:spcBef>
              <a:buFont typeface="Wingdings" panose="05000000000000000000" pitchFamily="2" charset="2"/>
              <a:buChar char="q"/>
            </a:pPr>
            <a:r>
              <a:rPr lang="en-US" altLang="en-US"/>
              <a:t> Spatial and temporal information</a:t>
            </a:r>
          </a:p>
          <a:p>
            <a:pPr eaLnBrk="1" hangingPunct="1">
              <a:spcBef>
                <a:spcPct val="50000"/>
              </a:spcBef>
              <a:buFont typeface="Wingdings" panose="05000000000000000000" pitchFamily="2" charset="2"/>
              <a:buChar char="q"/>
            </a:pPr>
            <a:r>
              <a:rPr lang="en-US" altLang="en-US"/>
              <a:t> Environmental information</a:t>
            </a:r>
          </a:p>
          <a:p>
            <a:pPr eaLnBrk="1" hangingPunct="1">
              <a:spcBef>
                <a:spcPct val="50000"/>
              </a:spcBef>
              <a:buFont typeface="Wingdings" panose="05000000000000000000" pitchFamily="2" charset="2"/>
              <a:buChar char="q"/>
            </a:pPr>
            <a:r>
              <a:rPr lang="en-US" altLang="en-US"/>
              <a:t> Social information</a:t>
            </a:r>
          </a:p>
          <a:p>
            <a:pPr eaLnBrk="1" hangingPunct="1">
              <a:spcBef>
                <a:spcPct val="50000"/>
              </a:spcBef>
              <a:buFont typeface="Wingdings" panose="05000000000000000000" pitchFamily="2" charset="2"/>
              <a:buChar char="q"/>
            </a:pPr>
            <a:r>
              <a:rPr lang="en-US" altLang="en-US"/>
              <a:t> Proximity and availability of resources</a:t>
            </a:r>
          </a:p>
          <a:p>
            <a:pPr eaLnBrk="1" hangingPunct="1">
              <a:spcBef>
                <a:spcPct val="50000"/>
              </a:spcBef>
              <a:buFont typeface="Wingdings" panose="05000000000000000000" pitchFamily="2" charset="2"/>
              <a:buChar char="q"/>
            </a:pPr>
            <a:r>
              <a:rPr lang="en-US" altLang="en-US"/>
              <a:t> Physiological measurements </a:t>
            </a:r>
          </a:p>
          <a:p>
            <a:pPr eaLnBrk="1" hangingPunct="1">
              <a:spcBef>
                <a:spcPct val="50000"/>
              </a:spcBef>
              <a:buFont typeface="Wingdings" panose="05000000000000000000" pitchFamily="2" charset="2"/>
              <a:buChar char="q"/>
            </a:pPr>
            <a:r>
              <a:rPr lang="en-US" altLang="en-US"/>
              <a:t> Activity</a:t>
            </a:r>
          </a:p>
          <a:p>
            <a:pPr eaLnBrk="1" hangingPunct="1">
              <a:spcBef>
                <a:spcPct val="50000"/>
              </a:spcBef>
              <a:buFont typeface="Wingdings" panose="05000000000000000000" pitchFamily="2" charset="2"/>
              <a:buChar char="q"/>
            </a:pPr>
            <a:r>
              <a:rPr lang="en-US" altLang="en-US"/>
              <a:t> Schedules and agendas</a:t>
            </a:r>
          </a:p>
        </p:txBody>
      </p:sp>
      <p:sp>
        <p:nvSpPr>
          <p:cNvPr id="2" name="Footer Placeholder 1"/>
          <p:cNvSpPr>
            <a:spLocks noGrp="1"/>
          </p:cNvSpPr>
          <p:nvPr>
            <p:ph type="ftr" sz="quarter" idx="11"/>
          </p:nvPr>
        </p:nvSpPr>
        <p:spPr/>
        <p:txBody>
          <a:bodyPr/>
          <a:lstStyle/>
          <a:p>
            <a:pPr>
              <a:defRPr/>
            </a:pPr>
            <a:r>
              <a:rPr lang="en-US" smtClean="0"/>
              <a:t>MIS 6120 Gerald Chege</a:t>
            </a:r>
            <a:endParaRPr lang="en-US"/>
          </a:p>
        </p:txBody>
      </p:sp>
    </p:spTree>
    <p:extLst>
      <p:ext uri="{BB962C8B-B14F-4D97-AF65-F5344CB8AC3E}">
        <p14:creationId xmlns:p14="http://schemas.microsoft.com/office/powerpoint/2010/main" val="358967146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pPr>
            <a:r>
              <a:rPr lang="en-US" altLang="en-US" sz="3200" b="1"/>
              <a:t>Functions of the CCM</a:t>
            </a:r>
          </a:p>
        </p:txBody>
      </p:sp>
      <p:sp>
        <p:nvSpPr>
          <p:cNvPr id="43011" name="Text Box 3"/>
          <p:cNvSpPr txBox="1">
            <a:spLocks noChangeArrowheads="1"/>
          </p:cNvSpPr>
          <p:nvPr/>
        </p:nvSpPr>
        <p:spPr bwMode="auto">
          <a:xfrm>
            <a:off x="304800" y="1524000"/>
            <a:ext cx="8229600" cy="564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lnSpc>
                <a:spcPct val="90000"/>
              </a:lnSpc>
              <a:spcBef>
                <a:spcPct val="20000"/>
              </a:spcBef>
              <a:buFont typeface="Wingdings" panose="05000000000000000000" pitchFamily="2" charset="2"/>
              <a:buChar char="q"/>
            </a:pPr>
            <a:r>
              <a:rPr lang="en-AU" altLang="en-US">
                <a:cs typeface="Times New Roman" panose="02020603050405020304" pitchFamily="18" charset="0"/>
              </a:rPr>
              <a:t> Responsible for receiving raw context data, collating the data into a useful form and disseminating it to context consumers.</a:t>
            </a:r>
          </a:p>
          <a:p>
            <a:pPr eaLnBrk="1" hangingPunct="1">
              <a:lnSpc>
                <a:spcPct val="90000"/>
              </a:lnSpc>
              <a:spcBef>
                <a:spcPct val="20000"/>
              </a:spcBef>
              <a:buFont typeface="Wingdings" panose="05000000000000000000" pitchFamily="2" charset="2"/>
              <a:buNone/>
            </a:pPr>
            <a:endParaRPr lang="en-AU" altLang="en-US">
              <a:cs typeface="Times New Roman" panose="02020603050405020304" pitchFamily="18" charset="0"/>
            </a:endParaRPr>
          </a:p>
          <a:p>
            <a:pPr eaLnBrk="1" hangingPunct="1">
              <a:lnSpc>
                <a:spcPct val="90000"/>
              </a:lnSpc>
              <a:spcBef>
                <a:spcPct val="20000"/>
              </a:spcBef>
              <a:buFont typeface="Wingdings" panose="05000000000000000000" pitchFamily="2" charset="2"/>
              <a:buChar char="q"/>
            </a:pPr>
            <a:r>
              <a:rPr lang="en-AU" altLang="en-US">
                <a:cs typeface="Times New Roman" panose="02020603050405020304" pitchFamily="18" charset="0"/>
              </a:rPr>
              <a:t> Present context information to consumers in suitable and interoperable form.</a:t>
            </a:r>
          </a:p>
          <a:p>
            <a:pPr eaLnBrk="1" hangingPunct="1">
              <a:lnSpc>
                <a:spcPct val="90000"/>
              </a:lnSpc>
              <a:spcBef>
                <a:spcPct val="20000"/>
              </a:spcBef>
              <a:buFont typeface="Wingdings" panose="05000000000000000000" pitchFamily="2" charset="2"/>
              <a:buNone/>
            </a:pPr>
            <a:endParaRPr lang="en-AU" altLang="en-US">
              <a:cs typeface="Times New Roman" panose="02020603050405020304" pitchFamily="18" charset="0"/>
            </a:endParaRPr>
          </a:p>
          <a:p>
            <a:pPr eaLnBrk="1" hangingPunct="1">
              <a:lnSpc>
                <a:spcPct val="90000"/>
              </a:lnSpc>
              <a:spcBef>
                <a:spcPct val="20000"/>
              </a:spcBef>
              <a:buFont typeface="Wingdings" panose="05000000000000000000" pitchFamily="2" charset="2"/>
              <a:buChar char="q"/>
            </a:pPr>
            <a:r>
              <a:rPr lang="en-AU" altLang="en-US">
                <a:cs typeface="Times New Roman" panose="02020603050405020304" pitchFamily="18" charset="0"/>
              </a:rPr>
              <a:t> Context model should allow aggregation.</a:t>
            </a:r>
          </a:p>
          <a:p>
            <a:pPr eaLnBrk="1" hangingPunct="1">
              <a:lnSpc>
                <a:spcPct val="90000"/>
              </a:lnSpc>
              <a:spcBef>
                <a:spcPct val="20000"/>
              </a:spcBef>
              <a:buFont typeface="Wingdings" panose="05000000000000000000" pitchFamily="2" charset="2"/>
              <a:buNone/>
            </a:pPr>
            <a:endParaRPr lang="en-AU" altLang="en-US">
              <a:cs typeface="Times New Roman" panose="02020603050405020304" pitchFamily="18" charset="0"/>
            </a:endParaRPr>
          </a:p>
          <a:p>
            <a:pPr eaLnBrk="1" hangingPunct="1">
              <a:lnSpc>
                <a:spcPct val="90000"/>
              </a:lnSpc>
              <a:spcBef>
                <a:spcPct val="20000"/>
              </a:spcBef>
              <a:buFont typeface="Wingdings" panose="05000000000000000000" pitchFamily="2" charset="2"/>
              <a:buChar char="q"/>
            </a:pPr>
            <a:r>
              <a:rPr lang="en-AU" altLang="en-US">
                <a:cs typeface="Times New Roman" panose="02020603050405020304" pitchFamily="18" charset="0"/>
              </a:rPr>
              <a:t> Dynamic updates should be possible.</a:t>
            </a:r>
          </a:p>
          <a:p>
            <a:pPr eaLnBrk="1" hangingPunct="1">
              <a:lnSpc>
                <a:spcPct val="90000"/>
              </a:lnSpc>
              <a:spcBef>
                <a:spcPct val="20000"/>
              </a:spcBef>
              <a:buFont typeface="Wingdings" panose="05000000000000000000" pitchFamily="2" charset="2"/>
              <a:buNone/>
            </a:pPr>
            <a:endParaRPr lang="en-AU" altLang="en-US">
              <a:cs typeface="Times New Roman" panose="02020603050405020304" pitchFamily="18" charset="0"/>
            </a:endParaRPr>
          </a:p>
          <a:p>
            <a:pPr eaLnBrk="1" hangingPunct="1">
              <a:lnSpc>
                <a:spcPct val="90000"/>
              </a:lnSpc>
              <a:spcBef>
                <a:spcPct val="20000"/>
              </a:spcBef>
              <a:buFont typeface="Wingdings" panose="05000000000000000000" pitchFamily="2" charset="2"/>
              <a:buChar char="q"/>
            </a:pPr>
            <a:r>
              <a:rPr lang="en-AU" altLang="en-US">
                <a:cs typeface="Times New Roman" panose="02020603050405020304" pitchFamily="18" charset="0"/>
              </a:rPr>
              <a:t> Context history should be available.</a:t>
            </a:r>
          </a:p>
          <a:p>
            <a:pPr eaLnBrk="1" hangingPunct="1">
              <a:lnSpc>
                <a:spcPct val="90000"/>
              </a:lnSpc>
              <a:spcBef>
                <a:spcPct val="20000"/>
              </a:spcBef>
              <a:buFont typeface="Wingdings" panose="05000000000000000000" pitchFamily="2" charset="2"/>
              <a:buNone/>
            </a:pPr>
            <a:endParaRPr lang="en-AU" altLang="en-US">
              <a:cs typeface="Times New Roman" panose="02020603050405020304" pitchFamily="18" charset="0"/>
            </a:endParaRPr>
          </a:p>
          <a:p>
            <a:pPr eaLnBrk="1" hangingPunct="1">
              <a:lnSpc>
                <a:spcPct val="90000"/>
              </a:lnSpc>
              <a:spcBef>
                <a:spcPct val="20000"/>
              </a:spcBef>
              <a:buFont typeface="Wingdings" panose="05000000000000000000" pitchFamily="2" charset="2"/>
              <a:buChar char="q"/>
            </a:pPr>
            <a:r>
              <a:rPr lang="en-AU" altLang="en-US">
                <a:cs typeface="Times New Roman" panose="02020603050405020304" pitchFamily="18" charset="0"/>
              </a:rPr>
              <a:t> Context should be filtered.</a:t>
            </a:r>
            <a:endParaRPr lang="en-US" altLang="en-US">
              <a:cs typeface="Times New Roman" panose="02020603050405020304" pitchFamily="18" charset="0"/>
            </a:endParaRPr>
          </a:p>
          <a:p>
            <a:pPr algn="ctr" eaLnBrk="1" hangingPunct="1">
              <a:spcBef>
                <a:spcPct val="50000"/>
              </a:spcBef>
              <a:buFont typeface="Wingdings" panose="05000000000000000000" pitchFamily="2" charset="2"/>
              <a:buChar char="q"/>
            </a:pPr>
            <a:endParaRPr lang="en-US" altLang="en-US"/>
          </a:p>
        </p:txBody>
      </p:sp>
      <p:sp>
        <p:nvSpPr>
          <p:cNvPr id="2" name="Footer Placeholder 1"/>
          <p:cNvSpPr>
            <a:spLocks noGrp="1"/>
          </p:cNvSpPr>
          <p:nvPr>
            <p:ph type="ftr" sz="quarter" idx="11"/>
          </p:nvPr>
        </p:nvSpPr>
        <p:spPr/>
        <p:txBody>
          <a:bodyPr/>
          <a:lstStyle/>
          <a:p>
            <a:pPr>
              <a:defRPr/>
            </a:pPr>
            <a:r>
              <a:rPr lang="en-US" smtClean="0"/>
              <a:t>MIS 6120 Gerald Chege</a:t>
            </a:r>
            <a:endParaRPr lang="en-US"/>
          </a:p>
        </p:txBody>
      </p:sp>
    </p:spTree>
    <p:extLst>
      <p:ext uri="{BB962C8B-B14F-4D97-AF65-F5344CB8AC3E}">
        <p14:creationId xmlns:p14="http://schemas.microsoft.com/office/powerpoint/2010/main" val="14516389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685800" y="228600"/>
            <a:ext cx="77724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en-US" sz="3200" b="1">
                <a:solidFill>
                  <a:schemeClr val="tx2"/>
                </a:solidFill>
              </a:rPr>
              <a:t>History of Internet – I </a:t>
            </a:r>
          </a:p>
        </p:txBody>
      </p:sp>
      <p:sp>
        <p:nvSpPr>
          <p:cNvPr id="7171" name="Text Box 3"/>
          <p:cNvSpPr txBox="1">
            <a:spLocks noChangeArrowheads="1"/>
          </p:cNvSpPr>
          <p:nvPr/>
        </p:nvSpPr>
        <p:spPr bwMode="auto">
          <a:xfrm>
            <a:off x="578296" y="1219200"/>
            <a:ext cx="8458200" cy="6043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lnSpc>
                <a:spcPct val="80000"/>
              </a:lnSpc>
              <a:spcBef>
                <a:spcPct val="20000"/>
              </a:spcBef>
              <a:buFont typeface="Wingdings" panose="05000000000000000000" pitchFamily="2" charset="2"/>
              <a:buChar char="q"/>
            </a:pPr>
            <a:r>
              <a:rPr lang="en-US" altLang="en-US" dirty="0"/>
              <a:t> Following the successful launch of Sputnik in 1957 by the Russians, USA felt the need of research in certain focused areas. Therefore, Advance Research Project Agency (ARPA) was formed to fund Science and Technology projects and position USA as a leader in technology.</a:t>
            </a:r>
          </a:p>
          <a:p>
            <a:pPr eaLnBrk="1" hangingPunct="1">
              <a:lnSpc>
                <a:spcPct val="80000"/>
              </a:lnSpc>
              <a:spcBef>
                <a:spcPct val="20000"/>
              </a:spcBef>
              <a:buFont typeface="Wingdings" panose="05000000000000000000" pitchFamily="2" charset="2"/>
              <a:buChar char="q"/>
            </a:pPr>
            <a:endParaRPr lang="en-US" altLang="en-US" dirty="0"/>
          </a:p>
          <a:p>
            <a:pPr eaLnBrk="1" hangingPunct="1">
              <a:lnSpc>
                <a:spcPct val="80000"/>
              </a:lnSpc>
              <a:spcBef>
                <a:spcPct val="20000"/>
              </a:spcBef>
              <a:buFont typeface="Wingdings" panose="05000000000000000000" pitchFamily="2" charset="2"/>
              <a:buChar char="q"/>
            </a:pPr>
            <a:r>
              <a:rPr lang="en-US" altLang="en-US" dirty="0"/>
              <a:t> In early sixties, Leonard </a:t>
            </a:r>
            <a:r>
              <a:rPr lang="en-US" altLang="en-US" dirty="0" err="1"/>
              <a:t>Kleinrock</a:t>
            </a:r>
            <a:r>
              <a:rPr lang="en-US" altLang="en-US" dirty="0"/>
              <a:t> developed the basic principles of packet switching at MIT.</a:t>
            </a:r>
          </a:p>
          <a:p>
            <a:pPr eaLnBrk="1" hangingPunct="1">
              <a:lnSpc>
                <a:spcPct val="80000"/>
              </a:lnSpc>
              <a:spcBef>
                <a:spcPct val="20000"/>
              </a:spcBef>
              <a:buFont typeface="Wingdings" panose="05000000000000000000" pitchFamily="2" charset="2"/>
              <a:buChar char="q"/>
            </a:pPr>
            <a:endParaRPr lang="en-US" altLang="en-US" dirty="0"/>
          </a:p>
          <a:p>
            <a:pPr eaLnBrk="1" hangingPunct="1">
              <a:lnSpc>
                <a:spcPct val="80000"/>
              </a:lnSpc>
              <a:spcBef>
                <a:spcPct val="20000"/>
              </a:spcBef>
              <a:buFont typeface="Wingdings" panose="05000000000000000000" pitchFamily="2" charset="2"/>
              <a:buChar char="q"/>
            </a:pPr>
            <a:r>
              <a:rPr lang="en-US" altLang="en-US" dirty="0"/>
              <a:t> During the same period, Paul </a:t>
            </a:r>
            <a:r>
              <a:rPr lang="en-US" altLang="en-US" dirty="0" err="1"/>
              <a:t>Baran</a:t>
            </a:r>
            <a:r>
              <a:rPr lang="en-US" altLang="en-US" dirty="0"/>
              <a:t> in a series of RAND Corporation reports recommended several ways to accomplish packet switch network.</a:t>
            </a:r>
          </a:p>
          <a:p>
            <a:pPr eaLnBrk="1" hangingPunct="1">
              <a:lnSpc>
                <a:spcPct val="80000"/>
              </a:lnSpc>
              <a:spcBef>
                <a:spcPct val="20000"/>
              </a:spcBef>
              <a:buFont typeface="Wingdings" panose="05000000000000000000" pitchFamily="2" charset="2"/>
              <a:buChar char="q"/>
            </a:pPr>
            <a:endParaRPr lang="en-US" altLang="en-US" dirty="0"/>
          </a:p>
          <a:p>
            <a:pPr eaLnBrk="1" hangingPunct="1">
              <a:lnSpc>
                <a:spcPct val="80000"/>
              </a:lnSpc>
              <a:spcBef>
                <a:spcPct val="20000"/>
              </a:spcBef>
              <a:buFont typeface="Wingdings" panose="05000000000000000000" pitchFamily="2" charset="2"/>
              <a:buChar char="q"/>
            </a:pPr>
            <a:r>
              <a:rPr lang="en-US" altLang="en-US" dirty="0"/>
              <a:t> In 1965, working with Thomas Merrill, Lawrence G. Roberts connected the TX – 2 computer in Massachusetts to the Q-32 in California with a low speed dial – up telephone line creating the first computer network.</a:t>
            </a:r>
          </a:p>
          <a:p>
            <a:pPr eaLnBrk="1" hangingPunct="1">
              <a:spcBef>
                <a:spcPct val="50000"/>
              </a:spcBef>
              <a:buFont typeface="Wingdings" panose="05000000000000000000" pitchFamily="2" charset="2"/>
              <a:buChar char="q"/>
            </a:pPr>
            <a:endParaRPr lang="en-US" altLang="en-US" dirty="0"/>
          </a:p>
        </p:txBody>
      </p:sp>
      <p:sp>
        <p:nvSpPr>
          <p:cNvPr id="2" name="Footer Placeholder 1"/>
          <p:cNvSpPr>
            <a:spLocks noGrp="1"/>
          </p:cNvSpPr>
          <p:nvPr>
            <p:ph type="ftr" sz="quarter" idx="11"/>
          </p:nvPr>
        </p:nvSpPr>
        <p:spPr/>
        <p:txBody>
          <a:bodyPr/>
          <a:lstStyle/>
          <a:p>
            <a:pPr>
              <a:defRPr/>
            </a:pPr>
            <a:r>
              <a:rPr lang="en-US" smtClean="0"/>
              <a:t>MIS 6120 Gerald Chege</a:t>
            </a:r>
            <a:endParaRPr lang="en-US"/>
          </a:p>
        </p:txBody>
      </p:sp>
    </p:spTree>
    <p:extLst>
      <p:ext uri="{BB962C8B-B14F-4D97-AF65-F5344CB8AC3E}">
        <p14:creationId xmlns:p14="http://schemas.microsoft.com/office/powerpoint/2010/main" val="391353192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pPr>
            <a:r>
              <a:rPr lang="en-US" altLang="en-US" sz="3200" b="1"/>
              <a:t>Composite Capabilities/Preference Profiles </a:t>
            </a:r>
          </a:p>
        </p:txBody>
      </p:sp>
      <p:sp>
        <p:nvSpPr>
          <p:cNvPr id="44035" name="Text Box 3"/>
          <p:cNvSpPr txBox="1">
            <a:spLocks noChangeArrowheads="1"/>
          </p:cNvSpPr>
          <p:nvPr/>
        </p:nvSpPr>
        <p:spPr bwMode="auto">
          <a:xfrm>
            <a:off x="381000" y="1676400"/>
            <a:ext cx="8229600" cy="337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buFont typeface="Wingdings" panose="05000000000000000000" pitchFamily="2" charset="2"/>
              <a:buChar char="q"/>
            </a:pPr>
            <a:r>
              <a:rPr lang="en-US" altLang="en-US"/>
              <a:t> Proposed W3C standard for describing device capabilities and user preferences</a:t>
            </a:r>
          </a:p>
          <a:p>
            <a:pPr eaLnBrk="1" hangingPunct="1">
              <a:spcBef>
                <a:spcPct val="50000"/>
              </a:spcBef>
              <a:buFont typeface="Wingdings" panose="05000000000000000000" pitchFamily="2" charset="2"/>
              <a:buChar char="q"/>
            </a:pPr>
            <a:r>
              <a:rPr lang="en-US" altLang="en-US"/>
              <a:t> Based on Resource Description framework (RDF)</a:t>
            </a:r>
          </a:p>
          <a:p>
            <a:pPr eaLnBrk="1" hangingPunct="1">
              <a:spcBef>
                <a:spcPct val="50000"/>
              </a:spcBef>
              <a:buFont typeface="Wingdings" panose="05000000000000000000" pitchFamily="2" charset="2"/>
              <a:buChar char="q"/>
            </a:pPr>
            <a:r>
              <a:rPr lang="en-US" altLang="en-US"/>
              <a:t> Can be serialized using XML</a:t>
            </a:r>
          </a:p>
          <a:p>
            <a:pPr eaLnBrk="1" hangingPunct="1">
              <a:spcBef>
                <a:spcPct val="50000"/>
              </a:spcBef>
              <a:buFont typeface="Wingdings" panose="05000000000000000000" pitchFamily="2" charset="2"/>
              <a:buChar char="q"/>
            </a:pPr>
            <a:r>
              <a:rPr lang="en-US" altLang="en-US"/>
              <a:t> Origin server or proxy can perform some sort of content to device matching</a:t>
            </a:r>
          </a:p>
          <a:p>
            <a:pPr eaLnBrk="1" hangingPunct="1">
              <a:spcBef>
                <a:spcPct val="50000"/>
              </a:spcBef>
              <a:buFont typeface="Wingdings" panose="05000000000000000000" pitchFamily="2" charset="2"/>
              <a:buChar char="q"/>
            </a:pPr>
            <a:r>
              <a:rPr lang="en-US" altLang="en-US"/>
              <a:t> Abbreviated  as CC/PP     </a:t>
            </a:r>
          </a:p>
        </p:txBody>
      </p:sp>
      <p:sp>
        <p:nvSpPr>
          <p:cNvPr id="2" name="Footer Placeholder 1"/>
          <p:cNvSpPr>
            <a:spLocks noGrp="1"/>
          </p:cNvSpPr>
          <p:nvPr>
            <p:ph type="ftr" sz="quarter" idx="11"/>
          </p:nvPr>
        </p:nvSpPr>
        <p:spPr/>
        <p:txBody>
          <a:bodyPr/>
          <a:lstStyle/>
          <a:p>
            <a:pPr>
              <a:defRPr/>
            </a:pPr>
            <a:r>
              <a:rPr lang="en-US" smtClean="0"/>
              <a:t>MIS 6120 Gerald Chege</a:t>
            </a:r>
            <a:endParaRPr lang="en-US"/>
          </a:p>
        </p:txBody>
      </p:sp>
    </p:spTree>
    <p:extLst>
      <p:ext uri="{BB962C8B-B14F-4D97-AF65-F5344CB8AC3E}">
        <p14:creationId xmlns:p14="http://schemas.microsoft.com/office/powerpoint/2010/main" val="225627026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pPr>
            <a:r>
              <a:rPr lang="en-US" altLang="en-US" sz="3200" b="1"/>
              <a:t>CC/PP in action</a:t>
            </a:r>
          </a:p>
        </p:txBody>
      </p:sp>
      <p:sp>
        <p:nvSpPr>
          <p:cNvPr id="45059" name="Text Box 4"/>
          <p:cNvSpPr txBox="1">
            <a:spLocks noChangeArrowheads="1"/>
          </p:cNvSpPr>
          <p:nvPr/>
        </p:nvSpPr>
        <p:spPr bwMode="auto">
          <a:xfrm>
            <a:off x="457200" y="1295400"/>
            <a:ext cx="8458200" cy="556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buFont typeface="Wingdings" panose="05000000000000000000" pitchFamily="2" charset="2"/>
              <a:buChar char="q"/>
            </a:pPr>
            <a:r>
              <a:rPr lang="en-US" altLang="en-US"/>
              <a:t> Device sends serialized profile model with request for content.</a:t>
            </a:r>
          </a:p>
          <a:p>
            <a:pPr eaLnBrk="1" hangingPunct="1">
              <a:spcBef>
                <a:spcPct val="50000"/>
              </a:spcBef>
              <a:buFont typeface="Wingdings" panose="05000000000000000000" pitchFamily="2" charset="2"/>
              <a:buChar char="q"/>
            </a:pPr>
            <a:r>
              <a:rPr lang="en-US" altLang="en-US"/>
              <a:t> Origin server receives serialized RDF profile and converts it into an in – memory model.</a:t>
            </a:r>
          </a:p>
          <a:p>
            <a:pPr eaLnBrk="1" hangingPunct="1">
              <a:spcBef>
                <a:spcPct val="50000"/>
              </a:spcBef>
              <a:buFont typeface="Wingdings" panose="05000000000000000000" pitchFamily="2" charset="2"/>
              <a:buChar char="q"/>
            </a:pPr>
            <a:r>
              <a:rPr lang="en-US" altLang="en-US"/>
              <a:t> The profile for the requested document is retrieved and an in –memory model is created.</a:t>
            </a:r>
          </a:p>
          <a:p>
            <a:pPr eaLnBrk="1" hangingPunct="1">
              <a:spcBef>
                <a:spcPct val="50000"/>
              </a:spcBef>
              <a:buFont typeface="Wingdings" panose="05000000000000000000" pitchFamily="2" charset="2"/>
              <a:buChar char="q"/>
            </a:pPr>
            <a:r>
              <a:rPr lang="en-US" altLang="en-US"/>
              <a:t> The device profile model is matched against the document profile model.</a:t>
            </a:r>
          </a:p>
          <a:p>
            <a:pPr eaLnBrk="1" hangingPunct="1">
              <a:spcBef>
                <a:spcPct val="50000"/>
              </a:spcBef>
              <a:buFont typeface="Wingdings" panose="05000000000000000000" pitchFamily="2" charset="2"/>
              <a:buChar char="q"/>
            </a:pPr>
            <a:r>
              <a:rPr lang="en-US" altLang="en-US"/>
              <a:t> A suitable representation of the document is chosen. Either  content switch on context or content transcoding on context is employed.</a:t>
            </a:r>
          </a:p>
          <a:p>
            <a:pPr eaLnBrk="1" hangingPunct="1">
              <a:spcBef>
                <a:spcPct val="50000"/>
              </a:spcBef>
              <a:buFont typeface="Wingdings" panose="05000000000000000000" pitchFamily="2" charset="2"/>
              <a:buChar char="q"/>
            </a:pPr>
            <a:r>
              <a:rPr lang="en-US" altLang="en-US"/>
              <a:t> Document is returned to device and presented.</a:t>
            </a:r>
          </a:p>
          <a:p>
            <a:pPr eaLnBrk="1" hangingPunct="1">
              <a:spcBef>
                <a:spcPct val="50000"/>
              </a:spcBef>
              <a:buFont typeface="Wingdings" panose="05000000000000000000" pitchFamily="2" charset="2"/>
              <a:buChar char="q"/>
            </a:pPr>
            <a:endParaRPr lang="en-US" altLang="en-US"/>
          </a:p>
        </p:txBody>
      </p:sp>
      <p:sp>
        <p:nvSpPr>
          <p:cNvPr id="2" name="Footer Placeholder 1"/>
          <p:cNvSpPr>
            <a:spLocks noGrp="1"/>
          </p:cNvSpPr>
          <p:nvPr>
            <p:ph type="ftr" sz="quarter" idx="11"/>
          </p:nvPr>
        </p:nvSpPr>
        <p:spPr/>
        <p:txBody>
          <a:bodyPr/>
          <a:lstStyle/>
          <a:p>
            <a:pPr>
              <a:defRPr/>
            </a:pPr>
            <a:r>
              <a:rPr lang="en-US" smtClean="0"/>
              <a:t>MIS 6120 Gerald Chege</a:t>
            </a:r>
            <a:endParaRPr lang="en-US"/>
          </a:p>
        </p:txBody>
      </p:sp>
    </p:spTree>
    <p:extLst>
      <p:ext uri="{BB962C8B-B14F-4D97-AF65-F5344CB8AC3E}">
        <p14:creationId xmlns:p14="http://schemas.microsoft.com/office/powerpoint/2010/main" val="363077803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pPr>
            <a:r>
              <a:rPr lang="en-US" altLang="en-US" sz="3200" b="1"/>
              <a:t>Simplest use of CC/PP</a:t>
            </a:r>
          </a:p>
        </p:txBody>
      </p:sp>
      <p:pic>
        <p:nvPicPr>
          <p:cNvPr id="4608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2100" y="2286000"/>
            <a:ext cx="6019800"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pPr>
              <a:defRPr/>
            </a:pPr>
            <a:r>
              <a:rPr lang="en-US" smtClean="0"/>
              <a:t>MIS 6120 Gerald Chege</a:t>
            </a:r>
            <a:endParaRPr lang="en-US"/>
          </a:p>
        </p:txBody>
      </p:sp>
    </p:spTree>
    <p:extLst>
      <p:ext uri="{BB962C8B-B14F-4D97-AF65-F5344CB8AC3E}">
        <p14:creationId xmlns:p14="http://schemas.microsoft.com/office/powerpoint/2010/main" val="314021393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Text Box 2"/>
          <p:cNvSpPr txBox="1">
            <a:spLocks noChangeArrowheads="1"/>
          </p:cNvSpPr>
          <p:nvPr/>
        </p:nvSpPr>
        <p:spPr bwMode="auto">
          <a:xfrm>
            <a:off x="381000" y="3048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pPr>
            <a:r>
              <a:rPr lang="en-US" altLang="en-US" sz="3200" b="1"/>
              <a:t>Format for RDF</a:t>
            </a:r>
          </a:p>
        </p:txBody>
      </p:sp>
      <p:graphicFrame>
        <p:nvGraphicFramePr>
          <p:cNvPr id="1026" name="Object 3"/>
          <p:cNvGraphicFramePr>
            <a:graphicFrameLocks noChangeAspect="1"/>
          </p:cNvGraphicFramePr>
          <p:nvPr/>
        </p:nvGraphicFramePr>
        <p:xfrm>
          <a:off x="1266825" y="1117600"/>
          <a:ext cx="6810375" cy="5511800"/>
        </p:xfrm>
        <a:graphic>
          <a:graphicData uri="http://schemas.openxmlformats.org/presentationml/2006/ole">
            <mc:AlternateContent xmlns:mc="http://schemas.openxmlformats.org/markup-compatibility/2006">
              <mc:Choice xmlns:v="urn:schemas-microsoft-com:vml" Requires="v">
                <p:oleObj spid="_x0000_s85001" name="Bitmap Image" r:id="rId4" imgW="4933333" imgH="4114286" progId="Paint.Picture">
                  <p:embed/>
                </p:oleObj>
              </mc:Choice>
              <mc:Fallback>
                <p:oleObj name="Bitmap Image" r:id="rId4" imgW="4933333" imgH="4114286" progId="Paint.Picture">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66825" y="1117600"/>
                        <a:ext cx="6810375" cy="551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Footer Placeholder 1"/>
          <p:cNvSpPr>
            <a:spLocks noGrp="1"/>
          </p:cNvSpPr>
          <p:nvPr>
            <p:ph type="ftr" sz="quarter" idx="11"/>
          </p:nvPr>
        </p:nvSpPr>
        <p:spPr/>
        <p:txBody>
          <a:bodyPr/>
          <a:lstStyle/>
          <a:p>
            <a:pPr>
              <a:defRPr/>
            </a:pPr>
            <a:r>
              <a:rPr lang="en-US" smtClean="0"/>
              <a:t>MIS 6120 Gerald Chege</a:t>
            </a:r>
            <a:endParaRPr lang="en-US"/>
          </a:p>
        </p:txBody>
      </p:sp>
    </p:spTree>
    <p:extLst>
      <p:ext uri="{BB962C8B-B14F-4D97-AF65-F5344CB8AC3E}">
        <p14:creationId xmlns:p14="http://schemas.microsoft.com/office/powerpoint/2010/main" val="271010720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pPr>
            <a:r>
              <a:rPr lang="en-US" altLang="en-US" sz="3200" b="1"/>
              <a:t>Example for RDF</a:t>
            </a:r>
          </a:p>
        </p:txBody>
      </p:sp>
      <p:graphicFrame>
        <p:nvGraphicFramePr>
          <p:cNvPr id="2050" name="Object 3"/>
          <p:cNvGraphicFramePr>
            <a:graphicFrameLocks noChangeAspect="1"/>
          </p:cNvGraphicFramePr>
          <p:nvPr/>
        </p:nvGraphicFramePr>
        <p:xfrm>
          <a:off x="1981200" y="1219200"/>
          <a:ext cx="4800600" cy="5334000"/>
        </p:xfrm>
        <a:graphic>
          <a:graphicData uri="http://schemas.openxmlformats.org/presentationml/2006/ole">
            <mc:AlternateContent xmlns:mc="http://schemas.openxmlformats.org/markup-compatibility/2006">
              <mc:Choice xmlns:v="urn:schemas-microsoft-com:vml" Requires="v">
                <p:oleObj spid="_x0000_s86025" name="Bitmap Image" r:id="rId4" imgW="3877216" imgH="5172797" progId="Paint.Picture">
                  <p:embed/>
                </p:oleObj>
              </mc:Choice>
              <mc:Fallback>
                <p:oleObj name="Bitmap Image" r:id="rId4" imgW="3877216" imgH="5172797" progId="Paint.Picture">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81200" y="1219200"/>
                        <a:ext cx="4800600"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Footer Placeholder 1"/>
          <p:cNvSpPr>
            <a:spLocks noGrp="1"/>
          </p:cNvSpPr>
          <p:nvPr>
            <p:ph type="ftr" sz="quarter" idx="11"/>
          </p:nvPr>
        </p:nvSpPr>
        <p:spPr/>
        <p:txBody>
          <a:bodyPr/>
          <a:lstStyle/>
          <a:p>
            <a:pPr>
              <a:defRPr/>
            </a:pPr>
            <a:r>
              <a:rPr lang="en-US" smtClean="0"/>
              <a:t>MIS 6120 Gerald Chege</a:t>
            </a:r>
            <a:endParaRPr lang="en-US"/>
          </a:p>
        </p:txBody>
      </p:sp>
    </p:spTree>
    <p:extLst>
      <p:ext uri="{BB962C8B-B14F-4D97-AF65-F5344CB8AC3E}">
        <p14:creationId xmlns:p14="http://schemas.microsoft.com/office/powerpoint/2010/main" val="404862688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pPr>
            <a:r>
              <a:rPr lang="en-US" altLang="en-US" sz="3200" b="1"/>
              <a:t>Parser for RDF</a:t>
            </a:r>
          </a:p>
        </p:txBody>
      </p:sp>
      <p:sp>
        <p:nvSpPr>
          <p:cNvPr id="47107" name="Text Box 3"/>
          <p:cNvSpPr txBox="1">
            <a:spLocks noChangeArrowheads="1"/>
          </p:cNvSpPr>
          <p:nvPr/>
        </p:nvSpPr>
        <p:spPr bwMode="auto">
          <a:xfrm>
            <a:off x="381000" y="1447800"/>
            <a:ext cx="8382000" cy="436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lnSpc>
                <a:spcPct val="90000"/>
              </a:lnSpc>
              <a:spcBef>
                <a:spcPct val="20000"/>
              </a:spcBef>
              <a:buFont typeface="Wingdings" panose="05000000000000000000" pitchFamily="2" charset="2"/>
              <a:buChar char="q"/>
            </a:pPr>
            <a:r>
              <a:rPr lang="en-AU" altLang="en-US">
                <a:cs typeface="Times New Roman" panose="02020603050405020304" pitchFamily="18" charset="0"/>
              </a:rPr>
              <a:t> Java based RDF parser (SiRPAC) is available free on the web.</a:t>
            </a:r>
          </a:p>
          <a:p>
            <a:pPr algn="just" eaLnBrk="1" hangingPunct="1">
              <a:lnSpc>
                <a:spcPct val="90000"/>
              </a:lnSpc>
              <a:spcBef>
                <a:spcPct val="20000"/>
              </a:spcBef>
              <a:buFont typeface="Wingdings" panose="05000000000000000000" pitchFamily="2" charset="2"/>
              <a:buNone/>
            </a:pPr>
            <a:endParaRPr lang="en-AU" altLang="en-US">
              <a:cs typeface="Times New Roman" panose="02020603050405020304" pitchFamily="18" charset="0"/>
            </a:endParaRPr>
          </a:p>
          <a:p>
            <a:pPr algn="just" eaLnBrk="1" hangingPunct="1">
              <a:lnSpc>
                <a:spcPct val="90000"/>
              </a:lnSpc>
              <a:spcBef>
                <a:spcPct val="20000"/>
              </a:spcBef>
              <a:buFont typeface="Wingdings" panose="05000000000000000000" pitchFamily="2" charset="2"/>
              <a:buChar char="q"/>
            </a:pPr>
            <a:r>
              <a:rPr lang="en-AU" altLang="en-US">
                <a:cs typeface="Times New Roman" panose="02020603050405020304" pitchFamily="18" charset="0"/>
              </a:rPr>
              <a:t> SiRPAC can be used to parse serialised RDF into triples.</a:t>
            </a:r>
          </a:p>
          <a:p>
            <a:pPr algn="just" eaLnBrk="1" hangingPunct="1">
              <a:lnSpc>
                <a:spcPct val="90000"/>
              </a:lnSpc>
              <a:spcBef>
                <a:spcPct val="20000"/>
              </a:spcBef>
              <a:buFont typeface="Wingdings" panose="05000000000000000000" pitchFamily="2" charset="2"/>
              <a:buNone/>
            </a:pPr>
            <a:endParaRPr lang="en-AU" altLang="en-US">
              <a:cs typeface="Times New Roman" panose="02020603050405020304" pitchFamily="18" charset="0"/>
            </a:endParaRPr>
          </a:p>
          <a:p>
            <a:pPr algn="just" eaLnBrk="1" hangingPunct="1">
              <a:lnSpc>
                <a:spcPct val="90000"/>
              </a:lnSpc>
              <a:spcBef>
                <a:spcPct val="20000"/>
              </a:spcBef>
              <a:buFont typeface="Wingdings" panose="05000000000000000000" pitchFamily="2" charset="2"/>
              <a:buChar char="q"/>
            </a:pPr>
            <a:r>
              <a:rPr lang="en-AU" altLang="en-US">
                <a:cs typeface="Times New Roman" panose="02020603050405020304" pitchFamily="18" charset="0"/>
              </a:rPr>
              <a:t> Triples are the output of RDF parsers and are of the form triple (subject, predicate, object).</a:t>
            </a:r>
          </a:p>
          <a:p>
            <a:pPr algn="just" eaLnBrk="1" hangingPunct="1">
              <a:lnSpc>
                <a:spcPct val="90000"/>
              </a:lnSpc>
              <a:spcBef>
                <a:spcPct val="20000"/>
              </a:spcBef>
              <a:buFont typeface="Wingdings" panose="05000000000000000000" pitchFamily="2" charset="2"/>
              <a:buNone/>
            </a:pPr>
            <a:endParaRPr lang="en-AU" altLang="en-US">
              <a:cs typeface="Times New Roman" panose="02020603050405020304" pitchFamily="18" charset="0"/>
            </a:endParaRPr>
          </a:p>
          <a:p>
            <a:pPr algn="just" eaLnBrk="1" hangingPunct="1">
              <a:lnSpc>
                <a:spcPct val="90000"/>
              </a:lnSpc>
              <a:spcBef>
                <a:spcPct val="20000"/>
              </a:spcBef>
              <a:buFont typeface="Wingdings" panose="05000000000000000000" pitchFamily="2" charset="2"/>
              <a:buChar char="q"/>
            </a:pPr>
            <a:r>
              <a:rPr lang="en-AU" altLang="en-US">
                <a:cs typeface="Times New Roman" panose="02020603050405020304" pitchFamily="18" charset="0"/>
              </a:rPr>
              <a:t> Using triples, it is possible to build a CC/PP model. The model is updated whenever new context data are sent from context sources.</a:t>
            </a:r>
            <a:endParaRPr lang="en-US" altLang="en-US"/>
          </a:p>
          <a:p>
            <a:pPr eaLnBrk="1" hangingPunct="1">
              <a:spcBef>
                <a:spcPct val="50000"/>
              </a:spcBef>
              <a:buFont typeface="Wingdings" panose="05000000000000000000" pitchFamily="2" charset="2"/>
              <a:buChar char="q"/>
            </a:pPr>
            <a:endParaRPr lang="en-US" altLang="en-US"/>
          </a:p>
        </p:txBody>
      </p:sp>
      <p:sp>
        <p:nvSpPr>
          <p:cNvPr id="2" name="Footer Placeholder 1"/>
          <p:cNvSpPr>
            <a:spLocks noGrp="1"/>
          </p:cNvSpPr>
          <p:nvPr>
            <p:ph type="ftr" sz="quarter" idx="11"/>
          </p:nvPr>
        </p:nvSpPr>
        <p:spPr/>
        <p:txBody>
          <a:bodyPr/>
          <a:lstStyle/>
          <a:p>
            <a:pPr>
              <a:defRPr/>
            </a:pPr>
            <a:r>
              <a:rPr lang="en-US" smtClean="0"/>
              <a:t>MIS 6120 Gerald Chege</a:t>
            </a:r>
            <a:endParaRPr lang="en-US"/>
          </a:p>
        </p:txBody>
      </p:sp>
    </p:spTree>
    <p:extLst>
      <p:ext uri="{BB962C8B-B14F-4D97-AF65-F5344CB8AC3E}">
        <p14:creationId xmlns:p14="http://schemas.microsoft.com/office/powerpoint/2010/main" val="372169756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pPr>
            <a:r>
              <a:rPr lang="en-US" altLang="en-US" sz="3200" b="1"/>
              <a:t>Policy Manager</a:t>
            </a:r>
          </a:p>
        </p:txBody>
      </p:sp>
      <p:sp>
        <p:nvSpPr>
          <p:cNvPr id="48131" name="Text Box 3"/>
          <p:cNvSpPr txBox="1">
            <a:spLocks noChangeArrowheads="1"/>
          </p:cNvSpPr>
          <p:nvPr/>
        </p:nvSpPr>
        <p:spPr bwMode="auto">
          <a:xfrm>
            <a:off x="381000" y="1371600"/>
            <a:ext cx="8229600" cy="586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buFont typeface="Wingdings" panose="05000000000000000000" pitchFamily="2" charset="2"/>
              <a:buChar char="q"/>
            </a:pPr>
            <a:r>
              <a:rPr lang="en-US" altLang="en-US"/>
              <a:t> Responsible for controlling policies related to mobility</a:t>
            </a:r>
          </a:p>
          <a:p>
            <a:pPr eaLnBrk="1" hangingPunct="1">
              <a:spcBef>
                <a:spcPct val="50000"/>
              </a:spcBef>
              <a:buFont typeface="Wingdings" panose="05000000000000000000" pitchFamily="2" charset="2"/>
              <a:buChar char="q"/>
            </a:pPr>
            <a:r>
              <a:rPr lang="en-US" altLang="en-US"/>
              <a:t> Should be able to define policy for documents/services and assign roles to user</a:t>
            </a:r>
          </a:p>
          <a:p>
            <a:pPr eaLnBrk="1" hangingPunct="1">
              <a:spcBef>
                <a:spcPct val="50000"/>
              </a:spcBef>
              <a:buFont typeface="Wingdings" panose="05000000000000000000" pitchFamily="2" charset="2"/>
              <a:buChar char="q"/>
            </a:pPr>
            <a:r>
              <a:rPr lang="en-US" altLang="en-US"/>
              <a:t> Should assign roles to users like </a:t>
            </a:r>
          </a:p>
          <a:p>
            <a:pPr lvl="1" eaLnBrk="1" hangingPunct="1">
              <a:lnSpc>
                <a:spcPct val="90000"/>
              </a:lnSpc>
              <a:spcBef>
                <a:spcPct val="20000"/>
              </a:spcBef>
              <a:buFontTx/>
              <a:buChar char="–"/>
            </a:pPr>
            <a:r>
              <a:rPr lang="en-US" altLang="en-US"/>
              <a:t> Permission</a:t>
            </a:r>
          </a:p>
          <a:p>
            <a:pPr lvl="1" eaLnBrk="1" hangingPunct="1">
              <a:lnSpc>
                <a:spcPct val="90000"/>
              </a:lnSpc>
              <a:spcBef>
                <a:spcPct val="20000"/>
              </a:spcBef>
              <a:buFontTx/>
              <a:buChar char="–"/>
            </a:pPr>
            <a:r>
              <a:rPr lang="en-US" altLang="en-US"/>
              <a:t> Prohibition</a:t>
            </a:r>
          </a:p>
          <a:p>
            <a:pPr lvl="1" eaLnBrk="1" hangingPunct="1">
              <a:lnSpc>
                <a:spcPct val="90000"/>
              </a:lnSpc>
              <a:spcBef>
                <a:spcPct val="20000"/>
              </a:spcBef>
              <a:buFontTx/>
              <a:buChar char="–"/>
            </a:pPr>
            <a:r>
              <a:rPr lang="en-US" altLang="en-US"/>
              <a:t> Obligations</a:t>
            </a:r>
          </a:p>
          <a:p>
            <a:pPr eaLnBrk="1" hangingPunct="1">
              <a:spcBef>
                <a:spcPct val="50000"/>
              </a:spcBef>
              <a:buFont typeface="Wingdings" panose="05000000000000000000" pitchFamily="2" charset="2"/>
              <a:buChar char="q"/>
            </a:pPr>
            <a:r>
              <a:rPr lang="en-US" altLang="en-US"/>
              <a:t> Policy combined with context should determine</a:t>
            </a:r>
          </a:p>
          <a:p>
            <a:pPr lvl="1" eaLnBrk="1" hangingPunct="1">
              <a:spcBef>
                <a:spcPct val="20000"/>
              </a:spcBef>
              <a:buFontTx/>
              <a:buChar char="–"/>
            </a:pPr>
            <a:r>
              <a:rPr lang="en-US" altLang="en-US"/>
              <a:t> what action(s) the user is allowed to perform?</a:t>
            </a:r>
          </a:p>
          <a:p>
            <a:pPr lvl="1" eaLnBrk="1" hangingPunct="1">
              <a:spcBef>
                <a:spcPct val="20000"/>
              </a:spcBef>
              <a:buFontTx/>
              <a:buChar char="–"/>
            </a:pPr>
            <a:r>
              <a:rPr lang="en-US" altLang="en-US"/>
              <a:t> what action(s) the user is obliged to perform?</a:t>
            </a:r>
          </a:p>
          <a:p>
            <a:pPr lvl="1" eaLnBrk="1" hangingPunct="1">
              <a:spcBef>
                <a:spcPct val="20000"/>
              </a:spcBef>
              <a:buFontTx/>
              <a:buChar char="–"/>
            </a:pPr>
            <a:r>
              <a:rPr lang="en-US" altLang="en-US"/>
              <a:t> the policy applicable </a:t>
            </a:r>
          </a:p>
          <a:p>
            <a:pPr lvl="1" eaLnBrk="1" hangingPunct="1">
              <a:spcBef>
                <a:spcPct val="20000"/>
              </a:spcBef>
            </a:pPr>
            <a:endParaRPr lang="en-US" altLang="en-US"/>
          </a:p>
          <a:p>
            <a:pPr lvl="1" eaLnBrk="1" hangingPunct="1">
              <a:spcBef>
                <a:spcPct val="20000"/>
              </a:spcBef>
              <a:buFontTx/>
              <a:buChar char="–"/>
            </a:pPr>
            <a:endParaRPr lang="en-US" altLang="en-US"/>
          </a:p>
        </p:txBody>
      </p:sp>
      <p:sp>
        <p:nvSpPr>
          <p:cNvPr id="2" name="Footer Placeholder 1"/>
          <p:cNvSpPr>
            <a:spLocks noGrp="1"/>
          </p:cNvSpPr>
          <p:nvPr>
            <p:ph type="ftr" sz="quarter" idx="11"/>
          </p:nvPr>
        </p:nvSpPr>
        <p:spPr/>
        <p:txBody>
          <a:bodyPr/>
          <a:lstStyle/>
          <a:p>
            <a:pPr>
              <a:defRPr/>
            </a:pPr>
            <a:r>
              <a:rPr lang="en-US" smtClean="0"/>
              <a:t>MIS 6120 Gerald Chege</a:t>
            </a:r>
            <a:endParaRPr lang="en-US"/>
          </a:p>
        </p:txBody>
      </p:sp>
    </p:spTree>
    <p:extLst>
      <p:ext uri="{BB962C8B-B14F-4D97-AF65-F5344CB8AC3E}">
        <p14:creationId xmlns:p14="http://schemas.microsoft.com/office/powerpoint/2010/main" val="151858006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pPr>
            <a:r>
              <a:rPr lang="en-US" altLang="en-US" sz="3200" b="1"/>
              <a:t>Semantic Web</a:t>
            </a:r>
          </a:p>
        </p:txBody>
      </p:sp>
      <p:sp>
        <p:nvSpPr>
          <p:cNvPr id="49155" name="Text Box 3"/>
          <p:cNvSpPr txBox="1">
            <a:spLocks noChangeArrowheads="1"/>
          </p:cNvSpPr>
          <p:nvPr/>
        </p:nvSpPr>
        <p:spPr bwMode="auto">
          <a:xfrm>
            <a:off x="304800" y="1752600"/>
            <a:ext cx="8305800" cy="374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buFont typeface="Wingdings" panose="05000000000000000000" pitchFamily="2" charset="2"/>
              <a:buChar char="q"/>
            </a:pPr>
            <a:r>
              <a:rPr lang="en-US" altLang="en-US"/>
              <a:t> Facilitates putting machine understandable data on the web</a:t>
            </a:r>
          </a:p>
          <a:p>
            <a:pPr eaLnBrk="1" hangingPunct="1">
              <a:spcBef>
                <a:spcPct val="50000"/>
              </a:spcBef>
              <a:buFont typeface="Wingdings" panose="05000000000000000000" pitchFamily="2" charset="2"/>
              <a:buChar char="q"/>
            </a:pPr>
            <a:r>
              <a:rPr lang="en-US" altLang="en-US"/>
              <a:t> Facilitates web definition and linking in a way to be useful for machines in the context of automation, security, filtering, integration and data reuse</a:t>
            </a:r>
          </a:p>
          <a:p>
            <a:pPr eaLnBrk="1" hangingPunct="1">
              <a:spcBef>
                <a:spcPct val="50000"/>
              </a:spcBef>
              <a:buFont typeface="Wingdings" panose="05000000000000000000" pitchFamily="2" charset="2"/>
              <a:buChar char="q"/>
            </a:pPr>
            <a:r>
              <a:rPr lang="en-US" altLang="en-US"/>
              <a:t> Increases the modularity of web applications </a:t>
            </a:r>
          </a:p>
          <a:p>
            <a:pPr eaLnBrk="1" hangingPunct="1">
              <a:spcBef>
                <a:spcPct val="50000"/>
              </a:spcBef>
              <a:buFont typeface="Wingdings" panose="05000000000000000000" pitchFamily="2" charset="2"/>
              <a:buChar char="q"/>
            </a:pPr>
            <a:r>
              <a:rPr lang="en-US" altLang="en-US"/>
              <a:t> Built on syntaxes which use URI’s to represent data </a:t>
            </a:r>
          </a:p>
          <a:p>
            <a:pPr eaLnBrk="1" hangingPunct="1">
              <a:spcBef>
                <a:spcPct val="50000"/>
              </a:spcBef>
              <a:buFont typeface="Wingdings" panose="05000000000000000000" pitchFamily="2" charset="2"/>
              <a:buChar char="q"/>
            </a:pPr>
            <a:r>
              <a:rPr lang="en-US" altLang="en-US"/>
              <a:t> Such syntaxes are called Resource Description Framework (RDF) syntaxes </a:t>
            </a:r>
          </a:p>
        </p:txBody>
      </p:sp>
      <p:sp>
        <p:nvSpPr>
          <p:cNvPr id="2" name="Footer Placeholder 1"/>
          <p:cNvSpPr>
            <a:spLocks noGrp="1"/>
          </p:cNvSpPr>
          <p:nvPr>
            <p:ph type="ftr" sz="quarter" idx="11"/>
          </p:nvPr>
        </p:nvSpPr>
        <p:spPr/>
        <p:txBody>
          <a:bodyPr/>
          <a:lstStyle/>
          <a:p>
            <a:pPr>
              <a:defRPr/>
            </a:pPr>
            <a:r>
              <a:rPr lang="en-US" smtClean="0"/>
              <a:t>MIS 6120 Gerald Chege</a:t>
            </a:r>
            <a:endParaRPr lang="en-US"/>
          </a:p>
        </p:txBody>
      </p:sp>
    </p:spTree>
    <p:extLst>
      <p:ext uri="{BB962C8B-B14F-4D97-AF65-F5344CB8AC3E}">
        <p14:creationId xmlns:p14="http://schemas.microsoft.com/office/powerpoint/2010/main" val="270047649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pPr>
            <a:r>
              <a:rPr lang="en-US" altLang="en-US" sz="3200" b="1"/>
              <a:t>Security Manager</a:t>
            </a:r>
          </a:p>
        </p:txBody>
      </p:sp>
      <p:sp>
        <p:nvSpPr>
          <p:cNvPr id="50179" name="Text Box 3"/>
          <p:cNvSpPr txBox="1">
            <a:spLocks noChangeArrowheads="1"/>
          </p:cNvSpPr>
          <p:nvPr/>
        </p:nvSpPr>
        <p:spPr bwMode="auto">
          <a:xfrm>
            <a:off x="381000" y="1752600"/>
            <a:ext cx="8305800" cy="2611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buFont typeface="Wingdings" panose="05000000000000000000" pitchFamily="2" charset="2"/>
              <a:buChar char="q"/>
            </a:pPr>
            <a:r>
              <a:rPr lang="en-US" altLang="en-US"/>
              <a:t> Secures connection between client device and origin server</a:t>
            </a:r>
          </a:p>
          <a:p>
            <a:pPr eaLnBrk="1" hangingPunct="1">
              <a:spcBef>
                <a:spcPct val="50000"/>
              </a:spcBef>
              <a:buFont typeface="Wingdings" panose="05000000000000000000" pitchFamily="2" charset="2"/>
              <a:buChar char="q"/>
            </a:pPr>
            <a:r>
              <a:rPr lang="en-US" altLang="en-US"/>
              <a:t> Should handle</a:t>
            </a:r>
          </a:p>
          <a:p>
            <a:pPr lvl="1" eaLnBrk="1" hangingPunct="1">
              <a:lnSpc>
                <a:spcPct val="90000"/>
              </a:lnSpc>
              <a:spcBef>
                <a:spcPct val="20000"/>
              </a:spcBef>
              <a:buFontTx/>
              <a:buChar char="–"/>
            </a:pPr>
            <a:r>
              <a:rPr lang="en-US" altLang="en-US"/>
              <a:t> Confidentiality (managed by encryption)</a:t>
            </a:r>
          </a:p>
          <a:p>
            <a:pPr lvl="1" eaLnBrk="1" hangingPunct="1">
              <a:lnSpc>
                <a:spcPct val="90000"/>
              </a:lnSpc>
              <a:spcBef>
                <a:spcPct val="20000"/>
              </a:spcBef>
              <a:buFontTx/>
              <a:buChar char="–"/>
            </a:pPr>
            <a:r>
              <a:rPr lang="en-US" altLang="en-US"/>
              <a:t> Integrity (managed by algorithms)</a:t>
            </a:r>
          </a:p>
          <a:p>
            <a:pPr lvl="1" eaLnBrk="1" hangingPunct="1">
              <a:lnSpc>
                <a:spcPct val="90000"/>
              </a:lnSpc>
              <a:spcBef>
                <a:spcPct val="20000"/>
              </a:spcBef>
              <a:buFontTx/>
              <a:buChar char="–"/>
            </a:pPr>
            <a:r>
              <a:rPr lang="en-US" altLang="en-US"/>
              <a:t> Availability (relates to peripheral security)</a:t>
            </a:r>
          </a:p>
          <a:p>
            <a:pPr lvl="1" eaLnBrk="1" hangingPunct="1">
              <a:lnSpc>
                <a:spcPct val="90000"/>
              </a:lnSpc>
              <a:spcBef>
                <a:spcPct val="20000"/>
              </a:spcBef>
              <a:buFontTx/>
              <a:buChar char="–"/>
            </a:pPr>
            <a:r>
              <a:rPr lang="en-US" altLang="en-US"/>
              <a:t> Non – repudiation (managed by digital signatures)</a:t>
            </a:r>
          </a:p>
        </p:txBody>
      </p:sp>
      <p:sp>
        <p:nvSpPr>
          <p:cNvPr id="2" name="Footer Placeholder 1"/>
          <p:cNvSpPr>
            <a:spLocks noGrp="1"/>
          </p:cNvSpPr>
          <p:nvPr>
            <p:ph type="ftr" sz="quarter" idx="11"/>
          </p:nvPr>
        </p:nvSpPr>
        <p:spPr/>
        <p:txBody>
          <a:bodyPr/>
          <a:lstStyle/>
          <a:p>
            <a:pPr>
              <a:defRPr/>
            </a:pPr>
            <a:r>
              <a:rPr lang="en-US" smtClean="0"/>
              <a:t>MIS 6120 Gerald Chege</a:t>
            </a:r>
            <a:endParaRPr lang="en-US"/>
          </a:p>
        </p:txBody>
      </p:sp>
    </p:spTree>
    <p:extLst>
      <p:ext uri="{BB962C8B-B14F-4D97-AF65-F5344CB8AC3E}">
        <p14:creationId xmlns:p14="http://schemas.microsoft.com/office/powerpoint/2010/main" val="411588074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pPr>
            <a:r>
              <a:rPr lang="en-US" altLang="en-US" sz="3200" b="1"/>
              <a:t>Platform for Privacy Preference Project </a:t>
            </a:r>
          </a:p>
        </p:txBody>
      </p:sp>
      <p:sp>
        <p:nvSpPr>
          <p:cNvPr id="51203" name="Text Box 3"/>
          <p:cNvSpPr txBox="1">
            <a:spLocks noChangeArrowheads="1"/>
          </p:cNvSpPr>
          <p:nvPr/>
        </p:nvSpPr>
        <p:spPr bwMode="auto">
          <a:xfrm>
            <a:off x="457200" y="1828800"/>
            <a:ext cx="8153400" cy="410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buFont typeface="Wingdings" panose="05000000000000000000" pitchFamily="2" charset="2"/>
              <a:buChar char="q"/>
            </a:pPr>
            <a:r>
              <a:rPr lang="en-US" altLang="en-US"/>
              <a:t> Emerging standard defined by W3C</a:t>
            </a:r>
          </a:p>
          <a:p>
            <a:pPr eaLnBrk="1" hangingPunct="1">
              <a:spcBef>
                <a:spcPct val="50000"/>
              </a:spcBef>
              <a:buFont typeface="Wingdings" panose="05000000000000000000" pitchFamily="2" charset="2"/>
              <a:buChar char="q"/>
            </a:pPr>
            <a:r>
              <a:rPr lang="en-US" altLang="en-US"/>
              <a:t> Enables websites to express their privacy practices in a standardized format retrievable and interpretable by user agents </a:t>
            </a:r>
          </a:p>
          <a:p>
            <a:pPr eaLnBrk="1" hangingPunct="1">
              <a:spcBef>
                <a:spcPct val="50000"/>
              </a:spcBef>
              <a:buFont typeface="Wingdings" panose="05000000000000000000" pitchFamily="2" charset="2"/>
              <a:buChar char="q"/>
            </a:pPr>
            <a:r>
              <a:rPr lang="en-US" altLang="en-US"/>
              <a:t> Any discrepancies between a site’s practices and the user preferences can be flagged as well</a:t>
            </a:r>
          </a:p>
          <a:p>
            <a:pPr eaLnBrk="1" hangingPunct="1">
              <a:spcBef>
                <a:spcPct val="50000"/>
              </a:spcBef>
              <a:buFont typeface="Wingdings" panose="05000000000000000000" pitchFamily="2" charset="2"/>
              <a:buChar char="q"/>
            </a:pPr>
            <a:r>
              <a:rPr lang="en-US" altLang="en-US"/>
              <a:t> Does not provide any mechanism for ensuring that websites act according to their policies</a:t>
            </a:r>
          </a:p>
          <a:p>
            <a:pPr eaLnBrk="1" hangingPunct="1">
              <a:spcBef>
                <a:spcPct val="50000"/>
              </a:spcBef>
              <a:buFont typeface="Wingdings" panose="05000000000000000000" pitchFamily="2" charset="2"/>
              <a:buChar char="q"/>
            </a:pPr>
            <a:r>
              <a:rPr lang="en-US" altLang="en-US"/>
              <a:t> Intended to be complementary to both legislative and self–regulatory programmes   </a:t>
            </a:r>
          </a:p>
        </p:txBody>
      </p:sp>
      <p:sp>
        <p:nvSpPr>
          <p:cNvPr id="2" name="Footer Placeholder 1"/>
          <p:cNvSpPr>
            <a:spLocks noGrp="1"/>
          </p:cNvSpPr>
          <p:nvPr>
            <p:ph type="ftr" sz="quarter" idx="11"/>
          </p:nvPr>
        </p:nvSpPr>
        <p:spPr/>
        <p:txBody>
          <a:bodyPr/>
          <a:lstStyle/>
          <a:p>
            <a:pPr>
              <a:defRPr/>
            </a:pPr>
            <a:r>
              <a:rPr lang="en-US" smtClean="0"/>
              <a:t>MIS 6120 Gerald Chege</a:t>
            </a:r>
            <a:endParaRPr lang="en-US"/>
          </a:p>
        </p:txBody>
      </p:sp>
    </p:spTree>
    <p:extLst>
      <p:ext uri="{BB962C8B-B14F-4D97-AF65-F5344CB8AC3E}">
        <p14:creationId xmlns:p14="http://schemas.microsoft.com/office/powerpoint/2010/main" val="22253734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ChangeArrowheads="1"/>
          </p:cNvSpPr>
          <p:nvPr/>
        </p:nvSpPr>
        <p:spPr bwMode="auto">
          <a:xfrm>
            <a:off x="685800" y="0"/>
            <a:ext cx="77724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en-US" sz="3200" b="1">
                <a:solidFill>
                  <a:schemeClr val="tx2"/>
                </a:solidFill>
              </a:rPr>
              <a:t>History of Internet – II </a:t>
            </a:r>
          </a:p>
        </p:txBody>
      </p:sp>
      <p:sp>
        <p:nvSpPr>
          <p:cNvPr id="8195" name="Text Box 3"/>
          <p:cNvSpPr txBox="1">
            <a:spLocks noChangeArrowheads="1"/>
          </p:cNvSpPr>
          <p:nvPr/>
        </p:nvSpPr>
        <p:spPr bwMode="auto">
          <a:xfrm>
            <a:off x="578296" y="914400"/>
            <a:ext cx="8458200" cy="6335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lnSpc>
                <a:spcPct val="80000"/>
              </a:lnSpc>
              <a:spcBef>
                <a:spcPct val="20000"/>
              </a:spcBef>
              <a:buFont typeface="Wingdings" panose="05000000000000000000" pitchFamily="2" charset="2"/>
              <a:buChar char="q"/>
            </a:pPr>
            <a:r>
              <a:rPr lang="en-US" altLang="en-US" dirty="0"/>
              <a:t> In 1971, Ray Tomlinson at BBN wrote the software to send and read simple electronic mail.</a:t>
            </a:r>
          </a:p>
          <a:p>
            <a:pPr eaLnBrk="1" hangingPunct="1">
              <a:lnSpc>
                <a:spcPct val="80000"/>
              </a:lnSpc>
              <a:spcBef>
                <a:spcPct val="20000"/>
              </a:spcBef>
              <a:buFont typeface="Wingdings" panose="05000000000000000000" pitchFamily="2" charset="2"/>
              <a:buChar char="q"/>
            </a:pPr>
            <a:endParaRPr lang="en-US" altLang="en-US" dirty="0"/>
          </a:p>
          <a:p>
            <a:pPr eaLnBrk="1" hangingPunct="1">
              <a:lnSpc>
                <a:spcPct val="80000"/>
              </a:lnSpc>
              <a:spcBef>
                <a:spcPct val="20000"/>
              </a:spcBef>
              <a:buFont typeface="Wingdings" panose="05000000000000000000" pitchFamily="2" charset="2"/>
              <a:buChar char="q"/>
            </a:pPr>
            <a:r>
              <a:rPr lang="en-US" altLang="en-US" dirty="0"/>
              <a:t> In October 1972, demonstration of the ARPANET was done at the International Computer Communication Conference (ICCC). This was the first public demonstration of this new network technology to the public. It was also in 1972 that the initial "hot" application – electronic mail, was introduced. </a:t>
            </a:r>
          </a:p>
          <a:p>
            <a:pPr eaLnBrk="1" hangingPunct="1">
              <a:lnSpc>
                <a:spcPct val="80000"/>
              </a:lnSpc>
              <a:spcBef>
                <a:spcPct val="20000"/>
              </a:spcBef>
              <a:buFont typeface="Wingdings" panose="05000000000000000000" pitchFamily="2" charset="2"/>
              <a:buChar char="q"/>
            </a:pPr>
            <a:endParaRPr lang="en-US" altLang="en-US" dirty="0"/>
          </a:p>
          <a:p>
            <a:pPr eaLnBrk="1" hangingPunct="1">
              <a:lnSpc>
                <a:spcPct val="80000"/>
              </a:lnSpc>
              <a:spcBef>
                <a:spcPct val="20000"/>
              </a:spcBef>
              <a:buFont typeface="Wingdings" panose="05000000000000000000" pitchFamily="2" charset="2"/>
              <a:buChar char="q"/>
            </a:pPr>
            <a:r>
              <a:rPr lang="en-US" altLang="en-US" dirty="0"/>
              <a:t> In 1986, the US NSF initiated the development of the NSFNET which provided a major backbone communication service for the Internet.</a:t>
            </a:r>
          </a:p>
          <a:p>
            <a:pPr eaLnBrk="1" hangingPunct="1">
              <a:lnSpc>
                <a:spcPct val="80000"/>
              </a:lnSpc>
              <a:spcBef>
                <a:spcPct val="20000"/>
              </a:spcBef>
              <a:buFont typeface="Wingdings" panose="05000000000000000000" pitchFamily="2" charset="2"/>
              <a:buChar char="q"/>
            </a:pPr>
            <a:endParaRPr lang="en-US" altLang="en-US" dirty="0"/>
          </a:p>
          <a:p>
            <a:pPr eaLnBrk="1" hangingPunct="1">
              <a:lnSpc>
                <a:spcPct val="80000"/>
              </a:lnSpc>
              <a:spcBef>
                <a:spcPct val="20000"/>
              </a:spcBef>
              <a:buFont typeface="Wingdings" panose="05000000000000000000" pitchFamily="2" charset="2"/>
              <a:buChar char="q"/>
            </a:pPr>
            <a:r>
              <a:rPr lang="en-US" altLang="en-US" dirty="0"/>
              <a:t> In Europe, major international backbones such as NORDUNET and others provided connectivity to a large number of networks. Internet slowly evolved as the universal network of networks, which connects almost every data networks of the world with a reach spread over the whole of earth.</a:t>
            </a:r>
          </a:p>
          <a:p>
            <a:pPr eaLnBrk="1" hangingPunct="1">
              <a:spcBef>
                <a:spcPct val="50000"/>
              </a:spcBef>
              <a:buFont typeface="Wingdings" panose="05000000000000000000" pitchFamily="2" charset="2"/>
              <a:buChar char="q"/>
            </a:pPr>
            <a:endParaRPr lang="en-US" altLang="en-US" dirty="0"/>
          </a:p>
        </p:txBody>
      </p:sp>
      <p:sp>
        <p:nvSpPr>
          <p:cNvPr id="2" name="Footer Placeholder 1"/>
          <p:cNvSpPr>
            <a:spLocks noGrp="1"/>
          </p:cNvSpPr>
          <p:nvPr>
            <p:ph type="ftr" sz="quarter" idx="11"/>
          </p:nvPr>
        </p:nvSpPr>
        <p:spPr/>
        <p:txBody>
          <a:bodyPr/>
          <a:lstStyle/>
          <a:p>
            <a:pPr>
              <a:defRPr/>
            </a:pPr>
            <a:r>
              <a:rPr lang="en-US" smtClean="0"/>
              <a:t>MIS 6120 Gerald Chege</a:t>
            </a:r>
            <a:endParaRPr lang="en-US"/>
          </a:p>
        </p:txBody>
      </p:sp>
    </p:spTree>
    <p:extLst>
      <p:ext uri="{BB962C8B-B14F-4D97-AF65-F5344CB8AC3E}">
        <p14:creationId xmlns:p14="http://schemas.microsoft.com/office/powerpoint/2010/main" val="130896777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pPr>
            <a:r>
              <a:rPr lang="en-US" altLang="en-US" sz="3200" b="1"/>
              <a:t>Adaptability Manager</a:t>
            </a:r>
          </a:p>
        </p:txBody>
      </p:sp>
      <p:sp>
        <p:nvSpPr>
          <p:cNvPr id="52227" name="Text Box 3"/>
          <p:cNvSpPr txBox="1">
            <a:spLocks noChangeArrowheads="1"/>
          </p:cNvSpPr>
          <p:nvPr/>
        </p:nvSpPr>
        <p:spPr bwMode="auto">
          <a:xfrm>
            <a:off x="381000" y="1752600"/>
            <a:ext cx="8305800" cy="337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buFont typeface="Wingdings" panose="05000000000000000000" pitchFamily="2" charset="2"/>
              <a:buChar char="q"/>
            </a:pPr>
            <a:r>
              <a:rPr lang="en-AU" altLang="en-US">
                <a:cs typeface="Times New Roman" panose="02020603050405020304" pitchFamily="18" charset="0"/>
              </a:rPr>
              <a:t> Based on context and policy , it should adapt to: </a:t>
            </a:r>
          </a:p>
          <a:p>
            <a:pPr lvl="1" eaLnBrk="1" hangingPunct="1">
              <a:spcBef>
                <a:spcPct val="20000"/>
              </a:spcBef>
              <a:buFontTx/>
              <a:buChar char="–"/>
            </a:pPr>
            <a:r>
              <a:rPr lang="en-AU" altLang="en-US">
                <a:cs typeface="Times New Roman" panose="02020603050405020304" pitchFamily="18" charset="0"/>
              </a:rPr>
              <a:t> Content</a:t>
            </a:r>
          </a:p>
          <a:p>
            <a:pPr lvl="1" eaLnBrk="1" hangingPunct="1">
              <a:spcBef>
                <a:spcPct val="20000"/>
              </a:spcBef>
              <a:buFontTx/>
              <a:buChar char="–"/>
            </a:pPr>
            <a:r>
              <a:rPr lang="en-AU" altLang="en-US">
                <a:cs typeface="Times New Roman" panose="02020603050405020304" pitchFamily="18" charset="0"/>
              </a:rPr>
              <a:t> Behaviour </a:t>
            </a:r>
          </a:p>
          <a:p>
            <a:pPr lvl="1" eaLnBrk="1" hangingPunct="1">
              <a:spcBef>
                <a:spcPct val="20000"/>
              </a:spcBef>
              <a:buFontTx/>
              <a:buChar char="–"/>
            </a:pPr>
            <a:r>
              <a:rPr lang="en-AU" altLang="en-US">
                <a:cs typeface="Times New Roman" panose="02020603050405020304" pitchFamily="18" charset="0"/>
              </a:rPr>
              <a:t> Other aspects </a:t>
            </a:r>
          </a:p>
          <a:p>
            <a:pPr eaLnBrk="1" hangingPunct="1">
              <a:spcBef>
                <a:spcPct val="20000"/>
              </a:spcBef>
              <a:buFont typeface="Wingdings" panose="05000000000000000000" pitchFamily="2" charset="2"/>
              <a:buChar char="q"/>
            </a:pPr>
            <a:r>
              <a:rPr lang="en-US" altLang="en-US"/>
              <a:t> May take any number of actions depending upon the information passed to it by Context Manager</a:t>
            </a:r>
          </a:p>
          <a:p>
            <a:pPr eaLnBrk="1" hangingPunct="1">
              <a:spcBef>
                <a:spcPct val="20000"/>
              </a:spcBef>
              <a:buFont typeface="Wingdings" panose="05000000000000000000" pitchFamily="2" charset="2"/>
              <a:buChar char="q"/>
            </a:pPr>
            <a:r>
              <a:rPr lang="en-US" altLang="en-US"/>
              <a:t> May include appending location – specific information to documents  </a:t>
            </a:r>
          </a:p>
        </p:txBody>
      </p:sp>
      <p:sp>
        <p:nvSpPr>
          <p:cNvPr id="2" name="Footer Placeholder 1"/>
          <p:cNvSpPr>
            <a:spLocks noGrp="1"/>
          </p:cNvSpPr>
          <p:nvPr>
            <p:ph type="ftr" sz="quarter" idx="11"/>
          </p:nvPr>
        </p:nvSpPr>
        <p:spPr/>
        <p:txBody>
          <a:bodyPr/>
          <a:lstStyle/>
          <a:p>
            <a:pPr>
              <a:defRPr/>
            </a:pPr>
            <a:r>
              <a:rPr lang="en-US" smtClean="0"/>
              <a:t>MIS 6120 Gerald Chege</a:t>
            </a:r>
            <a:endParaRPr lang="en-US"/>
          </a:p>
        </p:txBody>
      </p:sp>
    </p:spTree>
    <p:extLst>
      <p:ext uri="{BB962C8B-B14F-4D97-AF65-F5344CB8AC3E}">
        <p14:creationId xmlns:p14="http://schemas.microsoft.com/office/powerpoint/2010/main" val="216361824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pPr>
            <a:r>
              <a:rPr lang="en-US" altLang="en-US" sz="3200" b="1"/>
              <a:t>Content adaptation</a:t>
            </a:r>
          </a:p>
        </p:txBody>
      </p:sp>
      <p:sp>
        <p:nvSpPr>
          <p:cNvPr id="53251" name="Text Box 3"/>
          <p:cNvSpPr txBox="1">
            <a:spLocks noChangeArrowheads="1"/>
          </p:cNvSpPr>
          <p:nvPr/>
        </p:nvSpPr>
        <p:spPr bwMode="auto">
          <a:xfrm>
            <a:off x="381000" y="1752600"/>
            <a:ext cx="8229600" cy="410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buFont typeface="Wingdings" panose="05000000000000000000" pitchFamily="2" charset="2"/>
              <a:buChar char="q"/>
            </a:pPr>
            <a:r>
              <a:rPr lang="en-US" altLang="en-US"/>
              <a:t> Content should be able to adapt to dynamic situations.</a:t>
            </a:r>
          </a:p>
          <a:p>
            <a:pPr eaLnBrk="1" hangingPunct="1">
              <a:spcBef>
                <a:spcPct val="50000"/>
              </a:spcBef>
              <a:buFont typeface="Wingdings" panose="05000000000000000000" pitchFamily="2" charset="2"/>
              <a:buChar char="q"/>
            </a:pPr>
            <a:r>
              <a:rPr lang="en-US" altLang="en-US"/>
              <a:t> Adaptation can be static or dynamic.</a:t>
            </a:r>
          </a:p>
          <a:p>
            <a:pPr eaLnBrk="1" hangingPunct="1">
              <a:spcBef>
                <a:spcPct val="50000"/>
              </a:spcBef>
              <a:buFont typeface="Wingdings" panose="05000000000000000000" pitchFamily="2" charset="2"/>
              <a:buChar char="q"/>
            </a:pPr>
            <a:r>
              <a:rPr lang="en-US" altLang="en-US"/>
              <a:t> Content adaptation can be performed either at content level in server or agent level in client.</a:t>
            </a:r>
          </a:p>
          <a:p>
            <a:pPr eaLnBrk="1" hangingPunct="1">
              <a:spcBef>
                <a:spcPct val="50000"/>
              </a:spcBef>
              <a:buFont typeface="Wingdings" panose="05000000000000000000" pitchFamily="2" charset="2"/>
              <a:buChar char="q"/>
            </a:pPr>
            <a:r>
              <a:rPr lang="en-US" altLang="en-US"/>
              <a:t> Content adaptation can be handled by middleware as well.</a:t>
            </a:r>
          </a:p>
          <a:p>
            <a:pPr eaLnBrk="1" hangingPunct="1">
              <a:spcBef>
                <a:spcPct val="50000"/>
              </a:spcBef>
              <a:buFont typeface="Wingdings" panose="05000000000000000000" pitchFamily="2" charset="2"/>
              <a:buChar char="q"/>
            </a:pPr>
            <a:r>
              <a:rPr lang="en-US" altLang="en-US"/>
              <a:t> Content adaptation needs to consider the physical and logical capabilities of the device, effective network bandwidth and payload (total number of bits delivered to the agent for static parts). </a:t>
            </a:r>
          </a:p>
        </p:txBody>
      </p:sp>
      <p:sp>
        <p:nvSpPr>
          <p:cNvPr id="2" name="Footer Placeholder 1"/>
          <p:cNvSpPr>
            <a:spLocks noGrp="1"/>
          </p:cNvSpPr>
          <p:nvPr>
            <p:ph type="ftr" sz="quarter" idx="11"/>
          </p:nvPr>
        </p:nvSpPr>
        <p:spPr/>
        <p:txBody>
          <a:bodyPr/>
          <a:lstStyle/>
          <a:p>
            <a:pPr>
              <a:defRPr/>
            </a:pPr>
            <a:r>
              <a:rPr lang="en-US" smtClean="0"/>
              <a:t>MIS 6120 Gerald Chege</a:t>
            </a:r>
            <a:endParaRPr lang="en-US"/>
          </a:p>
        </p:txBody>
      </p:sp>
    </p:spTree>
    <p:extLst>
      <p:ext uri="{BB962C8B-B14F-4D97-AF65-F5344CB8AC3E}">
        <p14:creationId xmlns:p14="http://schemas.microsoft.com/office/powerpoint/2010/main" val="226613502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pPr>
            <a:r>
              <a:rPr lang="en-US" altLang="en-US" sz="3200" b="1"/>
              <a:t>Content transcoding</a:t>
            </a:r>
          </a:p>
        </p:txBody>
      </p:sp>
      <p:sp>
        <p:nvSpPr>
          <p:cNvPr id="54275" name="Text Box 3"/>
          <p:cNvSpPr txBox="1">
            <a:spLocks noChangeArrowheads="1"/>
          </p:cNvSpPr>
          <p:nvPr/>
        </p:nvSpPr>
        <p:spPr bwMode="auto">
          <a:xfrm>
            <a:off x="381000" y="1524000"/>
            <a:ext cx="8382000" cy="410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a:t>The resource requirements for the client devices can be determined by:</a:t>
            </a:r>
          </a:p>
          <a:p>
            <a:pPr eaLnBrk="1" hangingPunct="1">
              <a:spcBef>
                <a:spcPct val="50000"/>
              </a:spcBef>
              <a:buFont typeface="Wingdings" panose="05000000000000000000" pitchFamily="2" charset="2"/>
              <a:buChar char="q"/>
            </a:pPr>
            <a:r>
              <a:rPr lang="en-US" altLang="en-US"/>
              <a:t> Static content size in bits</a:t>
            </a:r>
          </a:p>
          <a:p>
            <a:pPr eaLnBrk="1" hangingPunct="1">
              <a:spcBef>
                <a:spcPct val="50000"/>
              </a:spcBef>
              <a:buFont typeface="Wingdings" panose="05000000000000000000" pitchFamily="2" charset="2"/>
              <a:buChar char="q"/>
            </a:pPr>
            <a:r>
              <a:rPr lang="en-US" altLang="en-US"/>
              <a:t> Display size</a:t>
            </a:r>
          </a:p>
          <a:p>
            <a:pPr eaLnBrk="1" hangingPunct="1">
              <a:spcBef>
                <a:spcPct val="50000"/>
              </a:spcBef>
              <a:buFont typeface="Wingdings" panose="05000000000000000000" pitchFamily="2" charset="2"/>
              <a:buChar char="q"/>
            </a:pPr>
            <a:r>
              <a:rPr lang="en-US" altLang="en-US"/>
              <a:t> Streaming bit rate </a:t>
            </a:r>
          </a:p>
          <a:p>
            <a:pPr eaLnBrk="1" hangingPunct="1">
              <a:spcBef>
                <a:spcPct val="50000"/>
              </a:spcBef>
              <a:buFont typeface="Wingdings" panose="05000000000000000000" pitchFamily="2" charset="2"/>
              <a:buChar char="q"/>
            </a:pPr>
            <a:r>
              <a:rPr lang="en-US" altLang="en-US"/>
              <a:t> Colour requirements </a:t>
            </a:r>
          </a:p>
          <a:p>
            <a:pPr eaLnBrk="1" hangingPunct="1">
              <a:spcBef>
                <a:spcPct val="50000"/>
              </a:spcBef>
              <a:buFont typeface="Wingdings" panose="05000000000000000000" pitchFamily="2" charset="2"/>
              <a:buChar char="q"/>
            </a:pPr>
            <a:r>
              <a:rPr lang="en-US" altLang="en-US"/>
              <a:t> Compression formats</a:t>
            </a:r>
          </a:p>
          <a:p>
            <a:pPr eaLnBrk="1" hangingPunct="1">
              <a:spcBef>
                <a:spcPct val="50000"/>
              </a:spcBef>
              <a:buFont typeface="Wingdings" panose="05000000000000000000" pitchFamily="2" charset="2"/>
              <a:buChar char="q"/>
            </a:pPr>
            <a:r>
              <a:rPr lang="en-US" altLang="en-US"/>
              <a:t> Hardware requirements </a:t>
            </a:r>
          </a:p>
        </p:txBody>
      </p:sp>
      <p:sp>
        <p:nvSpPr>
          <p:cNvPr id="2" name="Footer Placeholder 1"/>
          <p:cNvSpPr>
            <a:spLocks noGrp="1"/>
          </p:cNvSpPr>
          <p:nvPr>
            <p:ph type="ftr" sz="quarter" idx="11"/>
          </p:nvPr>
        </p:nvSpPr>
        <p:spPr/>
        <p:txBody>
          <a:bodyPr/>
          <a:lstStyle/>
          <a:p>
            <a:pPr>
              <a:defRPr/>
            </a:pPr>
            <a:r>
              <a:rPr lang="en-US" smtClean="0"/>
              <a:t>MIS 6120 Gerald Chege</a:t>
            </a:r>
            <a:endParaRPr lang="en-US"/>
          </a:p>
        </p:txBody>
      </p:sp>
    </p:spTree>
    <p:extLst>
      <p:ext uri="{BB962C8B-B14F-4D97-AF65-F5344CB8AC3E}">
        <p14:creationId xmlns:p14="http://schemas.microsoft.com/office/powerpoint/2010/main" val="133407610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pPr>
            <a:r>
              <a:rPr lang="en-US" altLang="en-US" sz="3200" b="1"/>
              <a:t>Types of content transcoding</a:t>
            </a:r>
          </a:p>
        </p:txBody>
      </p:sp>
      <p:sp>
        <p:nvSpPr>
          <p:cNvPr id="55299" name="Text Box 3"/>
          <p:cNvSpPr txBox="1">
            <a:spLocks noChangeArrowheads="1"/>
          </p:cNvSpPr>
          <p:nvPr/>
        </p:nvSpPr>
        <p:spPr bwMode="auto">
          <a:xfrm>
            <a:off x="381000" y="1676400"/>
            <a:ext cx="8305800" cy="264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buFont typeface="Wingdings" panose="05000000000000000000" pitchFamily="2" charset="2"/>
              <a:buChar char="q"/>
            </a:pPr>
            <a:r>
              <a:rPr lang="en-US" altLang="en-US"/>
              <a:t> Spatial transcoding</a:t>
            </a:r>
          </a:p>
          <a:p>
            <a:pPr eaLnBrk="1" hangingPunct="1">
              <a:spcBef>
                <a:spcPct val="50000"/>
              </a:spcBef>
              <a:buFont typeface="Wingdings" panose="05000000000000000000" pitchFamily="2" charset="2"/>
              <a:buChar char="q"/>
            </a:pPr>
            <a:r>
              <a:rPr lang="en-US" altLang="en-US"/>
              <a:t> Temporal transcoding</a:t>
            </a:r>
          </a:p>
          <a:p>
            <a:pPr eaLnBrk="1" hangingPunct="1">
              <a:spcBef>
                <a:spcPct val="50000"/>
              </a:spcBef>
              <a:buFont typeface="Wingdings" panose="05000000000000000000" pitchFamily="2" charset="2"/>
              <a:buChar char="q"/>
            </a:pPr>
            <a:r>
              <a:rPr lang="en-US" altLang="en-US"/>
              <a:t> Colour transcoding</a:t>
            </a:r>
          </a:p>
          <a:p>
            <a:pPr eaLnBrk="1" hangingPunct="1">
              <a:spcBef>
                <a:spcPct val="50000"/>
              </a:spcBef>
              <a:buFont typeface="Wingdings" panose="05000000000000000000" pitchFamily="2" charset="2"/>
              <a:buChar char="q"/>
            </a:pPr>
            <a:r>
              <a:rPr lang="en-US" altLang="en-US"/>
              <a:t> Code transcoding</a:t>
            </a:r>
          </a:p>
          <a:p>
            <a:pPr eaLnBrk="1" hangingPunct="1">
              <a:spcBef>
                <a:spcPct val="50000"/>
              </a:spcBef>
              <a:buFont typeface="Wingdings" panose="05000000000000000000" pitchFamily="2" charset="2"/>
              <a:buChar char="q"/>
            </a:pPr>
            <a:r>
              <a:rPr lang="en-US" altLang="en-US"/>
              <a:t> Object or semantic transcoding</a:t>
            </a:r>
          </a:p>
        </p:txBody>
      </p:sp>
      <p:sp>
        <p:nvSpPr>
          <p:cNvPr id="2" name="Footer Placeholder 1"/>
          <p:cNvSpPr>
            <a:spLocks noGrp="1"/>
          </p:cNvSpPr>
          <p:nvPr>
            <p:ph type="ftr" sz="quarter" idx="11"/>
          </p:nvPr>
        </p:nvSpPr>
        <p:spPr/>
        <p:txBody>
          <a:bodyPr/>
          <a:lstStyle/>
          <a:p>
            <a:pPr>
              <a:defRPr/>
            </a:pPr>
            <a:r>
              <a:rPr lang="en-US" smtClean="0"/>
              <a:t>MIS 6120 Gerald Chege</a:t>
            </a:r>
            <a:endParaRPr lang="en-US"/>
          </a:p>
        </p:txBody>
      </p:sp>
    </p:spTree>
    <p:extLst>
      <p:ext uri="{BB962C8B-B14F-4D97-AF65-F5344CB8AC3E}">
        <p14:creationId xmlns:p14="http://schemas.microsoft.com/office/powerpoint/2010/main" val="284583894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pPr>
            <a:r>
              <a:rPr lang="en-US" altLang="en-US" sz="3200" b="1"/>
              <a:t>Content rating and filtering</a:t>
            </a:r>
          </a:p>
        </p:txBody>
      </p:sp>
      <p:sp>
        <p:nvSpPr>
          <p:cNvPr id="56323" name="Text Box 4"/>
          <p:cNvSpPr txBox="1">
            <a:spLocks noChangeArrowheads="1"/>
          </p:cNvSpPr>
          <p:nvPr/>
        </p:nvSpPr>
        <p:spPr bwMode="auto">
          <a:xfrm>
            <a:off x="381000" y="1471613"/>
            <a:ext cx="8458200" cy="5447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buFont typeface="Wingdings" panose="05000000000000000000" pitchFamily="2" charset="2"/>
              <a:buChar char="q"/>
            </a:pPr>
            <a:r>
              <a:rPr lang="en-US" altLang="en-US" dirty="0"/>
              <a:t> Need to ensure social discipline in the electronic world</a:t>
            </a:r>
          </a:p>
          <a:p>
            <a:pPr eaLnBrk="1" hangingPunct="1">
              <a:spcBef>
                <a:spcPct val="50000"/>
              </a:spcBef>
              <a:buFont typeface="Wingdings" panose="05000000000000000000" pitchFamily="2" charset="2"/>
              <a:buChar char="q"/>
            </a:pPr>
            <a:r>
              <a:rPr lang="en-US" altLang="en-US" dirty="0"/>
              <a:t> </a:t>
            </a:r>
            <a:r>
              <a:rPr lang="en-US" altLang="en-US" dirty="0">
                <a:solidFill>
                  <a:srgbClr val="0000FF"/>
                </a:solidFill>
              </a:rPr>
              <a:t>Platform for Internet Content Selection (PICS) </a:t>
            </a:r>
          </a:p>
          <a:p>
            <a:pPr eaLnBrk="1" hangingPunct="1">
              <a:spcBef>
                <a:spcPct val="50000"/>
              </a:spcBef>
              <a:buFont typeface="Wingdings" panose="05000000000000000000" pitchFamily="2" charset="2"/>
              <a:buChar char="q"/>
            </a:pPr>
            <a:r>
              <a:rPr lang="en-US" altLang="en-US" dirty="0"/>
              <a:t> PICS – W3C proposed standard for web content rating</a:t>
            </a:r>
          </a:p>
          <a:p>
            <a:pPr eaLnBrk="1" hangingPunct="1">
              <a:spcBef>
                <a:spcPct val="50000"/>
              </a:spcBef>
              <a:buFont typeface="Wingdings" panose="05000000000000000000" pitchFamily="2" charset="2"/>
              <a:buChar char="q"/>
            </a:pPr>
            <a:r>
              <a:rPr lang="en-US" altLang="en-US" dirty="0"/>
              <a:t> PICS – set of technical specifications for labels that help software and rating services to work synergistically</a:t>
            </a:r>
          </a:p>
          <a:p>
            <a:pPr eaLnBrk="1" hangingPunct="1">
              <a:spcBef>
                <a:spcPct val="50000"/>
              </a:spcBef>
              <a:buFont typeface="Wingdings" panose="05000000000000000000" pitchFamily="2" charset="2"/>
              <a:buChar char="q"/>
            </a:pPr>
            <a:r>
              <a:rPr lang="en-US" altLang="en-US" dirty="0"/>
              <a:t> PICS – services should choose their own criteria for proper identification and filtering of content</a:t>
            </a:r>
          </a:p>
          <a:p>
            <a:pPr eaLnBrk="1" hangingPunct="1">
              <a:spcBef>
                <a:spcPct val="50000"/>
              </a:spcBef>
              <a:buFont typeface="Wingdings" panose="05000000000000000000" pitchFamily="2" charset="2"/>
              <a:buChar char="q"/>
            </a:pPr>
            <a:r>
              <a:rPr lang="en-US" altLang="en-US" dirty="0"/>
              <a:t> Rating can be </a:t>
            </a:r>
            <a:r>
              <a:rPr lang="en-US" altLang="en-US" dirty="0" smtClean="0"/>
              <a:t>through </a:t>
            </a:r>
            <a:r>
              <a:rPr lang="en-US" altLang="en-US" dirty="0"/>
              <a:t>self labeling or third party labeling</a:t>
            </a:r>
          </a:p>
          <a:p>
            <a:pPr eaLnBrk="1" hangingPunct="1">
              <a:spcBef>
                <a:spcPct val="50000"/>
              </a:spcBef>
              <a:buFont typeface="Wingdings" panose="05000000000000000000" pitchFamily="2" charset="2"/>
              <a:buChar char="q"/>
            </a:pPr>
            <a:r>
              <a:rPr lang="en-US" altLang="en-US" dirty="0"/>
              <a:t> Originally designed to help parents and teachers control children access to the Internet</a:t>
            </a:r>
          </a:p>
          <a:p>
            <a:pPr eaLnBrk="1" hangingPunct="1">
              <a:spcBef>
                <a:spcPct val="50000"/>
              </a:spcBef>
              <a:buFont typeface="Wingdings" panose="05000000000000000000" pitchFamily="2" charset="2"/>
              <a:buChar char="q"/>
            </a:pPr>
            <a:r>
              <a:rPr lang="en-US" altLang="en-US" dirty="0"/>
              <a:t> Also includes code signing and privacy  </a:t>
            </a:r>
          </a:p>
        </p:txBody>
      </p:sp>
      <p:sp>
        <p:nvSpPr>
          <p:cNvPr id="2" name="Footer Placeholder 1"/>
          <p:cNvSpPr>
            <a:spLocks noGrp="1"/>
          </p:cNvSpPr>
          <p:nvPr>
            <p:ph type="ftr" sz="quarter" idx="11"/>
          </p:nvPr>
        </p:nvSpPr>
        <p:spPr/>
        <p:txBody>
          <a:bodyPr/>
          <a:lstStyle/>
          <a:p>
            <a:pPr>
              <a:defRPr/>
            </a:pPr>
            <a:r>
              <a:rPr lang="en-US" smtClean="0"/>
              <a:t>MIS 6120 Gerald Chege</a:t>
            </a:r>
            <a:endParaRPr lang="en-US"/>
          </a:p>
        </p:txBody>
      </p:sp>
    </p:spTree>
    <p:extLst>
      <p:ext uri="{BB962C8B-B14F-4D97-AF65-F5344CB8AC3E}">
        <p14:creationId xmlns:p14="http://schemas.microsoft.com/office/powerpoint/2010/main" val="12476838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pPr>
            <a:r>
              <a:rPr lang="en-US" altLang="en-US" sz="3200" b="1"/>
              <a:t>RSACI</a:t>
            </a:r>
          </a:p>
        </p:txBody>
      </p:sp>
      <p:sp>
        <p:nvSpPr>
          <p:cNvPr id="57347" name="Text Box 3"/>
          <p:cNvSpPr txBox="1">
            <a:spLocks noChangeArrowheads="1"/>
          </p:cNvSpPr>
          <p:nvPr/>
        </p:nvSpPr>
        <p:spPr bwMode="auto">
          <a:xfrm>
            <a:off x="304800" y="1371600"/>
            <a:ext cx="8458200" cy="5262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buFont typeface="Wingdings" panose="05000000000000000000" pitchFamily="2" charset="2"/>
              <a:buChar char="q"/>
            </a:pPr>
            <a:r>
              <a:rPr lang="en-US" altLang="en-US" dirty="0"/>
              <a:t> Acronym for </a:t>
            </a:r>
            <a:r>
              <a:rPr lang="en-US" altLang="en-US" dirty="0">
                <a:solidFill>
                  <a:srgbClr val="0000FF"/>
                </a:solidFill>
              </a:rPr>
              <a:t>Recreational Software Advisory Council – Internet  </a:t>
            </a:r>
          </a:p>
          <a:p>
            <a:pPr eaLnBrk="1" hangingPunct="1">
              <a:spcBef>
                <a:spcPct val="50000"/>
              </a:spcBef>
              <a:buFont typeface="Wingdings" panose="05000000000000000000" pitchFamily="2" charset="2"/>
              <a:buChar char="q"/>
            </a:pPr>
            <a:r>
              <a:rPr lang="en-US" altLang="en-US" dirty="0"/>
              <a:t> Has a PICS compliant rating system called Resaca</a:t>
            </a:r>
          </a:p>
          <a:p>
            <a:pPr eaLnBrk="1" hangingPunct="1">
              <a:spcBef>
                <a:spcPct val="50000"/>
              </a:spcBef>
              <a:buFont typeface="Wingdings" panose="05000000000000000000" pitchFamily="2" charset="2"/>
              <a:buChar char="q"/>
            </a:pPr>
            <a:r>
              <a:rPr lang="en-US" altLang="en-US" dirty="0"/>
              <a:t> Resaca has four categories – violence, nudity, sex and language</a:t>
            </a:r>
          </a:p>
          <a:p>
            <a:pPr eaLnBrk="1" hangingPunct="1">
              <a:spcBef>
                <a:spcPct val="50000"/>
              </a:spcBef>
              <a:buFont typeface="Wingdings" panose="05000000000000000000" pitchFamily="2" charset="2"/>
              <a:buChar char="q"/>
            </a:pPr>
            <a:r>
              <a:rPr lang="en-US" altLang="en-US" dirty="0"/>
              <a:t> Has a rating range from 0 to 4</a:t>
            </a:r>
          </a:p>
          <a:p>
            <a:pPr eaLnBrk="1" hangingPunct="1">
              <a:spcBef>
                <a:spcPct val="50000"/>
              </a:spcBef>
              <a:buFont typeface="Wingdings" panose="05000000000000000000" pitchFamily="2" charset="2"/>
              <a:buChar char="q"/>
            </a:pPr>
            <a:r>
              <a:rPr lang="en-US" altLang="en-US" dirty="0"/>
              <a:t> 0 means no potentially offensive content</a:t>
            </a:r>
          </a:p>
          <a:p>
            <a:pPr eaLnBrk="1" hangingPunct="1">
              <a:spcBef>
                <a:spcPct val="50000"/>
              </a:spcBef>
              <a:buFont typeface="Wingdings" panose="05000000000000000000" pitchFamily="2" charset="2"/>
              <a:buChar char="q"/>
            </a:pPr>
            <a:r>
              <a:rPr lang="en-US" altLang="en-US" dirty="0"/>
              <a:t> 4 means highest level of offensive content</a:t>
            </a:r>
          </a:p>
          <a:p>
            <a:pPr eaLnBrk="1" hangingPunct="1">
              <a:spcBef>
                <a:spcPct val="50000"/>
              </a:spcBef>
              <a:buFont typeface="Wingdings" panose="05000000000000000000" pitchFamily="2" charset="2"/>
              <a:buChar char="q"/>
            </a:pPr>
            <a:r>
              <a:rPr lang="en-US" altLang="en-US" dirty="0"/>
              <a:t> PICS – a general meta data system </a:t>
            </a:r>
          </a:p>
          <a:p>
            <a:pPr eaLnBrk="1" hangingPunct="1">
              <a:spcBef>
                <a:spcPct val="50000"/>
              </a:spcBef>
              <a:buFont typeface="Wingdings" panose="05000000000000000000" pitchFamily="2" charset="2"/>
              <a:buChar char="q"/>
            </a:pPr>
            <a:r>
              <a:rPr lang="en-US" altLang="en-US" dirty="0"/>
              <a:t> PICS labels – helpful in finding desirable content on the web</a:t>
            </a:r>
          </a:p>
          <a:p>
            <a:pPr eaLnBrk="1" hangingPunct="1">
              <a:spcBef>
                <a:spcPct val="50000"/>
              </a:spcBef>
              <a:buFont typeface="Wingdings" panose="05000000000000000000" pitchFamily="2" charset="2"/>
              <a:buChar char="q"/>
            </a:pPr>
            <a:r>
              <a:rPr lang="en-US" altLang="en-US" dirty="0"/>
              <a:t> PICS – enables more sophisticated commerce, communication, indexing and searching services </a:t>
            </a:r>
          </a:p>
        </p:txBody>
      </p:sp>
      <p:sp>
        <p:nvSpPr>
          <p:cNvPr id="2" name="Footer Placeholder 1"/>
          <p:cNvSpPr>
            <a:spLocks noGrp="1"/>
          </p:cNvSpPr>
          <p:nvPr>
            <p:ph type="ftr" sz="quarter" idx="11"/>
          </p:nvPr>
        </p:nvSpPr>
        <p:spPr/>
        <p:txBody>
          <a:bodyPr/>
          <a:lstStyle/>
          <a:p>
            <a:pPr>
              <a:defRPr/>
            </a:pPr>
            <a:r>
              <a:rPr lang="en-US" smtClean="0"/>
              <a:t>MIS 6120 Gerald Chege</a:t>
            </a:r>
            <a:endParaRPr lang="en-US"/>
          </a:p>
        </p:txBody>
      </p:sp>
    </p:spTree>
    <p:extLst>
      <p:ext uri="{BB962C8B-B14F-4D97-AF65-F5344CB8AC3E}">
        <p14:creationId xmlns:p14="http://schemas.microsoft.com/office/powerpoint/2010/main" val="313173781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pPr>
            <a:r>
              <a:rPr lang="en-US" altLang="en-US" sz="3200" b="1"/>
              <a:t>Content Aggregation</a:t>
            </a:r>
          </a:p>
        </p:txBody>
      </p:sp>
      <p:sp>
        <p:nvSpPr>
          <p:cNvPr id="58371" name="Text Box 4"/>
          <p:cNvSpPr txBox="1">
            <a:spLocks noChangeArrowheads="1"/>
          </p:cNvSpPr>
          <p:nvPr/>
        </p:nvSpPr>
        <p:spPr bwMode="auto">
          <a:xfrm>
            <a:off x="381000" y="1371600"/>
            <a:ext cx="8382000" cy="4708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dirty="0"/>
              <a:t>From the content aggregator’s perspective, services are of two categories:</a:t>
            </a:r>
          </a:p>
          <a:p>
            <a:pPr eaLnBrk="1" hangingPunct="1">
              <a:spcBef>
                <a:spcPct val="50000"/>
              </a:spcBef>
              <a:buFont typeface="Wingdings" panose="05000000000000000000" pitchFamily="2" charset="2"/>
              <a:buChar char="q"/>
            </a:pPr>
            <a:r>
              <a:rPr lang="en-US" altLang="en-US" dirty="0"/>
              <a:t> Single service request – </a:t>
            </a:r>
            <a:r>
              <a:rPr lang="en-US" altLang="en-US" u="sng" dirty="0"/>
              <a:t>works at user level </a:t>
            </a:r>
            <a:r>
              <a:rPr lang="en-US" altLang="en-US" dirty="0"/>
              <a:t>and for one user</a:t>
            </a:r>
          </a:p>
          <a:p>
            <a:pPr eaLnBrk="1" hangingPunct="1">
              <a:spcBef>
                <a:spcPct val="50000"/>
              </a:spcBef>
              <a:buFont typeface="Wingdings" panose="05000000000000000000" pitchFamily="2" charset="2"/>
              <a:buNone/>
            </a:pPr>
            <a:r>
              <a:rPr lang="en-US" altLang="en-US" dirty="0"/>
              <a:t>Example : A user may request a webpage in </a:t>
            </a:r>
            <a:r>
              <a:rPr lang="en-US" altLang="en-US" dirty="0" smtClean="0"/>
              <a:t>Chinese</a:t>
            </a:r>
            <a:r>
              <a:rPr lang="en-US" altLang="en-US" dirty="0" smtClean="0"/>
              <a:t> </a:t>
            </a:r>
            <a:r>
              <a:rPr lang="en-US" altLang="en-US" dirty="0"/>
              <a:t>from proxy server. Here, the user buys both the content and translation service.</a:t>
            </a:r>
          </a:p>
          <a:p>
            <a:pPr eaLnBrk="1" hangingPunct="1">
              <a:spcBef>
                <a:spcPct val="50000"/>
              </a:spcBef>
              <a:buFont typeface="Wingdings" panose="05000000000000000000" pitchFamily="2" charset="2"/>
              <a:buNone/>
            </a:pPr>
            <a:endParaRPr lang="en-US" altLang="en-US" dirty="0"/>
          </a:p>
          <a:p>
            <a:pPr eaLnBrk="1" hangingPunct="1">
              <a:spcBef>
                <a:spcPct val="50000"/>
              </a:spcBef>
              <a:buFont typeface="Wingdings" panose="05000000000000000000" pitchFamily="2" charset="2"/>
              <a:buChar char="q"/>
            </a:pPr>
            <a:r>
              <a:rPr lang="en-US" altLang="en-US" dirty="0"/>
              <a:t> Group service request – </a:t>
            </a:r>
            <a:r>
              <a:rPr lang="en-US" altLang="en-US" u="sng" dirty="0"/>
              <a:t>works for a group of users</a:t>
            </a:r>
          </a:p>
          <a:p>
            <a:pPr eaLnBrk="1" hangingPunct="1">
              <a:spcBef>
                <a:spcPct val="50000"/>
              </a:spcBef>
              <a:buFont typeface="Wingdings" panose="05000000000000000000" pitchFamily="2" charset="2"/>
              <a:buNone/>
            </a:pPr>
            <a:r>
              <a:rPr lang="en-US" altLang="en-US" dirty="0"/>
              <a:t>Example : The content aggregator has some arrangement for advertisement. It examines all HTML pages and inserts an advertisement at an appropriate place.</a:t>
            </a:r>
          </a:p>
        </p:txBody>
      </p:sp>
      <p:sp>
        <p:nvSpPr>
          <p:cNvPr id="2" name="Footer Placeholder 1"/>
          <p:cNvSpPr>
            <a:spLocks noGrp="1"/>
          </p:cNvSpPr>
          <p:nvPr>
            <p:ph type="ftr" sz="quarter" idx="11"/>
          </p:nvPr>
        </p:nvSpPr>
        <p:spPr/>
        <p:txBody>
          <a:bodyPr/>
          <a:lstStyle/>
          <a:p>
            <a:pPr>
              <a:defRPr/>
            </a:pPr>
            <a:r>
              <a:rPr lang="en-US" smtClean="0"/>
              <a:t>MIS 6120 Gerald Chege</a:t>
            </a:r>
            <a:endParaRPr lang="en-US"/>
          </a:p>
        </p:txBody>
      </p:sp>
    </p:spTree>
    <p:extLst>
      <p:ext uri="{BB962C8B-B14F-4D97-AF65-F5344CB8AC3E}">
        <p14:creationId xmlns:p14="http://schemas.microsoft.com/office/powerpoint/2010/main" val="46937305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pPr>
            <a:r>
              <a:rPr lang="en-US" altLang="en-US" sz="3200" b="1"/>
              <a:t>Seamless Communication</a:t>
            </a:r>
          </a:p>
        </p:txBody>
      </p:sp>
      <p:sp>
        <p:nvSpPr>
          <p:cNvPr id="59395" name="Text Box 3"/>
          <p:cNvSpPr txBox="1">
            <a:spLocks noChangeArrowheads="1"/>
          </p:cNvSpPr>
          <p:nvPr/>
        </p:nvSpPr>
        <p:spPr bwMode="auto">
          <a:xfrm>
            <a:off x="381000" y="1524000"/>
            <a:ext cx="8382000" cy="3925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buFont typeface="Wingdings" panose="05000000000000000000" pitchFamily="2" charset="2"/>
              <a:buChar char="q"/>
            </a:pPr>
            <a:r>
              <a:rPr lang="en-US" altLang="en-US"/>
              <a:t> A ubiquitous system involves availability and accessibility from anywhere, anytime and through any network or device.</a:t>
            </a:r>
          </a:p>
          <a:p>
            <a:pPr eaLnBrk="1" hangingPunct="1">
              <a:spcBef>
                <a:spcPct val="50000"/>
              </a:spcBef>
              <a:buFont typeface="Wingdings" panose="05000000000000000000" pitchFamily="2" charset="2"/>
              <a:buChar char="q"/>
            </a:pPr>
            <a:r>
              <a:rPr lang="en-US" altLang="en-US"/>
              <a:t> Seamless communication shall involve seamless handovers and seamless roaming.</a:t>
            </a:r>
          </a:p>
          <a:p>
            <a:pPr eaLnBrk="1" hangingPunct="1">
              <a:spcBef>
                <a:spcPct val="50000"/>
              </a:spcBef>
              <a:buFont typeface="Wingdings" panose="05000000000000000000" pitchFamily="2" charset="2"/>
              <a:buChar char="q"/>
            </a:pPr>
            <a:r>
              <a:rPr lang="en-US" altLang="en-US"/>
              <a:t> Handoff is the process by which the connection to the network is moved from one base station to another within the same network without discontinuing the service.</a:t>
            </a:r>
          </a:p>
          <a:p>
            <a:pPr eaLnBrk="1" hangingPunct="1">
              <a:spcBef>
                <a:spcPct val="50000"/>
              </a:spcBef>
              <a:buFont typeface="Wingdings" panose="05000000000000000000" pitchFamily="2" charset="2"/>
              <a:buChar char="q"/>
            </a:pPr>
            <a:r>
              <a:rPr lang="en-US" altLang="en-US"/>
              <a:t> Roaming shall involve the point of attachment moving from one base station of one network to a base station of another network.</a:t>
            </a:r>
          </a:p>
        </p:txBody>
      </p:sp>
      <p:sp>
        <p:nvSpPr>
          <p:cNvPr id="2" name="Footer Placeholder 1"/>
          <p:cNvSpPr>
            <a:spLocks noGrp="1"/>
          </p:cNvSpPr>
          <p:nvPr>
            <p:ph type="ftr" sz="quarter" idx="11"/>
          </p:nvPr>
        </p:nvSpPr>
        <p:spPr/>
        <p:txBody>
          <a:bodyPr/>
          <a:lstStyle/>
          <a:p>
            <a:pPr>
              <a:defRPr/>
            </a:pPr>
            <a:r>
              <a:rPr lang="en-US" smtClean="0"/>
              <a:t>MIS 6120 Gerald Chege</a:t>
            </a:r>
            <a:endParaRPr lang="en-US"/>
          </a:p>
        </p:txBody>
      </p:sp>
    </p:spTree>
    <p:extLst>
      <p:ext uri="{BB962C8B-B14F-4D97-AF65-F5344CB8AC3E}">
        <p14:creationId xmlns:p14="http://schemas.microsoft.com/office/powerpoint/2010/main" val="418320379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pPr>
            <a:r>
              <a:rPr lang="en-US" altLang="en-US" sz="3200" b="1"/>
              <a:t>Aspects of Seamless Communication</a:t>
            </a:r>
          </a:p>
        </p:txBody>
      </p:sp>
      <p:sp>
        <p:nvSpPr>
          <p:cNvPr id="60419" name="Text Box 3"/>
          <p:cNvSpPr txBox="1">
            <a:spLocks noChangeArrowheads="1"/>
          </p:cNvSpPr>
          <p:nvPr/>
        </p:nvSpPr>
        <p:spPr bwMode="auto">
          <a:xfrm>
            <a:off x="381000" y="1600200"/>
            <a:ext cx="8305800" cy="483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buFont typeface="Wingdings" panose="05000000000000000000" pitchFamily="2" charset="2"/>
              <a:buChar char="q"/>
            </a:pPr>
            <a:r>
              <a:rPr lang="en-US" altLang="en-US"/>
              <a:t> Authentication across network boundaries</a:t>
            </a:r>
          </a:p>
          <a:p>
            <a:pPr eaLnBrk="1" hangingPunct="1">
              <a:spcBef>
                <a:spcPct val="50000"/>
              </a:spcBef>
              <a:buFont typeface="Wingdings" panose="05000000000000000000" pitchFamily="2" charset="2"/>
              <a:buChar char="q"/>
            </a:pPr>
            <a:r>
              <a:rPr lang="en-US" altLang="en-US"/>
              <a:t> Authorization across network boundaries</a:t>
            </a:r>
          </a:p>
          <a:p>
            <a:pPr eaLnBrk="1" hangingPunct="1">
              <a:spcBef>
                <a:spcPct val="50000"/>
              </a:spcBef>
              <a:buFont typeface="Wingdings" panose="05000000000000000000" pitchFamily="2" charset="2"/>
              <a:buChar char="q"/>
            </a:pPr>
            <a:r>
              <a:rPr lang="en-US" altLang="en-US"/>
              <a:t> Billing and charging data collection</a:t>
            </a:r>
          </a:p>
          <a:p>
            <a:pPr eaLnBrk="1" hangingPunct="1">
              <a:spcBef>
                <a:spcPct val="50000"/>
              </a:spcBef>
              <a:buFont typeface="Wingdings" panose="05000000000000000000" pitchFamily="2" charset="2"/>
              <a:buChar char="q"/>
            </a:pPr>
            <a:r>
              <a:rPr lang="en-US" altLang="en-US"/>
              <a:t> End – to – end data security across roaming</a:t>
            </a:r>
          </a:p>
          <a:p>
            <a:pPr eaLnBrk="1" hangingPunct="1">
              <a:spcBef>
                <a:spcPct val="50000"/>
              </a:spcBef>
              <a:buFont typeface="Wingdings" panose="05000000000000000000" pitchFamily="2" charset="2"/>
              <a:buChar char="q"/>
            </a:pPr>
            <a:r>
              <a:rPr lang="en-US" altLang="en-US"/>
              <a:t> Handoff between wireless access points</a:t>
            </a:r>
          </a:p>
          <a:p>
            <a:pPr eaLnBrk="1" hangingPunct="1">
              <a:spcBef>
                <a:spcPct val="50000"/>
              </a:spcBef>
              <a:buFont typeface="Wingdings" panose="05000000000000000000" pitchFamily="2" charset="2"/>
              <a:buChar char="q"/>
            </a:pPr>
            <a:r>
              <a:rPr lang="en-US" altLang="en-US"/>
              <a:t> Roaming between networks</a:t>
            </a:r>
          </a:p>
          <a:p>
            <a:pPr eaLnBrk="1" hangingPunct="1">
              <a:spcBef>
                <a:spcPct val="50000"/>
              </a:spcBef>
              <a:buFont typeface="Wingdings" panose="05000000000000000000" pitchFamily="2" charset="2"/>
              <a:buChar char="q"/>
            </a:pPr>
            <a:r>
              <a:rPr lang="en-US" altLang="en-US"/>
              <a:t> Session migration</a:t>
            </a:r>
          </a:p>
          <a:p>
            <a:pPr eaLnBrk="1" hangingPunct="1">
              <a:spcBef>
                <a:spcPct val="50000"/>
              </a:spcBef>
              <a:buFont typeface="Wingdings" panose="05000000000000000000" pitchFamily="2" charset="2"/>
              <a:buChar char="q"/>
            </a:pPr>
            <a:r>
              <a:rPr lang="en-US" altLang="en-US"/>
              <a:t> IP mobility</a:t>
            </a:r>
          </a:p>
          <a:p>
            <a:pPr eaLnBrk="1" hangingPunct="1">
              <a:spcBef>
                <a:spcPct val="50000"/>
              </a:spcBef>
              <a:buFont typeface="Wingdings" panose="05000000000000000000" pitchFamily="2" charset="2"/>
              <a:buNone/>
            </a:pPr>
            <a:endParaRPr lang="en-US" altLang="en-US"/>
          </a:p>
        </p:txBody>
      </p:sp>
      <p:sp>
        <p:nvSpPr>
          <p:cNvPr id="2" name="Footer Placeholder 1"/>
          <p:cNvSpPr>
            <a:spLocks noGrp="1"/>
          </p:cNvSpPr>
          <p:nvPr>
            <p:ph type="ftr" sz="quarter" idx="11"/>
          </p:nvPr>
        </p:nvSpPr>
        <p:spPr/>
        <p:txBody>
          <a:bodyPr/>
          <a:lstStyle/>
          <a:p>
            <a:pPr>
              <a:defRPr/>
            </a:pPr>
            <a:r>
              <a:rPr lang="en-US" smtClean="0"/>
              <a:t>MIS 6120 Gerald Chege</a:t>
            </a:r>
            <a:endParaRPr lang="en-US"/>
          </a:p>
        </p:txBody>
      </p:sp>
    </p:spTree>
    <p:extLst>
      <p:ext uri="{BB962C8B-B14F-4D97-AF65-F5344CB8AC3E}">
        <p14:creationId xmlns:p14="http://schemas.microsoft.com/office/powerpoint/2010/main" val="138581306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pPr>
            <a:r>
              <a:rPr lang="en-US" altLang="en-US" sz="3200" b="1"/>
              <a:t>Autonomous Computing</a:t>
            </a:r>
          </a:p>
        </p:txBody>
      </p:sp>
      <p:sp>
        <p:nvSpPr>
          <p:cNvPr id="61443" name="Text Box 3"/>
          <p:cNvSpPr txBox="1">
            <a:spLocks noChangeArrowheads="1"/>
          </p:cNvSpPr>
          <p:nvPr/>
        </p:nvSpPr>
        <p:spPr bwMode="auto">
          <a:xfrm>
            <a:off x="381000" y="1600200"/>
            <a:ext cx="8305800" cy="3925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a:t>The purpose of autonomous computing is to free users and system administrators from the details of the system operation and maintenance complexity. It combines the following functions:</a:t>
            </a:r>
          </a:p>
          <a:p>
            <a:pPr eaLnBrk="1" hangingPunct="1">
              <a:spcBef>
                <a:spcPct val="50000"/>
              </a:spcBef>
              <a:buFont typeface="Wingdings" panose="05000000000000000000" pitchFamily="2" charset="2"/>
              <a:buChar char="q"/>
            </a:pPr>
            <a:r>
              <a:rPr lang="en-US" altLang="en-US"/>
              <a:t> Self configurable</a:t>
            </a:r>
          </a:p>
          <a:p>
            <a:pPr eaLnBrk="1" hangingPunct="1">
              <a:spcBef>
                <a:spcPct val="50000"/>
              </a:spcBef>
              <a:buFont typeface="Wingdings" panose="05000000000000000000" pitchFamily="2" charset="2"/>
              <a:buChar char="q"/>
            </a:pPr>
            <a:r>
              <a:rPr lang="en-US" altLang="en-US"/>
              <a:t> Self optimizing</a:t>
            </a:r>
          </a:p>
          <a:p>
            <a:pPr eaLnBrk="1" hangingPunct="1">
              <a:spcBef>
                <a:spcPct val="50000"/>
              </a:spcBef>
              <a:buFont typeface="Wingdings" panose="05000000000000000000" pitchFamily="2" charset="2"/>
              <a:buChar char="q"/>
            </a:pPr>
            <a:r>
              <a:rPr lang="en-US" altLang="en-US"/>
              <a:t> Self healing</a:t>
            </a:r>
          </a:p>
          <a:p>
            <a:pPr eaLnBrk="1" hangingPunct="1">
              <a:spcBef>
                <a:spcPct val="50000"/>
              </a:spcBef>
              <a:buFont typeface="Wingdings" panose="05000000000000000000" pitchFamily="2" charset="2"/>
              <a:buChar char="q"/>
            </a:pPr>
            <a:r>
              <a:rPr lang="en-US" altLang="en-US"/>
              <a:t> Self protecting</a:t>
            </a:r>
          </a:p>
          <a:p>
            <a:pPr eaLnBrk="1" hangingPunct="1">
              <a:spcBef>
                <a:spcPct val="50000"/>
              </a:spcBef>
              <a:buFont typeface="Wingdings" panose="05000000000000000000" pitchFamily="2" charset="2"/>
              <a:buChar char="q"/>
            </a:pPr>
            <a:r>
              <a:rPr lang="en-US" altLang="en-US"/>
              <a:t> Self upgradable</a:t>
            </a:r>
          </a:p>
        </p:txBody>
      </p:sp>
      <p:sp>
        <p:nvSpPr>
          <p:cNvPr id="2" name="Footer Placeholder 1"/>
          <p:cNvSpPr>
            <a:spLocks noGrp="1"/>
          </p:cNvSpPr>
          <p:nvPr>
            <p:ph type="ftr" sz="quarter" idx="11"/>
          </p:nvPr>
        </p:nvSpPr>
        <p:spPr/>
        <p:txBody>
          <a:bodyPr/>
          <a:lstStyle/>
          <a:p>
            <a:pPr>
              <a:defRPr/>
            </a:pPr>
            <a:r>
              <a:rPr lang="en-US" smtClean="0"/>
              <a:t>MIS 6120 Gerald Chege</a:t>
            </a:r>
            <a:endParaRPr lang="en-US"/>
          </a:p>
        </p:txBody>
      </p:sp>
    </p:spTree>
    <p:extLst>
      <p:ext uri="{BB962C8B-B14F-4D97-AF65-F5344CB8AC3E}">
        <p14:creationId xmlns:p14="http://schemas.microsoft.com/office/powerpoint/2010/main" val="20227170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685800" y="228600"/>
            <a:ext cx="77724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en-US" sz="3200" b="1">
                <a:solidFill>
                  <a:schemeClr val="tx2"/>
                </a:solidFill>
              </a:rPr>
              <a:t>History of Internet – III </a:t>
            </a:r>
          </a:p>
        </p:txBody>
      </p:sp>
      <p:sp>
        <p:nvSpPr>
          <p:cNvPr id="9219" name="Text Box 3"/>
          <p:cNvSpPr txBox="1">
            <a:spLocks noChangeArrowheads="1"/>
          </p:cNvSpPr>
          <p:nvPr/>
        </p:nvSpPr>
        <p:spPr bwMode="auto">
          <a:xfrm>
            <a:off x="569912" y="1196752"/>
            <a:ext cx="8610600" cy="527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lnSpc>
                <a:spcPct val="80000"/>
              </a:lnSpc>
              <a:spcBef>
                <a:spcPct val="20000"/>
              </a:spcBef>
              <a:buFont typeface="Wingdings" panose="05000000000000000000" pitchFamily="2" charset="2"/>
              <a:buChar char="q"/>
            </a:pPr>
            <a:r>
              <a:rPr lang="en-US" altLang="en-US" dirty="0"/>
              <a:t> On October 24</a:t>
            </a:r>
            <a:r>
              <a:rPr lang="en-US" altLang="en-US" baseline="30000" dirty="0"/>
              <a:t>th</a:t>
            </a:r>
            <a:r>
              <a:rPr lang="en-US" altLang="en-US" dirty="0"/>
              <a:t>, 1995, the FNC unanimously passed a resolution to officially define the term Internet. According to this resolution, the definition of Internet is “Internet refers to the global information system that – (</a:t>
            </a:r>
            <a:r>
              <a:rPr lang="en-US" altLang="en-US" dirty="0" err="1"/>
              <a:t>i</a:t>
            </a:r>
            <a:r>
              <a:rPr lang="en-US" altLang="en-US" dirty="0"/>
              <a:t>) is logically linked together by a globally unique address space based on the Internet Protocol (IP) or its subsequent extensions / follow – </a:t>
            </a:r>
            <a:r>
              <a:rPr lang="en-US" altLang="en-US" dirty="0" err="1"/>
              <a:t>ons</a:t>
            </a:r>
            <a:r>
              <a:rPr lang="en-US" altLang="en-US" dirty="0"/>
              <a:t>; (ii) is able to support communications using the Transmission Control Protocol / Internet Protocol (TCP/IP) suite or its subsequent extensions / follow – </a:t>
            </a:r>
            <a:r>
              <a:rPr lang="en-US" altLang="en-US" dirty="0" err="1"/>
              <a:t>ons</a:t>
            </a:r>
            <a:r>
              <a:rPr lang="en-US" altLang="en-US" dirty="0"/>
              <a:t>, and / or other IP –compatible protocols; and (iii) provides, uses or makes accessible, either publicly or privately, high level services layered on the communications and related infrastructure described herein.”</a:t>
            </a:r>
          </a:p>
          <a:p>
            <a:pPr eaLnBrk="1" hangingPunct="1">
              <a:lnSpc>
                <a:spcPct val="80000"/>
              </a:lnSpc>
              <a:spcBef>
                <a:spcPct val="20000"/>
              </a:spcBef>
              <a:buFont typeface="Wingdings" panose="05000000000000000000" pitchFamily="2" charset="2"/>
              <a:buNone/>
            </a:pPr>
            <a:endParaRPr lang="en-US" altLang="en-US" dirty="0"/>
          </a:p>
          <a:p>
            <a:pPr eaLnBrk="1" hangingPunct="1">
              <a:lnSpc>
                <a:spcPct val="80000"/>
              </a:lnSpc>
              <a:spcBef>
                <a:spcPct val="20000"/>
              </a:spcBef>
              <a:buFont typeface="Wingdings" panose="05000000000000000000" pitchFamily="2" charset="2"/>
              <a:buChar char="q"/>
            </a:pPr>
            <a:r>
              <a:rPr lang="en-US" altLang="en-US" dirty="0"/>
              <a:t> V. Bush through his July 1945 essay “As We May Think”, described a theoretical machine called a "</a:t>
            </a:r>
            <a:r>
              <a:rPr lang="en-US" altLang="en-US" dirty="0" err="1"/>
              <a:t>memex</a:t>
            </a:r>
            <a:r>
              <a:rPr lang="en-US" altLang="en-US" dirty="0"/>
              <a:t>”, which was to enhance human memory by allowing the user to store and retrieve documents linked by associations.</a:t>
            </a:r>
          </a:p>
          <a:p>
            <a:pPr eaLnBrk="1" hangingPunct="1">
              <a:lnSpc>
                <a:spcPct val="80000"/>
              </a:lnSpc>
              <a:spcBef>
                <a:spcPct val="20000"/>
              </a:spcBef>
              <a:buFont typeface="Wingdings" panose="05000000000000000000" pitchFamily="2" charset="2"/>
              <a:buNone/>
            </a:pPr>
            <a:endParaRPr lang="en-US" altLang="en-US" dirty="0"/>
          </a:p>
        </p:txBody>
      </p:sp>
      <p:sp>
        <p:nvSpPr>
          <p:cNvPr id="2" name="Footer Placeholder 1"/>
          <p:cNvSpPr>
            <a:spLocks noGrp="1"/>
          </p:cNvSpPr>
          <p:nvPr>
            <p:ph type="ftr" sz="quarter" idx="11"/>
          </p:nvPr>
        </p:nvSpPr>
        <p:spPr/>
        <p:txBody>
          <a:bodyPr/>
          <a:lstStyle/>
          <a:p>
            <a:pPr>
              <a:defRPr/>
            </a:pPr>
            <a:r>
              <a:rPr lang="en-US" smtClean="0"/>
              <a:t>MIS 6120 Gerald Chege</a:t>
            </a:r>
            <a:endParaRPr lang="en-US"/>
          </a:p>
        </p:txBody>
      </p:sp>
    </p:spTree>
    <p:extLst>
      <p:ext uri="{BB962C8B-B14F-4D97-AF65-F5344CB8AC3E}">
        <p14:creationId xmlns:p14="http://schemas.microsoft.com/office/powerpoint/2010/main" val="169439878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pPr>
            <a:r>
              <a:rPr lang="en-US" altLang="en-US" sz="3200" b="1"/>
              <a:t>Context aware systems</a:t>
            </a:r>
          </a:p>
        </p:txBody>
      </p:sp>
      <p:sp>
        <p:nvSpPr>
          <p:cNvPr id="62467" name="Text Box 3"/>
          <p:cNvSpPr txBox="1">
            <a:spLocks noChangeArrowheads="1"/>
          </p:cNvSpPr>
          <p:nvPr/>
        </p:nvSpPr>
        <p:spPr bwMode="auto">
          <a:xfrm>
            <a:off x="457200" y="1524000"/>
            <a:ext cx="8229600" cy="3560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buFont typeface="Wingdings" panose="05000000000000000000" pitchFamily="2" charset="2"/>
              <a:buNone/>
            </a:pPr>
            <a:r>
              <a:rPr lang="en-US" altLang="en-US"/>
              <a:t>The following information needs to be handled in a mobile computing environment for making a system context aware:</a:t>
            </a:r>
          </a:p>
          <a:p>
            <a:pPr eaLnBrk="1" hangingPunct="1">
              <a:spcBef>
                <a:spcPct val="50000"/>
              </a:spcBef>
              <a:buFont typeface="Wingdings" panose="05000000000000000000" pitchFamily="2" charset="2"/>
              <a:buChar char="q"/>
            </a:pPr>
            <a:r>
              <a:rPr lang="en-US" altLang="en-US"/>
              <a:t> Location information</a:t>
            </a:r>
          </a:p>
          <a:p>
            <a:pPr eaLnBrk="1" hangingPunct="1">
              <a:spcBef>
                <a:spcPct val="50000"/>
              </a:spcBef>
              <a:buFont typeface="Wingdings" panose="05000000000000000000" pitchFamily="2" charset="2"/>
              <a:buChar char="q"/>
            </a:pPr>
            <a:r>
              <a:rPr lang="en-US" altLang="en-US"/>
              <a:t> Device information</a:t>
            </a:r>
          </a:p>
          <a:p>
            <a:pPr eaLnBrk="1" hangingPunct="1">
              <a:spcBef>
                <a:spcPct val="50000"/>
              </a:spcBef>
              <a:buFont typeface="Wingdings" panose="05000000000000000000" pitchFamily="2" charset="2"/>
              <a:buChar char="q"/>
            </a:pPr>
            <a:r>
              <a:rPr lang="en-US" altLang="en-US"/>
              <a:t> Network information</a:t>
            </a:r>
          </a:p>
          <a:p>
            <a:pPr eaLnBrk="1" hangingPunct="1">
              <a:spcBef>
                <a:spcPct val="50000"/>
              </a:spcBef>
              <a:buFont typeface="Wingdings" panose="05000000000000000000" pitchFamily="2" charset="2"/>
              <a:buChar char="q"/>
            </a:pPr>
            <a:r>
              <a:rPr lang="en-US" altLang="en-US"/>
              <a:t> User information </a:t>
            </a:r>
          </a:p>
          <a:p>
            <a:pPr eaLnBrk="1" hangingPunct="1">
              <a:spcBef>
                <a:spcPct val="50000"/>
              </a:spcBef>
              <a:buFont typeface="Wingdings" panose="05000000000000000000" pitchFamily="2" charset="2"/>
              <a:buChar char="q"/>
            </a:pPr>
            <a:r>
              <a:rPr lang="en-US" altLang="en-US"/>
              <a:t> Environment information</a:t>
            </a:r>
          </a:p>
        </p:txBody>
      </p:sp>
      <p:sp>
        <p:nvSpPr>
          <p:cNvPr id="2" name="Footer Placeholder 1"/>
          <p:cNvSpPr>
            <a:spLocks noGrp="1"/>
          </p:cNvSpPr>
          <p:nvPr>
            <p:ph type="ftr" sz="quarter" idx="11"/>
          </p:nvPr>
        </p:nvSpPr>
        <p:spPr/>
        <p:txBody>
          <a:bodyPr/>
          <a:lstStyle/>
          <a:p>
            <a:pPr>
              <a:defRPr/>
            </a:pPr>
            <a:r>
              <a:rPr lang="en-US" smtClean="0"/>
              <a:t>MIS 6120 Gerald Chege</a:t>
            </a:r>
            <a:endParaRPr lang="en-US"/>
          </a:p>
        </p:txBody>
      </p:sp>
    </p:spTree>
    <p:extLst>
      <p:ext uri="{BB962C8B-B14F-4D97-AF65-F5344CB8AC3E}">
        <p14:creationId xmlns:p14="http://schemas.microsoft.com/office/powerpoint/2010/main" val="201763087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ext Box 3"/>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pPr>
            <a:r>
              <a:rPr lang="en-US" altLang="en-US" sz="3200" b="1"/>
              <a:t>Global Positioning System</a:t>
            </a:r>
          </a:p>
        </p:txBody>
      </p:sp>
      <p:sp>
        <p:nvSpPr>
          <p:cNvPr id="63491" name="Text Box 4"/>
          <p:cNvSpPr txBox="1">
            <a:spLocks noChangeArrowheads="1"/>
          </p:cNvSpPr>
          <p:nvPr/>
        </p:nvSpPr>
        <p:spPr bwMode="auto">
          <a:xfrm>
            <a:off x="381000" y="1676400"/>
            <a:ext cx="8153400" cy="283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buFont typeface="Wingdings" panose="05000000000000000000" pitchFamily="2" charset="2"/>
              <a:buChar char="q"/>
            </a:pPr>
            <a:r>
              <a:rPr lang="en-US" altLang="en-US"/>
              <a:t> Gives the exact positioning on Earth</a:t>
            </a:r>
          </a:p>
          <a:p>
            <a:pPr eaLnBrk="1" hangingPunct="1">
              <a:spcBef>
                <a:spcPct val="50000"/>
              </a:spcBef>
              <a:buFont typeface="Wingdings" panose="05000000000000000000" pitchFamily="2" charset="2"/>
              <a:buChar char="q"/>
            </a:pPr>
            <a:r>
              <a:rPr lang="en-US" altLang="en-US"/>
              <a:t> Funded and controlled by US Department of Defense</a:t>
            </a:r>
          </a:p>
          <a:p>
            <a:pPr eaLnBrk="1" hangingPunct="1">
              <a:spcBef>
                <a:spcPct val="50000"/>
              </a:spcBef>
              <a:buFont typeface="Wingdings" panose="05000000000000000000" pitchFamily="2" charset="2"/>
              <a:buChar char="q"/>
            </a:pPr>
            <a:r>
              <a:rPr lang="en-US" altLang="en-US"/>
              <a:t> Has three parts – the space segment, the user segment and control segment.</a:t>
            </a:r>
          </a:p>
          <a:p>
            <a:pPr eaLnBrk="1" hangingPunct="1">
              <a:spcBef>
                <a:spcPct val="50000"/>
              </a:spcBef>
              <a:buFont typeface="Wingdings" panose="05000000000000000000" pitchFamily="2" charset="2"/>
              <a:buChar char="q"/>
            </a:pPr>
            <a:r>
              <a:rPr lang="en-US" altLang="en-US"/>
              <a:t> Has 24 satellites , each in its own orbit 11,000 nautical miles above Earth.</a:t>
            </a:r>
          </a:p>
        </p:txBody>
      </p:sp>
      <p:sp>
        <p:nvSpPr>
          <p:cNvPr id="2" name="Footer Placeholder 1"/>
          <p:cNvSpPr>
            <a:spLocks noGrp="1"/>
          </p:cNvSpPr>
          <p:nvPr>
            <p:ph type="ftr" sz="quarter" idx="11"/>
          </p:nvPr>
        </p:nvSpPr>
        <p:spPr/>
        <p:txBody>
          <a:bodyPr/>
          <a:lstStyle/>
          <a:p>
            <a:pPr>
              <a:defRPr/>
            </a:pPr>
            <a:r>
              <a:rPr lang="en-US" smtClean="0"/>
              <a:t>MIS 6120 Gerald Chege</a:t>
            </a:r>
            <a:endParaRPr lang="en-US"/>
          </a:p>
        </p:txBody>
      </p:sp>
    </p:spTree>
    <p:extLst>
      <p:ext uri="{BB962C8B-B14F-4D97-AF65-F5344CB8AC3E}">
        <p14:creationId xmlns:p14="http://schemas.microsoft.com/office/powerpoint/2010/main" val="405982869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pPr>
            <a:r>
              <a:rPr lang="en-US" altLang="en-US" sz="3200" b="1"/>
              <a:t>Making existing applications mobile enabled</a:t>
            </a:r>
          </a:p>
        </p:txBody>
      </p:sp>
      <p:sp>
        <p:nvSpPr>
          <p:cNvPr id="64515" name="Text Box 3"/>
          <p:cNvSpPr txBox="1">
            <a:spLocks noChangeArrowheads="1"/>
          </p:cNvSpPr>
          <p:nvPr/>
        </p:nvSpPr>
        <p:spPr bwMode="auto">
          <a:xfrm>
            <a:off x="381000" y="1828800"/>
            <a:ext cx="8382000" cy="264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buFont typeface="Wingdings" panose="05000000000000000000" pitchFamily="2" charset="2"/>
              <a:buChar char="q"/>
            </a:pPr>
            <a:r>
              <a:rPr lang="en-US" altLang="en-US"/>
              <a:t> Enhancing an existing application</a:t>
            </a:r>
          </a:p>
          <a:p>
            <a:pPr eaLnBrk="1" hangingPunct="1">
              <a:spcBef>
                <a:spcPct val="50000"/>
              </a:spcBef>
              <a:buFont typeface="Wingdings" panose="05000000000000000000" pitchFamily="2" charset="2"/>
              <a:buChar char="q"/>
            </a:pPr>
            <a:r>
              <a:rPr lang="en-US" altLang="en-US"/>
              <a:t> Renting an application</a:t>
            </a:r>
          </a:p>
          <a:p>
            <a:pPr eaLnBrk="1" hangingPunct="1">
              <a:spcBef>
                <a:spcPct val="50000"/>
              </a:spcBef>
              <a:buFont typeface="Wingdings" panose="05000000000000000000" pitchFamily="2" charset="2"/>
              <a:buChar char="q"/>
            </a:pPr>
            <a:r>
              <a:rPr lang="en-US" altLang="en-US"/>
              <a:t> Developing a new application</a:t>
            </a:r>
          </a:p>
          <a:p>
            <a:pPr eaLnBrk="1" hangingPunct="1">
              <a:spcBef>
                <a:spcPct val="50000"/>
              </a:spcBef>
              <a:buFont typeface="Wingdings" panose="05000000000000000000" pitchFamily="2" charset="2"/>
              <a:buChar char="q"/>
            </a:pPr>
            <a:r>
              <a:rPr lang="en-US" altLang="en-US"/>
              <a:t> Buying a packaged solution </a:t>
            </a:r>
          </a:p>
          <a:p>
            <a:pPr eaLnBrk="1" hangingPunct="1">
              <a:spcBef>
                <a:spcPct val="50000"/>
              </a:spcBef>
              <a:buFont typeface="Wingdings" panose="05000000000000000000" pitchFamily="2" charset="2"/>
              <a:buChar char="q"/>
            </a:pPr>
            <a:r>
              <a:rPr lang="en-US" altLang="en-US"/>
              <a:t> Bridging the gap through middleware</a:t>
            </a:r>
          </a:p>
        </p:txBody>
      </p:sp>
      <p:sp>
        <p:nvSpPr>
          <p:cNvPr id="2" name="Footer Placeholder 1"/>
          <p:cNvSpPr>
            <a:spLocks noGrp="1"/>
          </p:cNvSpPr>
          <p:nvPr>
            <p:ph type="ftr" sz="quarter" idx="11"/>
          </p:nvPr>
        </p:nvSpPr>
        <p:spPr/>
        <p:txBody>
          <a:bodyPr/>
          <a:lstStyle/>
          <a:p>
            <a:pPr>
              <a:defRPr/>
            </a:pPr>
            <a:r>
              <a:rPr lang="en-US" smtClean="0"/>
              <a:t>MIS 6120 Gerald Chege</a:t>
            </a:r>
            <a:endParaRPr lang="en-US"/>
          </a:p>
        </p:txBody>
      </p:sp>
    </p:spTree>
    <p:extLst>
      <p:ext uri="{BB962C8B-B14F-4D97-AF65-F5344CB8AC3E}">
        <p14:creationId xmlns:p14="http://schemas.microsoft.com/office/powerpoint/2010/main" val="155567618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3"/>
          <p:cNvSpPr>
            <a:spLocks noChangeArrowheads="1"/>
          </p:cNvSpPr>
          <p:nvPr/>
        </p:nvSpPr>
        <p:spPr bwMode="auto">
          <a:xfrm>
            <a:off x="1524000" y="1798638"/>
            <a:ext cx="6019800"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pPr>
            <a:r>
              <a:rPr lang="en-US" altLang="en-US" sz="3200" b="1" dirty="0"/>
              <a:t> Next </a:t>
            </a:r>
            <a:r>
              <a:rPr lang="en-US" altLang="en-US" sz="3200" b="1" dirty="0" smtClean="0"/>
              <a:t>Topic</a:t>
            </a:r>
            <a:endParaRPr lang="en-US" altLang="en-US" sz="3200" b="1" dirty="0"/>
          </a:p>
          <a:p>
            <a:pPr algn="ctr" eaLnBrk="1" hangingPunct="1">
              <a:spcBef>
                <a:spcPct val="50000"/>
              </a:spcBef>
            </a:pPr>
            <a:r>
              <a:rPr lang="en-US" altLang="en-US" sz="3200" b="1" u="sng" dirty="0"/>
              <a:t>Mobile Computing through </a:t>
            </a:r>
            <a:r>
              <a:rPr lang="en-US" altLang="en-US" sz="3200" b="1" u="sng" dirty="0" smtClean="0"/>
              <a:t>Telephony</a:t>
            </a:r>
            <a:endParaRPr lang="en-US" altLang="en-US" sz="3200" b="1" u="sng" dirty="0"/>
          </a:p>
        </p:txBody>
      </p:sp>
      <p:sp>
        <p:nvSpPr>
          <p:cNvPr id="2" name="Footer Placeholder 1"/>
          <p:cNvSpPr>
            <a:spLocks noGrp="1"/>
          </p:cNvSpPr>
          <p:nvPr>
            <p:ph type="ftr" sz="quarter" idx="11"/>
          </p:nvPr>
        </p:nvSpPr>
        <p:spPr/>
        <p:txBody>
          <a:bodyPr/>
          <a:lstStyle/>
          <a:p>
            <a:pPr>
              <a:defRPr/>
            </a:pPr>
            <a:r>
              <a:rPr lang="en-US" smtClean="0"/>
              <a:t>MIS 6120 Gerald Chege</a:t>
            </a:r>
            <a:endParaRPr lang="en-US"/>
          </a:p>
        </p:txBody>
      </p:sp>
    </p:spTree>
    <p:extLst>
      <p:ext uri="{BB962C8B-B14F-4D97-AF65-F5344CB8AC3E}">
        <p14:creationId xmlns:p14="http://schemas.microsoft.com/office/powerpoint/2010/main" val="24676041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
          <p:cNvSpPr txBox="1">
            <a:spLocks noChangeArrowheads="1"/>
          </p:cNvSpPr>
          <p:nvPr/>
        </p:nvSpPr>
        <p:spPr bwMode="auto">
          <a:xfrm>
            <a:off x="574104" y="1628800"/>
            <a:ext cx="8534400" cy="3195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buFont typeface="Wingdings" panose="05000000000000000000" pitchFamily="2" charset="2"/>
              <a:buChar char="q"/>
            </a:pPr>
            <a:r>
              <a:rPr lang="en-US" altLang="en-US" dirty="0"/>
              <a:t> During 1960s, D. </a:t>
            </a:r>
            <a:r>
              <a:rPr lang="en-US" altLang="en-US" dirty="0" err="1"/>
              <a:t>Engelbart</a:t>
            </a:r>
            <a:r>
              <a:rPr lang="en-US" altLang="en-US" dirty="0"/>
              <a:t> prototyped an "</a:t>
            </a:r>
            <a:r>
              <a:rPr lang="en-US" altLang="en-US" dirty="0" err="1"/>
              <a:t>oNLine</a:t>
            </a:r>
            <a:r>
              <a:rPr lang="en-US" altLang="en-US" dirty="0"/>
              <a:t> System" (NLS) that does hypertext browsing, editing, etc. He invents the mouse for this purpose. </a:t>
            </a:r>
          </a:p>
          <a:p>
            <a:pPr eaLnBrk="1" hangingPunct="1">
              <a:spcBef>
                <a:spcPct val="50000"/>
              </a:spcBef>
              <a:buFont typeface="Wingdings" panose="05000000000000000000" pitchFamily="2" charset="2"/>
              <a:buChar char="q"/>
            </a:pPr>
            <a:r>
              <a:rPr lang="en-US" altLang="en-US" dirty="0"/>
              <a:t>In 1991, Tim B. Lee invented Hyper Text Markup Language (HTML) and Hyper Text Transport Protocol (HTTP). Tim wrote a client program and named it as “World Wide Web”, which finally became the “www” (World Wide Web) and became almost synonymous with Internet.</a:t>
            </a:r>
          </a:p>
        </p:txBody>
      </p:sp>
      <p:sp>
        <p:nvSpPr>
          <p:cNvPr id="10243" name="Rectangle 3"/>
          <p:cNvSpPr>
            <a:spLocks noChangeArrowheads="1"/>
          </p:cNvSpPr>
          <p:nvPr/>
        </p:nvSpPr>
        <p:spPr bwMode="auto">
          <a:xfrm>
            <a:off x="685800" y="228600"/>
            <a:ext cx="77724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en-US" sz="3200" b="1">
                <a:solidFill>
                  <a:schemeClr val="tx2"/>
                </a:solidFill>
              </a:rPr>
              <a:t>History of Internet – IV </a:t>
            </a:r>
          </a:p>
        </p:txBody>
      </p:sp>
      <p:sp>
        <p:nvSpPr>
          <p:cNvPr id="2" name="Footer Placeholder 1"/>
          <p:cNvSpPr>
            <a:spLocks noGrp="1"/>
          </p:cNvSpPr>
          <p:nvPr>
            <p:ph type="ftr" sz="quarter" idx="11"/>
          </p:nvPr>
        </p:nvSpPr>
        <p:spPr/>
        <p:txBody>
          <a:bodyPr/>
          <a:lstStyle/>
          <a:p>
            <a:pPr>
              <a:defRPr/>
            </a:pPr>
            <a:r>
              <a:rPr lang="en-US" smtClean="0"/>
              <a:t>MIS 6120 Gerald Chege</a:t>
            </a:r>
            <a:endParaRPr lang="en-US"/>
          </a:p>
        </p:txBody>
      </p:sp>
    </p:spTree>
    <p:extLst>
      <p:ext uri="{BB962C8B-B14F-4D97-AF65-F5344CB8AC3E}">
        <p14:creationId xmlns:p14="http://schemas.microsoft.com/office/powerpoint/2010/main" val="10562935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2"/>
          <p:cNvSpPr txBox="1">
            <a:spLocks noChangeArrowheads="1"/>
          </p:cNvSpPr>
          <p:nvPr/>
        </p:nvSpPr>
        <p:spPr bwMode="auto">
          <a:xfrm>
            <a:off x="381000" y="457200"/>
            <a:ext cx="8229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sz="3200" b="1"/>
              <a:t>           Internet – The Ubiquitous Network </a:t>
            </a:r>
          </a:p>
        </p:txBody>
      </p:sp>
      <p:sp>
        <p:nvSpPr>
          <p:cNvPr id="11267" name="Text Box 3"/>
          <p:cNvSpPr txBox="1">
            <a:spLocks noChangeArrowheads="1"/>
          </p:cNvSpPr>
          <p:nvPr/>
        </p:nvSpPr>
        <p:spPr bwMode="auto">
          <a:xfrm>
            <a:off x="578296" y="1052736"/>
            <a:ext cx="8458200" cy="538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buFont typeface="Wingdings" panose="05000000000000000000" pitchFamily="2" charset="2"/>
              <a:buChar char="q"/>
            </a:pPr>
            <a:r>
              <a:rPr lang="en-US" altLang="en-US" dirty="0"/>
              <a:t> Two ubiquitous networks – the telecommunications network and the Internet </a:t>
            </a:r>
          </a:p>
          <a:p>
            <a:pPr eaLnBrk="1" hangingPunct="1">
              <a:spcBef>
                <a:spcPct val="50000"/>
              </a:spcBef>
              <a:buFont typeface="Wingdings" panose="05000000000000000000" pitchFamily="2" charset="2"/>
              <a:buChar char="q"/>
            </a:pPr>
            <a:r>
              <a:rPr lang="en-US" altLang="en-US" dirty="0"/>
              <a:t> Glue for telecommunications network – SS#7 (loosely)</a:t>
            </a:r>
          </a:p>
          <a:p>
            <a:pPr eaLnBrk="1" hangingPunct="1">
              <a:spcBef>
                <a:spcPct val="50000"/>
              </a:spcBef>
              <a:buFont typeface="Wingdings" panose="05000000000000000000" pitchFamily="2" charset="2"/>
              <a:buChar char="q"/>
            </a:pPr>
            <a:r>
              <a:rPr lang="en-US" altLang="en-US" dirty="0"/>
              <a:t> Glue for the Internet – TCP/IP</a:t>
            </a:r>
          </a:p>
          <a:p>
            <a:pPr eaLnBrk="1" hangingPunct="1">
              <a:spcBef>
                <a:spcPct val="50000"/>
              </a:spcBef>
              <a:buFont typeface="Wingdings" panose="05000000000000000000" pitchFamily="2" charset="2"/>
              <a:buChar char="q"/>
            </a:pPr>
            <a:r>
              <a:rPr lang="en-US" altLang="en-US" dirty="0"/>
              <a:t> Three basic types of content – audio, video and text</a:t>
            </a:r>
          </a:p>
          <a:p>
            <a:pPr eaLnBrk="1" hangingPunct="1">
              <a:spcBef>
                <a:spcPct val="50000"/>
              </a:spcBef>
              <a:buFont typeface="Wingdings" panose="05000000000000000000" pitchFamily="2" charset="2"/>
              <a:buChar char="q"/>
            </a:pPr>
            <a:r>
              <a:rPr lang="en-US" altLang="en-US" dirty="0"/>
              <a:t> Three main segments of any network – Core, Edge and Access</a:t>
            </a:r>
          </a:p>
          <a:p>
            <a:pPr eaLnBrk="1" hangingPunct="1">
              <a:spcBef>
                <a:spcPct val="50000"/>
              </a:spcBef>
              <a:buFont typeface="Wingdings" panose="05000000000000000000" pitchFamily="2" charset="2"/>
              <a:buChar char="q"/>
            </a:pPr>
            <a:r>
              <a:rPr lang="en-US" altLang="en-US" dirty="0"/>
              <a:t> Core – backbone of network and looks at the traffic from the stream of bits point of view</a:t>
            </a:r>
          </a:p>
          <a:p>
            <a:pPr eaLnBrk="1" hangingPunct="1">
              <a:spcBef>
                <a:spcPct val="50000"/>
              </a:spcBef>
              <a:buFont typeface="Wingdings" panose="05000000000000000000" pitchFamily="2" charset="2"/>
              <a:buChar char="q"/>
            </a:pPr>
            <a:r>
              <a:rPr lang="en-US" altLang="en-US" dirty="0"/>
              <a:t> Edge – responsible for the distribution of traffic and looks at the traffic from the service point of view</a:t>
            </a:r>
          </a:p>
          <a:p>
            <a:pPr eaLnBrk="1" hangingPunct="1">
              <a:spcBef>
                <a:spcPct val="50000"/>
              </a:spcBef>
              <a:buFont typeface="Wingdings" panose="05000000000000000000" pitchFamily="2" charset="2"/>
              <a:buChar char="q"/>
            </a:pPr>
            <a:r>
              <a:rPr lang="en-US" altLang="en-US" dirty="0"/>
              <a:t> Access – deals with last mile of transmission        </a:t>
            </a:r>
          </a:p>
        </p:txBody>
      </p:sp>
      <p:sp>
        <p:nvSpPr>
          <p:cNvPr id="2" name="Footer Placeholder 1"/>
          <p:cNvSpPr>
            <a:spLocks noGrp="1"/>
          </p:cNvSpPr>
          <p:nvPr>
            <p:ph type="ftr" sz="quarter" idx="11"/>
          </p:nvPr>
        </p:nvSpPr>
        <p:spPr/>
        <p:txBody>
          <a:bodyPr/>
          <a:lstStyle/>
          <a:p>
            <a:pPr>
              <a:defRPr/>
            </a:pPr>
            <a:r>
              <a:rPr lang="en-US" smtClean="0"/>
              <a:t>MIS 6120 Gerald Chege</a:t>
            </a:r>
            <a:endParaRPr lang="en-US"/>
          </a:p>
        </p:txBody>
      </p:sp>
    </p:spTree>
    <p:extLst>
      <p:ext uri="{BB962C8B-B14F-4D97-AF65-F5344CB8AC3E}">
        <p14:creationId xmlns:p14="http://schemas.microsoft.com/office/powerpoint/2010/main" val="92168685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2"/>
          <p:cNvSpPr txBox="1">
            <a:spLocks noChangeArrowheads="1"/>
          </p:cNvSpPr>
          <p:nvPr/>
        </p:nvSpPr>
        <p:spPr bwMode="auto">
          <a:xfrm>
            <a:off x="457200" y="116632"/>
            <a:ext cx="8229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pPr>
            <a:r>
              <a:rPr lang="en-US" altLang="en-US" sz="3200" b="1" dirty="0">
                <a:solidFill>
                  <a:srgbClr val="FF0000"/>
                </a:solidFill>
              </a:rPr>
              <a:t>Architecture of Mobile Computing</a:t>
            </a:r>
          </a:p>
        </p:txBody>
      </p:sp>
      <p:pic>
        <p:nvPicPr>
          <p:cNvPr id="12291" name="Picture 3"/>
          <p:cNvPicPr>
            <a:picLocks noChangeAspect="1" noChangeArrowheads="1"/>
          </p:cNvPicPr>
          <p:nvPr/>
        </p:nvPicPr>
        <p:blipFill>
          <a:blip r:embed="rId3">
            <a:extLst>
              <a:ext uri="{28A0092B-C50C-407E-A947-70E740481C1C}">
                <a14:useLocalDpi xmlns:a14="http://schemas.microsoft.com/office/drawing/2010/main" val="0"/>
              </a:ext>
            </a:extLst>
          </a:blip>
          <a:srcRect l="1411"/>
          <a:stretch>
            <a:fillRect/>
          </a:stretch>
        </p:blipFill>
        <p:spPr bwMode="auto">
          <a:xfrm>
            <a:off x="755576" y="1880147"/>
            <a:ext cx="8007424" cy="4365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Text Box 4"/>
          <p:cNvSpPr txBox="1">
            <a:spLocks noChangeArrowheads="1"/>
          </p:cNvSpPr>
          <p:nvPr/>
        </p:nvSpPr>
        <p:spPr bwMode="auto">
          <a:xfrm>
            <a:off x="381000" y="692696"/>
            <a:ext cx="838200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pPr>
            <a:r>
              <a:rPr lang="en-US" altLang="en-US" dirty="0"/>
              <a:t>The three tier architecture contains the user interface or the presentation tier, the process management or the application tier and the data management tier. </a:t>
            </a:r>
          </a:p>
        </p:txBody>
      </p:sp>
      <p:sp>
        <p:nvSpPr>
          <p:cNvPr id="2" name="Footer Placeholder 1"/>
          <p:cNvSpPr>
            <a:spLocks noGrp="1"/>
          </p:cNvSpPr>
          <p:nvPr>
            <p:ph type="ftr" sz="quarter" idx="11"/>
          </p:nvPr>
        </p:nvSpPr>
        <p:spPr/>
        <p:txBody>
          <a:bodyPr/>
          <a:lstStyle/>
          <a:p>
            <a:pPr>
              <a:defRPr/>
            </a:pPr>
            <a:r>
              <a:rPr lang="en-US" smtClean="0"/>
              <a:t>MIS 6120 Gerald Chege</a:t>
            </a:r>
            <a:endParaRPr lang="en-US"/>
          </a:p>
        </p:txBody>
      </p:sp>
    </p:spTree>
    <p:extLst>
      <p:ext uri="{BB962C8B-B14F-4D97-AF65-F5344CB8AC3E}">
        <p14:creationId xmlns:p14="http://schemas.microsoft.com/office/powerpoint/2010/main" val="4240881644"/>
      </p:ext>
    </p:extLst>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1702</TotalTime>
  <Words>4011</Words>
  <Application>Microsoft Office PowerPoint</Application>
  <PresentationFormat>On-screen Show (4:3)</PresentationFormat>
  <Paragraphs>527</Paragraphs>
  <Slides>63</Slides>
  <Notes>63</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63</vt:i4>
      </vt:variant>
    </vt:vector>
  </HeadingPairs>
  <TitlesOfParts>
    <vt:vector size="70" baseType="lpstr">
      <vt:lpstr>Arial</vt:lpstr>
      <vt:lpstr>BaskervilleBE-Regular</vt:lpstr>
      <vt:lpstr>Tahoma</vt:lpstr>
      <vt:lpstr>Times New Roman</vt:lpstr>
      <vt:lpstr>Wingdings</vt:lpstr>
      <vt:lpstr>Default Design</vt:lpstr>
      <vt:lpstr>Bitmap Image</vt:lpstr>
      <vt:lpstr>Mobile Computing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Gerald Chege</dc:creator>
  <cp:lastModifiedBy>Gerald Chege</cp:lastModifiedBy>
  <cp:revision>83</cp:revision>
  <dcterms:created xsi:type="dcterms:W3CDTF">2006-09-13T19:16:29Z</dcterms:created>
  <dcterms:modified xsi:type="dcterms:W3CDTF">2015-09-16T23:05:42Z</dcterms:modified>
</cp:coreProperties>
</file>