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39"/>
  </p:notesMasterIdLst>
  <p:sldIdLst>
    <p:sldId id="315"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D0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695E7A2-1207-4281-9E89-FDB407B4E1C4}" type="slidenum">
              <a:rPr lang="en-US" altLang="en-US"/>
              <a:pPr/>
              <a:t>‹#›</a:t>
            </a:fld>
            <a:endParaRPr lang="en-US" altLang="en-US"/>
          </a:p>
        </p:txBody>
      </p:sp>
    </p:spTree>
    <p:extLst>
      <p:ext uri="{BB962C8B-B14F-4D97-AF65-F5344CB8AC3E}">
        <p14:creationId xmlns:p14="http://schemas.microsoft.com/office/powerpoint/2010/main" val="1836018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BC3832-BE52-4F2F-B4C1-0B24203786D4}" type="slidenum">
              <a:rPr lang="en-US" altLang="en-US" sz="1200"/>
              <a:pPr eaLnBrk="1" hangingPunct="1"/>
              <a:t>1</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756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F1EB36E-F4E6-4E9B-87FC-784C92609752}" type="slidenum">
              <a:rPr lang="en-US" altLang="en-US" sz="1200"/>
              <a:pPr eaLnBrk="1" hangingPunct="1"/>
              <a:t>10</a:t>
            </a:fld>
            <a:endParaRPr lang="en-US" altLang="en-US" sz="1200"/>
          </a:p>
        </p:txBody>
      </p:sp>
      <p:sp>
        <p:nvSpPr>
          <p:cNvPr id="50179" name="Rectangle 2"/>
          <p:cNvSpPr>
            <a:spLocks noChangeArrowheads="1" noTextEdit="1"/>
          </p:cNvSpPr>
          <p:nvPr>
            <p:ph type="sldImg"/>
          </p:nvPr>
        </p:nvSpPr>
        <p:spPr>
          <a:solidFill>
            <a:srgbClr val="FFFFFF"/>
          </a:solidFill>
          <a:ln/>
        </p:spPr>
      </p:sp>
      <p:sp>
        <p:nvSpPr>
          <p:cNvPr id="5018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61458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854741-65DC-4557-B952-B20005C29F9C}" type="slidenum">
              <a:rPr lang="en-US" altLang="en-US" sz="1200"/>
              <a:pPr eaLnBrk="1" hangingPunct="1"/>
              <a:t>11</a:t>
            </a:fld>
            <a:endParaRPr lang="en-US" altLang="en-US" sz="1200"/>
          </a:p>
        </p:txBody>
      </p:sp>
      <p:sp>
        <p:nvSpPr>
          <p:cNvPr id="51203" name="Rectangle 2"/>
          <p:cNvSpPr>
            <a:spLocks noChangeArrowheads="1" noTextEdit="1"/>
          </p:cNvSpPr>
          <p:nvPr>
            <p:ph type="sldImg"/>
          </p:nvPr>
        </p:nvSpPr>
        <p:spPr>
          <a:solidFill>
            <a:srgbClr val="FFFFFF"/>
          </a:solidFill>
          <a:ln/>
        </p:spPr>
      </p:sp>
      <p:sp>
        <p:nvSpPr>
          <p:cNvPr id="5120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4702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29D211A-296A-4E38-B58F-AE805DF84268}" type="slidenum">
              <a:rPr lang="en-US" altLang="en-US" sz="1200"/>
              <a:pPr eaLnBrk="1" hangingPunct="1"/>
              <a:t>12</a:t>
            </a:fld>
            <a:endParaRPr lang="en-US" altLang="en-US" sz="1200"/>
          </a:p>
        </p:txBody>
      </p:sp>
      <p:sp>
        <p:nvSpPr>
          <p:cNvPr id="52227" name="Rectangle 2"/>
          <p:cNvSpPr>
            <a:spLocks noChangeArrowheads="1" noTextEdit="1"/>
          </p:cNvSpPr>
          <p:nvPr>
            <p:ph type="sldImg"/>
          </p:nvPr>
        </p:nvSpPr>
        <p:spPr>
          <a:solidFill>
            <a:srgbClr val="FFFFFF"/>
          </a:solidFill>
          <a:ln/>
        </p:spPr>
      </p:sp>
      <p:sp>
        <p:nvSpPr>
          <p:cNvPr id="5222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79250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EBC0040-A27D-458F-A9B7-0E6B442BCA96}" type="slidenum">
              <a:rPr lang="en-US" altLang="en-US" sz="1200"/>
              <a:pPr eaLnBrk="1" hangingPunct="1"/>
              <a:t>13</a:t>
            </a:fld>
            <a:endParaRPr lang="en-US" altLang="en-US" sz="1200"/>
          </a:p>
        </p:txBody>
      </p:sp>
      <p:sp>
        <p:nvSpPr>
          <p:cNvPr id="53251" name="Rectangle 2"/>
          <p:cNvSpPr>
            <a:spLocks noChangeArrowheads="1" noTextEdit="1"/>
          </p:cNvSpPr>
          <p:nvPr>
            <p:ph type="sldImg"/>
          </p:nvPr>
        </p:nvSpPr>
        <p:spPr>
          <a:solidFill>
            <a:srgbClr val="FFFFFF"/>
          </a:solidFill>
          <a:ln/>
        </p:spPr>
      </p:sp>
      <p:sp>
        <p:nvSpPr>
          <p:cNvPr id="5325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7947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C53ACD1-78A5-4C27-9DAC-3F78E1EF8069}" type="slidenum">
              <a:rPr lang="en-US" altLang="en-US" sz="1200"/>
              <a:pPr eaLnBrk="1" hangingPunct="1"/>
              <a:t>14</a:t>
            </a:fld>
            <a:endParaRPr lang="en-US" altLang="en-US" sz="1200"/>
          </a:p>
        </p:txBody>
      </p:sp>
      <p:sp>
        <p:nvSpPr>
          <p:cNvPr id="54275" name="Rectangle 2"/>
          <p:cNvSpPr>
            <a:spLocks noChangeArrowheads="1" noTextEdit="1"/>
          </p:cNvSpPr>
          <p:nvPr>
            <p:ph type="sldImg"/>
          </p:nvPr>
        </p:nvSpPr>
        <p:spPr>
          <a:solidFill>
            <a:srgbClr val="FFFFFF"/>
          </a:solidFill>
          <a:ln/>
        </p:spPr>
      </p:sp>
      <p:sp>
        <p:nvSpPr>
          <p:cNvPr id="5427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86828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3771962-7B7E-4A0C-8CA4-8BC08995BE15}" type="slidenum">
              <a:rPr lang="en-US" altLang="en-US" sz="1200"/>
              <a:pPr eaLnBrk="1" hangingPunct="1"/>
              <a:t>15</a:t>
            </a:fld>
            <a:endParaRPr lang="en-US" altLang="en-US" sz="1200"/>
          </a:p>
        </p:txBody>
      </p:sp>
      <p:sp>
        <p:nvSpPr>
          <p:cNvPr id="55299" name="Rectangle 2"/>
          <p:cNvSpPr>
            <a:spLocks noChangeArrowheads="1" noTextEdit="1"/>
          </p:cNvSpPr>
          <p:nvPr>
            <p:ph type="sldImg"/>
          </p:nvPr>
        </p:nvSpPr>
        <p:spPr>
          <a:solidFill>
            <a:srgbClr val="FFFFFF"/>
          </a:solidFill>
          <a:ln/>
        </p:spPr>
      </p:sp>
      <p:sp>
        <p:nvSpPr>
          <p:cNvPr id="5530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62179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D5BC33F-EC9B-47CA-8D24-3CD0EA9E5043}" type="slidenum">
              <a:rPr lang="en-US" altLang="en-US" sz="1200"/>
              <a:pPr eaLnBrk="1" hangingPunct="1"/>
              <a:t>16</a:t>
            </a:fld>
            <a:endParaRPr lang="en-US" altLang="en-US" sz="1200"/>
          </a:p>
        </p:txBody>
      </p:sp>
      <p:sp>
        <p:nvSpPr>
          <p:cNvPr id="56323" name="Rectangle 2"/>
          <p:cNvSpPr>
            <a:spLocks noChangeArrowheads="1" noTextEdit="1"/>
          </p:cNvSpPr>
          <p:nvPr>
            <p:ph type="sldImg"/>
          </p:nvPr>
        </p:nvSpPr>
        <p:spPr>
          <a:solidFill>
            <a:srgbClr val="FFFFFF"/>
          </a:solidFill>
          <a:ln/>
        </p:spPr>
      </p:sp>
      <p:sp>
        <p:nvSpPr>
          <p:cNvPr id="5632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7557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1067F39-5FF0-413F-818A-CE1C824ACD73}" type="slidenum">
              <a:rPr lang="en-US" altLang="en-US" sz="1200"/>
              <a:pPr eaLnBrk="1" hangingPunct="1"/>
              <a:t>17</a:t>
            </a:fld>
            <a:endParaRPr lang="en-US" altLang="en-US" sz="1200"/>
          </a:p>
        </p:txBody>
      </p:sp>
      <p:sp>
        <p:nvSpPr>
          <p:cNvPr id="57347" name="Rectangle 2"/>
          <p:cNvSpPr>
            <a:spLocks noChangeArrowheads="1" noTextEdit="1"/>
          </p:cNvSpPr>
          <p:nvPr>
            <p:ph type="sldImg"/>
          </p:nvPr>
        </p:nvSpPr>
        <p:spPr>
          <a:solidFill>
            <a:srgbClr val="FFFFFF"/>
          </a:solidFill>
          <a:ln/>
        </p:spPr>
      </p:sp>
      <p:sp>
        <p:nvSpPr>
          <p:cNvPr id="5734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620092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7760557-2A66-4FFB-BB05-E08CB66FC389}" type="slidenum">
              <a:rPr lang="en-US" altLang="en-US" sz="1200"/>
              <a:pPr eaLnBrk="1" hangingPunct="1"/>
              <a:t>18</a:t>
            </a:fld>
            <a:endParaRPr lang="en-US" altLang="en-US" sz="1200"/>
          </a:p>
        </p:txBody>
      </p:sp>
      <p:sp>
        <p:nvSpPr>
          <p:cNvPr id="58371" name="Rectangle 2"/>
          <p:cNvSpPr>
            <a:spLocks noChangeArrowheads="1" noTextEdit="1"/>
          </p:cNvSpPr>
          <p:nvPr>
            <p:ph type="sldImg"/>
          </p:nvPr>
        </p:nvSpPr>
        <p:spPr>
          <a:solidFill>
            <a:srgbClr val="FFFFFF"/>
          </a:solidFill>
          <a:ln/>
        </p:spPr>
      </p:sp>
      <p:sp>
        <p:nvSpPr>
          <p:cNvPr id="5837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470496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19B9790-4628-4A88-9C9A-199169565A8B}" type="slidenum">
              <a:rPr lang="en-US" altLang="en-US" sz="1200"/>
              <a:pPr eaLnBrk="1" hangingPunct="1"/>
              <a:t>19</a:t>
            </a:fld>
            <a:endParaRPr lang="en-US" altLang="en-US" sz="1200"/>
          </a:p>
        </p:txBody>
      </p:sp>
      <p:sp>
        <p:nvSpPr>
          <p:cNvPr id="59395" name="Rectangle 2"/>
          <p:cNvSpPr>
            <a:spLocks noChangeArrowheads="1" noTextEdit="1"/>
          </p:cNvSpPr>
          <p:nvPr>
            <p:ph type="sldImg"/>
          </p:nvPr>
        </p:nvSpPr>
        <p:spPr>
          <a:solidFill>
            <a:srgbClr val="FFFFFF"/>
          </a:solidFill>
          <a:ln/>
        </p:spPr>
      </p:sp>
      <p:sp>
        <p:nvSpPr>
          <p:cNvPr id="5939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0675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E9BD9F-BB13-4C22-A96C-999E0C11976C}" type="slidenum">
              <a:rPr lang="en-US" altLang="en-US" sz="1200"/>
              <a:pPr eaLnBrk="1" hangingPunct="1"/>
              <a:t>2</a:t>
            </a:fld>
            <a:endParaRPr lang="en-US" altLang="en-US" sz="1200"/>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27460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D31ABAB-1411-4FBC-90A5-20683BFD383A}" type="slidenum">
              <a:rPr lang="en-US" altLang="en-US" sz="1200"/>
              <a:pPr eaLnBrk="1" hangingPunct="1"/>
              <a:t>20</a:t>
            </a:fld>
            <a:endParaRPr lang="en-US" altLang="en-US" sz="1200"/>
          </a:p>
        </p:txBody>
      </p:sp>
      <p:sp>
        <p:nvSpPr>
          <p:cNvPr id="60419" name="Rectangle 2"/>
          <p:cNvSpPr>
            <a:spLocks noChangeArrowheads="1" noTextEdit="1"/>
          </p:cNvSpPr>
          <p:nvPr>
            <p:ph type="sldImg"/>
          </p:nvPr>
        </p:nvSpPr>
        <p:spPr>
          <a:solidFill>
            <a:srgbClr val="FFFFFF"/>
          </a:solidFill>
          <a:ln/>
        </p:spPr>
      </p:sp>
      <p:sp>
        <p:nvSpPr>
          <p:cNvPr id="6042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869431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A35EEF-D374-4E78-80FF-9C2B4AFECBF7}" type="slidenum">
              <a:rPr lang="en-US" altLang="en-US" sz="1200"/>
              <a:pPr eaLnBrk="1" hangingPunct="1"/>
              <a:t>21</a:t>
            </a:fld>
            <a:endParaRPr lang="en-US" altLang="en-US" sz="1200"/>
          </a:p>
        </p:txBody>
      </p:sp>
      <p:sp>
        <p:nvSpPr>
          <p:cNvPr id="61443" name="Rectangle 2"/>
          <p:cNvSpPr>
            <a:spLocks noChangeArrowheads="1" noTextEdit="1"/>
          </p:cNvSpPr>
          <p:nvPr>
            <p:ph type="sldImg"/>
          </p:nvPr>
        </p:nvSpPr>
        <p:spPr>
          <a:solidFill>
            <a:srgbClr val="FFFFFF"/>
          </a:solidFill>
          <a:ln/>
        </p:spPr>
      </p:sp>
      <p:sp>
        <p:nvSpPr>
          <p:cNvPr id="6144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06355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633CEA-7EB1-4F67-A12F-6679B4D7B7FC}" type="slidenum">
              <a:rPr lang="en-US" altLang="en-US" sz="1200"/>
              <a:pPr eaLnBrk="1" hangingPunct="1"/>
              <a:t>22</a:t>
            </a:fld>
            <a:endParaRPr lang="en-US" altLang="en-US" sz="1200"/>
          </a:p>
        </p:txBody>
      </p:sp>
      <p:sp>
        <p:nvSpPr>
          <p:cNvPr id="62467" name="Rectangle 2"/>
          <p:cNvSpPr>
            <a:spLocks noChangeArrowheads="1" noTextEdit="1"/>
          </p:cNvSpPr>
          <p:nvPr>
            <p:ph type="sldImg"/>
          </p:nvPr>
        </p:nvSpPr>
        <p:spPr>
          <a:solidFill>
            <a:srgbClr val="FFFFFF"/>
          </a:solidFill>
          <a:ln/>
        </p:spPr>
      </p:sp>
      <p:sp>
        <p:nvSpPr>
          <p:cNvPr id="6246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26297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EAB414F-D6A5-4E57-9814-2D81488BF61C}" type="slidenum">
              <a:rPr lang="en-US" altLang="en-US" sz="1200"/>
              <a:pPr eaLnBrk="1" hangingPunct="1"/>
              <a:t>23</a:t>
            </a:fld>
            <a:endParaRPr lang="en-US" altLang="en-US" sz="1200"/>
          </a:p>
        </p:txBody>
      </p:sp>
      <p:sp>
        <p:nvSpPr>
          <p:cNvPr id="63491" name="Rectangle 2"/>
          <p:cNvSpPr>
            <a:spLocks noChangeArrowheads="1" noTextEdit="1"/>
          </p:cNvSpPr>
          <p:nvPr>
            <p:ph type="sldImg"/>
          </p:nvPr>
        </p:nvSpPr>
        <p:spPr>
          <a:solidFill>
            <a:srgbClr val="FFFFFF"/>
          </a:solidFill>
          <a:ln/>
        </p:spPr>
      </p:sp>
      <p:sp>
        <p:nvSpPr>
          <p:cNvPr id="6349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96855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0CEA521-8040-41F1-ACDB-C8902BD30B57}" type="slidenum">
              <a:rPr lang="en-US" altLang="en-US" sz="1200"/>
              <a:pPr eaLnBrk="1" hangingPunct="1"/>
              <a:t>24</a:t>
            </a:fld>
            <a:endParaRPr lang="en-US" altLang="en-US" sz="1200"/>
          </a:p>
        </p:txBody>
      </p:sp>
      <p:sp>
        <p:nvSpPr>
          <p:cNvPr id="64515" name="Rectangle 2"/>
          <p:cNvSpPr>
            <a:spLocks noChangeArrowheads="1" noTextEdit="1"/>
          </p:cNvSpPr>
          <p:nvPr>
            <p:ph type="sldImg"/>
          </p:nvPr>
        </p:nvSpPr>
        <p:spPr>
          <a:solidFill>
            <a:srgbClr val="FFFFFF"/>
          </a:solidFill>
          <a:ln/>
        </p:spPr>
      </p:sp>
      <p:sp>
        <p:nvSpPr>
          <p:cNvPr id="6451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583197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F5502B-8031-47C2-A047-9C091ADCD33A}" type="slidenum">
              <a:rPr lang="en-US" altLang="en-US" sz="1200"/>
              <a:pPr eaLnBrk="1" hangingPunct="1"/>
              <a:t>25</a:t>
            </a:fld>
            <a:endParaRPr lang="en-US" altLang="en-US" sz="1200"/>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56535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6049392-201D-4F5B-B120-1F66C71A6D37}" type="slidenum">
              <a:rPr lang="en-US" altLang="en-US" sz="1200"/>
              <a:pPr eaLnBrk="1" hangingPunct="1"/>
              <a:t>26</a:t>
            </a:fld>
            <a:endParaRPr lang="en-US" altLang="en-US" sz="1200"/>
          </a:p>
        </p:txBody>
      </p:sp>
      <p:sp>
        <p:nvSpPr>
          <p:cNvPr id="66563" name="Rectangle 2"/>
          <p:cNvSpPr>
            <a:spLocks noChangeArrowheads="1" noTextEdit="1"/>
          </p:cNvSpPr>
          <p:nvPr>
            <p:ph type="sldImg"/>
          </p:nvPr>
        </p:nvSpPr>
        <p:spPr>
          <a:solidFill>
            <a:srgbClr val="FFFFFF"/>
          </a:solidFill>
          <a:ln/>
        </p:spPr>
      </p:sp>
      <p:sp>
        <p:nvSpPr>
          <p:cNvPr id="6656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312200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9F92BD0-C288-45A7-A6FC-8043BD611FA4}" type="slidenum">
              <a:rPr lang="en-US" altLang="en-US" sz="1200"/>
              <a:pPr eaLnBrk="1" hangingPunct="1"/>
              <a:t>27</a:t>
            </a:fld>
            <a:endParaRPr lang="en-US" altLang="en-US" sz="1200"/>
          </a:p>
        </p:txBody>
      </p:sp>
      <p:sp>
        <p:nvSpPr>
          <p:cNvPr id="67587" name="Rectangle 2"/>
          <p:cNvSpPr>
            <a:spLocks noChangeArrowheads="1" noTextEdit="1"/>
          </p:cNvSpPr>
          <p:nvPr>
            <p:ph type="sldImg"/>
          </p:nvPr>
        </p:nvSpPr>
        <p:spPr>
          <a:solidFill>
            <a:srgbClr val="FFFFFF"/>
          </a:solidFill>
          <a:ln/>
        </p:spPr>
      </p:sp>
      <p:sp>
        <p:nvSpPr>
          <p:cNvPr id="6758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721067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D508726-5BA9-4670-85BD-4A0180056CA8}" type="slidenum">
              <a:rPr lang="en-US" altLang="en-US" sz="1200"/>
              <a:pPr eaLnBrk="1" hangingPunct="1"/>
              <a:t>28</a:t>
            </a:fld>
            <a:endParaRPr lang="en-US" altLang="en-US" sz="1200"/>
          </a:p>
        </p:txBody>
      </p:sp>
      <p:sp>
        <p:nvSpPr>
          <p:cNvPr id="68611" name="Rectangle 2"/>
          <p:cNvSpPr>
            <a:spLocks noChangeArrowheads="1" noTextEdit="1"/>
          </p:cNvSpPr>
          <p:nvPr>
            <p:ph type="sldImg"/>
          </p:nvPr>
        </p:nvSpPr>
        <p:spPr>
          <a:solidFill>
            <a:srgbClr val="FFFFFF"/>
          </a:solidFill>
          <a:ln/>
        </p:spPr>
      </p:sp>
      <p:sp>
        <p:nvSpPr>
          <p:cNvPr id="6861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49466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162A068-FF64-479A-A02B-9AB3D66F66C7}" type="slidenum">
              <a:rPr lang="en-US" altLang="en-US" sz="1200"/>
              <a:pPr eaLnBrk="1" hangingPunct="1"/>
              <a:t>29</a:t>
            </a:fld>
            <a:endParaRPr lang="en-US" altLang="en-US" sz="1200"/>
          </a:p>
        </p:txBody>
      </p:sp>
      <p:sp>
        <p:nvSpPr>
          <p:cNvPr id="69635" name="Rectangle 2"/>
          <p:cNvSpPr>
            <a:spLocks noChangeArrowheads="1" noTextEdit="1"/>
          </p:cNvSpPr>
          <p:nvPr>
            <p:ph type="sldImg"/>
          </p:nvPr>
        </p:nvSpPr>
        <p:spPr>
          <a:solidFill>
            <a:srgbClr val="FFFFFF"/>
          </a:solidFill>
          <a:ln/>
        </p:spPr>
      </p:sp>
      <p:sp>
        <p:nvSpPr>
          <p:cNvPr id="6963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4746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078072D-6AFA-42C2-8530-982B3274FDF3}" type="slidenum">
              <a:rPr lang="en-US" altLang="en-US" sz="1200"/>
              <a:pPr eaLnBrk="1" hangingPunct="1"/>
              <a:t>3</a:t>
            </a:fld>
            <a:endParaRPr lang="en-US" altLang="en-US" sz="1200"/>
          </a:p>
        </p:txBody>
      </p:sp>
      <p:sp>
        <p:nvSpPr>
          <p:cNvPr id="43011" name="Rectangle 2"/>
          <p:cNvSpPr>
            <a:spLocks noChangeArrowheads="1" noTextEdit="1"/>
          </p:cNvSpPr>
          <p:nvPr>
            <p:ph type="sldImg"/>
          </p:nvPr>
        </p:nvSpPr>
        <p:spPr>
          <a:solidFill>
            <a:srgbClr val="FFFFFF"/>
          </a:solidFill>
          <a:ln/>
        </p:spPr>
      </p:sp>
      <p:sp>
        <p:nvSpPr>
          <p:cNvPr id="4301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40138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EDB6ADF-CF71-4CA3-AA9A-20919F5B461D}" type="slidenum">
              <a:rPr lang="en-US" altLang="en-US" sz="1200"/>
              <a:pPr eaLnBrk="1" hangingPunct="1"/>
              <a:t>30</a:t>
            </a:fld>
            <a:endParaRPr lang="en-US" altLang="en-US" sz="1200"/>
          </a:p>
        </p:txBody>
      </p:sp>
      <p:sp>
        <p:nvSpPr>
          <p:cNvPr id="70659" name="Rectangle 2"/>
          <p:cNvSpPr>
            <a:spLocks noChangeArrowheads="1" noTextEdit="1"/>
          </p:cNvSpPr>
          <p:nvPr>
            <p:ph type="sldImg"/>
          </p:nvPr>
        </p:nvSpPr>
        <p:spPr>
          <a:solidFill>
            <a:srgbClr val="FFFFFF"/>
          </a:solidFill>
          <a:ln/>
        </p:spPr>
      </p:sp>
      <p:sp>
        <p:nvSpPr>
          <p:cNvPr id="7066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70069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CE5D687-2C05-480B-961D-8D32E3B47F78}" type="slidenum">
              <a:rPr lang="en-US" altLang="en-US" sz="1200"/>
              <a:pPr eaLnBrk="1" hangingPunct="1"/>
              <a:t>31</a:t>
            </a:fld>
            <a:endParaRPr lang="en-US" altLang="en-US" sz="1200"/>
          </a:p>
        </p:txBody>
      </p:sp>
      <p:sp>
        <p:nvSpPr>
          <p:cNvPr id="71683" name="Rectangle 2"/>
          <p:cNvSpPr>
            <a:spLocks noChangeArrowheads="1" noTextEdit="1"/>
          </p:cNvSpPr>
          <p:nvPr>
            <p:ph type="sldImg"/>
          </p:nvPr>
        </p:nvSpPr>
        <p:spPr>
          <a:solidFill>
            <a:srgbClr val="FFFFFF"/>
          </a:solidFill>
          <a:ln/>
        </p:spPr>
      </p:sp>
      <p:sp>
        <p:nvSpPr>
          <p:cNvPr id="7168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37606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7136E4-CF39-41A0-B31F-B50CD85B4BA6}" type="slidenum">
              <a:rPr lang="en-US" altLang="en-US" sz="1200"/>
              <a:pPr eaLnBrk="1" hangingPunct="1"/>
              <a:t>32</a:t>
            </a:fld>
            <a:endParaRPr lang="en-US" altLang="en-US" sz="1200"/>
          </a:p>
        </p:txBody>
      </p:sp>
      <p:sp>
        <p:nvSpPr>
          <p:cNvPr id="72707" name="Rectangle 2"/>
          <p:cNvSpPr>
            <a:spLocks noChangeArrowheads="1" noTextEdit="1"/>
          </p:cNvSpPr>
          <p:nvPr>
            <p:ph type="sldImg"/>
          </p:nvPr>
        </p:nvSpPr>
        <p:spPr>
          <a:solidFill>
            <a:srgbClr val="FFFFFF"/>
          </a:solidFill>
          <a:ln/>
        </p:spPr>
      </p:sp>
      <p:sp>
        <p:nvSpPr>
          <p:cNvPr id="7270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30780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C05EE2-D6D0-4FA7-83AE-4D0706910565}" type="slidenum">
              <a:rPr lang="en-US" altLang="en-US" sz="1200"/>
              <a:pPr eaLnBrk="1" hangingPunct="1"/>
              <a:t>33</a:t>
            </a:fld>
            <a:endParaRPr lang="en-US" altLang="en-US" sz="1200"/>
          </a:p>
        </p:txBody>
      </p:sp>
      <p:sp>
        <p:nvSpPr>
          <p:cNvPr id="73731" name="Rectangle 2"/>
          <p:cNvSpPr>
            <a:spLocks noChangeArrowheads="1" noTextEdit="1"/>
          </p:cNvSpPr>
          <p:nvPr>
            <p:ph type="sldImg"/>
          </p:nvPr>
        </p:nvSpPr>
        <p:spPr>
          <a:solidFill>
            <a:srgbClr val="FFFFFF"/>
          </a:solidFill>
          <a:ln/>
        </p:spPr>
      </p:sp>
      <p:sp>
        <p:nvSpPr>
          <p:cNvPr id="7373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540460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336559-E02D-4D96-BCB7-2C932390A334}" type="slidenum">
              <a:rPr lang="en-US" altLang="en-US" sz="1200"/>
              <a:pPr eaLnBrk="1" hangingPunct="1"/>
              <a:t>34</a:t>
            </a:fld>
            <a:endParaRPr lang="en-US" altLang="en-US" sz="1200"/>
          </a:p>
        </p:txBody>
      </p:sp>
      <p:sp>
        <p:nvSpPr>
          <p:cNvPr id="74755" name="Rectangle 2"/>
          <p:cNvSpPr>
            <a:spLocks noChangeArrowheads="1" noTextEdit="1"/>
          </p:cNvSpPr>
          <p:nvPr>
            <p:ph type="sldImg"/>
          </p:nvPr>
        </p:nvSpPr>
        <p:spPr>
          <a:solidFill>
            <a:srgbClr val="FFFFFF"/>
          </a:solidFill>
          <a:ln/>
        </p:spPr>
      </p:sp>
      <p:sp>
        <p:nvSpPr>
          <p:cNvPr id="7475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48848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441134F-73E0-422C-9D9D-63BD4F31264F}" type="slidenum">
              <a:rPr lang="en-US" altLang="en-US" sz="1200"/>
              <a:pPr eaLnBrk="1" hangingPunct="1"/>
              <a:t>35</a:t>
            </a:fld>
            <a:endParaRPr lang="en-US" altLang="en-US" sz="1200"/>
          </a:p>
        </p:txBody>
      </p:sp>
      <p:sp>
        <p:nvSpPr>
          <p:cNvPr id="75779" name="Rectangle 2"/>
          <p:cNvSpPr>
            <a:spLocks noChangeArrowheads="1" noTextEdit="1"/>
          </p:cNvSpPr>
          <p:nvPr>
            <p:ph type="sldImg"/>
          </p:nvPr>
        </p:nvSpPr>
        <p:spPr>
          <a:solidFill>
            <a:srgbClr val="FFFFFF"/>
          </a:solidFill>
          <a:ln/>
        </p:spPr>
      </p:sp>
      <p:sp>
        <p:nvSpPr>
          <p:cNvPr id="7578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22402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3BCA172-C2EA-4926-A469-1C1EB4C0F752}" type="slidenum">
              <a:rPr lang="en-US" altLang="en-US" sz="1200"/>
              <a:pPr eaLnBrk="1" hangingPunct="1"/>
              <a:t>36</a:t>
            </a:fld>
            <a:endParaRPr lang="en-US" altLang="en-US" sz="1200"/>
          </a:p>
        </p:txBody>
      </p:sp>
      <p:sp>
        <p:nvSpPr>
          <p:cNvPr id="76803" name="Rectangle 2"/>
          <p:cNvSpPr>
            <a:spLocks noChangeArrowheads="1" noTextEdit="1"/>
          </p:cNvSpPr>
          <p:nvPr>
            <p:ph type="sldImg"/>
          </p:nvPr>
        </p:nvSpPr>
        <p:spPr>
          <a:solidFill>
            <a:srgbClr val="FFFFFF"/>
          </a:solidFill>
          <a:ln/>
        </p:spPr>
      </p:sp>
      <p:sp>
        <p:nvSpPr>
          <p:cNvPr id="7680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143458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87A4FDC-16D1-4BBB-B68D-27B9AFDB0DAE}" type="slidenum">
              <a:rPr lang="en-US" altLang="en-US" sz="1200"/>
              <a:pPr eaLnBrk="1" hangingPunct="1"/>
              <a:t>37</a:t>
            </a:fld>
            <a:endParaRPr lang="en-US" altLang="en-US" sz="1200"/>
          </a:p>
        </p:txBody>
      </p:sp>
      <p:sp>
        <p:nvSpPr>
          <p:cNvPr id="77827" name="Rectangle 2"/>
          <p:cNvSpPr>
            <a:spLocks noChangeArrowheads="1" noTextEdit="1"/>
          </p:cNvSpPr>
          <p:nvPr>
            <p:ph type="sldImg"/>
          </p:nvPr>
        </p:nvSpPr>
        <p:spPr>
          <a:solidFill>
            <a:srgbClr val="FFFFFF"/>
          </a:solidFill>
          <a:ln/>
        </p:spPr>
      </p:sp>
      <p:sp>
        <p:nvSpPr>
          <p:cNvPr id="7782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7773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B37B72-EEE6-4422-B9AB-68C99583E610}" type="slidenum">
              <a:rPr lang="en-US" altLang="en-US" sz="1200"/>
              <a:pPr eaLnBrk="1" hangingPunct="1"/>
              <a:t>4</a:t>
            </a:fld>
            <a:endParaRPr lang="en-US" altLang="en-US" sz="1200"/>
          </a:p>
        </p:txBody>
      </p:sp>
      <p:sp>
        <p:nvSpPr>
          <p:cNvPr id="44035" name="Rectangle 2"/>
          <p:cNvSpPr>
            <a:spLocks noChangeArrowheads="1" noTextEdit="1"/>
          </p:cNvSpPr>
          <p:nvPr>
            <p:ph type="sldImg"/>
          </p:nvPr>
        </p:nvSpPr>
        <p:spPr>
          <a:solidFill>
            <a:srgbClr val="FFFFFF"/>
          </a:solidFill>
          <a:ln/>
        </p:spPr>
      </p:sp>
      <p:sp>
        <p:nvSpPr>
          <p:cNvPr id="4403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8231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D152EAC-EEBE-47DB-B90B-8D006F25A92E}" type="slidenum">
              <a:rPr lang="en-US" altLang="en-US" sz="1200"/>
              <a:pPr eaLnBrk="1" hangingPunct="1"/>
              <a:t>5</a:t>
            </a:fld>
            <a:endParaRPr lang="en-US" altLang="en-US" sz="1200"/>
          </a:p>
        </p:txBody>
      </p:sp>
      <p:sp>
        <p:nvSpPr>
          <p:cNvPr id="45059" name="Rectangle 2"/>
          <p:cNvSpPr>
            <a:spLocks noChangeArrowheads="1" noTextEdit="1"/>
          </p:cNvSpPr>
          <p:nvPr>
            <p:ph type="sldImg"/>
          </p:nvPr>
        </p:nvSpPr>
        <p:spPr>
          <a:solidFill>
            <a:srgbClr val="FFFFFF"/>
          </a:solidFill>
          <a:ln/>
        </p:spPr>
      </p:sp>
      <p:sp>
        <p:nvSpPr>
          <p:cNvPr id="4506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44188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4E7C99D-71E3-4450-98D8-A14BEC83AEE7}" type="slidenum">
              <a:rPr lang="en-US" altLang="en-US" sz="1200"/>
              <a:pPr eaLnBrk="1" hangingPunct="1"/>
              <a:t>6</a:t>
            </a:fld>
            <a:endParaRPr lang="en-US" altLang="en-US" sz="1200"/>
          </a:p>
        </p:txBody>
      </p:sp>
      <p:sp>
        <p:nvSpPr>
          <p:cNvPr id="46083" name="Rectangle 2"/>
          <p:cNvSpPr>
            <a:spLocks noChangeArrowheads="1" noTextEdit="1"/>
          </p:cNvSpPr>
          <p:nvPr>
            <p:ph type="sldImg"/>
          </p:nvPr>
        </p:nvSpPr>
        <p:spPr>
          <a:solidFill>
            <a:srgbClr val="FFFFFF"/>
          </a:solidFill>
          <a:ln/>
        </p:spPr>
      </p:sp>
      <p:sp>
        <p:nvSpPr>
          <p:cNvPr id="4608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1861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3D679B-B888-478E-8A08-32F4564A68C9}" type="slidenum">
              <a:rPr lang="en-US" altLang="en-US" sz="1200"/>
              <a:pPr eaLnBrk="1" hangingPunct="1"/>
              <a:t>7</a:t>
            </a:fld>
            <a:endParaRPr lang="en-US" altLang="en-US" sz="1200"/>
          </a:p>
        </p:txBody>
      </p:sp>
      <p:sp>
        <p:nvSpPr>
          <p:cNvPr id="47107" name="Rectangle 2"/>
          <p:cNvSpPr>
            <a:spLocks noChangeArrowheads="1" noTextEdit="1"/>
          </p:cNvSpPr>
          <p:nvPr>
            <p:ph type="sldImg"/>
          </p:nvPr>
        </p:nvSpPr>
        <p:spPr>
          <a:solidFill>
            <a:srgbClr val="FFFFFF"/>
          </a:solidFill>
          <a:ln/>
        </p:spPr>
      </p:sp>
      <p:sp>
        <p:nvSpPr>
          <p:cNvPr id="4710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72974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C782D4D-0093-45B9-96F4-FFFB535A19CE}" type="slidenum">
              <a:rPr lang="en-US" altLang="en-US" sz="1200"/>
              <a:pPr eaLnBrk="1" hangingPunct="1"/>
              <a:t>8</a:t>
            </a:fld>
            <a:endParaRPr lang="en-US" altLang="en-US" sz="1200"/>
          </a:p>
        </p:txBody>
      </p:sp>
      <p:sp>
        <p:nvSpPr>
          <p:cNvPr id="48131" name="Rectangle 2"/>
          <p:cNvSpPr>
            <a:spLocks noChangeArrowheads="1" noTextEdit="1"/>
          </p:cNvSpPr>
          <p:nvPr>
            <p:ph type="sldImg"/>
          </p:nvPr>
        </p:nvSpPr>
        <p:spPr>
          <a:solidFill>
            <a:srgbClr val="FFFFFF"/>
          </a:solidFill>
          <a:ln/>
        </p:spPr>
      </p:sp>
      <p:sp>
        <p:nvSpPr>
          <p:cNvPr id="4813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02599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D68CC04-B4C5-4904-B211-AE9DAFCCA3A6}" type="slidenum">
              <a:rPr lang="en-US" altLang="en-US" sz="1200"/>
              <a:pPr eaLnBrk="1" hangingPunct="1"/>
              <a:t>9</a:t>
            </a:fld>
            <a:endParaRPr lang="en-US" altLang="en-US" sz="1200"/>
          </a:p>
        </p:txBody>
      </p:sp>
      <p:sp>
        <p:nvSpPr>
          <p:cNvPr id="49155" name="Rectangle 2"/>
          <p:cNvSpPr>
            <a:spLocks noChangeArrowheads="1" noTextEdit="1"/>
          </p:cNvSpPr>
          <p:nvPr>
            <p:ph type="sldImg"/>
          </p:nvPr>
        </p:nvSpPr>
        <p:spPr>
          <a:solidFill>
            <a:srgbClr val="FFFFFF"/>
          </a:solidFill>
          <a:ln/>
        </p:spPr>
      </p:sp>
      <p:sp>
        <p:nvSpPr>
          <p:cNvPr id="4915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87256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en-US" noProof="0" smtClean="0"/>
              <a:t>Click to edit Master title style</a:t>
            </a:r>
          </a:p>
        </p:txBody>
      </p:sp>
      <p:sp>
        <p:nvSpPr>
          <p:cNvPr id="89091"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en-US" noProof="0" smtClean="0"/>
              <a:t>Click to edit Master subtitle style</a:t>
            </a:r>
          </a:p>
        </p:txBody>
      </p:sp>
      <p:sp>
        <p:nvSpPr>
          <p:cNvPr id="89092" name="Rectangle 4"/>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89093" name="Rectangle 5"/>
          <p:cNvSpPr>
            <a:spLocks noGrp="1" noChangeArrowheads="1"/>
          </p:cNvSpPr>
          <p:nvPr>
            <p:ph type="ftr" sz="quarter" idx="3"/>
          </p:nvPr>
        </p:nvSpPr>
        <p:spPr/>
        <p:txBody>
          <a:bodyPr/>
          <a:lstStyle>
            <a:lvl1pPr>
              <a:defRPr/>
            </a:lvl1pPr>
          </a:lstStyle>
          <a:p>
            <a:r>
              <a:rPr lang="en-US" altLang="en-US" smtClean="0"/>
              <a:t>MIS6120 - Gerald Chege</a:t>
            </a:r>
            <a:endParaRPr lang="en-US" altLang="en-US"/>
          </a:p>
        </p:txBody>
      </p:sp>
      <p:sp>
        <p:nvSpPr>
          <p:cNvPr id="89094" name="Rectangle 6"/>
          <p:cNvSpPr>
            <a:spLocks noGrp="1" noChangeArrowheads="1"/>
          </p:cNvSpPr>
          <p:nvPr>
            <p:ph type="sldNum" sz="quarter" idx="4"/>
          </p:nvPr>
        </p:nvSpPr>
        <p:spPr/>
        <p:txBody>
          <a:bodyPr/>
          <a:lstStyle>
            <a:lvl1pPr>
              <a:defRPr/>
            </a:lvl1pPr>
          </a:lstStyle>
          <a:p>
            <a:fld id="{00AFF761-60D4-44B1-A711-5EFAD78252E6}" type="slidenum">
              <a:rPr lang="en-US" altLang="en-US"/>
              <a:pPr/>
              <a:t>‹#›</a:t>
            </a:fld>
            <a:endParaRPr lang="en-US" altLang="en-US"/>
          </a:p>
        </p:txBody>
      </p:sp>
      <p:grpSp>
        <p:nvGrpSpPr>
          <p:cNvPr id="89095" name="Group 7"/>
          <p:cNvGrpSpPr>
            <a:grpSpLocks/>
          </p:cNvGrpSpPr>
          <p:nvPr/>
        </p:nvGrpSpPr>
        <p:grpSpPr bwMode="auto">
          <a:xfrm>
            <a:off x="228600" y="2889250"/>
            <a:ext cx="8610600" cy="201613"/>
            <a:chOff x="144" y="1680"/>
            <a:chExt cx="5424" cy="144"/>
          </a:xfrm>
        </p:grpSpPr>
        <p:sp>
          <p:nvSpPr>
            <p:cNvPr id="890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B76AEB6-C01D-458F-85DC-5B8C8B0C0C08}" type="slidenum">
              <a:rPr lang="en-US" altLang="en-US"/>
              <a:pPr/>
              <a:t>‹#›</a:t>
            </a:fld>
            <a:endParaRPr lang="en-US" altLang="en-US"/>
          </a:p>
        </p:txBody>
      </p:sp>
    </p:spTree>
    <p:extLst>
      <p:ext uri="{BB962C8B-B14F-4D97-AF65-F5344CB8AC3E}">
        <p14:creationId xmlns:p14="http://schemas.microsoft.com/office/powerpoint/2010/main" val="26968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0A2A8697-1964-46BA-8F02-DE32986DB720}" type="slidenum">
              <a:rPr lang="en-US" altLang="en-US"/>
              <a:pPr/>
              <a:t>‹#›</a:t>
            </a:fld>
            <a:endParaRPr lang="en-US" altLang="en-US"/>
          </a:p>
        </p:txBody>
      </p:sp>
    </p:spTree>
    <p:extLst>
      <p:ext uri="{BB962C8B-B14F-4D97-AF65-F5344CB8AC3E}">
        <p14:creationId xmlns:p14="http://schemas.microsoft.com/office/powerpoint/2010/main" val="22521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3B49CE1-F58B-46A4-8B70-96A23DCD7837}" type="slidenum">
              <a:rPr lang="en-US" altLang="en-US"/>
              <a:pPr/>
              <a:t>‹#›</a:t>
            </a:fld>
            <a:endParaRPr lang="en-US" altLang="en-US"/>
          </a:p>
        </p:txBody>
      </p:sp>
    </p:spTree>
    <p:extLst>
      <p:ext uri="{BB962C8B-B14F-4D97-AF65-F5344CB8AC3E}">
        <p14:creationId xmlns:p14="http://schemas.microsoft.com/office/powerpoint/2010/main" val="1608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1A7E82E-0E73-402B-8E1A-C9D430498273}" type="slidenum">
              <a:rPr lang="en-US" altLang="en-US"/>
              <a:pPr/>
              <a:t>‹#›</a:t>
            </a:fld>
            <a:endParaRPr lang="en-US" altLang="en-US"/>
          </a:p>
        </p:txBody>
      </p:sp>
    </p:spTree>
    <p:extLst>
      <p:ext uri="{BB962C8B-B14F-4D97-AF65-F5344CB8AC3E}">
        <p14:creationId xmlns:p14="http://schemas.microsoft.com/office/powerpoint/2010/main" val="41792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F04D6AA0-F4AD-49EA-853D-A6607ABE62D2}" type="slidenum">
              <a:rPr lang="en-US" altLang="en-US"/>
              <a:pPr/>
              <a:t>‹#›</a:t>
            </a:fld>
            <a:endParaRPr lang="en-US" altLang="en-US"/>
          </a:p>
        </p:txBody>
      </p:sp>
    </p:spTree>
    <p:extLst>
      <p:ext uri="{BB962C8B-B14F-4D97-AF65-F5344CB8AC3E}">
        <p14:creationId xmlns:p14="http://schemas.microsoft.com/office/powerpoint/2010/main" val="805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8" name="Slide Number Placeholder 7"/>
          <p:cNvSpPr>
            <a:spLocks noGrp="1"/>
          </p:cNvSpPr>
          <p:nvPr>
            <p:ph type="sldNum" sz="quarter" idx="11"/>
          </p:nvPr>
        </p:nvSpPr>
        <p:spPr/>
        <p:txBody>
          <a:bodyPr/>
          <a:lstStyle>
            <a:lvl1pPr>
              <a:defRPr/>
            </a:lvl1pPr>
          </a:lstStyle>
          <a:p>
            <a:fld id="{61F1E0A4-683F-48E9-9FD7-D272F52AC22B}" type="slidenum">
              <a:rPr lang="en-US" altLang="en-US"/>
              <a:pPr/>
              <a:t>‹#›</a:t>
            </a:fld>
            <a:endParaRPr lang="en-US" altLang="en-US"/>
          </a:p>
        </p:txBody>
      </p:sp>
    </p:spTree>
    <p:extLst>
      <p:ext uri="{BB962C8B-B14F-4D97-AF65-F5344CB8AC3E}">
        <p14:creationId xmlns:p14="http://schemas.microsoft.com/office/powerpoint/2010/main" val="2907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4" name="Slide Number Placeholder 3"/>
          <p:cNvSpPr>
            <a:spLocks noGrp="1"/>
          </p:cNvSpPr>
          <p:nvPr>
            <p:ph type="sldNum" sz="quarter" idx="11"/>
          </p:nvPr>
        </p:nvSpPr>
        <p:spPr/>
        <p:txBody>
          <a:bodyPr/>
          <a:lstStyle>
            <a:lvl1pPr>
              <a:defRPr/>
            </a:lvl1pPr>
          </a:lstStyle>
          <a:p>
            <a:fld id="{70A3B110-8960-4806-9768-592D883DFB58}" type="slidenum">
              <a:rPr lang="en-US" altLang="en-US"/>
              <a:pPr/>
              <a:t>‹#›</a:t>
            </a:fld>
            <a:endParaRPr lang="en-US" altLang="en-US"/>
          </a:p>
        </p:txBody>
      </p:sp>
    </p:spTree>
    <p:extLst>
      <p:ext uri="{BB962C8B-B14F-4D97-AF65-F5344CB8AC3E}">
        <p14:creationId xmlns:p14="http://schemas.microsoft.com/office/powerpoint/2010/main" val="3764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3" name="Slide Number Placeholder 2"/>
          <p:cNvSpPr>
            <a:spLocks noGrp="1"/>
          </p:cNvSpPr>
          <p:nvPr>
            <p:ph type="sldNum" sz="quarter" idx="11"/>
          </p:nvPr>
        </p:nvSpPr>
        <p:spPr/>
        <p:txBody>
          <a:bodyPr/>
          <a:lstStyle>
            <a:lvl1pPr>
              <a:defRPr/>
            </a:lvl1pPr>
          </a:lstStyle>
          <a:p>
            <a:fld id="{49B493FA-5CFE-4790-A79B-0517A9C5D994}" type="slidenum">
              <a:rPr lang="en-US" altLang="en-US"/>
              <a:pPr/>
              <a:t>‹#›</a:t>
            </a:fld>
            <a:endParaRPr lang="en-US" altLang="en-US"/>
          </a:p>
        </p:txBody>
      </p:sp>
    </p:spTree>
    <p:extLst>
      <p:ext uri="{BB962C8B-B14F-4D97-AF65-F5344CB8AC3E}">
        <p14:creationId xmlns:p14="http://schemas.microsoft.com/office/powerpoint/2010/main" val="262710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FA0D067-1414-4B56-A5AB-E13888BF7F28}" type="slidenum">
              <a:rPr lang="en-US" altLang="en-US"/>
              <a:pPr/>
              <a:t>‹#›</a:t>
            </a:fld>
            <a:endParaRPr lang="en-US" altLang="en-US"/>
          </a:p>
        </p:txBody>
      </p:sp>
    </p:spTree>
    <p:extLst>
      <p:ext uri="{BB962C8B-B14F-4D97-AF65-F5344CB8AC3E}">
        <p14:creationId xmlns:p14="http://schemas.microsoft.com/office/powerpoint/2010/main" val="58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9B40990-891B-4F5B-B8F4-8C03F615682F}" type="slidenum">
              <a:rPr lang="en-US" altLang="en-US"/>
              <a:pPr/>
              <a:t>‹#›</a:t>
            </a:fld>
            <a:endParaRPr lang="en-US" altLang="en-US"/>
          </a:p>
        </p:txBody>
      </p:sp>
    </p:spTree>
    <p:extLst>
      <p:ext uri="{BB962C8B-B14F-4D97-AF65-F5344CB8AC3E}">
        <p14:creationId xmlns:p14="http://schemas.microsoft.com/office/powerpoint/2010/main" val="337296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80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r>
              <a:rPr lang="en-US" altLang="en-US" smtClean="0"/>
              <a:t>MIS6120 - Gerald Chege</a:t>
            </a:r>
            <a:endParaRPr lang="en-US" altLang="en-US"/>
          </a:p>
        </p:txBody>
      </p:sp>
      <p:sp>
        <p:nvSpPr>
          <p:cNvPr id="880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245F961-53BA-4578-B80A-F35C34E0A404}" type="slidenum">
              <a:rPr lang="en-US" altLang="en-US"/>
              <a:pPr/>
              <a:t>‹#›</a:t>
            </a:fld>
            <a:endParaRPr lang="en-US" altLang="en-US"/>
          </a:p>
        </p:txBody>
      </p:sp>
      <p:sp>
        <p:nvSpPr>
          <p:cNvPr id="880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88075" name="Group 11"/>
          <p:cNvGrpSpPr>
            <a:grpSpLocks/>
          </p:cNvGrpSpPr>
          <p:nvPr userDrawn="1"/>
        </p:nvGrpSpPr>
        <p:grpSpPr bwMode="auto">
          <a:xfrm>
            <a:off x="0" y="1588"/>
            <a:ext cx="9132888" cy="6845300"/>
            <a:chOff x="0" y="1"/>
            <a:chExt cx="5753" cy="4312"/>
          </a:xfrm>
        </p:grpSpPr>
        <p:sp>
          <p:nvSpPr>
            <p:cNvPr id="88076" name="Freeform 12"/>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Arc 13"/>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fontAlgn="base">
        <a:spcBef>
          <a:spcPct val="0"/>
        </a:spcBef>
        <a:spcAft>
          <a:spcPct val="0"/>
        </a:spcAft>
        <a:defRPr sz="4400" b="1" kern="1200">
          <a:solidFill>
            <a:srgbClr val="FD0D2A"/>
          </a:solidFill>
          <a:latin typeface="+mj-lt"/>
          <a:ea typeface="+mj-ea"/>
          <a:cs typeface="+mj-cs"/>
        </a:defRPr>
      </a:lvl1pPr>
      <a:lvl2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2pPr>
      <a:lvl3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3pPr>
      <a:lvl4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4pPr>
      <a:lvl5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3429000" y="32004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dirty="0">
                <a:solidFill>
                  <a:schemeClr val="tx2"/>
                </a:solidFill>
              </a:rPr>
              <a:t> </a:t>
            </a:r>
            <a:r>
              <a:rPr lang="en-US" altLang="en-US" sz="4400" b="1" dirty="0" smtClean="0">
                <a:solidFill>
                  <a:srgbClr val="3333FF"/>
                </a:solidFill>
              </a:rPr>
              <a:t>Notes#13</a:t>
            </a:r>
            <a:r>
              <a:rPr lang="en-US" altLang="en-US" sz="4400" dirty="0" smtClean="0">
                <a:solidFill>
                  <a:schemeClr val="tx2"/>
                </a:solidFill>
              </a:rPr>
              <a:t>   </a:t>
            </a:r>
            <a:endParaRPr lang="en-US" altLang="en-US" sz="4400" dirty="0">
              <a:solidFill>
                <a:schemeClr val="tx2"/>
              </a:solidFill>
            </a:endParaRPr>
          </a:p>
        </p:txBody>
      </p:sp>
      <p:sp>
        <p:nvSpPr>
          <p:cNvPr id="4100" name="Text Box 6"/>
          <p:cNvSpPr txBox="1">
            <a:spLocks noChangeArrowheads="1"/>
          </p:cNvSpPr>
          <p:nvPr/>
        </p:nvSpPr>
        <p:spPr bwMode="auto">
          <a:xfrm>
            <a:off x="3733800" y="4038600"/>
            <a:ext cx="533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sz="4000" dirty="0" smtClean="0">
                <a:solidFill>
                  <a:srgbClr val="FF0000"/>
                </a:solidFill>
              </a:rPr>
              <a:t>Next Generation Networks</a:t>
            </a:r>
            <a:endParaRPr lang="en-US" altLang="en-US" sz="4000" dirty="0">
              <a:solidFill>
                <a:srgbClr val="FF0000"/>
              </a:solidFill>
            </a:endParaRPr>
          </a:p>
        </p:txBody>
      </p:sp>
      <p:pic>
        <p:nvPicPr>
          <p:cNvPr id="4101"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HSDPA</a:t>
            </a:r>
          </a:p>
        </p:txBody>
      </p:sp>
      <p:sp>
        <p:nvSpPr>
          <p:cNvPr id="11267" name="Text Box 3"/>
          <p:cNvSpPr txBox="1">
            <a:spLocks noChangeArrowheads="1"/>
          </p:cNvSpPr>
          <p:nvPr/>
        </p:nvSpPr>
        <p:spPr bwMode="auto">
          <a:xfrm>
            <a:off x="381000" y="1600200"/>
            <a:ext cx="83058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H</a:t>
            </a:r>
            <a:r>
              <a:rPr lang="en-US" altLang="en-US">
                <a:cs typeface="Times New Roman" panose="02020603050405020304" pitchFamily="18" charset="0"/>
              </a:rPr>
              <a:t>igh Speed Downlink Uplink Packet Access</a:t>
            </a:r>
            <a:r>
              <a:rPr lang="en-US" altLang="en-US"/>
              <a:t> (HSDPA) </a:t>
            </a:r>
            <a:r>
              <a:rPr lang="en-US" altLang="en-US">
                <a:cs typeface="Times New Roman" panose="02020603050405020304" pitchFamily="18" charset="0"/>
              </a:rPr>
              <a:t>improves downlink performance using faster scheduling of packets and quick retransmissions (at the base stations) and Adaptive Modulation and Coding (AMC).</a:t>
            </a:r>
            <a:r>
              <a:rPr lang="en-US" altLang="en-US"/>
              <a:t> </a:t>
            </a:r>
          </a:p>
          <a:p>
            <a:pPr eaLnBrk="1" hangingPunct="1">
              <a:spcBef>
                <a:spcPct val="50000"/>
              </a:spcBef>
              <a:buFont typeface="Wingdings" panose="05000000000000000000" pitchFamily="2" charset="2"/>
              <a:buChar char="q"/>
            </a:pPr>
            <a:r>
              <a:rPr lang="en-US" altLang="en-US"/>
              <a:t> HSDPA </a:t>
            </a:r>
            <a:r>
              <a:rPr lang="en-US" altLang="en-US">
                <a:cs typeface="Times New Roman" panose="02020603050405020304" pitchFamily="18" charset="0"/>
              </a:rPr>
              <a:t>provisions downlink speeds of 1.8, 3.6, 7.2 and 14.4 Mbit/s.</a:t>
            </a:r>
            <a:r>
              <a:rPr lang="en-US" altLang="en-US"/>
              <a:t> </a:t>
            </a:r>
          </a:p>
        </p:txBody>
      </p:sp>
    </p:spTree>
    <p:extLst>
      <p:ext uri="{BB962C8B-B14F-4D97-AF65-F5344CB8AC3E}">
        <p14:creationId xmlns:p14="http://schemas.microsoft.com/office/powerpoint/2010/main" val="337008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WiBro</a:t>
            </a:r>
          </a:p>
        </p:txBody>
      </p:sp>
      <p:sp>
        <p:nvSpPr>
          <p:cNvPr id="12291" name="Text Box 3"/>
          <p:cNvSpPr txBox="1">
            <a:spLocks noChangeArrowheads="1"/>
          </p:cNvSpPr>
          <p:nvPr/>
        </p:nvSpPr>
        <p:spPr bwMode="auto">
          <a:xfrm>
            <a:off x="381000" y="160020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Wireless Broadband (WiBro) is South Korean name for IEEE 802.16e (mobile WiMAX) standard.</a:t>
            </a:r>
            <a:r>
              <a:rPr lang="en-US" altLang="en-US"/>
              <a:t> </a:t>
            </a:r>
          </a:p>
          <a:p>
            <a:pPr eaLnBrk="1" hangingPunct="1">
              <a:spcBef>
                <a:spcPct val="50000"/>
              </a:spcBef>
              <a:buFont typeface="Wingdings" panose="05000000000000000000" pitchFamily="2" charset="2"/>
              <a:buChar char="q"/>
            </a:pPr>
            <a:r>
              <a:rPr lang="en-US" altLang="en-US"/>
              <a:t> WiBro </a:t>
            </a:r>
            <a:r>
              <a:rPr lang="en-US" altLang="en-US">
                <a:cs typeface="Times New Roman" panose="02020603050405020304" pitchFamily="18" charset="0"/>
              </a:rPr>
              <a:t>provides mobility for moving devices up to 120 km/hr.</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WiBro adapts Time Division Duplexing (TDD) and OFDMA while using 8.75 MHz as channel bandwidth. </a:t>
            </a:r>
            <a:r>
              <a:rPr lang="en-US" altLang="en-US"/>
              <a:t> </a:t>
            </a:r>
          </a:p>
        </p:txBody>
      </p:sp>
    </p:spTree>
    <p:extLst>
      <p:ext uri="{BB962C8B-B14F-4D97-AF65-F5344CB8AC3E}">
        <p14:creationId xmlns:p14="http://schemas.microsoft.com/office/powerpoint/2010/main" val="411428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B3G Network </a:t>
            </a:r>
          </a:p>
        </p:txBody>
      </p:sp>
      <p:sp>
        <p:nvSpPr>
          <p:cNvPr id="13315" name="Text Box 3"/>
          <p:cNvSpPr txBox="1">
            <a:spLocks noChangeArrowheads="1"/>
          </p:cNvSpPr>
          <p:nvPr/>
        </p:nvSpPr>
        <p:spPr bwMode="auto">
          <a:xfrm>
            <a:off x="381000" y="1600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Beyond 3G (B3G) Network also known as All IP Network (AIPN) and 4G network</a:t>
            </a:r>
          </a:p>
          <a:p>
            <a:pPr eaLnBrk="1" hangingPunct="1">
              <a:spcBef>
                <a:spcPct val="50000"/>
              </a:spcBef>
              <a:buFont typeface="Wingdings" panose="05000000000000000000" pitchFamily="2" charset="2"/>
              <a:buChar char="q"/>
            </a:pPr>
            <a:r>
              <a:rPr lang="en-US" altLang="en-US"/>
              <a:t> </a:t>
            </a:r>
            <a:r>
              <a:rPr lang="en-US" altLang="ja-JP">
                <a:ea typeface="ＭＳ Ｐゴシック" pitchFamily="34" charset="-128"/>
              </a:rPr>
              <a:t>Transition towards an “All-IP based network infrastructure”</a:t>
            </a:r>
          </a:p>
          <a:p>
            <a:pPr eaLnBrk="1" hangingPunct="1">
              <a:spcBef>
                <a:spcPct val="50000"/>
              </a:spcBef>
              <a:buFont typeface="Wingdings" panose="05000000000000000000" pitchFamily="2" charset="2"/>
              <a:buChar char="q"/>
            </a:pPr>
            <a:r>
              <a:rPr lang="en-US" altLang="en-US"/>
              <a:t> </a:t>
            </a:r>
            <a:r>
              <a:rPr lang="en-US" altLang="ja-JP">
                <a:ea typeface="ＭＳ Ｐゴシック" pitchFamily="34" charset="-128"/>
              </a:rPr>
              <a:t>Support of heterogeneous technologies </a:t>
            </a:r>
          </a:p>
          <a:p>
            <a:pPr eaLnBrk="1" hangingPunct="1">
              <a:spcBef>
                <a:spcPct val="50000"/>
              </a:spcBef>
              <a:buFont typeface="Wingdings" panose="05000000000000000000" pitchFamily="2" charset="2"/>
              <a:buChar char="q"/>
            </a:pPr>
            <a:r>
              <a:rPr lang="en-US" altLang="ja-JP">
                <a:ea typeface="ＭＳ Ｐゴシック" pitchFamily="34" charset="-128"/>
              </a:rPr>
              <a:t> Seamless handover across both homogeneous and heterogeneous wireless access technologies</a:t>
            </a:r>
          </a:p>
          <a:p>
            <a:pPr eaLnBrk="1" hangingPunct="1">
              <a:spcBef>
                <a:spcPct val="50000"/>
              </a:spcBef>
              <a:buFont typeface="Wingdings" panose="05000000000000000000" pitchFamily="2" charset="2"/>
              <a:buChar char="q"/>
            </a:pPr>
            <a:r>
              <a:rPr lang="en-US" altLang="ja-JP">
                <a:ea typeface="ＭＳ Ｐゴシック" pitchFamily="34" charset="-128"/>
              </a:rPr>
              <a:t> Multilayer Mobility Management suitable to support fast mobile users that may access a wide range number of services with diverse characteristics</a:t>
            </a:r>
          </a:p>
          <a:p>
            <a:pPr eaLnBrk="1" hangingPunct="1">
              <a:spcBef>
                <a:spcPct val="50000"/>
              </a:spcBef>
              <a:buFont typeface="Wingdings" panose="05000000000000000000" pitchFamily="2" charset="2"/>
              <a:buChar char="q"/>
            </a:pPr>
            <a:r>
              <a:rPr lang="en-US" altLang="ja-JP">
                <a:ea typeface="ＭＳ Ｐゴシック" pitchFamily="34" charset="-128"/>
              </a:rPr>
              <a:t> QoS support on the IP layer  </a:t>
            </a:r>
            <a:endParaRPr lang="en-US" altLang="en-US"/>
          </a:p>
        </p:txBody>
      </p:sp>
    </p:spTree>
    <p:extLst>
      <p:ext uri="{BB962C8B-B14F-4D97-AF65-F5344CB8AC3E}">
        <p14:creationId xmlns:p14="http://schemas.microsoft.com/office/powerpoint/2010/main" val="81366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B3G Network </a:t>
            </a:r>
          </a:p>
        </p:txBody>
      </p:sp>
      <p:sp>
        <p:nvSpPr>
          <p:cNvPr id="14339" name="Text Box 3"/>
          <p:cNvSpPr txBox="1">
            <a:spLocks noChangeArrowheads="1"/>
          </p:cNvSpPr>
          <p:nvPr/>
        </p:nvSpPr>
        <p:spPr bwMode="auto">
          <a:xfrm>
            <a:off x="381000" y="16002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ja-JP">
                <a:ea typeface="ＭＳ Ｐゴシック" pitchFamily="34" charset="-128"/>
              </a:rPr>
              <a:t>Use of policy-based mechanisms in order to determine QoS, accounting, and billing mechanisms for multimedia services </a:t>
            </a:r>
          </a:p>
          <a:p>
            <a:pPr eaLnBrk="1" hangingPunct="1">
              <a:spcBef>
                <a:spcPct val="50000"/>
              </a:spcBef>
              <a:buFont typeface="Wingdings" panose="05000000000000000000" pitchFamily="2" charset="2"/>
              <a:buChar char="q"/>
            </a:pPr>
            <a:r>
              <a:rPr lang="en-US" altLang="ja-JP">
                <a:ea typeface="ＭＳ Ｐゴシック" pitchFamily="34" charset="-128"/>
              </a:rPr>
              <a:t> Network access control of mobile users regardless of heterogeneous wireless access network used </a:t>
            </a:r>
          </a:p>
          <a:p>
            <a:pPr eaLnBrk="1" hangingPunct="1">
              <a:spcBef>
                <a:spcPct val="50000"/>
              </a:spcBef>
              <a:buFont typeface="Wingdings" panose="05000000000000000000" pitchFamily="2" charset="2"/>
              <a:buChar char="q"/>
            </a:pPr>
            <a:r>
              <a:rPr lang="en-US" altLang="ja-JP">
                <a:ea typeface="ＭＳ Ｐゴシック" pitchFamily="34" charset="-128"/>
              </a:rPr>
              <a:t> Distributed AAA architecture for the dynamic establishment of trust relations in hybrid IPv4/IPv6 networks</a:t>
            </a:r>
          </a:p>
          <a:p>
            <a:pPr eaLnBrk="1" hangingPunct="1">
              <a:spcBef>
                <a:spcPct val="50000"/>
              </a:spcBef>
              <a:buFont typeface="Wingdings" panose="05000000000000000000" pitchFamily="2" charset="2"/>
              <a:buChar char="q"/>
            </a:pPr>
            <a:r>
              <a:rPr lang="en-US" altLang="en-US"/>
              <a:t> </a:t>
            </a:r>
            <a:r>
              <a:rPr lang="en-US" altLang="ja-JP">
                <a:ea typeface="ＭＳ Ｐゴシック" pitchFamily="34" charset="-128"/>
              </a:rPr>
              <a:t>Secure access to multimedia services across different networking environments</a:t>
            </a:r>
          </a:p>
          <a:p>
            <a:pPr eaLnBrk="1" hangingPunct="1">
              <a:spcBef>
                <a:spcPct val="50000"/>
              </a:spcBef>
              <a:buFont typeface="Wingdings" panose="05000000000000000000" pitchFamily="2" charset="2"/>
              <a:buChar char="q"/>
            </a:pPr>
            <a:r>
              <a:rPr lang="en-US" altLang="en-US"/>
              <a:t> </a:t>
            </a:r>
            <a:r>
              <a:rPr lang="en-US" altLang="ja-JP">
                <a:ea typeface="ＭＳ Ｐゴシック" pitchFamily="34" charset="-128"/>
              </a:rPr>
              <a:t>Access to multimedia services in hybrid IPv4/IPv6 based networks</a:t>
            </a:r>
          </a:p>
          <a:p>
            <a:pPr eaLnBrk="1" hangingPunct="1">
              <a:spcBef>
                <a:spcPct val="50000"/>
              </a:spcBef>
              <a:buFont typeface="Wingdings" panose="05000000000000000000" pitchFamily="2" charset="2"/>
              <a:buNone/>
            </a:pPr>
            <a:endParaRPr lang="en-US" altLang="en-US"/>
          </a:p>
        </p:txBody>
      </p:sp>
    </p:spTree>
    <p:extLst>
      <p:ext uri="{BB962C8B-B14F-4D97-AF65-F5344CB8AC3E}">
        <p14:creationId xmlns:p14="http://schemas.microsoft.com/office/powerpoint/2010/main" val="146207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B3G Network </a:t>
            </a:r>
          </a:p>
        </p:txBody>
      </p:sp>
      <p:sp>
        <p:nvSpPr>
          <p:cNvPr id="15363" name="Text Box 3"/>
          <p:cNvSpPr txBox="1">
            <a:spLocks noChangeArrowheads="1"/>
          </p:cNvSpPr>
          <p:nvPr/>
        </p:nvSpPr>
        <p:spPr bwMode="auto">
          <a:xfrm>
            <a:off x="381000" y="1600200"/>
            <a:ext cx="83058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I</a:t>
            </a:r>
            <a:r>
              <a:rPr lang="en-US" altLang="ja-JP">
                <a:ea typeface="ＭＳ Ｐゴシック" pitchFamily="34" charset="-128"/>
              </a:rPr>
              <a:t>t will offer RASP that includes reliability, availability, security, and performance</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More users per cellular cell</a:t>
            </a:r>
            <a:r>
              <a:rPr lang="en-US" altLang="en-US"/>
              <a:t> </a:t>
            </a:r>
          </a:p>
          <a:p>
            <a:pPr eaLnBrk="1" hangingPunct="1">
              <a:spcBef>
                <a:spcPct val="50000"/>
              </a:spcBef>
              <a:buFont typeface="Wingdings" panose="05000000000000000000" pitchFamily="2" charset="2"/>
              <a:buChar char="q"/>
            </a:pPr>
            <a:r>
              <a:rPr lang="en-US" altLang="en-US"/>
              <a:t> A highly efficient spectral system</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Backward compatibility with existing wireless standards</a:t>
            </a:r>
            <a:r>
              <a:rPr lang="en-US" altLang="en-US"/>
              <a:t> </a:t>
            </a:r>
          </a:p>
        </p:txBody>
      </p:sp>
    </p:spTree>
    <p:extLst>
      <p:ext uri="{BB962C8B-B14F-4D97-AF65-F5344CB8AC3E}">
        <p14:creationId xmlns:p14="http://schemas.microsoft.com/office/powerpoint/2010/main" val="2452971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OFDM </a:t>
            </a:r>
          </a:p>
        </p:txBody>
      </p:sp>
      <p:sp>
        <p:nvSpPr>
          <p:cNvPr id="16387" name="Text Box 3"/>
          <p:cNvSpPr txBox="1">
            <a:spLocks noChangeArrowheads="1"/>
          </p:cNvSpPr>
          <p:nvPr/>
        </p:nvSpPr>
        <p:spPr bwMode="auto">
          <a:xfrm>
            <a:off x="381000" y="1600200"/>
            <a:ext cx="8305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Orthogonal Frequency Division Multiplexing</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Optimal version of the multi-carrier data transmission scheme</a:t>
            </a:r>
            <a:r>
              <a:rPr lang="en-US" altLang="en-US"/>
              <a:t> </a:t>
            </a:r>
          </a:p>
          <a:p>
            <a:pPr eaLnBrk="1" hangingPunct="1">
              <a:spcBef>
                <a:spcPct val="50000"/>
              </a:spcBef>
              <a:buFont typeface="Wingdings" panose="05000000000000000000" pitchFamily="2" charset="2"/>
              <a:buChar char="q"/>
            </a:pPr>
            <a:r>
              <a:rPr lang="en-US" altLang="en-US"/>
              <a:t> B</a:t>
            </a:r>
            <a:r>
              <a:rPr lang="en-US" altLang="en-US">
                <a:cs typeface="Times New Roman" panose="02020603050405020304" pitchFamily="18" charset="0"/>
              </a:rPr>
              <a:t>ased on the principle of spreading the data to be transmitted over a large number of carriers when each of them is being modulated at a low rate</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Orthogonality helps in elimination of cross-talk between the sub-channels and the use of inter-carrier guard bands </a:t>
            </a:r>
            <a:r>
              <a:rPr lang="en-US" altLang="en-US"/>
              <a:t> </a:t>
            </a:r>
          </a:p>
        </p:txBody>
      </p:sp>
    </p:spTree>
    <p:extLst>
      <p:ext uri="{BB962C8B-B14F-4D97-AF65-F5344CB8AC3E}">
        <p14:creationId xmlns:p14="http://schemas.microsoft.com/office/powerpoint/2010/main" val="1294918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OFDM Spectrum </a:t>
            </a:r>
          </a:p>
        </p:txBody>
      </p:sp>
      <p:sp>
        <p:nvSpPr>
          <p:cNvPr id="17411" name="Text Box 3"/>
          <p:cNvSpPr txBox="1">
            <a:spLocks noChangeArrowheads="1"/>
          </p:cNvSpPr>
          <p:nvPr/>
        </p:nvSpPr>
        <p:spPr bwMode="auto">
          <a:xfrm>
            <a:off x="381000" y="1600200"/>
            <a:ext cx="83058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D</a:t>
            </a:r>
            <a:r>
              <a:rPr lang="en-US" altLang="en-US">
                <a:cs typeface="Times New Roman" panose="02020603050405020304" pitchFamily="18" charset="0"/>
              </a:rPr>
              <a:t>ata to be transmitted on an OFDM signal is spread across the carriers of the signal wherein each carrier takes part of the payload</a:t>
            </a:r>
            <a:r>
              <a:rPr lang="en-US" altLang="en-US"/>
              <a:t> </a:t>
            </a:r>
          </a:p>
          <a:p>
            <a:pPr eaLnBrk="1" hangingPunct="1">
              <a:spcBef>
                <a:spcPct val="50000"/>
              </a:spcBef>
              <a:buFont typeface="Wingdings" panose="05000000000000000000" pitchFamily="2" charset="2"/>
              <a:buChar char="q"/>
            </a:pPr>
            <a:r>
              <a:rPr lang="en-US" altLang="en-US"/>
              <a:t> D</a:t>
            </a:r>
            <a:r>
              <a:rPr lang="en-US" altLang="en-US">
                <a:cs typeface="Times New Roman" panose="02020603050405020304" pitchFamily="18" charset="0"/>
              </a:rPr>
              <a:t>ata is sampled only when the signal is stable and no new delayed signals arrive that would alter the timing and phase of the signal</a:t>
            </a:r>
            <a:r>
              <a:rPr lang="en-US" altLang="en-US"/>
              <a:t> </a:t>
            </a:r>
          </a:p>
        </p:txBody>
      </p:sp>
      <p:pic>
        <p:nvPicPr>
          <p:cNvPr id="17412" name="Picture 4" descr="OFDM Spectr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191000"/>
            <a:ext cx="3276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2254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Advantages of OFDM</a:t>
            </a:r>
          </a:p>
        </p:txBody>
      </p:sp>
      <p:sp>
        <p:nvSpPr>
          <p:cNvPr id="18435" name="Text Box 3"/>
          <p:cNvSpPr txBox="1">
            <a:spLocks noChangeArrowheads="1"/>
          </p:cNvSpPr>
          <p:nvPr/>
        </p:nvSpPr>
        <p:spPr bwMode="auto">
          <a:xfrm>
            <a:off x="381000" y="1600200"/>
            <a:ext cx="83058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High spectral efficiency </a:t>
            </a:r>
          </a:p>
          <a:p>
            <a:pPr eaLnBrk="1" hangingPunct="1">
              <a:spcBef>
                <a:spcPct val="50000"/>
              </a:spcBef>
              <a:buFont typeface="Wingdings" panose="05000000000000000000" pitchFamily="2" charset="2"/>
              <a:buChar char="q"/>
            </a:pPr>
            <a:r>
              <a:rPr lang="en-US" altLang="en-US"/>
              <a:t> Facilitation of transmitter macro-diversity</a:t>
            </a:r>
          </a:p>
          <a:p>
            <a:pPr eaLnBrk="1" hangingPunct="1">
              <a:spcBef>
                <a:spcPct val="50000"/>
              </a:spcBef>
              <a:buFont typeface="Wingdings" panose="05000000000000000000" pitchFamily="2" charset="2"/>
              <a:buChar char="q"/>
            </a:pPr>
            <a:r>
              <a:rPr lang="en-US" altLang="en-US"/>
              <a:t> Robustness against Inter Symbol Interference (ISI) and severe channel circumstances</a:t>
            </a:r>
          </a:p>
          <a:p>
            <a:pPr eaLnBrk="1" hangingPunct="1">
              <a:spcBef>
                <a:spcPct val="50000"/>
              </a:spcBef>
              <a:buFont typeface="Wingdings" panose="05000000000000000000" pitchFamily="2" charset="2"/>
              <a:buChar char="q"/>
            </a:pPr>
            <a:r>
              <a:rPr lang="en-US" altLang="en-US"/>
              <a:t> Services using OFDM are </a:t>
            </a:r>
            <a:r>
              <a:rPr lang="en-US" altLang="en-US">
                <a:cs typeface="Times New Roman" panose="02020603050405020304" pitchFamily="18" charset="0"/>
              </a:rPr>
              <a:t>DSL, WiMAX, DAB (Digital Audio Broadcast), DVB (Digital Audio Broadcast), 3GPP LTE</a:t>
            </a:r>
            <a:r>
              <a:rPr lang="en-US" altLang="en-US"/>
              <a:t>, etc. </a:t>
            </a:r>
          </a:p>
        </p:txBody>
      </p:sp>
    </p:spTree>
    <p:extLst>
      <p:ext uri="{BB962C8B-B14F-4D97-AF65-F5344CB8AC3E}">
        <p14:creationId xmlns:p14="http://schemas.microsoft.com/office/powerpoint/2010/main" val="137265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FAMA </a:t>
            </a:r>
          </a:p>
        </p:txBody>
      </p:sp>
      <p:sp>
        <p:nvSpPr>
          <p:cNvPr id="19459" name="Text Box 3"/>
          <p:cNvSpPr txBox="1">
            <a:spLocks noChangeArrowheads="1"/>
          </p:cNvSpPr>
          <p:nvPr/>
        </p:nvSpPr>
        <p:spPr bwMode="auto">
          <a:xfrm>
            <a:off x="381000" y="1106488"/>
            <a:ext cx="8305800" cy="575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Fixed Assignment Multiple Access</a:t>
            </a:r>
            <a:r>
              <a:rPr lang="en-US" altLang="en-US"/>
              <a:t> </a:t>
            </a:r>
          </a:p>
          <a:p>
            <a:pPr eaLnBrk="1" hangingPunct="1">
              <a:spcBef>
                <a:spcPct val="50000"/>
              </a:spcBef>
              <a:buFont typeface="Wingdings" panose="05000000000000000000" pitchFamily="2" charset="2"/>
              <a:buChar char="q"/>
            </a:pPr>
            <a:r>
              <a:rPr lang="en-US" altLang="en-US"/>
              <a:t> A</a:t>
            </a:r>
            <a:r>
              <a:rPr lang="en-US" altLang="en-US">
                <a:cs typeface="Times New Roman" panose="02020603050405020304" pitchFamily="18" charset="0"/>
              </a:rPr>
              <a:t>pplications of FAMA protocol are characterized by the assignment of capacity in a fixed manner amongst multiple stations</a:t>
            </a:r>
            <a:r>
              <a:rPr lang="en-US" altLang="en-US"/>
              <a:t> </a:t>
            </a:r>
          </a:p>
          <a:p>
            <a:pPr eaLnBrk="1" hangingPunct="1">
              <a:spcBef>
                <a:spcPct val="50000"/>
              </a:spcBef>
              <a:buFont typeface="Wingdings" panose="05000000000000000000" pitchFamily="2" charset="2"/>
              <a:buChar char="q"/>
            </a:pPr>
            <a:r>
              <a:rPr lang="en-US" altLang="en-US"/>
              <a:t> S</a:t>
            </a:r>
            <a:r>
              <a:rPr lang="en-US" altLang="en-US">
                <a:cs typeface="Times New Roman" panose="02020603050405020304" pitchFamily="18" charset="0"/>
              </a:rPr>
              <a:t>tations are assigned a fixed channel capacity</a:t>
            </a:r>
            <a:r>
              <a:rPr lang="en-US" altLang="en-US"/>
              <a:t> </a:t>
            </a:r>
          </a:p>
          <a:p>
            <a:pPr eaLnBrk="1" hangingPunct="1">
              <a:spcBef>
                <a:spcPct val="50000"/>
              </a:spcBef>
              <a:buFont typeface="Wingdings" panose="05000000000000000000" pitchFamily="2" charset="2"/>
              <a:buChar char="q"/>
            </a:pPr>
            <a:r>
              <a:rPr lang="en-US" altLang="en-US"/>
              <a:t> FAMA </a:t>
            </a:r>
            <a:r>
              <a:rPr lang="en-US" altLang="en-US">
                <a:cs typeface="Times New Roman" panose="02020603050405020304" pitchFamily="18" charset="0"/>
              </a:rPr>
              <a:t>protocols assign a static portion which can be in terms of time, frequency, code or space, of the overall link capacity to different stations</a:t>
            </a:r>
            <a:r>
              <a:rPr lang="en-US" altLang="en-US"/>
              <a:t> </a:t>
            </a:r>
          </a:p>
          <a:p>
            <a:pPr eaLnBrk="1" hangingPunct="1">
              <a:spcBef>
                <a:spcPct val="50000"/>
              </a:spcBef>
              <a:buFont typeface="Wingdings" panose="05000000000000000000" pitchFamily="2" charset="2"/>
              <a:buChar char="q"/>
            </a:pPr>
            <a:r>
              <a:rPr lang="en-US" altLang="en-US"/>
              <a:t> A</a:t>
            </a:r>
            <a:r>
              <a:rPr lang="en-US" altLang="en-US">
                <a:cs typeface="Times New Roman" panose="02020603050405020304" pitchFamily="18" charset="0"/>
              </a:rPr>
              <a:t>ssignment of resources are fixed and do not change according to station traffic patterns</a:t>
            </a:r>
            <a:r>
              <a:rPr lang="en-US" altLang="en-US"/>
              <a:t>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FAMA based protocols can provide bounds for delay performance which becomes of paramount importance in real time applications</a:t>
            </a:r>
            <a:r>
              <a:rPr lang="en-US" altLang="en-US"/>
              <a:t> </a:t>
            </a:r>
          </a:p>
        </p:txBody>
      </p:sp>
    </p:spTree>
    <p:extLst>
      <p:ext uri="{BB962C8B-B14F-4D97-AF65-F5344CB8AC3E}">
        <p14:creationId xmlns:p14="http://schemas.microsoft.com/office/powerpoint/2010/main" val="227180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DAMA</a:t>
            </a:r>
          </a:p>
        </p:txBody>
      </p:sp>
      <p:sp>
        <p:nvSpPr>
          <p:cNvPr id="20483" name="Text Box 3"/>
          <p:cNvSpPr txBox="1">
            <a:spLocks noChangeArrowheads="1"/>
          </p:cNvSpPr>
          <p:nvPr/>
        </p:nvSpPr>
        <p:spPr bwMode="auto">
          <a:xfrm>
            <a:off x="381000" y="1600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Demand Assignment Multiple Access</a:t>
            </a:r>
            <a:r>
              <a:rPr lang="en-US" altLang="en-US"/>
              <a:t>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DAMA protocols assign channels to stations based on the traffic information in the network</a:t>
            </a:r>
            <a:r>
              <a:rPr lang="en-US" altLang="en-US"/>
              <a:t> </a:t>
            </a:r>
          </a:p>
          <a:p>
            <a:pPr eaLnBrk="1" hangingPunct="1">
              <a:spcBef>
                <a:spcPct val="50000"/>
              </a:spcBef>
              <a:buFont typeface="Wingdings" panose="05000000000000000000" pitchFamily="2" charset="2"/>
              <a:buChar char="q"/>
            </a:pPr>
            <a:r>
              <a:rPr lang="en-US" altLang="en-US"/>
              <a:t> A</a:t>
            </a:r>
            <a:r>
              <a:rPr lang="en-US" altLang="en-US">
                <a:cs typeface="Times New Roman" panose="02020603050405020304" pitchFamily="18" charset="0"/>
              </a:rPr>
              <a:t>ssignment of channels is achieved through reservation or polling techniques so that the each station can express their interest in using the channel for transmission based on its own traffic information</a:t>
            </a:r>
            <a:r>
              <a:rPr lang="en-US" altLang="en-US"/>
              <a:t>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DAMA protocols can be collision free, in which each station is assigned a fixed reservation slot, or it can be collision based, in which each station needs to compete with other stations when transmitting requests</a:t>
            </a:r>
            <a:r>
              <a:rPr lang="en-US" altLang="en-US"/>
              <a:t> </a:t>
            </a:r>
          </a:p>
        </p:txBody>
      </p:sp>
    </p:spTree>
    <p:extLst>
      <p:ext uri="{BB962C8B-B14F-4D97-AF65-F5344CB8AC3E}">
        <p14:creationId xmlns:p14="http://schemas.microsoft.com/office/powerpoint/2010/main" val="168093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026"/>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NGN – All about convergence </a:t>
            </a:r>
          </a:p>
        </p:txBody>
      </p:sp>
      <p:sp>
        <p:nvSpPr>
          <p:cNvPr id="3075" name="Text Box 1027"/>
          <p:cNvSpPr txBox="1">
            <a:spLocks noChangeArrowheads="1"/>
          </p:cNvSpPr>
          <p:nvPr/>
        </p:nvSpPr>
        <p:spPr bwMode="auto">
          <a:xfrm>
            <a:off x="381000" y="1371600"/>
            <a:ext cx="8382000"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Next generation Network implies a j</a:t>
            </a:r>
            <a:r>
              <a:rPr lang="en-US" altLang="en-US">
                <a:cs typeface="Times New Roman" panose="02020603050405020304" pitchFamily="18" charset="0"/>
              </a:rPr>
              <a:t>udicious blend of Internet, broadband, cellular telephony and TV into a technological mosaic that best combines the advantages of communications covering their limitations.</a:t>
            </a:r>
            <a:r>
              <a:rPr lang="en-US" altLang="en-US"/>
              <a:t> </a:t>
            </a:r>
          </a:p>
          <a:p>
            <a:pPr eaLnBrk="1" hangingPunct="1">
              <a:spcBef>
                <a:spcPct val="50000"/>
              </a:spcBef>
              <a:buFont typeface="Wingdings" panose="05000000000000000000" pitchFamily="2" charset="2"/>
              <a:buChar char="q"/>
            </a:pPr>
            <a:r>
              <a:rPr lang="en-US" altLang="en-US"/>
              <a:t> ITU defines NGN as a “</a:t>
            </a:r>
            <a:r>
              <a:rPr lang="en-US" altLang="en-US">
                <a:cs typeface="Times New Roman" panose="02020603050405020304" pitchFamily="18" charset="0"/>
              </a:rPr>
              <a:t>packet-based network able to provide services including Telecommunication Services and able to make use of multiple broadband, QoS-enabled transport technologies and in which service-related functions are independent from underlying transport related technologies”.</a:t>
            </a:r>
            <a:r>
              <a:rPr lang="en-US" altLang="en-US" sz="2800"/>
              <a:t> </a:t>
            </a:r>
          </a:p>
        </p:txBody>
      </p:sp>
    </p:spTree>
    <p:extLst>
      <p:ext uri="{BB962C8B-B14F-4D97-AF65-F5344CB8AC3E}">
        <p14:creationId xmlns:p14="http://schemas.microsoft.com/office/powerpoint/2010/main" val="793132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MPLS </a:t>
            </a:r>
          </a:p>
        </p:txBody>
      </p:sp>
      <p:sp>
        <p:nvSpPr>
          <p:cNvPr id="21507" name="Text Box 3"/>
          <p:cNvSpPr txBox="1">
            <a:spLocks noChangeArrowheads="1"/>
          </p:cNvSpPr>
          <p:nvPr/>
        </p:nvSpPr>
        <p:spPr bwMode="auto">
          <a:xfrm>
            <a:off x="381000" y="1600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Multi Protocol Label Switching</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Also known as 2.5 layer protocol</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MPLS makes the use of labels for data forwarding decisions </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Provides a unified data carriage service for different traffic categories like IP packets, frames of ATM and SONET </a:t>
            </a:r>
            <a:r>
              <a:rPr lang="en-US" altLang="en-US"/>
              <a:t> </a:t>
            </a:r>
          </a:p>
          <a:p>
            <a:pPr eaLnBrk="1" hangingPunct="1">
              <a:spcBef>
                <a:spcPct val="50000"/>
              </a:spcBef>
              <a:buFont typeface="Wingdings" panose="05000000000000000000" pitchFamily="2" charset="2"/>
              <a:buChar char="q"/>
            </a:pPr>
            <a:r>
              <a:rPr lang="en-US" altLang="en-US"/>
              <a:t> MPLS supports both Packet switched and Circuit switched data</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MPLS working group aims to standardize a base technology which can combine the use of label swapping in the forwarding component with network layer routing in the control component</a:t>
            </a:r>
            <a:r>
              <a:rPr lang="en-US" altLang="en-US"/>
              <a:t> </a:t>
            </a:r>
          </a:p>
        </p:txBody>
      </p:sp>
    </p:spTree>
    <p:extLst>
      <p:ext uri="{BB962C8B-B14F-4D97-AF65-F5344CB8AC3E}">
        <p14:creationId xmlns:p14="http://schemas.microsoft.com/office/powerpoint/2010/main" val="3447720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MPLS </a:t>
            </a:r>
          </a:p>
        </p:txBody>
      </p:sp>
      <p:sp>
        <p:nvSpPr>
          <p:cNvPr id="22531" name="Text Box 3"/>
          <p:cNvSpPr txBox="1">
            <a:spLocks noChangeArrowheads="1"/>
          </p:cNvSpPr>
          <p:nvPr/>
        </p:nvSpPr>
        <p:spPr bwMode="auto">
          <a:xfrm>
            <a:off x="381000" y="16002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MPLS can run over any link layer technology while supporting both unicast and multicast traffic flows</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MPLS is scalable enough to support Internet growth while being compatible with the IETF Integrated Services Model and its related protocols </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MPLS supports current IP network operations</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MPLS helps multi-vendor interoperability </a:t>
            </a:r>
          </a:p>
          <a:p>
            <a:pPr eaLnBrk="1" hangingPunct="1">
              <a:spcBef>
                <a:spcPct val="50000"/>
              </a:spcBef>
              <a:buFont typeface="Wingdings" panose="05000000000000000000" pitchFamily="2" charset="2"/>
              <a:buNone/>
            </a:pPr>
            <a:endParaRPr lang="en-US" altLang="en-US"/>
          </a:p>
        </p:txBody>
      </p:sp>
    </p:spTree>
    <p:extLst>
      <p:ext uri="{BB962C8B-B14F-4D97-AF65-F5344CB8AC3E}">
        <p14:creationId xmlns:p14="http://schemas.microsoft.com/office/powerpoint/2010/main" val="2565964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MPLS </a:t>
            </a:r>
          </a:p>
        </p:txBody>
      </p:sp>
      <p:sp>
        <p:nvSpPr>
          <p:cNvPr id="23555" name="Text Box 3"/>
          <p:cNvSpPr txBox="1">
            <a:spLocks noChangeArrowheads="1"/>
          </p:cNvSpPr>
          <p:nvPr/>
        </p:nvSpPr>
        <p:spPr bwMode="auto">
          <a:xfrm>
            <a:off x="381000" y="12954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MPLS initiates assignment and distribution of label bindings for the establishment of Label Switched Paths (LSPs)</a:t>
            </a:r>
            <a:r>
              <a:rPr lang="en-US" altLang="en-US"/>
              <a:t> </a:t>
            </a:r>
          </a:p>
          <a:p>
            <a:pPr eaLnBrk="1" hangingPunct="1">
              <a:spcBef>
                <a:spcPct val="50000"/>
              </a:spcBef>
              <a:buFont typeface="Wingdings" panose="05000000000000000000" pitchFamily="2" charset="2"/>
              <a:buChar char="q"/>
            </a:pPr>
            <a:r>
              <a:rPr lang="en-US" altLang="en-US"/>
              <a:t> LSPs </a:t>
            </a:r>
            <a:r>
              <a:rPr lang="en-US" altLang="en-US">
                <a:cs typeface="Times New Roman" panose="02020603050405020304" pitchFamily="18" charset="0"/>
              </a:rPr>
              <a:t>provision a packet to be forwarded from one Label Switching Router (LSR) to another LSR across the whole of MPLS domain</a:t>
            </a:r>
            <a:r>
              <a:rPr lang="en-US" altLang="en-US"/>
              <a:t>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Through MPLS, network layer header analysis is done when the packet enters its domain and this label inspection drives subsequent packet forwarding across the whole of domain</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953000"/>
            <a:ext cx="68580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62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Applications of MPLS </a:t>
            </a:r>
          </a:p>
        </p:txBody>
      </p:sp>
      <p:sp>
        <p:nvSpPr>
          <p:cNvPr id="24579" name="Text Box 3"/>
          <p:cNvSpPr txBox="1">
            <a:spLocks noChangeArrowheads="1"/>
          </p:cNvSpPr>
          <p:nvPr/>
        </p:nvSpPr>
        <p:spPr bwMode="auto">
          <a:xfrm>
            <a:off x="381000" y="16002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Traffic Engineering - MPLS facilitates Traffic Engineering to allow ISPs to move traffic flows away from the shortest path onto potentially less congested physical paths across the network.</a:t>
            </a:r>
          </a:p>
          <a:p>
            <a:pPr eaLnBrk="1" hangingPunct="1">
              <a:spcBef>
                <a:spcPct val="50000"/>
              </a:spcBef>
              <a:buFont typeface="Wingdings" panose="05000000000000000000" pitchFamily="2" charset="2"/>
              <a:buChar char="q"/>
            </a:pPr>
            <a:r>
              <a:rPr lang="en-US" altLang="en-US"/>
              <a:t> Class of Service - </a:t>
            </a:r>
            <a:r>
              <a:rPr lang="en-US" altLang="en-US">
                <a:cs typeface="Times New Roman" panose="02020603050405020304" pitchFamily="18" charset="0"/>
              </a:rPr>
              <a:t>MPLS offers great flexibility to the ISPs in terms of different types of services that they can provide to their customers</a:t>
            </a:r>
            <a:r>
              <a:rPr lang="en-US" altLang="en-US"/>
              <a:t> </a:t>
            </a:r>
          </a:p>
          <a:p>
            <a:pPr eaLnBrk="1" hangingPunct="1">
              <a:spcBef>
                <a:spcPct val="50000"/>
              </a:spcBef>
              <a:buFont typeface="Wingdings" panose="05000000000000000000" pitchFamily="2" charset="2"/>
              <a:buChar char="q"/>
            </a:pPr>
            <a:r>
              <a:rPr lang="en-US" altLang="en-US"/>
              <a:t> Virtual Private Networks - </a:t>
            </a:r>
            <a:r>
              <a:rPr lang="en-US" altLang="en-US">
                <a:cs typeface="Times New Roman" panose="02020603050405020304" pitchFamily="18" charset="0"/>
              </a:rPr>
              <a:t>MPLS lets ISPs to offer VPN services by providing a flexible and powerful tunneling mechanism</a:t>
            </a:r>
            <a:r>
              <a:rPr lang="en-US" altLang="en-US"/>
              <a:t> </a:t>
            </a:r>
          </a:p>
        </p:txBody>
      </p:sp>
    </p:spTree>
    <p:extLst>
      <p:ext uri="{BB962C8B-B14F-4D97-AF65-F5344CB8AC3E}">
        <p14:creationId xmlns:p14="http://schemas.microsoft.com/office/powerpoint/2010/main" val="3763923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WATM </a:t>
            </a:r>
          </a:p>
        </p:txBody>
      </p:sp>
      <p:sp>
        <p:nvSpPr>
          <p:cNvPr id="25603" name="Text Box 3"/>
          <p:cNvSpPr txBox="1">
            <a:spLocks noChangeArrowheads="1"/>
          </p:cNvSpPr>
          <p:nvPr/>
        </p:nvSpPr>
        <p:spPr bwMode="auto">
          <a:xfrm>
            <a:off x="381000" y="16002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Wireless Asynchronous Transfer Mode</a:t>
            </a:r>
            <a:r>
              <a:rPr lang="en-US" altLang="en-US"/>
              <a:t> </a:t>
            </a:r>
          </a:p>
          <a:p>
            <a:pPr eaLnBrk="1" hangingPunct="1">
              <a:spcBef>
                <a:spcPct val="50000"/>
              </a:spcBef>
              <a:buFont typeface="Wingdings" panose="05000000000000000000" pitchFamily="2" charset="2"/>
              <a:buChar char="q"/>
            </a:pPr>
            <a:r>
              <a:rPr lang="en-US" altLang="en-US"/>
              <a:t> WATM adds </a:t>
            </a:r>
            <a:r>
              <a:rPr lang="en-US" altLang="en-US">
                <a:cs typeface="Times New Roman" panose="02020603050405020304" pitchFamily="18" charset="0"/>
              </a:rPr>
              <a:t>up the mobility advantages to the ones provided by ATM networks</a:t>
            </a:r>
            <a:r>
              <a:rPr lang="en-US" altLang="en-US"/>
              <a:t> </a:t>
            </a:r>
          </a:p>
          <a:p>
            <a:pPr eaLnBrk="1" hangingPunct="1">
              <a:spcBef>
                <a:spcPct val="50000"/>
              </a:spcBef>
              <a:buFont typeface="Wingdings" panose="05000000000000000000" pitchFamily="2" charset="2"/>
              <a:buChar char="q"/>
            </a:pPr>
            <a:r>
              <a:rPr lang="en-US" altLang="en-US"/>
              <a:t> A</a:t>
            </a:r>
            <a:r>
              <a:rPr lang="en-US" altLang="en-US">
                <a:cs typeface="Times New Roman" panose="02020603050405020304" pitchFamily="18" charset="0"/>
              </a:rPr>
              <a:t> wireless access point connects the set of wireless nodes while servicing on a single port of ATM switch</a:t>
            </a:r>
            <a:r>
              <a:rPr lang="en-US" altLang="en-US"/>
              <a:t> </a:t>
            </a:r>
          </a:p>
          <a:p>
            <a:pPr eaLnBrk="1" hangingPunct="1">
              <a:spcBef>
                <a:spcPct val="50000"/>
              </a:spcBef>
              <a:buFont typeface="Wingdings" panose="05000000000000000000" pitchFamily="2" charset="2"/>
              <a:buChar char="q"/>
            </a:pPr>
            <a:r>
              <a:rPr lang="en-US" altLang="en-US"/>
              <a:t> WATM incorporates features of ATM like </a:t>
            </a:r>
            <a:r>
              <a:rPr lang="en-US" altLang="en-US">
                <a:cs typeface="Times New Roman" panose="02020603050405020304" pitchFamily="18" charset="0"/>
              </a:rPr>
              <a:t>speed, scalability, multimedia integration and uniform API features with good cost performance</a:t>
            </a:r>
            <a:r>
              <a:rPr lang="en-US" altLang="en-US"/>
              <a:t> </a:t>
            </a:r>
          </a:p>
        </p:txBody>
      </p:sp>
    </p:spTree>
    <p:extLst>
      <p:ext uri="{BB962C8B-B14F-4D97-AF65-F5344CB8AC3E}">
        <p14:creationId xmlns:p14="http://schemas.microsoft.com/office/powerpoint/2010/main" val="2918170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WATM</a:t>
            </a:r>
          </a:p>
        </p:txBody>
      </p:sp>
      <p:sp>
        <p:nvSpPr>
          <p:cNvPr id="26627" name="Text Box 3"/>
          <p:cNvSpPr txBox="1">
            <a:spLocks noChangeArrowheads="1"/>
          </p:cNvSpPr>
          <p:nvPr/>
        </p:nvSpPr>
        <p:spPr bwMode="auto">
          <a:xfrm>
            <a:off x="381000" y="10668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Wireless/Mobility protocols are incorporated into standard ATM stack keeping the following as mandatory</a:t>
            </a:r>
            <a:r>
              <a:rPr lang="en-US" altLang="en-US"/>
              <a:t>: </a:t>
            </a:r>
          </a:p>
          <a:p>
            <a:pPr algn="just" eaLnBrk="1" hangingPunct="1">
              <a:spcBef>
                <a:spcPct val="50000"/>
              </a:spcBef>
              <a:buFont typeface="Wingdings" panose="05000000000000000000" pitchFamily="2" charset="2"/>
              <a:buAutoNum type="arabicPeriod"/>
            </a:pPr>
            <a:r>
              <a:rPr lang="en-US" altLang="en-US"/>
              <a:t>ATM cell as basic unit in both wireless and backbone</a:t>
            </a:r>
          </a:p>
          <a:p>
            <a:pPr algn="just" eaLnBrk="1" hangingPunct="1">
              <a:spcBef>
                <a:spcPct val="50000"/>
              </a:spcBef>
              <a:buFont typeface="Wingdings" panose="05000000000000000000" pitchFamily="2" charset="2"/>
              <a:buAutoNum type="arabicPeriod"/>
            </a:pPr>
            <a:r>
              <a:rPr lang="en-US" altLang="en-US"/>
              <a:t>Standard ATM services at transport interface</a:t>
            </a:r>
          </a:p>
          <a:p>
            <a:pPr algn="just" eaLnBrk="1" hangingPunct="1">
              <a:spcBef>
                <a:spcPct val="50000"/>
              </a:spcBef>
              <a:buFont typeface="Wingdings" panose="05000000000000000000" pitchFamily="2" charset="2"/>
              <a:buAutoNum type="arabicPeriod"/>
            </a:pPr>
            <a:r>
              <a:rPr lang="en-US" altLang="en-US"/>
              <a:t>Custom medium access and data link control for wireless segment</a:t>
            </a:r>
          </a:p>
          <a:p>
            <a:pPr algn="just" eaLnBrk="1" hangingPunct="1">
              <a:spcBef>
                <a:spcPct val="50000"/>
              </a:spcBef>
              <a:buFont typeface="Wingdings" panose="05000000000000000000" pitchFamily="2" charset="2"/>
              <a:buAutoNum type="arabicPeriod"/>
            </a:pPr>
            <a:r>
              <a:rPr lang="en-US" altLang="en-US"/>
              <a:t>Mobility extensions to ATM signaling: handoff and location management</a:t>
            </a:r>
          </a:p>
          <a:p>
            <a:pPr eaLnBrk="1" hangingPunct="1">
              <a:spcBef>
                <a:spcPct val="50000"/>
              </a:spcBef>
              <a:buFont typeface="Wingdings" panose="05000000000000000000" pitchFamily="2" charset="2"/>
              <a:buNone/>
            </a:pPr>
            <a:r>
              <a:rPr lang="en-US" altLang="en-US"/>
              <a:t> </a:t>
            </a:r>
          </a:p>
        </p:txBody>
      </p:sp>
      <p:pic>
        <p:nvPicPr>
          <p:cNvPr id="266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029200"/>
            <a:ext cx="44958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575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WATM </a:t>
            </a:r>
          </a:p>
        </p:txBody>
      </p:sp>
      <p:sp>
        <p:nvSpPr>
          <p:cNvPr id="27651" name="Text Box 3"/>
          <p:cNvSpPr txBox="1">
            <a:spLocks noChangeArrowheads="1"/>
          </p:cNvSpPr>
          <p:nvPr/>
        </p:nvSpPr>
        <p:spPr bwMode="auto">
          <a:xfrm>
            <a:off x="381000" y="1676400"/>
            <a:ext cx="8305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a:t>Three basic service scenarios for WATM are: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Providing mobility support in IP</a:t>
            </a:r>
            <a:r>
              <a:rPr lang="en-US" altLang="en-US"/>
              <a:t>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Mobile Telephony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Wireless ATM systems </a:t>
            </a:r>
          </a:p>
          <a:p>
            <a:pPr eaLnBrk="1" hangingPunct="1">
              <a:spcBef>
                <a:spcPct val="50000"/>
              </a:spcBef>
              <a:buFont typeface="Wingdings" panose="05000000000000000000" pitchFamily="2" charset="2"/>
              <a:buNone/>
            </a:pPr>
            <a:endParaRPr lang="en-US" altLang="en-US">
              <a:cs typeface="Times New Roman" panose="02020603050405020304" pitchFamily="18" charset="0"/>
            </a:endParaRPr>
          </a:p>
          <a:p>
            <a:pPr eaLnBrk="1" hangingPunct="1">
              <a:spcBef>
                <a:spcPct val="50000"/>
              </a:spcBef>
              <a:buFont typeface="Wingdings" panose="05000000000000000000" pitchFamily="2" charset="2"/>
              <a:buNone/>
            </a:pPr>
            <a:endParaRPr lang="en-US" altLang="en-US"/>
          </a:p>
        </p:txBody>
      </p:sp>
    </p:spTree>
    <p:extLst>
      <p:ext uri="{BB962C8B-B14F-4D97-AF65-F5344CB8AC3E}">
        <p14:creationId xmlns:p14="http://schemas.microsoft.com/office/powerpoint/2010/main" val="1471582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DAB </a:t>
            </a:r>
          </a:p>
        </p:txBody>
      </p:sp>
      <p:sp>
        <p:nvSpPr>
          <p:cNvPr id="28675" name="Text Box 3"/>
          <p:cNvSpPr txBox="1">
            <a:spLocks noChangeArrowheads="1"/>
          </p:cNvSpPr>
          <p:nvPr/>
        </p:nvSpPr>
        <p:spPr bwMode="auto">
          <a:xfrm>
            <a:off x="457200" y="11430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Digital Audio Broadcast</a:t>
            </a:r>
            <a:r>
              <a:rPr lang="en-US" altLang="en-US"/>
              <a:t>  </a:t>
            </a:r>
          </a:p>
          <a:p>
            <a:pPr eaLnBrk="1" hangingPunct="1">
              <a:spcBef>
                <a:spcPct val="50000"/>
              </a:spcBef>
              <a:buFont typeface="Wingdings" panose="05000000000000000000" pitchFamily="2" charset="2"/>
              <a:buChar char="q"/>
            </a:pPr>
            <a:r>
              <a:rPr lang="en-US" altLang="en-US"/>
              <a:t> U</a:t>
            </a:r>
            <a:r>
              <a:rPr lang="en-US" altLang="en-US">
                <a:cs typeface="Times New Roman" panose="02020603050405020304" pitchFamily="18" charset="0"/>
              </a:rPr>
              <a:t>ses OFDM modulation technique</a:t>
            </a:r>
            <a:endParaRPr lang="en-US" altLang="en-US"/>
          </a:p>
          <a:p>
            <a:pPr eaLnBrk="1" hangingPunct="1">
              <a:spcBef>
                <a:spcPct val="50000"/>
              </a:spcBef>
              <a:buFont typeface="Wingdings" panose="05000000000000000000" pitchFamily="2" charset="2"/>
              <a:buChar char="q"/>
            </a:pPr>
            <a:r>
              <a:rPr lang="en-US" altLang="en-US"/>
              <a:t> </a:t>
            </a:r>
            <a:r>
              <a:rPr lang="en-US" altLang="ja-JP">
                <a:ea typeface="ＭＳ Ｐゴシック" pitchFamily="34" charset="-128"/>
              </a:rPr>
              <a:t>DAB offers substantially higher spectral efficiency, measured in programmes per MHz and per transmitter site, than analogue communication </a:t>
            </a:r>
          </a:p>
          <a:p>
            <a:pPr eaLnBrk="1" hangingPunct="1">
              <a:spcBef>
                <a:spcPct val="50000"/>
              </a:spcBef>
              <a:buFont typeface="Wingdings" panose="05000000000000000000" pitchFamily="2" charset="2"/>
              <a:buChar char="q"/>
            </a:pPr>
            <a:r>
              <a:rPr lang="en-US" altLang="ja-JP">
                <a:ea typeface="ＭＳ Ｐゴシック" pitchFamily="34" charset="-128"/>
              </a:rPr>
              <a:t> DAB carries program guides that is called Dynamic Label Segment from the station giving real-time information such as song titles, music type and news or traffic updates</a:t>
            </a:r>
          </a:p>
          <a:p>
            <a:pPr eaLnBrk="1" hangingPunct="1">
              <a:spcBef>
                <a:spcPct val="50000"/>
              </a:spcBef>
              <a:buFont typeface="Wingdings" panose="05000000000000000000" pitchFamily="2" charset="2"/>
              <a:buChar char="q"/>
            </a:pPr>
            <a:r>
              <a:rPr lang="en-US" altLang="ja-JP">
                <a:ea typeface="ＭＳ Ｐゴシック" pitchFamily="34" charset="-128"/>
              </a:rPr>
              <a:t> The </a:t>
            </a:r>
            <a:r>
              <a:rPr lang="en-US" altLang="en-US">
                <a:cs typeface="Times New Roman" panose="02020603050405020304" pitchFamily="18" charset="0"/>
              </a:rPr>
              <a:t>new DAB+ standard has adopted the HE-AAC (High Efficiency Advance Audio Coding) version 2 audio codec and it will help broadcasters provide a combination of both higher audio quality and more stations will be provided </a:t>
            </a:r>
            <a:r>
              <a:rPr lang="en-US" altLang="en-US">
                <a:ea typeface="Batang" pitchFamily="18" charset="-127"/>
              </a:rPr>
              <a:t> </a:t>
            </a:r>
            <a:r>
              <a:rPr lang="en-US" altLang="ja-JP">
                <a:ea typeface="ＭＳ Ｐゴシック" pitchFamily="34" charset="-128"/>
              </a:rPr>
              <a:t> </a:t>
            </a:r>
            <a:endParaRPr lang="en-US" altLang="en-US"/>
          </a:p>
        </p:txBody>
      </p:sp>
    </p:spTree>
    <p:extLst>
      <p:ext uri="{BB962C8B-B14F-4D97-AF65-F5344CB8AC3E}">
        <p14:creationId xmlns:p14="http://schemas.microsoft.com/office/powerpoint/2010/main" val="3456821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DVB </a:t>
            </a:r>
          </a:p>
        </p:txBody>
      </p:sp>
      <p:sp>
        <p:nvSpPr>
          <p:cNvPr id="29699" name="Text Box 3"/>
          <p:cNvSpPr txBox="1">
            <a:spLocks noChangeArrowheads="1"/>
          </p:cNvSpPr>
          <p:nvPr/>
        </p:nvSpPr>
        <p:spPr bwMode="auto">
          <a:xfrm>
            <a:off x="381000" y="1143000"/>
            <a:ext cx="83058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Digital Video Broadcast</a:t>
            </a:r>
            <a:r>
              <a:rPr lang="en-US" altLang="en-US"/>
              <a:t>  </a:t>
            </a:r>
          </a:p>
          <a:p>
            <a:pPr eaLnBrk="1" hangingPunct="1">
              <a:spcBef>
                <a:spcPct val="50000"/>
              </a:spcBef>
              <a:buFont typeface="Wingdings" panose="05000000000000000000" pitchFamily="2" charset="2"/>
              <a:buChar char="q"/>
            </a:pPr>
            <a:r>
              <a:rPr lang="en-US" altLang="en-US"/>
              <a:t> DVB </a:t>
            </a:r>
            <a:r>
              <a:rPr lang="en-US" altLang="en-US">
                <a:cs typeface="Times New Roman" panose="02020603050405020304" pitchFamily="18" charset="0"/>
              </a:rPr>
              <a:t>delivers compressed images, sound/music or data to the receiver</a:t>
            </a:r>
            <a:r>
              <a:rPr lang="en-US" altLang="en-US"/>
              <a:t>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No restrictions exist as to the kind/format of information in the data containers</a:t>
            </a:r>
            <a:r>
              <a:rPr lang="en-US" altLang="en-US"/>
              <a:t> </a:t>
            </a:r>
          </a:p>
          <a:p>
            <a:pPr eaLnBrk="1" hangingPunct="1">
              <a:spcBef>
                <a:spcPct val="50000"/>
              </a:spcBef>
              <a:buFont typeface="Wingdings" panose="05000000000000000000" pitchFamily="2" charset="2"/>
              <a:buChar char="q"/>
            </a:pPr>
            <a:r>
              <a:rPr lang="en-US" altLang="en-US"/>
              <a:t> S</a:t>
            </a:r>
            <a:r>
              <a:rPr lang="en-US" altLang="en-US">
                <a:cs typeface="Times New Roman" panose="02020603050405020304" pitchFamily="18" charset="0"/>
              </a:rPr>
              <a:t>ervice information in DVB acts like a header to the container ensuring that the receiver knows what it needs to decode</a:t>
            </a:r>
            <a:r>
              <a:rPr lang="en-US" altLang="en-US"/>
              <a:t>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The major objective of DVB project is to reap the benefits of technical standardization while satisfying the commercial requirements of the project member</a:t>
            </a:r>
            <a:r>
              <a:rPr lang="en-US" altLang="en-US"/>
              <a:t> </a:t>
            </a:r>
          </a:p>
          <a:p>
            <a:pPr eaLnBrk="1" hangingPunct="1">
              <a:spcBef>
                <a:spcPct val="50000"/>
              </a:spcBef>
              <a:buFont typeface="Wingdings" panose="05000000000000000000" pitchFamily="2" charset="2"/>
              <a:buChar char="q"/>
            </a:pPr>
            <a:r>
              <a:rPr lang="en-US" altLang="en-US"/>
              <a:t> DVB is</a:t>
            </a:r>
            <a:r>
              <a:rPr lang="en-US" altLang="en-US">
                <a:cs typeface="Times New Roman" panose="02020603050405020304" pitchFamily="18" charset="0"/>
              </a:rPr>
              <a:t> useful for data broadcasting services such as access to World Wide Web</a:t>
            </a:r>
            <a:r>
              <a:rPr lang="en-US" altLang="en-US"/>
              <a:t> </a:t>
            </a:r>
          </a:p>
          <a:p>
            <a:pPr eaLnBrk="1" hangingPunct="1">
              <a:spcBef>
                <a:spcPct val="50000"/>
              </a:spcBef>
              <a:buFont typeface="Wingdings" panose="05000000000000000000" pitchFamily="2" charset="2"/>
              <a:buNone/>
            </a:pPr>
            <a:endParaRPr lang="en-US" altLang="en-US"/>
          </a:p>
        </p:txBody>
      </p:sp>
    </p:spTree>
    <p:extLst>
      <p:ext uri="{BB962C8B-B14F-4D97-AF65-F5344CB8AC3E}">
        <p14:creationId xmlns:p14="http://schemas.microsoft.com/office/powerpoint/2010/main" val="2104598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2286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DVB </a:t>
            </a:r>
          </a:p>
        </p:txBody>
      </p:sp>
      <p:sp>
        <p:nvSpPr>
          <p:cNvPr id="30723" name="Text Box 3"/>
          <p:cNvSpPr txBox="1">
            <a:spLocks noChangeArrowheads="1"/>
          </p:cNvSpPr>
          <p:nvPr/>
        </p:nvSpPr>
        <p:spPr bwMode="auto">
          <a:xfrm>
            <a:off x="457200" y="1066800"/>
            <a:ext cx="8305800" cy="684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None/>
            </a:pPr>
            <a:r>
              <a:rPr lang="en-US" altLang="en-US">
                <a:cs typeface="Times New Roman" panose="02020603050405020304" pitchFamily="18" charset="0"/>
              </a:rPr>
              <a:t>The specifications in DVB concern</a:t>
            </a:r>
            <a:r>
              <a:rPr lang="en-US" altLang="en-US"/>
              <a:t>: </a:t>
            </a:r>
          </a:p>
          <a:p>
            <a:pPr eaLnBrk="1" hangingPunct="1">
              <a:spcBef>
                <a:spcPct val="50000"/>
              </a:spcBef>
              <a:buFont typeface="Wingdings" panose="05000000000000000000" pitchFamily="2" charset="2"/>
              <a:buChar char="q"/>
            </a:pPr>
            <a:r>
              <a:rPr lang="en-US" altLang="en-US"/>
              <a:t> general aspects of digital broadcasting</a:t>
            </a:r>
          </a:p>
          <a:p>
            <a:pPr algn="just" eaLnBrk="1" hangingPunct="1">
              <a:spcBef>
                <a:spcPct val="50000"/>
              </a:spcBef>
              <a:buFont typeface="Wingdings" panose="05000000000000000000" pitchFamily="2" charset="2"/>
              <a:buChar char="q"/>
            </a:pPr>
            <a:r>
              <a:rPr lang="en-US" altLang="en-US"/>
              <a:t> channel coding</a:t>
            </a:r>
          </a:p>
          <a:p>
            <a:pPr algn="just" eaLnBrk="1" hangingPunct="1">
              <a:spcBef>
                <a:spcPct val="50000"/>
              </a:spcBef>
              <a:buFont typeface="Wingdings" panose="05000000000000000000" pitchFamily="2" charset="2"/>
              <a:buChar char="q"/>
            </a:pPr>
            <a:r>
              <a:rPr lang="en-US" altLang="en-US"/>
              <a:t> source coding of audio, data and video signals</a:t>
            </a:r>
          </a:p>
          <a:p>
            <a:pPr algn="just" eaLnBrk="1" hangingPunct="1">
              <a:spcBef>
                <a:spcPct val="50000"/>
              </a:spcBef>
              <a:buFont typeface="Wingdings" panose="05000000000000000000" pitchFamily="2" charset="2"/>
              <a:buChar char="q"/>
            </a:pPr>
            <a:r>
              <a:rPr lang="en-US" altLang="en-US"/>
              <a:t> transmitting DVB signals over terrestrial and satellite communications paths</a:t>
            </a:r>
          </a:p>
          <a:p>
            <a:pPr algn="just" eaLnBrk="1" hangingPunct="1">
              <a:spcBef>
                <a:spcPct val="50000"/>
              </a:spcBef>
              <a:buFont typeface="Wingdings" panose="05000000000000000000" pitchFamily="2" charset="2"/>
              <a:buChar char="q"/>
            </a:pPr>
            <a:r>
              <a:rPr lang="en-US" altLang="en-US"/>
              <a:t> scrambling and conditional access</a:t>
            </a:r>
          </a:p>
          <a:p>
            <a:pPr algn="just" eaLnBrk="1" hangingPunct="1">
              <a:spcBef>
                <a:spcPct val="50000"/>
              </a:spcBef>
              <a:buFont typeface="Wingdings" panose="05000000000000000000" pitchFamily="2" charset="2"/>
              <a:buChar char="q"/>
            </a:pPr>
            <a:r>
              <a:rPr lang="en-US" altLang="en-US"/>
              <a:t> software platforms in user terminals</a:t>
            </a:r>
          </a:p>
          <a:p>
            <a:pPr algn="just" eaLnBrk="1" hangingPunct="1">
              <a:spcBef>
                <a:spcPct val="50000"/>
              </a:spcBef>
              <a:buFont typeface="Wingdings" panose="05000000000000000000" pitchFamily="2" charset="2"/>
              <a:buChar char="q"/>
            </a:pPr>
            <a:r>
              <a:rPr lang="en-US" altLang="en-US"/>
              <a:t> user interfaces supporting access to DVB services</a:t>
            </a:r>
          </a:p>
          <a:p>
            <a:pPr algn="just" eaLnBrk="1" hangingPunct="1">
              <a:spcBef>
                <a:spcPct val="50000"/>
              </a:spcBef>
              <a:buFont typeface="Wingdings" panose="05000000000000000000" pitchFamily="2" charset="2"/>
              <a:buChar char="q"/>
            </a:pPr>
            <a:r>
              <a:rPr lang="en-US" altLang="en-US"/>
              <a:t> the return channel for support purposes</a:t>
            </a:r>
          </a:p>
          <a:p>
            <a:pPr algn="just" eaLnBrk="1" hangingPunct="1">
              <a:spcBef>
                <a:spcPct val="50000"/>
              </a:spcBef>
              <a:buFont typeface="Wingdings" panose="05000000000000000000" pitchFamily="2" charset="2"/>
              <a:buChar char="q"/>
            </a:pPr>
            <a:r>
              <a:rPr lang="en-US" altLang="en-US"/>
              <a:t> interactive services</a:t>
            </a:r>
          </a:p>
          <a:p>
            <a:pPr algn="just" eaLnBrk="1" hangingPunct="1">
              <a:spcBef>
                <a:spcPct val="50000"/>
              </a:spcBef>
              <a:buFont typeface="Wingdings" panose="05000000000000000000" pitchFamily="2" charset="2"/>
              <a:buNone/>
            </a:pPr>
            <a:endParaRPr lang="en-US" altLang="en-US"/>
          </a:p>
          <a:p>
            <a:pPr eaLnBrk="1" hangingPunct="1">
              <a:spcBef>
                <a:spcPct val="50000"/>
              </a:spcBef>
              <a:buFont typeface="Wingdings" panose="05000000000000000000" pitchFamily="2" charset="2"/>
              <a:buNone/>
            </a:pPr>
            <a:endParaRPr lang="en-US" altLang="en-US"/>
          </a:p>
        </p:txBody>
      </p:sp>
    </p:spTree>
    <p:extLst>
      <p:ext uri="{BB962C8B-B14F-4D97-AF65-F5344CB8AC3E}">
        <p14:creationId xmlns:p14="http://schemas.microsoft.com/office/powerpoint/2010/main" val="427910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NGN – Offering convergence</a:t>
            </a:r>
          </a:p>
        </p:txBody>
      </p:sp>
      <p:sp>
        <p:nvSpPr>
          <p:cNvPr id="4099" name="Text Box 3"/>
          <p:cNvSpPr txBox="1">
            <a:spLocks noChangeArrowheads="1"/>
          </p:cNvSpPr>
          <p:nvPr/>
        </p:nvSpPr>
        <p:spPr bwMode="auto">
          <a:xfrm>
            <a:off x="381000" y="1600200"/>
            <a:ext cx="8305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Seamless blend of PSTN and PSDN</a:t>
            </a:r>
          </a:p>
          <a:p>
            <a:pPr eaLnBrk="1" hangingPunct="1">
              <a:spcBef>
                <a:spcPct val="50000"/>
              </a:spcBef>
              <a:buFont typeface="Wingdings" panose="05000000000000000000" pitchFamily="2" charset="2"/>
              <a:buChar char="q"/>
            </a:pPr>
            <a:r>
              <a:rPr lang="en-US" altLang="en-US"/>
              <a:t> Central Office functions’ pushed </a:t>
            </a:r>
            <a:r>
              <a:rPr lang="en-US" altLang="en-US">
                <a:cs typeface="Times New Roman" panose="02020603050405020304" pitchFamily="18" charset="0"/>
              </a:rPr>
              <a:t>to the edge of the network with distributed network infrastructure</a:t>
            </a:r>
            <a:r>
              <a:rPr lang="en-US" altLang="en-US"/>
              <a:t> GUI </a:t>
            </a:r>
          </a:p>
          <a:p>
            <a:pPr eaLnBrk="1" hangingPunct="1">
              <a:spcBef>
                <a:spcPct val="50000"/>
              </a:spcBef>
              <a:buFont typeface="Wingdings" panose="05000000000000000000" pitchFamily="2" charset="2"/>
              <a:buChar char="q"/>
            </a:pPr>
            <a:r>
              <a:rPr lang="en-US" altLang="en-US"/>
              <a:t> Can be thought of as o</a:t>
            </a:r>
            <a:r>
              <a:rPr lang="en-US" altLang="en-US">
                <a:cs typeface="Times New Roman" panose="02020603050405020304" pitchFamily="18" charset="0"/>
              </a:rPr>
              <a:t>bject oriented networks where objects are various services</a:t>
            </a:r>
            <a:r>
              <a:rPr lang="en-US" altLang="en-US"/>
              <a:t> </a:t>
            </a:r>
          </a:p>
          <a:p>
            <a:pPr eaLnBrk="1" hangingPunct="1">
              <a:spcBef>
                <a:spcPct val="50000"/>
              </a:spcBef>
              <a:buFont typeface="Wingdings" panose="05000000000000000000" pitchFamily="2" charset="2"/>
              <a:buChar char="q"/>
            </a:pPr>
            <a:r>
              <a:rPr lang="en-US" altLang="en-US"/>
              <a:t> A</a:t>
            </a:r>
            <a:r>
              <a:rPr lang="en-US" altLang="en-US">
                <a:cs typeface="Times New Roman" panose="02020603050405020304" pitchFamily="18" charset="0"/>
              </a:rPr>
              <a:t>dvantage is that services can be created quickly and commissioned at a low cost</a:t>
            </a:r>
            <a:r>
              <a:rPr lang="en-US" altLang="en-US"/>
              <a:t> </a:t>
            </a:r>
          </a:p>
        </p:txBody>
      </p:sp>
    </p:spTree>
    <p:extLst>
      <p:ext uri="{BB962C8B-B14F-4D97-AF65-F5344CB8AC3E}">
        <p14:creationId xmlns:p14="http://schemas.microsoft.com/office/powerpoint/2010/main" val="4113844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IPTV </a:t>
            </a:r>
          </a:p>
        </p:txBody>
      </p:sp>
      <p:sp>
        <p:nvSpPr>
          <p:cNvPr id="31747" name="Text Box 3"/>
          <p:cNvSpPr txBox="1">
            <a:spLocks noChangeArrowheads="1"/>
          </p:cNvSpPr>
          <p:nvPr/>
        </p:nvSpPr>
        <p:spPr bwMode="auto">
          <a:xfrm>
            <a:off x="381000" y="13716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Television broadcast over the Internet Protocol is called IPTV</a:t>
            </a:r>
          </a:p>
          <a:p>
            <a:pPr eaLnBrk="1" hangingPunct="1">
              <a:spcBef>
                <a:spcPct val="50000"/>
              </a:spcBef>
              <a:buFont typeface="Wingdings" panose="05000000000000000000" pitchFamily="2" charset="2"/>
              <a:buChar char="q"/>
            </a:pPr>
            <a:r>
              <a:rPr lang="en-US" altLang="en-US"/>
              <a:t> Uses a two-way digital broadcast signal sent through a switched telephone or cable network by way of a broadband connection and a set-top-box (STB)</a:t>
            </a:r>
          </a:p>
          <a:p>
            <a:pPr eaLnBrk="1" hangingPunct="1">
              <a:spcBef>
                <a:spcPct val="50000"/>
              </a:spcBef>
              <a:buFont typeface="Wingdings" panose="05000000000000000000" pitchFamily="2" charset="2"/>
              <a:buChar char="q"/>
            </a:pPr>
            <a:r>
              <a:rPr lang="en-US" altLang="en-US"/>
              <a:t> STB is programmed to allow only these channels that the subscriber has already paid</a:t>
            </a:r>
          </a:p>
          <a:p>
            <a:pPr eaLnBrk="1" hangingPunct="1">
              <a:spcBef>
                <a:spcPct val="50000"/>
              </a:spcBef>
              <a:buFont typeface="Wingdings" panose="05000000000000000000" pitchFamily="2" charset="2"/>
              <a:buChar char="q"/>
            </a:pPr>
            <a:r>
              <a:rPr lang="en-US" altLang="en-US"/>
              <a:t> IPTV covers both live TV as well as stored video through Video on Demand</a:t>
            </a:r>
          </a:p>
          <a:p>
            <a:pPr eaLnBrk="1" hangingPunct="1">
              <a:spcBef>
                <a:spcPct val="50000"/>
              </a:spcBef>
              <a:buFont typeface="Wingdings" panose="05000000000000000000" pitchFamily="2" charset="2"/>
              <a:buChar char="q"/>
            </a:pPr>
            <a:r>
              <a:rPr lang="en-US" altLang="en-US"/>
              <a:t> Video content is typically compressed using either a MPEG-2 or a MPEG-4 codec and then sent in an IP Multicast in case of live TV or via IP Unicast in case of Video on Demand     </a:t>
            </a:r>
          </a:p>
        </p:txBody>
      </p:sp>
    </p:spTree>
    <p:extLst>
      <p:ext uri="{BB962C8B-B14F-4D97-AF65-F5344CB8AC3E}">
        <p14:creationId xmlns:p14="http://schemas.microsoft.com/office/powerpoint/2010/main" val="1195920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Internet TV </a:t>
            </a:r>
          </a:p>
        </p:txBody>
      </p:sp>
      <p:sp>
        <p:nvSpPr>
          <p:cNvPr id="32771" name="Text Box 3"/>
          <p:cNvSpPr txBox="1">
            <a:spLocks noChangeArrowheads="1"/>
          </p:cNvSpPr>
          <p:nvPr/>
        </p:nvSpPr>
        <p:spPr bwMode="auto">
          <a:xfrm>
            <a:off x="381000" y="16002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Refers to transport streams sent over IP networks (normally the Internet) with receiver station being a PC or computer</a:t>
            </a:r>
          </a:p>
          <a:p>
            <a:pPr eaLnBrk="1" hangingPunct="1">
              <a:spcBef>
                <a:spcPct val="50000"/>
              </a:spcBef>
              <a:buFont typeface="Wingdings" panose="05000000000000000000" pitchFamily="2" charset="2"/>
              <a:buChar char="q"/>
            </a:pPr>
            <a:r>
              <a:rPr lang="en-US" altLang="en-US"/>
              <a:t> An Internet TV provider has no control over the final delivery and so broadcasts on a ‘best effort’ basis</a:t>
            </a:r>
          </a:p>
          <a:p>
            <a:pPr eaLnBrk="1" hangingPunct="1">
              <a:spcBef>
                <a:spcPct val="50000"/>
              </a:spcBef>
              <a:buFont typeface="Wingdings" panose="05000000000000000000" pitchFamily="2" charset="2"/>
              <a:buChar char="q"/>
            </a:pPr>
            <a:r>
              <a:rPr lang="en-US" altLang="en-US"/>
              <a:t> One main difference between IPTV and Internet TV is that IPTV are paid services that carry both free channels and paid channels whereas, Internet TV is generally free   </a:t>
            </a:r>
          </a:p>
        </p:txBody>
      </p:sp>
    </p:spTree>
    <p:extLst>
      <p:ext uri="{BB962C8B-B14F-4D97-AF65-F5344CB8AC3E}">
        <p14:creationId xmlns:p14="http://schemas.microsoft.com/office/powerpoint/2010/main" val="2926004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Multiple Play </a:t>
            </a:r>
          </a:p>
        </p:txBody>
      </p:sp>
      <p:sp>
        <p:nvSpPr>
          <p:cNvPr id="33795" name="Text Box 3"/>
          <p:cNvSpPr txBox="1">
            <a:spLocks noChangeArrowheads="1"/>
          </p:cNvSpPr>
          <p:nvPr/>
        </p:nvSpPr>
        <p:spPr bwMode="auto">
          <a:xfrm>
            <a:off x="381000" y="167640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Describes provision of diverse telecommunication services by vendors that usually offered one or two of such services</a:t>
            </a:r>
          </a:p>
          <a:p>
            <a:pPr eaLnBrk="1" hangingPunct="1">
              <a:spcBef>
                <a:spcPct val="50000"/>
              </a:spcBef>
              <a:buFont typeface="Wingdings" panose="05000000000000000000" pitchFamily="2" charset="2"/>
              <a:buChar char="q"/>
            </a:pPr>
            <a:r>
              <a:rPr lang="en-US" altLang="en-US"/>
              <a:t> Generic term for conglomeration of more than service into a single product or service </a:t>
            </a:r>
          </a:p>
          <a:p>
            <a:pPr eaLnBrk="1" hangingPunct="1">
              <a:spcBef>
                <a:spcPct val="50000"/>
              </a:spcBef>
              <a:buFont typeface="Wingdings" panose="05000000000000000000" pitchFamily="2" charset="2"/>
              <a:buChar char="q"/>
            </a:pPr>
            <a:r>
              <a:rPr lang="en-US" altLang="en-US"/>
              <a:t> Two popular categories: Triple Play and Quadruple Play </a:t>
            </a:r>
          </a:p>
        </p:txBody>
      </p:sp>
    </p:spTree>
    <p:extLst>
      <p:ext uri="{BB962C8B-B14F-4D97-AF65-F5344CB8AC3E}">
        <p14:creationId xmlns:p14="http://schemas.microsoft.com/office/powerpoint/2010/main" val="2541068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Triple Play </a:t>
            </a:r>
          </a:p>
        </p:txBody>
      </p:sp>
      <p:sp>
        <p:nvSpPr>
          <p:cNvPr id="34819" name="Text Box 3"/>
          <p:cNvSpPr txBox="1">
            <a:spLocks noChangeArrowheads="1"/>
          </p:cNvSpPr>
          <p:nvPr/>
        </p:nvSpPr>
        <p:spPr bwMode="auto">
          <a:xfrm>
            <a:off x="381000" y="12954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Provisioning of two broadband services - high-speed Internet access and television, and one narrowband service - telephone over a single broadband connection usually delivered over a DSL link</a:t>
            </a:r>
          </a:p>
          <a:p>
            <a:pPr eaLnBrk="1" hangingPunct="1">
              <a:spcBef>
                <a:spcPct val="50000"/>
              </a:spcBef>
              <a:buFont typeface="Wingdings" panose="05000000000000000000" pitchFamily="2" charset="2"/>
              <a:buChar char="q"/>
            </a:pPr>
            <a:r>
              <a:rPr lang="en-US" altLang="en-US"/>
              <a:t> Television contents are delivered through DVB technology</a:t>
            </a:r>
          </a:p>
          <a:p>
            <a:pPr eaLnBrk="1" hangingPunct="1">
              <a:spcBef>
                <a:spcPct val="50000"/>
              </a:spcBef>
              <a:buFont typeface="Wingdings" panose="05000000000000000000" pitchFamily="2" charset="2"/>
              <a:buChar char="q"/>
            </a:pPr>
            <a:r>
              <a:rPr lang="en-US" altLang="en-US"/>
              <a:t> Internet access is usually provided through an Ethernet port while voice services can be provided using either existing telephone network or Voice over IP</a:t>
            </a:r>
          </a:p>
          <a:p>
            <a:pPr eaLnBrk="1" hangingPunct="1">
              <a:spcBef>
                <a:spcPct val="50000"/>
              </a:spcBef>
              <a:buFont typeface="Wingdings" panose="05000000000000000000" pitchFamily="2" charset="2"/>
              <a:buChar char="q"/>
            </a:pPr>
            <a:r>
              <a:rPr lang="en-US" altLang="en-US"/>
              <a:t> No standard configurations to offer Triple Play services</a:t>
            </a:r>
          </a:p>
          <a:p>
            <a:pPr eaLnBrk="1" hangingPunct="1">
              <a:spcBef>
                <a:spcPct val="50000"/>
              </a:spcBef>
              <a:buFont typeface="Wingdings" panose="05000000000000000000" pitchFamily="2" charset="2"/>
              <a:buChar char="q"/>
            </a:pPr>
            <a:r>
              <a:rPr lang="en-US" altLang="en-US"/>
              <a:t> Business challenges lie in ascertaining the right business model, backend processes, customer care support and capital expenditure     </a:t>
            </a:r>
          </a:p>
        </p:txBody>
      </p:sp>
    </p:spTree>
    <p:extLst>
      <p:ext uri="{BB962C8B-B14F-4D97-AF65-F5344CB8AC3E}">
        <p14:creationId xmlns:p14="http://schemas.microsoft.com/office/powerpoint/2010/main" val="912577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Quadruple Play </a:t>
            </a:r>
          </a:p>
        </p:txBody>
      </p:sp>
      <p:sp>
        <p:nvSpPr>
          <p:cNvPr id="35843" name="Text Box 3"/>
          <p:cNvSpPr txBox="1">
            <a:spLocks noChangeArrowheads="1"/>
          </p:cNvSpPr>
          <p:nvPr/>
        </p:nvSpPr>
        <p:spPr bwMode="auto">
          <a:xfrm>
            <a:off x="381000" y="1600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Can be thought as Triple Play plus mobility through wireless technologies</a:t>
            </a:r>
          </a:p>
          <a:p>
            <a:pPr eaLnBrk="1" hangingPunct="1">
              <a:spcBef>
                <a:spcPct val="50000"/>
              </a:spcBef>
              <a:buFont typeface="Wingdings" panose="05000000000000000000" pitchFamily="2" charset="2"/>
              <a:buChar char="q"/>
            </a:pPr>
            <a:r>
              <a:rPr lang="en-US" altLang="en-US"/>
              <a:t> Due to advantages garnered by IP and IMS, users can enjoy a consistent user experience across various devices and access networks </a:t>
            </a:r>
          </a:p>
          <a:p>
            <a:pPr eaLnBrk="1" hangingPunct="1">
              <a:spcBef>
                <a:spcPct val="50000"/>
              </a:spcBef>
              <a:buFont typeface="Wingdings" panose="05000000000000000000" pitchFamily="2" charset="2"/>
              <a:buChar char="q"/>
            </a:pPr>
            <a:r>
              <a:rPr lang="en-US" altLang="en-US"/>
              <a:t> IP provides a cost efficient way to converge voice, data and video transport onto a unified network infrastructure</a:t>
            </a:r>
          </a:p>
          <a:p>
            <a:pPr eaLnBrk="1" hangingPunct="1">
              <a:spcBef>
                <a:spcPct val="50000"/>
              </a:spcBef>
              <a:buFont typeface="Wingdings" panose="05000000000000000000" pitchFamily="2" charset="2"/>
              <a:buChar char="q"/>
            </a:pPr>
            <a:r>
              <a:rPr lang="en-US" altLang="en-US"/>
              <a:t> IMS provides the next generation network architecture that converges voice, data and IPTV service attributes over multiple access types into a rich and consistent user experience  </a:t>
            </a:r>
          </a:p>
          <a:p>
            <a:pPr eaLnBrk="1" hangingPunct="1">
              <a:spcBef>
                <a:spcPct val="50000"/>
              </a:spcBef>
              <a:buFont typeface="Wingdings" panose="05000000000000000000" pitchFamily="2" charset="2"/>
              <a:buChar char="q"/>
            </a:pPr>
            <a:r>
              <a:rPr lang="en-US" altLang="en-US"/>
              <a:t> Still a long way to be popular amongst subscribers</a:t>
            </a:r>
          </a:p>
        </p:txBody>
      </p:sp>
    </p:spTree>
    <p:extLst>
      <p:ext uri="{BB962C8B-B14F-4D97-AF65-F5344CB8AC3E}">
        <p14:creationId xmlns:p14="http://schemas.microsoft.com/office/powerpoint/2010/main" val="2664896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3GPP LTE </a:t>
            </a:r>
          </a:p>
        </p:txBody>
      </p:sp>
      <p:sp>
        <p:nvSpPr>
          <p:cNvPr id="36867" name="Text Box 3"/>
          <p:cNvSpPr txBox="1">
            <a:spLocks noChangeArrowheads="1"/>
          </p:cNvSpPr>
          <p:nvPr/>
        </p:nvSpPr>
        <p:spPr bwMode="auto">
          <a:xfrm>
            <a:off x="381000" y="1600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3GPP Long Term Evolution (LTE) will be a wireless broadband Internet system with other services (like voice and data) built over it and expected to be in release 8 of current UMTS system   </a:t>
            </a:r>
          </a:p>
          <a:p>
            <a:pPr eaLnBrk="1" hangingPunct="1">
              <a:spcBef>
                <a:spcPct val="50000"/>
              </a:spcBef>
              <a:buFont typeface="Wingdings" panose="05000000000000000000" pitchFamily="2" charset="2"/>
              <a:buChar char="q"/>
            </a:pPr>
            <a:r>
              <a:rPr lang="en-US" altLang="en-US"/>
              <a:t> Backward compatibility with legacy standards</a:t>
            </a:r>
          </a:p>
          <a:p>
            <a:pPr eaLnBrk="1" hangingPunct="1">
              <a:spcBef>
                <a:spcPct val="50000"/>
              </a:spcBef>
              <a:buFont typeface="Wingdings" panose="05000000000000000000" pitchFamily="2" charset="2"/>
              <a:buChar char="q"/>
            </a:pPr>
            <a:r>
              <a:rPr lang="en-US" altLang="en-US"/>
              <a:t> Optimal cell sizes</a:t>
            </a:r>
          </a:p>
          <a:p>
            <a:pPr eaLnBrk="1" hangingPunct="1">
              <a:spcBef>
                <a:spcPct val="50000"/>
              </a:spcBef>
              <a:buFont typeface="Wingdings" panose="05000000000000000000" pitchFamily="2" charset="2"/>
              <a:buChar char="q"/>
            </a:pPr>
            <a:r>
              <a:rPr lang="en-US" altLang="en-US"/>
              <a:t> Better download and upload rates</a:t>
            </a:r>
          </a:p>
          <a:p>
            <a:pPr eaLnBrk="1" hangingPunct="1">
              <a:spcBef>
                <a:spcPct val="50000"/>
              </a:spcBef>
              <a:buFont typeface="Wingdings" panose="05000000000000000000" pitchFamily="2" charset="2"/>
              <a:buChar char="q"/>
            </a:pPr>
            <a:r>
              <a:rPr lang="en-US" altLang="en-US"/>
              <a:t> Small latencies for small IP packets </a:t>
            </a:r>
          </a:p>
          <a:p>
            <a:pPr eaLnBrk="1" hangingPunct="1">
              <a:spcBef>
                <a:spcPct val="50000"/>
              </a:spcBef>
              <a:buFont typeface="Wingdings" panose="05000000000000000000" pitchFamily="2" charset="2"/>
              <a:buChar char="q"/>
            </a:pPr>
            <a:r>
              <a:rPr lang="en-US" altLang="en-US"/>
              <a:t> Increased spectrum flexibility with slices as small as 1.25 MHz supported</a:t>
            </a:r>
          </a:p>
        </p:txBody>
      </p:sp>
    </p:spTree>
    <p:extLst>
      <p:ext uri="{BB962C8B-B14F-4D97-AF65-F5344CB8AC3E}">
        <p14:creationId xmlns:p14="http://schemas.microsoft.com/office/powerpoint/2010/main" val="3620439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iBurst </a:t>
            </a:r>
          </a:p>
        </p:txBody>
      </p:sp>
      <p:sp>
        <p:nvSpPr>
          <p:cNvPr id="37891" name="Text Box 3"/>
          <p:cNvSpPr txBox="1">
            <a:spLocks noChangeArrowheads="1"/>
          </p:cNvSpPr>
          <p:nvPr/>
        </p:nvSpPr>
        <p:spPr bwMode="auto">
          <a:xfrm>
            <a:off x="381000" y="17526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iBurst or High Capacity Spatial Division Multiple Access (HC-SDMA) is a wireless broadband technology which optimally uses the available bandwidth by using smart antennas </a:t>
            </a:r>
          </a:p>
          <a:p>
            <a:pPr eaLnBrk="1" hangingPunct="1">
              <a:spcBef>
                <a:spcPct val="50000"/>
              </a:spcBef>
              <a:buFont typeface="Wingdings" panose="05000000000000000000" pitchFamily="2" charset="2"/>
              <a:buChar char="q"/>
            </a:pPr>
            <a:r>
              <a:rPr lang="en-US" altLang="en-US"/>
              <a:t> Provides wide area broadband wireless connectivity for fixed, portable and mobile computing devices</a:t>
            </a:r>
          </a:p>
          <a:p>
            <a:pPr eaLnBrk="1" hangingPunct="1">
              <a:spcBef>
                <a:spcPct val="50000"/>
              </a:spcBef>
              <a:buFont typeface="Wingdings" panose="05000000000000000000" pitchFamily="2" charset="2"/>
              <a:buChar char="q"/>
            </a:pPr>
            <a:r>
              <a:rPr lang="en-US" altLang="en-US"/>
              <a:t> Can be implemented with smart antenna array techniques to substantially improve the radio frequency coverage and performance of the system  </a:t>
            </a:r>
          </a:p>
        </p:txBody>
      </p:sp>
    </p:spTree>
    <p:extLst>
      <p:ext uri="{BB962C8B-B14F-4D97-AF65-F5344CB8AC3E}">
        <p14:creationId xmlns:p14="http://schemas.microsoft.com/office/powerpoint/2010/main" val="2494587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0" y="201295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 </a:t>
            </a:r>
            <a:endParaRPr lang="en-US" altLang="en-US"/>
          </a:p>
        </p:txBody>
      </p:sp>
      <p:sp>
        <p:nvSpPr>
          <p:cNvPr id="38915" name="Rectangle 5"/>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8916" name="Rectangle 6"/>
          <p:cNvSpPr>
            <a:spLocks noChangeArrowheads="1"/>
          </p:cNvSpPr>
          <p:nvPr/>
        </p:nvSpPr>
        <p:spPr bwMode="auto">
          <a:xfrm>
            <a:off x="0" y="2819400"/>
            <a:ext cx="9144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a:t>Thanks</a:t>
            </a:r>
          </a:p>
          <a:p>
            <a:endParaRPr lang="en-US" altLang="en-US"/>
          </a:p>
        </p:txBody>
      </p:sp>
      <p:sp>
        <p:nvSpPr>
          <p:cNvPr id="38917" name="Rectangle 7"/>
          <p:cNvSpPr>
            <a:spLocks noChangeArrowheads="1"/>
          </p:cNvSpPr>
          <p:nvPr/>
        </p:nvSpPr>
        <p:spPr bwMode="auto">
          <a:xfrm>
            <a:off x="0" y="4846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258195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All in one – Converged scenario</a:t>
            </a:r>
          </a:p>
        </p:txBody>
      </p:sp>
      <p:sp>
        <p:nvSpPr>
          <p:cNvPr id="5123" name="Text Box 3"/>
          <p:cNvSpPr txBox="1">
            <a:spLocks noChangeArrowheads="1"/>
          </p:cNvSpPr>
          <p:nvPr/>
        </p:nvSpPr>
        <p:spPr bwMode="auto">
          <a:xfrm>
            <a:off x="381000" y="16002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Convergence of voice and data</a:t>
            </a:r>
          </a:p>
          <a:p>
            <a:pPr eaLnBrk="1" hangingPunct="1">
              <a:spcBef>
                <a:spcPct val="50000"/>
              </a:spcBef>
              <a:buFont typeface="Wingdings" panose="05000000000000000000" pitchFamily="2" charset="2"/>
              <a:buChar char="q"/>
            </a:pPr>
            <a:r>
              <a:rPr lang="en-US" altLang="en-US"/>
              <a:t> Convergence of wireline and wireless </a:t>
            </a:r>
          </a:p>
          <a:p>
            <a:pPr eaLnBrk="1" hangingPunct="1">
              <a:spcBef>
                <a:spcPct val="50000"/>
              </a:spcBef>
              <a:buFont typeface="Wingdings" panose="05000000000000000000" pitchFamily="2" charset="2"/>
              <a:buChar char="q"/>
            </a:pPr>
            <a:r>
              <a:rPr lang="en-US" altLang="en-US"/>
              <a:t> Convergence of Packet switching and Circuit switching</a:t>
            </a:r>
          </a:p>
          <a:p>
            <a:pPr eaLnBrk="1" hangingPunct="1">
              <a:spcBef>
                <a:spcPct val="50000"/>
              </a:spcBef>
              <a:buFont typeface="Wingdings" panose="05000000000000000000" pitchFamily="2" charset="2"/>
              <a:buChar char="q"/>
            </a:pPr>
            <a:r>
              <a:rPr lang="en-US" altLang="en-US"/>
              <a:t> Convergence of IT and CT</a:t>
            </a:r>
          </a:p>
          <a:p>
            <a:pPr eaLnBrk="1" hangingPunct="1">
              <a:spcBef>
                <a:spcPct val="50000"/>
              </a:spcBef>
              <a:buFont typeface="Wingdings" panose="05000000000000000000" pitchFamily="2" charset="2"/>
              <a:buChar char="q"/>
            </a:pPr>
            <a:r>
              <a:rPr lang="en-US" altLang="en-US"/>
              <a:t> Convergence of </a:t>
            </a:r>
            <a:r>
              <a:rPr lang="en-US" altLang="en-US">
                <a:cs typeface="Times New Roman" panose="02020603050405020304" pitchFamily="18" charset="0"/>
              </a:rPr>
              <a:t>Operations Support Systems</a:t>
            </a:r>
            <a:r>
              <a:rPr lang="en-US" altLang="en-US"/>
              <a:t> and Business </a:t>
            </a:r>
            <a:r>
              <a:rPr lang="en-US" altLang="en-US">
                <a:cs typeface="Times New Roman" panose="02020603050405020304" pitchFamily="18" charset="0"/>
              </a:rPr>
              <a:t>Support Systems</a:t>
            </a:r>
            <a:r>
              <a:rPr lang="en-US" altLang="en-US"/>
              <a:t> </a:t>
            </a:r>
          </a:p>
        </p:txBody>
      </p:sp>
    </p:spTree>
    <p:extLst>
      <p:ext uri="{BB962C8B-B14F-4D97-AF65-F5344CB8AC3E}">
        <p14:creationId xmlns:p14="http://schemas.microsoft.com/office/powerpoint/2010/main" val="282737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Narrowband to Broadband</a:t>
            </a:r>
          </a:p>
        </p:txBody>
      </p:sp>
      <p:sp>
        <p:nvSpPr>
          <p:cNvPr id="6147" name="Text Box 3"/>
          <p:cNvSpPr txBox="1">
            <a:spLocks noChangeArrowheads="1"/>
          </p:cNvSpPr>
          <p:nvPr/>
        </p:nvSpPr>
        <p:spPr bwMode="auto">
          <a:xfrm>
            <a:off x="381000" y="1600200"/>
            <a:ext cx="830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Use of Multimedia data</a:t>
            </a:r>
          </a:p>
          <a:p>
            <a:pPr eaLnBrk="1" hangingPunct="1">
              <a:spcBef>
                <a:spcPct val="50000"/>
              </a:spcBef>
              <a:buFont typeface="Wingdings" panose="05000000000000000000" pitchFamily="2" charset="2"/>
              <a:buChar char="q"/>
            </a:pPr>
            <a:r>
              <a:rPr lang="en-US" altLang="en-US"/>
              <a:t> Demand of higher bandwidth</a:t>
            </a:r>
          </a:p>
          <a:p>
            <a:pPr eaLnBrk="1" hangingPunct="1">
              <a:spcBef>
                <a:spcPct val="50000"/>
              </a:spcBef>
              <a:buFont typeface="Wingdings" panose="05000000000000000000" pitchFamily="2" charset="2"/>
              <a:buChar char="q"/>
            </a:pPr>
            <a:r>
              <a:rPr lang="en-US" altLang="en-US"/>
              <a:t> Users want unified content over diverse bearers and devices</a:t>
            </a:r>
          </a:p>
          <a:p>
            <a:pPr eaLnBrk="1" hangingPunct="1">
              <a:spcBef>
                <a:spcPct val="50000"/>
              </a:spcBef>
              <a:buFont typeface="Wingdings" panose="05000000000000000000" pitchFamily="2" charset="2"/>
              <a:buChar char="q"/>
            </a:pPr>
            <a:r>
              <a:rPr lang="en-US" altLang="en-US"/>
              <a:t> Requirement of “Always On” network</a:t>
            </a:r>
          </a:p>
        </p:txBody>
      </p:sp>
    </p:spTree>
    <p:extLst>
      <p:ext uri="{BB962C8B-B14F-4D97-AF65-F5344CB8AC3E}">
        <p14:creationId xmlns:p14="http://schemas.microsoft.com/office/powerpoint/2010/main" val="1718322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DSL Broadband Networks</a:t>
            </a:r>
          </a:p>
        </p:txBody>
      </p:sp>
      <p:sp>
        <p:nvSpPr>
          <p:cNvPr id="7171" name="Text Box 3"/>
          <p:cNvSpPr txBox="1">
            <a:spLocks noChangeArrowheads="1"/>
          </p:cNvSpPr>
          <p:nvPr/>
        </p:nvSpPr>
        <p:spPr bwMode="auto">
          <a:xfrm>
            <a:off x="381000" y="16002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Digital Subscriber Lines (DSL) provide </a:t>
            </a:r>
            <a:r>
              <a:rPr lang="en-US" altLang="en-US">
                <a:cs typeface="Times New Roman" panose="02020603050405020304" pitchFamily="18" charset="0"/>
              </a:rPr>
              <a:t>data services over the wires of a local telephone network</a:t>
            </a:r>
            <a:r>
              <a:rPr lang="en-US" altLang="en-US"/>
              <a:t>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DSL takes advantage of unused bandwidth of the local loop</a:t>
            </a:r>
            <a:r>
              <a:rPr lang="en-US" altLang="en-US"/>
              <a:t> </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DSL can be asynchronous or synchronous</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Asynchronous DSL (ADSL) is used when required bandwidth for download is higher than that of upload </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Synchronous DSL is suitable for interactive services or VoIP</a:t>
            </a:r>
            <a:r>
              <a:rPr lang="en-US" altLang="en-US"/>
              <a:t> </a:t>
            </a:r>
          </a:p>
        </p:txBody>
      </p:sp>
    </p:spTree>
    <p:extLst>
      <p:ext uri="{BB962C8B-B14F-4D97-AF65-F5344CB8AC3E}">
        <p14:creationId xmlns:p14="http://schemas.microsoft.com/office/powerpoint/2010/main" val="39475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WiMAX Broadband Wireless Networks</a:t>
            </a:r>
          </a:p>
        </p:txBody>
      </p:sp>
      <p:sp>
        <p:nvSpPr>
          <p:cNvPr id="8195" name="Text Box 3"/>
          <p:cNvSpPr txBox="1">
            <a:spLocks noChangeArrowheads="1"/>
          </p:cNvSpPr>
          <p:nvPr/>
        </p:nvSpPr>
        <p:spPr bwMode="auto">
          <a:xfrm>
            <a:off x="381000" y="16002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ja-JP">
                <a:ea typeface="ＭＳ Ｐゴシック" pitchFamily="34" charset="-128"/>
                <a:cs typeface="Times New Roman" panose="02020603050405020304" pitchFamily="18" charset="0"/>
              </a:rPr>
              <a:t>Worldwide Interoperability for Microwave Access</a:t>
            </a:r>
            <a:r>
              <a:rPr lang="en-US" altLang="ja-JP">
                <a:ea typeface="ＭＳ Ｐゴシック" pitchFamily="34" charset="-128"/>
              </a:rPr>
              <a:t> (WiMAX) can be either fixed or mobile.</a:t>
            </a:r>
            <a:endParaRPr lang="en-US" altLang="en-US"/>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Fixed WiMAX deployments do not cater for handoffs between Base Stations (BS)</a:t>
            </a:r>
            <a:r>
              <a:rPr lang="en-US" altLang="en-US"/>
              <a:t> and hence, offer restrictive mobility.</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Mobile WiMAX offers facilities of handoffs that can be used to deliver both fixed and mobile services.</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In urban areas without Line of Sight (LoS), users may perceive a speed of 10 Mbit/s over a range of 2 kilometres. </a:t>
            </a:r>
            <a:r>
              <a:rPr lang="en-US" altLang="en-US"/>
              <a:t> </a:t>
            </a:r>
          </a:p>
        </p:txBody>
      </p:sp>
    </p:spTree>
    <p:extLst>
      <p:ext uri="{BB962C8B-B14F-4D97-AF65-F5344CB8AC3E}">
        <p14:creationId xmlns:p14="http://schemas.microsoft.com/office/powerpoint/2010/main" val="232558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High Speed Broadband Cellular Networks</a:t>
            </a:r>
          </a:p>
        </p:txBody>
      </p:sp>
      <p:sp>
        <p:nvSpPr>
          <p:cNvPr id="9219" name="Text Box 3"/>
          <p:cNvSpPr txBox="1">
            <a:spLocks noChangeArrowheads="1"/>
          </p:cNvSpPr>
          <p:nvPr/>
        </p:nvSpPr>
        <p:spPr bwMode="auto">
          <a:xfrm>
            <a:off x="381000" y="16002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High Speed Packet Access (HSPA) is a suite of mobile telephony protocols that aims to extend and improve the performance of existing UMTS family of protocols.</a:t>
            </a:r>
            <a:r>
              <a:rPr lang="en-US" altLang="en-US"/>
              <a:t>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Better performance is achieved using improved  modulation schemes and by fine-tuning the protocols by which cellular handsets and base stations communicate.</a:t>
            </a:r>
          </a:p>
          <a:p>
            <a:pPr eaLnBrk="1" hangingPunct="1">
              <a:spcBef>
                <a:spcPct val="50000"/>
              </a:spcBef>
              <a:buFont typeface="Wingdings" panose="05000000000000000000" pitchFamily="2" charset="2"/>
              <a:buChar char="q"/>
            </a:pPr>
            <a:r>
              <a:rPr lang="en-US" altLang="en-US">
                <a:cs typeface="Times New Roman" panose="02020603050405020304" pitchFamily="18" charset="0"/>
              </a:rPr>
              <a:t> Two flavours of HSPA – HSUPA and HSDPA</a:t>
            </a:r>
            <a:r>
              <a:rPr lang="en-US" altLang="en-US"/>
              <a:t> </a:t>
            </a:r>
          </a:p>
        </p:txBody>
      </p:sp>
    </p:spTree>
    <p:extLst>
      <p:ext uri="{BB962C8B-B14F-4D97-AF65-F5344CB8AC3E}">
        <p14:creationId xmlns:p14="http://schemas.microsoft.com/office/powerpoint/2010/main" val="200286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HSUPA</a:t>
            </a:r>
          </a:p>
        </p:txBody>
      </p:sp>
      <p:sp>
        <p:nvSpPr>
          <p:cNvPr id="10243" name="Text Box 3"/>
          <p:cNvSpPr txBox="1">
            <a:spLocks noChangeArrowheads="1"/>
          </p:cNvSpPr>
          <p:nvPr/>
        </p:nvSpPr>
        <p:spPr bwMode="auto">
          <a:xfrm>
            <a:off x="381000" y="1600200"/>
            <a:ext cx="8305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High Speed Uplink Packet Access</a:t>
            </a:r>
            <a:r>
              <a:rPr lang="en-US" altLang="en-US"/>
              <a:t> (HSUPA) aims to increase capacity and throughput and reduce delay.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HSUPA uses enhanced dedicated channel on which it employs link adaptation methods which help in faster link adaptation and effective retransmissions.</a:t>
            </a:r>
            <a:r>
              <a:rPr lang="en-US" altLang="en-US"/>
              <a:t> </a:t>
            </a:r>
          </a:p>
          <a:p>
            <a:pPr eaLnBrk="1" hangingPunct="1">
              <a:spcBef>
                <a:spcPct val="50000"/>
              </a:spcBef>
              <a:buFont typeface="Wingdings" panose="05000000000000000000" pitchFamily="2" charset="2"/>
              <a:buChar char="q"/>
            </a:pPr>
            <a:r>
              <a:rPr lang="en-US" altLang="en-US"/>
              <a:t> </a:t>
            </a:r>
            <a:r>
              <a:rPr lang="en-US" altLang="en-US">
                <a:cs typeface="Times New Roman" panose="02020603050405020304" pitchFamily="18" charset="0"/>
              </a:rPr>
              <a:t>HSUPA provides uplink speeds up to 5.76 Mbit/s.</a:t>
            </a:r>
            <a:r>
              <a:rPr lang="en-US" altLang="en-US"/>
              <a:t> </a:t>
            </a:r>
          </a:p>
          <a:p>
            <a:pPr eaLnBrk="1" hangingPunct="1">
              <a:spcBef>
                <a:spcPct val="50000"/>
              </a:spcBef>
              <a:buFont typeface="Wingdings" panose="05000000000000000000" pitchFamily="2" charset="2"/>
              <a:buNone/>
            </a:pPr>
            <a:endParaRPr lang="en-US" altLang="en-US"/>
          </a:p>
        </p:txBody>
      </p:sp>
    </p:spTree>
    <p:extLst>
      <p:ext uri="{BB962C8B-B14F-4D97-AF65-F5344CB8AC3E}">
        <p14:creationId xmlns:p14="http://schemas.microsoft.com/office/powerpoint/2010/main" val="1515683950"/>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1933</TotalTime>
  <Words>2399</Words>
  <Application>Microsoft Office PowerPoint</Application>
  <PresentationFormat>On-screen Show (4:3)</PresentationFormat>
  <Paragraphs>227</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Batang</vt:lpstr>
      <vt:lpstr>ＭＳ Ｐゴシック</vt:lpstr>
      <vt:lpstr>Arial</vt:lpstr>
      <vt:lpstr>Garamond</vt:lpstr>
      <vt:lpstr>Times New Roman</vt:lpstr>
      <vt:lpstr>Verdana</vt:lpstr>
      <vt:lpstr>Wingdings</vt:lpstr>
      <vt:lpstr>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Mark L. Gillenson</dc:creator>
  <cp:lastModifiedBy>Gerald Chege</cp:lastModifiedBy>
  <cp:revision>159</cp:revision>
  <dcterms:created xsi:type="dcterms:W3CDTF">1998-04-19T17:54:40Z</dcterms:created>
  <dcterms:modified xsi:type="dcterms:W3CDTF">2015-09-19T21:36:35Z</dcterms:modified>
</cp:coreProperties>
</file>