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Lst>
  <p:notesMasterIdLst>
    <p:notesMasterId r:id="rId62"/>
  </p:notesMasterIdLst>
  <p:sldIdLst>
    <p:sldId id="315"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20" r:id="rId58"/>
    <p:sldId id="321" r:id="rId59"/>
    <p:sldId id="322" r:id="rId60"/>
    <p:sldId id="323"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D0D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80" d="100"/>
          <a:sy n="80" d="100"/>
        </p:scale>
        <p:origin x="1522" y="14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C0BCDDF-7C12-4545-98BA-0BBAB45876C4}" type="slidenum">
              <a:rPr lang="en-US" altLang="en-US" sz="1200"/>
              <a:pPr eaLnBrk="1" hangingPunct="1"/>
              <a:t>10</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62444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8C6D955-9D92-4FB6-A4F2-3F13C33DF8F3}" type="slidenum">
              <a:rPr lang="en-US" altLang="en-US" sz="1200"/>
              <a:pPr eaLnBrk="1" hangingPunct="1"/>
              <a:t>11</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73925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5E4EFD1-759B-4F44-9558-0C2C807CCC72}" type="slidenum">
              <a:rPr lang="en-US" altLang="en-US" sz="1200"/>
              <a:pPr eaLnBrk="1" hangingPunct="1"/>
              <a:t>12</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29529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503B9D5-895F-44B4-B6CA-7EBA257083FB}" type="slidenum">
              <a:rPr lang="en-US" altLang="en-US" sz="1200"/>
              <a:pPr eaLnBrk="1" hangingPunct="1"/>
              <a:t>13</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6905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8FE10E5-7524-43F2-855A-F9936561E489}" type="slidenum">
              <a:rPr lang="en-US" altLang="en-US" sz="1200"/>
              <a:pPr eaLnBrk="1" hangingPunct="1"/>
              <a:t>14</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3748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BD26DD1-E4AB-4BC3-8CF5-C59895B1D61B}" type="slidenum">
              <a:rPr lang="en-US" altLang="en-US" sz="1200"/>
              <a:pPr eaLnBrk="1" hangingPunct="1"/>
              <a:t>15</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65638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86E33DB-6490-4D76-AFC3-097698BE81B5}" type="slidenum">
              <a:rPr lang="en-US" altLang="en-US" sz="1200"/>
              <a:pPr eaLnBrk="1" hangingPunct="1"/>
              <a:t>16</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28345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AD2B1DC-A891-443B-A94D-E9D6EB83213A}" type="slidenum">
              <a:rPr lang="en-US" altLang="en-US" sz="1200"/>
              <a:pPr eaLnBrk="1" hangingPunct="1"/>
              <a:t>17</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2968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53920AB-CBC5-411C-A01D-EB9BE0CCA7CB}" type="slidenum">
              <a:rPr lang="en-US" altLang="en-US" sz="1200"/>
              <a:pPr eaLnBrk="1" hangingPunct="1"/>
              <a:t>18</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1893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F0B19AB-1BEF-4358-A656-E78DF1F996CA}" type="slidenum">
              <a:rPr lang="en-US" altLang="en-US" sz="1200"/>
              <a:pPr eaLnBrk="1" hangingPunct="1"/>
              <a:t>19</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4312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8FD626-4FF1-4B97-A72E-0BA6E9B0EAEA}" type="slidenum">
              <a:rPr lang="en-US" altLang="en-US" sz="1200"/>
              <a:pPr eaLnBrk="1" hangingPunct="1"/>
              <a:t>2</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37936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5079ED-B4E0-4B28-8EDB-0CACADB874CE}" type="slidenum">
              <a:rPr lang="en-US" altLang="en-US" sz="1200"/>
              <a:pPr eaLnBrk="1" hangingPunct="1"/>
              <a:t>20</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79484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7962C5D-8BC8-4EDE-B8A5-EE6360BD0F2C}" type="slidenum">
              <a:rPr lang="en-US" altLang="en-US" sz="1200"/>
              <a:pPr eaLnBrk="1" hangingPunct="1"/>
              <a:t>21</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8142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40924E4-0EE0-4953-BB37-4D224D6BFFB0}" type="slidenum">
              <a:rPr lang="en-US" altLang="en-US" sz="1200"/>
              <a:pPr eaLnBrk="1" hangingPunct="1"/>
              <a:t>22</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28620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9B71CC3-F1B0-4DF7-B275-228080B887A1}" type="slidenum">
              <a:rPr lang="en-US" altLang="en-US" sz="1200"/>
              <a:pPr eaLnBrk="1" hangingPunct="1"/>
              <a:t>23</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83693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FE2DC22-2F03-49B6-AF52-B9E5B2419D9E}" type="slidenum">
              <a:rPr lang="en-US" altLang="en-US" sz="1200"/>
              <a:pPr eaLnBrk="1" hangingPunct="1"/>
              <a:t>24</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44923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97C1045-B4AB-48DE-B4E1-CD392A85E5B5}" type="slidenum">
              <a:rPr lang="en-US" altLang="en-US" sz="1200"/>
              <a:pPr eaLnBrk="1" hangingPunct="1"/>
              <a:t>25</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35978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B939EC4-2705-470E-A909-D41B5C24845F}" type="slidenum">
              <a:rPr lang="en-US" altLang="en-US" sz="1200"/>
              <a:pPr eaLnBrk="1" hangingPunct="1"/>
              <a:t>26</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928859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2F44281-3531-4915-96A0-8983869241C7}" type="slidenum">
              <a:rPr lang="en-US" altLang="en-US" sz="1200"/>
              <a:pPr eaLnBrk="1" hangingPunct="1"/>
              <a:t>27</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68468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3322292-3B1E-4A0A-8928-6B8C0E23D0A9}"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43495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043970E-ACB1-476B-B354-FE7574E4A0F9}" type="slidenum">
              <a:rPr lang="en-US" altLang="en-US" sz="1200"/>
              <a:pPr eaLnBrk="1" hangingPunct="1"/>
              <a:t>29</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6122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BEAEE57-AAC7-45EC-9F6E-299F22DD6392}" type="slidenum">
              <a:rPr lang="en-US" altLang="en-US" sz="1200"/>
              <a:pPr eaLnBrk="1" hangingPunct="1"/>
              <a:t>3</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86096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A209E20-FB11-4D22-9E0B-566641DDFF7F}" type="slidenum">
              <a:rPr lang="en-US" altLang="en-US" sz="1200"/>
              <a:pPr eaLnBrk="1" hangingPunct="1"/>
              <a:t>30</a:t>
            </a:fld>
            <a:endParaRPr lang="en-US" altLang="en-US"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00162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52B8AE-2F67-4B40-B16A-62FFE488EB1C}" type="slidenum">
              <a:rPr lang="en-US" altLang="en-US" sz="1200"/>
              <a:pPr eaLnBrk="1" hangingPunct="1"/>
              <a:t>31</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67717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73A2A09-FBE8-44CE-9706-E37A7049D539}" type="slidenum">
              <a:rPr lang="en-US" altLang="en-US" sz="1200"/>
              <a:pPr eaLnBrk="1" hangingPunct="1"/>
              <a:t>32</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21422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B56BB47-7D3A-4221-B9B6-3141B2BA892E}" type="slidenum">
              <a:rPr lang="en-US" altLang="en-US" sz="1200"/>
              <a:pPr eaLnBrk="1" hangingPunct="1"/>
              <a:t>33</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132385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657BD20-703B-41DD-87FA-E5F746B25CB9}" type="slidenum">
              <a:rPr lang="en-US" altLang="en-US" sz="1200"/>
              <a:pPr eaLnBrk="1" hangingPunct="1"/>
              <a:t>34</a:t>
            </a:fld>
            <a:endParaRPr lang="en-US" alt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33978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A3BCA4E-3CBB-407A-85F0-1A891013508A}" type="slidenum">
              <a:rPr lang="en-US" altLang="en-US" sz="1200"/>
              <a:pPr eaLnBrk="1" hangingPunct="1"/>
              <a:t>35</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23117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4382F27-79D8-44CE-9034-F3A58C8E3167}" type="slidenum">
              <a:rPr lang="en-US" altLang="en-US" sz="1200"/>
              <a:pPr eaLnBrk="1" hangingPunct="1"/>
              <a:t>36</a:t>
            </a:fld>
            <a:endParaRPr lang="en-US"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44882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73EB77A-0818-4EB5-BAF8-392F888907E9}" type="slidenum">
              <a:rPr lang="en-US" altLang="en-US" sz="1200"/>
              <a:pPr eaLnBrk="1" hangingPunct="1"/>
              <a:t>37</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008379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9EFF5B5-24A7-4267-9710-BBE065DAC54D}" type="slidenum">
              <a:rPr lang="en-US" altLang="en-US" sz="1200"/>
              <a:pPr eaLnBrk="1" hangingPunct="1"/>
              <a:t>38</a:t>
            </a:fld>
            <a:endParaRPr lang="en-US" altLang="en-US"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20708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1612C9E-848C-4780-86AA-DD8B58FEC9F0}" type="slidenum">
              <a:rPr lang="en-US" altLang="en-US" sz="1200"/>
              <a:pPr eaLnBrk="1" hangingPunct="1"/>
              <a:t>39</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2410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AC04EAA-55D9-4688-B639-096654807DE4}" type="slidenum">
              <a:rPr lang="en-US" altLang="en-US" sz="1200"/>
              <a:pPr eaLnBrk="1" hangingPunct="1"/>
              <a:t>4</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46324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74EDD3B-60AE-40FA-BE06-5903FE2C97A8}" type="slidenum">
              <a:rPr lang="en-US" altLang="en-US" sz="1200"/>
              <a:pPr eaLnBrk="1" hangingPunct="1"/>
              <a:t>40</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18087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95694E4-79E5-4A48-AF92-A4CA97A75C2C}" type="slidenum">
              <a:rPr lang="en-US" altLang="en-US" sz="1200"/>
              <a:pPr eaLnBrk="1" hangingPunct="1"/>
              <a:t>41</a:t>
            </a:fld>
            <a:endParaRPr lang="en-US" altLang="en-US"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9053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9D1E0DC-C109-4120-989A-0116EC4A6301}" type="slidenum">
              <a:rPr lang="en-US" altLang="en-US" sz="1200"/>
              <a:pPr eaLnBrk="1" hangingPunct="1"/>
              <a:t>42</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24238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928C88B-DBFB-47AE-99B9-CE73A5E8DC1E}" type="slidenum">
              <a:rPr lang="en-US" altLang="en-US" sz="1200"/>
              <a:pPr eaLnBrk="1" hangingPunct="1"/>
              <a:t>43</a:t>
            </a:fld>
            <a:endParaRPr lang="en-US" altLang="en-US"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873048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1B69C63-477C-4B78-B682-4AA387D83AE3}" type="slidenum">
              <a:rPr lang="en-US" altLang="en-US" sz="1200"/>
              <a:pPr eaLnBrk="1" hangingPunct="1"/>
              <a:t>44</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76681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D871017-F799-4E58-B801-E7EE2DA72101}" type="slidenum">
              <a:rPr lang="en-US" altLang="en-US" sz="1200"/>
              <a:pPr eaLnBrk="1" hangingPunct="1"/>
              <a:t>45</a:t>
            </a:fld>
            <a:endParaRPr lang="en-US" altLang="en-US" sz="12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44878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9096C01-93C6-4BCA-ACB8-749E12C52C7D}" type="slidenum">
              <a:rPr lang="en-US" altLang="en-US" sz="1200"/>
              <a:pPr eaLnBrk="1" hangingPunct="1"/>
              <a:t>46</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69867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6BF7132E-36C2-41E1-9398-04A3FBACBF33}" type="slidenum">
              <a:rPr lang="en-US" altLang="en-US" sz="1200"/>
              <a:pPr eaLnBrk="1" hangingPunct="1"/>
              <a:t>47</a:t>
            </a:fld>
            <a:endParaRPr lang="en-US" altLang="en-US" sz="12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679406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FD30E4F-1E92-42B5-99C2-3F37B1940903}" type="slidenum">
              <a:rPr lang="en-US" altLang="en-US" sz="1200"/>
              <a:pPr eaLnBrk="1" hangingPunct="1"/>
              <a:t>48</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7729939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3C96CBC-D2F1-4624-9372-973B1234A64A}" type="slidenum">
              <a:rPr lang="en-US" altLang="en-US" sz="1200"/>
              <a:pPr eaLnBrk="1" hangingPunct="1"/>
              <a:t>49</a:t>
            </a:fld>
            <a:endParaRPr lang="en-US" altLang="en-US" sz="12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1933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9242C2F-F40D-44D7-800E-2A6895E724BF}" type="slidenum">
              <a:rPr lang="en-US" altLang="en-US" sz="1200"/>
              <a:pPr eaLnBrk="1" hangingPunct="1"/>
              <a:t>5</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544585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E6A1405-E451-4EBA-9361-09B3C64151D3}" type="slidenum">
              <a:rPr lang="en-US" altLang="en-US" sz="1200"/>
              <a:pPr eaLnBrk="1" hangingPunct="1"/>
              <a:t>50</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662700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ABE61A5-1590-4DDA-AFDC-7D9268E5A019}" type="slidenum">
              <a:rPr lang="en-US" altLang="en-US" sz="1200"/>
              <a:pPr eaLnBrk="1" hangingPunct="1"/>
              <a:t>51</a:t>
            </a:fld>
            <a:endParaRPr lang="en-US" altLang="en-US" sz="12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734544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710261B-33D4-4EEF-BD60-7DEAAFCB0541}" type="slidenum">
              <a:rPr lang="en-US" altLang="en-US" sz="1200"/>
              <a:pPr eaLnBrk="1" hangingPunct="1"/>
              <a:t>52</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22160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2D2E4EE-3C45-4D6A-843A-212D6CAD79BB}" type="slidenum">
              <a:rPr lang="en-US" altLang="en-US" sz="1200"/>
              <a:pPr eaLnBrk="1" hangingPunct="1"/>
              <a:t>53</a:t>
            </a:fld>
            <a:endParaRPr lang="en-US" altLang="en-US" sz="12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1799892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498B69-DABC-4131-8C43-A1943FD8F59D}" type="slidenum">
              <a:rPr lang="en-US" altLang="en-US" sz="1200"/>
              <a:pPr eaLnBrk="1" hangingPunct="1"/>
              <a:t>54</a:t>
            </a:fld>
            <a:endParaRPr lang="en-US"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38423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7E79D7-6D70-4ED7-95A0-7666883EA9CF}" type="slidenum">
              <a:rPr lang="en-US" altLang="en-US" sz="1200"/>
              <a:pPr eaLnBrk="1" hangingPunct="1"/>
              <a:t>55</a:t>
            </a:fld>
            <a:endParaRPr lang="en-US" altLang="en-US" sz="12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274895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5A608F5-BD8A-4E53-A12C-BC4D8F378051}" type="slidenum">
              <a:rPr lang="en-US" altLang="en-US" sz="1200"/>
              <a:pPr eaLnBrk="1" hangingPunct="1"/>
              <a:t>56</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348873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BC1719F8-0BE9-4F09-BE72-D985D083B3CE}" type="slidenum">
              <a:rPr lang="en-US" altLang="en-US" sz="1200"/>
              <a:pPr eaLnBrk="1" hangingPunct="1"/>
              <a:t>57</a:t>
            </a:fld>
            <a:endParaRPr lang="en-US" altLang="en-US" sz="12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45978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753956C-23A7-4395-BB38-73015254E9F2}" type="slidenum">
              <a:rPr lang="en-US" altLang="en-US" sz="1200"/>
              <a:pPr eaLnBrk="1" hangingPunct="1"/>
              <a:t>58</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903994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824017-B656-48D5-BDEF-21E27C3D2EBB}" type="slidenum">
              <a:rPr lang="en-US" altLang="en-US" sz="1200"/>
              <a:pPr eaLnBrk="1" hangingPunct="1"/>
              <a:t>59</a:t>
            </a:fld>
            <a:endParaRPr lang="en-US" altLang="en-US" sz="12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6695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6EAA617-4A0B-4DF7-AE79-ED59F0EC012F}" type="slidenum">
              <a:rPr lang="en-US" altLang="en-US" sz="1200"/>
              <a:pPr eaLnBrk="1" hangingPunct="1"/>
              <a:t>6</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563873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D4FEF9A7-76FE-4173-91C5-BDE757F5BD8D}" type="slidenum">
              <a:rPr lang="en-US" altLang="en-US" sz="1200"/>
              <a:pPr eaLnBrk="1" hangingPunct="1"/>
              <a:t>60</a:t>
            </a:fld>
            <a:endParaRPr lang="en-US" altLang="en-US" sz="1200"/>
          </a:p>
        </p:txBody>
      </p:sp>
      <p:sp>
        <p:nvSpPr>
          <p:cNvPr id="135171" name="Rectangle 2"/>
          <p:cNvSpPr>
            <a:spLocks noGrp="1" noRot="1" noChangeAspect="1" noChangeArrowheads="1" noTextEdit="1"/>
          </p:cNvSpPr>
          <p:nvPr>
            <p:ph type="sldImg"/>
          </p:nvPr>
        </p:nvSpPr>
        <p:spPr>
          <a:solidFill>
            <a:srgbClr val="FFFFFF"/>
          </a:solidFill>
          <a:ln/>
        </p:spPr>
      </p:sp>
      <p:sp>
        <p:nvSpPr>
          <p:cNvPr id="135172"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4694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6A47DD0-6B25-4942-8944-6A8F5216F842}" type="slidenum">
              <a:rPr lang="en-US" altLang="en-US" sz="1200"/>
              <a:pPr eaLnBrk="1" hangingPunct="1"/>
              <a:t>7</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51959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A47615D9-202D-4E8B-AAE0-65982172C608}" type="slidenum">
              <a:rPr lang="en-US" altLang="en-US" sz="1200"/>
              <a:pPr eaLnBrk="1" hangingPunct="1"/>
              <a:t>8</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0252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95266FF7-E70C-460F-9C7B-45733C6E880A}" type="slidenum">
              <a:rPr lang="en-US" altLang="en-US" sz="1200"/>
              <a:pPr eaLnBrk="1" hangingPunct="1"/>
              <a:t>9</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3347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notesSlide" Target="../notesSlides/notesSlide1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5.gif"/><Relationship Id="rId4" Type="http://schemas.openxmlformats.org/officeDocument/2006/relationships/image" Target="../media/image4.wmf"/><Relationship Id="rId9" Type="http://schemas.openxmlformats.org/officeDocument/2006/relationships/image" Target="../media/image7.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png"/><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file:///C:\Documents%20and%20Settings\administrator\Desktop\l2-architecture.gif"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dirty="0">
                <a:solidFill>
                  <a:schemeClr val="tx2"/>
                </a:solidFill>
              </a:rPr>
              <a:t> </a:t>
            </a:r>
            <a:r>
              <a:rPr lang="en-US" altLang="en-US" sz="4400" b="1" dirty="0" smtClean="0">
                <a:solidFill>
                  <a:srgbClr val="3333FF"/>
                </a:solidFill>
              </a:rPr>
              <a:t>Notes#3</a:t>
            </a:r>
            <a:r>
              <a:rPr lang="en-US" altLang="en-US" sz="4400" dirty="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116050"/>
            <a:ext cx="502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sz="4800" dirty="0" smtClean="0">
                <a:solidFill>
                  <a:srgbClr val="FF0000"/>
                </a:solidFill>
              </a:rPr>
              <a:t>Mobile </a:t>
            </a:r>
            <a:r>
              <a:rPr lang="en-US" sz="4800" dirty="0">
                <a:solidFill>
                  <a:srgbClr val="FF0000"/>
                </a:solidFill>
              </a:rPr>
              <a:t>Computing Through </a:t>
            </a:r>
            <a:r>
              <a:rPr lang="en-US" sz="4800" dirty="0" smtClean="0">
                <a:solidFill>
                  <a:srgbClr val="FF0000"/>
                </a:solidFill>
              </a:rPr>
              <a:t>Telephony</a:t>
            </a:r>
            <a:endParaRPr lang="en-US" altLang="en-US" sz="4800" dirty="0">
              <a:solidFill>
                <a:srgbClr val="FF0000"/>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Satellite Communication Systems</a:t>
            </a: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78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335657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152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Satellite Communication Systems</a:t>
            </a:r>
          </a:p>
        </p:txBody>
      </p:sp>
      <p:sp>
        <p:nvSpPr>
          <p:cNvPr id="259075" name="Text Box 3"/>
          <p:cNvSpPr txBox="1">
            <a:spLocks noChangeArrowheads="1"/>
          </p:cNvSpPr>
          <p:nvPr/>
        </p:nvSpPr>
        <p:spPr bwMode="auto">
          <a:xfrm>
            <a:off x="381000" y="908050"/>
            <a:ext cx="8305800" cy="556895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A properly designed satellite antenna will concentrate most of the transmitter power within a designated area using space division multiplexing. </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One of the biggest differences between a low earth satellite and a geosynchronous satellite is in their antennas. All antennas in use today radiate energy preferentially in some direction.</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The most important application for communication satellites</a:t>
            </a:r>
          </a:p>
          <a:p>
            <a:pPr eaLnBrk="1" hangingPunct="1"/>
            <a:r>
              <a:rPr lang="en-US" altLang="en-US"/>
              <a:t>was in intercontinental long distance telephony. The fixed Public Switched Telephone Network relays telephone calls from land line telephones to an earth station, where they are then transmitted to a geostationary satellite.</a:t>
            </a:r>
          </a:p>
          <a:p>
            <a:pPr eaLnBrk="1" hangingPunct="1"/>
            <a:endParaRPr lang="en-US" altLang="en-US"/>
          </a:p>
          <a:p>
            <a:pPr eaLnBrk="1" hangingPunct="1">
              <a:buFont typeface="Wingdings" panose="05000000000000000000" pitchFamily="2" charset="2"/>
              <a:buChar char="q"/>
            </a:pPr>
            <a:r>
              <a:rPr lang="en-US" altLang="en-US"/>
              <a:t> The downlink follows an analogous path.</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5073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Low Earth Orbit Satellite</a:t>
            </a:r>
          </a:p>
        </p:txBody>
      </p:sp>
      <p:sp>
        <p:nvSpPr>
          <p:cNvPr id="259075" name="Text Box 3"/>
          <p:cNvSpPr txBox="1">
            <a:spLocks noChangeArrowheads="1"/>
          </p:cNvSpPr>
          <p:nvPr/>
        </p:nvSpPr>
        <p:spPr bwMode="auto">
          <a:xfrm>
            <a:off x="381000" y="1600200"/>
            <a:ext cx="8305800" cy="4838700"/>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A Low Earth Orbit (LEO) satellite typically orbits around the earth about 400 kilometers above the earth’s surface with a time period of about 90 minutes.</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These satellites are only visible from within a radius of roughly 1000 kilometers from the sub-satellite point. Sub-satellite point is the point of intersection of earth’s surface with the straight line from the satellite to the center of earth.</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The greatest advantage of LEO satellite is that it does not need high powered rockets—making it less expensive to launch. Also, due to its proximity to the ground, LEO does not require high </a:t>
            </a:r>
          </a:p>
          <a:p>
            <a:pPr eaLnBrk="1" hangingPunct="1"/>
            <a:r>
              <a:rPr lang="en-US" altLang="en-US"/>
              <a:t>signal strength.</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876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Medium Earth Orbit Satellite</a:t>
            </a:r>
          </a:p>
        </p:txBody>
      </p:sp>
      <p:sp>
        <p:nvSpPr>
          <p:cNvPr id="259075" name="Text Box 3"/>
          <p:cNvSpPr txBox="1">
            <a:spLocks noChangeArrowheads="1"/>
          </p:cNvSpPr>
          <p:nvPr/>
        </p:nvSpPr>
        <p:spPr bwMode="auto">
          <a:xfrm>
            <a:off x="381000" y="1600200"/>
            <a:ext cx="8305800" cy="4473575"/>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A Medium Earth Orbit (MEO), sometimes called Intermediate Circular Orbit (ICO), is the region of space around the earth above low earth orbit of 2,000 kilometres and below geostationary orbit of 35,786 kilometers.</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The most common use for satellites in this region is for navigation, such as the GPS (with an altitude of 20,200 kilometers), Communications satellites that cover the North and South Pole are also put in MEO.</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The orbital periods of MEO satellites range from about 2 to 24</a:t>
            </a:r>
          </a:p>
          <a:p>
            <a:pPr eaLnBrk="1" hangingPunct="1"/>
            <a:r>
              <a:rPr lang="en-US" altLang="en-US"/>
              <a:t>hours. The MEO orbit has a moderate number of satellites.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4127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Geostationary Earth Orbit Satellite</a:t>
            </a:r>
          </a:p>
        </p:txBody>
      </p:sp>
      <p:sp>
        <p:nvSpPr>
          <p:cNvPr id="259075" name="Text Box 3"/>
          <p:cNvSpPr txBox="1">
            <a:spLocks noChangeArrowheads="1"/>
          </p:cNvSpPr>
          <p:nvPr/>
        </p:nvSpPr>
        <p:spPr bwMode="auto">
          <a:xfrm>
            <a:off x="381000" y="1600200"/>
            <a:ext cx="8305800" cy="3743325"/>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In geostationary satellite, the orbit of the artificial satellite is such that the orbital speed of the satellite is same as the speed of earth’s rotation. Though the satellite is moving at a high speed, from earth it will always appear to be stationary—this is the reason for calling it geo-stationary. </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The GEO satellite could view approximately 42% of the earth. Therefore, a system of three GEO satellites, with the ability to relay messages from one GEO to the other could interconnect virtually all of the earth except the polar regions.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05784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Satellite Phones</a:t>
            </a:r>
          </a:p>
        </p:txBody>
      </p:sp>
      <p:sp>
        <p:nvSpPr>
          <p:cNvPr id="259075" name="Text Box 3"/>
          <p:cNvSpPr txBox="1">
            <a:spLocks noChangeArrowheads="1"/>
          </p:cNvSpPr>
          <p:nvPr/>
        </p:nvSpPr>
        <p:spPr bwMode="auto">
          <a:xfrm>
            <a:off x="381000" y="1600200"/>
            <a:ext cx="8305800" cy="3013075"/>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Initially satellite communication was being used for broadcast to stationary TV receivers, and transmission of telephone channels.</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However, demand on mobile phone made some companies to look into satellite phones that will connect a subscriber directly through the communication satellite, where the satellite will function as the transceiver station connecting the mobile phone.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5281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Satellite Phone Companies</a:t>
            </a:r>
          </a:p>
        </p:txBody>
      </p:sp>
      <p:sp>
        <p:nvSpPr>
          <p:cNvPr id="259075" name="Text Box 3"/>
          <p:cNvSpPr txBox="1">
            <a:spLocks noChangeArrowheads="1"/>
          </p:cNvSpPr>
          <p:nvPr/>
        </p:nvSpPr>
        <p:spPr bwMode="auto">
          <a:xfrm>
            <a:off x="304800" y="1600200"/>
            <a:ext cx="8305800" cy="1187450"/>
          </a:xfrm>
          <a:prstGeom prst="rect">
            <a:avLst/>
          </a:prstGeom>
          <a:noFill/>
          <a:ln w="9525">
            <a:noFill/>
            <a:miter lim="800000"/>
            <a:headEnd/>
            <a:tailEnd/>
          </a:ln>
          <a:effectLst/>
        </p:spPr>
        <p:txBody>
          <a:bodyPr>
            <a:spAutoFit/>
          </a:bodyPr>
          <a:lstStyle/>
          <a:p>
            <a:pPr>
              <a:buFont typeface="Wingdings" pitchFamily="2" charset="2"/>
              <a:buChar char="q"/>
              <a:defRPr/>
            </a:pPr>
            <a:r>
              <a:rPr lang="en-US" dirty="0">
                <a:latin typeface="+mn-lt"/>
              </a:rPr>
              <a:t> Iridium</a:t>
            </a:r>
          </a:p>
          <a:p>
            <a:pPr>
              <a:buFont typeface="Wingdings" pitchFamily="2" charset="2"/>
              <a:buChar char="q"/>
              <a:defRPr/>
            </a:pPr>
            <a:r>
              <a:rPr lang="en-US" dirty="0">
                <a:latin typeface="+mn-lt"/>
              </a:rPr>
              <a:t> </a:t>
            </a:r>
            <a:r>
              <a:rPr lang="en-US" dirty="0" err="1">
                <a:latin typeface="+mn-lt"/>
              </a:rPr>
              <a:t>Globalstar</a:t>
            </a:r>
            <a:endParaRPr lang="en-US" dirty="0">
              <a:latin typeface="+mn-lt"/>
            </a:endParaRPr>
          </a:p>
          <a:p>
            <a:pPr>
              <a:buFont typeface="Wingdings" pitchFamily="2" charset="2"/>
              <a:buChar char="q"/>
              <a:defRPr/>
            </a:pPr>
            <a:r>
              <a:rPr lang="en-US" dirty="0">
                <a:latin typeface="+mn-lt"/>
              </a:rPr>
              <a:t> </a:t>
            </a:r>
            <a:r>
              <a:rPr lang="en-US" dirty="0" err="1">
                <a:latin typeface="+mn-lt"/>
              </a:rPr>
              <a:t>Thuraya</a:t>
            </a:r>
            <a:endParaRPr lang="en-US" dirty="0">
              <a:latin typeface="+mn-lt"/>
            </a:endParaRP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263129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Mobile Computing through Telephone</a:t>
            </a:r>
          </a:p>
        </p:txBody>
      </p:sp>
      <p:sp>
        <p:nvSpPr>
          <p:cNvPr id="20483" name="Text Box 3"/>
          <p:cNvSpPr txBox="1">
            <a:spLocks noChangeArrowheads="1"/>
          </p:cNvSpPr>
          <p:nvPr/>
        </p:nvSpPr>
        <p:spPr bwMode="auto">
          <a:xfrm>
            <a:off x="228600" y="1600200"/>
            <a:ext cx="85344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Computer Telephony Interface (CTI) – accessing applications through voice interface </a:t>
            </a:r>
          </a:p>
          <a:p>
            <a:pPr eaLnBrk="1" hangingPunct="1">
              <a:spcBef>
                <a:spcPct val="50000"/>
              </a:spcBef>
              <a:buFont typeface="Wingdings" panose="05000000000000000000" pitchFamily="2" charset="2"/>
              <a:buChar char="q"/>
            </a:pPr>
            <a:r>
              <a:rPr lang="en-US" altLang="en-US" dirty="0"/>
              <a:t> Intelligent Networks (IN) – solving problem of multiple and geographically bounded numbers</a:t>
            </a:r>
          </a:p>
          <a:p>
            <a:pPr eaLnBrk="1" hangingPunct="1">
              <a:spcBef>
                <a:spcPct val="50000"/>
              </a:spcBef>
              <a:buFont typeface="Wingdings" panose="05000000000000000000" pitchFamily="2" charset="2"/>
              <a:buChar char="q"/>
            </a:pPr>
            <a:r>
              <a:rPr lang="en-US" altLang="en-US" dirty="0"/>
              <a:t> CTI achieved through Interactive Voice Response Service (IVRS)</a:t>
            </a:r>
          </a:p>
          <a:p>
            <a:pPr eaLnBrk="1" hangingPunct="1">
              <a:spcBef>
                <a:spcPct val="50000"/>
              </a:spcBef>
              <a:buFont typeface="Wingdings" panose="05000000000000000000" pitchFamily="2" charset="2"/>
              <a:buChar char="q"/>
            </a:pPr>
            <a:r>
              <a:rPr lang="en-US" altLang="en-US" dirty="0"/>
              <a:t> IVRS – known as Voice Response Unit in USA  </a:t>
            </a:r>
          </a:p>
          <a:p>
            <a:pPr eaLnBrk="1" hangingPunct="1">
              <a:spcBef>
                <a:spcPct val="50000"/>
              </a:spcBef>
              <a:buFont typeface="Wingdings" panose="05000000000000000000" pitchFamily="2" charset="2"/>
              <a:buChar char="q"/>
            </a:pPr>
            <a:r>
              <a:rPr lang="en-US" altLang="en-US" dirty="0"/>
              <a:t> </a:t>
            </a:r>
            <a:r>
              <a:rPr lang="en-US" altLang="en-US" dirty="0" err="1"/>
              <a:t>Audiotex</a:t>
            </a:r>
            <a:r>
              <a:rPr lang="en-US" altLang="en-US" dirty="0"/>
              <a:t> systems – systems based on IVRS and VRU</a:t>
            </a:r>
          </a:p>
          <a:p>
            <a:pPr eaLnBrk="1" hangingPunct="1">
              <a:spcBef>
                <a:spcPct val="50000"/>
              </a:spcBef>
              <a:buFont typeface="Wingdings" panose="05000000000000000000" pitchFamily="2" charset="2"/>
              <a:buChar char="q"/>
            </a:pPr>
            <a:r>
              <a:rPr lang="en-US" altLang="en-US" dirty="0"/>
              <a:t> Dual Tone Multi Frequency (DTMF) – extensively used in IVRS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648237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Architecture for CTI</a:t>
            </a:r>
          </a:p>
        </p:txBody>
      </p:sp>
      <p:grpSp>
        <p:nvGrpSpPr>
          <p:cNvPr id="1028" name="Group 3"/>
          <p:cNvGrpSpPr>
            <a:grpSpLocks/>
          </p:cNvGrpSpPr>
          <p:nvPr/>
        </p:nvGrpSpPr>
        <p:grpSpPr bwMode="auto">
          <a:xfrm>
            <a:off x="762000" y="1752600"/>
            <a:ext cx="8153400" cy="4924425"/>
            <a:chOff x="276" y="912"/>
            <a:chExt cx="5340" cy="3102"/>
          </a:xfrm>
        </p:grpSpPr>
        <p:pic>
          <p:nvPicPr>
            <p:cNvPr id="1029" name="Picture 4" descr="MCj042382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 y="912"/>
              <a:ext cx="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5" descr="MMj02544560000[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2544" y="3504"/>
              <a:ext cx="60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1" name="Group 6"/>
            <p:cNvGrpSpPr>
              <a:grpSpLocks/>
            </p:cNvGrpSpPr>
            <p:nvPr/>
          </p:nvGrpSpPr>
          <p:grpSpPr bwMode="auto">
            <a:xfrm>
              <a:off x="3689" y="1894"/>
              <a:ext cx="955" cy="986"/>
              <a:chOff x="4661" y="1894"/>
              <a:chExt cx="955" cy="986"/>
            </a:xfrm>
          </p:grpSpPr>
          <p:graphicFrame>
            <p:nvGraphicFramePr>
              <p:cNvPr id="1026" name="Object 7"/>
              <p:cNvGraphicFramePr>
                <a:graphicFrameLocks noChangeAspect="1"/>
              </p:cNvGraphicFramePr>
              <p:nvPr/>
            </p:nvGraphicFramePr>
            <p:xfrm>
              <a:off x="4661" y="1894"/>
              <a:ext cx="955" cy="794"/>
            </p:xfrm>
            <a:graphic>
              <a:graphicData uri="http://schemas.openxmlformats.org/presentationml/2006/ole">
                <mc:AlternateContent xmlns:mc="http://schemas.openxmlformats.org/markup-compatibility/2006">
                  <mc:Choice xmlns:v="urn:schemas-microsoft-com:vml" Requires="v">
                    <p:oleObj spid="_x0000_s91146" name="Bitmap Image" r:id="rId6" imgW="1267002" imgH="895238" progId="Paint.Picture">
                      <p:embed/>
                    </p:oleObj>
                  </mc:Choice>
                  <mc:Fallback>
                    <p:oleObj name="Bitmap Image" r:id="rId6" imgW="1267002" imgH="895238"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1" y="1894"/>
                            <a:ext cx="955" cy="794"/>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2" name="Rectangle 8"/>
              <p:cNvSpPr>
                <a:spLocks noChangeArrowheads="1"/>
              </p:cNvSpPr>
              <p:nvPr/>
            </p:nvSpPr>
            <p:spPr bwMode="auto">
              <a:xfrm>
                <a:off x="4752" y="2718"/>
                <a:ext cx="80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ko-KR" sz="1200">
                    <a:latin typeface="Arial" panose="020B0604020202020204" pitchFamily="34" charset="0"/>
                    <a:ea typeface="Batang" pitchFamily="18" charset="-127"/>
                  </a:rPr>
                  <a:t>Content Server</a:t>
                </a:r>
                <a:endParaRPr lang="en-US" altLang="en-US" sz="1200"/>
              </a:p>
            </p:txBody>
          </p:sp>
        </p:grpSp>
        <p:sp>
          <p:nvSpPr>
            <p:cNvPr id="1032" name="Freeform 9"/>
            <p:cNvSpPr>
              <a:spLocks/>
            </p:cNvSpPr>
            <p:nvPr/>
          </p:nvSpPr>
          <p:spPr bwMode="auto">
            <a:xfrm>
              <a:off x="1048" y="1371"/>
              <a:ext cx="2396" cy="2097"/>
            </a:xfrm>
            <a:custGeom>
              <a:avLst/>
              <a:gdLst>
                <a:gd name="T0" fmla="*/ 576 w 2396"/>
                <a:gd name="T1" fmla="*/ 115 h 2097"/>
                <a:gd name="T2" fmla="*/ 726 w 2396"/>
                <a:gd name="T3" fmla="*/ 150 h 2097"/>
                <a:gd name="T4" fmla="*/ 784 w 2396"/>
                <a:gd name="T5" fmla="*/ 138 h 2097"/>
                <a:gd name="T6" fmla="*/ 864 w 2396"/>
                <a:gd name="T7" fmla="*/ 81 h 2097"/>
                <a:gd name="T8" fmla="*/ 887 w 2396"/>
                <a:gd name="T9" fmla="*/ 57 h 2097"/>
                <a:gd name="T10" fmla="*/ 1002 w 2396"/>
                <a:gd name="T11" fmla="*/ 0 h 2097"/>
                <a:gd name="T12" fmla="*/ 1302 w 2396"/>
                <a:gd name="T13" fmla="*/ 69 h 2097"/>
                <a:gd name="T14" fmla="*/ 1624 w 2396"/>
                <a:gd name="T15" fmla="*/ 92 h 2097"/>
                <a:gd name="T16" fmla="*/ 1717 w 2396"/>
                <a:gd name="T17" fmla="*/ 219 h 2097"/>
                <a:gd name="T18" fmla="*/ 1797 w 2396"/>
                <a:gd name="T19" fmla="*/ 403 h 2097"/>
                <a:gd name="T20" fmla="*/ 1959 w 2396"/>
                <a:gd name="T21" fmla="*/ 357 h 2097"/>
                <a:gd name="T22" fmla="*/ 1982 w 2396"/>
                <a:gd name="T23" fmla="*/ 322 h 2097"/>
                <a:gd name="T24" fmla="*/ 2016 w 2396"/>
                <a:gd name="T25" fmla="*/ 345 h 2097"/>
                <a:gd name="T26" fmla="*/ 2062 w 2396"/>
                <a:gd name="T27" fmla="*/ 530 h 2097"/>
                <a:gd name="T28" fmla="*/ 2108 w 2396"/>
                <a:gd name="T29" fmla="*/ 553 h 2097"/>
                <a:gd name="T30" fmla="*/ 2200 w 2396"/>
                <a:gd name="T31" fmla="*/ 691 h 2097"/>
                <a:gd name="T32" fmla="*/ 2247 w 2396"/>
                <a:gd name="T33" fmla="*/ 841 h 2097"/>
                <a:gd name="T34" fmla="*/ 2224 w 2396"/>
                <a:gd name="T35" fmla="*/ 1048 h 2097"/>
                <a:gd name="T36" fmla="*/ 2339 w 2396"/>
                <a:gd name="T37" fmla="*/ 1140 h 2097"/>
                <a:gd name="T38" fmla="*/ 2396 w 2396"/>
                <a:gd name="T39" fmla="*/ 1267 h 2097"/>
                <a:gd name="T40" fmla="*/ 2200 w 2396"/>
                <a:gd name="T41" fmla="*/ 1613 h 2097"/>
                <a:gd name="T42" fmla="*/ 2143 w 2396"/>
                <a:gd name="T43" fmla="*/ 1670 h 2097"/>
                <a:gd name="T44" fmla="*/ 1970 w 2396"/>
                <a:gd name="T45" fmla="*/ 1785 h 2097"/>
                <a:gd name="T46" fmla="*/ 1659 w 2396"/>
                <a:gd name="T47" fmla="*/ 1958 h 2097"/>
                <a:gd name="T48" fmla="*/ 1360 w 2396"/>
                <a:gd name="T49" fmla="*/ 1912 h 2097"/>
                <a:gd name="T50" fmla="*/ 1060 w 2396"/>
                <a:gd name="T51" fmla="*/ 1993 h 2097"/>
                <a:gd name="T52" fmla="*/ 945 w 2396"/>
                <a:gd name="T53" fmla="*/ 2097 h 2097"/>
                <a:gd name="T54" fmla="*/ 645 w 2396"/>
                <a:gd name="T55" fmla="*/ 2062 h 2097"/>
                <a:gd name="T56" fmla="*/ 530 w 2396"/>
                <a:gd name="T57" fmla="*/ 2016 h 2097"/>
                <a:gd name="T58" fmla="*/ 438 w 2396"/>
                <a:gd name="T59" fmla="*/ 1970 h 2097"/>
                <a:gd name="T60" fmla="*/ 357 w 2396"/>
                <a:gd name="T61" fmla="*/ 1797 h 2097"/>
                <a:gd name="T62" fmla="*/ 346 w 2396"/>
                <a:gd name="T63" fmla="*/ 1739 h 2097"/>
                <a:gd name="T64" fmla="*/ 323 w 2396"/>
                <a:gd name="T65" fmla="*/ 1647 h 2097"/>
                <a:gd name="T66" fmla="*/ 415 w 2396"/>
                <a:gd name="T67" fmla="*/ 1233 h 2097"/>
                <a:gd name="T68" fmla="*/ 449 w 2396"/>
                <a:gd name="T69" fmla="*/ 1094 h 2097"/>
                <a:gd name="T70" fmla="*/ 369 w 2396"/>
                <a:gd name="T71" fmla="*/ 898 h 2097"/>
                <a:gd name="T72" fmla="*/ 311 w 2396"/>
                <a:gd name="T73" fmla="*/ 829 h 2097"/>
                <a:gd name="T74" fmla="*/ 242 w 2396"/>
                <a:gd name="T75" fmla="*/ 818 h 2097"/>
                <a:gd name="T76" fmla="*/ 127 w 2396"/>
                <a:gd name="T77" fmla="*/ 795 h 2097"/>
                <a:gd name="T78" fmla="*/ 58 w 2396"/>
                <a:gd name="T79" fmla="*/ 703 h 2097"/>
                <a:gd name="T80" fmla="*/ 23 w 2396"/>
                <a:gd name="T81" fmla="*/ 610 h 2097"/>
                <a:gd name="T82" fmla="*/ 0 w 2396"/>
                <a:gd name="T83" fmla="*/ 495 h 2097"/>
                <a:gd name="T84" fmla="*/ 12 w 2396"/>
                <a:gd name="T85" fmla="*/ 415 h 2097"/>
                <a:gd name="T86" fmla="*/ 150 w 2396"/>
                <a:gd name="T87" fmla="*/ 322 h 2097"/>
                <a:gd name="T88" fmla="*/ 219 w 2396"/>
                <a:gd name="T89" fmla="*/ 276 h 2097"/>
                <a:gd name="T90" fmla="*/ 254 w 2396"/>
                <a:gd name="T91" fmla="*/ 253 h 2097"/>
                <a:gd name="T92" fmla="*/ 323 w 2396"/>
                <a:gd name="T93" fmla="*/ 127 h 2097"/>
                <a:gd name="T94" fmla="*/ 519 w 2396"/>
                <a:gd name="T95" fmla="*/ 127 h 2097"/>
                <a:gd name="T96" fmla="*/ 576 w 2396"/>
                <a:gd name="T97" fmla="*/ 115 h 2097"/>
                <a:gd name="T98" fmla="*/ 611 w 2396"/>
                <a:gd name="T99" fmla="*/ 104 h 2097"/>
                <a:gd name="T100" fmla="*/ 576 w 2396"/>
                <a:gd name="T101" fmla="*/ 115 h 209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96"/>
                <a:gd name="T154" fmla="*/ 0 h 2097"/>
                <a:gd name="T155" fmla="*/ 2396 w 2396"/>
                <a:gd name="T156" fmla="*/ 2097 h 209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96" h="2097">
                  <a:moveTo>
                    <a:pt x="576" y="115"/>
                  </a:moveTo>
                  <a:cubicBezTo>
                    <a:pt x="628" y="124"/>
                    <a:pt x="676" y="133"/>
                    <a:pt x="726" y="150"/>
                  </a:cubicBezTo>
                  <a:cubicBezTo>
                    <a:pt x="745" y="146"/>
                    <a:pt x="766" y="147"/>
                    <a:pt x="784" y="138"/>
                  </a:cubicBezTo>
                  <a:cubicBezTo>
                    <a:pt x="813" y="123"/>
                    <a:pt x="841" y="105"/>
                    <a:pt x="864" y="81"/>
                  </a:cubicBezTo>
                  <a:cubicBezTo>
                    <a:pt x="872" y="73"/>
                    <a:pt x="878" y="63"/>
                    <a:pt x="887" y="57"/>
                  </a:cubicBezTo>
                  <a:cubicBezTo>
                    <a:pt x="920" y="34"/>
                    <a:pt x="964" y="12"/>
                    <a:pt x="1002" y="0"/>
                  </a:cubicBezTo>
                  <a:cubicBezTo>
                    <a:pt x="1120" y="9"/>
                    <a:pt x="1203" y="9"/>
                    <a:pt x="1302" y="69"/>
                  </a:cubicBezTo>
                  <a:cubicBezTo>
                    <a:pt x="1412" y="56"/>
                    <a:pt x="1518" y="58"/>
                    <a:pt x="1624" y="92"/>
                  </a:cubicBezTo>
                  <a:cubicBezTo>
                    <a:pt x="1664" y="132"/>
                    <a:pt x="1692" y="169"/>
                    <a:pt x="1717" y="219"/>
                  </a:cubicBezTo>
                  <a:cubicBezTo>
                    <a:pt x="1730" y="285"/>
                    <a:pt x="1749" y="355"/>
                    <a:pt x="1797" y="403"/>
                  </a:cubicBezTo>
                  <a:cubicBezTo>
                    <a:pt x="1858" y="393"/>
                    <a:pt x="1901" y="372"/>
                    <a:pt x="1959" y="357"/>
                  </a:cubicBezTo>
                  <a:cubicBezTo>
                    <a:pt x="1967" y="345"/>
                    <a:pt x="1968" y="325"/>
                    <a:pt x="1982" y="322"/>
                  </a:cubicBezTo>
                  <a:cubicBezTo>
                    <a:pt x="1995" y="319"/>
                    <a:pt x="2009" y="333"/>
                    <a:pt x="2016" y="345"/>
                  </a:cubicBezTo>
                  <a:cubicBezTo>
                    <a:pt x="2059" y="415"/>
                    <a:pt x="2022" y="451"/>
                    <a:pt x="2062" y="530"/>
                  </a:cubicBezTo>
                  <a:cubicBezTo>
                    <a:pt x="2070" y="545"/>
                    <a:pt x="2093" y="545"/>
                    <a:pt x="2108" y="553"/>
                  </a:cubicBezTo>
                  <a:cubicBezTo>
                    <a:pt x="2128" y="609"/>
                    <a:pt x="2159" y="650"/>
                    <a:pt x="2200" y="691"/>
                  </a:cubicBezTo>
                  <a:cubicBezTo>
                    <a:pt x="2211" y="746"/>
                    <a:pt x="2222" y="790"/>
                    <a:pt x="2247" y="841"/>
                  </a:cubicBezTo>
                  <a:cubicBezTo>
                    <a:pt x="2239" y="910"/>
                    <a:pt x="2204" y="982"/>
                    <a:pt x="2224" y="1048"/>
                  </a:cubicBezTo>
                  <a:cubicBezTo>
                    <a:pt x="2238" y="1095"/>
                    <a:pt x="2339" y="1140"/>
                    <a:pt x="2339" y="1140"/>
                  </a:cubicBezTo>
                  <a:cubicBezTo>
                    <a:pt x="2390" y="1244"/>
                    <a:pt x="2374" y="1200"/>
                    <a:pt x="2396" y="1267"/>
                  </a:cubicBezTo>
                  <a:cubicBezTo>
                    <a:pt x="2364" y="1395"/>
                    <a:pt x="2295" y="1520"/>
                    <a:pt x="2200" y="1613"/>
                  </a:cubicBezTo>
                  <a:cubicBezTo>
                    <a:pt x="2180" y="1674"/>
                    <a:pt x="2205" y="1627"/>
                    <a:pt x="2143" y="1670"/>
                  </a:cubicBezTo>
                  <a:cubicBezTo>
                    <a:pt x="2078" y="1716"/>
                    <a:pt x="2044" y="1756"/>
                    <a:pt x="1970" y="1785"/>
                  </a:cubicBezTo>
                  <a:cubicBezTo>
                    <a:pt x="1880" y="1858"/>
                    <a:pt x="1770" y="1923"/>
                    <a:pt x="1659" y="1958"/>
                  </a:cubicBezTo>
                  <a:cubicBezTo>
                    <a:pt x="1559" y="1942"/>
                    <a:pt x="1461" y="1924"/>
                    <a:pt x="1360" y="1912"/>
                  </a:cubicBezTo>
                  <a:cubicBezTo>
                    <a:pt x="1242" y="1884"/>
                    <a:pt x="1143" y="1910"/>
                    <a:pt x="1060" y="1993"/>
                  </a:cubicBezTo>
                  <a:cubicBezTo>
                    <a:pt x="1037" y="2058"/>
                    <a:pt x="1011" y="2080"/>
                    <a:pt x="945" y="2097"/>
                  </a:cubicBezTo>
                  <a:cubicBezTo>
                    <a:pt x="843" y="2089"/>
                    <a:pt x="745" y="2081"/>
                    <a:pt x="645" y="2062"/>
                  </a:cubicBezTo>
                  <a:cubicBezTo>
                    <a:pt x="607" y="2047"/>
                    <a:pt x="567" y="2034"/>
                    <a:pt x="530" y="2016"/>
                  </a:cubicBezTo>
                  <a:cubicBezTo>
                    <a:pt x="499" y="2001"/>
                    <a:pt x="438" y="1970"/>
                    <a:pt x="438" y="1970"/>
                  </a:cubicBezTo>
                  <a:cubicBezTo>
                    <a:pt x="418" y="1911"/>
                    <a:pt x="385" y="1853"/>
                    <a:pt x="357" y="1797"/>
                  </a:cubicBezTo>
                  <a:cubicBezTo>
                    <a:pt x="353" y="1778"/>
                    <a:pt x="350" y="1758"/>
                    <a:pt x="346" y="1739"/>
                  </a:cubicBezTo>
                  <a:cubicBezTo>
                    <a:pt x="339" y="1708"/>
                    <a:pt x="323" y="1647"/>
                    <a:pt x="323" y="1647"/>
                  </a:cubicBezTo>
                  <a:cubicBezTo>
                    <a:pt x="331" y="1513"/>
                    <a:pt x="336" y="1350"/>
                    <a:pt x="415" y="1233"/>
                  </a:cubicBezTo>
                  <a:cubicBezTo>
                    <a:pt x="430" y="1187"/>
                    <a:pt x="440" y="1142"/>
                    <a:pt x="449" y="1094"/>
                  </a:cubicBezTo>
                  <a:cubicBezTo>
                    <a:pt x="434" y="1001"/>
                    <a:pt x="429" y="970"/>
                    <a:pt x="369" y="898"/>
                  </a:cubicBezTo>
                  <a:cubicBezTo>
                    <a:pt x="352" y="878"/>
                    <a:pt x="337" y="840"/>
                    <a:pt x="311" y="829"/>
                  </a:cubicBezTo>
                  <a:cubicBezTo>
                    <a:pt x="290" y="820"/>
                    <a:pt x="265" y="822"/>
                    <a:pt x="242" y="818"/>
                  </a:cubicBezTo>
                  <a:cubicBezTo>
                    <a:pt x="205" y="805"/>
                    <a:pt x="159" y="817"/>
                    <a:pt x="127" y="795"/>
                  </a:cubicBezTo>
                  <a:cubicBezTo>
                    <a:pt x="95" y="773"/>
                    <a:pt x="58" y="703"/>
                    <a:pt x="58" y="703"/>
                  </a:cubicBezTo>
                  <a:cubicBezTo>
                    <a:pt x="47" y="672"/>
                    <a:pt x="32" y="642"/>
                    <a:pt x="23" y="610"/>
                  </a:cubicBezTo>
                  <a:cubicBezTo>
                    <a:pt x="13" y="572"/>
                    <a:pt x="0" y="495"/>
                    <a:pt x="0" y="495"/>
                  </a:cubicBezTo>
                  <a:cubicBezTo>
                    <a:pt x="4" y="468"/>
                    <a:pt x="2" y="440"/>
                    <a:pt x="12" y="415"/>
                  </a:cubicBezTo>
                  <a:cubicBezTo>
                    <a:pt x="34" y="361"/>
                    <a:pt x="105" y="347"/>
                    <a:pt x="150" y="322"/>
                  </a:cubicBezTo>
                  <a:cubicBezTo>
                    <a:pt x="174" y="309"/>
                    <a:pt x="196" y="291"/>
                    <a:pt x="219" y="276"/>
                  </a:cubicBezTo>
                  <a:cubicBezTo>
                    <a:pt x="231" y="268"/>
                    <a:pt x="254" y="253"/>
                    <a:pt x="254" y="253"/>
                  </a:cubicBezTo>
                  <a:cubicBezTo>
                    <a:pt x="278" y="180"/>
                    <a:pt x="266" y="165"/>
                    <a:pt x="323" y="127"/>
                  </a:cubicBezTo>
                  <a:cubicBezTo>
                    <a:pt x="456" y="154"/>
                    <a:pt x="417" y="153"/>
                    <a:pt x="519" y="127"/>
                  </a:cubicBezTo>
                  <a:cubicBezTo>
                    <a:pt x="538" y="122"/>
                    <a:pt x="557" y="120"/>
                    <a:pt x="576" y="115"/>
                  </a:cubicBezTo>
                  <a:cubicBezTo>
                    <a:pt x="588" y="112"/>
                    <a:pt x="611" y="104"/>
                    <a:pt x="611" y="104"/>
                  </a:cubicBezTo>
                  <a:cubicBezTo>
                    <a:pt x="611" y="104"/>
                    <a:pt x="588" y="111"/>
                    <a:pt x="576" y="115"/>
                  </a:cubicBezTo>
                  <a:close/>
                </a:path>
              </a:pathLst>
            </a:custGeom>
            <a:solidFill>
              <a:srgbClr val="CCFFFF"/>
            </a:solidFill>
            <a:ln w="9525">
              <a:solidFill>
                <a:schemeClr val="tx1"/>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033" name="Text Box 10"/>
            <p:cNvSpPr txBox="1">
              <a:spLocks noChangeArrowheads="1"/>
            </p:cNvSpPr>
            <p:nvPr/>
          </p:nvSpPr>
          <p:spPr bwMode="auto">
            <a:xfrm>
              <a:off x="1956" y="2208"/>
              <a:ext cx="76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1400">
                  <a:latin typeface="Arial" panose="020B0604020202020204" pitchFamily="34" charset="0"/>
                </a:rPr>
                <a:t>PSTN (Telephone Network)</a:t>
              </a:r>
            </a:p>
          </p:txBody>
        </p:sp>
        <p:pic>
          <p:nvPicPr>
            <p:cNvPr id="1034" name="Picture 11" descr="MMj03367310000[1]"/>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3024" y="912"/>
              <a:ext cx="72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descr="MCj0412272000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8" y="2784"/>
              <a:ext cx="708"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Line 13"/>
            <p:cNvSpPr>
              <a:spLocks noChangeShapeType="1"/>
            </p:cNvSpPr>
            <p:nvPr/>
          </p:nvSpPr>
          <p:spPr bwMode="auto">
            <a:xfrm>
              <a:off x="852" y="1344"/>
              <a:ext cx="432" cy="2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7" name="Line 14"/>
            <p:cNvSpPr>
              <a:spLocks noChangeShapeType="1"/>
            </p:cNvSpPr>
            <p:nvPr/>
          </p:nvSpPr>
          <p:spPr bwMode="auto">
            <a:xfrm flipV="1">
              <a:off x="816" y="2592"/>
              <a:ext cx="660" cy="62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8" name="Line 15"/>
            <p:cNvSpPr>
              <a:spLocks noChangeShapeType="1"/>
            </p:cNvSpPr>
            <p:nvPr/>
          </p:nvSpPr>
          <p:spPr bwMode="auto">
            <a:xfrm flipV="1">
              <a:off x="3072" y="1392"/>
              <a:ext cx="288" cy="2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9" name="Line 16"/>
            <p:cNvSpPr>
              <a:spLocks noChangeShapeType="1"/>
            </p:cNvSpPr>
            <p:nvPr/>
          </p:nvSpPr>
          <p:spPr bwMode="auto">
            <a:xfrm flipH="1" flipV="1">
              <a:off x="2400" y="3312"/>
              <a:ext cx="384" cy="2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0" name="Line 17"/>
            <p:cNvSpPr>
              <a:spLocks noChangeShapeType="1"/>
            </p:cNvSpPr>
            <p:nvPr/>
          </p:nvSpPr>
          <p:spPr bwMode="auto">
            <a:xfrm flipV="1">
              <a:off x="3204" y="2352"/>
              <a:ext cx="48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1" name="Text Box 18"/>
            <p:cNvSpPr txBox="1">
              <a:spLocks noChangeArrowheads="1"/>
            </p:cNvSpPr>
            <p:nvPr/>
          </p:nvSpPr>
          <p:spPr bwMode="auto">
            <a:xfrm>
              <a:off x="3360" y="3120"/>
              <a:ext cx="225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Voice &amp; DTMF as input</a:t>
              </a:r>
            </a:p>
            <a:p>
              <a:pPr eaLnBrk="1" hangingPunct="1">
                <a:spcBef>
                  <a:spcPct val="50000"/>
                </a:spcBef>
              </a:pPr>
              <a:r>
                <a:rPr lang="en-US" altLang="en-US"/>
                <a:t>Voice as output</a:t>
              </a:r>
            </a:p>
          </p:txBody>
        </p:sp>
      </p:gr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52656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81000" y="76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Benefits of CTI</a:t>
            </a:r>
          </a:p>
        </p:txBody>
      </p:sp>
      <p:sp>
        <p:nvSpPr>
          <p:cNvPr id="21507" name="Text Box 3"/>
          <p:cNvSpPr txBox="1">
            <a:spLocks noChangeArrowheads="1"/>
          </p:cNvSpPr>
          <p:nvPr/>
        </p:nvSpPr>
        <p:spPr bwMode="auto">
          <a:xfrm>
            <a:off x="304800" y="838200"/>
            <a:ext cx="8458200" cy="66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a:t> E</a:t>
            </a:r>
            <a:r>
              <a:rPr lang="en-US" altLang="en-US">
                <a:cs typeface="Arial" panose="020B0604020202020204" pitchFamily="34" charset="0"/>
              </a:rPr>
              <a:t>asy integration with existing telephone and computer systems irrespective of whether they are state – of – the – art databases or legacy systems</a:t>
            </a:r>
          </a:p>
          <a:p>
            <a:pPr eaLnBrk="1" hangingPunct="1">
              <a:lnSpc>
                <a:spcPct val="90000"/>
              </a:lnSpc>
              <a:spcBef>
                <a:spcPct val="20000"/>
              </a:spcBef>
              <a:buFont typeface="Wingdings" panose="05000000000000000000" pitchFamily="2" charset="2"/>
              <a:buChar char="q"/>
            </a:pPr>
            <a:endParaRPr lang="en-US" altLang="en-US">
              <a:cs typeface="Arial" panose="020B0604020202020204" pitchFamily="34" charset="0"/>
            </a:endParaRPr>
          </a:p>
          <a:p>
            <a:pPr eaLnBrk="1" hangingPunct="1">
              <a:lnSpc>
                <a:spcPct val="90000"/>
              </a:lnSpc>
              <a:spcBef>
                <a:spcPct val="20000"/>
              </a:spcBef>
              <a:buFont typeface="Wingdings" panose="05000000000000000000" pitchFamily="2" charset="2"/>
              <a:buChar char="q"/>
            </a:pPr>
            <a:r>
              <a:rPr lang="en-US" altLang="en-US">
                <a:cs typeface="Arial" panose="020B0604020202020204" pitchFamily="34" charset="0"/>
              </a:rPr>
              <a:t> Independent of the locale and culture as the same application can be adapted for other languages very quickly</a:t>
            </a:r>
          </a:p>
          <a:p>
            <a:pPr eaLnBrk="1" hangingPunct="1">
              <a:lnSpc>
                <a:spcPct val="90000"/>
              </a:lnSpc>
              <a:spcBef>
                <a:spcPct val="20000"/>
              </a:spcBef>
              <a:buFont typeface="Wingdings" panose="05000000000000000000" pitchFamily="2" charset="2"/>
              <a:buChar char="q"/>
            </a:pPr>
            <a:endParaRPr lang="en-US" altLang="en-US">
              <a:cs typeface="Arial" panose="020B0604020202020204" pitchFamily="34" charset="0"/>
            </a:endParaRPr>
          </a:p>
          <a:p>
            <a:pPr eaLnBrk="1" hangingPunct="1">
              <a:lnSpc>
                <a:spcPct val="90000"/>
              </a:lnSpc>
              <a:spcBef>
                <a:spcPct val="20000"/>
              </a:spcBef>
              <a:buFont typeface="Wingdings" panose="05000000000000000000" pitchFamily="2" charset="2"/>
              <a:buChar char="q"/>
            </a:pPr>
            <a:r>
              <a:rPr lang="en-US" altLang="en-US">
                <a:cs typeface="Arial" panose="020B0604020202020204" pitchFamily="34" charset="0"/>
              </a:rPr>
              <a:t> Very effective for rural population and senior citizens who are not computer savvy</a:t>
            </a:r>
          </a:p>
          <a:p>
            <a:pPr eaLnBrk="1" hangingPunct="1">
              <a:lnSpc>
                <a:spcPct val="90000"/>
              </a:lnSpc>
              <a:spcBef>
                <a:spcPct val="20000"/>
              </a:spcBef>
              <a:buFont typeface="Wingdings" panose="05000000000000000000" pitchFamily="2" charset="2"/>
              <a:buChar char="q"/>
            </a:pPr>
            <a:endParaRPr lang="en-US" altLang="en-US">
              <a:cs typeface="Arial" panose="020B0604020202020204" pitchFamily="34" charset="0"/>
            </a:endParaRPr>
          </a:p>
          <a:p>
            <a:pPr eaLnBrk="1" hangingPunct="1">
              <a:lnSpc>
                <a:spcPct val="90000"/>
              </a:lnSpc>
              <a:spcBef>
                <a:spcPct val="20000"/>
              </a:spcBef>
              <a:buFont typeface="Wingdings" panose="05000000000000000000" pitchFamily="2" charset="2"/>
              <a:buChar char="q"/>
            </a:pPr>
            <a:r>
              <a:rPr lang="en-US" altLang="en-US">
                <a:cs typeface="Arial" panose="020B0604020202020204" pitchFamily="34" charset="0"/>
              </a:rPr>
              <a:t> </a:t>
            </a:r>
            <a:r>
              <a:rPr lang="en-US" altLang="en-US">
                <a:cs typeface="Times New Roman" panose="02020603050405020304" pitchFamily="18" charset="0"/>
              </a:rPr>
              <a:t>Comprehensive voice – processing capabilities designed specifically for small, middle and large – size businesses</a:t>
            </a:r>
          </a:p>
          <a:p>
            <a:pPr eaLnBrk="1" hangingPunct="1">
              <a:lnSpc>
                <a:spcPct val="90000"/>
              </a:lnSpc>
              <a:spcBef>
                <a:spcPct val="20000"/>
              </a:spcBef>
              <a:buFont typeface="Wingdings" panose="05000000000000000000" pitchFamily="2" charset="2"/>
              <a:buChar char="q"/>
            </a:pPr>
            <a:endParaRPr lang="en-US" altLang="en-US">
              <a:cs typeface="Times New Roman" panose="02020603050405020304" pitchFamily="18" charset="0"/>
            </a:endParaRPr>
          </a:p>
          <a:p>
            <a:pPr eaLnBrk="1" hangingPunct="1">
              <a:spcBef>
                <a:spcPct val="20000"/>
              </a:spcBef>
              <a:buFont typeface="Wingdings" panose="05000000000000000000" pitchFamily="2" charset="2"/>
              <a:buChar char="q"/>
            </a:pPr>
            <a:r>
              <a:rPr lang="en-US" altLang="en-US"/>
              <a:t> P</a:t>
            </a:r>
            <a:r>
              <a:rPr lang="en-US" altLang="en-US">
                <a:cs typeface="Arial" panose="020B0604020202020204" pitchFamily="34" charset="0"/>
              </a:rPr>
              <a:t>rovide customized application development tools that are ideal for different size and types of businesses </a:t>
            </a:r>
            <a:endParaRPr lang="en-US" altLang="en-US"/>
          </a:p>
          <a:p>
            <a:pPr eaLnBrk="1" hangingPunct="1">
              <a:spcBef>
                <a:spcPct val="20000"/>
              </a:spcBef>
              <a:buFont typeface="Wingdings" panose="05000000000000000000" pitchFamily="2" charset="2"/>
              <a:buChar char="q"/>
            </a:pPr>
            <a:endParaRPr lang="en-US" altLang="en-US">
              <a:cs typeface="Arial" panose="020B0604020202020204" pitchFamily="34" charset="0"/>
            </a:endParaRP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179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Evolution of Telephony</a:t>
            </a:r>
          </a:p>
        </p:txBody>
      </p:sp>
      <p:sp>
        <p:nvSpPr>
          <p:cNvPr id="5123" name="Text Box 1027"/>
          <p:cNvSpPr txBox="1">
            <a:spLocks noChangeArrowheads="1"/>
          </p:cNvSpPr>
          <p:nvPr/>
        </p:nvSpPr>
        <p:spPr bwMode="auto">
          <a:xfrm>
            <a:off x="381000" y="1371600"/>
            <a:ext cx="83820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1876 – First telephone system by Alexander Graham Bell</a:t>
            </a:r>
          </a:p>
          <a:p>
            <a:pPr eaLnBrk="1" hangingPunct="1">
              <a:spcBef>
                <a:spcPct val="50000"/>
              </a:spcBef>
              <a:buFont typeface="Wingdings" panose="05000000000000000000" pitchFamily="2" charset="2"/>
              <a:buChar char="q"/>
            </a:pPr>
            <a:r>
              <a:rPr lang="en-US" altLang="en-US"/>
              <a:t> 1892 – Strowger switch installed as first automatic telephone exchange</a:t>
            </a:r>
          </a:p>
          <a:p>
            <a:pPr eaLnBrk="1" hangingPunct="1">
              <a:spcBef>
                <a:spcPct val="50000"/>
              </a:spcBef>
              <a:buFont typeface="Wingdings" panose="05000000000000000000" pitchFamily="2" charset="2"/>
              <a:buChar char="q"/>
            </a:pPr>
            <a:r>
              <a:rPr lang="en-US" altLang="en-US"/>
              <a:t> 1960 – Electronic Switching System (ESS) developed by AT&amp;T</a:t>
            </a:r>
          </a:p>
          <a:p>
            <a:pPr eaLnBrk="1" hangingPunct="1">
              <a:spcBef>
                <a:spcPct val="50000"/>
              </a:spcBef>
              <a:buFont typeface="Wingdings" panose="05000000000000000000" pitchFamily="2" charset="2"/>
              <a:buChar char="q"/>
            </a:pPr>
            <a:r>
              <a:rPr lang="en-US" altLang="en-US"/>
              <a:t> 1962 – Carrier system went digital</a:t>
            </a:r>
          </a:p>
          <a:p>
            <a:pPr eaLnBrk="1" hangingPunct="1">
              <a:spcBef>
                <a:spcPct val="50000"/>
              </a:spcBef>
              <a:buFont typeface="Wingdings" panose="05000000000000000000" pitchFamily="2" charset="2"/>
              <a:buChar char="q"/>
            </a:pPr>
            <a:r>
              <a:rPr lang="en-US" altLang="en-US"/>
              <a:t> 1960’s and 1970’s – Stored program telephone exchanges </a:t>
            </a:r>
          </a:p>
          <a:p>
            <a:pPr eaLnBrk="1" hangingPunct="1">
              <a:spcBef>
                <a:spcPct val="50000"/>
              </a:spcBef>
              <a:buFont typeface="Wingdings" panose="05000000000000000000" pitchFamily="2" charset="2"/>
              <a:buChar char="q"/>
            </a:pPr>
            <a:r>
              <a:rPr lang="en-US" altLang="en-US"/>
              <a:t> 1980’s – Wireless telephony emerged</a:t>
            </a:r>
          </a:p>
          <a:p>
            <a:pPr eaLnBrk="1" hangingPunct="1">
              <a:spcBef>
                <a:spcPct val="50000"/>
              </a:spcBef>
              <a:buFont typeface="Wingdings" panose="05000000000000000000" pitchFamily="2" charset="2"/>
              <a:buChar char="q"/>
            </a:pPr>
            <a:r>
              <a:rPr lang="en-US" altLang="en-US"/>
              <a:t> 1990’s – Mobile telephony flourished commercially across the world </a:t>
            </a:r>
          </a:p>
          <a:p>
            <a:pPr eaLnBrk="1" hangingPunct="1">
              <a:spcBef>
                <a:spcPct val="5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96064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How CTI is different?</a:t>
            </a:r>
          </a:p>
        </p:txBody>
      </p:sp>
      <p:sp>
        <p:nvSpPr>
          <p:cNvPr id="22531" name="Text Box 3"/>
          <p:cNvSpPr txBox="1">
            <a:spLocks noChangeArrowheads="1"/>
          </p:cNvSpPr>
          <p:nvPr/>
        </p:nvSpPr>
        <p:spPr bwMode="auto">
          <a:xfrm>
            <a:off x="381000" y="1752600"/>
            <a:ext cx="8305800" cy="3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dirty="0"/>
              <a:t> The only difference is User Interface</a:t>
            </a:r>
          </a:p>
          <a:p>
            <a:pPr eaLnBrk="1" hangingPunct="1">
              <a:spcBef>
                <a:spcPct val="20000"/>
              </a:spcBef>
              <a:buFont typeface="Wingdings" panose="05000000000000000000" pitchFamily="2" charset="2"/>
              <a:buChar char="q"/>
            </a:pPr>
            <a:r>
              <a:rPr lang="en-US" altLang="en-US" dirty="0"/>
              <a:t> Input through </a:t>
            </a:r>
            <a:r>
              <a:rPr lang="en-US" altLang="en-US" dirty="0"/>
              <a:t>Dual Tone Multi Frequency </a:t>
            </a:r>
            <a:r>
              <a:rPr lang="en-US" altLang="en-US" dirty="0" smtClean="0"/>
              <a:t>(DTMF) </a:t>
            </a:r>
            <a:r>
              <a:rPr lang="en-US" altLang="en-US" dirty="0" smtClean="0"/>
              <a:t>telephone </a:t>
            </a:r>
            <a:r>
              <a:rPr lang="en-US" altLang="en-US" dirty="0"/>
              <a:t>keypad </a:t>
            </a:r>
          </a:p>
          <a:p>
            <a:pPr eaLnBrk="1" hangingPunct="1">
              <a:spcBef>
                <a:spcPct val="20000"/>
              </a:spcBef>
              <a:buFont typeface="Wingdings" panose="05000000000000000000" pitchFamily="2" charset="2"/>
              <a:buChar char="q"/>
            </a:pPr>
            <a:r>
              <a:rPr lang="en-US" altLang="en-US" dirty="0"/>
              <a:t> Input through rotary telephone</a:t>
            </a:r>
          </a:p>
          <a:p>
            <a:pPr eaLnBrk="1" hangingPunct="1">
              <a:spcBef>
                <a:spcPct val="20000"/>
              </a:spcBef>
              <a:buFont typeface="Wingdings" panose="05000000000000000000" pitchFamily="2" charset="2"/>
              <a:buChar char="q"/>
            </a:pPr>
            <a:r>
              <a:rPr lang="en-US" altLang="en-US" dirty="0"/>
              <a:t> Input through voice</a:t>
            </a:r>
          </a:p>
          <a:p>
            <a:pPr eaLnBrk="1" hangingPunct="1">
              <a:spcBef>
                <a:spcPct val="20000"/>
              </a:spcBef>
              <a:buFont typeface="Wingdings" panose="05000000000000000000" pitchFamily="2" charset="2"/>
              <a:buChar char="q"/>
            </a:pPr>
            <a:r>
              <a:rPr lang="en-US" altLang="en-US" dirty="0"/>
              <a:t> Output is always audible sound</a:t>
            </a:r>
          </a:p>
          <a:p>
            <a:pPr eaLnBrk="1" hangingPunct="1">
              <a:spcBef>
                <a:spcPct val="50000"/>
              </a:spcBef>
              <a:buFont typeface="Wingdings" panose="05000000000000000000" pitchFamily="2" charset="2"/>
              <a:buChar char="q"/>
            </a:pPr>
            <a:endParaRPr lang="en-US" altLang="en-US" dirty="0"/>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05508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Interactive Voice Response Service</a:t>
            </a:r>
          </a:p>
        </p:txBody>
      </p:sp>
      <p:sp>
        <p:nvSpPr>
          <p:cNvPr id="23555" name="AutoShape 3"/>
          <p:cNvSpPr>
            <a:spLocks noChangeArrowheads="1"/>
          </p:cNvSpPr>
          <p:nvPr/>
        </p:nvSpPr>
        <p:spPr bwMode="auto">
          <a:xfrm>
            <a:off x="492125" y="4597400"/>
            <a:ext cx="1196975" cy="838200"/>
          </a:xfrm>
          <a:prstGeom prst="can">
            <a:avLst>
              <a:gd name="adj" fmla="val 25000"/>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4197" name="Text Box 5"/>
          <p:cNvSpPr txBox="1">
            <a:spLocks noChangeArrowheads="1"/>
          </p:cNvSpPr>
          <p:nvPr/>
        </p:nvSpPr>
        <p:spPr bwMode="auto">
          <a:xfrm>
            <a:off x="304800" y="5334000"/>
            <a:ext cx="3152775" cy="1524000"/>
          </a:xfrm>
          <a:prstGeom prst="rect">
            <a:avLst/>
          </a:prstGeom>
          <a:noFill/>
          <a:ln w="9525">
            <a:noFill/>
            <a:miter lim="800000"/>
            <a:headEnd/>
            <a:tailEnd/>
          </a:ln>
          <a:effectLst/>
        </p:spPr>
        <p:txBody>
          <a:bodyPr wrap="none" lIns="0" tIns="0" rIns="0" bIns="0">
            <a:spAutoFit/>
          </a:bodyPr>
          <a:lstStyle/>
          <a:p>
            <a:pPr eaLnBrk="0" hangingPunct="0">
              <a:lnSpc>
                <a:spcPts val="4000"/>
              </a:lnSpc>
              <a:buFontTx/>
              <a:buChar char="•"/>
              <a:defRPr/>
            </a:pPr>
            <a:r>
              <a:rPr lang="en-US" sz="1600" b="1">
                <a:effectLst>
                  <a:outerShdw blurRad="38100" dist="38100" dir="2700000" algn="tl">
                    <a:srgbClr val="000000"/>
                  </a:outerShdw>
                </a:effectLst>
                <a:latin typeface="Verdana" pitchFamily="34" charset="0"/>
              </a:rPr>
              <a:t> Enterprise E-mail / Data</a:t>
            </a:r>
          </a:p>
          <a:p>
            <a:pPr eaLnBrk="0" hangingPunct="0">
              <a:lnSpc>
                <a:spcPts val="4000"/>
              </a:lnSpc>
              <a:buFontTx/>
              <a:buChar char="•"/>
              <a:defRPr/>
            </a:pPr>
            <a:r>
              <a:rPr lang="en-US" sz="1600" b="1">
                <a:effectLst>
                  <a:outerShdw blurRad="38100" dist="38100" dir="2700000" algn="tl">
                    <a:srgbClr val="000000"/>
                  </a:outerShdw>
                </a:effectLst>
                <a:latin typeface="Verdana" pitchFamily="34" charset="0"/>
              </a:rPr>
              <a:t> Flight related information </a:t>
            </a:r>
          </a:p>
          <a:p>
            <a:pPr eaLnBrk="0" hangingPunct="0">
              <a:lnSpc>
                <a:spcPts val="4000"/>
              </a:lnSpc>
              <a:buFontTx/>
              <a:buChar char="•"/>
              <a:defRPr/>
            </a:pPr>
            <a:r>
              <a:rPr lang="en-US" sz="1600" b="1">
                <a:effectLst>
                  <a:outerShdw blurRad="38100" dist="38100" dir="2700000" algn="tl">
                    <a:srgbClr val="000000"/>
                  </a:outerShdw>
                </a:effectLst>
                <a:latin typeface="Verdana" pitchFamily="34" charset="0"/>
              </a:rPr>
              <a:t> Legacy data</a:t>
            </a:r>
          </a:p>
        </p:txBody>
      </p:sp>
      <p:pic>
        <p:nvPicPr>
          <p:cNvPr id="23557" name="Picture 6" descr="pe000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02388" y="2133600"/>
            <a:ext cx="1908175"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AutoShape 7"/>
          <p:cNvSpPr>
            <a:spLocks noChangeArrowheads="1"/>
          </p:cNvSpPr>
          <p:nvPr/>
        </p:nvSpPr>
        <p:spPr bwMode="auto">
          <a:xfrm rot="3990218">
            <a:off x="6132512" y="3235326"/>
            <a:ext cx="258763" cy="1408112"/>
          </a:xfrm>
          <a:prstGeom prst="downArrow">
            <a:avLst>
              <a:gd name="adj1" fmla="val 50000"/>
              <a:gd name="adj2" fmla="val 136043"/>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4200" name="Text Box 8"/>
          <p:cNvSpPr txBox="1">
            <a:spLocks noChangeArrowheads="1"/>
          </p:cNvSpPr>
          <p:nvPr/>
        </p:nvSpPr>
        <p:spPr bwMode="auto">
          <a:xfrm>
            <a:off x="5980113" y="4038600"/>
            <a:ext cx="1235075" cy="508000"/>
          </a:xfrm>
          <a:prstGeom prst="rect">
            <a:avLst/>
          </a:prstGeom>
          <a:noFill/>
          <a:ln w="9525">
            <a:noFill/>
            <a:miter lim="800000"/>
            <a:headEnd/>
            <a:tailEnd/>
          </a:ln>
          <a:effectLst/>
        </p:spPr>
        <p:txBody>
          <a:bodyPr wrap="none" lIns="0" tIns="0" rIns="0" bIns="0">
            <a:spAutoFit/>
          </a:bodyPr>
          <a:lstStyle/>
          <a:p>
            <a:pPr algn="ctr" eaLnBrk="0" hangingPunct="0">
              <a:lnSpc>
                <a:spcPts val="4000"/>
              </a:lnSpc>
              <a:defRPr/>
            </a:pPr>
            <a:r>
              <a:rPr lang="en-US" sz="1400" b="1">
                <a:effectLst>
                  <a:outerShdw blurRad="38100" dist="38100" dir="2700000" algn="tl">
                    <a:srgbClr val="000000"/>
                  </a:outerShdw>
                </a:effectLst>
                <a:latin typeface="Verdana" pitchFamily="34" charset="0"/>
              </a:rPr>
              <a:t>Dial 6542222</a:t>
            </a:r>
          </a:p>
        </p:txBody>
      </p:sp>
      <p:grpSp>
        <p:nvGrpSpPr>
          <p:cNvPr id="23560" name="Group 9"/>
          <p:cNvGrpSpPr>
            <a:grpSpLocks/>
          </p:cNvGrpSpPr>
          <p:nvPr/>
        </p:nvGrpSpPr>
        <p:grpSpPr bwMode="auto">
          <a:xfrm>
            <a:off x="4151313" y="3124200"/>
            <a:ext cx="1125537" cy="1600200"/>
            <a:chOff x="1051" y="2175"/>
            <a:chExt cx="323" cy="323"/>
          </a:xfrm>
        </p:grpSpPr>
        <p:grpSp>
          <p:nvGrpSpPr>
            <p:cNvPr id="23566" name="Group 10"/>
            <p:cNvGrpSpPr>
              <a:grpSpLocks/>
            </p:cNvGrpSpPr>
            <p:nvPr/>
          </p:nvGrpSpPr>
          <p:grpSpPr bwMode="auto">
            <a:xfrm>
              <a:off x="1051" y="2175"/>
              <a:ext cx="323" cy="323"/>
              <a:chOff x="1051" y="2175"/>
              <a:chExt cx="323" cy="323"/>
            </a:xfrm>
          </p:grpSpPr>
          <p:sp>
            <p:nvSpPr>
              <p:cNvPr id="23588" name="Rectangle 11"/>
              <p:cNvSpPr>
                <a:spLocks noChangeArrowheads="1"/>
              </p:cNvSpPr>
              <p:nvPr/>
            </p:nvSpPr>
            <p:spPr bwMode="auto">
              <a:xfrm>
                <a:off x="1051" y="2207"/>
                <a:ext cx="287" cy="291"/>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9" name="Rectangle 12"/>
              <p:cNvSpPr>
                <a:spLocks noChangeArrowheads="1"/>
              </p:cNvSpPr>
              <p:nvPr/>
            </p:nvSpPr>
            <p:spPr bwMode="auto">
              <a:xfrm>
                <a:off x="1051" y="2211"/>
                <a:ext cx="287" cy="287"/>
              </a:xfrm>
              <a:prstGeom prst="rect">
                <a:avLst/>
              </a:prstGeom>
              <a:solidFill>
                <a:srgbClr val="0096D5"/>
              </a:solidFill>
              <a:ln w="6350">
                <a:solidFill>
                  <a:srgbClr val="AAE6FF"/>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0" name="Freeform 13"/>
              <p:cNvSpPr>
                <a:spLocks/>
              </p:cNvSpPr>
              <p:nvPr/>
            </p:nvSpPr>
            <p:spPr bwMode="auto">
              <a:xfrm>
                <a:off x="1051" y="2175"/>
                <a:ext cx="323" cy="32"/>
              </a:xfrm>
              <a:custGeom>
                <a:avLst/>
                <a:gdLst>
                  <a:gd name="T0" fmla="*/ 0 w 323"/>
                  <a:gd name="T1" fmla="*/ 32 h 32"/>
                  <a:gd name="T2" fmla="*/ 36 w 323"/>
                  <a:gd name="T3" fmla="*/ 0 h 32"/>
                  <a:gd name="T4" fmla="*/ 323 w 323"/>
                  <a:gd name="T5" fmla="*/ 0 h 32"/>
                  <a:gd name="T6" fmla="*/ 287 w 323"/>
                  <a:gd name="T7" fmla="*/ 32 h 32"/>
                  <a:gd name="T8" fmla="*/ 0 w 323"/>
                  <a:gd name="T9" fmla="*/ 32 h 32"/>
                  <a:gd name="T10" fmla="*/ 0 60000 65536"/>
                  <a:gd name="T11" fmla="*/ 0 60000 65536"/>
                  <a:gd name="T12" fmla="*/ 0 60000 65536"/>
                  <a:gd name="T13" fmla="*/ 0 60000 65536"/>
                  <a:gd name="T14" fmla="*/ 0 60000 65536"/>
                  <a:gd name="T15" fmla="*/ 0 w 323"/>
                  <a:gd name="T16" fmla="*/ 0 h 32"/>
                  <a:gd name="T17" fmla="*/ 323 w 323"/>
                  <a:gd name="T18" fmla="*/ 32 h 32"/>
                </a:gdLst>
                <a:ahLst/>
                <a:cxnLst>
                  <a:cxn ang="T10">
                    <a:pos x="T0" y="T1"/>
                  </a:cxn>
                  <a:cxn ang="T11">
                    <a:pos x="T2" y="T3"/>
                  </a:cxn>
                  <a:cxn ang="T12">
                    <a:pos x="T4" y="T5"/>
                  </a:cxn>
                  <a:cxn ang="T13">
                    <a:pos x="T6" y="T7"/>
                  </a:cxn>
                  <a:cxn ang="T14">
                    <a:pos x="T8" y="T9"/>
                  </a:cxn>
                </a:cxnLst>
                <a:rect l="T15" t="T16" r="T17" b="T18"/>
                <a:pathLst>
                  <a:path w="323" h="32">
                    <a:moveTo>
                      <a:pt x="0" y="32"/>
                    </a:moveTo>
                    <a:lnTo>
                      <a:pt x="36" y="0"/>
                    </a:lnTo>
                    <a:lnTo>
                      <a:pt x="323" y="0"/>
                    </a:lnTo>
                    <a:lnTo>
                      <a:pt x="287" y="32"/>
                    </a:lnTo>
                    <a:lnTo>
                      <a:pt x="0" y="32"/>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1" name="Freeform 14"/>
              <p:cNvSpPr>
                <a:spLocks/>
              </p:cNvSpPr>
              <p:nvPr/>
            </p:nvSpPr>
            <p:spPr bwMode="auto">
              <a:xfrm>
                <a:off x="1051" y="2175"/>
                <a:ext cx="323" cy="32"/>
              </a:xfrm>
              <a:custGeom>
                <a:avLst/>
                <a:gdLst>
                  <a:gd name="T0" fmla="*/ 0 w 323"/>
                  <a:gd name="T1" fmla="*/ 32 h 32"/>
                  <a:gd name="T2" fmla="*/ 36 w 323"/>
                  <a:gd name="T3" fmla="*/ 0 h 32"/>
                  <a:gd name="T4" fmla="*/ 323 w 323"/>
                  <a:gd name="T5" fmla="*/ 0 h 32"/>
                  <a:gd name="T6" fmla="*/ 287 w 323"/>
                  <a:gd name="T7" fmla="*/ 32 h 32"/>
                  <a:gd name="T8" fmla="*/ 0 w 323"/>
                  <a:gd name="T9" fmla="*/ 32 h 32"/>
                  <a:gd name="T10" fmla="*/ 0 60000 65536"/>
                  <a:gd name="T11" fmla="*/ 0 60000 65536"/>
                  <a:gd name="T12" fmla="*/ 0 60000 65536"/>
                  <a:gd name="T13" fmla="*/ 0 60000 65536"/>
                  <a:gd name="T14" fmla="*/ 0 60000 65536"/>
                  <a:gd name="T15" fmla="*/ 0 w 323"/>
                  <a:gd name="T16" fmla="*/ 0 h 32"/>
                  <a:gd name="T17" fmla="*/ 323 w 323"/>
                  <a:gd name="T18" fmla="*/ 32 h 32"/>
                </a:gdLst>
                <a:ahLst/>
                <a:cxnLst>
                  <a:cxn ang="T10">
                    <a:pos x="T0" y="T1"/>
                  </a:cxn>
                  <a:cxn ang="T11">
                    <a:pos x="T2" y="T3"/>
                  </a:cxn>
                  <a:cxn ang="T12">
                    <a:pos x="T4" y="T5"/>
                  </a:cxn>
                  <a:cxn ang="T13">
                    <a:pos x="T6" y="T7"/>
                  </a:cxn>
                  <a:cxn ang="T14">
                    <a:pos x="T8" y="T9"/>
                  </a:cxn>
                </a:cxnLst>
                <a:rect l="T15" t="T16" r="T17" b="T18"/>
                <a:pathLst>
                  <a:path w="323" h="32">
                    <a:moveTo>
                      <a:pt x="0" y="32"/>
                    </a:moveTo>
                    <a:lnTo>
                      <a:pt x="36" y="0"/>
                    </a:lnTo>
                    <a:lnTo>
                      <a:pt x="323" y="0"/>
                    </a:lnTo>
                    <a:lnTo>
                      <a:pt x="287" y="32"/>
                    </a:lnTo>
                    <a:lnTo>
                      <a:pt x="0" y="32"/>
                    </a:lnTo>
                    <a:close/>
                  </a:path>
                </a:pathLst>
              </a:custGeom>
              <a:solidFill>
                <a:srgbClr val="00B4FF"/>
              </a:solidFill>
              <a:ln w="6350">
                <a:solidFill>
                  <a:srgbClr val="AAE6F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2" name="Freeform 15"/>
              <p:cNvSpPr>
                <a:spLocks/>
              </p:cNvSpPr>
              <p:nvPr/>
            </p:nvSpPr>
            <p:spPr bwMode="auto">
              <a:xfrm>
                <a:off x="1338" y="2175"/>
                <a:ext cx="36" cy="323"/>
              </a:xfrm>
              <a:custGeom>
                <a:avLst/>
                <a:gdLst>
                  <a:gd name="T0" fmla="*/ 0 w 36"/>
                  <a:gd name="T1" fmla="*/ 32 h 323"/>
                  <a:gd name="T2" fmla="*/ 36 w 36"/>
                  <a:gd name="T3" fmla="*/ 0 h 323"/>
                  <a:gd name="T4" fmla="*/ 36 w 36"/>
                  <a:gd name="T5" fmla="*/ 287 h 323"/>
                  <a:gd name="T6" fmla="*/ 0 w 36"/>
                  <a:gd name="T7" fmla="*/ 323 h 323"/>
                  <a:gd name="T8" fmla="*/ 0 w 36"/>
                  <a:gd name="T9" fmla="*/ 32 h 323"/>
                  <a:gd name="T10" fmla="*/ 0 60000 65536"/>
                  <a:gd name="T11" fmla="*/ 0 60000 65536"/>
                  <a:gd name="T12" fmla="*/ 0 60000 65536"/>
                  <a:gd name="T13" fmla="*/ 0 60000 65536"/>
                  <a:gd name="T14" fmla="*/ 0 60000 65536"/>
                  <a:gd name="T15" fmla="*/ 0 w 36"/>
                  <a:gd name="T16" fmla="*/ 0 h 323"/>
                  <a:gd name="T17" fmla="*/ 36 w 36"/>
                  <a:gd name="T18" fmla="*/ 323 h 323"/>
                </a:gdLst>
                <a:ahLst/>
                <a:cxnLst>
                  <a:cxn ang="T10">
                    <a:pos x="T0" y="T1"/>
                  </a:cxn>
                  <a:cxn ang="T11">
                    <a:pos x="T2" y="T3"/>
                  </a:cxn>
                  <a:cxn ang="T12">
                    <a:pos x="T4" y="T5"/>
                  </a:cxn>
                  <a:cxn ang="T13">
                    <a:pos x="T6" y="T7"/>
                  </a:cxn>
                  <a:cxn ang="T14">
                    <a:pos x="T8" y="T9"/>
                  </a:cxn>
                </a:cxnLst>
                <a:rect l="T15" t="T16" r="T17" b="T18"/>
                <a:pathLst>
                  <a:path w="36" h="323">
                    <a:moveTo>
                      <a:pt x="0" y="32"/>
                    </a:moveTo>
                    <a:lnTo>
                      <a:pt x="36" y="0"/>
                    </a:lnTo>
                    <a:lnTo>
                      <a:pt x="36" y="287"/>
                    </a:lnTo>
                    <a:lnTo>
                      <a:pt x="0" y="323"/>
                    </a:lnTo>
                    <a:lnTo>
                      <a:pt x="0" y="32"/>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93" name="Freeform 16"/>
              <p:cNvSpPr>
                <a:spLocks/>
              </p:cNvSpPr>
              <p:nvPr/>
            </p:nvSpPr>
            <p:spPr bwMode="auto">
              <a:xfrm>
                <a:off x="1338" y="2175"/>
                <a:ext cx="36" cy="323"/>
              </a:xfrm>
              <a:custGeom>
                <a:avLst/>
                <a:gdLst>
                  <a:gd name="T0" fmla="*/ 0 w 36"/>
                  <a:gd name="T1" fmla="*/ 32 h 323"/>
                  <a:gd name="T2" fmla="*/ 36 w 36"/>
                  <a:gd name="T3" fmla="*/ 0 h 323"/>
                  <a:gd name="T4" fmla="*/ 36 w 36"/>
                  <a:gd name="T5" fmla="*/ 287 h 323"/>
                  <a:gd name="T6" fmla="*/ 0 w 36"/>
                  <a:gd name="T7" fmla="*/ 323 h 323"/>
                  <a:gd name="T8" fmla="*/ 0 w 36"/>
                  <a:gd name="T9" fmla="*/ 32 h 323"/>
                  <a:gd name="T10" fmla="*/ 0 60000 65536"/>
                  <a:gd name="T11" fmla="*/ 0 60000 65536"/>
                  <a:gd name="T12" fmla="*/ 0 60000 65536"/>
                  <a:gd name="T13" fmla="*/ 0 60000 65536"/>
                  <a:gd name="T14" fmla="*/ 0 60000 65536"/>
                  <a:gd name="T15" fmla="*/ 0 w 36"/>
                  <a:gd name="T16" fmla="*/ 0 h 323"/>
                  <a:gd name="T17" fmla="*/ 36 w 36"/>
                  <a:gd name="T18" fmla="*/ 323 h 323"/>
                </a:gdLst>
                <a:ahLst/>
                <a:cxnLst>
                  <a:cxn ang="T10">
                    <a:pos x="T0" y="T1"/>
                  </a:cxn>
                  <a:cxn ang="T11">
                    <a:pos x="T2" y="T3"/>
                  </a:cxn>
                  <a:cxn ang="T12">
                    <a:pos x="T4" y="T5"/>
                  </a:cxn>
                  <a:cxn ang="T13">
                    <a:pos x="T6" y="T7"/>
                  </a:cxn>
                  <a:cxn ang="T14">
                    <a:pos x="T8" y="T9"/>
                  </a:cxn>
                </a:cxnLst>
                <a:rect l="T15" t="T16" r="T17" b="T18"/>
                <a:pathLst>
                  <a:path w="36" h="323">
                    <a:moveTo>
                      <a:pt x="0" y="32"/>
                    </a:moveTo>
                    <a:lnTo>
                      <a:pt x="36" y="0"/>
                    </a:lnTo>
                    <a:lnTo>
                      <a:pt x="36" y="287"/>
                    </a:lnTo>
                    <a:lnTo>
                      <a:pt x="0" y="323"/>
                    </a:lnTo>
                    <a:lnTo>
                      <a:pt x="0" y="32"/>
                    </a:lnTo>
                    <a:close/>
                  </a:path>
                </a:pathLst>
              </a:custGeom>
              <a:solidFill>
                <a:srgbClr val="005A80"/>
              </a:solidFill>
              <a:ln w="6350">
                <a:solidFill>
                  <a:srgbClr val="AAE6F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3567" name="Group 17"/>
            <p:cNvGrpSpPr>
              <a:grpSpLocks/>
            </p:cNvGrpSpPr>
            <p:nvPr/>
          </p:nvGrpSpPr>
          <p:grpSpPr bwMode="auto">
            <a:xfrm>
              <a:off x="1067" y="2223"/>
              <a:ext cx="263" cy="267"/>
              <a:chOff x="1067" y="2223"/>
              <a:chExt cx="263" cy="267"/>
            </a:xfrm>
          </p:grpSpPr>
          <p:grpSp>
            <p:nvGrpSpPr>
              <p:cNvPr id="23568" name="Group 18"/>
              <p:cNvGrpSpPr>
                <a:grpSpLocks/>
              </p:cNvGrpSpPr>
              <p:nvPr/>
            </p:nvGrpSpPr>
            <p:grpSpPr bwMode="auto">
              <a:xfrm>
                <a:off x="1067" y="2223"/>
                <a:ext cx="259" cy="263"/>
                <a:chOff x="1067" y="2223"/>
                <a:chExt cx="259" cy="263"/>
              </a:xfrm>
            </p:grpSpPr>
            <p:sp>
              <p:nvSpPr>
                <p:cNvPr id="23579" name="Freeform 19"/>
                <p:cNvSpPr>
                  <a:spLocks/>
                </p:cNvSpPr>
                <p:nvPr/>
              </p:nvSpPr>
              <p:spPr bwMode="auto">
                <a:xfrm>
                  <a:off x="1119" y="2223"/>
                  <a:ext cx="71" cy="132"/>
                </a:xfrm>
                <a:custGeom>
                  <a:avLst/>
                  <a:gdLst>
                    <a:gd name="T0" fmla="*/ 24 w 71"/>
                    <a:gd name="T1" fmla="*/ 132 h 132"/>
                    <a:gd name="T2" fmla="*/ 24 w 71"/>
                    <a:gd name="T3" fmla="*/ 44 h 132"/>
                    <a:gd name="T4" fmla="*/ 0 w 71"/>
                    <a:gd name="T5" fmla="*/ 44 h 132"/>
                    <a:gd name="T6" fmla="*/ 36 w 71"/>
                    <a:gd name="T7" fmla="*/ 0 h 132"/>
                    <a:gd name="T8" fmla="*/ 71 w 71"/>
                    <a:gd name="T9" fmla="*/ 44 h 132"/>
                    <a:gd name="T10" fmla="*/ 43 w 71"/>
                    <a:gd name="T11" fmla="*/ 44 h 132"/>
                    <a:gd name="T12" fmla="*/ 43 w 71"/>
                    <a:gd name="T13" fmla="*/ 100 h 132"/>
                    <a:gd name="T14" fmla="*/ 24 w 71"/>
                    <a:gd name="T15" fmla="*/ 132 h 132"/>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132"/>
                    <a:gd name="T26" fmla="*/ 71 w 71"/>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132">
                      <a:moveTo>
                        <a:pt x="24" y="132"/>
                      </a:moveTo>
                      <a:lnTo>
                        <a:pt x="24" y="44"/>
                      </a:lnTo>
                      <a:lnTo>
                        <a:pt x="0" y="44"/>
                      </a:lnTo>
                      <a:lnTo>
                        <a:pt x="36" y="0"/>
                      </a:lnTo>
                      <a:lnTo>
                        <a:pt x="71" y="44"/>
                      </a:lnTo>
                      <a:lnTo>
                        <a:pt x="43" y="44"/>
                      </a:lnTo>
                      <a:lnTo>
                        <a:pt x="43" y="100"/>
                      </a:lnTo>
                      <a:lnTo>
                        <a:pt x="24"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0" name="Freeform 20"/>
                <p:cNvSpPr>
                  <a:spLocks/>
                </p:cNvSpPr>
                <p:nvPr/>
              </p:nvSpPr>
              <p:spPr bwMode="auto">
                <a:xfrm>
                  <a:off x="1119" y="2223"/>
                  <a:ext cx="71" cy="132"/>
                </a:xfrm>
                <a:custGeom>
                  <a:avLst/>
                  <a:gdLst>
                    <a:gd name="T0" fmla="*/ 24 w 71"/>
                    <a:gd name="T1" fmla="*/ 132 h 132"/>
                    <a:gd name="T2" fmla="*/ 24 w 71"/>
                    <a:gd name="T3" fmla="*/ 44 h 132"/>
                    <a:gd name="T4" fmla="*/ 0 w 71"/>
                    <a:gd name="T5" fmla="*/ 44 h 132"/>
                    <a:gd name="T6" fmla="*/ 36 w 71"/>
                    <a:gd name="T7" fmla="*/ 0 h 132"/>
                    <a:gd name="T8" fmla="*/ 71 w 71"/>
                    <a:gd name="T9" fmla="*/ 44 h 132"/>
                    <a:gd name="T10" fmla="*/ 43 w 71"/>
                    <a:gd name="T11" fmla="*/ 44 h 132"/>
                    <a:gd name="T12" fmla="*/ 43 w 71"/>
                    <a:gd name="T13" fmla="*/ 100 h 132"/>
                    <a:gd name="T14" fmla="*/ 24 w 71"/>
                    <a:gd name="T15" fmla="*/ 132 h 132"/>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132"/>
                    <a:gd name="T26" fmla="*/ 71 w 71"/>
                    <a:gd name="T27" fmla="*/ 132 h 1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132">
                      <a:moveTo>
                        <a:pt x="24" y="132"/>
                      </a:moveTo>
                      <a:lnTo>
                        <a:pt x="24" y="44"/>
                      </a:lnTo>
                      <a:lnTo>
                        <a:pt x="0" y="44"/>
                      </a:lnTo>
                      <a:lnTo>
                        <a:pt x="36" y="0"/>
                      </a:lnTo>
                      <a:lnTo>
                        <a:pt x="71" y="44"/>
                      </a:lnTo>
                      <a:lnTo>
                        <a:pt x="43" y="44"/>
                      </a:lnTo>
                      <a:lnTo>
                        <a:pt x="43" y="100"/>
                      </a:lnTo>
                      <a:lnTo>
                        <a:pt x="24" y="1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1" name="Freeform 21"/>
                <p:cNvSpPr>
                  <a:spLocks/>
                </p:cNvSpPr>
                <p:nvPr/>
              </p:nvSpPr>
              <p:spPr bwMode="auto">
                <a:xfrm>
                  <a:off x="1194" y="2271"/>
                  <a:ext cx="132" cy="76"/>
                </a:xfrm>
                <a:custGeom>
                  <a:avLst/>
                  <a:gdLst>
                    <a:gd name="T0" fmla="*/ 0 w 132"/>
                    <a:gd name="T1" fmla="*/ 24 h 76"/>
                    <a:gd name="T2" fmla="*/ 88 w 132"/>
                    <a:gd name="T3" fmla="*/ 24 h 76"/>
                    <a:gd name="T4" fmla="*/ 88 w 132"/>
                    <a:gd name="T5" fmla="*/ 0 h 76"/>
                    <a:gd name="T6" fmla="*/ 132 w 132"/>
                    <a:gd name="T7" fmla="*/ 36 h 76"/>
                    <a:gd name="T8" fmla="*/ 88 w 132"/>
                    <a:gd name="T9" fmla="*/ 76 h 76"/>
                    <a:gd name="T10" fmla="*/ 88 w 132"/>
                    <a:gd name="T11" fmla="*/ 48 h 76"/>
                    <a:gd name="T12" fmla="*/ 32 w 132"/>
                    <a:gd name="T13" fmla="*/ 48 h 76"/>
                    <a:gd name="T14" fmla="*/ 0 w 132"/>
                    <a:gd name="T15" fmla="*/ 24 h 76"/>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76"/>
                    <a:gd name="T26" fmla="*/ 132 w 132"/>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76">
                      <a:moveTo>
                        <a:pt x="0" y="24"/>
                      </a:moveTo>
                      <a:lnTo>
                        <a:pt x="88" y="24"/>
                      </a:lnTo>
                      <a:lnTo>
                        <a:pt x="88" y="0"/>
                      </a:lnTo>
                      <a:lnTo>
                        <a:pt x="132" y="36"/>
                      </a:lnTo>
                      <a:lnTo>
                        <a:pt x="88" y="76"/>
                      </a:lnTo>
                      <a:lnTo>
                        <a:pt x="88" y="48"/>
                      </a:lnTo>
                      <a:lnTo>
                        <a:pt x="32" y="48"/>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2" name="Freeform 22"/>
                <p:cNvSpPr>
                  <a:spLocks/>
                </p:cNvSpPr>
                <p:nvPr/>
              </p:nvSpPr>
              <p:spPr bwMode="auto">
                <a:xfrm>
                  <a:off x="1194" y="2271"/>
                  <a:ext cx="132" cy="76"/>
                </a:xfrm>
                <a:custGeom>
                  <a:avLst/>
                  <a:gdLst>
                    <a:gd name="T0" fmla="*/ 0 w 132"/>
                    <a:gd name="T1" fmla="*/ 24 h 76"/>
                    <a:gd name="T2" fmla="*/ 88 w 132"/>
                    <a:gd name="T3" fmla="*/ 24 h 76"/>
                    <a:gd name="T4" fmla="*/ 88 w 132"/>
                    <a:gd name="T5" fmla="*/ 0 h 76"/>
                    <a:gd name="T6" fmla="*/ 132 w 132"/>
                    <a:gd name="T7" fmla="*/ 36 h 76"/>
                    <a:gd name="T8" fmla="*/ 88 w 132"/>
                    <a:gd name="T9" fmla="*/ 76 h 76"/>
                    <a:gd name="T10" fmla="*/ 88 w 132"/>
                    <a:gd name="T11" fmla="*/ 48 h 76"/>
                    <a:gd name="T12" fmla="*/ 32 w 132"/>
                    <a:gd name="T13" fmla="*/ 48 h 76"/>
                    <a:gd name="T14" fmla="*/ 0 w 132"/>
                    <a:gd name="T15" fmla="*/ 24 h 76"/>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76"/>
                    <a:gd name="T26" fmla="*/ 132 w 132"/>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76">
                      <a:moveTo>
                        <a:pt x="0" y="24"/>
                      </a:moveTo>
                      <a:lnTo>
                        <a:pt x="88" y="24"/>
                      </a:lnTo>
                      <a:lnTo>
                        <a:pt x="88" y="0"/>
                      </a:lnTo>
                      <a:lnTo>
                        <a:pt x="132" y="36"/>
                      </a:lnTo>
                      <a:lnTo>
                        <a:pt x="88" y="76"/>
                      </a:lnTo>
                      <a:lnTo>
                        <a:pt x="88" y="48"/>
                      </a:lnTo>
                      <a:lnTo>
                        <a:pt x="32" y="48"/>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3" name="Freeform 23"/>
                <p:cNvSpPr>
                  <a:spLocks/>
                </p:cNvSpPr>
                <p:nvPr/>
              </p:nvSpPr>
              <p:spPr bwMode="auto">
                <a:xfrm>
                  <a:off x="1202" y="2355"/>
                  <a:ext cx="76" cy="131"/>
                </a:xfrm>
                <a:custGeom>
                  <a:avLst/>
                  <a:gdLst>
                    <a:gd name="T0" fmla="*/ 52 w 76"/>
                    <a:gd name="T1" fmla="*/ 0 h 131"/>
                    <a:gd name="T2" fmla="*/ 52 w 76"/>
                    <a:gd name="T3" fmla="*/ 87 h 131"/>
                    <a:gd name="T4" fmla="*/ 76 w 76"/>
                    <a:gd name="T5" fmla="*/ 87 h 131"/>
                    <a:gd name="T6" fmla="*/ 40 w 76"/>
                    <a:gd name="T7" fmla="*/ 131 h 131"/>
                    <a:gd name="T8" fmla="*/ 0 w 76"/>
                    <a:gd name="T9" fmla="*/ 87 h 131"/>
                    <a:gd name="T10" fmla="*/ 32 w 76"/>
                    <a:gd name="T11" fmla="*/ 87 h 131"/>
                    <a:gd name="T12" fmla="*/ 32 w 76"/>
                    <a:gd name="T13" fmla="*/ 31 h 131"/>
                    <a:gd name="T14" fmla="*/ 28 w 76"/>
                    <a:gd name="T15" fmla="*/ 31 h 131"/>
                    <a:gd name="T16" fmla="*/ 52 w 7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31"/>
                    <a:gd name="T29" fmla="*/ 76 w 7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31">
                      <a:moveTo>
                        <a:pt x="52" y="0"/>
                      </a:moveTo>
                      <a:lnTo>
                        <a:pt x="52" y="87"/>
                      </a:lnTo>
                      <a:lnTo>
                        <a:pt x="76" y="87"/>
                      </a:lnTo>
                      <a:lnTo>
                        <a:pt x="40" y="131"/>
                      </a:lnTo>
                      <a:lnTo>
                        <a:pt x="0" y="87"/>
                      </a:lnTo>
                      <a:lnTo>
                        <a:pt x="32" y="87"/>
                      </a:lnTo>
                      <a:lnTo>
                        <a:pt x="32" y="31"/>
                      </a:lnTo>
                      <a:lnTo>
                        <a:pt x="28" y="31"/>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4" name="Freeform 24"/>
                <p:cNvSpPr>
                  <a:spLocks/>
                </p:cNvSpPr>
                <p:nvPr/>
              </p:nvSpPr>
              <p:spPr bwMode="auto">
                <a:xfrm>
                  <a:off x="1202" y="2355"/>
                  <a:ext cx="76" cy="131"/>
                </a:xfrm>
                <a:custGeom>
                  <a:avLst/>
                  <a:gdLst>
                    <a:gd name="T0" fmla="*/ 52 w 76"/>
                    <a:gd name="T1" fmla="*/ 0 h 131"/>
                    <a:gd name="T2" fmla="*/ 52 w 76"/>
                    <a:gd name="T3" fmla="*/ 87 h 131"/>
                    <a:gd name="T4" fmla="*/ 76 w 76"/>
                    <a:gd name="T5" fmla="*/ 87 h 131"/>
                    <a:gd name="T6" fmla="*/ 40 w 76"/>
                    <a:gd name="T7" fmla="*/ 131 h 131"/>
                    <a:gd name="T8" fmla="*/ 0 w 76"/>
                    <a:gd name="T9" fmla="*/ 87 h 131"/>
                    <a:gd name="T10" fmla="*/ 32 w 76"/>
                    <a:gd name="T11" fmla="*/ 87 h 131"/>
                    <a:gd name="T12" fmla="*/ 32 w 76"/>
                    <a:gd name="T13" fmla="*/ 31 h 131"/>
                    <a:gd name="T14" fmla="*/ 28 w 76"/>
                    <a:gd name="T15" fmla="*/ 31 h 131"/>
                    <a:gd name="T16" fmla="*/ 52 w 7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31"/>
                    <a:gd name="T29" fmla="*/ 76 w 7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31">
                      <a:moveTo>
                        <a:pt x="52" y="0"/>
                      </a:moveTo>
                      <a:lnTo>
                        <a:pt x="52" y="87"/>
                      </a:lnTo>
                      <a:lnTo>
                        <a:pt x="76" y="87"/>
                      </a:lnTo>
                      <a:lnTo>
                        <a:pt x="40" y="131"/>
                      </a:lnTo>
                      <a:lnTo>
                        <a:pt x="0" y="87"/>
                      </a:lnTo>
                      <a:lnTo>
                        <a:pt x="32" y="87"/>
                      </a:lnTo>
                      <a:lnTo>
                        <a:pt x="32" y="31"/>
                      </a:lnTo>
                      <a:lnTo>
                        <a:pt x="28" y="31"/>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5" name="Freeform 25"/>
                <p:cNvSpPr>
                  <a:spLocks/>
                </p:cNvSpPr>
                <p:nvPr/>
              </p:nvSpPr>
              <p:spPr bwMode="auto">
                <a:xfrm>
                  <a:off x="1067" y="2366"/>
                  <a:ext cx="131" cy="76"/>
                </a:xfrm>
                <a:custGeom>
                  <a:avLst/>
                  <a:gdLst>
                    <a:gd name="T0" fmla="*/ 131 w 131"/>
                    <a:gd name="T1" fmla="*/ 48 h 76"/>
                    <a:gd name="T2" fmla="*/ 44 w 131"/>
                    <a:gd name="T3" fmla="*/ 48 h 76"/>
                    <a:gd name="T4" fmla="*/ 44 w 131"/>
                    <a:gd name="T5" fmla="*/ 76 h 76"/>
                    <a:gd name="T6" fmla="*/ 0 w 131"/>
                    <a:gd name="T7" fmla="*/ 36 h 76"/>
                    <a:gd name="T8" fmla="*/ 44 w 131"/>
                    <a:gd name="T9" fmla="*/ 0 h 76"/>
                    <a:gd name="T10" fmla="*/ 44 w 131"/>
                    <a:gd name="T11" fmla="*/ 28 h 76"/>
                    <a:gd name="T12" fmla="*/ 103 w 131"/>
                    <a:gd name="T13" fmla="*/ 28 h 76"/>
                    <a:gd name="T14" fmla="*/ 131 w 131"/>
                    <a:gd name="T15" fmla="*/ 48 h 76"/>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76"/>
                    <a:gd name="T26" fmla="*/ 131 w 131"/>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76">
                      <a:moveTo>
                        <a:pt x="131" y="48"/>
                      </a:moveTo>
                      <a:lnTo>
                        <a:pt x="44" y="48"/>
                      </a:lnTo>
                      <a:lnTo>
                        <a:pt x="44" y="76"/>
                      </a:lnTo>
                      <a:lnTo>
                        <a:pt x="0" y="36"/>
                      </a:lnTo>
                      <a:lnTo>
                        <a:pt x="44" y="0"/>
                      </a:lnTo>
                      <a:lnTo>
                        <a:pt x="44" y="28"/>
                      </a:lnTo>
                      <a:lnTo>
                        <a:pt x="103" y="28"/>
                      </a:lnTo>
                      <a:lnTo>
                        <a:pt x="13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6" name="Freeform 26"/>
                <p:cNvSpPr>
                  <a:spLocks/>
                </p:cNvSpPr>
                <p:nvPr/>
              </p:nvSpPr>
              <p:spPr bwMode="auto">
                <a:xfrm>
                  <a:off x="1067" y="2366"/>
                  <a:ext cx="131" cy="76"/>
                </a:xfrm>
                <a:custGeom>
                  <a:avLst/>
                  <a:gdLst>
                    <a:gd name="T0" fmla="*/ 131 w 131"/>
                    <a:gd name="T1" fmla="*/ 48 h 76"/>
                    <a:gd name="T2" fmla="*/ 44 w 131"/>
                    <a:gd name="T3" fmla="*/ 48 h 76"/>
                    <a:gd name="T4" fmla="*/ 44 w 131"/>
                    <a:gd name="T5" fmla="*/ 76 h 76"/>
                    <a:gd name="T6" fmla="*/ 0 w 131"/>
                    <a:gd name="T7" fmla="*/ 36 h 76"/>
                    <a:gd name="T8" fmla="*/ 44 w 131"/>
                    <a:gd name="T9" fmla="*/ 0 h 76"/>
                    <a:gd name="T10" fmla="*/ 44 w 131"/>
                    <a:gd name="T11" fmla="*/ 28 h 76"/>
                    <a:gd name="T12" fmla="*/ 103 w 131"/>
                    <a:gd name="T13" fmla="*/ 28 h 76"/>
                    <a:gd name="T14" fmla="*/ 131 w 131"/>
                    <a:gd name="T15" fmla="*/ 48 h 76"/>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76"/>
                    <a:gd name="T26" fmla="*/ 131 w 131"/>
                    <a:gd name="T27" fmla="*/ 76 h 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76">
                      <a:moveTo>
                        <a:pt x="131" y="48"/>
                      </a:moveTo>
                      <a:lnTo>
                        <a:pt x="44" y="48"/>
                      </a:lnTo>
                      <a:lnTo>
                        <a:pt x="44" y="76"/>
                      </a:lnTo>
                      <a:lnTo>
                        <a:pt x="0" y="36"/>
                      </a:lnTo>
                      <a:lnTo>
                        <a:pt x="44" y="0"/>
                      </a:lnTo>
                      <a:lnTo>
                        <a:pt x="44" y="28"/>
                      </a:lnTo>
                      <a:lnTo>
                        <a:pt x="103" y="28"/>
                      </a:lnTo>
                      <a:lnTo>
                        <a:pt x="131"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87" name="Oval 27"/>
                <p:cNvSpPr>
                  <a:spLocks noChangeArrowheads="1"/>
                </p:cNvSpPr>
                <p:nvPr/>
              </p:nvSpPr>
              <p:spPr bwMode="auto">
                <a:xfrm>
                  <a:off x="1151" y="2303"/>
                  <a:ext cx="95" cy="10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3569" name="Group 28"/>
              <p:cNvGrpSpPr>
                <a:grpSpLocks/>
              </p:cNvGrpSpPr>
              <p:nvPr/>
            </p:nvGrpSpPr>
            <p:grpSpPr bwMode="auto">
              <a:xfrm>
                <a:off x="1071" y="2223"/>
                <a:ext cx="259" cy="267"/>
                <a:chOff x="1071" y="2223"/>
                <a:chExt cx="259" cy="267"/>
              </a:xfrm>
            </p:grpSpPr>
            <p:sp>
              <p:nvSpPr>
                <p:cNvPr id="23570" name="Freeform 29"/>
                <p:cNvSpPr>
                  <a:spLocks/>
                </p:cNvSpPr>
                <p:nvPr/>
              </p:nvSpPr>
              <p:spPr bwMode="auto">
                <a:xfrm>
                  <a:off x="1119" y="2223"/>
                  <a:ext cx="75" cy="136"/>
                </a:xfrm>
                <a:custGeom>
                  <a:avLst/>
                  <a:gdLst>
                    <a:gd name="T0" fmla="*/ 28 w 75"/>
                    <a:gd name="T1" fmla="*/ 136 h 136"/>
                    <a:gd name="T2" fmla="*/ 28 w 75"/>
                    <a:gd name="T3" fmla="*/ 48 h 136"/>
                    <a:gd name="T4" fmla="*/ 0 w 75"/>
                    <a:gd name="T5" fmla="*/ 48 h 136"/>
                    <a:gd name="T6" fmla="*/ 39 w 75"/>
                    <a:gd name="T7" fmla="*/ 0 h 136"/>
                    <a:gd name="T8" fmla="*/ 75 w 75"/>
                    <a:gd name="T9" fmla="*/ 48 h 136"/>
                    <a:gd name="T10" fmla="*/ 47 w 75"/>
                    <a:gd name="T11" fmla="*/ 48 h 136"/>
                    <a:gd name="T12" fmla="*/ 47 w 75"/>
                    <a:gd name="T13" fmla="*/ 104 h 136"/>
                    <a:gd name="T14" fmla="*/ 28 w 75"/>
                    <a:gd name="T15" fmla="*/ 136 h 136"/>
                    <a:gd name="T16" fmla="*/ 0 60000 65536"/>
                    <a:gd name="T17" fmla="*/ 0 60000 65536"/>
                    <a:gd name="T18" fmla="*/ 0 60000 65536"/>
                    <a:gd name="T19" fmla="*/ 0 60000 65536"/>
                    <a:gd name="T20" fmla="*/ 0 60000 65536"/>
                    <a:gd name="T21" fmla="*/ 0 60000 65536"/>
                    <a:gd name="T22" fmla="*/ 0 60000 65536"/>
                    <a:gd name="T23" fmla="*/ 0 60000 65536"/>
                    <a:gd name="T24" fmla="*/ 0 w 75"/>
                    <a:gd name="T25" fmla="*/ 0 h 136"/>
                    <a:gd name="T26" fmla="*/ 75 w 75"/>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 h="136">
                      <a:moveTo>
                        <a:pt x="28" y="136"/>
                      </a:moveTo>
                      <a:lnTo>
                        <a:pt x="28" y="48"/>
                      </a:lnTo>
                      <a:lnTo>
                        <a:pt x="0" y="48"/>
                      </a:lnTo>
                      <a:lnTo>
                        <a:pt x="39" y="0"/>
                      </a:lnTo>
                      <a:lnTo>
                        <a:pt x="75" y="48"/>
                      </a:lnTo>
                      <a:lnTo>
                        <a:pt x="47" y="48"/>
                      </a:lnTo>
                      <a:lnTo>
                        <a:pt x="47" y="104"/>
                      </a:lnTo>
                      <a:lnTo>
                        <a:pt x="28"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1" name="Freeform 30"/>
                <p:cNvSpPr>
                  <a:spLocks/>
                </p:cNvSpPr>
                <p:nvPr/>
              </p:nvSpPr>
              <p:spPr bwMode="auto">
                <a:xfrm>
                  <a:off x="1119" y="2223"/>
                  <a:ext cx="75" cy="136"/>
                </a:xfrm>
                <a:custGeom>
                  <a:avLst/>
                  <a:gdLst>
                    <a:gd name="T0" fmla="*/ 28 w 75"/>
                    <a:gd name="T1" fmla="*/ 136 h 136"/>
                    <a:gd name="T2" fmla="*/ 28 w 75"/>
                    <a:gd name="T3" fmla="*/ 48 h 136"/>
                    <a:gd name="T4" fmla="*/ 0 w 75"/>
                    <a:gd name="T5" fmla="*/ 48 h 136"/>
                    <a:gd name="T6" fmla="*/ 39 w 75"/>
                    <a:gd name="T7" fmla="*/ 0 h 136"/>
                    <a:gd name="T8" fmla="*/ 75 w 75"/>
                    <a:gd name="T9" fmla="*/ 48 h 136"/>
                    <a:gd name="T10" fmla="*/ 47 w 75"/>
                    <a:gd name="T11" fmla="*/ 48 h 136"/>
                    <a:gd name="T12" fmla="*/ 47 w 75"/>
                    <a:gd name="T13" fmla="*/ 104 h 136"/>
                    <a:gd name="T14" fmla="*/ 28 w 75"/>
                    <a:gd name="T15" fmla="*/ 136 h 136"/>
                    <a:gd name="T16" fmla="*/ 0 60000 65536"/>
                    <a:gd name="T17" fmla="*/ 0 60000 65536"/>
                    <a:gd name="T18" fmla="*/ 0 60000 65536"/>
                    <a:gd name="T19" fmla="*/ 0 60000 65536"/>
                    <a:gd name="T20" fmla="*/ 0 60000 65536"/>
                    <a:gd name="T21" fmla="*/ 0 60000 65536"/>
                    <a:gd name="T22" fmla="*/ 0 60000 65536"/>
                    <a:gd name="T23" fmla="*/ 0 60000 65536"/>
                    <a:gd name="T24" fmla="*/ 0 w 75"/>
                    <a:gd name="T25" fmla="*/ 0 h 136"/>
                    <a:gd name="T26" fmla="*/ 75 w 75"/>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 h="136">
                      <a:moveTo>
                        <a:pt x="28" y="136"/>
                      </a:moveTo>
                      <a:lnTo>
                        <a:pt x="28" y="48"/>
                      </a:lnTo>
                      <a:lnTo>
                        <a:pt x="0" y="48"/>
                      </a:lnTo>
                      <a:lnTo>
                        <a:pt x="39" y="0"/>
                      </a:lnTo>
                      <a:lnTo>
                        <a:pt x="75" y="48"/>
                      </a:lnTo>
                      <a:lnTo>
                        <a:pt x="47" y="48"/>
                      </a:lnTo>
                      <a:lnTo>
                        <a:pt x="47" y="104"/>
                      </a:lnTo>
                      <a:lnTo>
                        <a:pt x="28"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2" name="Freeform 31"/>
                <p:cNvSpPr>
                  <a:spLocks/>
                </p:cNvSpPr>
                <p:nvPr/>
              </p:nvSpPr>
              <p:spPr bwMode="auto">
                <a:xfrm>
                  <a:off x="1198" y="2275"/>
                  <a:ext cx="132" cy="72"/>
                </a:xfrm>
                <a:custGeom>
                  <a:avLst/>
                  <a:gdLst>
                    <a:gd name="T0" fmla="*/ 0 w 132"/>
                    <a:gd name="T1" fmla="*/ 24 h 72"/>
                    <a:gd name="T2" fmla="*/ 88 w 132"/>
                    <a:gd name="T3" fmla="*/ 24 h 72"/>
                    <a:gd name="T4" fmla="*/ 88 w 132"/>
                    <a:gd name="T5" fmla="*/ 0 h 72"/>
                    <a:gd name="T6" fmla="*/ 132 w 132"/>
                    <a:gd name="T7" fmla="*/ 36 h 72"/>
                    <a:gd name="T8" fmla="*/ 88 w 132"/>
                    <a:gd name="T9" fmla="*/ 72 h 72"/>
                    <a:gd name="T10" fmla="*/ 88 w 132"/>
                    <a:gd name="T11" fmla="*/ 48 h 72"/>
                    <a:gd name="T12" fmla="*/ 28 w 132"/>
                    <a:gd name="T13" fmla="*/ 48 h 72"/>
                    <a:gd name="T14" fmla="*/ 0 w 132"/>
                    <a:gd name="T15" fmla="*/ 24 h 72"/>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72"/>
                    <a:gd name="T26" fmla="*/ 132 w 13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72">
                      <a:moveTo>
                        <a:pt x="0" y="24"/>
                      </a:moveTo>
                      <a:lnTo>
                        <a:pt x="88" y="24"/>
                      </a:lnTo>
                      <a:lnTo>
                        <a:pt x="88" y="0"/>
                      </a:lnTo>
                      <a:lnTo>
                        <a:pt x="132" y="36"/>
                      </a:lnTo>
                      <a:lnTo>
                        <a:pt x="88" y="72"/>
                      </a:lnTo>
                      <a:lnTo>
                        <a:pt x="88" y="48"/>
                      </a:lnTo>
                      <a:lnTo>
                        <a:pt x="28" y="48"/>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3" name="Freeform 32"/>
                <p:cNvSpPr>
                  <a:spLocks/>
                </p:cNvSpPr>
                <p:nvPr/>
              </p:nvSpPr>
              <p:spPr bwMode="auto">
                <a:xfrm>
                  <a:off x="1198" y="2275"/>
                  <a:ext cx="132" cy="72"/>
                </a:xfrm>
                <a:custGeom>
                  <a:avLst/>
                  <a:gdLst>
                    <a:gd name="T0" fmla="*/ 0 w 132"/>
                    <a:gd name="T1" fmla="*/ 24 h 72"/>
                    <a:gd name="T2" fmla="*/ 88 w 132"/>
                    <a:gd name="T3" fmla="*/ 24 h 72"/>
                    <a:gd name="T4" fmla="*/ 88 w 132"/>
                    <a:gd name="T5" fmla="*/ 0 h 72"/>
                    <a:gd name="T6" fmla="*/ 132 w 132"/>
                    <a:gd name="T7" fmla="*/ 36 h 72"/>
                    <a:gd name="T8" fmla="*/ 88 w 132"/>
                    <a:gd name="T9" fmla="*/ 72 h 72"/>
                    <a:gd name="T10" fmla="*/ 88 w 132"/>
                    <a:gd name="T11" fmla="*/ 48 h 72"/>
                    <a:gd name="T12" fmla="*/ 28 w 132"/>
                    <a:gd name="T13" fmla="*/ 48 h 72"/>
                    <a:gd name="T14" fmla="*/ 0 w 132"/>
                    <a:gd name="T15" fmla="*/ 24 h 72"/>
                    <a:gd name="T16" fmla="*/ 0 60000 65536"/>
                    <a:gd name="T17" fmla="*/ 0 60000 65536"/>
                    <a:gd name="T18" fmla="*/ 0 60000 65536"/>
                    <a:gd name="T19" fmla="*/ 0 60000 65536"/>
                    <a:gd name="T20" fmla="*/ 0 60000 65536"/>
                    <a:gd name="T21" fmla="*/ 0 60000 65536"/>
                    <a:gd name="T22" fmla="*/ 0 60000 65536"/>
                    <a:gd name="T23" fmla="*/ 0 60000 65536"/>
                    <a:gd name="T24" fmla="*/ 0 w 132"/>
                    <a:gd name="T25" fmla="*/ 0 h 72"/>
                    <a:gd name="T26" fmla="*/ 132 w 132"/>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2" h="72">
                      <a:moveTo>
                        <a:pt x="0" y="24"/>
                      </a:moveTo>
                      <a:lnTo>
                        <a:pt x="88" y="24"/>
                      </a:lnTo>
                      <a:lnTo>
                        <a:pt x="88" y="0"/>
                      </a:lnTo>
                      <a:lnTo>
                        <a:pt x="132" y="36"/>
                      </a:lnTo>
                      <a:lnTo>
                        <a:pt x="88" y="72"/>
                      </a:lnTo>
                      <a:lnTo>
                        <a:pt x="88" y="48"/>
                      </a:lnTo>
                      <a:lnTo>
                        <a:pt x="28" y="48"/>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4" name="Freeform 33"/>
                <p:cNvSpPr>
                  <a:spLocks/>
                </p:cNvSpPr>
                <p:nvPr/>
              </p:nvSpPr>
              <p:spPr bwMode="auto">
                <a:xfrm>
                  <a:off x="1206" y="2359"/>
                  <a:ext cx="76" cy="131"/>
                </a:xfrm>
                <a:custGeom>
                  <a:avLst/>
                  <a:gdLst>
                    <a:gd name="T0" fmla="*/ 48 w 76"/>
                    <a:gd name="T1" fmla="*/ 0 h 131"/>
                    <a:gd name="T2" fmla="*/ 48 w 76"/>
                    <a:gd name="T3" fmla="*/ 83 h 131"/>
                    <a:gd name="T4" fmla="*/ 76 w 76"/>
                    <a:gd name="T5" fmla="*/ 83 h 131"/>
                    <a:gd name="T6" fmla="*/ 40 w 76"/>
                    <a:gd name="T7" fmla="*/ 131 h 131"/>
                    <a:gd name="T8" fmla="*/ 0 w 76"/>
                    <a:gd name="T9" fmla="*/ 83 h 131"/>
                    <a:gd name="T10" fmla="*/ 28 w 76"/>
                    <a:gd name="T11" fmla="*/ 83 h 131"/>
                    <a:gd name="T12" fmla="*/ 28 w 76"/>
                    <a:gd name="T13" fmla="*/ 27 h 131"/>
                    <a:gd name="T14" fmla="*/ 28 w 76"/>
                    <a:gd name="T15" fmla="*/ 27 h 131"/>
                    <a:gd name="T16" fmla="*/ 48 w 7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31"/>
                    <a:gd name="T29" fmla="*/ 76 w 7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31">
                      <a:moveTo>
                        <a:pt x="48" y="0"/>
                      </a:moveTo>
                      <a:lnTo>
                        <a:pt x="48" y="83"/>
                      </a:lnTo>
                      <a:lnTo>
                        <a:pt x="76" y="83"/>
                      </a:lnTo>
                      <a:lnTo>
                        <a:pt x="40" y="131"/>
                      </a:lnTo>
                      <a:lnTo>
                        <a:pt x="0" y="83"/>
                      </a:lnTo>
                      <a:lnTo>
                        <a:pt x="28" y="83"/>
                      </a:lnTo>
                      <a:lnTo>
                        <a:pt x="28" y="27"/>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5" name="Freeform 34"/>
                <p:cNvSpPr>
                  <a:spLocks/>
                </p:cNvSpPr>
                <p:nvPr/>
              </p:nvSpPr>
              <p:spPr bwMode="auto">
                <a:xfrm>
                  <a:off x="1206" y="2359"/>
                  <a:ext cx="76" cy="131"/>
                </a:xfrm>
                <a:custGeom>
                  <a:avLst/>
                  <a:gdLst>
                    <a:gd name="T0" fmla="*/ 48 w 76"/>
                    <a:gd name="T1" fmla="*/ 0 h 131"/>
                    <a:gd name="T2" fmla="*/ 48 w 76"/>
                    <a:gd name="T3" fmla="*/ 83 h 131"/>
                    <a:gd name="T4" fmla="*/ 76 w 76"/>
                    <a:gd name="T5" fmla="*/ 83 h 131"/>
                    <a:gd name="T6" fmla="*/ 40 w 76"/>
                    <a:gd name="T7" fmla="*/ 131 h 131"/>
                    <a:gd name="T8" fmla="*/ 0 w 76"/>
                    <a:gd name="T9" fmla="*/ 83 h 131"/>
                    <a:gd name="T10" fmla="*/ 28 w 76"/>
                    <a:gd name="T11" fmla="*/ 83 h 131"/>
                    <a:gd name="T12" fmla="*/ 28 w 76"/>
                    <a:gd name="T13" fmla="*/ 27 h 131"/>
                    <a:gd name="T14" fmla="*/ 28 w 76"/>
                    <a:gd name="T15" fmla="*/ 27 h 131"/>
                    <a:gd name="T16" fmla="*/ 48 w 76"/>
                    <a:gd name="T17" fmla="*/ 0 h 1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
                    <a:gd name="T28" fmla="*/ 0 h 131"/>
                    <a:gd name="T29" fmla="*/ 76 w 76"/>
                    <a:gd name="T30" fmla="*/ 131 h 1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 h="131">
                      <a:moveTo>
                        <a:pt x="48" y="0"/>
                      </a:moveTo>
                      <a:lnTo>
                        <a:pt x="48" y="83"/>
                      </a:lnTo>
                      <a:lnTo>
                        <a:pt x="76" y="83"/>
                      </a:lnTo>
                      <a:lnTo>
                        <a:pt x="40" y="131"/>
                      </a:lnTo>
                      <a:lnTo>
                        <a:pt x="0" y="83"/>
                      </a:lnTo>
                      <a:lnTo>
                        <a:pt x="28" y="83"/>
                      </a:lnTo>
                      <a:lnTo>
                        <a:pt x="28" y="27"/>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6" name="Freeform 35"/>
                <p:cNvSpPr>
                  <a:spLocks/>
                </p:cNvSpPr>
                <p:nvPr/>
              </p:nvSpPr>
              <p:spPr bwMode="auto">
                <a:xfrm>
                  <a:off x="1071" y="2370"/>
                  <a:ext cx="131" cy="72"/>
                </a:xfrm>
                <a:custGeom>
                  <a:avLst/>
                  <a:gdLst>
                    <a:gd name="T0" fmla="*/ 131 w 131"/>
                    <a:gd name="T1" fmla="*/ 48 h 72"/>
                    <a:gd name="T2" fmla="*/ 44 w 131"/>
                    <a:gd name="T3" fmla="*/ 48 h 72"/>
                    <a:gd name="T4" fmla="*/ 44 w 131"/>
                    <a:gd name="T5" fmla="*/ 72 h 72"/>
                    <a:gd name="T6" fmla="*/ 0 w 131"/>
                    <a:gd name="T7" fmla="*/ 36 h 72"/>
                    <a:gd name="T8" fmla="*/ 44 w 131"/>
                    <a:gd name="T9" fmla="*/ 0 h 72"/>
                    <a:gd name="T10" fmla="*/ 44 w 131"/>
                    <a:gd name="T11" fmla="*/ 24 h 72"/>
                    <a:gd name="T12" fmla="*/ 103 w 131"/>
                    <a:gd name="T13" fmla="*/ 24 h 72"/>
                    <a:gd name="T14" fmla="*/ 131 w 131"/>
                    <a:gd name="T15" fmla="*/ 48 h 72"/>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72"/>
                    <a:gd name="T26" fmla="*/ 131 w 131"/>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72">
                      <a:moveTo>
                        <a:pt x="131" y="48"/>
                      </a:moveTo>
                      <a:lnTo>
                        <a:pt x="44" y="48"/>
                      </a:lnTo>
                      <a:lnTo>
                        <a:pt x="44" y="72"/>
                      </a:lnTo>
                      <a:lnTo>
                        <a:pt x="0" y="36"/>
                      </a:lnTo>
                      <a:lnTo>
                        <a:pt x="44" y="0"/>
                      </a:lnTo>
                      <a:lnTo>
                        <a:pt x="44" y="24"/>
                      </a:lnTo>
                      <a:lnTo>
                        <a:pt x="103" y="24"/>
                      </a:lnTo>
                      <a:lnTo>
                        <a:pt x="13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7" name="Freeform 36"/>
                <p:cNvSpPr>
                  <a:spLocks/>
                </p:cNvSpPr>
                <p:nvPr/>
              </p:nvSpPr>
              <p:spPr bwMode="auto">
                <a:xfrm>
                  <a:off x="1071" y="2370"/>
                  <a:ext cx="131" cy="72"/>
                </a:xfrm>
                <a:custGeom>
                  <a:avLst/>
                  <a:gdLst>
                    <a:gd name="T0" fmla="*/ 131 w 131"/>
                    <a:gd name="T1" fmla="*/ 48 h 72"/>
                    <a:gd name="T2" fmla="*/ 44 w 131"/>
                    <a:gd name="T3" fmla="*/ 48 h 72"/>
                    <a:gd name="T4" fmla="*/ 44 w 131"/>
                    <a:gd name="T5" fmla="*/ 72 h 72"/>
                    <a:gd name="T6" fmla="*/ 0 w 131"/>
                    <a:gd name="T7" fmla="*/ 36 h 72"/>
                    <a:gd name="T8" fmla="*/ 44 w 131"/>
                    <a:gd name="T9" fmla="*/ 0 h 72"/>
                    <a:gd name="T10" fmla="*/ 44 w 131"/>
                    <a:gd name="T11" fmla="*/ 24 h 72"/>
                    <a:gd name="T12" fmla="*/ 103 w 131"/>
                    <a:gd name="T13" fmla="*/ 24 h 72"/>
                    <a:gd name="T14" fmla="*/ 131 w 131"/>
                    <a:gd name="T15" fmla="*/ 48 h 72"/>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72"/>
                    <a:gd name="T26" fmla="*/ 131 w 131"/>
                    <a:gd name="T27" fmla="*/ 72 h 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72">
                      <a:moveTo>
                        <a:pt x="131" y="48"/>
                      </a:moveTo>
                      <a:lnTo>
                        <a:pt x="44" y="48"/>
                      </a:lnTo>
                      <a:lnTo>
                        <a:pt x="44" y="72"/>
                      </a:lnTo>
                      <a:lnTo>
                        <a:pt x="0" y="36"/>
                      </a:lnTo>
                      <a:lnTo>
                        <a:pt x="44" y="0"/>
                      </a:lnTo>
                      <a:lnTo>
                        <a:pt x="44" y="24"/>
                      </a:lnTo>
                      <a:lnTo>
                        <a:pt x="103" y="24"/>
                      </a:lnTo>
                      <a:lnTo>
                        <a:pt x="131"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578" name="Oval 37"/>
                <p:cNvSpPr>
                  <a:spLocks noChangeArrowheads="1"/>
                </p:cNvSpPr>
                <p:nvPr/>
              </p:nvSpPr>
              <p:spPr bwMode="auto">
                <a:xfrm>
                  <a:off x="1155" y="2307"/>
                  <a:ext cx="95" cy="103"/>
                </a:xfrm>
                <a:prstGeom prst="ellipse">
                  <a:avLst/>
                </a:pr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grpSp>
      <p:sp>
        <p:nvSpPr>
          <p:cNvPr id="264230" name="Text Box 38"/>
          <p:cNvSpPr txBox="1">
            <a:spLocks noChangeArrowheads="1"/>
          </p:cNvSpPr>
          <p:nvPr/>
        </p:nvSpPr>
        <p:spPr bwMode="auto">
          <a:xfrm>
            <a:off x="4648200" y="4724400"/>
            <a:ext cx="3784600" cy="365125"/>
          </a:xfrm>
          <a:prstGeom prst="rect">
            <a:avLst/>
          </a:prstGeom>
          <a:noFill/>
          <a:ln w="9525">
            <a:noFill/>
            <a:miter lim="800000"/>
            <a:headEnd/>
            <a:tailEnd/>
          </a:ln>
          <a:effectLst/>
        </p:spPr>
        <p:txBody>
          <a:bodyPr wrap="none" lIns="0" tIns="0" rIns="0" bIns="0">
            <a:spAutoFit/>
          </a:bodyPr>
          <a:lstStyle/>
          <a:p>
            <a:pPr eaLnBrk="0" hangingPunct="0">
              <a:buFontTx/>
              <a:buChar char="•"/>
              <a:defRPr/>
            </a:pPr>
            <a:r>
              <a:rPr lang="en-US" sz="1200" b="1">
                <a:effectLst>
                  <a:outerShdw blurRad="38100" dist="38100" dir="2700000" algn="tl">
                    <a:srgbClr val="000000"/>
                  </a:outerShdw>
                </a:effectLst>
                <a:latin typeface="Verdana" pitchFamily="34" charset="0"/>
              </a:rPr>
              <a:t> Pre-recorded voice prompts guide the user</a:t>
            </a:r>
          </a:p>
          <a:p>
            <a:pPr eaLnBrk="0" hangingPunct="0">
              <a:defRPr/>
            </a:pPr>
            <a:r>
              <a:rPr lang="en-US" sz="1200" b="1">
                <a:effectLst>
                  <a:outerShdw blurRad="38100" dist="38100" dir="2700000" algn="tl">
                    <a:srgbClr val="000000"/>
                  </a:outerShdw>
                </a:effectLst>
                <a:latin typeface="Verdana" pitchFamily="34" charset="0"/>
              </a:rPr>
              <a:t>   to get the relevant information</a:t>
            </a:r>
          </a:p>
        </p:txBody>
      </p:sp>
      <p:sp>
        <p:nvSpPr>
          <p:cNvPr id="264231" name="Text Box 39"/>
          <p:cNvSpPr txBox="1">
            <a:spLocks noChangeArrowheads="1"/>
          </p:cNvSpPr>
          <p:nvPr/>
        </p:nvSpPr>
        <p:spPr bwMode="auto">
          <a:xfrm>
            <a:off x="4648200" y="5181600"/>
            <a:ext cx="3994150" cy="182563"/>
          </a:xfrm>
          <a:prstGeom prst="rect">
            <a:avLst/>
          </a:prstGeom>
          <a:noFill/>
          <a:ln w="9525">
            <a:noFill/>
            <a:miter lim="800000"/>
            <a:headEnd/>
            <a:tailEnd/>
          </a:ln>
          <a:effectLst/>
        </p:spPr>
        <p:txBody>
          <a:bodyPr wrap="none" lIns="0" tIns="0" rIns="0" bIns="0">
            <a:spAutoFit/>
          </a:bodyPr>
          <a:lstStyle/>
          <a:p>
            <a:pPr eaLnBrk="0" hangingPunct="0">
              <a:buFontTx/>
              <a:buChar char="•"/>
              <a:defRPr/>
            </a:pPr>
            <a:r>
              <a:rPr lang="en-US" sz="1200" b="1">
                <a:effectLst>
                  <a:outerShdw blurRad="38100" dist="38100" dir="2700000" algn="tl">
                    <a:srgbClr val="000000"/>
                  </a:outerShdw>
                </a:effectLst>
                <a:latin typeface="Verdana" pitchFamily="34" charset="0"/>
              </a:rPr>
              <a:t> User inputs data using the telephone keypad </a:t>
            </a:r>
          </a:p>
        </p:txBody>
      </p:sp>
      <p:sp>
        <p:nvSpPr>
          <p:cNvPr id="23563" name="AutoShape 40"/>
          <p:cNvSpPr>
            <a:spLocks noChangeArrowheads="1"/>
          </p:cNvSpPr>
          <p:nvPr/>
        </p:nvSpPr>
        <p:spPr bwMode="auto">
          <a:xfrm rot="-1191621">
            <a:off x="2020888" y="4244975"/>
            <a:ext cx="1889125" cy="238125"/>
          </a:xfrm>
          <a:prstGeom prst="leftRightArrow">
            <a:avLst>
              <a:gd name="adj1" fmla="val 50000"/>
              <a:gd name="adj2" fmla="val 158667"/>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4233" name="Text Box 41"/>
          <p:cNvSpPr txBox="1">
            <a:spLocks noChangeArrowheads="1"/>
          </p:cNvSpPr>
          <p:nvPr/>
        </p:nvSpPr>
        <p:spPr bwMode="auto">
          <a:xfrm>
            <a:off x="4213225" y="2627313"/>
            <a:ext cx="641350" cy="508000"/>
          </a:xfrm>
          <a:prstGeom prst="rect">
            <a:avLst/>
          </a:prstGeom>
          <a:noFill/>
          <a:ln w="9525">
            <a:noFill/>
            <a:miter lim="800000"/>
            <a:headEnd/>
            <a:tailEnd/>
          </a:ln>
          <a:effectLst/>
        </p:spPr>
        <p:txBody>
          <a:bodyPr lIns="0" tIns="0" rIns="0" bIns="0">
            <a:spAutoFit/>
          </a:bodyPr>
          <a:lstStyle/>
          <a:p>
            <a:pPr algn="ctr" eaLnBrk="0" hangingPunct="0">
              <a:lnSpc>
                <a:spcPts val="4000"/>
              </a:lnSpc>
              <a:defRPr/>
            </a:pPr>
            <a:r>
              <a:rPr lang="en-US" sz="1800" b="1" i="1">
                <a:solidFill>
                  <a:srgbClr val="FF6600"/>
                </a:solidFill>
                <a:effectLst>
                  <a:outerShdw blurRad="38100" dist="38100" dir="2700000" algn="tl">
                    <a:srgbClr val="000000"/>
                  </a:outerShdw>
                </a:effectLst>
                <a:latin typeface="Verdana" pitchFamily="34" charset="0"/>
              </a:rPr>
              <a:t>IVRS</a:t>
            </a:r>
          </a:p>
        </p:txBody>
      </p:sp>
      <p:sp>
        <p:nvSpPr>
          <p:cNvPr id="264234" name="Text Box 42"/>
          <p:cNvSpPr txBox="1">
            <a:spLocks noChangeArrowheads="1"/>
          </p:cNvSpPr>
          <p:nvPr/>
        </p:nvSpPr>
        <p:spPr bwMode="auto">
          <a:xfrm>
            <a:off x="633413" y="3962400"/>
            <a:ext cx="914400" cy="508000"/>
          </a:xfrm>
          <a:prstGeom prst="rect">
            <a:avLst/>
          </a:prstGeom>
          <a:noFill/>
          <a:ln w="9525">
            <a:noFill/>
            <a:miter lim="800000"/>
            <a:headEnd/>
            <a:tailEnd/>
          </a:ln>
          <a:effectLst/>
        </p:spPr>
        <p:txBody>
          <a:bodyPr lIns="0" tIns="0" rIns="0" bIns="0">
            <a:spAutoFit/>
          </a:bodyPr>
          <a:lstStyle/>
          <a:p>
            <a:pPr algn="ctr" eaLnBrk="0" hangingPunct="0">
              <a:lnSpc>
                <a:spcPts val="4000"/>
              </a:lnSpc>
              <a:defRPr/>
            </a:pPr>
            <a:r>
              <a:rPr lang="en-US" sz="1800" b="1" i="1">
                <a:solidFill>
                  <a:srgbClr val="FF6600"/>
                </a:solidFill>
                <a:effectLst>
                  <a:outerShdw blurRad="38100" dist="38100" dir="2700000" algn="tl">
                    <a:srgbClr val="000000"/>
                  </a:outerShdw>
                </a:effectLst>
                <a:latin typeface="Verdana" pitchFamily="34" charset="0"/>
              </a:rPr>
              <a:t>DATA</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47859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Deployment for IVRS</a:t>
            </a:r>
          </a:p>
        </p:txBody>
      </p:sp>
      <p:sp>
        <p:nvSpPr>
          <p:cNvPr id="2052" name="Rectangle 3"/>
          <p:cNvSpPr>
            <a:spLocks noChangeArrowheads="1"/>
          </p:cNvSpPr>
          <p:nvPr/>
        </p:nvSpPr>
        <p:spPr bwMode="auto">
          <a:xfrm>
            <a:off x="6477000" y="3124200"/>
            <a:ext cx="2362200" cy="1828800"/>
          </a:xfrm>
          <a:prstGeom prst="rect">
            <a:avLst/>
          </a:prstGeom>
          <a:solidFill>
            <a:srgbClr val="FFFF00"/>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053" name="Group 4"/>
          <p:cNvGrpSpPr>
            <a:grpSpLocks/>
          </p:cNvGrpSpPr>
          <p:nvPr/>
        </p:nvGrpSpPr>
        <p:grpSpPr bwMode="auto">
          <a:xfrm>
            <a:off x="2462213" y="2438400"/>
            <a:ext cx="985837" cy="606425"/>
            <a:chOff x="2941" y="1773"/>
            <a:chExt cx="424" cy="239"/>
          </a:xfrm>
        </p:grpSpPr>
        <p:sp>
          <p:nvSpPr>
            <p:cNvPr id="2192" name="Oval 5"/>
            <p:cNvSpPr>
              <a:spLocks noChangeArrowheads="1"/>
            </p:cNvSpPr>
            <p:nvPr/>
          </p:nvSpPr>
          <p:spPr bwMode="auto">
            <a:xfrm>
              <a:off x="2941" y="1872"/>
              <a:ext cx="423" cy="140"/>
            </a:xfrm>
            <a:prstGeom prst="ellipse">
              <a:avLst/>
            </a:prstGeom>
            <a:solidFill>
              <a:srgbClr val="0078AA"/>
            </a:solidFill>
            <a:ln w="6350">
              <a:solidFill>
                <a:srgbClr val="AAE6F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93" name="Rectangle 6"/>
            <p:cNvSpPr>
              <a:spLocks noChangeArrowheads="1"/>
            </p:cNvSpPr>
            <p:nvPr/>
          </p:nvSpPr>
          <p:spPr bwMode="auto">
            <a:xfrm>
              <a:off x="2941" y="1845"/>
              <a:ext cx="423" cy="9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94" name="Rectangle 7"/>
            <p:cNvSpPr>
              <a:spLocks noChangeArrowheads="1"/>
            </p:cNvSpPr>
            <p:nvPr/>
          </p:nvSpPr>
          <p:spPr bwMode="auto">
            <a:xfrm>
              <a:off x="2941" y="1845"/>
              <a:ext cx="423" cy="9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95" name="Oval 8"/>
            <p:cNvSpPr>
              <a:spLocks noChangeArrowheads="1"/>
            </p:cNvSpPr>
            <p:nvPr/>
          </p:nvSpPr>
          <p:spPr bwMode="auto">
            <a:xfrm>
              <a:off x="2941" y="1773"/>
              <a:ext cx="423" cy="139"/>
            </a:xfrm>
            <a:prstGeom prst="ellipse">
              <a:avLst/>
            </a:prstGeom>
            <a:solidFill>
              <a:srgbClr val="00B4FF"/>
            </a:solidFill>
            <a:ln w="6350">
              <a:solidFill>
                <a:srgbClr val="AAE6F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196" name="Group 9"/>
            <p:cNvGrpSpPr>
              <a:grpSpLocks/>
            </p:cNvGrpSpPr>
            <p:nvPr/>
          </p:nvGrpSpPr>
          <p:grpSpPr bwMode="auto">
            <a:xfrm>
              <a:off x="3005" y="1789"/>
              <a:ext cx="295" cy="107"/>
              <a:chOff x="3005" y="1789"/>
              <a:chExt cx="295" cy="107"/>
            </a:xfrm>
          </p:grpSpPr>
          <p:grpSp>
            <p:nvGrpSpPr>
              <p:cNvPr id="2199" name="Group 10"/>
              <p:cNvGrpSpPr>
                <a:grpSpLocks/>
              </p:cNvGrpSpPr>
              <p:nvPr/>
            </p:nvGrpSpPr>
            <p:grpSpPr bwMode="auto">
              <a:xfrm>
                <a:off x="3005" y="1789"/>
                <a:ext cx="291" cy="103"/>
                <a:chOff x="3005" y="1789"/>
                <a:chExt cx="291" cy="103"/>
              </a:xfrm>
            </p:grpSpPr>
            <p:sp>
              <p:nvSpPr>
                <p:cNvPr id="2209" name="Freeform 11"/>
                <p:cNvSpPr>
                  <a:spLocks/>
                </p:cNvSpPr>
                <p:nvPr/>
              </p:nvSpPr>
              <p:spPr bwMode="auto">
                <a:xfrm>
                  <a:off x="3157" y="1789"/>
                  <a:ext cx="139" cy="48"/>
                </a:xfrm>
                <a:custGeom>
                  <a:avLst/>
                  <a:gdLst>
                    <a:gd name="T0" fmla="*/ 0 w 139"/>
                    <a:gd name="T1" fmla="*/ 36 h 48"/>
                    <a:gd name="T2" fmla="*/ 32 w 139"/>
                    <a:gd name="T3" fmla="*/ 48 h 48"/>
                    <a:gd name="T4" fmla="*/ 108 w 139"/>
                    <a:gd name="T5" fmla="*/ 16 h 48"/>
                    <a:gd name="T6" fmla="*/ 139 w 139"/>
                    <a:gd name="T7" fmla="*/ 28 h 48"/>
                    <a:gd name="T8" fmla="*/ 124 w 139"/>
                    <a:gd name="T9" fmla="*/ 0 h 48"/>
                    <a:gd name="T10" fmla="*/ 36 w 139"/>
                    <a:gd name="T11" fmla="*/ 0 h 48"/>
                    <a:gd name="T12" fmla="*/ 72 w 139"/>
                    <a:gd name="T13" fmla="*/ 8 h 48"/>
                    <a:gd name="T14" fmla="*/ 0 w 139"/>
                    <a:gd name="T15" fmla="*/ 36 h 48"/>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8"/>
                    <a:gd name="T26" fmla="*/ 139 w 139"/>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8">
                      <a:moveTo>
                        <a:pt x="0" y="36"/>
                      </a:moveTo>
                      <a:lnTo>
                        <a:pt x="32" y="48"/>
                      </a:lnTo>
                      <a:lnTo>
                        <a:pt x="108" y="16"/>
                      </a:lnTo>
                      <a:lnTo>
                        <a:pt x="139" y="28"/>
                      </a:lnTo>
                      <a:lnTo>
                        <a:pt x="124" y="0"/>
                      </a:lnTo>
                      <a:lnTo>
                        <a:pt x="36" y="0"/>
                      </a:lnTo>
                      <a:lnTo>
                        <a:pt x="72" y="8"/>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0" name="Freeform 12"/>
                <p:cNvSpPr>
                  <a:spLocks/>
                </p:cNvSpPr>
                <p:nvPr/>
              </p:nvSpPr>
              <p:spPr bwMode="auto">
                <a:xfrm>
                  <a:off x="3157" y="1789"/>
                  <a:ext cx="139" cy="48"/>
                </a:xfrm>
                <a:custGeom>
                  <a:avLst/>
                  <a:gdLst>
                    <a:gd name="T0" fmla="*/ 0 w 139"/>
                    <a:gd name="T1" fmla="*/ 36 h 48"/>
                    <a:gd name="T2" fmla="*/ 32 w 139"/>
                    <a:gd name="T3" fmla="*/ 48 h 48"/>
                    <a:gd name="T4" fmla="*/ 108 w 139"/>
                    <a:gd name="T5" fmla="*/ 16 h 48"/>
                    <a:gd name="T6" fmla="*/ 139 w 139"/>
                    <a:gd name="T7" fmla="*/ 28 h 48"/>
                    <a:gd name="T8" fmla="*/ 124 w 139"/>
                    <a:gd name="T9" fmla="*/ 0 h 48"/>
                    <a:gd name="T10" fmla="*/ 36 w 139"/>
                    <a:gd name="T11" fmla="*/ 0 h 48"/>
                    <a:gd name="T12" fmla="*/ 72 w 139"/>
                    <a:gd name="T13" fmla="*/ 8 h 48"/>
                    <a:gd name="T14" fmla="*/ 0 w 139"/>
                    <a:gd name="T15" fmla="*/ 36 h 48"/>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8"/>
                    <a:gd name="T26" fmla="*/ 139 w 139"/>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8">
                      <a:moveTo>
                        <a:pt x="0" y="36"/>
                      </a:moveTo>
                      <a:lnTo>
                        <a:pt x="32" y="48"/>
                      </a:lnTo>
                      <a:lnTo>
                        <a:pt x="108" y="16"/>
                      </a:lnTo>
                      <a:lnTo>
                        <a:pt x="139" y="28"/>
                      </a:lnTo>
                      <a:lnTo>
                        <a:pt x="124" y="0"/>
                      </a:lnTo>
                      <a:lnTo>
                        <a:pt x="36" y="0"/>
                      </a:lnTo>
                      <a:lnTo>
                        <a:pt x="72" y="8"/>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1" name="Freeform 13"/>
                <p:cNvSpPr>
                  <a:spLocks/>
                </p:cNvSpPr>
                <p:nvPr/>
              </p:nvSpPr>
              <p:spPr bwMode="auto">
                <a:xfrm>
                  <a:off x="3005" y="1845"/>
                  <a:ext cx="140" cy="47"/>
                </a:xfrm>
                <a:custGeom>
                  <a:avLst/>
                  <a:gdLst>
                    <a:gd name="T0" fmla="*/ 140 w 140"/>
                    <a:gd name="T1" fmla="*/ 8 h 47"/>
                    <a:gd name="T2" fmla="*/ 108 w 140"/>
                    <a:gd name="T3" fmla="*/ 0 h 47"/>
                    <a:gd name="T4" fmla="*/ 36 w 140"/>
                    <a:gd name="T5" fmla="*/ 27 h 47"/>
                    <a:gd name="T6" fmla="*/ 0 w 140"/>
                    <a:gd name="T7" fmla="*/ 20 h 47"/>
                    <a:gd name="T8" fmla="*/ 20 w 140"/>
                    <a:gd name="T9" fmla="*/ 47 h 47"/>
                    <a:gd name="T10" fmla="*/ 108 w 140"/>
                    <a:gd name="T11" fmla="*/ 47 h 47"/>
                    <a:gd name="T12" fmla="*/ 68 w 140"/>
                    <a:gd name="T13" fmla="*/ 35 h 47"/>
                    <a:gd name="T14" fmla="*/ 140 w 140"/>
                    <a:gd name="T15" fmla="*/ 8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8"/>
                      </a:moveTo>
                      <a:lnTo>
                        <a:pt x="108" y="0"/>
                      </a:lnTo>
                      <a:lnTo>
                        <a:pt x="36" y="27"/>
                      </a:lnTo>
                      <a:lnTo>
                        <a:pt x="0" y="20"/>
                      </a:lnTo>
                      <a:lnTo>
                        <a:pt x="20" y="47"/>
                      </a:lnTo>
                      <a:lnTo>
                        <a:pt x="108" y="47"/>
                      </a:lnTo>
                      <a:lnTo>
                        <a:pt x="68" y="35"/>
                      </a:lnTo>
                      <a:lnTo>
                        <a:pt x="1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2" name="Freeform 14"/>
                <p:cNvSpPr>
                  <a:spLocks/>
                </p:cNvSpPr>
                <p:nvPr/>
              </p:nvSpPr>
              <p:spPr bwMode="auto">
                <a:xfrm>
                  <a:off x="3005" y="1845"/>
                  <a:ext cx="140" cy="47"/>
                </a:xfrm>
                <a:custGeom>
                  <a:avLst/>
                  <a:gdLst>
                    <a:gd name="T0" fmla="*/ 140 w 140"/>
                    <a:gd name="T1" fmla="*/ 8 h 47"/>
                    <a:gd name="T2" fmla="*/ 108 w 140"/>
                    <a:gd name="T3" fmla="*/ 0 h 47"/>
                    <a:gd name="T4" fmla="*/ 36 w 140"/>
                    <a:gd name="T5" fmla="*/ 27 h 47"/>
                    <a:gd name="T6" fmla="*/ 0 w 140"/>
                    <a:gd name="T7" fmla="*/ 20 h 47"/>
                    <a:gd name="T8" fmla="*/ 20 w 140"/>
                    <a:gd name="T9" fmla="*/ 47 h 47"/>
                    <a:gd name="T10" fmla="*/ 108 w 140"/>
                    <a:gd name="T11" fmla="*/ 47 h 47"/>
                    <a:gd name="T12" fmla="*/ 68 w 140"/>
                    <a:gd name="T13" fmla="*/ 35 h 47"/>
                    <a:gd name="T14" fmla="*/ 140 w 140"/>
                    <a:gd name="T15" fmla="*/ 8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8"/>
                      </a:moveTo>
                      <a:lnTo>
                        <a:pt x="108" y="0"/>
                      </a:lnTo>
                      <a:lnTo>
                        <a:pt x="36" y="27"/>
                      </a:lnTo>
                      <a:lnTo>
                        <a:pt x="0" y="20"/>
                      </a:lnTo>
                      <a:lnTo>
                        <a:pt x="20" y="47"/>
                      </a:lnTo>
                      <a:lnTo>
                        <a:pt x="108" y="47"/>
                      </a:lnTo>
                      <a:lnTo>
                        <a:pt x="68" y="35"/>
                      </a:lnTo>
                      <a:lnTo>
                        <a:pt x="1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3" name="Freeform 15"/>
                <p:cNvSpPr>
                  <a:spLocks/>
                </p:cNvSpPr>
                <p:nvPr/>
              </p:nvSpPr>
              <p:spPr bwMode="auto">
                <a:xfrm>
                  <a:off x="3013" y="1789"/>
                  <a:ext cx="140" cy="44"/>
                </a:xfrm>
                <a:custGeom>
                  <a:avLst/>
                  <a:gdLst>
                    <a:gd name="T0" fmla="*/ 0 w 140"/>
                    <a:gd name="T1" fmla="*/ 8 h 44"/>
                    <a:gd name="T2" fmla="*/ 32 w 140"/>
                    <a:gd name="T3" fmla="*/ 0 h 44"/>
                    <a:gd name="T4" fmla="*/ 104 w 140"/>
                    <a:gd name="T5" fmla="*/ 28 h 44"/>
                    <a:gd name="T6" fmla="*/ 140 w 140"/>
                    <a:gd name="T7" fmla="*/ 20 h 44"/>
                    <a:gd name="T8" fmla="*/ 120 w 140"/>
                    <a:gd name="T9" fmla="*/ 44 h 44"/>
                    <a:gd name="T10" fmla="*/ 32 w 140"/>
                    <a:gd name="T11" fmla="*/ 44 h 44"/>
                    <a:gd name="T12" fmla="*/ 68 w 140"/>
                    <a:gd name="T13" fmla="*/ 36 h 44"/>
                    <a:gd name="T14" fmla="*/ 0 w 140"/>
                    <a:gd name="T15" fmla="*/ 8 h 44"/>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4"/>
                    <a:gd name="T26" fmla="*/ 140 w 140"/>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4">
                      <a:moveTo>
                        <a:pt x="0" y="8"/>
                      </a:moveTo>
                      <a:lnTo>
                        <a:pt x="32" y="0"/>
                      </a:lnTo>
                      <a:lnTo>
                        <a:pt x="104" y="28"/>
                      </a:lnTo>
                      <a:lnTo>
                        <a:pt x="140" y="20"/>
                      </a:lnTo>
                      <a:lnTo>
                        <a:pt x="120" y="44"/>
                      </a:lnTo>
                      <a:lnTo>
                        <a:pt x="32" y="44"/>
                      </a:lnTo>
                      <a:lnTo>
                        <a:pt x="68" y="3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4" name="Freeform 16"/>
                <p:cNvSpPr>
                  <a:spLocks/>
                </p:cNvSpPr>
                <p:nvPr/>
              </p:nvSpPr>
              <p:spPr bwMode="auto">
                <a:xfrm>
                  <a:off x="3013" y="1789"/>
                  <a:ext cx="140" cy="44"/>
                </a:xfrm>
                <a:custGeom>
                  <a:avLst/>
                  <a:gdLst>
                    <a:gd name="T0" fmla="*/ 0 w 140"/>
                    <a:gd name="T1" fmla="*/ 8 h 44"/>
                    <a:gd name="T2" fmla="*/ 32 w 140"/>
                    <a:gd name="T3" fmla="*/ 0 h 44"/>
                    <a:gd name="T4" fmla="*/ 104 w 140"/>
                    <a:gd name="T5" fmla="*/ 28 h 44"/>
                    <a:gd name="T6" fmla="*/ 140 w 140"/>
                    <a:gd name="T7" fmla="*/ 20 h 44"/>
                    <a:gd name="T8" fmla="*/ 120 w 140"/>
                    <a:gd name="T9" fmla="*/ 44 h 44"/>
                    <a:gd name="T10" fmla="*/ 32 w 140"/>
                    <a:gd name="T11" fmla="*/ 44 h 44"/>
                    <a:gd name="T12" fmla="*/ 68 w 140"/>
                    <a:gd name="T13" fmla="*/ 36 h 44"/>
                    <a:gd name="T14" fmla="*/ 0 w 140"/>
                    <a:gd name="T15" fmla="*/ 8 h 44"/>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4"/>
                    <a:gd name="T26" fmla="*/ 140 w 140"/>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4">
                      <a:moveTo>
                        <a:pt x="0" y="8"/>
                      </a:moveTo>
                      <a:lnTo>
                        <a:pt x="32" y="0"/>
                      </a:lnTo>
                      <a:lnTo>
                        <a:pt x="104" y="28"/>
                      </a:lnTo>
                      <a:lnTo>
                        <a:pt x="140" y="20"/>
                      </a:lnTo>
                      <a:lnTo>
                        <a:pt x="120" y="44"/>
                      </a:lnTo>
                      <a:lnTo>
                        <a:pt x="32" y="44"/>
                      </a:lnTo>
                      <a:lnTo>
                        <a:pt x="68" y="3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5" name="Freeform 17"/>
                <p:cNvSpPr>
                  <a:spLocks/>
                </p:cNvSpPr>
                <p:nvPr/>
              </p:nvSpPr>
              <p:spPr bwMode="auto">
                <a:xfrm>
                  <a:off x="3153" y="1849"/>
                  <a:ext cx="140" cy="43"/>
                </a:xfrm>
                <a:custGeom>
                  <a:avLst/>
                  <a:gdLst>
                    <a:gd name="T0" fmla="*/ 140 w 140"/>
                    <a:gd name="T1" fmla="*/ 35 h 43"/>
                    <a:gd name="T2" fmla="*/ 108 w 140"/>
                    <a:gd name="T3" fmla="*/ 43 h 43"/>
                    <a:gd name="T4" fmla="*/ 36 w 140"/>
                    <a:gd name="T5" fmla="*/ 16 h 43"/>
                    <a:gd name="T6" fmla="*/ 0 w 140"/>
                    <a:gd name="T7" fmla="*/ 23 h 43"/>
                    <a:gd name="T8" fmla="*/ 16 w 140"/>
                    <a:gd name="T9" fmla="*/ 0 h 43"/>
                    <a:gd name="T10" fmla="*/ 108 w 140"/>
                    <a:gd name="T11" fmla="*/ 0 h 43"/>
                    <a:gd name="T12" fmla="*/ 68 w 140"/>
                    <a:gd name="T13" fmla="*/ 8 h 43"/>
                    <a:gd name="T14" fmla="*/ 140 w 140"/>
                    <a:gd name="T15" fmla="*/ 35 h 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3"/>
                    <a:gd name="T26" fmla="*/ 140 w 140"/>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3">
                      <a:moveTo>
                        <a:pt x="140" y="35"/>
                      </a:moveTo>
                      <a:lnTo>
                        <a:pt x="108" y="43"/>
                      </a:lnTo>
                      <a:lnTo>
                        <a:pt x="36" y="16"/>
                      </a:lnTo>
                      <a:lnTo>
                        <a:pt x="0" y="23"/>
                      </a:lnTo>
                      <a:lnTo>
                        <a:pt x="16" y="0"/>
                      </a:lnTo>
                      <a:lnTo>
                        <a:pt x="108" y="0"/>
                      </a:lnTo>
                      <a:lnTo>
                        <a:pt x="68" y="8"/>
                      </a:lnTo>
                      <a:lnTo>
                        <a:pt x="14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16" name="Freeform 18"/>
                <p:cNvSpPr>
                  <a:spLocks/>
                </p:cNvSpPr>
                <p:nvPr/>
              </p:nvSpPr>
              <p:spPr bwMode="auto">
                <a:xfrm>
                  <a:off x="3153" y="1849"/>
                  <a:ext cx="140" cy="43"/>
                </a:xfrm>
                <a:custGeom>
                  <a:avLst/>
                  <a:gdLst>
                    <a:gd name="T0" fmla="*/ 140 w 140"/>
                    <a:gd name="T1" fmla="*/ 35 h 43"/>
                    <a:gd name="T2" fmla="*/ 108 w 140"/>
                    <a:gd name="T3" fmla="*/ 43 h 43"/>
                    <a:gd name="T4" fmla="*/ 36 w 140"/>
                    <a:gd name="T5" fmla="*/ 16 h 43"/>
                    <a:gd name="T6" fmla="*/ 0 w 140"/>
                    <a:gd name="T7" fmla="*/ 23 h 43"/>
                    <a:gd name="T8" fmla="*/ 16 w 140"/>
                    <a:gd name="T9" fmla="*/ 0 h 43"/>
                    <a:gd name="T10" fmla="*/ 108 w 140"/>
                    <a:gd name="T11" fmla="*/ 0 h 43"/>
                    <a:gd name="T12" fmla="*/ 68 w 140"/>
                    <a:gd name="T13" fmla="*/ 8 h 43"/>
                    <a:gd name="T14" fmla="*/ 140 w 140"/>
                    <a:gd name="T15" fmla="*/ 35 h 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3"/>
                    <a:gd name="T26" fmla="*/ 140 w 140"/>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3">
                      <a:moveTo>
                        <a:pt x="140" y="35"/>
                      </a:moveTo>
                      <a:lnTo>
                        <a:pt x="108" y="43"/>
                      </a:lnTo>
                      <a:lnTo>
                        <a:pt x="36" y="16"/>
                      </a:lnTo>
                      <a:lnTo>
                        <a:pt x="0" y="23"/>
                      </a:lnTo>
                      <a:lnTo>
                        <a:pt x="16" y="0"/>
                      </a:lnTo>
                      <a:lnTo>
                        <a:pt x="108" y="0"/>
                      </a:lnTo>
                      <a:lnTo>
                        <a:pt x="68" y="8"/>
                      </a:lnTo>
                      <a:lnTo>
                        <a:pt x="14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200" name="Group 19"/>
              <p:cNvGrpSpPr>
                <a:grpSpLocks/>
              </p:cNvGrpSpPr>
              <p:nvPr/>
            </p:nvGrpSpPr>
            <p:grpSpPr bwMode="auto">
              <a:xfrm>
                <a:off x="3009" y="1789"/>
                <a:ext cx="291" cy="107"/>
                <a:chOff x="3009" y="1789"/>
                <a:chExt cx="291" cy="107"/>
              </a:xfrm>
            </p:grpSpPr>
            <p:sp>
              <p:nvSpPr>
                <p:cNvPr id="2201" name="Freeform 20"/>
                <p:cNvSpPr>
                  <a:spLocks/>
                </p:cNvSpPr>
                <p:nvPr/>
              </p:nvSpPr>
              <p:spPr bwMode="auto">
                <a:xfrm>
                  <a:off x="3161" y="1793"/>
                  <a:ext cx="139" cy="44"/>
                </a:xfrm>
                <a:custGeom>
                  <a:avLst/>
                  <a:gdLst>
                    <a:gd name="T0" fmla="*/ 0 w 139"/>
                    <a:gd name="T1" fmla="*/ 36 h 44"/>
                    <a:gd name="T2" fmla="*/ 32 w 139"/>
                    <a:gd name="T3" fmla="*/ 44 h 44"/>
                    <a:gd name="T4" fmla="*/ 104 w 139"/>
                    <a:gd name="T5" fmla="*/ 16 h 44"/>
                    <a:gd name="T6" fmla="*/ 139 w 139"/>
                    <a:gd name="T7" fmla="*/ 24 h 44"/>
                    <a:gd name="T8" fmla="*/ 120 w 139"/>
                    <a:gd name="T9" fmla="*/ 0 h 44"/>
                    <a:gd name="T10" fmla="*/ 32 w 139"/>
                    <a:gd name="T11" fmla="*/ 0 h 44"/>
                    <a:gd name="T12" fmla="*/ 68 w 139"/>
                    <a:gd name="T13" fmla="*/ 8 h 44"/>
                    <a:gd name="T14" fmla="*/ 0 w 139"/>
                    <a:gd name="T15" fmla="*/ 36 h 44"/>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4"/>
                    <a:gd name="T26" fmla="*/ 139 w 13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4">
                      <a:moveTo>
                        <a:pt x="0" y="36"/>
                      </a:moveTo>
                      <a:lnTo>
                        <a:pt x="32" y="44"/>
                      </a:lnTo>
                      <a:lnTo>
                        <a:pt x="104" y="16"/>
                      </a:lnTo>
                      <a:lnTo>
                        <a:pt x="139" y="24"/>
                      </a:lnTo>
                      <a:lnTo>
                        <a:pt x="120" y="0"/>
                      </a:lnTo>
                      <a:lnTo>
                        <a:pt x="32" y="0"/>
                      </a:lnTo>
                      <a:lnTo>
                        <a:pt x="68" y="8"/>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2" name="Freeform 21"/>
                <p:cNvSpPr>
                  <a:spLocks/>
                </p:cNvSpPr>
                <p:nvPr/>
              </p:nvSpPr>
              <p:spPr bwMode="auto">
                <a:xfrm>
                  <a:off x="3161" y="1793"/>
                  <a:ext cx="139" cy="44"/>
                </a:xfrm>
                <a:custGeom>
                  <a:avLst/>
                  <a:gdLst>
                    <a:gd name="T0" fmla="*/ 0 w 139"/>
                    <a:gd name="T1" fmla="*/ 36 h 44"/>
                    <a:gd name="T2" fmla="*/ 32 w 139"/>
                    <a:gd name="T3" fmla="*/ 44 h 44"/>
                    <a:gd name="T4" fmla="*/ 104 w 139"/>
                    <a:gd name="T5" fmla="*/ 16 h 44"/>
                    <a:gd name="T6" fmla="*/ 139 w 139"/>
                    <a:gd name="T7" fmla="*/ 24 h 44"/>
                    <a:gd name="T8" fmla="*/ 120 w 139"/>
                    <a:gd name="T9" fmla="*/ 0 h 44"/>
                    <a:gd name="T10" fmla="*/ 32 w 139"/>
                    <a:gd name="T11" fmla="*/ 0 h 44"/>
                    <a:gd name="T12" fmla="*/ 68 w 139"/>
                    <a:gd name="T13" fmla="*/ 8 h 44"/>
                    <a:gd name="T14" fmla="*/ 0 w 139"/>
                    <a:gd name="T15" fmla="*/ 36 h 44"/>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4"/>
                    <a:gd name="T26" fmla="*/ 139 w 13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4">
                      <a:moveTo>
                        <a:pt x="0" y="36"/>
                      </a:moveTo>
                      <a:lnTo>
                        <a:pt x="32" y="44"/>
                      </a:lnTo>
                      <a:lnTo>
                        <a:pt x="104" y="16"/>
                      </a:lnTo>
                      <a:lnTo>
                        <a:pt x="139" y="24"/>
                      </a:lnTo>
                      <a:lnTo>
                        <a:pt x="120" y="0"/>
                      </a:lnTo>
                      <a:lnTo>
                        <a:pt x="32" y="0"/>
                      </a:lnTo>
                      <a:lnTo>
                        <a:pt x="68" y="8"/>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3" name="Freeform 22"/>
                <p:cNvSpPr>
                  <a:spLocks/>
                </p:cNvSpPr>
                <p:nvPr/>
              </p:nvSpPr>
              <p:spPr bwMode="auto">
                <a:xfrm>
                  <a:off x="3009" y="1845"/>
                  <a:ext cx="140" cy="47"/>
                </a:xfrm>
                <a:custGeom>
                  <a:avLst/>
                  <a:gdLst>
                    <a:gd name="T0" fmla="*/ 140 w 140"/>
                    <a:gd name="T1" fmla="*/ 12 h 47"/>
                    <a:gd name="T2" fmla="*/ 108 w 140"/>
                    <a:gd name="T3" fmla="*/ 0 h 47"/>
                    <a:gd name="T4" fmla="*/ 36 w 140"/>
                    <a:gd name="T5" fmla="*/ 31 h 47"/>
                    <a:gd name="T6" fmla="*/ 0 w 140"/>
                    <a:gd name="T7" fmla="*/ 20 h 47"/>
                    <a:gd name="T8" fmla="*/ 16 w 140"/>
                    <a:gd name="T9" fmla="*/ 47 h 47"/>
                    <a:gd name="T10" fmla="*/ 108 w 140"/>
                    <a:gd name="T11" fmla="*/ 47 h 47"/>
                    <a:gd name="T12" fmla="*/ 68 w 140"/>
                    <a:gd name="T13" fmla="*/ 39 h 47"/>
                    <a:gd name="T14" fmla="*/ 140 w 140"/>
                    <a:gd name="T15" fmla="*/ 12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12"/>
                      </a:moveTo>
                      <a:lnTo>
                        <a:pt x="108" y="0"/>
                      </a:lnTo>
                      <a:lnTo>
                        <a:pt x="36" y="31"/>
                      </a:lnTo>
                      <a:lnTo>
                        <a:pt x="0" y="20"/>
                      </a:lnTo>
                      <a:lnTo>
                        <a:pt x="16" y="47"/>
                      </a:lnTo>
                      <a:lnTo>
                        <a:pt x="108" y="47"/>
                      </a:lnTo>
                      <a:lnTo>
                        <a:pt x="68" y="39"/>
                      </a:lnTo>
                      <a:lnTo>
                        <a:pt x="14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4" name="Freeform 23"/>
                <p:cNvSpPr>
                  <a:spLocks/>
                </p:cNvSpPr>
                <p:nvPr/>
              </p:nvSpPr>
              <p:spPr bwMode="auto">
                <a:xfrm>
                  <a:off x="3009" y="1845"/>
                  <a:ext cx="140" cy="47"/>
                </a:xfrm>
                <a:custGeom>
                  <a:avLst/>
                  <a:gdLst>
                    <a:gd name="T0" fmla="*/ 140 w 140"/>
                    <a:gd name="T1" fmla="*/ 12 h 47"/>
                    <a:gd name="T2" fmla="*/ 108 w 140"/>
                    <a:gd name="T3" fmla="*/ 0 h 47"/>
                    <a:gd name="T4" fmla="*/ 36 w 140"/>
                    <a:gd name="T5" fmla="*/ 31 h 47"/>
                    <a:gd name="T6" fmla="*/ 0 w 140"/>
                    <a:gd name="T7" fmla="*/ 20 h 47"/>
                    <a:gd name="T8" fmla="*/ 16 w 140"/>
                    <a:gd name="T9" fmla="*/ 47 h 47"/>
                    <a:gd name="T10" fmla="*/ 108 w 140"/>
                    <a:gd name="T11" fmla="*/ 47 h 47"/>
                    <a:gd name="T12" fmla="*/ 68 w 140"/>
                    <a:gd name="T13" fmla="*/ 39 h 47"/>
                    <a:gd name="T14" fmla="*/ 140 w 140"/>
                    <a:gd name="T15" fmla="*/ 12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12"/>
                      </a:moveTo>
                      <a:lnTo>
                        <a:pt x="108" y="0"/>
                      </a:lnTo>
                      <a:lnTo>
                        <a:pt x="36" y="31"/>
                      </a:lnTo>
                      <a:lnTo>
                        <a:pt x="0" y="20"/>
                      </a:lnTo>
                      <a:lnTo>
                        <a:pt x="16" y="47"/>
                      </a:lnTo>
                      <a:lnTo>
                        <a:pt x="108" y="47"/>
                      </a:lnTo>
                      <a:lnTo>
                        <a:pt x="68" y="39"/>
                      </a:lnTo>
                      <a:lnTo>
                        <a:pt x="14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5" name="Freeform 24"/>
                <p:cNvSpPr>
                  <a:spLocks/>
                </p:cNvSpPr>
                <p:nvPr/>
              </p:nvSpPr>
              <p:spPr bwMode="auto">
                <a:xfrm>
                  <a:off x="3017" y="1789"/>
                  <a:ext cx="140" cy="48"/>
                </a:xfrm>
                <a:custGeom>
                  <a:avLst/>
                  <a:gdLst>
                    <a:gd name="T0" fmla="*/ 0 w 140"/>
                    <a:gd name="T1" fmla="*/ 12 h 48"/>
                    <a:gd name="T2" fmla="*/ 28 w 140"/>
                    <a:gd name="T3" fmla="*/ 0 h 48"/>
                    <a:gd name="T4" fmla="*/ 104 w 140"/>
                    <a:gd name="T5" fmla="*/ 28 h 48"/>
                    <a:gd name="T6" fmla="*/ 140 w 140"/>
                    <a:gd name="T7" fmla="*/ 20 h 48"/>
                    <a:gd name="T8" fmla="*/ 120 w 140"/>
                    <a:gd name="T9" fmla="*/ 48 h 48"/>
                    <a:gd name="T10" fmla="*/ 32 w 140"/>
                    <a:gd name="T11" fmla="*/ 48 h 48"/>
                    <a:gd name="T12" fmla="*/ 68 w 140"/>
                    <a:gd name="T13" fmla="*/ 40 h 48"/>
                    <a:gd name="T14" fmla="*/ 0 w 140"/>
                    <a:gd name="T15" fmla="*/ 12 h 4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8"/>
                    <a:gd name="T26" fmla="*/ 140 w 1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8">
                      <a:moveTo>
                        <a:pt x="0" y="12"/>
                      </a:moveTo>
                      <a:lnTo>
                        <a:pt x="28" y="0"/>
                      </a:lnTo>
                      <a:lnTo>
                        <a:pt x="104" y="28"/>
                      </a:lnTo>
                      <a:lnTo>
                        <a:pt x="140" y="20"/>
                      </a:lnTo>
                      <a:lnTo>
                        <a:pt x="120" y="48"/>
                      </a:lnTo>
                      <a:lnTo>
                        <a:pt x="32" y="48"/>
                      </a:lnTo>
                      <a:lnTo>
                        <a:pt x="68" y="4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6" name="Freeform 25"/>
                <p:cNvSpPr>
                  <a:spLocks/>
                </p:cNvSpPr>
                <p:nvPr/>
              </p:nvSpPr>
              <p:spPr bwMode="auto">
                <a:xfrm>
                  <a:off x="3017" y="1789"/>
                  <a:ext cx="140" cy="48"/>
                </a:xfrm>
                <a:custGeom>
                  <a:avLst/>
                  <a:gdLst>
                    <a:gd name="T0" fmla="*/ 0 w 140"/>
                    <a:gd name="T1" fmla="*/ 12 h 48"/>
                    <a:gd name="T2" fmla="*/ 28 w 140"/>
                    <a:gd name="T3" fmla="*/ 0 h 48"/>
                    <a:gd name="T4" fmla="*/ 104 w 140"/>
                    <a:gd name="T5" fmla="*/ 28 h 48"/>
                    <a:gd name="T6" fmla="*/ 140 w 140"/>
                    <a:gd name="T7" fmla="*/ 20 h 48"/>
                    <a:gd name="T8" fmla="*/ 120 w 140"/>
                    <a:gd name="T9" fmla="*/ 48 h 48"/>
                    <a:gd name="T10" fmla="*/ 32 w 140"/>
                    <a:gd name="T11" fmla="*/ 48 h 48"/>
                    <a:gd name="T12" fmla="*/ 68 w 140"/>
                    <a:gd name="T13" fmla="*/ 40 h 48"/>
                    <a:gd name="T14" fmla="*/ 0 w 140"/>
                    <a:gd name="T15" fmla="*/ 12 h 4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8"/>
                    <a:gd name="T26" fmla="*/ 140 w 1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8">
                      <a:moveTo>
                        <a:pt x="0" y="12"/>
                      </a:moveTo>
                      <a:lnTo>
                        <a:pt x="28" y="0"/>
                      </a:lnTo>
                      <a:lnTo>
                        <a:pt x="104" y="28"/>
                      </a:lnTo>
                      <a:lnTo>
                        <a:pt x="140" y="20"/>
                      </a:lnTo>
                      <a:lnTo>
                        <a:pt x="120" y="48"/>
                      </a:lnTo>
                      <a:lnTo>
                        <a:pt x="32" y="48"/>
                      </a:lnTo>
                      <a:lnTo>
                        <a:pt x="68" y="4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7" name="Freeform 26"/>
                <p:cNvSpPr>
                  <a:spLocks/>
                </p:cNvSpPr>
                <p:nvPr/>
              </p:nvSpPr>
              <p:spPr bwMode="auto">
                <a:xfrm>
                  <a:off x="3157" y="1849"/>
                  <a:ext cx="136" cy="47"/>
                </a:xfrm>
                <a:custGeom>
                  <a:avLst/>
                  <a:gdLst>
                    <a:gd name="T0" fmla="*/ 136 w 136"/>
                    <a:gd name="T1" fmla="*/ 35 h 47"/>
                    <a:gd name="T2" fmla="*/ 108 w 136"/>
                    <a:gd name="T3" fmla="*/ 47 h 47"/>
                    <a:gd name="T4" fmla="*/ 36 w 136"/>
                    <a:gd name="T5" fmla="*/ 16 h 47"/>
                    <a:gd name="T6" fmla="*/ 0 w 136"/>
                    <a:gd name="T7" fmla="*/ 27 h 47"/>
                    <a:gd name="T8" fmla="*/ 16 w 136"/>
                    <a:gd name="T9" fmla="*/ 0 h 47"/>
                    <a:gd name="T10" fmla="*/ 108 w 136"/>
                    <a:gd name="T11" fmla="*/ 0 h 47"/>
                    <a:gd name="T12" fmla="*/ 68 w 136"/>
                    <a:gd name="T13" fmla="*/ 8 h 47"/>
                    <a:gd name="T14" fmla="*/ 136 w 136"/>
                    <a:gd name="T15" fmla="*/ 35 h 47"/>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47"/>
                    <a:gd name="T26" fmla="*/ 136 w 13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47">
                      <a:moveTo>
                        <a:pt x="136" y="35"/>
                      </a:moveTo>
                      <a:lnTo>
                        <a:pt x="108" y="47"/>
                      </a:lnTo>
                      <a:lnTo>
                        <a:pt x="36" y="16"/>
                      </a:lnTo>
                      <a:lnTo>
                        <a:pt x="0" y="27"/>
                      </a:lnTo>
                      <a:lnTo>
                        <a:pt x="16" y="0"/>
                      </a:lnTo>
                      <a:lnTo>
                        <a:pt x="108" y="0"/>
                      </a:lnTo>
                      <a:lnTo>
                        <a:pt x="68" y="8"/>
                      </a:lnTo>
                      <a:lnTo>
                        <a:pt x="13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208" name="Freeform 27"/>
                <p:cNvSpPr>
                  <a:spLocks/>
                </p:cNvSpPr>
                <p:nvPr/>
              </p:nvSpPr>
              <p:spPr bwMode="auto">
                <a:xfrm>
                  <a:off x="3157" y="1849"/>
                  <a:ext cx="136" cy="47"/>
                </a:xfrm>
                <a:custGeom>
                  <a:avLst/>
                  <a:gdLst>
                    <a:gd name="T0" fmla="*/ 136 w 136"/>
                    <a:gd name="T1" fmla="*/ 35 h 47"/>
                    <a:gd name="T2" fmla="*/ 108 w 136"/>
                    <a:gd name="T3" fmla="*/ 47 h 47"/>
                    <a:gd name="T4" fmla="*/ 36 w 136"/>
                    <a:gd name="T5" fmla="*/ 16 h 47"/>
                    <a:gd name="T6" fmla="*/ 0 w 136"/>
                    <a:gd name="T7" fmla="*/ 27 h 47"/>
                    <a:gd name="T8" fmla="*/ 16 w 136"/>
                    <a:gd name="T9" fmla="*/ 0 h 47"/>
                    <a:gd name="T10" fmla="*/ 108 w 136"/>
                    <a:gd name="T11" fmla="*/ 0 h 47"/>
                    <a:gd name="T12" fmla="*/ 68 w 136"/>
                    <a:gd name="T13" fmla="*/ 8 h 47"/>
                    <a:gd name="T14" fmla="*/ 136 w 136"/>
                    <a:gd name="T15" fmla="*/ 35 h 47"/>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47"/>
                    <a:gd name="T26" fmla="*/ 136 w 13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47">
                      <a:moveTo>
                        <a:pt x="136" y="35"/>
                      </a:moveTo>
                      <a:lnTo>
                        <a:pt x="108" y="47"/>
                      </a:lnTo>
                      <a:lnTo>
                        <a:pt x="36" y="16"/>
                      </a:lnTo>
                      <a:lnTo>
                        <a:pt x="0" y="27"/>
                      </a:lnTo>
                      <a:lnTo>
                        <a:pt x="16" y="0"/>
                      </a:lnTo>
                      <a:lnTo>
                        <a:pt x="108" y="0"/>
                      </a:lnTo>
                      <a:lnTo>
                        <a:pt x="68" y="8"/>
                      </a:lnTo>
                      <a:lnTo>
                        <a:pt x="13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sp>
          <p:nvSpPr>
            <p:cNvPr id="2197" name="Line 28"/>
            <p:cNvSpPr>
              <a:spLocks noChangeShapeType="1"/>
            </p:cNvSpPr>
            <p:nvPr/>
          </p:nvSpPr>
          <p:spPr bwMode="auto">
            <a:xfrm>
              <a:off x="2941" y="1841"/>
              <a:ext cx="1" cy="9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98" name="Line 29"/>
            <p:cNvSpPr>
              <a:spLocks noChangeShapeType="1"/>
            </p:cNvSpPr>
            <p:nvPr/>
          </p:nvSpPr>
          <p:spPr bwMode="auto">
            <a:xfrm>
              <a:off x="3364" y="1841"/>
              <a:ext cx="1" cy="9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2054" name="Picture 30" descr="BD07153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413" y="1676400"/>
            <a:ext cx="7953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5" name="Group 31"/>
          <p:cNvGrpSpPr>
            <a:grpSpLocks/>
          </p:cNvGrpSpPr>
          <p:nvPr/>
        </p:nvGrpSpPr>
        <p:grpSpPr bwMode="auto">
          <a:xfrm>
            <a:off x="492125" y="4495800"/>
            <a:ext cx="1087438" cy="890588"/>
            <a:chOff x="864" y="1296"/>
            <a:chExt cx="900" cy="637"/>
          </a:xfrm>
        </p:grpSpPr>
        <p:grpSp>
          <p:nvGrpSpPr>
            <p:cNvPr id="2093" name="Group 32"/>
            <p:cNvGrpSpPr>
              <a:grpSpLocks/>
            </p:cNvGrpSpPr>
            <p:nvPr/>
          </p:nvGrpSpPr>
          <p:grpSpPr bwMode="auto">
            <a:xfrm>
              <a:off x="1392" y="1296"/>
              <a:ext cx="372" cy="637"/>
              <a:chOff x="1764" y="1213"/>
              <a:chExt cx="372" cy="637"/>
            </a:xfrm>
          </p:grpSpPr>
          <p:grpSp>
            <p:nvGrpSpPr>
              <p:cNvPr id="2155" name="Group 33"/>
              <p:cNvGrpSpPr>
                <a:grpSpLocks/>
              </p:cNvGrpSpPr>
              <p:nvPr/>
            </p:nvGrpSpPr>
            <p:grpSpPr bwMode="auto">
              <a:xfrm>
                <a:off x="1764" y="1213"/>
                <a:ext cx="278" cy="312"/>
                <a:chOff x="1764" y="1213"/>
                <a:chExt cx="278" cy="312"/>
              </a:xfrm>
            </p:grpSpPr>
            <p:grpSp>
              <p:nvGrpSpPr>
                <p:cNvPr id="2180" name="Group 34"/>
                <p:cNvGrpSpPr>
                  <a:grpSpLocks/>
                </p:cNvGrpSpPr>
                <p:nvPr/>
              </p:nvGrpSpPr>
              <p:grpSpPr bwMode="auto">
                <a:xfrm>
                  <a:off x="1764" y="1213"/>
                  <a:ext cx="118" cy="312"/>
                  <a:chOff x="1764" y="1213"/>
                  <a:chExt cx="118" cy="312"/>
                </a:xfrm>
              </p:grpSpPr>
              <p:sp>
                <p:nvSpPr>
                  <p:cNvPr id="2189" name="Arc 35"/>
                  <p:cNvSpPr>
                    <a:spLocks/>
                  </p:cNvSpPr>
                  <p:nvPr/>
                </p:nvSpPr>
                <p:spPr bwMode="auto">
                  <a:xfrm>
                    <a:off x="1764" y="1213"/>
                    <a:ext cx="60" cy="312"/>
                  </a:xfrm>
                  <a:custGeom>
                    <a:avLst/>
                    <a:gdLst>
                      <a:gd name="T0" fmla="*/ 44 w 21600"/>
                      <a:gd name="T1" fmla="*/ 312 h 41830"/>
                      <a:gd name="T2" fmla="*/ 46 w 21600"/>
                      <a:gd name="T3" fmla="*/ 0 h 41830"/>
                      <a:gd name="T4" fmla="*/ 60 w 21600"/>
                      <a:gd name="T5" fmla="*/ 157 h 41830"/>
                      <a:gd name="T6" fmla="*/ 0 60000 65536"/>
                      <a:gd name="T7" fmla="*/ 0 60000 65536"/>
                      <a:gd name="T8" fmla="*/ 0 60000 65536"/>
                      <a:gd name="T9" fmla="*/ 0 w 21600"/>
                      <a:gd name="T10" fmla="*/ 0 h 41830"/>
                      <a:gd name="T11" fmla="*/ 21600 w 21600"/>
                      <a:gd name="T12" fmla="*/ 41830 h 41830"/>
                    </a:gdLst>
                    <a:ahLst/>
                    <a:cxnLst>
                      <a:cxn ang="T6">
                        <a:pos x="T0" y="T1"/>
                      </a:cxn>
                      <a:cxn ang="T7">
                        <a:pos x="T2" y="T3"/>
                      </a:cxn>
                      <a:cxn ang="T8">
                        <a:pos x="T4" y="T5"/>
                      </a:cxn>
                    </a:cxnLst>
                    <a:rect l="T9" t="T10" r="T11" b="T12"/>
                    <a:pathLst>
                      <a:path w="21600" h="41830" fill="none" extrusionOk="0">
                        <a:moveTo>
                          <a:pt x="15833" y="41830"/>
                        </a:moveTo>
                        <a:cubicBezTo>
                          <a:pt x="6477" y="39238"/>
                          <a:pt x="0" y="30722"/>
                          <a:pt x="0" y="21014"/>
                        </a:cubicBezTo>
                        <a:cubicBezTo>
                          <a:pt x="-1" y="11009"/>
                          <a:pt x="6870" y="2313"/>
                          <a:pt x="16603" y="-1"/>
                        </a:cubicBezTo>
                      </a:path>
                      <a:path w="21600" h="41830" stroke="0" extrusionOk="0">
                        <a:moveTo>
                          <a:pt x="15833" y="41830"/>
                        </a:moveTo>
                        <a:cubicBezTo>
                          <a:pt x="6477" y="39238"/>
                          <a:pt x="0" y="30722"/>
                          <a:pt x="0" y="21014"/>
                        </a:cubicBezTo>
                        <a:cubicBezTo>
                          <a:pt x="-1" y="11009"/>
                          <a:pt x="6870" y="2313"/>
                          <a:pt x="16603" y="-1"/>
                        </a:cubicBezTo>
                        <a:lnTo>
                          <a:pt x="21600" y="21014"/>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90" name="Arc 36"/>
                  <p:cNvSpPr>
                    <a:spLocks/>
                  </p:cNvSpPr>
                  <p:nvPr/>
                </p:nvSpPr>
                <p:spPr bwMode="auto">
                  <a:xfrm>
                    <a:off x="1803" y="1239"/>
                    <a:ext cx="47" cy="257"/>
                  </a:xfrm>
                  <a:custGeom>
                    <a:avLst/>
                    <a:gdLst>
                      <a:gd name="T0" fmla="*/ 34 w 21600"/>
                      <a:gd name="T1" fmla="*/ 257 h 41753"/>
                      <a:gd name="T2" fmla="*/ 36 w 21600"/>
                      <a:gd name="T3" fmla="*/ 0 h 41753"/>
                      <a:gd name="T4" fmla="*/ 47 w 21600"/>
                      <a:gd name="T5" fmla="*/ 129 h 41753"/>
                      <a:gd name="T6" fmla="*/ 0 60000 65536"/>
                      <a:gd name="T7" fmla="*/ 0 60000 65536"/>
                      <a:gd name="T8" fmla="*/ 0 60000 65536"/>
                      <a:gd name="T9" fmla="*/ 0 w 21600"/>
                      <a:gd name="T10" fmla="*/ 0 h 41753"/>
                      <a:gd name="T11" fmla="*/ 21600 w 21600"/>
                      <a:gd name="T12" fmla="*/ 41753 h 41753"/>
                    </a:gdLst>
                    <a:ahLst/>
                    <a:cxnLst>
                      <a:cxn ang="T6">
                        <a:pos x="T0" y="T1"/>
                      </a:cxn>
                      <a:cxn ang="T7">
                        <a:pos x="T2" y="T3"/>
                      </a:cxn>
                      <a:cxn ang="T8">
                        <a:pos x="T4" y="T5"/>
                      </a:cxn>
                    </a:cxnLst>
                    <a:rect l="T9" t="T10" r="T11" b="T12"/>
                    <a:pathLst>
                      <a:path w="21600" h="41753" fill="none" extrusionOk="0">
                        <a:moveTo>
                          <a:pt x="15589" y="41753"/>
                        </a:moveTo>
                        <a:cubicBezTo>
                          <a:pt x="6355" y="39077"/>
                          <a:pt x="0" y="30620"/>
                          <a:pt x="0" y="21006"/>
                        </a:cubicBezTo>
                        <a:cubicBezTo>
                          <a:pt x="-1" y="11014"/>
                          <a:pt x="6852" y="2326"/>
                          <a:pt x="16569" y="-1"/>
                        </a:cubicBezTo>
                      </a:path>
                      <a:path w="21600" h="41753" stroke="0" extrusionOk="0">
                        <a:moveTo>
                          <a:pt x="15589" y="41753"/>
                        </a:moveTo>
                        <a:cubicBezTo>
                          <a:pt x="6355" y="39077"/>
                          <a:pt x="0" y="30620"/>
                          <a:pt x="0" y="21006"/>
                        </a:cubicBezTo>
                        <a:cubicBezTo>
                          <a:pt x="-1" y="11014"/>
                          <a:pt x="6852" y="2326"/>
                          <a:pt x="16569" y="-1"/>
                        </a:cubicBezTo>
                        <a:lnTo>
                          <a:pt x="21600" y="21006"/>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91" name="Arc 37"/>
                  <p:cNvSpPr>
                    <a:spLocks/>
                  </p:cNvSpPr>
                  <p:nvPr/>
                </p:nvSpPr>
                <p:spPr bwMode="auto">
                  <a:xfrm>
                    <a:off x="1840" y="1266"/>
                    <a:ext cx="42" cy="210"/>
                  </a:xfrm>
                  <a:custGeom>
                    <a:avLst/>
                    <a:gdLst>
                      <a:gd name="T0" fmla="*/ 30 w 21600"/>
                      <a:gd name="T1" fmla="*/ 210 h 41683"/>
                      <a:gd name="T2" fmla="*/ 32 w 21600"/>
                      <a:gd name="T3" fmla="*/ 0 h 41683"/>
                      <a:gd name="T4" fmla="*/ 42 w 21600"/>
                      <a:gd name="T5" fmla="*/ 106 h 41683"/>
                      <a:gd name="T6" fmla="*/ 0 60000 65536"/>
                      <a:gd name="T7" fmla="*/ 0 60000 65536"/>
                      <a:gd name="T8" fmla="*/ 0 60000 65536"/>
                      <a:gd name="T9" fmla="*/ 0 w 21600"/>
                      <a:gd name="T10" fmla="*/ 0 h 41683"/>
                      <a:gd name="T11" fmla="*/ 21600 w 21600"/>
                      <a:gd name="T12" fmla="*/ 41683 h 41683"/>
                    </a:gdLst>
                    <a:ahLst/>
                    <a:cxnLst>
                      <a:cxn ang="T6">
                        <a:pos x="T0" y="T1"/>
                      </a:cxn>
                      <a:cxn ang="T7">
                        <a:pos x="T2" y="T3"/>
                      </a:cxn>
                      <a:cxn ang="T8">
                        <a:pos x="T4" y="T5"/>
                      </a:cxn>
                    </a:cxnLst>
                    <a:rect l="T9" t="T10" r="T11" b="T12"/>
                    <a:pathLst>
                      <a:path w="21600" h="41683" fill="none" extrusionOk="0">
                        <a:moveTo>
                          <a:pt x="15403" y="41683"/>
                        </a:moveTo>
                        <a:cubicBezTo>
                          <a:pt x="6262" y="38945"/>
                          <a:pt x="0" y="30533"/>
                          <a:pt x="0" y="20991"/>
                        </a:cubicBezTo>
                        <a:cubicBezTo>
                          <a:pt x="-1" y="11022"/>
                          <a:pt x="6821" y="2349"/>
                          <a:pt x="16508" y="-1"/>
                        </a:cubicBezTo>
                      </a:path>
                      <a:path w="21600" h="41683" stroke="0" extrusionOk="0">
                        <a:moveTo>
                          <a:pt x="15403" y="41683"/>
                        </a:moveTo>
                        <a:cubicBezTo>
                          <a:pt x="6262" y="38945"/>
                          <a:pt x="0" y="30533"/>
                          <a:pt x="0" y="20991"/>
                        </a:cubicBezTo>
                        <a:cubicBezTo>
                          <a:pt x="-1" y="11022"/>
                          <a:pt x="6821" y="2349"/>
                          <a:pt x="16508" y="-1"/>
                        </a:cubicBezTo>
                        <a:lnTo>
                          <a:pt x="21600" y="20991"/>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181" name="Group 38"/>
                <p:cNvGrpSpPr>
                  <a:grpSpLocks/>
                </p:cNvGrpSpPr>
                <p:nvPr/>
              </p:nvGrpSpPr>
              <p:grpSpPr bwMode="auto">
                <a:xfrm>
                  <a:off x="1874" y="1286"/>
                  <a:ext cx="95" cy="182"/>
                  <a:chOff x="1874" y="1286"/>
                  <a:chExt cx="95" cy="182"/>
                </a:xfrm>
              </p:grpSpPr>
              <p:sp>
                <p:nvSpPr>
                  <p:cNvPr id="2186" name="Arc 39"/>
                  <p:cNvSpPr>
                    <a:spLocks/>
                  </p:cNvSpPr>
                  <p:nvPr/>
                </p:nvSpPr>
                <p:spPr bwMode="auto">
                  <a:xfrm>
                    <a:off x="1874" y="1286"/>
                    <a:ext cx="46" cy="182"/>
                  </a:xfrm>
                  <a:custGeom>
                    <a:avLst/>
                    <a:gdLst>
                      <a:gd name="T0" fmla="*/ 33 w 21600"/>
                      <a:gd name="T1" fmla="*/ 182 h 41697"/>
                      <a:gd name="T2" fmla="*/ 35 w 21600"/>
                      <a:gd name="T3" fmla="*/ 0 h 41697"/>
                      <a:gd name="T4" fmla="*/ 46 w 21600"/>
                      <a:gd name="T5" fmla="*/ 92 h 41697"/>
                      <a:gd name="T6" fmla="*/ 0 60000 65536"/>
                      <a:gd name="T7" fmla="*/ 0 60000 65536"/>
                      <a:gd name="T8" fmla="*/ 0 60000 65536"/>
                      <a:gd name="T9" fmla="*/ 0 w 21600"/>
                      <a:gd name="T10" fmla="*/ 0 h 41697"/>
                      <a:gd name="T11" fmla="*/ 21600 w 21600"/>
                      <a:gd name="T12" fmla="*/ 41697 h 41697"/>
                    </a:gdLst>
                    <a:ahLst/>
                    <a:cxnLst>
                      <a:cxn ang="T6">
                        <a:pos x="T0" y="T1"/>
                      </a:cxn>
                      <a:cxn ang="T7">
                        <a:pos x="T2" y="T3"/>
                      </a:cxn>
                      <a:cxn ang="T8">
                        <a:pos x="T4" y="T5"/>
                      </a:cxn>
                    </a:cxnLst>
                    <a:rect l="T9" t="T10" r="T11" b="T12"/>
                    <a:pathLst>
                      <a:path w="21600" h="41697" fill="none" extrusionOk="0">
                        <a:moveTo>
                          <a:pt x="15455" y="41696"/>
                        </a:moveTo>
                        <a:cubicBezTo>
                          <a:pt x="6287" y="38976"/>
                          <a:pt x="0" y="30551"/>
                          <a:pt x="0" y="20989"/>
                        </a:cubicBezTo>
                        <a:cubicBezTo>
                          <a:pt x="-1" y="11024"/>
                          <a:pt x="6816" y="2352"/>
                          <a:pt x="16499" y="-1"/>
                        </a:cubicBezTo>
                      </a:path>
                      <a:path w="21600" h="41697" stroke="0" extrusionOk="0">
                        <a:moveTo>
                          <a:pt x="15455" y="41696"/>
                        </a:moveTo>
                        <a:cubicBezTo>
                          <a:pt x="6287" y="38976"/>
                          <a:pt x="0" y="30551"/>
                          <a:pt x="0" y="20989"/>
                        </a:cubicBezTo>
                        <a:cubicBezTo>
                          <a:pt x="-1" y="11024"/>
                          <a:pt x="6816" y="2352"/>
                          <a:pt x="16499" y="-1"/>
                        </a:cubicBezTo>
                        <a:lnTo>
                          <a:pt x="21600" y="20989"/>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87" name="Arc 40"/>
                  <p:cNvSpPr>
                    <a:spLocks/>
                  </p:cNvSpPr>
                  <p:nvPr/>
                </p:nvSpPr>
                <p:spPr bwMode="auto">
                  <a:xfrm>
                    <a:off x="1907" y="1304"/>
                    <a:ext cx="35" cy="150"/>
                  </a:xfrm>
                  <a:custGeom>
                    <a:avLst/>
                    <a:gdLst>
                      <a:gd name="T0" fmla="*/ 26 w 21600"/>
                      <a:gd name="T1" fmla="*/ 150 h 41751"/>
                      <a:gd name="T2" fmla="*/ 26 w 21600"/>
                      <a:gd name="T3" fmla="*/ 0 h 41751"/>
                      <a:gd name="T4" fmla="*/ 35 w 21600"/>
                      <a:gd name="T5" fmla="*/ 75 h 41751"/>
                      <a:gd name="T6" fmla="*/ 0 60000 65536"/>
                      <a:gd name="T7" fmla="*/ 0 60000 65536"/>
                      <a:gd name="T8" fmla="*/ 0 60000 65536"/>
                      <a:gd name="T9" fmla="*/ 0 w 21600"/>
                      <a:gd name="T10" fmla="*/ 0 h 41751"/>
                      <a:gd name="T11" fmla="*/ 21600 w 21600"/>
                      <a:gd name="T12" fmla="*/ 41751 h 41751"/>
                    </a:gdLst>
                    <a:ahLst/>
                    <a:cxnLst>
                      <a:cxn ang="T6">
                        <a:pos x="T0" y="T1"/>
                      </a:cxn>
                      <a:cxn ang="T7">
                        <a:pos x="T2" y="T3"/>
                      </a:cxn>
                      <a:cxn ang="T8">
                        <a:pos x="T4" y="T5"/>
                      </a:cxn>
                    </a:cxnLst>
                    <a:rect l="T9" t="T10" r="T11" b="T12"/>
                    <a:pathLst>
                      <a:path w="21600" h="41751" fill="none" extrusionOk="0">
                        <a:moveTo>
                          <a:pt x="15983" y="41750"/>
                        </a:moveTo>
                        <a:cubicBezTo>
                          <a:pt x="6552" y="39211"/>
                          <a:pt x="0" y="30660"/>
                          <a:pt x="0" y="20894"/>
                        </a:cubicBezTo>
                        <a:cubicBezTo>
                          <a:pt x="-1" y="11074"/>
                          <a:pt x="6623" y="2491"/>
                          <a:pt x="16121" y="0"/>
                        </a:cubicBezTo>
                      </a:path>
                      <a:path w="21600" h="41751" stroke="0" extrusionOk="0">
                        <a:moveTo>
                          <a:pt x="15983" y="41750"/>
                        </a:moveTo>
                        <a:cubicBezTo>
                          <a:pt x="6552" y="39211"/>
                          <a:pt x="0" y="30660"/>
                          <a:pt x="0" y="20894"/>
                        </a:cubicBezTo>
                        <a:cubicBezTo>
                          <a:pt x="-1" y="11074"/>
                          <a:pt x="6623" y="2491"/>
                          <a:pt x="16121" y="0"/>
                        </a:cubicBezTo>
                        <a:lnTo>
                          <a:pt x="21600" y="20894"/>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88" name="Arc 41"/>
                  <p:cNvSpPr>
                    <a:spLocks/>
                  </p:cNvSpPr>
                  <p:nvPr/>
                </p:nvSpPr>
                <p:spPr bwMode="auto">
                  <a:xfrm>
                    <a:off x="1939" y="1318"/>
                    <a:ext cx="30" cy="115"/>
                  </a:xfrm>
                  <a:custGeom>
                    <a:avLst/>
                    <a:gdLst>
                      <a:gd name="T0" fmla="*/ 21 w 21600"/>
                      <a:gd name="T1" fmla="*/ 115 h 41444"/>
                      <a:gd name="T2" fmla="*/ 22 w 21600"/>
                      <a:gd name="T3" fmla="*/ 0 h 41444"/>
                      <a:gd name="T4" fmla="*/ 30 w 21600"/>
                      <a:gd name="T5" fmla="*/ 58 h 41444"/>
                      <a:gd name="T6" fmla="*/ 0 60000 65536"/>
                      <a:gd name="T7" fmla="*/ 0 60000 65536"/>
                      <a:gd name="T8" fmla="*/ 0 60000 65536"/>
                      <a:gd name="T9" fmla="*/ 0 w 21600"/>
                      <a:gd name="T10" fmla="*/ 0 h 41444"/>
                      <a:gd name="T11" fmla="*/ 21600 w 21600"/>
                      <a:gd name="T12" fmla="*/ 41444 h 41444"/>
                    </a:gdLst>
                    <a:ahLst/>
                    <a:cxnLst>
                      <a:cxn ang="T6">
                        <a:pos x="T0" y="T1"/>
                      </a:cxn>
                      <a:cxn ang="T7">
                        <a:pos x="T2" y="T3"/>
                      </a:cxn>
                      <a:cxn ang="T8">
                        <a:pos x="T4" y="T5"/>
                      </a:cxn>
                    </a:cxnLst>
                    <a:rect l="T9" t="T10" r="T11" b="T12"/>
                    <a:pathLst>
                      <a:path w="21600" h="41444" fill="none" extrusionOk="0">
                        <a:moveTo>
                          <a:pt x="15095" y="41444"/>
                        </a:moveTo>
                        <a:cubicBezTo>
                          <a:pt x="6109" y="38606"/>
                          <a:pt x="0" y="30270"/>
                          <a:pt x="0" y="20847"/>
                        </a:cubicBezTo>
                        <a:cubicBezTo>
                          <a:pt x="-1" y="11094"/>
                          <a:pt x="6534" y="2552"/>
                          <a:pt x="15946" y="-1"/>
                        </a:cubicBezTo>
                      </a:path>
                      <a:path w="21600" h="41444" stroke="0" extrusionOk="0">
                        <a:moveTo>
                          <a:pt x="15095" y="41444"/>
                        </a:moveTo>
                        <a:cubicBezTo>
                          <a:pt x="6109" y="38606"/>
                          <a:pt x="0" y="30270"/>
                          <a:pt x="0" y="20847"/>
                        </a:cubicBezTo>
                        <a:cubicBezTo>
                          <a:pt x="-1" y="11094"/>
                          <a:pt x="6534" y="2552"/>
                          <a:pt x="15946" y="-1"/>
                        </a:cubicBezTo>
                        <a:lnTo>
                          <a:pt x="21600" y="20847"/>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2182" name="Arc 42"/>
                <p:cNvSpPr>
                  <a:spLocks/>
                </p:cNvSpPr>
                <p:nvPr/>
              </p:nvSpPr>
              <p:spPr bwMode="auto">
                <a:xfrm>
                  <a:off x="1967" y="1336"/>
                  <a:ext cx="24" cy="95"/>
                </a:xfrm>
                <a:custGeom>
                  <a:avLst/>
                  <a:gdLst>
                    <a:gd name="T0" fmla="*/ 17 w 21600"/>
                    <a:gd name="T1" fmla="*/ 95 h 41367"/>
                    <a:gd name="T2" fmla="*/ 17 w 21600"/>
                    <a:gd name="T3" fmla="*/ 0 h 41367"/>
                    <a:gd name="T4" fmla="*/ 24 w 21600"/>
                    <a:gd name="T5" fmla="*/ 48 h 41367"/>
                    <a:gd name="T6" fmla="*/ 0 60000 65536"/>
                    <a:gd name="T7" fmla="*/ 0 60000 65536"/>
                    <a:gd name="T8" fmla="*/ 0 60000 65536"/>
                    <a:gd name="T9" fmla="*/ 0 w 21600"/>
                    <a:gd name="T10" fmla="*/ 0 h 41367"/>
                    <a:gd name="T11" fmla="*/ 21600 w 21600"/>
                    <a:gd name="T12" fmla="*/ 41367 h 41367"/>
                  </a:gdLst>
                  <a:ahLst/>
                  <a:cxnLst>
                    <a:cxn ang="T6">
                      <a:pos x="T0" y="T1"/>
                    </a:cxn>
                    <a:cxn ang="T7">
                      <a:pos x="T2" y="T3"/>
                    </a:cxn>
                    <a:cxn ang="T8">
                      <a:pos x="T4" y="T5"/>
                    </a:cxn>
                  </a:cxnLst>
                  <a:rect l="T9" t="T10" r="T11" b="T12"/>
                  <a:pathLst>
                    <a:path w="21600" h="41367" fill="none" extrusionOk="0">
                      <a:moveTo>
                        <a:pt x="15257" y="41366"/>
                      </a:moveTo>
                      <a:cubicBezTo>
                        <a:pt x="6189" y="38581"/>
                        <a:pt x="0" y="30205"/>
                        <a:pt x="0" y="20719"/>
                      </a:cubicBezTo>
                      <a:cubicBezTo>
                        <a:pt x="-1" y="11141"/>
                        <a:pt x="6307" y="2706"/>
                        <a:pt x="15494" y="-1"/>
                      </a:cubicBezTo>
                    </a:path>
                    <a:path w="21600" h="41367" stroke="0" extrusionOk="0">
                      <a:moveTo>
                        <a:pt x="15257" y="41366"/>
                      </a:moveTo>
                      <a:cubicBezTo>
                        <a:pt x="6189" y="38581"/>
                        <a:pt x="0" y="30205"/>
                        <a:pt x="0" y="20719"/>
                      </a:cubicBezTo>
                      <a:cubicBezTo>
                        <a:pt x="-1" y="11141"/>
                        <a:pt x="6307" y="2706"/>
                        <a:pt x="15494" y="-1"/>
                      </a:cubicBezTo>
                      <a:lnTo>
                        <a:pt x="21600" y="20719"/>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83" name="Arc 43"/>
                <p:cNvSpPr>
                  <a:spLocks/>
                </p:cNvSpPr>
                <p:nvPr/>
              </p:nvSpPr>
              <p:spPr bwMode="auto">
                <a:xfrm>
                  <a:off x="1999" y="1347"/>
                  <a:ext cx="16" cy="69"/>
                </a:xfrm>
                <a:custGeom>
                  <a:avLst/>
                  <a:gdLst>
                    <a:gd name="T0" fmla="*/ 11 w 21600"/>
                    <a:gd name="T1" fmla="*/ 69 h 41426"/>
                    <a:gd name="T2" fmla="*/ 12 w 21600"/>
                    <a:gd name="T3" fmla="*/ 0 h 41426"/>
                    <a:gd name="T4" fmla="*/ 16 w 21600"/>
                    <a:gd name="T5" fmla="*/ 35 h 41426"/>
                    <a:gd name="T6" fmla="*/ 0 60000 65536"/>
                    <a:gd name="T7" fmla="*/ 0 60000 65536"/>
                    <a:gd name="T8" fmla="*/ 0 60000 65536"/>
                    <a:gd name="T9" fmla="*/ 0 w 21600"/>
                    <a:gd name="T10" fmla="*/ 0 h 41426"/>
                    <a:gd name="T11" fmla="*/ 21600 w 21600"/>
                    <a:gd name="T12" fmla="*/ 41426 h 41426"/>
                  </a:gdLst>
                  <a:ahLst/>
                  <a:cxnLst>
                    <a:cxn ang="T6">
                      <a:pos x="T0" y="T1"/>
                    </a:cxn>
                    <a:cxn ang="T7">
                      <a:pos x="T2" y="T3"/>
                    </a:cxn>
                    <a:cxn ang="T8">
                      <a:pos x="T4" y="T5"/>
                    </a:cxn>
                  </a:cxnLst>
                  <a:rect l="T9" t="T10" r="T11" b="T12"/>
                  <a:pathLst>
                    <a:path w="21600" h="41426" fill="none" extrusionOk="0">
                      <a:moveTo>
                        <a:pt x="14815" y="41425"/>
                      </a:moveTo>
                      <a:cubicBezTo>
                        <a:pt x="5971" y="38499"/>
                        <a:pt x="0" y="30233"/>
                        <a:pt x="0" y="20919"/>
                      </a:cubicBezTo>
                      <a:cubicBezTo>
                        <a:pt x="-1" y="11061"/>
                        <a:pt x="6673" y="2454"/>
                        <a:pt x="16220" y="-1"/>
                      </a:cubicBezTo>
                    </a:path>
                    <a:path w="21600" h="41426" stroke="0" extrusionOk="0">
                      <a:moveTo>
                        <a:pt x="14815" y="41425"/>
                      </a:moveTo>
                      <a:cubicBezTo>
                        <a:pt x="5971" y="38499"/>
                        <a:pt x="0" y="30233"/>
                        <a:pt x="0" y="20919"/>
                      </a:cubicBezTo>
                      <a:cubicBezTo>
                        <a:pt x="-1" y="11061"/>
                        <a:pt x="6673" y="2454"/>
                        <a:pt x="16220" y="-1"/>
                      </a:cubicBezTo>
                      <a:lnTo>
                        <a:pt x="21600" y="20919"/>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84" name="Arc 44"/>
                <p:cNvSpPr>
                  <a:spLocks/>
                </p:cNvSpPr>
                <p:nvPr/>
              </p:nvSpPr>
              <p:spPr bwMode="auto">
                <a:xfrm>
                  <a:off x="2024" y="1362"/>
                  <a:ext cx="10" cy="42"/>
                </a:xfrm>
                <a:custGeom>
                  <a:avLst/>
                  <a:gdLst>
                    <a:gd name="T0" fmla="*/ 7 w 21600"/>
                    <a:gd name="T1" fmla="*/ 42 h 41295"/>
                    <a:gd name="T2" fmla="*/ 7 w 21600"/>
                    <a:gd name="T3" fmla="*/ 0 h 41295"/>
                    <a:gd name="T4" fmla="*/ 10 w 21600"/>
                    <a:gd name="T5" fmla="*/ 21 h 41295"/>
                    <a:gd name="T6" fmla="*/ 0 60000 65536"/>
                    <a:gd name="T7" fmla="*/ 0 60000 65536"/>
                    <a:gd name="T8" fmla="*/ 0 60000 65536"/>
                    <a:gd name="T9" fmla="*/ 0 w 21600"/>
                    <a:gd name="T10" fmla="*/ 0 h 41295"/>
                    <a:gd name="T11" fmla="*/ 21600 w 21600"/>
                    <a:gd name="T12" fmla="*/ 41295 h 41295"/>
                  </a:gdLst>
                  <a:ahLst/>
                  <a:cxnLst>
                    <a:cxn ang="T6">
                      <a:pos x="T0" y="T1"/>
                    </a:cxn>
                    <a:cxn ang="T7">
                      <a:pos x="T2" y="T3"/>
                    </a:cxn>
                    <a:cxn ang="T8">
                      <a:pos x="T4" y="T5"/>
                    </a:cxn>
                  </a:cxnLst>
                  <a:rect l="T9" t="T10" r="T11" b="T12"/>
                  <a:pathLst>
                    <a:path w="21600" h="41295" fill="none" extrusionOk="0">
                      <a:moveTo>
                        <a:pt x="15123" y="41295"/>
                      </a:moveTo>
                      <a:cubicBezTo>
                        <a:pt x="6123" y="38466"/>
                        <a:pt x="0" y="30123"/>
                        <a:pt x="0" y="20689"/>
                      </a:cubicBezTo>
                      <a:cubicBezTo>
                        <a:pt x="-1" y="11150"/>
                        <a:pt x="6256" y="2741"/>
                        <a:pt x="15393" y="0"/>
                      </a:cubicBezTo>
                    </a:path>
                    <a:path w="21600" h="41295" stroke="0" extrusionOk="0">
                      <a:moveTo>
                        <a:pt x="15123" y="41295"/>
                      </a:moveTo>
                      <a:cubicBezTo>
                        <a:pt x="6123" y="38466"/>
                        <a:pt x="0" y="30123"/>
                        <a:pt x="0" y="20689"/>
                      </a:cubicBezTo>
                      <a:cubicBezTo>
                        <a:pt x="-1" y="11150"/>
                        <a:pt x="6256" y="2741"/>
                        <a:pt x="15393" y="0"/>
                      </a:cubicBezTo>
                      <a:lnTo>
                        <a:pt x="21600" y="20689"/>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85" name="Arc 45"/>
                <p:cNvSpPr>
                  <a:spLocks/>
                </p:cNvSpPr>
                <p:nvPr/>
              </p:nvSpPr>
              <p:spPr bwMode="auto">
                <a:xfrm>
                  <a:off x="2041" y="1382"/>
                  <a:ext cx="1" cy="7"/>
                </a:xfrm>
                <a:custGeom>
                  <a:avLst/>
                  <a:gdLst>
                    <a:gd name="T0" fmla="*/ 0 w 21600"/>
                    <a:gd name="T1" fmla="*/ 7 h 20004"/>
                    <a:gd name="T2" fmla="*/ 0 w 21600"/>
                    <a:gd name="T3" fmla="*/ 0 h 20004"/>
                    <a:gd name="T4" fmla="*/ 1 w 21600"/>
                    <a:gd name="T5" fmla="*/ 4 h 20004"/>
                    <a:gd name="T6" fmla="*/ 0 60000 65536"/>
                    <a:gd name="T7" fmla="*/ 0 60000 65536"/>
                    <a:gd name="T8" fmla="*/ 0 60000 65536"/>
                    <a:gd name="T9" fmla="*/ 0 w 21600"/>
                    <a:gd name="T10" fmla="*/ 0 h 20004"/>
                    <a:gd name="T11" fmla="*/ 21600 w 21600"/>
                    <a:gd name="T12" fmla="*/ 20004 h 20004"/>
                  </a:gdLst>
                  <a:ahLst/>
                  <a:cxnLst>
                    <a:cxn ang="T6">
                      <a:pos x="T0" y="T1"/>
                    </a:cxn>
                    <a:cxn ang="T7">
                      <a:pos x="T2" y="T3"/>
                    </a:cxn>
                    <a:cxn ang="T8">
                      <a:pos x="T4" y="T5"/>
                    </a:cxn>
                  </a:cxnLst>
                  <a:rect l="T9" t="T10" r="T11" b="T12"/>
                  <a:pathLst>
                    <a:path w="21600" h="20004" fill="none" extrusionOk="0">
                      <a:moveTo>
                        <a:pt x="1544" y="20004"/>
                      </a:moveTo>
                      <a:cubicBezTo>
                        <a:pt x="524" y="17452"/>
                        <a:pt x="0" y="14729"/>
                        <a:pt x="0" y="11982"/>
                      </a:cubicBezTo>
                      <a:cubicBezTo>
                        <a:pt x="-1" y="7717"/>
                        <a:pt x="1262" y="3548"/>
                        <a:pt x="3628" y="0"/>
                      </a:cubicBezTo>
                    </a:path>
                    <a:path w="21600" h="20004" stroke="0" extrusionOk="0">
                      <a:moveTo>
                        <a:pt x="1544" y="20004"/>
                      </a:moveTo>
                      <a:cubicBezTo>
                        <a:pt x="524" y="17452"/>
                        <a:pt x="0" y="14729"/>
                        <a:pt x="0" y="11982"/>
                      </a:cubicBezTo>
                      <a:cubicBezTo>
                        <a:pt x="-1" y="7717"/>
                        <a:pt x="1262" y="3548"/>
                        <a:pt x="3628" y="0"/>
                      </a:cubicBezTo>
                      <a:lnTo>
                        <a:pt x="21600" y="11982"/>
                      </a:lnTo>
                      <a:close/>
                    </a:path>
                  </a:pathLst>
                </a:custGeom>
                <a:noFill/>
                <a:ln w="25400" cap="rnd">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156" name="Group 46"/>
              <p:cNvGrpSpPr>
                <a:grpSpLocks/>
              </p:cNvGrpSpPr>
              <p:nvPr/>
            </p:nvGrpSpPr>
            <p:grpSpPr bwMode="auto">
              <a:xfrm>
                <a:off x="1961" y="1347"/>
                <a:ext cx="175" cy="503"/>
                <a:chOff x="1961" y="1347"/>
                <a:chExt cx="175" cy="503"/>
              </a:xfrm>
            </p:grpSpPr>
            <p:grpSp>
              <p:nvGrpSpPr>
                <p:cNvPr id="2157" name="Group 47"/>
                <p:cNvGrpSpPr>
                  <a:grpSpLocks/>
                </p:cNvGrpSpPr>
                <p:nvPr/>
              </p:nvGrpSpPr>
              <p:grpSpPr bwMode="auto">
                <a:xfrm>
                  <a:off x="1961" y="1505"/>
                  <a:ext cx="175" cy="333"/>
                  <a:chOff x="1961" y="1505"/>
                  <a:chExt cx="175" cy="333"/>
                </a:xfrm>
              </p:grpSpPr>
              <p:grpSp>
                <p:nvGrpSpPr>
                  <p:cNvPr id="2165" name="Group 48"/>
                  <p:cNvGrpSpPr>
                    <a:grpSpLocks/>
                  </p:cNvGrpSpPr>
                  <p:nvPr/>
                </p:nvGrpSpPr>
                <p:grpSpPr bwMode="auto">
                  <a:xfrm>
                    <a:off x="1961" y="1518"/>
                    <a:ext cx="102" cy="316"/>
                    <a:chOff x="1961" y="1518"/>
                    <a:chExt cx="102" cy="316"/>
                  </a:xfrm>
                </p:grpSpPr>
                <p:sp>
                  <p:nvSpPr>
                    <p:cNvPr id="2173" name="Line 49"/>
                    <p:cNvSpPr>
                      <a:spLocks noChangeShapeType="1"/>
                    </p:cNvSpPr>
                    <p:nvPr/>
                  </p:nvSpPr>
                  <p:spPr bwMode="auto">
                    <a:xfrm>
                      <a:off x="2018" y="1529"/>
                      <a:ext cx="12" cy="1"/>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4" name="Line 50"/>
                    <p:cNvSpPr>
                      <a:spLocks noChangeShapeType="1"/>
                    </p:cNvSpPr>
                    <p:nvPr/>
                  </p:nvSpPr>
                  <p:spPr bwMode="auto">
                    <a:xfrm flipV="1">
                      <a:off x="2000" y="1518"/>
                      <a:ext cx="26" cy="88"/>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5" name="Line 51"/>
                    <p:cNvSpPr>
                      <a:spLocks noChangeShapeType="1"/>
                    </p:cNvSpPr>
                    <p:nvPr/>
                  </p:nvSpPr>
                  <p:spPr bwMode="auto">
                    <a:xfrm>
                      <a:off x="2001" y="1613"/>
                      <a:ext cx="49" cy="95"/>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6" name="Line 52"/>
                    <p:cNvSpPr>
                      <a:spLocks noChangeShapeType="1"/>
                    </p:cNvSpPr>
                    <p:nvPr/>
                  </p:nvSpPr>
                  <p:spPr bwMode="auto">
                    <a:xfrm flipV="1">
                      <a:off x="1961" y="1707"/>
                      <a:ext cx="85" cy="127"/>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7" name="Line 53"/>
                    <p:cNvSpPr>
                      <a:spLocks noChangeShapeType="1"/>
                    </p:cNvSpPr>
                    <p:nvPr/>
                  </p:nvSpPr>
                  <p:spPr bwMode="auto">
                    <a:xfrm>
                      <a:off x="1981" y="1742"/>
                      <a:ext cx="82" cy="64"/>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8" name="Line 54"/>
                    <p:cNvSpPr>
                      <a:spLocks noChangeShapeType="1"/>
                    </p:cNvSpPr>
                    <p:nvPr/>
                  </p:nvSpPr>
                  <p:spPr bwMode="auto">
                    <a:xfrm flipV="1">
                      <a:off x="1976" y="1579"/>
                      <a:ext cx="58" cy="155"/>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9" name="Line 55"/>
                    <p:cNvSpPr>
                      <a:spLocks noChangeShapeType="1"/>
                    </p:cNvSpPr>
                    <p:nvPr/>
                  </p:nvSpPr>
                  <p:spPr bwMode="auto">
                    <a:xfrm>
                      <a:off x="2018" y="1549"/>
                      <a:ext cx="20" cy="33"/>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66" name="Line 56"/>
                  <p:cNvSpPr>
                    <a:spLocks noChangeShapeType="1"/>
                  </p:cNvSpPr>
                  <p:nvPr/>
                </p:nvSpPr>
                <p:spPr bwMode="auto">
                  <a:xfrm flipV="1">
                    <a:off x="2092" y="1689"/>
                    <a:ext cx="14" cy="149"/>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7" name="Line 57"/>
                  <p:cNvSpPr>
                    <a:spLocks noChangeShapeType="1"/>
                  </p:cNvSpPr>
                  <p:nvPr/>
                </p:nvSpPr>
                <p:spPr bwMode="auto">
                  <a:xfrm>
                    <a:off x="2076" y="1616"/>
                    <a:ext cx="34" cy="72"/>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8" name="Line 58"/>
                  <p:cNvSpPr>
                    <a:spLocks noChangeShapeType="1"/>
                  </p:cNvSpPr>
                  <p:nvPr/>
                </p:nvSpPr>
                <p:spPr bwMode="auto">
                  <a:xfrm flipV="1">
                    <a:off x="2062" y="1507"/>
                    <a:ext cx="4" cy="103"/>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9" name="Line 59"/>
                  <p:cNvSpPr>
                    <a:spLocks noChangeShapeType="1"/>
                  </p:cNvSpPr>
                  <p:nvPr/>
                </p:nvSpPr>
                <p:spPr bwMode="auto">
                  <a:xfrm flipV="1">
                    <a:off x="2062" y="1505"/>
                    <a:ext cx="0" cy="39"/>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0" name="Line 60"/>
                  <p:cNvSpPr>
                    <a:spLocks noChangeShapeType="1"/>
                  </p:cNvSpPr>
                  <p:nvPr/>
                </p:nvSpPr>
                <p:spPr bwMode="auto">
                  <a:xfrm>
                    <a:off x="2068" y="1550"/>
                    <a:ext cx="7" cy="18"/>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1" name="Line 61"/>
                  <p:cNvSpPr>
                    <a:spLocks noChangeShapeType="1"/>
                  </p:cNvSpPr>
                  <p:nvPr/>
                </p:nvSpPr>
                <p:spPr bwMode="auto">
                  <a:xfrm flipV="1">
                    <a:off x="2079" y="1570"/>
                    <a:ext cx="0" cy="167"/>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72" name="Line 62"/>
                  <p:cNvSpPr>
                    <a:spLocks noChangeShapeType="1"/>
                  </p:cNvSpPr>
                  <p:nvPr/>
                </p:nvSpPr>
                <p:spPr bwMode="auto">
                  <a:xfrm>
                    <a:off x="2090" y="1742"/>
                    <a:ext cx="46" cy="28"/>
                  </a:xfrm>
                  <a:prstGeom prst="line">
                    <a:avLst/>
                  </a:prstGeom>
                  <a:noFill/>
                  <a:ln w="127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158" name="Group 63"/>
                <p:cNvGrpSpPr>
                  <a:grpSpLocks/>
                </p:cNvGrpSpPr>
                <p:nvPr/>
              </p:nvGrpSpPr>
              <p:grpSpPr bwMode="auto">
                <a:xfrm>
                  <a:off x="1976" y="1347"/>
                  <a:ext cx="138" cy="503"/>
                  <a:chOff x="1976" y="1347"/>
                  <a:chExt cx="138" cy="503"/>
                </a:xfrm>
              </p:grpSpPr>
              <p:sp>
                <p:nvSpPr>
                  <p:cNvPr id="2160" name="Line 64"/>
                  <p:cNvSpPr>
                    <a:spLocks noChangeShapeType="1"/>
                  </p:cNvSpPr>
                  <p:nvPr/>
                </p:nvSpPr>
                <p:spPr bwMode="auto">
                  <a:xfrm flipV="1">
                    <a:off x="1976" y="1347"/>
                    <a:ext cx="13" cy="501"/>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1" name="Line 65"/>
                  <p:cNvSpPr>
                    <a:spLocks noChangeShapeType="1"/>
                  </p:cNvSpPr>
                  <p:nvPr/>
                </p:nvSpPr>
                <p:spPr bwMode="auto">
                  <a:xfrm>
                    <a:off x="2051" y="1425"/>
                    <a:ext cx="0" cy="365"/>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2" name="Line 66"/>
                  <p:cNvSpPr>
                    <a:spLocks noChangeShapeType="1"/>
                  </p:cNvSpPr>
                  <p:nvPr/>
                </p:nvSpPr>
                <p:spPr bwMode="auto">
                  <a:xfrm flipV="1">
                    <a:off x="2110" y="1755"/>
                    <a:ext cx="2" cy="95"/>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3" name="Line 67"/>
                  <p:cNvSpPr>
                    <a:spLocks noChangeShapeType="1"/>
                  </p:cNvSpPr>
                  <p:nvPr/>
                </p:nvSpPr>
                <p:spPr bwMode="auto">
                  <a:xfrm>
                    <a:off x="2071" y="1422"/>
                    <a:ext cx="43" cy="333"/>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64" name="Line 68"/>
                  <p:cNvSpPr>
                    <a:spLocks noChangeShapeType="1"/>
                  </p:cNvSpPr>
                  <p:nvPr/>
                </p:nvSpPr>
                <p:spPr bwMode="auto">
                  <a:xfrm>
                    <a:off x="1979" y="1818"/>
                    <a:ext cx="67" cy="1"/>
                  </a:xfrm>
                  <a:prstGeom prst="line">
                    <a:avLst/>
                  </a:prstGeom>
                  <a:noFill/>
                  <a:ln w="25400">
                    <a:solidFill>
                      <a:srgbClr val="C0C0C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159" name="Oval 69"/>
                <p:cNvSpPr>
                  <a:spLocks noChangeArrowheads="1"/>
                </p:cNvSpPr>
                <p:nvPr/>
              </p:nvSpPr>
              <p:spPr bwMode="auto">
                <a:xfrm>
                  <a:off x="2003" y="1362"/>
                  <a:ext cx="58" cy="53"/>
                </a:xfrm>
                <a:prstGeom prst="ellipse">
                  <a:avLst/>
                </a:prstGeom>
                <a:solidFill>
                  <a:srgbClr val="3333CC"/>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grpSp>
          <p:nvGrpSpPr>
            <p:cNvPr id="2094" name="Group 70"/>
            <p:cNvGrpSpPr>
              <a:grpSpLocks/>
            </p:cNvGrpSpPr>
            <p:nvPr/>
          </p:nvGrpSpPr>
          <p:grpSpPr bwMode="auto">
            <a:xfrm>
              <a:off x="864" y="1392"/>
              <a:ext cx="479" cy="456"/>
              <a:chOff x="912" y="1296"/>
              <a:chExt cx="479" cy="456"/>
            </a:xfrm>
          </p:grpSpPr>
          <p:sp>
            <p:nvSpPr>
              <p:cNvPr id="2095" name="Freeform 71"/>
              <p:cNvSpPr>
                <a:spLocks/>
              </p:cNvSpPr>
              <p:nvPr/>
            </p:nvSpPr>
            <p:spPr bwMode="auto">
              <a:xfrm>
                <a:off x="1352" y="1350"/>
                <a:ext cx="39" cy="77"/>
              </a:xfrm>
              <a:custGeom>
                <a:avLst/>
                <a:gdLst>
                  <a:gd name="T0" fmla="*/ 38 w 39"/>
                  <a:gd name="T1" fmla="*/ 41 h 77"/>
                  <a:gd name="T2" fmla="*/ 38 w 39"/>
                  <a:gd name="T3" fmla="*/ 48 h 77"/>
                  <a:gd name="T4" fmla="*/ 37 w 39"/>
                  <a:gd name="T5" fmla="*/ 53 h 77"/>
                  <a:gd name="T6" fmla="*/ 34 w 39"/>
                  <a:gd name="T7" fmla="*/ 59 h 77"/>
                  <a:gd name="T8" fmla="*/ 30 w 39"/>
                  <a:gd name="T9" fmla="*/ 64 h 77"/>
                  <a:gd name="T10" fmla="*/ 25 w 39"/>
                  <a:gd name="T11" fmla="*/ 68 h 77"/>
                  <a:gd name="T12" fmla="*/ 20 w 39"/>
                  <a:gd name="T13" fmla="*/ 72 h 77"/>
                  <a:gd name="T14" fmla="*/ 14 w 39"/>
                  <a:gd name="T15" fmla="*/ 74 h 77"/>
                  <a:gd name="T16" fmla="*/ 7 w 39"/>
                  <a:gd name="T17" fmla="*/ 76 h 77"/>
                  <a:gd name="T18" fmla="*/ 5 w 39"/>
                  <a:gd name="T19" fmla="*/ 76 h 77"/>
                  <a:gd name="T20" fmla="*/ 3 w 39"/>
                  <a:gd name="T21" fmla="*/ 75 h 77"/>
                  <a:gd name="T22" fmla="*/ 2 w 39"/>
                  <a:gd name="T23" fmla="*/ 74 h 77"/>
                  <a:gd name="T24" fmla="*/ 1 w 39"/>
                  <a:gd name="T25" fmla="*/ 73 h 77"/>
                  <a:gd name="T26" fmla="*/ 1 w 39"/>
                  <a:gd name="T27" fmla="*/ 71 h 77"/>
                  <a:gd name="T28" fmla="*/ 1 w 39"/>
                  <a:gd name="T29" fmla="*/ 69 h 77"/>
                  <a:gd name="T30" fmla="*/ 3 w 39"/>
                  <a:gd name="T31" fmla="*/ 67 h 77"/>
                  <a:gd name="T32" fmla="*/ 5 w 39"/>
                  <a:gd name="T33" fmla="*/ 67 h 77"/>
                  <a:gd name="T34" fmla="*/ 11 w 39"/>
                  <a:gd name="T35" fmla="*/ 65 h 77"/>
                  <a:gd name="T36" fmla="*/ 17 w 39"/>
                  <a:gd name="T37" fmla="*/ 62 h 77"/>
                  <a:gd name="T38" fmla="*/ 21 w 39"/>
                  <a:gd name="T39" fmla="*/ 58 h 77"/>
                  <a:gd name="T40" fmla="*/ 25 w 39"/>
                  <a:gd name="T41" fmla="*/ 53 h 77"/>
                  <a:gd name="T42" fmla="*/ 27 w 39"/>
                  <a:gd name="T43" fmla="*/ 48 h 77"/>
                  <a:gd name="T44" fmla="*/ 28 w 39"/>
                  <a:gd name="T45" fmla="*/ 42 h 77"/>
                  <a:gd name="T46" fmla="*/ 28 w 39"/>
                  <a:gd name="T47" fmla="*/ 35 h 77"/>
                  <a:gd name="T48" fmla="*/ 26 w 39"/>
                  <a:gd name="T49" fmla="*/ 29 h 77"/>
                  <a:gd name="T50" fmla="*/ 24 w 39"/>
                  <a:gd name="T51" fmla="*/ 24 h 77"/>
                  <a:gd name="T52" fmla="*/ 19 w 39"/>
                  <a:gd name="T53" fmla="*/ 19 h 77"/>
                  <a:gd name="T54" fmla="*/ 15 w 39"/>
                  <a:gd name="T55" fmla="*/ 15 h 77"/>
                  <a:gd name="T56" fmla="*/ 10 w 39"/>
                  <a:gd name="T57" fmla="*/ 11 h 77"/>
                  <a:gd name="T58" fmla="*/ 5 w 39"/>
                  <a:gd name="T59" fmla="*/ 7 h 77"/>
                  <a:gd name="T60" fmla="*/ 2 w 39"/>
                  <a:gd name="T61" fmla="*/ 4 h 77"/>
                  <a:gd name="T62" fmla="*/ 0 w 39"/>
                  <a:gd name="T63" fmla="*/ 2 h 77"/>
                  <a:gd name="T64" fmla="*/ 0 w 39"/>
                  <a:gd name="T65" fmla="*/ 0 h 77"/>
                  <a:gd name="T66" fmla="*/ 4 w 39"/>
                  <a:gd name="T67" fmla="*/ 2 h 77"/>
                  <a:gd name="T68" fmla="*/ 10 w 39"/>
                  <a:gd name="T69" fmla="*/ 4 h 77"/>
                  <a:gd name="T70" fmla="*/ 16 w 39"/>
                  <a:gd name="T71" fmla="*/ 9 h 77"/>
                  <a:gd name="T72" fmla="*/ 22 w 39"/>
                  <a:gd name="T73" fmla="*/ 14 h 77"/>
                  <a:gd name="T74" fmla="*/ 28 w 39"/>
                  <a:gd name="T75" fmla="*/ 20 h 77"/>
                  <a:gd name="T76" fmla="*/ 32 w 39"/>
                  <a:gd name="T77" fmla="*/ 27 h 77"/>
                  <a:gd name="T78" fmla="*/ 36 w 39"/>
                  <a:gd name="T79" fmla="*/ 34 h 77"/>
                  <a:gd name="T80" fmla="*/ 38 w 39"/>
                  <a:gd name="T81" fmla="*/ 41 h 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
                  <a:gd name="T124" fmla="*/ 0 h 77"/>
                  <a:gd name="T125" fmla="*/ 39 w 39"/>
                  <a:gd name="T126" fmla="*/ 77 h 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 h="77">
                    <a:moveTo>
                      <a:pt x="38" y="41"/>
                    </a:moveTo>
                    <a:lnTo>
                      <a:pt x="38" y="48"/>
                    </a:lnTo>
                    <a:lnTo>
                      <a:pt x="37" y="53"/>
                    </a:lnTo>
                    <a:lnTo>
                      <a:pt x="34" y="59"/>
                    </a:lnTo>
                    <a:lnTo>
                      <a:pt x="30" y="64"/>
                    </a:lnTo>
                    <a:lnTo>
                      <a:pt x="25" y="68"/>
                    </a:lnTo>
                    <a:lnTo>
                      <a:pt x="20" y="72"/>
                    </a:lnTo>
                    <a:lnTo>
                      <a:pt x="14" y="74"/>
                    </a:lnTo>
                    <a:lnTo>
                      <a:pt x="7" y="76"/>
                    </a:lnTo>
                    <a:lnTo>
                      <a:pt x="5" y="76"/>
                    </a:lnTo>
                    <a:lnTo>
                      <a:pt x="3" y="75"/>
                    </a:lnTo>
                    <a:lnTo>
                      <a:pt x="2" y="74"/>
                    </a:lnTo>
                    <a:lnTo>
                      <a:pt x="1" y="73"/>
                    </a:lnTo>
                    <a:lnTo>
                      <a:pt x="1" y="71"/>
                    </a:lnTo>
                    <a:lnTo>
                      <a:pt x="1" y="69"/>
                    </a:lnTo>
                    <a:lnTo>
                      <a:pt x="3" y="67"/>
                    </a:lnTo>
                    <a:lnTo>
                      <a:pt x="5" y="67"/>
                    </a:lnTo>
                    <a:lnTo>
                      <a:pt x="11" y="65"/>
                    </a:lnTo>
                    <a:lnTo>
                      <a:pt x="17" y="62"/>
                    </a:lnTo>
                    <a:lnTo>
                      <a:pt x="21" y="58"/>
                    </a:lnTo>
                    <a:lnTo>
                      <a:pt x="25" y="53"/>
                    </a:lnTo>
                    <a:lnTo>
                      <a:pt x="27" y="48"/>
                    </a:lnTo>
                    <a:lnTo>
                      <a:pt x="28" y="42"/>
                    </a:lnTo>
                    <a:lnTo>
                      <a:pt x="28" y="35"/>
                    </a:lnTo>
                    <a:lnTo>
                      <a:pt x="26" y="29"/>
                    </a:lnTo>
                    <a:lnTo>
                      <a:pt x="24" y="24"/>
                    </a:lnTo>
                    <a:lnTo>
                      <a:pt x="19" y="19"/>
                    </a:lnTo>
                    <a:lnTo>
                      <a:pt x="15" y="15"/>
                    </a:lnTo>
                    <a:lnTo>
                      <a:pt x="10" y="11"/>
                    </a:lnTo>
                    <a:lnTo>
                      <a:pt x="5" y="7"/>
                    </a:lnTo>
                    <a:lnTo>
                      <a:pt x="2" y="4"/>
                    </a:lnTo>
                    <a:lnTo>
                      <a:pt x="0" y="2"/>
                    </a:lnTo>
                    <a:lnTo>
                      <a:pt x="0" y="0"/>
                    </a:lnTo>
                    <a:lnTo>
                      <a:pt x="4" y="2"/>
                    </a:lnTo>
                    <a:lnTo>
                      <a:pt x="10" y="4"/>
                    </a:lnTo>
                    <a:lnTo>
                      <a:pt x="16" y="9"/>
                    </a:lnTo>
                    <a:lnTo>
                      <a:pt x="22" y="14"/>
                    </a:lnTo>
                    <a:lnTo>
                      <a:pt x="28" y="20"/>
                    </a:lnTo>
                    <a:lnTo>
                      <a:pt x="32" y="27"/>
                    </a:lnTo>
                    <a:lnTo>
                      <a:pt x="36" y="34"/>
                    </a:lnTo>
                    <a:lnTo>
                      <a:pt x="38" y="41"/>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6" name="Freeform 72"/>
              <p:cNvSpPr>
                <a:spLocks/>
              </p:cNvSpPr>
              <p:nvPr/>
            </p:nvSpPr>
            <p:spPr bwMode="auto">
              <a:xfrm>
                <a:off x="957" y="1451"/>
                <a:ext cx="212" cy="293"/>
              </a:xfrm>
              <a:custGeom>
                <a:avLst/>
                <a:gdLst>
                  <a:gd name="T0" fmla="*/ 131 w 212"/>
                  <a:gd name="T1" fmla="*/ 0 h 293"/>
                  <a:gd name="T2" fmla="*/ 141 w 212"/>
                  <a:gd name="T3" fmla="*/ 0 h 293"/>
                  <a:gd name="T4" fmla="*/ 152 w 212"/>
                  <a:gd name="T5" fmla="*/ 1 h 293"/>
                  <a:gd name="T6" fmla="*/ 166 w 212"/>
                  <a:gd name="T7" fmla="*/ 3 h 293"/>
                  <a:gd name="T8" fmla="*/ 180 w 212"/>
                  <a:gd name="T9" fmla="*/ 6 h 293"/>
                  <a:gd name="T10" fmla="*/ 193 w 212"/>
                  <a:gd name="T11" fmla="*/ 12 h 293"/>
                  <a:gd name="T12" fmla="*/ 203 w 212"/>
                  <a:gd name="T13" fmla="*/ 19 h 293"/>
                  <a:gd name="T14" fmla="*/ 209 w 212"/>
                  <a:gd name="T15" fmla="*/ 28 h 293"/>
                  <a:gd name="T16" fmla="*/ 211 w 212"/>
                  <a:gd name="T17" fmla="*/ 35 h 293"/>
                  <a:gd name="T18" fmla="*/ 210 w 212"/>
                  <a:gd name="T19" fmla="*/ 39 h 293"/>
                  <a:gd name="T20" fmla="*/ 207 w 212"/>
                  <a:gd name="T21" fmla="*/ 51 h 293"/>
                  <a:gd name="T22" fmla="*/ 200 w 212"/>
                  <a:gd name="T23" fmla="*/ 75 h 293"/>
                  <a:gd name="T24" fmla="*/ 191 w 212"/>
                  <a:gd name="T25" fmla="*/ 105 h 293"/>
                  <a:gd name="T26" fmla="*/ 178 w 212"/>
                  <a:gd name="T27" fmla="*/ 139 h 293"/>
                  <a:gd name="T28" fmla="*/ 164 w 212"/>
                  <a:gd name="T29" fmla="*/ 175 h 293"/>
                  <a:gd name="T30" fmla="*/ 148 w 212"/>
                  <a:gd name="T31" fmla="*/ 211 h 293"/>
                  <a:gd name="T32" fmla="*/ 132 w 212"/>
                  <a:gd name="T33" fmla="*/ 243 h 293"/>
                  <a:gd name="T34" fmla="*/ 117 w 212"/>
                  <a:gd name="T35" fmla="*/ 270 h 293"/>
                  <a:gd name="T36" fmla="*/ 107 w 212"/>
                  <a:gd name="T37" fmla="*/ 284 h 293"/>
                  <a:gd name="T38" fmla="*/ 102 w 212"/>
                  <a:gd name="T39" fmla="*/ 290 h 293"/>
                  <a:gd name="T40" fmla="*/ 94 w 212"/>
                  <a:gd name="T41" fmla="*/ 290 h 293"/>
                  <a:gd name="T42" fmla="*/ 80 w 212"/>
                  <a:gd name="T43" fmla="*/ 285 h 293"/>
                  <a:gd name="T44" fmla="*/ 65 w 212"/>
                  <a:gd name="T45" fmla="*/ 279 h 293"/>
                  <a:gd name="T46" fmla="*/ 48 w 212"/>
                  <a:gd name="T47" fmla="*/ 272 h 293"/>
                  <a:gd name="T48" fmla="*/ 32 w 212"/>
                  <a:gd name="T49" fmla="*/ 266 h 293"/>
                  <a:gd name="T50" fmla="*/ 18 w 212"/>
                  <a:gd name="T51" fmla="*/ 259 h 293"/>
                  <a:gd name="T52" fmla="*/ 7 w 212"/>
                  <a:gd name="T53" fmla="*/ 253 h 293"/>
                  <a:gd name="T54" fmla="*/ 1 w 212"/>
                  <a:gd name="T55" fmla="*/ 248 h 293"/>
                  <a:gd name="T56" fmla="*/ 9 w 212"/>
                  <a:gd name="T57" fmla="*/ 235 h 293"/>
                  <a:gd name="T58" fmla="*/ 27 w 212"/>
                  <a:gd name="T59" fmla="*/ 209 h 293"/>
                  <a:gd name="T60" fmla="*/ 47 w 212"/>
                  <a:gd name="T61" fmla="*/ 178 h 293"/>
                  <a:gd name="T62" fmla="*/ 67 w 212"/>
                  <a:gd name="T63" fmla="*/ 144 h 293"/>
                  <a:gd name="T64" fmla="*/ 86 w 212"/>
                  <a:gd name="T65" fmla="*/ 108 h 293"/>
                  <a:gd name="T66" fmla="*/ 103 w 212"/>
                  <a:gd name="T67" fmla="*/ 74 h 293"/>
                  <a:gd name="T68" fmla="*/ 117 w 212"/>
                  <a:gd name="T69" fmla="*/ 41 h 293"/>
                  <a:gd name="T70" fmla="*/ 126 w 212"/>
                  <a:gd name="T71" fmla="*/ 13 h 2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2"/>
                  <a:gd name="T109" fmla="*/ 0 h 293"/>
                  <a:gd name="T110" fmla="*/ 212 w 212"/>
                  <a:gd name="T111" fmla="*/ 293 h 2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2" h="293">
                    <a:moveTo>
                      <a:pt x="128" y="0"/>
                    </a:moveTo>
                    <a:lnTo>
                      <a:pt x="131" y="0"/>
                    </a:lnTo>
                    <a:lnTo>
                      <a:pt x="136" y="0"/>
                    </a:lnTo>
                    <a:lnTo>
                      <a:pt x="141" y="0"/>
                    </a:lnTo>
                    <a:lnTo>
                      <a:pt x="146" y="0"/>
                    </a:lnTo>
                    <a:lnTo>
                      <a:pt x="152" y="1"/>
                    </a:lnTo>
                    <a:lnTo>
                      <a:pt x="159" y="2"/>
                    </a:lnTo>
                    <a:lnTo>
                      <a:pt x="166" y="3"/>
                    </a:lnTo>
                    <a:lnTo>
                      <a:pt x="173" y="5"/>
                    </a:lnTo>
                    <a:lnTo>
                      <a:pt x="180" y="6"/>
                    </a:lnTo>
                    <a:lnTo>
                      <a:pt x="187" y="9"/>
                    </a:lnTo>
                    <a:lnTo>
                      <a:pt x="193" y="12"/>
                    </a:lnTo>
                    <a:lnTo>
                      <a:pt x="198" y="15"/>
                    </a:lnTo>
                    <a:lnTo>
                      <a:pt x="203" y="19"/>
                    </a:lnTo>
                    <a:lnTo>
                      <a:pt x="207" y="23"/>
                    </a:lnTo>
                    <a:lnTo>
                      <a:pt x="209" y="28"/>
                    </a:lnTo>
                    <a:lnTo>
                      <a:pt x="211" y="34"/>
                    </a:lnTo>
                    <a:lnTo>
                      <a:pt x="211" y="35"/>
                    </a:lnTo>
                    <a:lnTo>
                      <a:pt x="211" y="37"/>
                    </a:lnTo>
                    <a:lnTo>
                      <a:pt x="210" y="39"/>
                    </a:lnTo>
                    <a:lnTo>
                      <a:pt x="210" y="42"/>
                    </a:lnTo>
                    <a:lnTo>
                      <a:pt x="207" y="51"/>
                    </a:lnTo>
                    <a:lnTo>
                      <a:pt x="204" y="62"/>
                    </a:lnTo>
                    <a:lnTo>
                      <a:pt x="200" y="75"/>
                    </a:lnTo>
                    <a:lnTo>
                      <a:pt x="196" y="89"/>
                    </a:lnTo>
                    <a:lnTo>
                      <a:pt x="191" y="105"/>
                    </a:lnTo>
                    <a:lnTo>
                      <a:pt x="184" y="122"/>
                    </a:lnTo>
                    <a:lnTo>
                      <a:pt x="178" y="139"/>
                    </a:lnTo>
                    <a:lnTo>
                      <a:pt x="171" y="157"/>
                    </a:lnTo>
                    <a:lnTo>
                      <a:pt x="164" y="175"/>
                    </a:lnTo>
                    <a:lnTo>
                      <a:pt x="156" y="193"/>
                    </a:lnTo>
                    <a:lnTo>
                      <a:pt x="148" y="211"/>
                    </a:lnTo>
                    <a:lnTo>
                      <a:pt x="140" y="227"/>
                    </a:lnTo>
                    <a:lnTo>
                      <a:pt x="132" y="243"/>
                    </a:lnTo>
                    <a:lnTo>
                      <a:pt x="125" y="258"/>
                    </a:lnTo>
                    <a:lnTo>
                      <a:pt x="117" y="270"/>
                    </a:lnTo>
                    <a:lnTo>
                      <a:pt x="109" y="282"/>
                    </a:lnTo>
                    <a:lnTo>
                      <a:pt x="107" y="284"/>
                    </a:lnTo>
                    <a:lnTo>
                      <a:pt x="104" y="287"/>
                    </a:lnTo>
                    <a:lnTo>
                      <a:pt x="102" y="290"/>
                    </a:lnTo>
                    <a:lnTo>
                      <a:pt x="100" y="292"/>
                    </a:lnTo>
                    <a:lnTo>
                      <a:pt x="94" y="290"/>
                    </a:lnTo>
                    <a:lnTo>
                      <a:pt x="88" y="287"/>
                    </a:lnTo>
                    <a:lnTo>
                      <a:pt x="80" y="285"/>
                    </a:lnTo>
                    <a:lnTo>
                      <a:pt x="73" y="282"/>
                    </a:lnTo>
                    <a:lnTo>
                      <a:pt x="65" y="279"/>
                    </a:lnTo>
                    <a:lnTo>
                      <a:pt x="56" y="276"/>
                    </a:lnTo>
                    <a:lnTo>
                      <a:pt x="48" y="272"/>
                    </a:lnTo>
                    <a:lnTo>
                      <a:pt x="40" y="269"/>
                    </a:lnTo>
                    <a:lnTo>
                      <a:pt x="32" y="266"/>
                    </a:lnTo>
                    <a:lnTo>
                      <a:pt x="24" y="262"/>
                    </a:lnTo>
                    <a:lnTo>
                      <a:pt x="18" y="259"/>
                    </a:lnTo>
                    <a:lnTo>
                      <a:pt x="12" y="256"/>
                    </a:lnTo>
                    <a:lnTo>
                      <a:pt x="7" y="253"/>
                    </a:lnTo>
                    <a:lnTo>
                      <a:pt x="3" y="251"/>
                    </a:lnTo>
                    <a:lnTo>
                      <a:pt x="1" y="248"/>
                    </a:lnTo>
                    <a:lnTo>
                      <a:pt x="0" y="246"/>
                    </a:lnTo>
                    <a:lnTo>
                      <a:pt x="9" y="235"/>
                    </a:lnTo>
                    <a:lnTo>
                      <a:pt x="18" y="223"/>
                    </a:lnTo>
                    <a:lnTo>
                      <a:pt x="27" y="209"/>
                    </a:lnTo>
                    <a:lnTo>
                      <a:pt x="37" y="193"/>
                    </a:lnTo>
                    <a:lnTo>
                      <a:pt x="47" y="178"/>
                    </a:lnTo>
                    <a:lnTo>
                      <a:pt x="57" y="161"/>
                    </a:lnTo>
                    <a:lnTo>
                      <a:pt x="67" y="144"/>
                    </a:lnTo>
                    <a:lnTo>
                      <a:pt x="77" y="126"/>
                    </a:lnTo>
                    <a:lnTo>
                      <a:pt x="86" y="108"/>
                    </a:lnTo>
                    <a:lnTo>
                      <a:pt x="95" y="91"/>
                    </a:lnTo>
                    <a:lnTo>
                      <a:pt x="103" y="74"/>
                    </a:lnTo>
                    <a:lnTo>
                      <a:pt x="110" y="57"/>
                    </a:lnTo>
                    <a:lnTo>
                      <a:pt x="117" y="41"/>
                    </a:lnTo>
                    <a:lnTo>
                      <a:pt x="122" y="26"/>
                    </a:lnTo>
                    <a:lnTo>
                      <a:pt x="126" y="13"/>
                    </a:lnTo>
                    <a:lnTo>
                      <a:pt x="128" y="0"/>
                    </a:lnTo>
                  </a:path>
                </a:pathLst>
              </a:custGeom>
              <a:solidFill>
                <a:srgbClr val="F4FCEA"/>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7" name="Freeform 73"/>
              <p:cNvSpPr>
                <a:spLocks/>
              </p:cNvSpPr>
              <p:nvPr/>
            </p:nvSpPr>
            <p:spPr bwMode="auto">
              <a:xfrm>
                <a:off x="1056" y="1483"/>
                <a:ext cx="136" cy="269"/>
              </a:xfrm>
              <a:custGeom>
                <a:avLst/>
                <a:gdLst>
                  <a:gd name="T0" fmla="*/ 120 w 136"/>
                  <a:gd name="T1" fmla="*/ 0 h 269"/>
                  <a:gd name="T2" fmla="*/ 120 w 136"/>
                  <a:gd name="T3" fmla="*/ 1 h 269"/>
                  <a:gd name="T4" fmla="*/ 120 w 136"/>
                  <a:gd name="T5" fmla="*/ 3 h 269"/>
                  <a:gd name="T6" fmla="*/ 121 w 136"/>
                  <a:gd name="T7" fmla="*/ 6 h 269"/>
                  <a:gd name="T8" fmla="*/ 122 w 136"/>
                  <a:gd name="T9" fmla="*/ 10 h 269"/>
                  <a:gd name="T10" fmla="*/ 125 w 136"/>
                  <a:gd name="T11" fmla="*/ 16 h 269"/>
                  <a:gd name="T12" fmla="*/ 129 w 136"/>
                  <a:gd name="T13" fmla="*/ 23 h 269"/>
                  <a:gd name="T14" fmla="*/ 133 w 136"/>
                  <a:gd name="T15" fmla="*/ 33 h 269"/>
                  <a:gd name="T16" fmla="*/ 135 w 136"/>
                  <a:gd name="T17" fmla="*/ 40 h 269"/>
                  <a:gd name="T18" fmla="*/ 135 w 136"/>
                  <a:gd name="T19" fmla="*/ 51 h 269"/>
                  <a:gd name="T20" fmla="*/ 134 w 136"/>
                  <a:gd name="T21" fmla="*/ 63 h 269"/>
                  <a:gd name="T22" fmla="*/ 131 w 136"/>
                  <a:gd name="T23" fmla="*/ 77 h 269"/>
                  <a:gd name="T24" fmla="*/ 127 w 136"/>
                  <a:gd name="T25" fmla="*/ 93 h 269"/>
                  <a:gd name="T26" fmla="*/ 122 w 136"/>
                  <a:gd name="T27" fmla="*/ 110 h 269"/>
                  <a:gd name="T28" fmla="*/ 116 w 136"/>
                  <a:gd name="T29" fmla="*/ 128 h 269"/>
                  <a:gd name="T30" fmla="*/ 110 w 136"/>
                  <a:gd name="T31" fmla="*/ 146 h 269"/>
                  <a:gd name="T32" fmla="*/ 104 w 136"/>
                  <a:gd name="T33" fmla="*/ 163 h 269"/>
                  <a:gd name="T34" fmla="*/ 97 w 136"/>
                  <a:gd name="T35" fmla="*/ 180 h 269"/>
                  <a:gd name="T36" fmla="*/ 91 w 136"/>
                  <a:gd name="T37" fmla="*/ 195 h 269"/>
                  <a:gd name="T38" fmla="*/ 85 w 136"/>
                  <a:gd name="T39" fmla="*/ 210 h 269"/>
                  <a:gd name="T40" fmla="*/ 79 w 136"/>
                  <a:gd name="T41" fmla="*/ 222 h 269"/>
                  <a:gd name="T42" fmla="*/ 75 w 136"/>
                  <a:gd name="T43" fmla="*/ 231 h 269"/>
                  <a:gd name="T44" fmla="*/ 71 w 136"/>
                  <a:gd name="T45" fmla="*/ 238 h 269"/>
                  <a:gd name="T46" fmla="*/ 69 w 136"/>
                  <a:gd name="T47" fmla="*/ 241 h 269"/>
                  <a:gd name="T48" fmla="*/ 64 w 136"/>
                  <a:gd name="T49" fmla="*/ 244 h 269"/>
                  <a:gd name="T50" fmla="*/ 59 w 136"/>
                  <a:gd name="T51" fmla="*/ 247 h 269"/>
                  <a:gd name="T52" fmla="*/ 53 w 136"/>
                  <a:gd name="T53" fmla="*/ 250 h 269"/>
                  <a:gd name="T54" fmla="*/ 45 w 136"/>
                  <a:gd name="T55" fmla="*/ 253 h 269"/>
                  <a:gd name="T56" fmla="*/ 37 w 136"/>
                  <a:gd name="T57" fmla="*/ 256 h 269"/>
                  <a:gd name="T58" fmla="*/ 27 w 136"/>
                  <a:gd name="T59" fmla="*/ 260 h 269"/>
                  <a:gd name="T60" fmla="*/ 14 w 136"/>
                  <a:gd name="T61" fmla="*/ 264 h 269"/>
                  <a:gd name="T62" fmla="*/ 0 w 136"/>
                  <a:gd name="T63" fmla="*/ 268 h 269"/>
                  <a:gd name="T64" fmla="*/ 9 w 136"/>
                  <a:gd name="T65" fmla="*/ 255 h 269"/>
                  <a:gd name="T66" fmla="*/ 19 w 136"/>
                  <a:gd name="T67" fmla="*/ 241 h 269"/>
                  <a:gd name="T68" fmla="*/ 28 w 136"/>
                  <a:gd name="T69" fmla="*/ 225 h 269"/>
                  <a:gd name="T70" fmla="*/ 37 w 136"/>
                  <a:gd name="T71" fmla="*/ 207 h 269"/>
                  <a:gd name="T72" fmla="*/ 46 w 136"/>
                  <a:gd name="T73" fmla="*/ 189 h 269"/>
                  <a:gd name="T74" fmla="*/ 56 w 136"/>
                  <a:gd name="T75" fmla="*/ 169 h 269"/>
                  <a:gd name="T76" fmla="*/ 65 w 136"/>
                  <a:gd name="T77" fmla="*/ 149 h 269"/>
                  <a:gd name="T78" fmla="*/ 74 w 136"/>
                  <a:gd name="T79" fmla="*/ 129 h 269"/>
                  <a:gd name="T80" fmla="*/ 82 w 136"/>
                  <a:gd name="T81" fmla="*/ 109 h 269"/>
                  <a:gd name="T82" fmla="*/ 89 w 136"/>
                  <a:gd name="T83" fmla="*/ 89 h 269"/>
                  <a:gd name="T84" fmla="*/ 97 w 136"/>
                  <a:gd name="T85" fmla="*/ 71 h 269"/>
                  <a:gd name="T86" fmla="*/ 103 w 136"/>
                  <a:gd name="T87" fmla="*/ 53 h 269"/>
                  <a:gd name="T88" fmla="*/ 108 w 136"/>
                  <a:gd name="T89" fmla="*/ 37 h 269"/>
                  <a:gd name="T90" fmla="*/ 113 w 136"/>
                  <a:gd name="T91" fmla="*/ 22 h 269"/>
                  <a:gd name="T92" fmla="*/ 117 w 136"/>
                  <a:gd name="T93" fmla="*/ 10 h 269"/>
                  <a:gd name="T94" fmla="*/ 120 w 136"/>
                  <a:gd name="T95" fmla="*/ 0 h 2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6"/>
                  <a:gd name="T145" fmla="*/ 0 h 269"/>
                  <a:gd name="T146" fmla="*/ 136 w 136"/>
                  <a:gd name="T147" fmla="*/ 269 h 2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6" h="269">
                    <a:moveTo>
                      <a:pt x="120" y="0"/>
                    </a:moveTo>
                    <a:lnTo>
                      <a:pt x="120" y="1"/>
                    </a:lnTo>
                    <a:lnTo>
                      <a:pt x="120" y="3"/>
                    </a:lnTo>
                    <a:lnTo>
                      <a:pt x="121" y="6"/>
                    </a:lnTo>
                    <a:lnTo>
                      <a:pt x="122" y="10"/>
                    </a:lnTo>
                    <a:lnTo>
                      <a:pt x="125" y="16"/>
                    </a:lnTo>
                    <a:lnTo>
                      <a:pt x="129" y="23"/>
                    </a:lnTo>
                    <a:lnTo>
                      <a:pt x="133" y="33"/>
                    </a:lnTo>
                    <a:lnTo>
                      <a:pt x="135" y="40"/>
                    </a:lnTo>
                    <a:lnTo>
                      <a:pt x="135" y="51"/>
                    </a:lnTo>
                    <a:lnTo>
                      <a:pt x="134" y="63"/>
                    </a:lnTo>
                    <a:lnTo>
                      <a:pt x="131" y="77"/>
                    </a:lnTo>
                    <a:lnTo>
                      <a:pt x="127" y="93"/>
                    </a:lnTo>
                    <a:lnTo>
                      <a:pt x="122" y="110"/>
                    </a:lnTo>
                    <a:lnTo>
                      <a:pt x="116" y="128"/>
                    </a:lnTo>
                    <a:lnTo>
                      <a:pt x="110" y="146"/>
                    </a:lnTo>
                    <a:lnTo>
                      <a:pt x="104" y="163"/>
                    </a:lnTo>
                    <a:lnTo>
                      <a:pt x="97" y="180"/>
                    </a:lnTo>
                    <a:lnTo>
                      <a:pt x="91" y="195"/>
                    </a:lnTo>
                    <a:lnTo>
                      <a:pt x="85" y="210"/>
                    </a:lnTo>
                    <a:lnTo>
                      <a:pt x="79" y="222"/>
                    </a:lnTo>
                    <a:lnTo>
                      <a:pt x="75" y="231"/>
                    </a:lnTo>
                    <a:lnTo>
                      <a:pt x="71" y="238"/>
                    </a:lnTo>
                    <a:lnTo>
                      <a:pt x="69" y="241"/>
                    </a:lnTo>
                    <a:lnTo>
                      <a:pt x="64" y="244"/>
                    </a:lnTo>
                    <a:lnTo>
                      <a:pt x="59" y="247"/>
                    </a:lnTo>
                    <a:lnTo>
                      <a:pt x="53" y="250"/>
                    </a:lnTo>
                    <a:lnTo>
                      <a:pt x="45" y="253"/>
                    </a:lnTo>
                    <a:lnTo>
                      <a:pt x="37" y="256"/>
                    </a:lnTo>
                    <a:lnTo>
                      <a:pt x="27" y="260"/>
                    </a:lnTo>
                    <a:lnTo>
                      <a:pt x="14" y="264"/>
                    </a:lnTo>
                    <a:lnTo>
                      <a:pt x="0" y="268"/>
                    </a:lnTo>
                    <a:lnTo>
                      <a:pt x="9" y="255"/>
                    </a:lnTo>
                    <a:lnTo>
                      <a:pt x="19" y="241"/>
                    </a:lnTo>
                    <a:lnTo>
                      <a:pt x="28" y="225"/>
                    </a:lnTo>
                    <a:lnTo>
                      <a:pt x="37" y="207"/>
                    </a:lnTo>
                    <a:lnTo>
                      <a:pt x="46" y="189"/>
                    </a:lnTo>
                    <a:lnTo>
                      <a:pt x="56" y="169"/>
                    </a:lnTo>
                    <a:lnTo>
                      <a:pt x="65" y="149"/>
                    </a:lnTo>
                    <a:lnTo>
                      <a:pt x="74" y="129"/>
                    </a:lnTo>
                    <a:lnTo>
                      <a:pt x="82" y="109"/>
                    </a:lnTo>
                    <a:lnTo>
                      <a:pt x="89" y="89"/>
                    </a:lnTo>
                    <a:lnTo>
                      <a:pt x="97" y="71"/>
                    </a:lnTo>
                    <a:lnTo>
                      <a:pt x="103" y="53"/>
                    </a:lnTo>
                    <a:lnTo>
                      <a:pt x="108" y="37"/>
                    </a:lnTo>
                    <a:lnTo>
                      <a:pt x="113" y="22"/>
                    </a:lnTo>
                    <a:lnTo>
                      <a:pt x="117" y="10"/>
                    </a:lnTo>
                    <a:lnTo>
                      <a:pt x="120" y="0"/>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8" name="Freeform 74"/>
              <p:cNvSpPr>
                <a:spLocks/>
              </p:cNvSpPr>
              <p:nvPr/>
            </p:nvSpPr>
            <p:spPr bwMode="auto">
              <a:xfrm>
                <a:off x="1000" y="1637"/>
                <a:ext cx="67" cy="65"/>
              </a:xfrm>
              <a:custGeom>
                <a:avLst/>
                <a:gdLst>
                  <a:gd name="T0" fmla="*/ 57 w 67"/>
                  <a:gd name="T1" fmla="*/ 7 h 65"/>
                  <a:gd name="T2" fmla="*/ 61 w 67"/>
                  <a:gd name="T3" fmla="*/ 11 h 65"/>
                  <a:gd name="T4" fmla="*/ 63 w 67"/>
                  <a:gd name="T5" fmla="*/ 15 h 65"/>
                  <a:gd name="T6" fmla="*/ 65 w 67"/>
                  <a:gd name="T7" fmla="*/ 20 h 65"/>
                  <a:gd name="T8" fmla="*/ 66 w 67"/>
                  <a:gd name="T9" fmla="*/ 25 h 65"/>
                  <a:gd name="T10" fmla="*/ 66 w 67"/>
                  <a:gd name="T11" fmla="*/ 30 h 65"/>
                  <a:gd name="T12" fmla="*/ 65 w 67"/>
                  <a:gd name="T13" fmla="*/ 34 h 65"/>
                  <a:gd name="T14" fmla="*/ 63 w 67"/>
                  <a:gd name="T15" fmla="*/ 39 h 65"/>
                  <a:gd name="T16" fmla="*/ 59 w 67"/>
                  <a:gd name="T17" fmla="*/ 43 h 65"/>
                  <a:gd name="T18" fmla="*/ 55 w 67"/>
                  <a:gd name="T19" fmla="*/ 47 h 65"/>
                  <a:gd name="T20" fmla="*/ 51 w 67"/>
                  <a:gd name="T21" fmla="*/ 52 h 65"/>
                  <a:gd name="T22" fmla="*/ 46 w 67"/>
                  <a:gd name="T23" fmla="*/ 56 h 65"/>
                  <a:gd name="T24" fmla="*/ 40 w 67"/>
                  <a:gd name="T25" fmla="*/ 59 h 65"/>
                  <a:gd name="T26" fmla="*/ 36 w 67"/>
                  <a:gd name="T27" fmla="*/ 62 h 65"/>
                  <a:gd name="T28" fmla="*/ 31 w 67"/>
                  <a:gd name="T29" fmla="*/ 64 h 65"/>
                  <a:gd name="T30" fmla="*/ 26 w 67"/>
                  <a:gd name="T31" fmla="*/ 64 h 65"/>
                  <a:gd name="T32" fmla="*/ 22 w 67"/>
                  <a:gd name="T33" fmla="*/ 63 h 65"/>
                  <a:gd name="T34" fmla="*/ 18 w 67"/>
                  <a:gd name="T35" fmla="*/ 60 h 65"/>
                  <a:gd name="T36" fmla="*/ 14 w 67"/>
                  <a:gd name="T37" fmla="*/ 58 h 65"/>
                  <a:gd name="T38" fmla="*/ 10 w 67"/>
                  <a:gd name="T39" fmla="*/ 56 h 65"/>
                  <a:gd name="T40" fmla="*/ 7 w 67"/>
                  <a:gd name="T41" fmla="*/ 54 h 65"/>
                  <a:gd name="T42" fmla="*/ 4 w 67"/>
                  <a:gd name="T43" fmla="*/ 52 h 65"/>
                  <a:gd name="T44" fmla="*/ 2 w 67"/>
                  <a:gd name="T45" fmla="*/ 49 h 65"/>
                  <a:gd name="T46" fmla="*/ 0 w 67"/>
                  <a:gd name="T47" fmla="*/ 45 h 65"/>
                  <a:gd name="T48" fmla="*/ 0 w 67"/>
                  <a:gd name="T49" fmla="*/ 41 h 65"/>
                  <a:gd name="T50" fmla="*/ 1 w 67"/>
                  <a:gd name="T51" fmla="*/ 36 h 65"/>
                  <a:gd name="T52" fmla="*/ 2 w 67"/>
                  <a:gd name="T53" fmla="*/ 31 h 65"/>
                  <a:gd name="T54" fmla="*/ 5 w 67"/>
                  <a:gd name="T55" fmla="*/ 25 h 65"/>
                  <a:gd name="T56" fmla="*/ 9 w 67"/>
                  <a:gd name="T57" fmla="*/ 18 h 65"/>
                  <a:gd name="T58" fmla="*/ 12 w 67"/>
                  <a:gd name="T59" fmla="*/ 13 h 65"/>
                  <a:gd name="T60" fmla="*/ 17 w 67"/>
                  <a:gd name="T61" fmla="*/ 8 h 65"/>
                  <a:gd name="T62" fmla="*/ 22 w 67"/>
                  <a:gd name="T63" fmla="*/ 4 h 65"/>
                  <a:gd name="T64" fmla="*/ 27 w 67"/>
                  <a:gd name="T65" fmla="*/ 2 h 65"/>
                  <a:gd name="T66" fmla="*/ 31 w 67"/>
                  <a:gd name="T67" fmla="*/ 1 h 65"/>
                  <a:gd name="T68" fmla="*/ 36 w 67"/>
                  <a:gd name="T69" fmla="*/ 0 h 65"/>
                  <a:gd name="T70" fmla="*/ 41 w 67"/>
                  <a:gd name="T71" fmla="*/ 0 h 65"/>
                  <a:gd name="T72" fmla="*/ 45 w 67"/>
                  <a:gd name="T73" fmla="*/ 1 h 65"/>
                  <a:gd name="T74" fmla="*/ 49 w 67"/>
                  <a:gd name="T75" fmla="*/ 2 h 65"/>
                  <a:gd name="T76" fmla="*/ 52 w 67"/>
                  <a:gd name="T77" fmla="*/ 3 h 65"/>
                  <a:gd name="T78" fmla="*/ 55 w 67"/>
                  <a:gd name="T79" fmla="*/ 5 h 65"/>
                  <a:gd name="T80" fmla="*/ 57 w 67"/>
                  <a:gd name="T81" fmla="*/ 7 h 6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7"/>
                  <a:gd name="T124" fmla="*/ 0 h 65"/>
                  <a:gd name="T125" fmla="*/ 67 w 67"/>
                  <a:gd name="T126" fmla="*/ 65 h 6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7" h="65">
                    <a:moveTo>
                      <a:pt x="57" y="7"/>
                    </a:moveTo>
                    <a:lnTo>
                      <a:pt x="61" y="11"/>
                    </a:lnTo>
                    <a:lnTo>
                      <a:pt x="63" y="15"/>
                    </a:lnTo>
                    <a:lnTo>
                      <a:pt x="65" y="20"/>
                    </a:lnTo>
                    <a:lnTo>
                      <a:pt x="66" y="25"/>
                    </a:lnTo>
                    <a:lnTo>
                      <a:pt x="66" y="30"/>
                    </a:lnTo>
                    <a:lnTo>
                      <a:pt x="65" y="34"/>
                    </a:lnTo>
                    <a:lnTo>
                      <a:pt x="63" y="39"/>
                    </a:lnTo>
                    <a:lnTo>
                      <a:pt x="59" y="43"/>
                    </a:lnTo>
                    <a:lnTo>
                      <a:pt x="55" y="47"/>
                    </a:lnTo>
                    <a:lnTo>
                      <a:pt x="51" y="52"/>
                    </a:lnTo>
                    <a:lnTo>
                      <a:pt x="46" y="56"/>
                    </a:lnTo>
                    <a:lnTo>
                      <a:pt x="40" y="59"/>
                    </a:lnTo>
                    <a:lnTo>
                      <a:pt x="36" y="62"/>
                    </a:lnTo>
                    <a:lnTo>
                      <a:pt x="31" y="64"/>
                    </a:lnTo>
                    <a:lnTo>
                      <a:pt x="26" y="64"/>
                    </a:lnTo>
                    <a:lnTo>
                      <a:pt x="22" y="63"/>
                    </a:lnTo>
                    <a:lnTo>
                      <a:pt x="18" y="60"/>
                    </a:lnTo>
                    <a:lnTo>
                      <a:pt x="14" y="58"/>
                    </a:lnTo>
                    <a:lnTo>
                      <a:pt x="10" y="56"/>
                    </a:lnTo>
                    <a:lnTo>
                      <a:pt x="7" y="54"/>
                    </a:lnTo>
                    <a:lnTo>
                      <a:pt x="4" y="52"/>
                    </a:lnTo>
                    <a:lnTo>
                      <a:pt x="2" y="49"/>
                    </a:lnTo>
                    <a:lnTo>
                      <a:pt x="0" y="45"/>
                    </a:lnTo>
                    <a:lnTo>
                      <a:pt x="0" y="41"/>
                    </a:lnTo>
                    <a:lnTo>
                      <a:pt x="1" y="36"/>
                    </a:lnTo>
                    <a:lnTo>
                      <a:pt x="2" y="31"/>
                    </a:lnTo>
                    <a:lnTo>
                      <a:pt x="5" y="25"/>
                    </a:lnTo>
                    <a:lnTo>
                      <a:pt x="9" y="18"/>
                    </a:lnTo>
                    <a:lnTo>
                      <a:pt x="12" y="13"/>
                    </a:lnTo>
                    <a:lnTo>
                      <a:pt x="17" y="8"/>
                    </a:lnTo>
                    <a:lnTo>
                      <a:pt x="22" y="4"/>
                    </a:lnTo>
                    <a:lnTo>
                      <a:pt x="27" y="2"/>
                    </a:lnTo>
                    <a:lnTo>
                      <a:pt x="31" y="1"/>
                    </a:lnTo>
                    <a:lnTo>
                      <a:pt x="36" y="0"/>
                    </a:lnTo>
                    <a:lnTo>
                      <a:pt x="41" y="0"/>
                    </a:lnTo>
                    <a:lnTo>
                      <a:pt x="45" y="1"/>
                    </a:lnTo>
                    <a:lnTo>
                      <a:pt x="49" y="2"/>
                    </a:lnTo>
                    <a:lnTo>
                      <a:pt x="52" y="3"/>
                    </a:lnTo>
                    <a:lnTo>
                      <a:pt x="55" y="5"/>
                    </a:lnTo>
                    <a:lnTo>
                      <a:pt x="57" y="7"/>
                    </a:lnTo>
                  </a:path>
                </a:pathLst>
              </a:custGeom>
              <a:solidFill>
                <a:srgbClr val="B2B2B2"/>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9" name="Freeform 75"/>
              <p:cNvSpPr>
                <a:spLocks/>
              </p:cNvSpPr>
              <p:nvPr/>
            </p:nvSpPr>
            <p:spPr bwMode="auto">
              <a:xfrm>
                <a:off x="986" y="1634"/>
                <a:ext cx="76" cy="71"/>
              </a:xfrm>
              <a:custGeom>
                <a:avLst/>
                <a:gdLst>
                  <a:gd name="T0" fmla="*/ 59 w 76"/>
                  <a:gd name="T1" fmla="*/ 2 h 71"/>
                  <a:gd name="T2" fmla="*/ 66 w 76"/>
                  <a:gd name="T3" fmla="*/ 7 h 71"/>
                  <a:gd name="T4" fmla="*/ 71 w 76"/>
                  <a:gd name="T5" fmla="*/ 13 h 71"/>
                  <a:gd name="T6" fmla="*/ 74 w 76"/>
                  <a:gd name="T7" fmla="*/ 21 h 71"/>
                  <a:gd name="T8" fmla="*/ 75 w 76"/>
                  <a:gd name="T9" fmla="*/ 29 h 71"/>
                  <a:gd name="T10" fmla="*/ 73 w 76"/>
                  <a:gd name="T11" fmla="*/ 37 h 71"/>
                  <a:gd name="T12" fmla="*/ 70 w 76"/>
                  <a:gd name="T13" fmla="*/ 45 h 71"/>
                  <a:gd name="T14" fmla="*/ 65 w 76"/>
                  <a:gd name="T15" fmla="*/ 53 h 71"/>
                  <a:gd name="T16" fmla="*/ 58 w 76"/>
                  <a:gd name="T17" fmla="*/ 60 h 71"/>
                  <a:gd name="T18" fmla="*/ 48 w 76"/>
                  <a:gd name="T19" fmla="*/ 66 h 71"/>
                  <a:gd name="T20" fmla="*/ 37 w 76"/>
                  <a:gd name="T21" fmla="*/ 70 h 71"/>
                  <a:gd name="T22" fmla="*/ 25 w 76"/>
                  <a:gd name="T23" fmla="*/ 68 h 71"/>
                  <a:gd name="T24" fmla="*/ 16 w 76"/>
                  <a:gd name="T25" fmla="*/ 62 h 71"/>
                  <a:gd name="T26" fmla="*/ 9 w 76"/>
                  <a:gd name="T27" fmla="*/ 56 h 71"/>
                  <a:gd name="T28" fmla="*/ 4 w 76"/>
                  <a:gd name="T29" fmla="*/ 49 h 71"/>
                  <a:gd name="T30" fmla="*/ 1 w 76"/>
                  <a:gd name="T31" fmla="*/ 41 h 71"/>
                  <a:gd name="T32" fmla="*/ 0 w 76"/>
                  <a:gd name="T33" fmla="*/ 35 h 71"/>
                  <a:gd name="T34" fmla="*/ 2 w 76"/>
                  <a:gd name="T35" fmla="*/ 31 h 71"/>
                  <a:gd name="T36" fmla="*/ 5 w 76"/>
                  <a:gd name="T37" fmla="*/ 30 h 71"/>
                  <a:gd name="T38" fmla="*/ 9 w 76"/>
                  <a:gd name="T39" fmla="*/ 32 h 71"/>
                  <a:gd name="T40" fmla="*/ 10 w 76"/>
                  <a:gd name="T41" fmla="*/ 34 h 71"/>
                  <a:gd name="T42" fmla="*/ 12 w 76"/>
                  <a:gd name="T43" fmla="*/ 39 h 71"/>
                  <a:gd name="T44" fmla="*/ 16 w 76"/>
                  <a:gd name="T45" fmla="*/ 46 h 71"/>
                  <a:gd name="T46" fmla="*/ 22 w 76"/>
                  <a:gd name="T47" fmla="*/ 52 h 71"/>
                  <a:gd name="T48" fmla="*/ 33 w 76"/>
                  <a:gd name="T49" fmla="*/ 55 h 71"/>
                  <a:gd name="T50" fmla="*/ 48 w 76"/>
                  <a:gd name="T51" fmla="*/ 51 h 71"/>
                  <a:gd name="T52" fmla="*/ 59 w 76"/>
                  <a:gd name="T53" fmla="*/ 42 h 71"/>
                  <a:gd name="T54" fmla="*/ 64 w 76"/>
                  <a:gd name="T55" fmla="*/ 29 h 71"/>
                  <a:gd name="T56" fmla="*/ 63 w 76"/>
                  <a:gd name="T57" fmla="*/ 19 h 71"/>
                  <a:gd name="T58" fmla="*/ 59 w 76"/>
                  <a:gd name="T59" fmla="*/ 13 h 71"/>
                  <a:gd name="T60" fmla="*/ 53 w 76"/>
                  <a:gd name="T61" fmla="*/ 8 h 71"/>
                  <a:gd name="T62" fmla="*/ 47 w 76"/>
                  <a:gd name="T63" fmla="*/ 4 h 71"/>
                  <a:gd name="T64" fmla="*/ 46 w 76"/>
                  <a:gd name="T65" fmla="*/ 1 h 71"/>
                  <a:gd name="T66" fmla="*/ 51 w 76"/>
                  <a:gd name="T67" fmla="*/ 0 h 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6"/>
                  <a:gd name="T103" fmla="*/ 0 h 71"/>
                  <a:gd name="T104" fmla="*/ 76 w 76"/>
                  <a:gd name="T105" fmla="*/ 71 h 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6" h="71">
                    <a:moveTo>
                      <a:pt x="55" y="1"/>
                    </a:moveTo>
                    <a:lnTo>
                      <a:pt x="59" y="2"/>
                    </a:lnTo>
                    <a:lnTo>
                      <a:pt x="62" y="4"/>
                    </a:lnTo>
                    <a:lnTo>
                      <a:pt x="66" y="7"/>
                    </a:lnTo>
                    <a:lnTo>
                      <a:pt x="69" y="10"/>
                    </a:lnTo>
                    <a:lnTo>
                      <a:pt x="71" y="13"/>
                    </a:lnTo>
                    <a:lnTo>
                      <a:pt x="73" y="17"/>
                    </a:lnTo>
                    <a:lnTo>
                      <a:pt x="74" y="21"/>
                    </a:lnTo>
                    <a:lnTo>
                      <a:pt x="75" y="25"/>
                    </a:lnTo>
                    <a:lnTo>
                      <a:pt x="75" y="29"/>
                    </a:lnTo>
                    <a:lnTo>
                      <a:pt x="74" y="33"/>
                    </a:lnTo>
                    <a:lnTo>
                      <a:pt x="73" y="37"/>
                    </a:lnTo>
                    <a:lnTo>
                      <a:pt x="72" y="42"/>
                    </a:lnTo>
                    <a:lnTo>
                      <a:pt x="70" y="45"/>
                    </a:lnTo>
                    <a:lnTo>
                      <a:pt x="68" y="49"/>
                    </a:lnTo>
                    <a:lnTo>
                      <a:pt x="65" y="53"/>
                    </a:lnTo>
                    <a:lnTo>
                      <a:pt x="62" y="56"/>
                    </a:lnTo>
                    <a:lnTo>
                      <a:pt x="58" y="60"/>
                    </a:lnTo>
                    <a:lnTo>
                      <a:pt x="53" y="63"/>
                    </a:lnTo>
                    <a:lnTo>
                      <a:pt x="48" y="66"/>
                    </a:lnTo>
                    <a:lnTo>
                      <a:pt x="42" y="69"/>
                    </a:lnTo>
                    <a:lnTo>
                      <a:pt x="37" y="70"/>
                    </a:lnTo>
                    <a:lnTo>
                      <a:pt x="31" y="70"/>
                    </a:lnTo>
                    <a:lnTo>
                      <a:pt x="25" y="68"/>
                    </a:lnTo>
                    <a:lnTo>
                      <a:pt x="20" y="65"/>
                    </a:lnTo>
                    <a:lnTo>
                      <a:pt x="16" y="62"/>
                    </a:lnTo>
                    <a:lnTo>
                      <a:pt x="13" y="59"/>
                    </a:lnTo>
                    <a:lnTo>
                      <a:pt x="9" y="56"/>
                    </a:lnTo>
                    <a:lnTo>
                      <a:pt x="7" y="52"/>
                    </a:lnTo>
                    <a:lnTo>
                      <a:pt x="4" y="49"/>
                    </a:lnTo>
                    <a:lnTo>
                      <a:pt x="2" y="45"/>
                    </a:lnTo>
                    <a:lnTo>
                      <a:pt x="1" y="41"/>
                    </a:lnTo>
                    <a:lnTo>
                      <a:pt x="0" y="36"/>
                    </a:lnTo>
                    <a:lnTo>
                      <a:pt x="0" y="35"/>
                    </a:lnTo>
                    <a:lnTo>
                      <a:pt x="0" y="33"/>
                    </a:lnTo>
                    <a:lnTo>
                      <a:pt x="2" y="31"/>
                    </a:lnTo>
                    <a:lnTo>
                      <a:pt x="4" y="30"/>
                    </a:lnTo>
                    <a:lnTo>
                      <a:pt x="5" y="30"/>
                    </a:lnTo>
                    <a:lnTo>
                      <a:pt x="7" y="30"/>
                    </a:lnTo>
                    <a:lnTo>
                      <a:pt x="9" y="32"/>
                    </a:lnTo>
                    <a:lnTo>
                      <a:pt x="10" y="33"/>
                    </a:lnTo>
                    <a:lnTo>
                      <a:pt x="10" y="34"/>
                    </a:lnTo>
                    <a:lnTo>
                      <a:pt x="11" y="36"/>
                    </a:lnTo>
                    <a:lnTo>
                      <a:pt x="12" y="39"/>
                    </a:lnTo>
                    <a:lnTo>
                      <a:pt x="13" y="42"/>
                    </a:lnTo>
                    <a:lnTo>
                      <a:pt x="16" y="46"/>
                    </a:lnTo>
                    <a:lnTo>
                      <a:pt x="18" y="50"/>
                    </a:lnTo>
                    <a:lnTo>
                      <a:pt x="22" y="52"/>
                    </a:lnTo>
                    <a:lnTo>
                      <a:pt x="26" y="54"/>
                    </a:lnTo>
                    <a:lnTo>
                      <a:pt x="33" y="55"/>
                    </a:lnTo>
                    <a:lnTo>
                      <a:pt x="41" y="54"/>
                    </a:lnTo>
                    <a:lnTo>
                      <a:pt x="48" y="51"/>
                    </a:lnTo>
                    <a:lnTo>
                      <a:pt x="54" y="47"/>
                    </a:lnTo>
                    <a:lnTo>
                      <a:pt x="59" y="42"/>
                    </a:lnTo>
                    <a:lnTo>
                      <a:pt x="63" y="36"/>
                    </a:lnTo>
                    <a:lnTo>
                      <a:pt x="64" y="29"/>
                    </a:lnTo>
                    <a:lnTo>
                      <a:pt x="64" y="22"/>
                    </a:lnTo>
                    <a:lnTo>
                      <a:pt x="63" y="19"/>
                    </a:lnTo>
                    <a:lnTo>
                      <a:pt x="61" y="16"/>
                    </a:lnTo>
                    <a:lnTo>
                      <a:pt x="59" y="13"/>
                    </a:lnTo>
                    <a:lnTo>
                      <a:pt x="56" y="10"/>
                    </a:lnTo>
                    <a:lnTo>
                      <a:pt x="53" y="8"/>
                    </a:lnTo>
                    <a:lnTo>
                      <a:pt x="50" y="6"/>
                    </a:lnTo>
                    <a:lnTo>
                      <a:pt x="47" y="4"/>
                    </a:lnTo>
                    <a:lnTo>
                      <a:pt x="45" y="3"/>
                    </a:lnTo>
                    <a:lnTo>
                      <a:pt x="46" y="1"/>
                    </a:lnTo>
                    <a:lnTo>
                      <a:pt x="48" y="0"/>
                    </a:lnTo>
                    <a:lnTo>
                      <a:pt x="51" y="0"/>
                    </a:lnTo>
                    <a:lnTo>
                      <a:pt x="55" y="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0" name="Freeform 76"/>
              <p:cNvSpPr>
                <a:spLocks/>
              </p:cNvSpPr>
              <p:nvPr/>
            </p:nvSpPr>
            <p:spPr bwMode="auto">
              <a:xfrm>
                <a:off x="1094" y="1553"/>
                <a:ext cx="21" cy="20"/>
              </a:xfrm>
              <a:custGeom>
                <a:avLst/>
                <a:gdLst>
                  <a:gd name="T0" fmla="*/ 18 w 21"/>
                  <a:gd name="T1" fmla="*/ 16 h 20"/>
                  <a:gd name="T2" fmla="*/ 16 w 21"/>
                  <a:gd name="T3" fmla="*/ 18 h 20"/>
                  <a:gd name="T4" fmla="*/ 13 w 21"/>
                  <a:gd name="T5" fmla="*/ 19 h 20"/>
                  <a:gd name="T6" fmla="*/ 11 w 21"/>
                  <a:gd name="T7" fmla="*/ 19 h 20"/>
                  <a:gd name="T8" fmla="*/ 10 w 21"/>
                  <a:gd name="T9" fmla="*/ 19 h 20"/>
                  <a:gd name="T10" fmla="*/ 9 w 21"/>
                  <a:gd name="T11" fmla="*/ 18 h 20"/>
                  <a:gd name="T12" fmla="*/ 7 w 21"/>
                  <a:gd name="T13" fmla="*/ 18 h 20"/>
                  <a:gd name="T14" fmla="*/ 5 w 21"/>
                  <a:gd name="T15" fmla="*/ 17 h 20"/>
                  <a:gd name="T16" fmla="*/ 2 w 21"/>
                  <a:gd name="T17" fmla="*/ 15 h 20"/>
                  <a:gd name="T18" fmla="*/ 1 w 21"/>
                  <a:gd name="T19" fmla="*/ 14 h 20"/>
                  <a:gd name="T20" fmla="*/ 0 w 21"/>
                  <a:gd name="T21" fmla="*/ 13 h 20"/>
                  <a:gd name="T22" fmla="*/ 0 w 21"/>
                  <a:gd name="T23" fmla="*/ 12 h 20"/>
                  <a:gd name="T24" fmla="*/ 1 w 21"/>
                  <a:gd name="T25" fmla="*/ 11 h 20"/>
                  <a:gd name="T26" fmla="*/ 1 w 21"/>
                  <a:gd name="T27" fmla="*/ 10 h 20"/>
                  <a:gd name="T28" fmla="*/ 3 w 21"/>
                  <a:gd name="T29" fmla="*/ 10 h 20"/>
                  <a:gd name="T30" fmla="*/ 4 w 21"/>
                  <a:gd name="T31" fmla="*/ 9 h 20"/>
                  <a:gd name="T32" fmla="*/ 5 w 21"/>
                  <a:gd name="T33" fmla="*/ 10 h 20"/>
                  <a:gd name="T34" fmla="*/ 6 w 21"/>
                  <a:gd name="T35" fmla="*/ 11 h 20"/>
                  <a:gd name="T36" fmla="*/ 9 w 21"/>
                  <a:gd name="T37" fmla="*/ 12 h 20"/>
                  <a:gd name="T38" fmla="*/ 11 w 21"/>
                  <a:gd name="T39" fmla="*/ 13 h 20"/>
                  <a:gd name="T40" fmla="*/ 12 w 21"/>
                  <a:gd name="T41" fmla="*/ 13 h 20"/>
                  <a:gd name="T42" fmla="*/ 13 w 21"/>
                  <a:gd name="T43" fmla="*/ 11 h 20"/>
                  <a:gd name="T44" fmla="*/ 14 w 21"/>
                  <a:gd name="T45" fmla="*/ 6 h 20"/>
                  <a:gd name="T46" fmla="*/ 17 w 21"/>
                  <a:gd name="T47" fmla="*/ 2 h 20"/>
                  <a:gd name="T48" fmla="*/ 19 w 21"/>
                  <a:gd name="T49" fmla="*/ 0 h 20"/>
                  <a:gd name="T50" fmla="*/ 20 w 21"/>
                  <a:gd name="T51" fmla="*/ 4 h 20"/>
                  <a:gd name="T52" fmla="*/ 19 w 21"/>
                  <a:gd name="T53" fmla="*/ 10 h 20"/>
                  <a:gd name="T54" fmla="*/ 18 w 21"/>
                  <a:gd name="T55" fmla="*/ 15 h 20"/>
                  <a:gd name="T56" fmla="*/ 18 w 21"/>
                  <a:gd name="T57" fmla="*/ 16 h 2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20"/>
                  <a:gd name="T89" fmla="*/ 21 w 21"/>
                  <a:gd name="T90" fmla="*/ 20 h 2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20">
                    <a:moveTo>
                      <a:pt x="18" y="16"/>
                    </a:moveTo>
                    <a:lnTo>
                      <a:pt x="16" y="18"/>
                    </a:lnTo>
                    <a:lnTo>
                      <a:pt x="13" y="19"/>
                    </a:lnTo>
                    <a:lnTo>
                      <a:pt x="11" y="19"/>
                    </a:lnTo>
                    <a:lnTo>
                      <a:pt x="10" y="19"/>
                    </a:lnTo>
                    <a:lnTo>
                      <a:pt x="9" y="18"/>
                    </a:lnTo>
                    <a:lnTo>
                      <a:pt x="7" y="18"/>
                    </a:lnTo>
                    <a:lnTo>
                      <a:pt x="5" y="17"/>
                    </a:lnTo>
                    <a:lnTo>
                      <a:pt x="2" y="15"/>
                    </a:lnTo>
                    <a:lnTo>
                      <a:pt x="1" y="14"/>
                    </a:lnTo>
                    <a:lnTo>
                      <a:pt x="0" y="13"/>
                    </a:lnTo>
                    <a:lnTo>
                      <a:pt x="0" y="12"/>
                    </a:lnTo>
                    <a:lnTo>
                      <a:pt x="1" y="11"/>
                    </a:lnTo>
                    <a:lnTo>
                      <a:pt x="1" y="10"/>
                    </a:lnTo>
                    <a:lnTo>
                      <a:pt x="3" y="10"/>
                    </a:lnTo>
                    <a:lnTo>
                      <a:pt x="4" y="9"/>
                    </a:lnTo>
                    <a:lnTo>
                      <a:pt x="5" y="10"/>
                    </a:lnTo>
                    <a:lnTo>
                      <a:pt x="6" y="11"/>
                    </a:lnTo>
                    <a:lnTo>
                      <a:pt x="9" y="12"/>
                    </a:lnTo>
                    <a:lnTo>
                      <a:pt x="11" y="13"/>
                    </a:lnTo>
                    <a:lnTo>
                      <a:pt x="12" y="13"/>
                    </a:lnTo>
                    <a:lnTo>
                      <a:pt x="13" y="11"/>
                    </a:lnTo>
                    <a:lnTo>
                      <a:pt x="14" y="6"/>
                    </a:lnTo>
                    <a:lnTo>
                      <a:pt x="17" y="2"/>
                    </a:lnTo>
                    <a:lnTo>
                      <a:pt x="19" y="0"/>
                    </a:lnTo>
                    <a:lnTo>
                      <a:pt x="20" y="4"/>
                    </a:lnTo>
                    <a:lnTo>
                      <a:pt x="19" y="10"/>
                    </a:lnTo>
                    <a:lnTo>
                      <a:pt x="18" y="15"/>
                    </a:lnTo>
                    <a:lnTo>
                      <a:pt x="18" y="16"/>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1" name="Freeform 77"/>
              <p:cNvSpPr>
                <a:spLocks/>
              </p:cNvSpPr>
              <p:nvPr/>
            </p:nvSpPr>
            <p:spPr bwMode="auto">
              <a:xfrm>
                <a:off x="1076" y="1549"/>
                <a:ext cx="20" cy="16"/>
              </a:xfrm>
              <a:custGeom>
                <a:avLst/>
                <a:gdLst>
                  <a:gd name="T0" fmla="*/ 15 w 20"/>
                  <a:gd name="T1" fmla="*/ 14 h 16"/>
                  <a:gd name="T2" fmla="*/ 13 w 20"/>
                  <a:gd name="T3" fmla="*/ 15 h 16"/>
                  <a:gd name="T4" fmla="*/ 12 w 20"/>
                  <a:gd name="T5" fmla="*/ 15 h 16"/>
                  <a:gd name="T6" fmla="*/ 10 w 20"/>
                  <a:gd name="T7" fmla="*/ 15 h 16"/>
                  <a:gd name="T8" fmla="*/ 7 w 20"/>
                  <a:gd name="T9" fmla="*/ 14 h 16"/>
                  <a:gd name="T10" fmla="*/ 4 w 20"/>
                  <a:gd name="T11" fmla="*/ 14 h 16"/>
                  <a:gd name="T12" fmla="*/ 2 w 20"/>
                  <a:gd name="T13" fmla="*/ 13 h 16"/>
                  <a:gd name="T14" fmla="*/ 1 w 20"/>
                  <a:gd name="T15" fmla="*/ 12 h 16"/>
                  <a:gd name="T16" fmla="*/ 0 w 20"/>
                  <a:gd name="T17" fmla="*/ 11 h 16"/>
                  <a:gd name="T18" fmla="*/ 0 w 20"/>
                  <a:gd name="T19" fmla="*/ 10 h 16"/>
                  <a:gd name="T20" fmla="*/ 4 w 20"/>
                  <a:gd name="T21" fmla="*/ 8 h 16"/>
                  <a:gd name="T22" fmla="*/ 8 w 20"/>
                  <a:gd name="T23" fmla="*/ 8 h 16"/>
                  <a:gd name="T24" fmla="*/ 10 w 20"/>
                  <a:gd name="T25" fmla="*/ 10 h 16"/>
                  <a:gd name="T26" fmla="*/ 11 w 20"/>
                  <a:gd name="T27" fmla="*/ 10 h 16"/>
                  <a:gd name="T28" fmla="*/ 13 w 20"/>
                  <a:gd name="T29" fmla="*/ 8 h 16"/>
                  <a:gd name="T30" fmla="*/ 15 w 20"/>
                  <a:gd name="T31" fmla="*/ 4 h 16"/>
                  <a:gd name="T32" fmla="*/ 16 w 20"/>
                  <a:gd name="T33" fmla="*/ 1 h 16"/>
                  <a:gd name="T34" fmla="*/ 18 w 20"/>
                  <a:gd name="T35" fmla="*/ 0 h 16"/>
                  <a:gd name="T36" fmla="*/ 19 w 20"/>
                  <a:gd name="T37" fmla="*/ 5 h 16"/>
                  <a:gd name="T38" fmla="*/ 18 w 20"/>
                  <a:gd name="T39" fmla="*/ 9 h 16"/>
                  <a:gd name="T40" fmla="*/ 16 w 20"/>
                  <a:gd name="T41" fmla="*/ 12 h 16"/>
                  <a:gd name="T42" fmla="*/ 15 w 20"/>
                  <a:gd name="T43" fmla="*/ 14 h 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
                  <a:gd name="T67" fmla="*/ 0 h 16"/>
                  <a:gd name="T68" fmla="*/ 20 w 20"/>
                  <a:gd name="T69" fmla="*/ 16 h 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 h="16">
                    <a:moveTo>
                      <a:pt x="15" y="14"/>
                    </a:moveTo>
                    <a:lnTo>
                      <a:pt x="13" y="15"/>
                    </a:lnTo>
                    <a:lnTo>
                      <a:pt x="12" y="15"/>
                    </a:lnTo>
                    <a:lnTo>
                      <a:pt x="10" y="15"/>
                    </a:lnTo>
                    <a:lnTo>
                      <a:pt x="7" y="14"/>
                    </a:lnTo>
                    <a:lnTo>
                      <a:pt x="4" y="14"/>
                    </a:lnTo>
                    <a:lnTo>
                      <a:pt x="2" y="13"/>
                    </a:lnTo>
                    <a:lnTo>
                      <a:pt x="1" y="12"/>
                    </a:lnTo>
                    <a:lnTo>
                      <a:pt x="0" y="11"/>
                    </a:lnTo>
                    <a:lnTo>
                      <a:pt x="0" y="10"/>
                    </a:lnTo>
                    <a:lnTo>
                      <a:pt x="4" y="8"/>
                    </a:lnTo>
                    <a:lnTo>
                      <a:pt x="8" y="8"/>
                    </a:lnTo>
                    <a:lnTo>
                      <a:pt x="10" y="10"/>
                    </a:lnTo>
                    <a:lnTo>
                      <a:pt x="11" y="10"/>
                    </a:lnTo>
                    <a:lnTo>
                      <a:pt x="13" y="8"/>
                    </a:lnTo>
                    <a:lnTo>
                      <a:pt x="15" y="4"/>
                    </a:lnTo>
                    <a:lnTo>
                      <a:pt x="16" y="1"/>
                    </a:lnTo>
                    <a:lnTo>
                      <a:pt x="18" y="0"/>
                    </a:lnTo>
                    <a:lnTo>
                      <a:pt x="19" y="5"/>
                    </a:lnTo>
                    <a:lnTo>
                      <a:pt x="18" y="9"/>
                    </a:lnTo>
                    <a:lnTo>
                      <a:pt x="16" y="12"/>
                    </a:lnTo>
                    <a:lnTo>
                      <a:pt x="15" y="1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2" name="Freeform 78"/>
              <p:cNvSpPr>
                <a:spLocks/>
              </p:cNvSpPr>
              <p:nvPr/>
            </p:nvSpPr>
            <p:spPr bwMode="auto">
              <a:xfrm>
                <a:off x="1062" y="1542"/>
                <a:ext cx="18" cy="16"/>
              </a:xfrm>
              <a:custGeom>
                <a:avLst/>
                <a:gdLst>
                  <a:gd name="T0" fmla="*/ 16 w 18"/>
                  <a:gd name="T1" fmla="*/ 11 h 16"/>
                  <a:gd name="T2" fmla="*/ 15 w 18"/>
                  <a:gd name="T3" fmla="*/ 14 h 16"/>
                  <a:gd name="T4" fmla="*/ 12 w 18"/>
                  <a:gd name="T5" fmla="*/ 15 h 16"/>
                  <a:gd name="T6" fmla="*/ 9 w 18"/>
                  <a:gd name="T7" fmla="*/ 15 h 16"/>
                  <a:gd name="T8" fmla="*/ 8 w 18"/>
                  <a:gd name="T9" fmla="*/ 15 h 16"/>
                  <a:gd name="T10" fmla="*/ 6 w 18"/>
                  <a:gd name="T11" fmla="*/ 14 h 16"/>
                  <a:gd name="T12" fmla="*/ 3 w 18"/>
                  <a:gd name="T13" fmla="*/ 13 h 16"/>
                  <a:gd name="T14" fmla="*/ 1 w 18"/>
                  <a:gd name="T15" fmla="*/ 11 h 16"/>
                  <a:gd name="T16" fmla="*/ 0 w 18"/>
                  <a:gd name="T17" fmla="*/ 10 h 16"/>
                  <a:gd name="T18" fmla="*/ 0 w 18"/>
                  <a:gd name="T19" fmla="*/ 9 h 16"/>
                  <a:gd name="T20" fmla="*/ 1 w 18"/>
                  <a:gd name="T21" fmla="*/ 9 h 16"/>
                  <a:gd name="T22" fmla="*/ 2 w 18"/>
                  <a:gd name="T23" fmla="*/ 8 h 16"/>
                  <a:gd name="T24" fmla="*/ 4 w 18"/>
                  <a:gd name="T25" fmla="*/ 8 h 16"/>
                  <a:gd name="T26" fmla="*/ 10 w 18"/>
                  <a:gd name="T27" fmla="*/ 9 h 16"/>
                  <a:gd name="T28" fmla="*/ 11 w 18"/>
                  <a:gd name="T29" fmla="*/ 7 h 16"/>
                  <a:gd name="T30" fmla="*/ 12 w 18"/>
                  <a:gd name="T31" fmla="*/ 4 h 16"/>
                  <a:gd name="T32" fmla="*/ 15 w 18"/>
                  <a:gd name="T33" fmla="*/ 1 h 16"/>
                  <a:gd name="T34" fmla="*/ 17 w 18"/>
                  <a:gd name="T35" fmla="*/ 0 h 16"/>
                  <a:gd name="T36" fmla="*/ 17 w 18"/>
                  <a:gd name="T37" fmla="*/ 4 h 16"/>
                  <a:gd name="T38" fmla="*/ 17 w 18"/>
                  <a:gd name="T39" fmla="*/ 7 h 16"/>
                  <a:gd name="T40" fmla="*/ 16 w 18"/>
                  <a:gd name="T41" fmla="*/ 10 h 16"/>
                  <a:gd name="T42" fmla="*/ 16 w 18"/>
                  <a:gd name="T43" fmla="*/ 11 h 1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16"/>
                  <a:gd name="T68" fmla="*/ 18 w 18"/>
                  <a:gd name="T69" fmla="*/ 16 h 1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16">
                    <a:moveTo>
                      <a:pt x="16" y="11"/>
                    </a:moveTo>
                    <a:lnTo>
                      <a:pt x="15" y="14"/>
                    </a:lnTo>
                    <a:lnTo>
                      <a:pt x="12" y="15"/>
                    </a:lnTo>
                    <a:lnTo>
                      <a:pt x="9" y="15"/>
                    </a:lnTo>
                    <a:lnTo>
                      <a:pt x="8" y="15"/>
                    </a:lnTo>
                    <a:lnTo>
                      <a:pt x="6" y="14"/>
                    </a:lnTo>
                    <a:lnTo>
                      <a:pt x="3" y="13"/>
                    </a:lnTo>
                    <a:lnTo>
                      <a:pt x="1" y="11"/>
                    </a:lnTo>
                    <a:lnTo>
                      <a:pt x="0" y="10"/>
                    </a:lnTo>
                    <a:lnTo>
                      <a:pt x="0" y="9"/>
                    </a:lnTo>
                    <a:lnTo>
                      <a:pt x="1" y="9"/>
                    </a:lnTo>
                    <a:lnTo>
                      <a:pt x="2" y="8"/>
                    </a:lnTo>
                    <a:lnTo>
                      <a:pt x="4" y="8"/>
                    </a:lnTo>
                    <a:lnTo>
                      <a:pt x="10" y="9"/>
                    </a:lnTo>
                    <a:lnTo>
                      <a:pt x="11" y="7"/>
                    </a:lnTo>
                    <a:lnTo>
                      <a:pt x="12" y="4"/>
                    </a:lnTo>
                    <a:lnTo>
                      <a:pt x="15" y="1"/>
                    </a:lnTo>
                    <a:lnTo>
                      <a:pt x="17" y="0"/>
                    </a:lnTo>
                    <a:lnTo>
                      <a:pt x="17" y="4"/>
                    </a:lnTo>
                    <a:lnTo>
                      <a:pt x="17" y="7"/>
                    </a:lnTo>
                    <a:lnTo>
                      <a:pt x="16" y="10"/>
                    </a:lnTo>
                    <a:lnTo>
                      <a:pt x="16" y="1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3" name="Freeform 79"/>
              <p:cNvSpPr>
                <a:spLocks/>
              </p:cNvSpPr>
              <p:nvPr/>
            </p:nvSpPr>
            <p:spPr bwMode="auto">
              <a:xfrm>
                <a:off x="1083" y="1583"/>
                <a:ext cx="20" cy="13"/>
              </a:xfrm>
              <a:custGeom>
                <a:avLst/>
                <a:gdLst>
                  <a:gd name="T0" fmla="*/ 17 w 20"/>
                  <a:gd name="T1" fmla="*/ 12 h 13"/>
                  <a:gd name="T2" fmla="*/ 16 w 20"/>
                  <a:gd name="T3" fmla="*/ 12 h 13"/>
                  <a:gd name="T4" fmla="*/ 15 w 20"/>
                  <a:gd name="T5" fmla="*/ 12 h 13"/>
                  <a:gd name="T6" fmla="*/ 13 w 20"/>
                  <a:gd name="T7" fmla="*/ 12 h 13"/>
                  <a:gd name="T8" fmla="*/ 11 w 20"/>
                  <a:gd name="T9" fmla="*/ 12 h 13"/>
                  <a:gd name="T10" fmla="*/ 8 w 20"/>
                  <a:gd name="T11" fmla="*/ 11 h 13"/>
                  <a:gd name="T12" fmla="*/ 6 w 20"/>
                  <a:gd name="T13" fmla="*/ 11 h 13"/>
                  <a:gd name="T14" fmla="*/ 4 w 20"/>
                  <a:gd name="T15" fmla="*/ 9 h 13"/>
                  <a:gd name="T16" fmla="*/ 2 w 20"/>
                  <a:gd name="T17" fmla="*/ 9 h 13"/>
                  <a:gd name="T18" fmla="*/ 1 w 20"/>
                  <a:gd name="T19" fmla="*/ 8 h 13"/>
                  <a:gd name="T20" fmla="*/ 0 w 20"/>
                  <a:gd name="T21" fmla="*/ 6 h 13"/>
                  <a:gd name="T22" fmla="*/ 1 w 20"/>
                  <a:gd name="T23" fmla="*/ 5 h 13"/>
                  <a:gd name="T24" fmla="*/ 2 w 20"/>
                  <a:gd name="T25" fmla="*/ 4 h 13"/>
                  <a:gd name="T26" fmla="*/ 4 w 20"/>
                  <a:gd name="T27" fmla="*/ 4 h 13"/>
                  <a:gd name="T28" fmla="*/ 6 w 20"/>
                  <a:gd name="T29" fmla="*/ 4 h 13"/>
                  <a:gd name="T30" fmla="*/ 8 w 20"/>
                  <a:gd name="T31" fmla="*/ 5 h 13"/>
                  <a:gd name="T32" fmla="*/ 10 w 20"/>
                  <a:gd name="T33" fmla="*/ 5 h 13"/>
                  <a:gd name="T34" fmla="*/ 12 w 20"/>
                  <a:gd name="T35" fmla="*/ 6 h 13"/>
                  <a:gd name="T36" fmla="*/ 13 w 20"/>
                  <a:gd name="T37" fmla="*/ 6 h 13"/>
                  <a:gd name="T38" fmla="*/ 14 w 20"/>
                  <a:gd name="T39" fmla="*/ 5 h 13"/>
                  <a:gd name="T40" fmla="*/ 15 w 20"/>
                  <a:gd name="T41" fmla="*/ 4 h 13"/>
                  <a:gd name="T42" fmla="*/ 16 w 20"/>
                  <a:gd name="T43" fmla="*/ 2 h 13"/>
                  <a:gd name="T44" fmla="*/ 16 w 20"/>
                  <a:gd name="T45" fmla="*/ 1 h 13"/>
                  <a:gd name="T46" fmla="*/ 17 w 20"/>
                  <a:gd name="T47" fmla="*/ 0 h 13"/>
                  <a:gd name="T48" fmla="*/ 18 w 20"/>
                  <a:gd name="T49" fmla="*/ 0 h 13"/>
                  <a:gd name="T50" fmla="*/ 19 w 20"/>
                  <a:gd name="T51" fmla="*/ 1 h 13"/>
                  <a:gd name="T52" fmla="*/ 19 w 20"/>
                  <a:gd name="T53" fmla="*/ 3 h 13"/>
                  <a:gd name="T54" fmla="*/ 18 w 20"/>
                  <a:gd name="T55" fmla="*/ 6 h 13"/>
                  <a:gd name="T56" fmla="*/ 17 w 20"/>
                  <a:gd name="T57" fmla="*/ 10 h 13"/>
                  <a:gd name="T58" fmla="*/ 17 w 20"/>
                  <a:gd name="T59" fmla="*/ 12 h 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13"/>
                  <a:gd name="T92" fmla="*/ 20 w 20"/>
                  <a:gd name="T93" fmla="*/ 13 h 1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13">
                    <a:moveTo>
                      <a:pt x="17" y="12"/>
                    </a:moveTo>
                    <a:lnTo>
                      <a:pt x="16" y="12"/>
                    </a:lnTo>
                    <a:lnTo>
                      <a:pt x="15" y="12"/>
                    </a:lnTo>
                    <a:lnTo>
                      <a:pt x="13" y="12"/>
                    </a:lnTo>
                    <a:lnTo>
                      <a:pt x="11" y="12"/>
                    </a:lnTo>
                    <a:lnTo>
                      <a:pt x="8" y="11"/>
                    </a:lnTo>
                    <a:lnTo>
                      <a:pt x="6" y="11"/>
                    </a:lnTo>
                    <a:lnTo>
                      <a:pt x="4" y="9"/>
                    </a:lnTo>
                    <a:lnTo>
                      <a:pt x="2" y="9"/>
                    </a:lnTo>
                    <a:lnTo>
                      <a:pt x="1" y="8"/>
                    </a:lnTo>
                    <a:lnTo>
                      <a:pt x="0" y="6"/>
                    </a:lnTo>
                    <a:lnTo>
                      <a:pt x="1" y="5"/>
                    </a:lnTo>
                    <a:lnTo>
                      <a:pt x="2" y="4"/>
                    </a:lnTo>
                    <a:lnTo>
                      <a:pt x="4" y="4"/>
                    </a:lnTo>
                    <a:lnTo>
                      <a:pt x="6" y="4"/>
                    </a:lnTo>
                    <a:lnTo>
                      <a:pt x="8" y="5"/>
                    </a:lnTo>
                    <a:lnTo>
                      <a:pt x="10" y="5"/>
                    </a:lnTo>
                    <a:lnTo>
                      <a:pt x="12" y="6"/>
                    </a:lnTo>
                    <a:lnTo>
                      <a:pt x="13" y="6"/>
                    </a:lnTo>
                    <a:lnTo>
                      <a:pt x="14" y="5"/>
                    </a:lnTo>
                    <a:lnTo>
                      <a:pt x="15" y="4"/>
                    </a:lnTo>
                    <a:lnTo>
                      <a:pt x="16" y="2"/>
                    </a:lnTo>
                    <a:lnTo>
                      <a:pt x="16" y="1"/>
                    </a:lnTo>
                    <a:lnTo>
                      <a:pt x="17" y="0"/>
                    </a:lnTo>
                    <a:lnTo>
                      <a:pt x="18" y="0"/>
                    </a:lnTo>
                    <a:lnTo>
                      <a:pt x="19" y="1"/>
                    </a:lnTo>
                    <a:lnTo>
                      <a:pt x="19" y="3"/>
                    </a:lnTo>
                    <a:lnTo>
                      <a:pt x="18" y="6"/>
                    </a:lnTo>
                    <a:lnTo>
                      <a:pt x="17" y="10"/>
                    </a:lnTo>
                    <a:lnTo>
                      <a:pt x="17" y="12"/>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4" name="Freeform 80"/>
              <p:cNvSpPr>
                <a:spLocks/>
              </p:cNvSpPr>
              <p:nvPr/>
            </p:nvSpPr>
            <p:spPr bwMode="auto">
              <a:xfrm>
                <a:off x="1063" y="1574"/>
                <a:ext cx="17" cy="16"/>
              </a:xfrm>
              <a:custGeom>
                <a:avLst/>
                <a:gdLst>
                  <a:gd name="T0" fmla="*/ 12 w 17"/>
                  <a:gd name="T1" fmla="*/ 13 h 16"/>
                  <a:gd name="T2" fmla="*/ 10 w 17"/>
                  <a:gd name="T3" fmla="*/ 14 h 16"/>
                  <a:gd name="T4" fmla="*/ 7 w 17"/>
                  <a:gd name="T5" fmla="*/ 15 h 16"/>
                  <a:gd name="T6" fmla="*/ 4 w 17"/>
                  <a:gd name="T7" fmla="*/ 14 h 16"/>
                  <a:gd name="T8" fmla="*/ 1 w 17"/>
                  <a:gd name="T9" fmla="*/ 13 h 16"/>
                  <a:gd name="T10" fmla="*/ 0 w 17"/>
                  <a:gd name="T11" fmla="*/ 13 h 16"/>
                  <a:gd name="T12" fmla="*/ 0 w 17"/>
                  <a:gd name="T13" fmla="*/ 12 h 16"/>
                  <a:gd name="T14" fmla="*/ 0 w 17"/>
                  <a:gd name="T15" fmla="*/ 11 h 16"/>
                  <a:gd name="T16" fmla="*/ 0 w 17"/>
                  <a:gd name="T17" fmla="*/ 10 h 16"/>
                  <a:gd name="T18" fmla="*/ 0 w 17"/>
                  <a:gd name="T19" fmla="*/ 9 h 16"/>
                  <a:gd name="T20" fmla="*/ 1 w 17"/>
                  <a:gd name="T21" fmla="*/ 9 h 16"/>
                  <a:gd name="T22" fmla="*/ 3 w 17"/>
                  <a:gd name="T23" fmla="*/ 8 h 16"/>
                  <a:gd name="T24" fmla="*/ 4 w 17"/>
                  <a:gd name="T25" fmla="*/ 8 h 16"/>
                  <a:gd name="T26" fmla="*/ 6 w 17"/>
                  <a:gd name="T27" fmla="*/ 9 h 16"/>
                  <a:gd name="T28" fmla="*/ 8 w 17"/>
                  <a:gd name="T29" fmla="*/ 9 h 16"/>
                  <a:gd name="T30" fmla="*/ 10 w 17"/>
                  <a:gd name="T31" fmla="*/ 9 h 16"/>
                  <a:gd name="T32" fmla="*/ 11 w 17"/>
                  <a:gd name="T33" fmla="*/ 9 h 16"/>
                  <a:gd name="T34" fmla="*/ 11 w 17"/>
                  <a:gd name="T35" fmla="*/ 7 h 16"/>
                  <a:gd name="T36" fmla="*/ 11 w 17"/>
                  <a:gd name="T37" fmla="*/ 4 h 16"/>
                  <a:gd name="T38" fmla="*/ 12 w 17"/>
                  <a:gd name="T39" fmla="*/ 1 h 16"/>
                  <a:gd name="T40" fmla="*/ 14 w 17"/>
                  <a:gd name="T41" fmla="*/ 0 h 16"/>
                  <a:gd name="T42" fmla="*/ 16 w 17"/>
                  <a:gd name="T43" fmla="*/ 3 h 16"/>
                  <a:gd name="T44" fmla="*/ 16 w 17"/>
                  <a:gd name="T45" fmla="*/ 7 h 16"/>
                  <a:gd name="T46" fmla="*/ 15 w 17"/>
                  <a:gd name="T47" fmla="*/ 10 h 16"/>
                  <a:gd name="T48" fmla="*/ 12 w 17"/>
                  <a:gd name="T49" fmla="*/ 13 h 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
                  <a:gd name="T76" fmla="*/ 0 h 16"/>
                  <a:gd name="T77" fmla="*/ 17 w 17"/>
                  <a:gd name="T78" fmla="*/ 16 h 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 h="16">
                    <a:moveTo>
                      <a:pt x="12" y="13"/>
                    </a:moveTo>
                    <a:lnTo>
                      <a:pt x="10" y="14"/>
                    </a:lnTo>
                    <a:lnTo>
                      <a:pt x="7" y="15"/>
                    </a:lnTo>
                    <a:lnTo>
                      <a:pt x="4" y="14"/>
                    </a:lnTo>
                    <a:lnTo>
                      <a:pt x="1" y="13"/>
                    </a:lnTo>
                    <a:lnTo>
                      <a:pt x="0" y="13"/>
                    </a:lnTo>
                    <a:lnTo>
                      <a:pt x="0" y="12"/>
                    </a:lnTo>
                    <a:lnTo>
                      <a:pt x="0" y="11"/>
                    </a:lnTo>
                    <a:lnTo>
                      <a:pt x="0" y="10"/>
                    </a:lnTo>
                    <a:lnTo>
                      <a:pt x="0" y="9"/>
                    </a:lnTo>
                    <a:lnTo>
                      <a:pt x="1" y="9"/>
                    </a:lnTo>
                    <a:lnTo>
                      <a:pt x="3" y="8"/>
                    </a:lnTo>
                    <a:lnTo>
                      <a:pt x="4" y="8"/>
                    </a:lnTo>
                    <a:lnTo>
                      <a:pt x="6" y="9"/>
                    </a:lnTo>
                    <a:lnTo>
                      <a:pt x="8" y="9"/>
                    </a:lnTo>
                    <a:lnTo>
                      <a:pt x="10" y="9"/>
                    </a:lnTo>
                    <a:lnTo>
                      <a:pt x="11" y="9"/>
                    </a:lnTo>
                    <a:lnTo>
                      <a:pt x="11" y="7"/>
                    </a:lnTo>
                    <a:lnTo>
                      <a:pt x="11" y="4"/>
                    </a:lnTo>
                    <a:lnTo>
                      <a:pt x="12" y="1"/>
                    </a:lnTo>
                    <a:lnTo>
                      <a:pt x="14" y="0"/>
                    </a:lnTo>
                    <a:lnTo>
                      <a:pt x="16" y="3"/>
                    </a:lnTo>
                    <a:lnTo>
                      <a:pt x="16" y="7"/>
                    </a:lnTo>
                    <a:lnTo>
                      <a:pt x="15" y="10"/>
                    </a:lnTo>
                    <a:lnTo>
                      <a:pt x="12" y="13"/>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5" name="Freeform 81"/>
              <p:cNvSpPr>
                <a:spLocks/>
              </p:cNvSpPr>
              <p:nvPr/>
            </p:nvSpPr>
            <p:spPr bwMode="auto">
              <a:xfrm>
                <a:off x="1046" y="1568"/>
                <a:ext cx="17" cy="15"/>
              </a:xfrm>
              <a:custGeom>
                <a:avLst/>
                <a:gdLst>
                  <a:gd name="T0" fmla="*/ 11 w 17"/>
                  <a:gd name="T1" fmla="*/ 13 h 15"/>
                  <a:gd name="T2" fmla="*/ 8 w 17"/>
                  <a:gd name="T3" fmla="*/ 14 h 15"/>
                  <a:gd name="T4" fmla="*/ 4 w 17"/>
                  <a:gd name="T5" fmla="*/ 13 h 15"/>
                  <a:gd name="T6" fmla="*/ 2 w 17"/>
                  <a:gd name="T7" fmla="*/ 12 h 15"/>
                  <a:gd name="T8" fmla="*/ 0 w 17"/>
                  <a:gd name="T9" fmla="*/ 9 h 15"/>
                  <a:gd name="T10" fmla="*/ 1 w 17"/>
                  <a:gd name="T11" fmla="*/ 8 h 15"/>
                  <a:gd name="T12" fmla="*/ 1 w 17"/>
                  <a:gd name="T13" fmla="*/ 7 h 15"/>
                  <a:gd name="T14" fmla="*/ 3 w 17"/>
                  <a:gd name="T15" fmla="*/ 7 h 15"/>
                  <a:gd name="T16" fmla="*/ 4 w 17"/>
                  <a:gd name="T17" fmla="*/ 7 h 15"/>
                  <a:gd name="T18" fmla="*/ 5 w 17"/>
                  <a:gd name="T19" fmla="*/ 8 h 15"/>
                  <a:gd name="T20" fmla="*/ 6 w 17"/>
                  <a:gd name="T21" fmla="*/ 9 h 15"/>
                  <a:gd name="T22" fmla="*/ 7 w 17"/>
                  <a:gd name="T23" fmla="*/ 9 h 15"/>
                  <a:gd name="T24" fmla="*/ 8 w 17"/>
                  <a:gd name="T25" fmla="*/ 10 h 15"/>
                  <a:gd name="T26" fmla="*/ 8 w 17"/>
                  <a:gd name="T27" fmla="*/ 8 h 15"/>
                  <a:gd name="T28" fmla="*/ 10 w 17"/>
                  <a:gd name="T29" fmla="*/ 4 h 15"/>
                  <a:gd name="T30" fmla="*/ 13 w 17"/>
                  <a:gd name="T31" fmla="*/ 1 h 15"/>
                  <a:gd name="T32" fmla="*/ 16 w 17"/>
                  <a:gd name="T33" fmla="*/ 0 h 15"/>
                  <a:gd name="T34" fmla="*/ 15 w 17"/>
                  <a:gd name="T35" fmla="*/ 4 h 15"/>
                  <a:gd name="T36" fmla="*/ 14 w 17"/>
                  <a:gd name="T37" fmla="*/ 9 h 15"/>
                  <a:gd name="T38" fmla="*/ 12 w 17"/>
                  <a:gd name="T39" fmla="*/ 12 h 15"/>
                  <a:gd name="T40" fmla="*/ 11 w 17"/>
                  <a:gd name="T41" fmla="*/ 13 h 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
                  <a:gd name="T64" fmla="*/ 0 h 15"/>
                  <a:gd name="T65" fmla="*/ 17 w 17"/>
                  <a:gd name="T66" fmla="*/ 15 h 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 h="15">
                    <a:moveTo>
                      <a:pt x="11" y="13"/>
                    </a:moveTo>
                    <a:lnTo>
                      <a:pt x="8" y="14"/>
                    </a:lnTo>
                    <a:lnTo>
                      <a:pt x="4" y="13"/>
                    </a:lnTo>
                    <a:lnTo>
                      <a:pt x="2" y="12"/>
                    </a:lnTo>
                    <a:lnTo>
                      <a:pt x="0" y="9"/>
                    </a:lnTo>
                    <a:lnTo>
                      <a:pt x="1" y="8"/>
                    </a:lnTo>
                    <a:lnTo>
                      <a:pt x="1" y="7"/>
                    </a:lnTo>
                    <a:lnTo>
                      <a:pt x="3" y="7"/>
                    </a:lnTo>
                    <a:lnTo>
                      <a:pt x="4" y="7"/>
                    </a:lnTo>
                    <a:lnTo>
                      <a:pt x="5" y="8"/>
                    </a:lnTo>
                    <a:lnTo>
                      <a:pt x="6" y="9"/>
                    </a:lnTo>
                    <a:lnTo>
                      <a:pt x="7" y="9"/>
                    </a:lnTo>
                    <a:lnTo>
                      <a:pt x="8" y="10"/>
                    </a:lnTo>
                    <a:lnTo>
                      <a:pt x="8" y="8"/>
                    </a:lnTo>
                    <a:lnTo>
                      <a:pt x="10" y="4"/>
                    </a:lnTo>
                    <a:lnTo>
                      <a:pt x="13" y="1"/>
                    </a:lnTo>
                    <a:lnTo>
                      <a:pt x="16" y="0"/>
                    </a:lnTo>
                    <a:lnTo>
                      <a:pt x="15" y="4"/>
                    </a:lnTo>
                    <a:lnTo>
                      <a:pt x="14" y="9"/>
                    </a:lnTo>
                    <a:lnTo>
                      <a:pt x="12" y="12"/>
                    </a:lnTo>
                    <a:lnTo>
                      <a:pt x="11" y="13"/>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6" name="Freeform 82"/>
              <p:cNvSpPr>
                <a:spLocks/>
              </p:cNvSpPr>
              <p:nvPr/>
            </p:nvSpPr>
            <p:spPr bwMode="auto">
              <a:xfrm>
                <a:off x="1070" y="1608"/>
                <a:ext cx="23" cy="20"/>
              </a:xfrm>
              <a:custGeom>
                <a:avLst/>
                <a:gdLst>
                  <a:gd name="T0" fmla="*/ 13 w 23"/>
                  <a:gd name="T1" fmla="*/ 19 h 20"/>
                  <a:gd name="T2" fmla="*/ 12 w 23"/>
                  <a:gd name="T3" fmla="*/ 19 h 20"/>
                  <a:gd name="T4" fmla="*/ 10 w 23"/>
                  <a:gd name="T5" fmla="*/ 19 h 20"/>
                  <a:gd name="T6" fmla="*/ 8 w 23"/>
                  <a:gd name="T7" fmla="*/ 19 h 20"/>
                  <a:gd name="T8" fmla="*/ 6 w 23"/>
                  <a:gd name="T9" fmla="*/ 19 h 20"/>
                  <a:gd name="T10" fmla="*/ 5 w 23"/>
                  <a:gd name="T11" fmla="*/ 18 h 20"/>
                  <a:gd name="T12" fmla="*/ 4 w 23"/>
                  <a:gd name="T13" fmla="*/ 17 h 20"/>
                  <a:gd name="T14" fmla="*/ 3 w 23"/>
                  <a:gd name="T15" fmla="*/ 16 h 20"/>
                  <a:gd name="T16" fmla="*/ 1 w 23"/>
                  <a:gd name="T17" fmla="*/ 15 h 20"/>
                  <a:gd name="T18" fmla="*/ 0 w 23"/>
                  <a:gd name="T19" fmla="*/ 14 h 20"/>
                  <a:gd name="T20" fmla="*/ 0 w 23"/>
                  <a:gd name="T21" fmla="*/ 13 h 20"/>
                  <a:gd name="T22" fmla="*/ 0 w 23"/>
                  <a:gd name="T23" fmla="*/ 12 h 20"/>
                  <a:gd name="T24" fmla="*/ 1 w 23"/>
                  <a:gd name="T25" fmla="*/ 11 h 20"/>
                  <a:gd name="T26" fmla="*/ 3 w 23"/>
                  <a:gd name="T27" fmla="*/ 10 h 20"/>
                  <a:gd name="T28" fmla="*/ 5 w 23"/>
                  <a:gd name="T29" fmla="*/ 9 h 20"/>
                  <a:gd name="T30" fmla="*/ 7 w 23"/>
                  <a:gd name="T31" fmla="*/ 10 h 20"/>
                  <a:gd name="T32" fmla="*/ 9 w 23"/>
                  <a:gd name="T33" fmla="*/ 10 h 20"/>
                  <a:gd name="T34" fmla="*/ 11 w 23"/>
                  <a:gd name="T35" fmla="*/ 11 h 20"/>
                  <a:gd name="T36" fmla="*/ 12 w 23"/>
                  <a:gd name="T37" fmla="*/ 12 h 20"/>
                  <a:gd name="T38" fmla="*/ 13 w 23"/>
                  <a:gd name="T39" fmla="*/ 13 h 20"/>
                  <a:gd name="T40" fmla="*/ 14 w 23"/>
                  <a:gd name="T41" fmla="*/ 13 h 20"/>
                  <a:gd name="T42" fmla="*/ 14 w 23"/>
                  <a:gd name="T43" fmla="*/ 11 h 20"/>
                  <a:gd name="T44" fmla="*/ 16 w 23"/>
                  <a:gd name="T45" fmla="*/ 6 h 20"/>
                  <a:gd name="T46" fmla="*/ 18 w 23"/>
                  <a:gd name="T47" fmla="*/ 1 h 20"/>
                  <a:gd name="T48" fmla="*/ 21 w 23"/>
                  <a:gd name="T49" fmla="*/ 0 h 20"/>
                  <a:gd name="T50" fmla="*/ 22 w 23"/>
                  <a:gd name="T51" fmla="*/ 4 h 20"/>
                  <a:gd name="T52" fmla="*/ 22 w 23"/>
                  <a:gd name="T53" fmla="*/ 8 h 20"/>
                  <a:gd name="T54" fmla="*/ 21 w 23"/>
                  <a:gd name="T55" fmla="*/ 11 h 20"/>
                  <a:gd name="T56" fmla="*/ 19 w 23"/>
                  <a:gd name="T57" fmla="*/ 14 h 20"/>
                  <a:gd name="T58" fmla="*/ 17 w 23"/>
                  <a:gd name="T59" fmla="*/ 16 h 20"/>
                  <a:gd name="T60" fmla="*/ 15 w 23"/>
                  <a:gd name="T61" fmla="*/ 18 h 20"/>
                  <a:gd name="T62" fmla="*/ 14 w 23"/>
                  <a:gd name="T63" fmla="*/ 18 h 20"/>
                  <a:gd name="T64" fmla="*/ 13 w 23"/>
                  <a:gd name="T65" fmla="*/ 19 h 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20"/>
                  <a:gd name="T101" fmla="*/ 23 w 23"/>
                  <a:gd name="T102" fmla="*/ 20 h 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20">
                    <a:moveTo>
                      <a:pt x="13" y="19"/>
                    </a:moveTo>
                    <a:lnTo>
                      <a:pt x="12" y="19"/>
                    </a:lnTo>
                    <a:lnTo>
                      <a:pt x="10" y="19"/>
                    </a:lnTo>
                    <a:lnTo>
                      <a:pt x="8" y="19"/>
                    </a:lnTo>
                    <a:lnTo>
                      <a:pt x="6" y="19"/>
                    </a:lnTo>
                    <a:lnTo>
                      <a:pt x="5" y="18"/>
                    </a:lnTo>
                    <a:lnTo>
                      <a:pt x="4" y="17"/>
                    </a:lnTo>
                    <a:lnTo>
                      <a:pt x="3" y="16"/>
                    </a:lnTo>
                    <a:lnTo>
                      <a:pt x="1" y="15"/>
                    </a:lnTo>
                    <a:lnTo>
                      <a:pt x="0" y="14"/>
                    </a:lnTo>
                    <a:lnTo>
                      <a:pt x="0" y="13"/>
                    </a:lnTo>
                    <a:lnTo>
                      <a:pt x="0" y="12"/>
                    </a:lnTo>
                    <a:lnTo>
                      <a:pt x="1" y="11"/>
                    </a:lnTo>
                    <a:lnTo>
                      <a:pt x="3" y="10"/>
                    </a:lnTo>
                    <a:lnTo>
                      <a:pt x="5" y="9"/>
                    </a:lnTo>
                    <a:lnTo>
                      <a:pt x="7" y="10"/>
                    </a:lnTo>
                    <a:lnTo>
                      <a:pt x="9" y="10"/>
                    </a:lnTo>
                    <a:lnTo>
                      <a:pt x="11" y="11"/>
                    </a:lnTo>
                    <a:lnTo>
                      <a:pt x="12" y="12"/>
                    </a:lnTo>
                    <a:lnTo>
                      <a:pt x="13" y="13"/>
                    </a:lnTo>
                    <a:lnTo>
                      <a:pt x="14" y="13"/>
                    </a:lnTo>
                    <a:lnTo>
                      <a:pt x="14" y="11"/>
                    </a:lnTo>
                    <a:lnTo>
                      <a:pt x="16" y="6"/>
                    </a:lnTo>
                    <a:lnTo>
                      <a:pt x="18" y="1"/>
                    </a:lnTo>
                    <a:lnTo>
                      <a:pt x="21" y="0"/>
                    </a:lnTo>
                    <a:lnTo>
                      <a:pt x="22" y="4"/>
                    </a:lnTo>
                    <a:lnTo>
                      <a:pt x="22" y="8"/>
                    </a:lnTo>
                    <a:lnTo>
                      <a:pt x="21" y="11"/>
                    </a:lnTo>
                    <a:lnTo>
                      <a:pt x="19" y="14"/>
                    </a:lnTo>
                    <a:lnTo>
                      <a:pt x="17" y="16"/>
                    </a:lnTo>
                    <a:lnTo>
                      <a:pt x="15" y="18"/>
                    </a:lnTo>
                    <a:lnTo>
                      <a:pt x="14" y="18"/>
                    </a:lnTo>
                    <a:lnTo>
                      <a:pt x="13" y="19"/>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7" name="Freeform 83"/>
              <p:cNvSpPr>
                <a:spLocks/>
              </p:cNvSpPr>
              <p:nvPr/>
            </p:nvSpPr>
            <p:spPr bwMode="auto">
              <a:xfrm>
                <a:off x="1048" y="1600"/>
                <a:ext cx="21" cy="18"/>
              </a:xfrm>
              <a:custGeom>
                <a:avLst/>
                <a:gdLst>
                  <a:gd name="T0" fmla="*/ 17 w 21"/>
                  <a:gd name="T1" fmla="*/ 14 h 18"/>
                  <a:gd name="T2" fmla="*/ 16 w 21"/>
                  <a:gd name="T3" fmla="*/ 14 h 18"/>
                  <a:gd name="T4" fmla="*/ 15 w 21"/>
                  <a:gd name="T5" fmla="*/ 15 h 18"/>
                  <a:gd name="T6" fmla="*/ 13 w 21"/>
                  <a:gd name="T7" fmla="*/ 16 h 18"/>
                  <a:gd name="T8" fmla="*/ 11 w 21"/>
                  <a:gd name="T9" fmla="*/ 17 h 18"/>
                  <a:gd name="T10" fmla="*/ 9 w 21"/>
                  <a:gd name="T11" fmla="*/ 17 h 18"/>
                  <a:gd name="T12" fmla="*/ 7 w 21"/>
                  <a:gd name="T13" fmla="*/ 17 h 18"/>
                  <a:gd name="T14" fmla="*/ 5 w 21"/>
                  <a:gd name="T15" fmla="*/ 17 h 18"/>
                  <a:gd name="T16" fmla="*/ 3 w 21"/>
                  <a:gd name="T17" fmla="*/ 16 h 18"/>
                  <a:gd name="T18" fmla="*/ 1 w 21"/>
                  <a:gd name="T19" fmla="*/ 15 h 18"/>
                  <a:gd name="T20" fmla="*/ 0 w 21"/>
                  <a:gd name="T21" fmla="*/ 14 h 18"/>
                  <a:gd name="T22" fmla="*/ 0 w 21"/>
                  <a:gd name="T23" fmla="*/ 12 h 18"/>
                  <a:gd name="T24" fmla="*/ 1 w 21"/>
                  <a:gd name="T25" fmla="*/ 10 h 18"/>
                  <a:gd name="T26" fmla="*/ 2 w 21"/>
                  <a:gd name="T27" fmla="*/ 9 h 18"/>
                  <a:gd name="T28" fmla="*/ 4 w 21"/>
                  <a:gd name="T29" fmla="*/ 8 h 18"/>
                  <a:gd name="T30" fmla="*/ 7 w 21"/>
                  <a:gd name="T31" fmla="*/ 8 h 18"/>
                  <a:gd name="T32" fmla="*/ 9 w 21"/>
                  <a:gd name="T33" fmla="*/ 9 h 18"/>
                  <a:gd name="T34" fmla="*/ 11 w 21"/>
                  <a:gd name="T35" fmla="*/ 9 h 18"/>
                  <a:gd name="T36" fmla="*/ 13 w 21"/>
                  <a:gd name="T37" fmla="*/ 10 h 18"/>
                  <a:gd name="T38" fmla="*/ 13 w 21"/>
                  <a:gd name="T39" fmla="*/ 8 h 18"/>
                  <a:gd name="T40" fmla="*/ 15 w 21"/>
                  <a:gd name="T41" fmla="*/ 4 h 18"/>
                  <a:gd name="T42" fmla="*/ 17 w 21"/>
                  <a:gd name="T43" fmla="*/ 1 h 18"/>
                  <a:gd name="T44" fmla="*/ 20 w 21"/>
                  <a:gd name="T45" fmla="*/ 0 h 18"/>
                  <a:gd name="T46" fmla="*/ 20 w 21"/>
                  <a:gd name="T47" fmla="*/ 6 h 18"/>
                  <a:gd name="T48" fmla="*/ 19 w 21"/>
                  <a:gd name="T49" fmla="*/ 10 h 18"/>
                  <a:gd name="T50" fmla="*/ 18 w 21"/>
                  <a:gd name="T51" fmla="*/ 13 h 18"/>
                  <a:gd name="T52" fmla="*/ 17 w 21"/>
                  <a:gd name="T53" fmla="*/ 14 h 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
                  <a:gd name="T82" fmla="*/ 0 h 18"/>
                  <a:gd name="T83" fmla="*/ 21 w 21"/>
                  <a:gd name="T84" fmla="*/ 18 h 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 h="18">
                    <a:moveTo>
                      <a:pt x="17" y="14"/>
                    </a:moveTo>
                    <a:lnTo>
                      <a:pt x="16" y="14"/>
                    </a:lnTo>
                    <a:lnTo>
                      <a:pt x="15" y="15"/>
                    </a:lnTo>
                    <a:lnTo>
                      <a:pt x="13" y="16"/>
                    </a:lnTo>
                    <a:lnTo>
                      <a:pt x="11" y="17"/>
                    </a:lnTo>
                    <a:lnTo>
                      <a:pt x="9" y="17"/>
                    </a:lnTo>
                    <a:lnTo>
                      <a:pt x="7" y="17"/>
                    </a:lnTo>
                    <a:lnTo>
                      <a:pt x="5" y="17"/>
                    </a:lnTo>
                    <a:lnTo>
                      <a:pt x="3" y="16"/>
                    </a:lnTo>
                    <a:lnTo>
                      <a:pt x="1" y="15"/>
                    </a:lnTo>
                    <a:lnTo>
                      <a:pt x="0" y="14"/>
                    </a:lnTo>
                    <a:lnTo>
                      <a:pt x="0" y="12"/>
                    </a:lnTo>
                    <a:lnTo>
                      <a:pt x="1" y="10"/>
                    </a:lnTo>
                    <a:lnTo>
                      <a:pt x="2" y="9"/>
                    </a:lnTo>
                    <a:lnTo>
                      <a:pt x="4" y="8"/>
                    </a:lnTo>
                    <a:lnTo>
                      <a:pt x="7" y="8"/>
                    </a:lnTo>
                    <a:lnTo>
                      <a:pt x="9" y="9"/>
                    </a:lnTo>
                    <a:lnTo>
                      <a:pt x="11" y="9"/>
                    </a:lnTo>
                    <a:lnTo>
                      <a:pt x="13" y="10"/>
                    </a:lnTo>
                    <a:lnTo>
                      <a:pt x="13" y="8"/>
                    </a:lnTo>
                    <a:lnTo>
                      <a:pt x="15" y="4"/>
                    </a:lnTo>
                    <a:lnTo>
                      <a:pt x="17" y="1"/>
                    </a:lnTo>
                    <a:lnTo>
                      <a:pt x="20" y="0"/>
                    </a:lnTo>
                    <a:lnTo>
                      <a:pt x="20" y="6"/>
                    </a:lnTo>
                    <a:lnTo>
                      <a:pt x="19" y="10"/>
                    </a:lnTo>
                    <a:lnTo>
                      <a:pt x="18" y="13"/>
                    </a:lnTo>
                    <a:lnTo>
                      <a:pt x="17" y="14"/>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8" name="Freeform 84"/>
              <p:cNvSpPr>
                <a:spLocks/>
              </p:cNvSpPr>
              <p:nvPr/>
            </p:nvSpPr>
            <p:spPr bwMode="auto">
              <a:xfrm>
                <a:off x="1024" y="1597"/>
                <a:ext cx="21" cy="17"/>
              </a:xfrm>
              <a:custGeom>
                <a:avLst/>
                <a:gdLst>
                  <a:gd name="T0" fmla="*/ 19 w 21"/>
                  <a:gd name="T1" fmla="*/ 11 h 17"/>
                  <a:gd name="T2" fmla="*/ 19 w 21"/>
                  <a:gd name="T3" fmla="*/ 12 h 17"/>
                  <a:gd name="T4" fmla="*/ 17 w 21"/>
                  <a:gd name="T5" fmla="*/ 13 h 17"/>
                  <a:gd name="T6" fmla="*/ 16 w 21"/>
                  <a:gd name="T7" fmla="*/ 14 h 17"/>
                  <a:gd name="T8" fmla="*/ 16 w 21"/>
                  <a:gd name="T9" fmla="*/ 15 h 17"/>
                  <a:gd name="T10" fmla="*/ 14 w 21"/>
                  <a:gd name="T11" fmla="*/ 15 h 17"/>
                  <a:gd name="T12" fmla="*/ 11 w 21"/>
                  <a:gd name="T13" fmla="*/ 16 h 17"/>
                  <a:gd name="T14" fmla="*/ 9 w 21"/>
                  <a:gd name="T15" fmla="*/ 16 h 17"/>
                  <a:gd name="T16" fmla="*/ 5 w 21"/>
                  <a:gd name="T17" fmla="*/ 16 h 17"/>
                  <a:gd name="T18" fmla="*/ 3 w 21"/>
                  <a:gd name="T19" fmla="*/ 15 h 17"/>
                  <a:gd name="T20" fmla="*/ 1 w 21"/>
                  <a:gd name="T21" fmla="*/ 14 h 17"/>
                  <a:gd name="T22" fmla="*/ 0 w 21"/>
                  <a:gd name="T23" fmla="*/ 12 h 17"/>
                  <a:gd name="T24" fmla="*/ 0 w 21"/>
                  <a:gd name="T25" fmla="*/ 10 h 17"/>
                  <a:gd name="T26" fmla="*/ 2 w 21"/>
                  <a:gd name="T27" fmla="*/ 9 h 17"/>
                  <a:gd name="T28" fmla="*/ 4 w 21"/>
                  <a:gd name="T29" fmla="*/ 8 h 17"/>
                  <a:gd name="T30" fmla="*/ 6 w 21"/>
                  <a:gd name="T31" fmla="*/ 7 h 17"/>
                  <a:gd name="T32" fmla="*/ 8 w 21"/>
                  <a:gd name="T33" fmla="*/ 8 h 17"/>
                  <a:gd name="T34" fmla="*/ 10 w 21"/>
                  <a:gd name="T35" fmla="*/ 8 h 17"/>
                  <a:gd name="T36" fmla="*/ 12 w 21"/>
                  <a:gd name="T37" fmla="*/ 8 h 17"/>
                  <a:gd name="T38" fmla="*/ 13 w 21"/>
                  <a:gd name="T39" fmla="*/ 9 h 17"/>
                  <a:gd name="T40" fmla="*/ 14 w 21"/>
                  <a:gd name="T41" fmla="*/ 8 h 17"/>
                  <a:gd name="T42" fmla="*/ 15 w 21"/>
                  <a:gd name="T43" fmla="*/ 4 h 17"/>
                  <a:gd name="T44" fmla="*/ 17 w 21"/>
                  <a:gd name="T45" fmla="*/ 1 h 17"/>
                  <a:gd name="T46" fmla="*/ 20 w 21"/>
                  <a:gd name="T47" fmla="*/ 0 h 17"/>
                  <a:gd name="T48" fmla="*/ 20 w 21"/>
                  <a:gd name="T49" fmla="*/ 4 h 17"/>
                  <a:gd name="T50" fmla="*/ 20 w 21"/>
                  <a:gd name="T51" fmla="*/ 7 h 17"/>
                  <a:gd name="T52" fmla="*/ 19 w 21"/>
                  <a:gd name="T53" fmla="*/ 10 h 17"/>
                  <a:gd name="T54" fmla="*/ 19 w 21"/>
                  <a:gd name="T55" fmla="*/ 11 h 1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
                  <a:gd name="T85" fmla="*/ 0 h 17"/>
                  <a:gd name="T86" fmla="*/ 21 w 21"/>
                  <a:gd name="T87" fmla="*/ 17 h 1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 h="17">
                    <a:moveTo>
                      <a:pt x="19" y="11"/>
                    </a:moveTo>
                    <a:lnTo>
                      <a:pt x="19" y="12"/>
                    </a:lnTo>
                    <a:lnTo>
                      <a:pt x="17" y="13"/>
                    </a:lnTo>
                    <a:lnTo>
                      <a:pt x="16" y="14"/>
                    </a:lnTo>
                    <a:lnTo>
                      <a:pt x="16" y="15"/>
                    </a:lnTo>
                    <a:lnTo>
                      <a:pt x="14" y="15"/>
                    </a:lnTo>
                    <a:lnTo>
                      <a:pt x="11" y="16"/>
                    </a:lnTo>
                    <a:lnTo>
                      <a:pt x="9" y="16"/>
                    </a:lnTo>
                    <a:lnTo>
                      <a:pt x="5" y="16"/>
                    </a:lnTo>
                    <a:lnTo>
                      <a:pt x="3" y="15"/>
                    </a:lnTo>
                    <a:lnTo>
                      <a:pt x="1" y="14"/>
                    </a:lnTo>
                    <a:lnTo>
                      <a:pt x="0" y="12"/>
                    </a:lnTo>
                    <a:lnTo>
                      <a:pt x="0" y="10"/>
                    </a:lnTo>
                    <a:lnTo>
                      <a:pt x="2" y="9"/>
                    </a:lnTo>
                    <a:lnTo>
                      <a:pt x="4" y="8"/>
                    </a:lnTo>
                    <a:lnTo>
                      <a:pt x="6" y="7"/>
                    </a:lnTo>
                    <a:lnTo>
                      <a:pt x="8" y="8"/>
                    </a:lnTo>
                    <a:lnTo>
                      <a:pt x="10" y="8"/>
                    </a:lnTo>
                    <a:lnTo>
                      <a:pt x="12" y="8"/>
                    </a:lnTo>
                    <a:lnTo>
                      <a:pt x="13" y="9"/>
                    </a:lnTo>
                    <a:lnTo>
                      <a:pt x="14" y="8"/>
                    </a:lnTo>
                    <a:lnTo>
                      <a:pt x="15" y="4"/>
                    </a:lnTo>
                    <a:lnTo>
                      <a:pt x="17" y="1"/>
                    </a:lnTo>
                    <a:lnTo>
                      <a:pt x="20" y="0"/>
                    </a:lnTo>
                    <a:lnTo>
                      <a:pt x="20" y="4"/>
                    </a:lnTo>
                    <a:lnTo>
                      <a:pt x="20" y="7"/>
                    </a:lnTo>
                    <a:lnTo>
                      <a:pt x="19" y="10"/>
                    </a:lnTo>
                    <a:lnTo>
                      <a:pt x="19" y="11"/>
                    </a:lnTo>
                  </a:path>
                </a:pathLst>
              </a:custGeom>
              <a:solidFill>
                <a:srgbClr val="FFFFF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09" name="Freeform 85"/>
              <p:cNvSpPr>
                <a:spLocks/>
              </p:cNvSpPr>
              <p:nvPr/>
            </p:nvSpPr>
            <p:spPr bwMode="auto">
              <a:xfrm>
                <a:off x="1225" y="1320"/>
                <a:ext cx="68" cy="75"/>
              </a:xfrm>
              <a:custGeom>
                <a:avLst/>
                <a:gdLst>
                  <a:gd name="T0" fmla="*/ 43 w 68"/>
                  <a:gd name="T1" fmla="*/ 9 h 75"/>
                  <a:gd name="T2" fmla="*/ 48 w 68"/>
                  <a:gd name="T3" fmla="*/ 12 h 75"/>
                  <a:gd name="T4" fmla="*/ 53 w 68"/>
                  <a:gd name="T5" fmla="*/ 16 h 75"/>
                  <a:gd name="T6" fmla="*/ 57 w 68"/>
                  <a:gd name="T7" fmla="*/ 20 h 75"/>
                  <a:gd name="T8" fmla="*/ 60 w 68"/>
                  <a:gd name="T9" fmla="*/ 25 h 75"/>
                  <a:gd name="T10" fmla="*/ 63 w 68"/>
                  <a:gd name="T11" fmla="*/ 29 h 75"/>
                  <a:gd name="T12" fmla="*/ 65 w 68"/>
                  <a:gd name="T13" fmla="*/ 34 h 75"/>
                  <a:gd name="T14" fmla="*/ 66 w 68"/>
                  <a:gd name="T15" fmla="*/ 40 h 75"/>
                  <a:gd name="T16" fmla="*/ 67 w 68"/>
                  <a:gd name="T17" fmla="*/ 45 h 75"/>
                  <a:gd name="T18" fmla="*/ 66 w 68"/>
                  <a:gd name="T19" fmla="*/ 53 h 75"/>
                  <a:gd name="T20" fmla="*/ 63 w 68"/>
                  <a:gd name="T21" fmla="*/ 59 h 75"/>
                  <a:gd name="T22" fmla="*/ 58 w 68"/>
                  <a:gd name="T23" fmla="*/ 65 h 75"/>
                  <a:gd name="T24" fmla="*/ 52 w 68"/>
                  <a:gd name="T25" fmla="*/ 69 h 75"/>
                  <a:gd name="T26" fmla="*/ 45 w 68"/>
                  <a:gd name="T27" fmla="*/ 72 h 75"/>
                  <a:gd name="T28" fmla="*/ 37 w 68"/>
                  <a:gd name="T29" fmla="*/ 74 h 75"/>
                  <a:gd name="T30" fmla="*/ 29 w 68"/>
                  <a:gd name="T31" fmla="*/ 74 h 75"/>
                  <a:gd name="T32" fmla="*/ 22 w 68"/>
                  <a:gd name="T33" fmla="*/ 73 h 75"/>
                  <a:gd name="T34" fmla="*/ 20 w 68"/>
                  <a:gd name="T35" fmla="*/ 73 h 75"/>
                  <a:gd name="T36" fmla="*/ 19 w 68"/>
                  <a:gd name="T37" fmla="*/ 72 h 75"/>
                  <a:gd name="T38" fmla="*/ 18 w 68"/>
                  <a:gd name="T39" fmla="*/ 71 h 75"/>
                  <a:gd name="T40" fmla="*/ 17 w 68"/>
                  <a:gd name="T41" fmla="*/ 70 h 75"/>
                  <a:gd name="T42" fmla="*/ 18 w 68"/>
                  <a:gd name="T43" fmla="*/ 68 h 75"/>
                  <a:gd name="T44" fmla="*/ 20 w 68"/>
                  <a:gd name="T45" fmla="*/ 66 h 75"/>
                  <a:gd name="T46" fmla="*/ 22 w 68"/>
                  <a:gd name="T47" fmla="*/ 65 h 75"/>
                  <a:gd name="T48" fmla="*/ 24 w 68"/>
                  <a:gd name="T49" fmla="*/ 64 h 75"/>
                  <a:gd name="T50" fmla="*/ 27 w 68"/>
                  <a:gd name="T51" fmla="*/ 63 h 75"/>
                  <a:gd name="T52" fmla="*/ 31 w 68"/>
                  <a:gd name="T53" fmla="*/ 62 h 75"/>
                  <a:gd name="T54" fmla="*/ 35 w 68"/>
                  <a:gd name="T55" fmla="*/ 61 h 75"/>
                  <a:gd name="T56" fmla="*/ 39 w 68"/>
                  <a:gd name="T57" fmla="*/ 61 h 75"/>
                  <a:gd name="T58" fmla="*/ 42 w 68"/>
                  <a:gd name="T59" fmla="*/ 60 h 75"/>
                  <a:gd name="T60" fmla="*/ 46 w 68"/>
                  <a:gd name="T61" fmla="*/ 58 h 75"/>
                  <a:gd name="T62" fmla="*/ 49 w 68"/>
                  <a:gd name="T63" fmla="*/ 56 h 75"/>
                  <a:gd name="T64" fmla="*/ 52 w 68"/>
                  <a:gd name="T65" fmla="*/ 53 h 75"/>
                  <a:gd name="T66" fmla="*/ 53 w 68"/>
                  <a:gd name="T67" fmla="*/ 41 h 75"/>
                  <a:gd name="T68" fmla="*/ 50 w 68"/>
                  <a:gd name="T69" fmla="*/ 31 h 75"/>
                  <a:gd name="T70" fmla="*/ 44 w 68"/>
                  <a:gd name="T71" fmla="*/ 23 h 75"/>
                  <a:gd name="T72" fmla="*/ 35 w 68"/>
                  <a:gd name="T73" fmla="*/ 16 h 75"/>
                  <a:gd name="T74" fmla="*/ 26 w 68"/>
                  <a:gd name="T75" fmla="*/ 11 h 75"/>
                  <a:gd name="T76" fmla="*/ 16 w 68"/>
                  <a:gd name="T77" fmla="*/ 7 h 75"/>
                  <a:gd name="T78" fmla="*/ 7 w 68"/>
                  <a:gd name="T79" fmla="*/ 4 h 75"/>
                  <a:gd name="T80" fmla="*/ 0 w 68"/>
                  <a:gd name="T81" fmla="*/ 1 h 75"/>
                  <a:gd name="T82" fmla="*/ 4 w 68"/>
                  <a:gd name="T83" fmla="*/ 0 h 75"/>
                  <a:gd name="T84" fmla="*/ 9 w 68"/>
                  <a:gd name="T85" fmla="*/ 0 h 75"/>
                  <a:gd name="T86" fmla="*/ 14 w 68"/>
                  <a:gd name="T87" fmla="*/ 1 h 75"/>
                  <a:gd name="T88" fmla="*/ 20 w 68"/>
                  <a:gd name="T89" fmla="*/ 1 h 75"/>
                  <a:gd name="T90" fmla="*/ 26 w 68"/>
                  <a:gd name="T91" fmla="*/ 3 h 75"/>
                  <a:gd name="T92" fmla="*/ 32 w 68"/>
                  <a:gd name="T93" fmla="*/ 5 h 75"/>
                  <a:gd name="T94" fmla="*/ 38 w 68"/>
                  <a:gd name="T95" fmla="*/ 7 h 75"/>
                  <a:gd name="T96" fmla="*/ 43 w 68"/>
                  <a:gd name="T97" fmla="*/ 9 h 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8"/>
                  <a:gd name="T148" fmla="*/ 0 h 75"/>
                  <a:gd name="T149" fmla="*/ 68 w 68"/>
                  <a:gd name="T150" fmla="*/ 75 h 7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8" h="75">
                    <a:moveTo>
                      <a:pt x="43" y="9"/>
                    </a:moveTo>
                    <a:lnTo>
                      <a:pt x="48" y="12"/>
                    </a:lnTo>
                    <a:lnTo>
                      <a:pt x="53" y="16"/>
                    </a:lnTo>
                    <a:lnTo>
                      <a:pt x="57" y="20"/>
                    </a:lnTo>
                    <a:lnTo>
                      <a:pt x="60" y="25"/>
                    </a:lnTo>
                    <a:lnTo>
                      <a:pt x="63" y="29"/>
                    </a:lnTo>
                    <a:lnTo>
                      <a:pt x="65" y="34"/>
                    </a:lnTo>
                    <a:lnTo>
                      <a:pt x="66" y="40"/>
                    </a:lnTo>
                    <a:lnTo>
                      <a:pt x="67" y="45"/>
                    </a:lnTo>
                    <a:lnTo>
                      <a:pt x="66" y="53"/>
                    </a:lnTo>
                    <a:lnTo>
                      <a:pt x="63" y="59"/>
                    </a:lnTo>
                    <a:lnTo>
                      <a:pt x="58" y="65"/>
                    </a:lnTo>
                    <a:lnTo>
                      <a:pt x="52" y="69"/>
                    </a:lnTo>
                    <a:lnTo>
                      <a:pt x="45" y="72"/>
                    </a:lnTo>
                    <a:lnTo>
                      <a:pt x="37" y="74"/>
                    </a:lnTo>
                    <a:lnTo>
                      <a:pt x="29" y="74"/>
                    </a:lnTo>
                    <a:lnTo>
                      <a:pt x="22" y="73"/>
                    </a:lnTo>
                    <a:lnTo>
                      <a:pt x="20" y="73"/>
                    </a:lnTo>
                    <a:lnTo>
                      <a:pt x="19" y="72"/>
                    </a:lnTo>
                    <a:lnTo>
                      <a:pt x="18" y="71"/>
                    </a:lnTo>
                    <a:lnTo>
                      <a:pt x="17" y="70"/>
                    </a:lnTo>
                    <a:lnTo>
                      <a:pt x="18" y="68"/>
                    </a:lnTo>
                    <a:lnTo>
                      <a:pt x="20" y="66"/>
                    </a:lnTo>
                    <a:lnTo>
                      <a:pt x="22" y="65"/>
                    </a:lnTo>
                    <a:lnTo>
                      <a:pt x="24" y="64"/>
                    </a:lnTo>
                    <a:lnTo>
                      <a:pt x="27" y="63"/>
                    </a:lnTo>
                    <a:lnTo>
                      <a:pt x="31" y="62"/>
                    </a:lnTo>
                    <a:lnTo>
                      <a:pt x="35" y="61"/>
                    </a:lnTo>
                    <a:lnTo>
                      <a:pt x="39" y="61"/>
                    </a:lnTo>
                    <a:lnTo>
                      <a:pt x="42" y="60"/>
                    </a:lnTo>
                    <a:lnTo>
                      <a:pt x="46" y="58"/>
                    </a:lnTo>
                    <a:lnTo>
                      <a:pt x="49" y="56"/>
                    </a:lnTo>
                    <a:lnTo>
                      <a:pt x="52" y="53"/>
                    </a:lnTo>
                    <a:lnTo>
                      <a:pt x="53" y="41"/>
                    </a:lnTo>
                    <a:lnTo>
                      <a:pt x="50" y="31"/>
                    </a:lnTo>
                    <a:lnTo>
                      <a:pt x="44" y="23"/>
                    </a:lnTo>
                    <a:lnTo>
                      <a:pt x="35" y="16"/>
                    </a:lnTo>
                    <a:lnTo>
                      <a:pt x="26" y="11"/>
                    </a:lnTo>
                    <a:lnTo>
                      <a:pt x="16" y="7"/>
                    </a:lnTo>
                    <a:lnTo>
                      <a:pt x="7" y="4"/>
                    </a:lnTo>
                    <a:lnTo>
                      <a:pt x="0" y="1"/>
                    </a:lnTo>
                    <a:lnTo>
                      <a:pt x="4" y="0"/>
                    </a:lnTo>
                    <a:lnTo>
                      <a:pt x="9" y="0"/>
                    </a:lnTo>
                    <a:lnTo>
                      <a:pt x="14" y="1"/>
                    </a:lnTo>
                    <a:lnTo>
                      <a:pt x="20" y="1"/>
                    </a:lnTo>
                    <a:lnTo>
                      <a:pt x="26" y="3"/>
                    </a:lnTo>
                    <a:lnTo>
                      <a:pt x="32" y="5"/>
                    </a:lnTo>
                    <a:lnTo>
                      <a:pt x="38" y="7"/>
                    </a:lnTo>
                    <a:lnTo>
                      <a:pt x="43" y="9"/>
                    </a:lnTo>
                  </a:path>
                </a:pathLst>
              </a:custGeom>
              <a:solidFill>
                <a:srgbClr val="FF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0" name="Freeform 86"/>
              <p:cNvSpPr>
                <a:spLocks/>
              </p:cNvSpPr>
              <p:nvPr/>
            </p:nvSpPr>
            <p:spPr bwMode="auto">
              <a:xfrm>
                <a:off x="1135" y="1319"/>
                <a:ext cx="43" cy="59"/>
              </a:xfrm>
              <a:custGeom>
                <a:avLst/>
                <a:gdLst>
                  <a:gd name="T0" fmla="*/ 7 w 43"/>
                  <a:gd name="T1" fmla="*/ 19 h 59"/>
                  <a:gd name="T2" fmla="*/ 5 w 43"/>
                  <a:gd name="T3" fmla="*/ 25 h 59"/>
                  <a:gd name="T4" fmla="*/ 5 w 43"/>
                  <a:gd name="T5" fmla="*/ 30 h 59"/>
                  <a:gd name="T6" fmla="*/ 8 w 43"/>
                  <a:gd name="T7" fmla="*/ 35 h 59"/>
                  <a:gd name="T8" fmla="*/ 12 w 43"/>
                  <a:gd name="T9" fmla="*/ 39 h 59"/>
                  <a:gd name="T10" fmla="*/ 17 w 43"/>
                  <a:gd name="T11" fmla="*/ 42 h 59"/>
                  <a:gd name="T12" fmla="*/ 22 w 43"/>
                  <a:gd name="T13" fmla="*/ 46 h 59"/>
                  <a:gd name="T14" fmla="*/ 27 w 43"/>
                  <a:gd name="T15" fmla="*/ 49 h 59"/>
                  <a:gd name="T16" fmla="*/ 32 w 43"/>
                  <a:gd name="T17" fmla="*/ 53 h 59"/>
                  <a:gd name="T18" fmla="*/ 33 w 43"/>
                  <a:gd name="T19" fmla="*/ 54 h 59"/>
                  <a:gd name="T20" fmla="*/ 33 w 43"/>
                  <a:gd name="T21" fmla="*/ 55 h 59"/>
                  <a:gd name="T22" fmla="*/ 33 w 43"/>
                  <a:gd name="T23" fmla="*/ 56 h 59"/>
                  <a:gd name="T24" fmla="*/ 33 w 43"/>
                  <a:gd name="T25" fmla="*/ 57 h 59"/>
                  <a:gd name="T26" fmla="*/ 31 w 43"/>
                  <a:gd name="T27" fmla="*/ 57 h 59"/>
                  <a:gd name="T28" fmla="*/ 31 w 43"/>
                  <a:gd name="T29" fmla="*/ 58 h 59"/>
                  <a:gd name="T30" fmla="*/ 30 w 43"/>
                  <a:gd name="T31" fmla="*/ 58 h 59"/>
                  <a:gd name="T32" fmla="*/ 29 w 43"/>
                  <a:gd name="T33" fmla="*/ 57 h 59"/>
                  <a:gd name="T34" fmla="*/ 22 w 43"/>
                  <a:gd name="T35" fmla="*/ 54 h 59"/>
                  <a:gd name="T36" fmla="*/ 17 w 43"/>
                  <a:gd name="T37" fmla="*/ 50 h 59"/>
                  <a:gd name="T38" fmla="*/ 11 w 43"/>
                  <a:gd name="T39" fmla="*/ 46 h 59"/>
                  <a:gd name="T40" fmla="*/ 6 w 43"/>
                  <a:gd name="T41" fmla="*/ 42 h 59"/>
                  <a:gd name="T42" fmla="*/ 3 w 43"/>
                  <a:gd name="T43" fmla="*/ 36 h 59"/>
                  <a:gd name="T44" fmla="*/ 0 w 43"/>
                  <a:gd name="T45" fmla="*/ 31 h 59"/>
                  <a:gd name="T46" fmla="*/ 0 w 43"/>
                  <a:gd name="T47" fmla="*/ 24 h 59"/>
                  <a:gd name="T48" fmla="*/ 1 w 43"/>
                  <a:gd name="T49" fmla="*/ 18 h 59"/>
                  <a:gd name="T50" fmla="*/ 5 w 43"/>
                  <a:gd name="T51" fmla="*/ 13 h 59"/>
                  <a:gd name="T52" fmla="*/ 10 w 43"/>
                  <a:gd name="T53" fmla="*/ 8 h 59"/>
                  <a:gd name="T54" fmla="*/ 16 w 43"/>
                  <a:gd name="T55" fmla="*/ 5 h 59"/>
                  <a:gd name="T56" fmla="*/ 23 w 43"/>
                  <a:gd name="T57" fmla="*/ 2 h 59"/>
                  <a:gd name="T58" fmla="*/ 30 w 43"/>
                  <a:gd name="T59" fmla="*/ 1 h 59"/>
                  <a:gd name="T60" fmla="*/ 36 w 43"/>
                  <a:gd name="T61" fmla="*/ 0 h 59"/>
                  <a:gd name="T62" fmla="*/ 40 w 43"/>
                  <a:gd name="T63" fmla="*/ 0 h 59"/>
                  <a:gd name="T64" fmla="*/ 42 w 43"/>
                  <a:gd name="T65" fmla="*/ 1 h 59"/>
                  <a:gd name="T66" fmla="*/ 37 w 43"/>
                  <a:gd name="T67" fmla="*/ 3 h 59"/>
                  <a:gd name="T68" fmla="*/ 32 w 43"/>
                  <a:gd name="T69" fmla="*/ 4 h 59"/>
                  <a:gd name="T70" fmla="*/ 27 w 43"/>
                  <a:gd name="T71" fmla="*/ 6 h 59"/>
                  <a:gd name="T72" fmla="*/ 22 w 43"/>
                  <a:gd name="T73" fmla="*/ 7 h 59"/>
                  <a:gd name="T74" fmla="*/ 17 w 43"/>
                  <a:gd name="T75" fmla="*/ 9 h 59"/>
                  <a:gd name="T76" fmla="*/ 13 w 43"/>
                  <a:gd name="T77" fmla="*/ 12 h 59"/>
                  <a:gd name="T78" fmla="*/ 9 w 43"/>
                  <a:gd name="T79" fmla="*/ 15 h 59"/>
                  <a:gd name="T80" fmla="*/ 7 w 43"/>
                  <a:gd name="T81" fmla="*/ 19 h 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3"/>
                  <a:gd name="T124" fmla="*/ 0 h 59"/>
                  <a:gd name="T125" fmla="*/ 43 w 43"/>
                  <a:gd name="T126" fmla="*/ 59 h 5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3" h="59">
                    <a:moveTo>
                      <a:pt x="7" y="19"/>
                    </a:moveTo>
                    <a:lnTo>
                      <a:pt x="5" y="25"/>
                    </a:lnTo>
                    <a:lnTo>
                      <a:pt x="5" y="30"/>
                    </a:lnTo>
                    <a:lnTo>
                      <a:pt x="8" y="35"/>
                    </a:lnTo>
                    <a:lnTo>
                      <a:pt x="12" y="39"/>
                    </a:lnTo>
                    <a:lnTo>
                      <a:pt x="17" y="42"/>
                    </a:lnTo>
                    <a:lnTo>
                      <a:pt x="22" y="46"/>
                    </a:lnTo>
                    <a:lnTo>
                      <a:pt x="27" y="49"/>
                    </a:lnTo>
                    <a:lnTo>
                      <a:pt x="32" y="53"/>
                    </a:lnTo>
                    <a:lnTo>
                      <a:pt x="33" y="54"/>
                    </a:lnTo>
                    <a:lnTo>
                      <a:pt x="33" y="55"/>
                    </a:lnTo>
                    <a:lnTo>
                      <a:pt x="33" y="56"/>
                    </a:lnTo>
                    <a:lnTo>
                      <a:pt x="33" y="57"/>
                    </a:lnTo>
                    <a:lnTo>
                      <a:pt x="31" y="57"/>
                    </a:lnTo>
                    <a:lnTo>
                      <a:pt x="31" y="58"/>
                    </a:lnTo>
                    <a:lnTo>
                      <a:pt x="30" y="58"/>
                    </a:lnTo>
                    <a:lnTo>
                      <a:pt x="29" y="57"/>
                    </a:lnTo>
                    <a:lnTo>
                      <a:pt x="22" y="54"/>
                    </a:lnTo>
                    <a:lnTo>
                      <a:pt x="17" y="50"/>
                    </a:lnTo>
                    <a:lnTo>
                      <a:pt x="11" y="46"/>
                    </a:lnTo>
                    <a:lnTo>
                      <a:pt x="6" y="42"/>
                    </a:lnTo>
                    <a:lnTo>
                      <a:pt x="3" y="36"/>
                    </a:lnTo>
                    <a:lnTo>
                      <a:pt x="0" y="31"/>
                    </a:lnTo>
                    <a:lnTo>
                      <a:pt x="0" y="24"/>
                    </a:lnTo>
                    <a:lnTo>
                      <a:pt x="1" y="18"/>
                    </a:lnTo>
                    <a:lnTo>
                      <a:pt x="5" y="13"/>
                    </a:lnTo>
                    <a:lnTo>
                      <a:pt x="10" y="8"/>
                    </a:lnTo>
                    <a:lnTo>
                      <a:pt x="16" y="5"/>
                    </a:lnTo>
                    <a:lnTo>
                      <a:pt x="23" y="2"/>
                    </a:lnTo>
                    <a:lnTo>
                      <a:pt x="30" y="1"/>
                    </a:lnTo>
                    <a:lnTo>
                      <a:pt x="36" y="0"/>
                    </a:lnTo>
                    <a:lnTo>
                      <a:pt x="40" y="0"/>
                    </a:lnTo>
                    <a:lnTo>
                      <a:pt x="42" y="1"/>
                    </a:lnTo>
                    <a:lnTo>
                      <a:pt x="37" y="3"/>
                    </a:lnTo>
                    <a:lnTo>
                      <a:pt x="32" y="4"/>
                    </a:lnTo>
                    <a:lnTo>
                      <a:pt x="27" y="6"/>
                    </a:lnTo>
                    <a:lnTo>
                      <a:pt x="22" y="7"/>
                    </a:lnTo>
                    <a:lnTo>
                      <a:pt x="17" y="9"/>
                    </a:lnTo>
                    <a:lnTo>
                      <a:pt x="13" y="12"/>
                    </a:lnTo>
                    <a:lnTo>
                      <a:pt x="9" y="15"/>
                    </a:lnTo>
                    <a:lnTo>
                      <a:pt x="7" y="19"/>
                    </a:lnTo>
                  </a:path>
                </a:pathLst>
              </a:custGeom>
              <a:solidFill>
                <a:srgbClr val="FF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1" name="Freeform 87"/>
              <p:cNvSpPr>
                <a:spLocks/>
              </p:cNvSpPr>
              <p:nvPr/>
            </p:nvSpPr>
            <p:spPr bwMode="auto">
              <a:xfrm>
                <a:off x="1226" y="1305"/>
                <a:ext cx="109" cy="122"/>
              </a:xfrm>
              <a:custGeom>
                <a:avLst/>
                <a:gdLst>
                  <a:gd name="T0" fmla="*/ 74 w 109"/>
                  <a:gd name="T1" fmla="*/ 22 h 122"/>
                  <a:gd name="T2" fmla="*/ 90 w 109"/>
                  <a:gd name="T3" fmla="*/ 37 h 122"/>
                  <a:gd name="T4" fmla="*/ 102 w 109"/>
                  <a:gd name="T5" fmla="*/ 53 h 122"/>
                  <a:gd name="T6" fmla="*/ 108 w 109"/>
                  <a:gd name="T7" fmla="*/ 72 h 122"/>
                  <a:gd name="T8" fmla="*/ 107 w 109"/>
                  <a:gd name="T9" fmla="*/ 85 h 122"/>
                  <a:gd name="T10" fmla="*/ 105 w 109"/>
                  <a:gd name="T11" fmla="*/ 90 h 122"/>
                  <a:gd name="T12" fmla="*/ 101 w 109"/>
                  <a:gd name="T13" fmla="*/ 95 h 122"/>
                  <a:gd name="T14" fmla="*/ 97 w 109"/>
                  <a:gd name="T15" fmla="*/ 99 h 122"/>
                  <a:gd name="T16" fmla="*/ 89 w 109"/>
                  <a:gd name="T17" fmla="*/ 104 h 122"/>
                  <a:gd name="T18" fmla="*/ 79 w 109"/>
                  <a:gd name="T19" fmla="*/ 109 h 122"/>
                  <a:gd name="T20" fmla="*/ 68 w 109"/>
                  <a:gd name="T21" fmla="*/ 112 h 122"/>
                  <a:gd name="T22" fmla="*/ 57 w 109"/>
                  <a:gd name="T23" fmla="*/ 115 h 122"/>
                  <a:gd name="T24" fmla="*/ 46 w 109"/>
                  <a:gd name="T25" fmla="*/ 117 h 122"/>
                  <a:gd name="T26" fmla="*/ 34 w 109"/>
                  <a:gd name="T27" fmla="*/ 119 h 122"/>
                  <a:gd name="T28" fmla="*/ 23 w 109"/>
                  <a:gd name="T29" fmla="*/ 120 h 122"/>
                  <a:gd name="T30" fmla="*/ 11 w 109"/>
                  <a:gd name="T31" fmla="*/ 121 h 122"/>
                  <a:gd name="T32" fmla="*/ 3 w 109"/>
                  <a:gd name="T33" fmla="*/ 121 h 122"/>
                  <a:gd name="T34" fmla="*/ 1 w 109"/>
                  <a:gd name="T35" fmla="*/ 119 h 122"/>
                  <a:gd name="T36" fmla="*/ 0 w 109"/>
                  <a:gd name="T37" fmla="*/ 116 h 122"/>
                  <a:gd name="T38" fmla="*/ 2 w 109"/>
                  <a:gd name="T39" fmla="*/ 113 h 122"/>
                  <a:gd name="T40" fmla="*/ 9 w 109"/>
                  <a:gd name="T41" fmla="*/ 111 h 122"/>
                  <a:gd name="T42" fmla="*/ 20 w 109"/>
                  <a:gd name="T43" fmla="*/ 109 h 122"/>
                  <a:gd name="T44" fmla="*/ 30 w 109"/>
                  <a:gd name="T45" fmla="*/ 108 h 122"/>
                  <a:gd name="T46" fmla="*/ 41 w 109"/>
                  <a:gd name="T47" fmla="*/ 106 h 122"/>
                  <a:gd name="T48" fmla="*/ 51 w 109"/>
                  <a:gd name="T49" fmla="*/ 104 h 122"/>
                  <a:gd name="T50" fmla="*/ 61 w 109"/>
                  <a:gd name="T51" fmla="*/ 102 h 122"/>
                  <a:gd name="T52" fmla="*/ 71 w 109"/>
                  <a:gd name="T53" fmla="*/ 99 h 122"/>
                  <a:gd name="T54" fmla="*/ 81 w 109"/>
                  <a:gd name="T55" fmla="*/ 95 h 122"/>
                  <a:gd name="T56" fmla="*/ 90 w 109"/>
                  <a:gd name="T57" fmla="*/ 90 h 122"/>
                  <a:gd name="T58" fmla="*/ 95 w 109"/>
                  <a:gd name="T59" fmla="*/ 83 h 122"/>
                  <a:gd name="T60" fmla="*/ 97 w 109"/>
                  <a:gd name="T61" fmla="*/ 74 h 122"/>
                  <a:gd name="T62" fmla="*/ 95 w 109"/>
                  <a:gd name="T63" fmla="*/ 64 h 122"/>
                  <a:gd name="T64" fmla="*/ 91 w 109"/>
                  <a:gd name="T65" fmla="*/ 54 h 122"/>
                  <a:gd name="T66" fmla="*/ 84 w 109"/>
                  <a:gd name="T67" fmla="*/ 44 h 122"/>
                  <a:gd name="T68" fmla="*/ 76 w 109"/>
                  <a:gd name="T69" fmla="*/ 35 h 122"/>
                  <a:gd name="T70" fmla="*/ 67 w 109"/>
                  <a:gd name="T71" fmla="*/ 26 h 122"/>
                  <a:gd name="T72" fmla="*/ 56 w 109"/>
                  <a:gd name="T73" fmla="*/ 18 h 122"/>
                  <a:gd name="T74" fmla="*/ 42 w 109"/>
                  <a:gd name="T75" fmla="*/ 12 h 122"/>
                  <a:gd name="T76" fmla="*/ 28 w 109"/>
                  <a:gd name="T77" fmla="*/ 7 h 122"/>
                  <a:gd name="T78" fmla="*/ 19 w 109"/>
                  <a:gd name="T79" fmla="*/ 2 h 122"/>
                  <a:gd name="T80" fmla="*/ 22 w 109"/>
                  <a:gd name="T81" fmla="*/ 0 h 122"/>
                  <a:gd name="T82" fmla="*/ 34 w 109"/>
                  <a:gd name="T83" fmla="*/ 1 h 122"/>
                  <a:gd name="T84" fmla="*/ 48 w 109"/>
                  <a:gd name="T85" fmla="*/ 6 h 122"/>
                  <a:gd name="T86" fmla="*/ 60 w 109"/>
                  <a:gd name="T87" fmla="*/ 12 h 1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9"/>
                  <a:gd name="T133" fmla="*/ 0 h 122"/>
                  <a:gd name="T134" fmla="*/ 109 w 109"/>
                  <a:gd name="T135" fmla="*/ 122 h 12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9" h="122">
                    <a:moveTo>
                      <a:pt x="66" y="16"/>
                    </a:moveTo>
                    <a:lnTo>
                      <a:pt x="74" y="22"/>
                    </a:lnTo>
                    <a:lnTo>
                      <a:pt x="82" y="29"/>
                    </a:lnTo>
                    <a:lnTo>
                      <a:pt x="90" y="37"/>
                    </a:lnTo>
                    <a:lnTo>
                      <a:pt x="97" y="45"/>
                    </a:lnTo>
                    <a:lnTo>
                      <a:pt x="102" y="53"/>
                    </a:lnTo>
                    <a:lnTo>
                      <a:pt x="106" y="62"/>
                    </a:lnTo>
                    <a:lnTo>
                      <a:pt x="108" y="72"/>
                    </a:lnTo>
                    <a:lnTo>
                      <a:pt x="108" y="83"/>
                    </a:lnTo>
                    <a:lnTo>
                      <a:pt x="107" y="85"/>
                    </a:lnTo>
                    <a:lnTo>
                      <a:pt x="106" y="88"/>
                    </a:lnTo>
                    <a:lnTo>
                      <a:pt x="105" y="90"/>
                    </a:lnTo>
                    <a:lnTo>
                      <a:pt x="103" y="93"/>
                    </a:lnTo>
                    <a:lnTo>
                      <a:pt x="101" y="95"/>
                    </a:lnTo>
                    <a:lnTo>
                      <a:pt x="99" y="97"/>
                    </a:lnTo>
                    <a:lnTo>
                      <a:pt x="97" y="99"/>
                    </a:lnTo>
                    <a:lnTo>
                      <a:pt x="94" y="101"/>
                    </a:lnTo>
                    <a:lnTo>
                      <a:pt x="89" y="104"/>
                    </a:lnTo>
                    <a:lnTo>
                      <a:pt x="84" y="106"/>
                    </a:lnTo>
                    <a:lnTo>
                      <a:pt x="79" y="109"/>
                    </a:lnTo>
                    <a:lnTo>
                      <a:pt x="73" y="110"/>
                    </a:lnTo>
                    <a:lnTo>
                      <a:pt x="68" y="112"/>
                    </a:lnTo>
                    <a:lnTo>
                      <a:pt x="62" y="114"/>
                    </a:lnTo>
                    <a:lnTo>
                      <a:pt x="57" y="115"/>
                    </a:lnTo>
                    <a:lnTo>
                      <a:pt x="52" y="116"/>
                    </a:lnTo>
                    <a:lnTo>
                      <a:pt x="46" y="117"/>
                    </a:lnTo>
                    <a:lnTo>
                      <a:pt x="40" y="118"/>
                    </a:lnTo>
                    <a:lnTo>
                      <a:pt x="34" y="119"/>
                    </a:lnTo>
                    <a:lnTo>
                      <a:pt x="28" y="120"/>
                    </a:lnTo>
                    <a:lnTo>
                      <a:pt x="23" y="120"/>
                    </a:lnTo>
                    <a:lnTo>
                      <a:pt x="17" y="120"/>
                    </a:lnTo>
                    <a:lnTo>
                      <a:pt x="11" y="121"/>
                    </a:lnTo>
                    <a:lnTo>
                      <a:pt x="5" y="121"/>
                    </a:lnTo>
                    <a:lnTo>
                      <a:pt x="3" y="121"/>
                    </a:lnTo>
                    <a:lnTo>
                      <a:pt x="2" y="120"/>
                    </a:lnTo>
                    <a:lnTo>
                      <a:pt x="1" y="119"/>
                    </a:lnTo>
                    <a:lnTo>
                      <a:pt x="0" y="117"/>
                    </a:lnTo>
                    <a:lnTo>
                      <a:pt x="0" y="116"/>
                    </a:lnTo>
                    <a:lnTo>
                      <a:pt x="1" y="114"/>
                    </a:lnTo>
                    <a:lnTo>
                      <a:pt x="2" y="113"/>
                    </a:lnTo>
                    <a:lnTo>
                      <a:pt x="4" y="112"/>
                    </a:lnTo>
                    <a:lnTo>
                      <a:pt x="9" y="111"/>
                    </a:lnTo>
                    <a:lnTo>
                      <a:pt x="15" y="110"/>
                    </a:lnTo>
                    <a:lnTo>
                      <a:pt x="20" y="109"/>
                    </a:lnTo>
                    <a:lnTo>
                      <a:pt x="25" y="109"/>
                    </a:lnTo>
                    <a:lnTo>
                      <a:pt x="30" y="108"/>
                    </a:lnTo>
                    <a:lnTo>
                      <a:pt x="35" y="107"/>
                    </a:lnTo>
                    <a:lnTo>
                      <a:pt x="41" y="106"/>
                    </a:lnTo>
                    <a:lnTo>
                      <a:pt x="46" y="105"/>
                    </a:lnTo>
                    <a:lnTo>
                      <a:pt x="51" y="104"/>
                    </a:lnTo>
                    <a:lnTo>
                      <a:pt x="56" y="103"/>
                    </a:lnTo>
                    <a:lnTo>
                      <a:pt x="61" y="102"/>
                    </a:lnTo>
                    <a:lnTo>
                      <a:pt x="66" y="101"/>
                    </a:lnTo>
                    <a:lnTo>
                      <a:pt x="71" y="99"/>
                    </a:lnTo>
                    <a:lnTo>
                      <a:pt x="76" y="97"/>
                    </a:lnTo>
                    <a:lnTo>
                      <a:pt x="81" y="95"/>
                    </a:lnTo>
                    <a:lnTo>
                      <a:pt x="86" y="93"/>
                    </a:lnTo>
                    <a:lnTo>
                      <a:pt x="90" y="90"/>
                    </a:lnTo>
                    <a:lnTo>
                      <a:pt x="93" y="87"/>
                    </a:lnTo>
                    <a:lnTo>
                      <a:pt x="95" y="83"/>
                    </a:lnTo>
                    <a:lnTo>
                      <a:pt x="96" y="79"/>
                    </a:lnTo>
                    <a:lnTo>
                      <a:pt x="97" y="74"/>
                    </a:lnTo>
                    <a:lnTo>
                      <a:pt x="96" y="69"/>
                    </a:lnTo>
                    <a:lnTo>
                      <a:pt x="95" y="64"/>
                    </a:lnTo>
                    <a:lnTo>
                      <a:pt x="93" y="60"/>
                    </a:lnTo>
                    <a:lnTo>
                      <a:pt x="91" y="54"/>
                    </a:lnTo>
                    <a:lnTo>
                      <a:pt x="88" y="49"/>
                    </a:lnTo>
                    <a:lnTo>
                      <a:pt x="84" y="44"/>
                    </a:lnTo>
                    <a:lnTo>
                      <a:pt x="80" y="40"/>
                    </a:lnTo>
                    <a:lnTo>
                      <a:pt x="76" y="35"/>
                    </a:lnTo>
                    <a:lnTo>
                      <a:pt x="72" y="31"/>
                    </a:lnTo>
                    <a:lnTo>
                      <a:pt x="67" y="26"/>
                    </a:lnTo>
                    <a:lnTo>
                      <a:pt x="62" y="22"/>
                    </a:lnTo>
                    <a:lnTo>
                      <a:pt x="56" y="18"/>
                    </a:lnTo>
                    <a:lnTo>
                      <a:pt x="50" y="15"/>
                    </a:lnTo>
                    <a:lnTo>
                      <a:pt x="42" y="12"/>
                    </a:lnTo>
                    <a:lnTo>
                      <a:pt x="35" y="9"/>
                    </a:lnTo>
                    <a:lnTo>
                      <a:pt x="28" y="7"/>
                    </a:lnTo>
                    <a:lnTo>
                      <a:pt x="23" y="4"/>
                    </a:lnTo>
                    <a:lnTo>
                      <a:pt x="19" y="2"/>
                    </a:lnTo>
                    <a:lnTo>
                      <a:pt x="18" y="1"/>
                    </a:lnTo>
                    <a:lnTo>
                      <a:pt x="22" y="0"/>
                    </a:lnTo>
                    <a:lnTo>
                      <a:pt x="28" y="0"/>
                    </a:lnTo>
                    <a:lnTo>
                      <a:pt x="34" y="1"/>
                    </a:lnTo>
                    <a:lnTo>
                      <a:pt x="41" y="3"/>
                    </a:lnTo>
                    <a:lnTo>
                      <a:pt x="48" y="6"/>
                    </a:lnTo>
                    <a:lnTo>
                      <a:pt x="54" y="9"/>
                    </a:lnTo>
                    <a:lnTo>
                      <a:pt x="60" y="12"/>
                    </a:lnTo>
                    <a:lnTo>
                      <a:pt x="66" y="16"/>
                    </a:lnTo>
                  </a:path>
                </a:pathLst>
              </a:custGeom>
              <a:solidFill>
                <a:srgbClr val="FF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2" name="Freeform 88"/>
              <p:cNvSpPr>
                <a:spLocks/>
              </p:cNvSpPr>
              <p:nvPr/>
            </p:nvSpPr>
            <p:spPr bwMode="auto">
              <a:xfrm>
                <a:off x="1086" y="1301"/>
                <a:ext cx="96" cy="82"/>
              </a:xfrm>
              <a:custGeom>
                <a:avLst/>
                <a:gdLst>
                  <a:gd name="T0" fmla="*/ 16 w 96"/>
                  <a:gd name="T1" fmla="*/ 25 h 82"/>
                  <a:gd name="T2" fmla="*/ 12 w 96"/>
                  <a:gd name="T3" fmla="*/ 29 h 82"/>
                  <a:gd name="T4" fmla="*/ 9 w 96"/>
                  <a:gd name="T5" fmla="*/ 34 h 82"/>
                  <a:gd name="T6" fmla="*/ 8 w 96"/>
                  <a:gd name="T7" fmla="*/ 40 h 82"/>
                  <a:gd name="T8" fmla="*/ 8 w 96"/>
                  <a:gd name="T9" fmla="*/ 46 h 82"/>
                  <a:gd name="T10" fmla="*/ 8 w 96"/>
                  <a:gd name="T11" fmla="*/ 51 h 82"/>
                  <a:gd name="T12" fmla="*/ 10 w 96"/>
                  <a:gd name="T13" fmla="*/ 55 h 82"/>
                  <a:gd name="T14" fmla="*/ 13 w 96"/>
                  <a:gd name="T15" fmla="*/ 59 h 82"/>
                  <a:gd name="T16" fmla="*/ 16 w 96"/>
                  <a:gd name="T17" fmla="*/ 62 h 82"/>
                  <a:gd name="T18" fmla="*/ 19 w 96"/>
                  <a:gd name="T19" fmla="*/ 66 h 82"/>
                  <a:gd name="T20" fmla="*/ 23 w 96"/>
                  <a:gd name="T21" fmla="*/ 69 h 82"/>
                  <a:gd name="T22" fmla="*/ 26 w 96"/>
                  <a:gd name="T23" fmla="*/ 72 h 82"/>
                  <a:gd name="T24" fmla="*/ 30 w 96"/>
                  <a:gd name="T25" fmla="*/ 75 h 82"/>
                  <a:gd name="T26" fmla="*/ 31 w 96"/>
                  <a:gd name="T27" fmla="*/ 77 h 82"/>
                  <a:gd name="T28" fmla="*/ 31 w 96"/>
                  <a:gd name="T29" fmla="*/ 78 h 82"/>
                  <a:gd name="T30" fmla="*/ 31 w 96"/>
                  <a:gd name="T31" fmla="*/ 79 h 82"/>
                  <a:gd name="T32" fmla="*/ 30 w 96"/>
                  <a:gd name="T33" fmla="*/ 80 h 82"/>
                  <a:gd name="T34" fmla="*/ 29 w 96"/>
                  <a:gd name="T35" fmla="*/ 81 h 82"/>
                  <a:gd name="T36" fmla="*/ 27 w 96"/>
                  <a:gd name="T37" fmla="*/ 81 h 82"/>
                  <a:gd name="T38" fmla="*/ 26 w 96"/>
                  <a:gd name="T39" fmla="*/ 81 h 82"/>
                  <a:gd name="T40" fmla="*/ 25 w 96"/>
                  <a:gd name="T41" fmla="*/ 80 h 82"/>
                  <a:gd name="T42" fmla="*/ 17 w 96"/>
                  <a:gd name="T43" fmla="*/ 75 h 82"/>
                  <a:gd name="T44" fmla="*/ 10 w 96"/>
                  <a:gd name="T45" fmla="*/ 69 h 82"/>
                  <a:gd name="T46" fmla="*/ 5 w 96"/>
                  <a:gd name="T47" fmla="*/ 62 h 82"/>
                  <a:gd name="T48" fmla="*/ 1 w 96"/>
                  <a:gd name="T49" fmla="*/ 54 h 82"/>
                  <a:gd name="T50" fmla="*/ 0 w 96"/>
                  <a:gd name="T51" fmla="*/ 46 h 82"/>
                  <a:gd name="T52" fmla="*/ 1 w 96"/>
                  <a:gd name="T53" fmla="*/ 37 h 82"/>
                  <a:gd name="T54" fmla="*/ 4 w 96"/>
                  <a:gd name="T55" fmla="*/ 29 h 82"/>
                  <a:gd name="T56" fmla="*/ 10 w 96"/>
                  <a:gd name="T57" fmla="*/ 22 h 82"/>
                  <a:gd name="T58" fmla="*/ 15 w 96"/>
                  <a:gd name="T59" fmla="*/ 18 h 82"/>
                  <a:gd name="T60" fmla="*/ 20 w 96"/>
                  <a:gd name="T61" fmla="*/ 16 h 82"/>
                  <a:gd name="T62" fmla="*/ 26 w 96"/>
                  <a:gd name="T63" fmla="*/ 13 h 82"/>
                  <a:gd name="T64" fmla="*/ 33 w 96"/>
                  <a:gd name="T65" fmla="*/ 10 h 82"/>
                  <a:gd name="T66" fmla="*/ 40 w 96"/>
                  <a:gd name="T67" fmla="*/ 7 h 82"/>
                  <a:gd name="T68" fmla="*/ 46 w 96"/>
                  <a:gd name="T69" fmla="*/ 6 h 82"/>
                  <a:gd name="T70" fmla="*/ 53 w 96"/>
                  <a:gd name="T71" fmla="*/ 4 h 82"/>
                  <a:gd name="T72" fmla="*/ 60 w 96"/>
                  <a:gd name="T73" fmla="*/ 3 h 82"/>
                  <a:gd name="T74" fmla="*/ 67 w 96"/>
                  <a:gd name="T75" fmla="*/ 2 h 82"/>
                  <a:gd name="T76" fmla="*/ 73 w 96"/>
                  <a:gd name="T77" fmla="*/ 1 h 82"/>
                  <a:gd name="T78" fmla="*/ 79 w 96"/>
                  <a:gd name="T79" fmla="*/ 0 h 82"/>
                  <a:gd name="T80" fmla="*/ 83 w 96"/>
                  <a:gd name="T81" fmla="*/ 0 h 82"/>
                  <a:gd name="T82" fmla="*/ 88 w 96"/>
                  <a:gd name="T83" fmla="*/ 0 h 82"/>
                  <a:gd name="T84" fmla="*/ 91 w 96"/>
                  <a:gd name="T85" fmla="*/ 0 h 82"/>
                  <a:gd name="T86" fmla="*/ 94 w 96"/>
                  <a:gd name="T87" fmla="*/ 1 h 82"/>
                  <a:gd name="T88" fmla="*/ 95 w 96"/>
                  <a:gd name="T89" fmla="*/ 2 h 82"/>
                  <a:gd name="T90" fmla="*/ 91 w 96"/>
                  <a:gd name="T91" fmla="*/ 2 h 82"/>
                  <a:gd name="T92" fmla="*/ 87 w 96"/>
                  <a:gd name="T93" fmla="*/ 3 h 82"/>
                  <a:gd name="T94" fmla="*/ 82 w 96"/>
                  <a:gd name="T95" fmla="*/ 3 h 82"/>
                  <a:gd name="T96" fmla="*/ 77 w 96"/>
                  <a:gd name="T97" fmla="*/ 4 h 82"/>
                  <a:gd name="T98" fmla="*/ 73 w 96"/>
                  <a:gd name="T99" fmla="*/ 5 h 82"/>
                  <a:gd name="T100" fmla="*/ 67 w 96"/>
                  <a:gd name="T101" fmla="*/ 6 h 82"/>
                  <a:gd name="T102" fmla="*/ 62 w 96"/>
                  <a:gd name="T103" fmla="*/ 7 h 82"/>
                  <a:gd name="T104" fmla="*/ 57 w 96"/>
                  <a:gd name="T105" fmla="*/ 8 h 82"/>
                  <a:gd name="T106" fmla="*/ 51 w 96"/>
                  <a:gd name="T107" fmla="*/ 10 h 82"/>
                  <a:gd name="T108" fmla="*/ 46 w 96"/>
                  <a:gd name="T109" fmla="*/ 11 h 82"/>
                  <a:gd name="T110" fmla="*/ 40 w 96"/>
                  <a:gd name="T111" fmla="*/ 13 h 82"/>
                  <a:gd name="T112" fmla="*/ 35 w 96"/>
                  <a:gd name="T113" fmla="*/ 14 h 82"/>
                  <a:gd name="T114" fmla="*/ 30 w 96"/>
                  <a:gd name="T115" fmla="*/ 17 h 82"/>
                  <a:gd name="T116" fmla="*/ 25 w 96"/>
                  <a:gd name="T117" fmla="*/ 19 h 82"/>
                  <a:gd name="T118" fmla="*/ 20 w 96"/>
                  <a:gd name="T119" fmla="*/ 22 h 82"/>
                  <a:gd name="T120" fmla="*/ 16 w 96"/>
                  <a:gd name="T121" fmla="*/ 25 h 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6"/>
                  <a:gd name="T184" fmla="*/ 0 h 82"/>
                  <a:gd name="T185" fmla="*/ 96 w 96"/>
                  <a:gd name="T186" fmla="*/ 82 h 8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6" h="82">
                    <a:moveTo>
                      <a:pt x="16" y="25"/>
                    </a:moveTo>
                    <a:lnTo>
                      <a:pt x="12" y="29"/>
                    </a:lnTo>
                    <a:lnTo>
                      <a:pt x="9" y="34"/>
                    </a:lnTo>
                    <a:lnTo>
                      <a:pt x="8" y="40"/>
                    </a:lnTo>
                    <a:lnTo>
                      <a:pt x="8" y="46"/>
                    </a:lnTo>
                    <a:lnTo>
                      <a:pt x="8" y="51"/>
                    </a:lnTo>
                    <a:lnTo>
                      <a:pt x="10" y="55"/>
                    </a:lnTo>
                    <a:lnTo>
                      <a:pt x="13" y="59"/>
                    </a:lnTo>
                    <a:lnTo>
                      <a:pt x="16" y="62"/>
                    </a:lnTo>
                    <a:lnTo>
                      <a:pt x="19" y="66"/>
                    </a:lnTo>
                    <a:lnTo>
                      <a:pt x="23" y="69"/>
                    </a:lnTo>
                    <a:lnTo>
                      <a:pt x="26" y="72"/>
                    </a:lnTo>
                    <a:lnTo>
                      <a:pt x="30" y="75"/>
                    </a:lnTo>
                    <a:lnTo>
                      <a:pt x="31" y="77"/>
                    </a:lnTo>
                    <a:lnTo>
                      <a:pt x="31" y="78"/>
                    </a:lnTo>
                    <a:lnTo>
                      <a:pt x="31" y="79"/>
                    </a:lnTo>
                    <a:lnTo>
                      <a:pt x="30" y="80"/>
                    </a:lnTo>
                    <a:lnTo>
                      <a:pt x="29" y="81"/>
                    </a:lnTo>
                    <a:lnTo>
                      <a:pt x="27" y="81"/>
                    </a:lnTo>
                    <a:lnTo>
                      <a:pt x="26" y="81"/>
                    </a:lnTo>
                    <a:lnTo>
                      <a:pt x="25" y="80"/>
                    </a:lnTo>
                    <a:lnTo>
                      <a:pt x="17" y="75"/>
                    </a:lnTo>
                    <a:lnTo>
                      <a:pt x="10" y="69"/>
                    </a:lnTo>
                    <a:lnTo>
                      <a:pt x="5" y="62"/>
                    </a:lnTo>
                    <a:lnTo>
                      <a:pt x="1" y="54"/>
                    </a:lnTo>
                    <a:lnTo>
                      <a:pt x="0" y="46"/>
                    </a:lnTo>
                    <a:lnTo>
                      <a:pt x="1" y="37"/>
                    </a:lnTo>
                    <a:lnTo>
                      <a:pt x="4" y="29"/>
                    </a:lnTo>
                    <a:lnTo>
                      <a:pt x="10" y="22"/>
                    </a:lnTo>
                    <a:lnTo>
                      <a:pt x="15" y="18"/>
                    </a:lnTo>
                    <a:lnTo>
                      <a:pt x="20" y="16"/>
                    </a:lnTo>
                    <a:lnTo>
                      <a:pt x="26" y="13"/>
                    </a:lnTo>
                    <a:lnTo>
                      <a:pt x="33" y="10"/>
                    </a:lnTo>
                    <a:lnTo>
                      <a:pt x="40" y="7"/>
                    </a:lnTo>
                    <a:lnTo>
                      <a:pt x="46" y="6"/>
                    </a:lnTo>
                    <a:lnTo>
                      <a:pt x="53" y="4"/>
                    </a:lnTo>
                    <a:lnTo>
                      <a:pt x="60" y="3"/>
                    </a:lnTo>
                    <a:lnTo>
                      <a:pt x="67" y="2"/>
                    </a:lnTo>
                    <a:lnTo>
                      <a:pt x="73" y="1"/>
                    </a:lnTo>
                    <a:lnTo>
                      <a:pt x="79" y="0"/>
                    </a:lnTo>
                    <a:lnTo>
                      <a:pt x="83" y="0"/>
                    </a:lnTo>
                    <a:lnTo>
                      <a:pt x="88" y="0"/>
                    </a:lnTo>
                    <a:lnTo>
                      <a:pt x="91" y="0"/>
                    </a:lnTo>
                    <a:lnTo>
                      <a:pt x="94" y="1"/>
                    </a:lnTo>
                    <a:lnTo>
                      <a:pt x="95" y="2"/>
                    </a:lnTo>
                    <a:lnTo>
                      <a:pt x="91" y="2"/>
                    </a:lnTo>
                    <a:lnTo>
                      <a:pt x="87" y="3"/>
                    </a:lnTo>
                    <a:lnTo>
                      <a:pt x="82" y="3"/>
                    </a:lnTo>
                    <a:lnTo>
                      <a:pt x="77" y="4"/>
                    </a:lnTo>
                    <a:lnTo>
                      <a:pt x="73" y="5"/>
                    </a:lnTo>
                    <a:lnTo>
                      <a:pt x="67" y="6"/>
                    </a:lnTo>
                    <a:lnTo>
                      <a:pt x="62" y="7"/>
                    </a:lnTo>
                    <a:lnTo>
                      <a:pt x="57" y="8"/>
                    </a:lnTo>
                    <a:lnTo>
                      <a:pt x="51" y="10"/>
                    </a:lnTo>
                    <a:lnTo>
                      <a:pt x="46" y="11"/>
                    </a:lnTo>
                    <a:lnTo>
                      <a:pt x="40" y="13"/>
                    </a:lnTo>
                    <a:lnTo>
                      <a:pt x="35" y="14"/>
                    </a:lnTo>
                    <a:lnTo>
                      <a:pt x="30" y="17"/>
                    </a:lnTo>
                    <a:lnTo>
                      <a:pt x="25" y="19"/>
                    </a:lnTo>
                    <a:lnTo>
                      <a:pt x="20" y="22"/>
                    </a:lnTo>
                    <a:lnTo>
                      <a:pt x="16" y="25"/>
                    </a:lnTo>
                  </a:path>
                </a:pathLst>
              </a:custGeom>
              <a:solidFill>
                <a:srgbClr val="FF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3" name="Freeform 89"/>
              <p:cNvSpPr>
                <a:spLocks/>
              </p:cNvSpPr>
              <p:nvPr/>
            </p:nvSpPr>
            <p:spPr bwMode="auto">
              <a:xfrm>
                <a:off x="1336" y="1338"/>
                <a:ext cx="40" cy="78"/>
              </a:xfrm>
              <a:custGeom>
                <a:avLst/>
                <a:gdLst>
                  <a:gd name="T0" fmla="*/ 39 w 40"/>
                  <a:gd name="T1" fmla="*/ 42 h 78"/>
                  <a:gd name="T2" fmla="*/ 39 w 40"/>
                  <a:gd name="T3" fmla="*/ 48 h 78"/>
                  <a:gd name="T4" fmla="*/ 37 w 40"/>
                  <a:gd name="T5" fmla="*/ 54 h 78"/>
                  <a:gd name="T6" fmla="*/ 34 w 40"/>
                  <a:gd name="T7" fmla="*/ 60 h 78"/>
                  <a:gd name="T8" fmla="*/ 31 w 40"/>
                  <a:gd name="T9" fmla="*/ 65 h 78"/>
                  <a:gd name="T10" fmla="*/ 26 w 40"/>
                  <a:gd name="T11" fmla="*/ 69 h 78"/>
                  <a:gd name="T12" fmla="*/ 20 w 40"/>
                  <a:gd name="T13" fmla="*/ 72 h 78"/>
                  <a:gd name="T14" fmla="*/ 14 w 40"/>
                  <a:gd name="T15" fmla="*/ 75 h 78"/>
                  <a:gd name="T16" fmla="*/ 8 w 40"/>
                  <a:gd name="T17" fmla="*/ 76 h 78"/>
                  <a:gd name="T18" fmla="*/ 6 w 40"/>
                  <a:gd name="T19" fmla="*/ 77 h 78"/>
                  <a:gd name="T20" fmla="*/ 4 w 40"/>
                  <a:gd name="T21" fmla="*/ 76 h 78"/>
                  <a:gd name="T22" fmla="*/ 2 w 40"/>
                  <a:gd name="T23" fmla="*/ 75 h 78"/>
                  <a:gd name="T24" fmla="*/ 1 w 40"/>
                  <a:gd name="T25" fmla="*/ 73 h 78"/>
                  <a:gd name="T26" fmla="*/ 1 w 40"/>
                  <a:gd name="T27" fmla="*/ 72 h 78"/>
                  <a:gd name="T28" fmla="*/ 2 w 40"/>
                  <a:gd name="T29" fmla="*/ 70 h 78"/>
                  <a:gd name="T30" fmla="*/ 3 w 40"/>
                  <a:gd name="T31" fmla="*/ 68 h 78"/>
                  <a:gd name="T32" fmla="*/ 5 w 40"/>
                  <a:gd name="T33" fmla="*/ 68 h 78"/>
                  <a:gd name="T34" fmla="*/ 11 w 40"/>
                  <a:gd name="T35" fmla="*/ 65 h 78"/>
                  <a:gd name="T36" fmla="*/ 17 w 40"/>
                  <a:gd name="T37" fmla="*/ 62 h 78"/>
                  <a:gd name="T38" fmla="*/ 22 w 40"/>
                  <a:gd name="T39" fmla="*/ 58 h 78"/>
                  <a:gd name="T40" fmla="*/ 25 w 40"/>
                  <a:gd name="T41" fmla="*/ 54 h 78"/>
                  <a:gd name="T42" fmla="*/ 28 w 40"/>
                  <a:gd name="T43" fmla="*/ 48 h 78"/>
                  <a:gd name="T44" fmla="*/ 29 w 40"/>
                  <a:gd name="T45" fmla="*/ 42 h 78"/>
                  <a:gd name="T46" fmla="*/ 29 w 40"/>
                  <a:gd name="T47" fmla="*/ 36 h 78"/>
                  <a:gd name="T48" fmla="*/ 27 w 40"/>
                  <a:gd name="T49" fmla="*/ 29 h 78"/>
                  <a:gd name="T50" fmla="*/ 25 w 40"/>
                  <a:gd name="T51" fmla="*/ 24 h 78"/>
                  <a:gd name="T52" fmla="*/ 21 w 40"/>
                  <a:gd name="T53" fmla="*/ 20 h 78"/>
                  <a:gd name="T54" fmla="*/ 18 w 40"/>
                  <a:gd name="T55" fmla="*/ 16 h 78"/>
                  <a:gd name="T56" fmla="*/ 14 w 40"/>
                  <a:gd name="T57" fmla="*/ 12 h 78"/>
                  <a:gd name="T58" fmla="*/ 10 w 40"/>
                  <a:gd name="T59" fmla="*/ 9 h 78"/>
                  <a:gd name="T60" fmla="*/ 6 w 40"/>
                  <a:gd name="T61" fmla="*/ 6 h 78"/>
                  <a:gd name="T62" fmla="*/ 3 w 40"/>
                  <a:gd name="T63" fmla="*/ 3 h 78"/>
                  <a:gd name="T64" fmla="*/ 0 w 40"/>
                  <a:gd name="T65" fmla="*/ 0 h 78"/>
                  <a:gd name="T66" fmla="*/ 3 w 40"/>
                  <a:gd name="T67" fmla="*/ 0 h 78"/>
                  <a:gd name="T68" fmla="*/ 7 w 40"/>
                  <a:gd name="T69" fmla="*/ 2 h 78"/>
                  <a:gd name="T70" fmla="*/ 13 w 40"/>
                  <a:gd name="T71" fmla="*/ 6 h 78"/>
                  <a:gd name="T72" fmla="*/ 20 w 40"/>
                  <a:gd name="T73" fmla="*/ 11 h 78"/>
                  <a:gd name="T74" fmla="*/ 26 w 40"/>
                  <a:gd name="T75" fmla="*/ 18 h 78"/>
                  <a:gd name="T76" fmla="*/ 32 w 40"/>
                  <a:gd name="T77" fmla="*/ 26 h 78"/>
                  <a:gd name="T78" fmla="*/ 36 w 40"/>
                  <a:gd name="T79" fmla="*/ 34 h 78"/>
                  <a:gd name="T80" fmla="*/ 39 w 40"/>
                  <a:gd name="T81" fmla="*/ 42 h 7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0"/>
                  <a:gd name="T124" fmla="*/ 0 h 78"/>
                  <a:gd name="T125" fmla="*/ 40 w 40"/>
                  <a:gd name="T126" fmla="*/ 78 h 7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0" h="78">
                    <a:moveTo>
                      <a:pt x="39" y="42"/>
                    </a:moveTo>
                    <a:lnTo>
                      <a:pt x="39" y="48"/>
                    </a:lnTo>
                    <a:lnTo>
                      <a:pt x="37" y="54"/>
                    </a:lnTo>
                    <a:lnTo>
                      <a:pt x="34" y="60"/>
                    </a:lnTo>
                    <a:lnTo>
                      <a:pt x="31" y="65"/>
                    </a:lnTo>
                    <a:lnTo>
                      <a:pt x="26" y="69"/>
                    </a:lnTo>
                    <a:lnTo>
                      <a:pt x="20" y="72"/>
                    </a:lnTo>
                    <a:lnTo>
                      <a:pt x="14" y="75"/>
                    </a:lnTo>
                    <a:lnTo>
                      <a:pt x="8" y="76"/>
                    </a:lnTo>
                    <a:lnTo>
                      <a:pt x="6" y="77"/>
                    </a:lnTo>
                    <a:lnTo>
                      <a:pt x="4" y="76"/>
                    </a:lnTo>
                    <a:lnTo>
                      <a:pt x="2" y="75"/>
                    </a:lnTo>
                    <a:lnTo>
                      <a:pt x="1" y="73"/>
                    </a:lnTo>
                    <a:lnTo>
                      <a:pt x="1" y="72"/>
                    </a:lnTo>
                    <a:lnTo>
                      <a:pt x="2" y="70"/>
                    </a:lnTo>
                    <a:lnTo>
                      <a:pt x="3" y="68"/>
                    </a:lnTo>
                    <a:lnTo>
                      <a:pt x="5" y="68"/>
                    </a:lnTo>
                    <a:lnTo>
                      <a:pt x="11" y="65"/>
                    </a:lnTo>
                    <a:lnTo>
                      <a:pt x="17" y="62"/>
                    </a:lnTo>
                    <a:lnTo>
                      <a:pt x="22" y="58"/>
                    </a:lnTo>
                    <a:lnTo>
                      <a:pt x="25" y="54"/>
                    </a:lnTo>
                    <a:lnTo>
                      <a:pt x="28" y="48"/>
                    </a:lnTo>
                    <a:lnTo>
                      <a:pt x="29" y="42"/>
                    </a:lnTo>
                    <a:lnTo>
                      <a:pt x="29" y="36"/>
                    </a:lnTo>
                    <a:lnTo>
                      <a:pt x="27" y="29"/>
                    </a:lnTo>
                    <a:lnTo>
                      <a:pt x="25" y="24"/>
                    </a:lnTo>
                    <a:lnTo>
                      <a:pt x="21" y="20"/>
                    </a:lnTo>
                    <a:lnTo>
                      <a:pt x="18" y="16"/>
                    </a:lnTo>
                    <a:lnTo>
                      <a:pt x="14" y="12"/>
                    </a:lnTo>
                    <a:lnTo>
                      <a:pt x="10" y="9"/>
                    </a:lnTo>
                    <a:lnTo>
                      <a:pt x="6" y="6"/>
                    </a:lnTo>
                    <a:lnTo>
                      <a:pt x="3" y="3"/>
                    </a:lnTo>
                    <a:lnTo>
                      <a:pt x="0" y="0"/>
                    </a:lnTo>
                    <a:lnTo>
                      <a:pt x="3" y="0"/>
                    </a:lnTo>
                    <a:lnTo>
                      <a:pt x="7" y="2"/>
                    </a:lnTo>
                    <a:lnTo>
                      <a:pt x="13" y="6"/>
                    </a:lnTo>
                    <a:lnTo>
                      <a:pt x="20" y="11"/>
                    </a:lnTo>
                    <a:lnTo>
                      <a:pt x="26" y="18"/>
                    </a:lnTo>
                    <a:lnTo>
                      <a:pt x="32" y="26"/>
                    </a:lnTo>
                    <a:lnTo>
                      <a:pt x="36" y="34"/>
                    </a:lnTo>
                    <a:lnTo>
                      <a:pt x="39" y="42"/>
                    </a:lnTo>
                  </a:path>
                </a:pathLst>
              </a:custGeom>
              <a:solidFill>
                <a:srgbClr val="FF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4" name="Freeform 90"/>
              <p:cNvSpPr>
                <a:spLocks/>
              </p:cNvSpPr>
              <p:nvPr/>
            </p:nvSpPr>
            <p:spPr bwMode="auto">
              <a:xfrm>
                <a:off x="1020" y="1296"/>
                <a:ext cx="84" cy="100"/>
              </a:xfrm>
              <a:custGeom>
                <a:avLst/>
                <a:gdLst>
                  <a:gd name="T0" fmla="*/ 13 w 84"/>
                  <a:gd name="T1" fmla="*/ 40 h 100"/>
                  <a:gd name="T2" fmla="*/ 9 w 84"/>
                  <a:gd name="T3" fmla="*/ 46 h 100"/>
                  <a:gd name="T4" fmla="*/ 7 w 84"/>
                  <a:gd name="T5" fmla="*/ 52 h 100"/>
                  <a:gd name="T6" fmla="*/ 8 w 84"/>
                  <a:gd name="T7" fmla="*/ 60 h 100"/>
                  <a:gd name="T8" fmla="*/ 13 w 84"/>
                  <a:gd name="T9" fmla="*/ 67 h 100"/>
                  <a:gd name="T10" fmla="*/ 19 w 84"/>
                  <a:gd name="T11" fmla="*/ 73 h 100"/>
                  <a:gd name="T12" fmla="*/ 27 w 84"/>
                  <a:gd name="T13" fmla="*/ 79 h 100"/>
                  <a:gd name="T14" fmla="*/ 35 w 84"/>
                  <a:gd name="T15" fmla="*/ 85 h 100"/>
                  <a:gd name="T16" fmla="*/ 40 w 84"/>
                  <a:gd name="T17" fmla="*/ 89 h 100"/>
                  <a:gd name="T18" fmla="*/ 41 w 84"/>
                  <a:gd name="T19" fmla="*/ 92 h 100"/>
                  <a:gd name="T20" fmla="*/ 42 w 84"/>
                  <a:gd name="T21" fmla="*/ 95 h 100"/>
                  <a:gd name="T22" fmla="*/ 42 w 84"/>
                  <a:gd name="T23" fmla="*/ 98 h 100"/>
                  <a:gd name="T24" fmla="*/ 39 w 84"/>
                  <a:gd name="T25" fmla="*/ 99 h 100"/>
                  <a:gd name="T26" fmla="*/ 36 w 84"/>
                  <a:gd name="T27" fmla="*/ 99 h 100"/>
                  <a:gd name="T28" fmla="*/ 31 w 84"/>
                  <a:gd name="T29" fmla="*/ 94 h 100"/>
                  <a:gd name="T30" fmla="*/ 22 w 84"/>
                  <a:gd name="T31" fmla="*/ 86 h 100"/>
                  <a:gd name="T32" fmla="*/ 13 w 84"/>
                  <a:gd name="T33" fmla="*/ 79 h 100"/>
                  <a:gd name="T34" fmla="*/ 5 w 84"/>
                  <a:gd name="T35" fmla="*/ 70 h 100"/>
                  <a:gd name="T36" fmla="*/ 0 w 84"/>
                  <a:gd name="T37" fmla="*/ 60 h 100"/>
                  <a:gd name="T38" fmla="*/ 1 w 84"/>
                  <a:gd name="T39" fmla="*/ 49 h 100"/>
                  <a:gd name="T40" fmla="*/ 6 w 84"/>
                  <a:gd name="T41" fmla="*/ 38 h 100"/>
                  <a:gd name="T42" fmla="*/ 15 w 84"/>
                  <a:gd name="T43" fmla="*/ 30 h 100"/>
                  <a:gd name="T44" fmla="*/ 23 w 84"/>
                  <a:gd name="T45" fmla="*/ 24 h 100"/>
                  <a:gd name="T46" fmla="*/ 32 w 84"/>
                  <a:gd name="T47" fmla="*/ 19 h 100"/>
                  <a:gd name="T48" fmla="*/ 40 w 84"/>
                  <a:gd name="T49" fmla="*/ 14 h 100"/>
                  <a:gd name="T50" fmla="*/ 50 w 84"/>
                  <a:gd name="T51" fmla="*/ 9 h 100"/>
                  <a:gd name="T52" fmla="*/ 58 w 84"/>
                  <a:gd name="T53" fmla="*/ 5 h 100"/>
                  <a:gd name="T54" fmla="*/ 67 w 84"/>
                  <a:gd name="T55" fmla="*/ 2 h 100"/>
                  <a:gd name="T56" fmla="*/ 75 w 84"/>
                  <a:gd name="T57" fmla="*/ 0 h 100"/>
                  <a:gd name="T58" fmla="*/ 80 w 84"/>
                  <a:gd name="T59" fmla="*/ 0 h 100"/>
                  <a:gd name="T60" fmla="*/ 80 w 84"/>
                  <a:gd name="T61" fmla="*/ 2 h 100"/>
                  <a:gd name="T62" fmla="*/ 73 w 84"/>
                  <a:gd name="T63" fmla="*/ 4 h 100"/>
                  <a:gd name="T64" fmla="*/ 66 w 84"/>
                  <a:gd name="T65" fmla="*/ 8 h 100"/>
                  <a:gd name="T66" fmla="*/ 56 w 84"/>
                  <a:gd name="T67" fmla="*/ 12 h 100"/>
                  <a:gd name="T68" fmla="*/ 47 w 84"/>
                  <a:gd name="T69" fmla="*/ 16 h 100"/>
                  <a:gd name="T70" fmla="*/ 38 w 84"/>
                  <a:gd name="T71" fmla="*/ 22 h 100"/>
                  <a:gd name="T72" fmla="*/ 28 w 84"/>
                  <a:gd name="T73" fmla="*/ 28 h 100"/>
                  <a:gd name="T74" fmla="*/ 20 w 84"/>
                  <a:gd name="T75" fmla="*/ 34 h 1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
                  <a:gd name="T115" fmla="*/ 0 h 100"/>
                  <a:gd name="T116" fmla="*/ 84 w 84"/>
                  <a:gd name="T117" fmla="*/ 100 h 1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 h="100">
                    <a:moveTo>
                      <a:pt x="16" y="37"/>
                    </a:moveTo>
                    <a:lnTo>
                      <a:pt x="13" y="40"/>
                    </a:lnTo>
                    <a:lnTo>
                      <a:pt x="11" y="43"/>
                    </a:lnTo>
                    <a:lnTo>
                      <a:pt x="9" y="46"/>
                    </a:lnTo>
                    <a:lnTo>
                      <a:pt x="8" y="49"/>
                    </a:lnTo>
                    <a:lnTo>
                      <a:pt x="7" y="52"/>
                    </a:lnTo>
                    <a:lnTo>
                      <a:pt x="7" y="56"/>
                    </a:lnTo>
                    <a:lnTo>
                      <a:pt x="8" y="60"/>
                    </a:lnTo>
                    <a:lnTo>
                      <a:pt x="10" y="63"/>
                    </a:lnTo>
                    <a:lnTo>
                      <a:pt x="13" y="67"/>
                    </a:lnTo>
                    <a:lnTo>
                      <a:pt x="16" y="70"/>
                    </a:lnTo>
                    <a:lnTo>
                      <a:pt x="19" y="73"/>
                    </a:lnTo>
                    <a:lnTo>
                      <a:pt x="23" y="76"/>
                    </a:lnTo>
                    <a:lnTo>
                      <a:pt x="27" y="79"/>
                    </a:lnTo>
                    <a:lnTo>
                      <a:pt x="31" y="82"/>
                    </a:lnTo>
                    <a:lnTo>
                      <a:pt x="35" y="85"/>
                    </a:lnTo>
                    <a:lnTo>
                      <a:pt x="38" y="88"/>
                    </a:lnTo>
                    <a:lnTo>
                      <a:pt x="40" y="89"/>
                    </a:lnTo>
                    <a:lnTo>
                      <a:pt x="40" y="90"/>
                    </a:lnTo>
                    <a:lnTo>
                      <a:pt x="41" y="92"/>
                    </a:lnTo>
                    <a:lnTo>
                      <a:pt x="42" y="93"/>
                    </a:lnTo>
                    <a:lnTo>
                      <a:pt x="42" y="95"/>
                    </a:lnTo>
                    <a:lnTo>
                      <a:pt x="42" y="96"/>
                    </a:lnTo>
                    <a:lnTo>
                      <a:pt x="42" y="98"/>
                    </a:lnTo>
                    <a:lnTo>
                      <a:pt x="41" y="99"/>
                    </a:lnTo>
                    <a:lnTo>
                      <a:pt x="39" y="99"/>
                    </a:lnTo>
                    <a:lnTo>
                      <a:pt x="38" y="99"/>
                    </a:lnTo>
                    <a:lnTo>
                      <a:pt x="36" y="99"/>
                    </a:lnTo>
                    <a:lnTo>
                      <a:pt x="35" y="98"/>
                    </a:lnTo>
                    <a:lnTo>
                      <a:pt x="31" y="94"/>
                    </a:lnTo>
                    <a:lnTo>
                      <a:pt x="27" y="90"/>
                    </a:lnTo>
                    <a:lnTo>
                      <a:pt x="22" y="86"/>
                    </a:lnTo>
                    <a:lnTo>
                      <a:pt x="17" y="82"/>
                    </a:lnTo>
                    <a:lnTo>
                      <a:pt x="13" y="79"/>
                    </a:lnTo>
                    <a:lnTo>
                      <a:pt x="9" y="75"/>
                    </a:lnTo>
                    <a:lnTo>
                      <a:pt x="5" y="70"/>
                    </a:lnTo>
                    <a:lnTo>
                      <a:pt x="2" y="65"/>
                    </a:lnTo>
                    <a:lnTo>
                      <a:pt x="0" y="60"/>
                    </a:lnTo>
                    <a:lnTo>
                      <a:pt x="0" y="54"/>
                    </a:lnTo>
                    <a:lnTo>
                      <a:pt x="1" y="49"/>
                    </a:lnTo>
                    <a:lnTo>
                      <a:pt x="3" y="44"/>
                    </a:lnTo>
                    <a:lnTo>
                      <a:pt x="6" y="38"/>
                    </a:lnTo>
                    <a:lnTo>
                      <a:pt x="10" y="34"/>
                    </a:lnTo>
                    <a:lnTo>
                      <a:pt x="15" y="30"/>
                    </a:lnTo>
                    <a:lnTo>
                      <a:pt x="20" y="26"/>
                    </a:lnTo>
                    <a:lnTo>
                      <a:pt x="23" y="24"/>
                    </a:lnTo>
                    <a:lnTo>
                      <a:pt x="27" y="22"/>
                    </a:lnTo>
                    <a:lnTo>
                      <a:pt x="32" y="19"/>
                    </a:lnTo>
                    <a:lnTo>
                      <a:pt x="36" y="16"/>
                    </a:lnTo>
                    <a:lnTo>
                      <a:pt x="40" y="14"/>
                    </a:lnTo>
                    <a:lnTo>
                      <a:pt x="45" y="11"/>
                    </a:lnTo>
                    <a:lnTo>
                      <a:pt x="50" y="9"/>
                    </a:lnTo>
                    <a:lnTo>
                      <a:pt x="54" y="7"/>
                    </a:lnTo>
                    <a:lnTo>
                      <a:pt x="58" y="5"/>
                    </a:lnTo>
                    <a:lnTo>
                      <a:pt x="63" y="3"/>
                    </a:lnTo>
                    <a:lnTo>
                      <a:pt x="67" y="2"/>
                    </a:lnTo>
                    <a:lnTo>
                      <a:pt x="71" y="1"/>
                    </a:lnTo>
                    <a:lnTo>
                      <a:pt x="75" y="0"/>
                    </a:lnTo>
                    <a:lnTo>
                      <a:pt x="78" y="0"/>
                    </a:lnTo>
                    <a:lnTo>
                      <a:pt x="80" y="0"/>
                    </a:lnTo>
                    <a:lnTo>
                      <a:pt x="83" y="1"/>
                    </a:lnTo>
                    <a:lnTo>
                      <a:pt x="80" y="2"/>
                    </a:lnTo>
                    <a:lnTo>
                      <a:pt x="77" y="3"/>
                    </a:lnTo>
                    <a:lnTo>
                      <a:pt x="73" y="4"/>
                    </a:lnTo>
                    <a:lnTo>
                      <a:pt x="70" y="6"/>
                    </a:lnTo>
                    <a:lnTo>
                      <a:pt x="66" y="8"/>
                    </a:lnTo>
                    <a:lnTo>
                      <a:pt x="61" y="9"/>
                    </a:lnTo>
                    <a:lnTo>
                      <a:pt x="56" y="12"/>
                    </a:lnTo>
                    <a:lnTo>
                      <a:pt x="52" y="14"/>
                    </a:lnTo>
                    <a:lnTo>
                      <a:pt x="47" y="16"/>
                    </a:lnTo>
                    <a:lnTo>
                      <a:pt x="42" y="19"/>
                    </a:lnTo>
                    <a:lnTo>
                      <a:pt x="38" y="22"/>
                    </a:lnTo>
                    <a:lnTo>
                      <a:pt x="33" y="25"/>
                    </a:lnTo>
                    <a:lnTo>
                      <a:pt x="28" y="28"/>
                    </a:lnTo>
                    <a:lnTo>
                      <a:pt x="24" y="31"/>
                    </a:lnTo>
                    <a:lnTo>
                      <a:pt x="20" y="34"/>
                    </a:lnTo>
                    <a:lnTo>
                      <a:pt x="16" y="37"/>
                    </a:lnTo>
                  </a:path>
                </a:pathLst>
              </a:custGeom>
              <a:solidFill>
                <a:srgbClr val="FFFF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5" name="Freeform 91"/>
              <p:cNvSpPr>
                <a:spLocks/>
              </p:cNvSpPr>
              <p:nvPr/>
            </p:nvSpPr>
            <p:spPr bwMode="auto">
              <a:xfrm>
                <a:off x="1054" y="1440"/>
                <a:ext cx="121" cy="96"/>
              </a:xfrm>
              <a:custGeom>
                <a:avLst/>
                <a:gdLst>
                  <a:gd name="T0" fmla="*/ 22 w 121"/>
                  <a:gd name="T1" fmla="*/ 21 h 96"/>
                  <a:gd name="T2" fmla="*/ 16 w 121"/>
                  <a:gd name="T3" fmla="*/ 40 h 96"/>
                  <a:gd name="T4" fmla="*/ 10 w 121"/>
                  <a:gd name="T5" fmla="*/ 59 h 96"/>
                  <a:gd name="T6" fmla="*/ 4 w 121"/>
                  <a:gd name="T7" fmla="*/ 77 h 96"/>
                  <a:gd name="T8" fmla="*/ 0 w 121"/>
                  <a:gd name="T9" fmla="*/ 89 h 96"/>
                  <a:gd name="T10" fmla="*/ 1 w 121"/>
                  <a:gd name="T11" fmla="*/ 93 h 96"/>
                  <a:gd name="T12" fmla="*/ 4 w 121"/>
                  <a:gd name="T13" fmla="*/ 95 h 96"/>
                  <a:gd name="T14" fmla="*/ 7 w 121"/>
                  <a:gd name="T15" fmla="*/ 94 h 96"/>
                  <a:gd name="T16" fmla="*/ 13 w 121"/>
                  <a:gd name="T17" fmla="*/ 82 h 96"/>
                  <a:gd name="T18" fmla="*/ 20 w 121"/>
                  <a:gd name="T19" fmla="*/ 56 h 96"/>
                  <a:gd name="T20" fmla="*/ 26 w 121"/>
                  <a:gd name="T21" fmla="*/ 31 h 96"/>
                  <a:gd name="T22" fmla="*/ 29 w 121"/>
                  <a:gd name="T23" fmla="*/ 14 h 96"/>
                  <a:gd name="T24" fmla="*/ 36 w 121"/>
                  <a:gd name="T25" fmla="*/ 11 h 96"/>
                  <a:gd name="T26" fmla="*/ 49 w 121"/>
                  <a:gd name="T27" fmla="*/ 13 h 96"/>
                  <a:gd name="T28" fmla="*/ 63 w 121"/>
                  <a:gd name="T29" fmla="*/ 17 h 96"/>
                  <a:gd name="T30" fmla="*/ 76 w 121"/>
                  <a:gd name="T31" fmla="*/ 21 h 96"/>
                  <a:gd name="T32" fmla="*/ 89 w 121"/>
                  <a:gd name="T33" fmla="*/ 27 h 96"/>
                  <a:gd name="T34" fmla="*/ 100 w 121"/>
                  <a:gd name="T35" fmla="*/ 34 h 96"/>
                  <a:gd name="T36" fmla="*/ 110 w 121"/>
                  <a:gd name="T37" fmla="*/ 40 h 96"/>
                  <a:gd name="T38" fmla="*/ 117 w 121"/>
                  <a:gd name="T39" fmla="*/ 46 h 96"/>
                  <a:gd name="T40" fmla="*/ 120 w 121"/>
                  <a:gd name="T41" fmla="*/ 44 h 96"/>
                  <a:gd name="T42" fmla="*/ 114 w 121"/>
                  <a:gd name="T43" fmla="*/ 33 h 96"/>
                  <a:gd name="T44" fmla="*/ 104 w 121"/>
                  <a:gd name="T45" fmla="*/ 23 h 96"/>
                  <a:gd name="T46" fmla="*/ 93 w 121"/>
                  <a:gd name="T47" fmla="*/ 14 h 96"/>
                  <a:gd name="T48" fmla="*/ 79 w 121"/>
                  <a:gd name="T49" fmla="*/ 8 h 96"/>
                  <a:gd name="T50" fmla="*/ 58 w 121"/>
                  <a:gd name="T51" fmla="*/ 3 h 96"/>
                  <a:gd name="T52" fmla="*/ 38 w 121"/>
                  <a:gd name="T53" fmla="*/ 1 h 96"/>
                  <a:gd name="T54" fmla="*/ 25 w 121"/>
                  <a:gd name="T55" fmla="*/ 0 h 96"/>
                  <a:gd name="T56" fmla="*/ 21 w 121"/>
                  <a:gd name="T57" fmla="*/ 1 h 96"/>
                  <a:gd name="T58" fmla="*/ 18 w 121"/>
                  <a:gd name="T59" fmla="*/ 4 h 96"/>
                  <a:gd name="T60" fmla="*/ 18 w 121"/>
                  <a:gd name="T61" fmla="*/ 9 h 96"/>
                  <a:gd name="T62" fmla="*/ 21 w 121"/>
                  <a:gd name="T63" fmla="*/ 11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1"/>
                  <a:gd name="T97" fmla="*/ 0 h 96"/>
                  <a:gd name="T98" fmla="*/ 121 w 121"/>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1" h="96">
                    <a:moveTo>
                      <a:pt x="24" y="12"/>
                    </a:moveTo>
                    <a:lnTo>
                      <a:pt x="22" y="21"/>
                    </a:lnTo>
                    <a:lnTo>
                      <a:pt x="19" y="31"/>
                    </a:lnTo>
                    <a:lnTo>
                      <a:pt x="16" y="40"/>
                    </a:lnTo>
                    <a:lnTo>
                      <a:pt x="13" y="50"/>
                    </a:lnTo>
                    <a:lnTo>
                      <a:pt x="10" y="59"/>
                    </a:lnTo>
                    <a:lnTo>
                      <a:pt x="7" y="68"/>
                    </a:lnTo>
                    <a:lnTo>
                      <a:pt x="4" y="77"/>
                    </a:lnTo>
                    <a:lnTo>
                      <a:pt x="1" y="87"/>
                    </a:lnTo>
                    <a:lnTo>
                      <a:pt x="0" y="89"/>
                    </a:lnTo>
                    <a:lnTo>
                      <a:pt x="0" y="91"/>
                    </a:lnTo>
                    <a:lnTo>
                      <a:pt x="1" y="93"/>
                    </a:lnTo>
                    <a:lnTo>
                      <a:pt x="2" y="94"/>
                    </a:lnTo>
                    <a:lnTo>
                      <a:pt x="4" y="95"/>
                    </a:lnTo>
                    <a:lnTo>
                      <a:pt x="5" y="95"/>
                    </a:lnTo>
                    <a:lnTo>
                      <a:pt x="7" y="94"/>
                    </a:lnTo>
                    <a:lnTo>
                      <a:pt x="9" y="92"/>
                    </a:lnTo>
                    <a:lnTo>
                      <a:pt x="13" y="82"/>
                    </a:lnTo>
                    <a:lnTo>
                      <a:pt x="16" y="69"/>
                    </a:lnTo>
                    <a:lnTo>
                      <a:pt x="20" y="56"/>
                    </a:lnTo>
                    <a:lnTo>
                      <a:pt x="23" y="43"/>
                    </a:lnTo>
                    <a:lnTo>
                      <a:pt x="26" y="31"/>
                    </a:lnTo>
                    <a:lnTo>
                      <a:pt x="28" y="21"/>
                    </a:lnTo>
                    <a:lnTo>
                      <a:pt x="29" y="14"/>
                    </a:lnTo>
                    <a:lnTo>
                      <a:pt x="30" y="11"/>
                    </a:lnTo>
                    <a:lnTo>
                      <a:pt x="36" y="11"/>
                    </a:lnTo>
                    <a:lnTo>
                      <a:pt x="43" y="12"/>
                    </a:lnTo>
                    <a:lnTo>
                      <a:pt x="49" y="13"/>
                    </a:lnTo>
                    <a:lnTo>
                      <a:pt x="56" y="14"/>
                    </a:lnTo>
                    <a:lnTo>
                      <a:pt x="63" y="17"/>
                    </a:lnTo>
                    <a:lnTo>
                      <a:pt x="70" y="19"/>
                    </a:lnTo>
                    <a:lnTo>
                      <a:pt x="76" y="21"/>
                    </a:lnTo>
                    <a:lnTo>
                      <a:pt x="83" y="24"/>
                    </a:lnTo>
                    <a:lnTo>
                      <a:pt x="89" y="27"/>
                    </a:lnTo>
                    <a:lnTo>
                      <a:pt x="95" y="31"/>
                    </a:lnTo>
                    <a:lnTo>
                      <a:pt x="100" y="34"/>
                    </a:lnTo>
                    <a:lnTo>
                      <a:pt x="105" y="37"/>
                    </a:lnTo>
                    <a:lnTo>
                      <a:pt x="110" y="40"/>
                    </a:lnTo>
                    <a:lnTo>
                      <a:pt x="114" y="43"/>
                    </a:lnTo>
                    <a:lnTo>
                      <a:pt x="117" y="46"/>
                    </a:lnTo>
                    <a:lnTo>
                      <a:pt x="120" y="48"/>
                    </a:lnTo>
                    <a:lnTo>
                      <a:pt x="120" y="44"/>
                    </a:lnTo>
                    <a:lnTo>
                      <a:pt x="118" y="38"/>
                    </a:lnTo>
                    <a:lnTo>
                      <a:pt x="114" y="33"/>
                    </a:lnTo>
                    <a:lnTo>
                      <a:pt x="110" y="28"/>
                    </a:lnTo>
                    <a:lnTo>
                      <a:pt x="104" y="23"/>
                    </a:lnTo>
                    <a:lnTo>
                      <a:pt x="98" y="18"/>
                    </a:lnTo>
                    <a:lnTo>
                      <a:pt x="93" y="14"/>
                    </a:lnTo>
                    <a:lnTo>
                      <a:pt x="87" y="11"/>
                    </a:lnTo>
                    <a:lnTo>
                      <a:pt x="79" y="8"/>
                    </a:lnTo>
                    <a:lnTo>
                      <a:pt x="69" y="5"/>
                    </a:lnTo>
                    <a:lnTo>
                      <a:pt x="58" y="3"/>
                    </a:lnTo>
                    <a:lnTo>
                      <a:pt x="48" y="2"/>
                    </a:lnTo>
                    <a:lnTo>
                      <a:pt x="38" y="1"/>
                    </a:lnTo>
                    <a:lnTo>
                      <a:pt x="30" y="0"/>
                    </a:lnTo>
                    <a:lnTo>
                      <a:pt x="25" y="0"/>
                    </a:lnTo>
                    <a:lnTo>
                      <a:pt x="23" y="0"/>
                    </a:lnTo>
                    <a:lnTo>
                      <a:pt x="21" y="1"/>
                    </a:lnTo>
                    <a:lnTo>
                      <a:pt x="19" y="2"/>
                    </a:lnTo>
                    <a:lnTo>
                      <a:pt x="18" y="4"/>
                    </a:lnTo>
                    <a:lnTo>
                      <a:pt x="18" y="6"/>
                    </a:lnTo>
                    <a:lnTo>
                      <a:pt x="18" y="9"/>
                    </a:lnTo>
                    <a:lnTo>
                      <a:pt x="19" y="10"/>
                    </a:lnTo>
                    <a:lnTo>
                      <a:pt x="21" y="11"/>
                    </a:lnTo>
                    <a:lnTo>
                      <a:pt x="24" y="12"/>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6" name="Freeform 92"/>
              <p:cNvSpPr>
                <a:spLocks/>
              </p:cNvSpPr>
              <p:nvPr/>
            </p:nvSpPr>
            <p:spPr bwMode="auto">
              <a:xfrm>
                <a:off x="1054" y="1485"/>
                <a:ext cx="121" cy="267"/>
              </a:xfrm>
              <a:custGeom>
                <a:avLst/>
                <a:gdLst>
                  <a:gd name="T0" fmla="*/ 97 w 121"/>
                  <a:gd name="T1" fmla="*/ 80 h 267"/>
                  <a:gd name="T2" fmla="*/ 96 w 121"/>
                  <a:gd name="T3" fmla="*/ 88 h 267"/>
                  <a:gd name="T4" fmla="*/ 91 w 121"/>
                  <a:gd name="T5" fmla="*/ 104 h 267"/>
                  <a:gd name="T6" fmla="*/ 81 w 121"/>
                  <a:gd name="T7" fmla="*/ 126 h 267"/>
                  <a:gd name="T8" fmla="*/ 72 w 121"/>
                  <a:gd name="T9" fmla="*/ 148 h 267"/>
                  <a:gd name="T10" fmla="*/ 63 w 121"/>
                  <a:gd name="T11" fmla="*/ 169 h 267"/>
                  <a:gd name="T12" fmla="*/ 52 w 121"/>
                  <a:gd name="T13" fmla="*/ 190 h 267"/>
                  <a:gd name="T14" fmla="*/ 42 w 121"/>
                  <a:gd name="T15" fmla="*/ 211 h 267"/>
                  <a:gd name="T16" fmla="*/ 31 w 121"/>
                  <a:gd name="T17" fmla="*/ 232 h 267"/>
                  <a:gd name="T18" fmla="*/ 20 w 121"/>
                  <a:gd name="T19" fmla="*/ 254 h 267"/>
                  <a:gd name="T20" fmla="*/ 13 w 121"/>
                  <a:gd name="T21" fmla="*/ 265 h 267"/>
                  <a:gd name="T22" fmla="*/ 10 w 121"/>
                  <a:gd name="T23" fmla="*/ 266 h 267"/>
                  <a:gd name="T24" fmla="*/ 5 w 121"/>
                  <a:gd name="T25" fmla="*/ 266 h 267"/>
                  <a:gd name="T26" fmla="*/ 2 w 121"/>
                  <a:gd name="T27" fmla="*/ 265 h 267"/>
                  <a:gd name="T28" fmla="*/ 0 w 121"/>
                  <a:gd name="T29" fmla="*/ 263 h 267"/>
                  <a:gd name="T30" fmla="*/ 1 w 121"/>
                  <a:gd name="T31" fmla="*/ 260 h 267"/>
                  <a:gd name="T32" fmla="*/ 7 w 121"/>
                  <a:gd name="T33" fmla="*/ 250 h 267"/>
                  <a:gd name="T34" fmla="*/ 16 w 121"/>
                  <a:gd name="T35" fmla="*/ 234 h 267"/>
                  <a:gd name="T36" fmla="*/ 25 w 121"/>
                  <a:gd name="T37" fmla="*/ 217 h 267"/>
                  <a:gd name="T38" fmla="*/ 34 w 121"/>
                  <a:gd name="T39" fmla="*/ 201 h 267"/>
                  <a:gd name="T40" fmla="*/ 47 w 121"/>
                  <a:gd name="T41" fmla="*/ 177 h 267"/>
                  <a:gd name="T42" fmla="*/ 61 w 121"/>
                  <a:gd name="T43" fmla="*/ 147 h 267"/>
                  <a:gd name="T44" fmla="*/ 74 w 121"/>
                  <a:gd name="T45" fmla="*/ 118 h 267"/>
                  <a:gd name="T46" fmla="*/ 85 w 121"/>
                  <a:gd name="T47" fmla="*/ 87 h 267"/>
                  <a:gd name="T48" fmla="*/ 95 w 121"/>
                  <a:gd name="T49" fmla="*/ 61 h 267"/>
                  <a:gd name="T50" fmla="*/ 103 w 121"/>
                  <a:gd name="T51" fmla="*/ 39 h 267"/>
                  <a:gd name="T52" fmla="*/ 110 w 121"/>
                  <a:gd name="T53" fmla="*/ 17 h 267"/>
                  <a:gd name="T54" fmla="*/ 116 w 121"/>
                  <a:gd name="T55" fmla="*/ 3 h 267"/>
                  <a:gd name="T56" fmla="*/ 119 w 121"/>
                  <a:gd name="T57" fmla="*/ 0 h 267"/>
                  <a:gd name="T58" fmla="*/ 120 w 121"/>
                  <a:gd name="T59" fmla="*/ 3 h 267"/>
                  <a:gd name="T60" fmla="*/ 118 w 121"/>
                  <a:gd name="T61" fmla="*/ 13 h 267"/>
                  <a:gd name="T62" fmla="*/ 115 w 121"/>
                  <a:gd name="T63" fmla="*/ 32 h 267"/>
                  <a:gd name="T64" fmla="*/ 111 w 121"/>
                  <a:gd name="T65" fmla="*/ 50 h 267"/>
                  <a:gd name="T66" fmla="*/ 105 w 121"/>
                  <a:gd name="T67" fmla="*/ 67 h 2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267"/>
                  <a:gd name="T104" fmla="*/ 121 w 121"/>
                  <a:gd name="T105" fmla="*/ 267 h 2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267">
                    <a:moveTo>
                      <a:pt x="100" y="75"/>
                    </a:moveTo>
                    <a:lnTo>
                      <a:pt x="97" y="80"/>
                    </a:lnTo>
                    <a:lnTo>
                      <a:pt x="97" y="84"/>
                    </a:lnTo>
                    <a:lnTo>
                      <a:pt x="96" y="88"/>
                    </a:lnTo>
                    <a:lnTo>
                      <a:pt x="95" y="93"/>
                    </a:lnTo>
                    <a:lnTo>
                      <a:pt x="91" y="104"/>
                    </a:lnTo>
                    <a:lnTo>
                      <a:pt x="86" y="115"/>
                    </a:lnTo>
                    <a:lnTo>
                      <a:pt x="81" y="126"/>
                    </a:lnTo>
                    <a:lnTo>
                      <a:pt x="77" y="137"/>
                    </a:lnTo>
                    <a:lnTo>
                      <a:pt x="72" y="148"/>
                    </a:lnTo>
                    <a:lnTo>
                      <a:pt x="67" y="158"/>
                    </a:lnTo>
                    <a:lnTo>
                      <a:pt x="63" y="169"/>
                    </a:lnTo>
                    <a:lnTo>
                      <a:pt x="57" y="180"/>
                    </a:lnTo>
                    <a:lnTo>
                      <a:pt x="52" y="190"/>
                    </a:lnTo>
                    <a:lnTo>
                      <a:pt x="47" y="201"/>
                    </a:lnTo>
                    <a:lnTo>
                      <a:pt x="42" y="211"/>
                    </a:lnTo>
                    <a:lnTo>
                      <a:pt x="36" y="222"/>
                    </a:lnTo>
                    <a:lnTo>
                      <a:pt x="31" y="232"/>
                    </a:lnTo>
                    <a:lnTo>
                      <a:pt x="25" y="243"/>
                    </a:lnTo>
                    <a:lnTo>
                      <a:pt x="20" y="254"/>
                    </a:lnTo>
                    <a:lnTo>
                      <a:pt x="14" y="264"/>
                    </a:lnTo>
                    <a:lnTo>
                      <a:pt x="13" y="265"/>
                    </a:lnTo>
                    <a:lnTo>
                      <a:pt x="12" y="266"/>
                    </a:lnTo>
                    <a:lnTo>
                      <a:pt x="10" y="266"/>
                    </a:lnTo>
                    <a:lnTo>
                      <a:pt x="7" y="266"/>
                    </a:lnTo>
                    <a:lnTo>
                      <a:pt x="5" y="266"/>
                    </a:lnTo>
                    <a:lnTo>
                      <a:pt x="3" y="266"/>
                    </a:lnTo>
                    <a:lnTo>
                      <a:pt x="2" y="265"/>
                    </a:lnTo>
                    <a:lnTo>
                      <a:pt x="1" y="264"/>
                    </a:lnTo>
                    <a:lnTo>
                      <a:pt x="0" y="263"/>
                    </a:lnTo>
                    <a:lnTo>
                      <a:pt x="0" y="261"/>
                    </a:lnTo>
                    <a:lnTo>
                      <a:pt x="1" y="260"/>
                    </a:lnTo>
                    <a:lnTo>
                      <a:pt x="2" y="258"/>
                    </a:lnTo>
                    <a:lnTo>
                      <a:pt x="7" y="250"/>
                    </a:lnTo>
                    <a:lnTo>
                      <a:pt x="11" y="242"/>
                    </a:lnTo>
                    <a:lnTo>
                      <a:pt x="16" y="234"/>
                    </a:lnTo>
                    <a:lnTo>
                      <a:pt x="21" y="225"/>
                    </a:lnTo>
                    <a:lnTo>
                      <a:pt x="25" y="217"/>
                    </a:lnTo>
                    <a:lnTo>
                      <a:pt x="29" y="209"/>
                    </a:lnTo>
                    <a:lnTo>
                      <a:pt x="34" y="201"/>
                    </a:lnTo>
                    <a:lnTo>
                      <a:pt x="39" y="192"/>
                    </a:lnTo>
                    <a:lnTo>
                      <a:pt x="47" y="177"/>
                    </a:lnTo>
                    <a:lnTo>
                      <a:pt x="54" y="162"/>
                    </a:lnTo>
                    <a:lnTo>
                      <a:pt x="61" y="147"/>
                    </a:lnTo>
                    <a:lnTo>
                      <a:pt x="67" y="132"/>
                    </a:lnTo>
                    <a:lnTo>
                      <a:pt x="74" y="118"/>
                    </a:lnTo>
                    <a:lnTo>
                      <a:pt x="79" y="102"/>
                    </a:lnTo>
                    <a:lnTo>
                      <a:pt x="85" y="87"/>
                    </a:lnTo>
                    <a:lnTo>
                      <a:pt x="91" y="70"/>
                    </a:lnTo>
                    <a:lnTo>
                      <a:pt x="95" y="61"/>
                    </a:lnTo>
                    <a:lnTo>
                      <a:pt x="99" y="50"/>
                    </a:lnTo>
                    <a:lnTo>
                      <a:pt x="103" y="39"/>
                    </a:lnTo>
                    <a:lnTo>
                      <a:pt x="107" y="28"/>
                    </a:lnTo>
                    <a:lnTo>
                      <a:pt x="110" y="17"/>
                    </a:lnTo>
                    <a:lnTo>
                      <a:pt x="113" y="9"/>
                    </a:lnTo>
                    <a:lnTo>
                      <a:pt x="116" y="3"/>
                    </a:lnTo>
                    <a:lnTo>
                      <a:pt x="118" y="0"/>
                    </a:lnTo>
                    <a:lnTo>
                      <a:pt x="119" y="0"/>
                    </a:lnTo>
                    <a:lnTo>
                      <a:pt x="119" y="1"/>
                    </a:lnTo>
                    <a:lnTo>
                      <a:pt x="120" y="3"/>
                    </a:lnTo>
                    <a:lnTo>
                      <a:pt x="120" y="4"/>
                    </a:lnTo>
                    <a:lnTo>
                      <a:pt x="118" y="13"/>
                    </a:lnTo>
                    <a:lnTo>
                      <a:pt x="117" y="23"/>
                    </a:lnTo>
                    <a:lnTo>
                      <a:pt x="115" y="32"/>
                    </a:lnTo>
                    <a:lnTo>
                      <a:pt x="113" y="41"/>
                    </a:lnTo>
                    <a:lnTo>
                      <a:pt x="111" y="50"/>
                    </a:lnTo>
                    <a:lnTo>
                      <a:pt x="108" y="59"/>
                    </a:lnTo>
                    <a:lnTo>
                      <a:pt x="105" y="67"/>
                    </a:lnTo>
                    <a:lnTo>
                      <a:pt x="100" y="75"/>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7" name="Freeform 93"/>
              <p:cNvSpPr>
                <a:spLocks/>
              </p:cNvSpPr>
              <p:nvPr/>
            </p:nvSpPr>
            <p:spPr bwMode="auto">
              <a:xfrm>
                <a:off x="955" y="1696"/>
                <a:ext cx="104" cy="52"/>
              </a:xfrm>
              <a:custGeom>
                <a:avLst/>
                <a:gdLst>
                  <a:gd name="T0" fmla="*/ 102 w 104"/>
                  <a:gd name="T1" fmla="*/ 47 h 52"/>
                  <a:gd name="T2" fmla="*/ 103 w 104"/>
                  <a:gd name="T3" fmla="*/ 48 h 52"/>
                  <a:gd name="T4" fmla="*/ 103 w 104"/>
                  <a:gd name="T5" fmla="*/ 49 h 52"/>
                  <a:gd name="T6" fmla="*/ 102 w 104"/>
                  <a:gd name="T7" fmla="*/ 50 h 52"/>
                  <a:gd name="T8" fmla="*/ 101 w 104"/>
                  <a:gd name="T9" fmla="*/ 51 h 52"/>
                  <a:gd name="T10" fmla="*/ 95 w 104"/>
                  <a:gd name="T11" fmla="*/ 48 h 52"/>
                  <a:gd name="T12" fmla="*/ 89 w 104"/>
                  <a:gd name="T13" fmla="*/ 45 h 52"/>
                  <a:gd name="T14" fmla="*/ 83 w 104"/>
                  <a:gd name="T15" fmla="*/ 43 h 52"/>
                  <a:gd name="T16" fmla="*/ 76 w 104"/>
                  <a:gd name="T17" fmla="*/ 40 h 52"/>
                  <a:gd name="T18" fmla="*/ 70 w 104"/>
                  <a:gd name="T19" fmla="*/ 38 h 52"/>
                  <a:gd name="T20" fmla="*/ 63 w 104"/>
                  <a:gd name="T21" fmla="*/ 35 h 52"/>
                  <a:gd name="T22" fmla="*/ 57 w 104"/>
                  <a:gd name="T23" fmla="*/ 33 h 52"/>
                  <a:gd name="T24" fmla="*/ 51 w 104"/>
                  <a:gd name="T25" fmla="*/ 31 h 52"/>
                  <a:gd name="T26" fmla="*/ 44 w 104"/>
                  <a:gd name="T27" fmla="*/ 28 h 52"/>
                  <a:gd name="T28" fmla="*/ 38 w 104"/>
                  <a:gd name="T29" fmla="*/ 25 h 52"/>
                  <a:gd name="T30" fmla="*/ 32 w 104"/>
                  <a:gd name="T31" fmla="*/ 23 h 52"/>
                  <a:gd name="T32" fmla="*/ 26 w 104"/>
                  <a:gd name="T33" fmla="*/ 20 h 52"/>
                  <a:gd name="T34" fmla="*/ 19 w 104"/>
                  <a:gd name="T35" fmla="*/ 17 h 52"/>
                  <a:gd name="T36" fmla="*/ 13 w 104"/>
                  <a:gd name="T37" fmla="*/ 14 h 52"/>
                  <a:gd name="T38" fmla="*/ 8 w 104"/>
                  <a:gd name="T39" fmla="*/ 11 h 52"/>
                  <a:gd name="T40" fmla="*/ 2 w 104"/>
                  <a:gd name="T41" fmla="*/ 7 h 52"/>
                  <a:gd name="T42" fmla="*/ 0 w 104"/>
                  <a:gd name="T43" fmla="*/ 6 h 52"/>
                  <a:gd name="T44" fmla="*/ 0 w 104"/>
                  <a:gd name="T45" fmla="*/ 4 h 52"/>
                  <a:gd name="T46" fmla="*/ 0 w 104"/>
                  <a:gd name="T47" fmla="*/ 3 h 52"/>
                  <a:gd name="T48" fmla="*/ 1 w 104"/>
                  <a:gd name="T49" fmla="*/ 2 h 52"/>
                  <a:gd name="T50" fmla="*/ 2 w 104"/>
                  <a:gd name="T51" fmla="*/ 1 h 52"/>
                  <a:gd name="T52" fmla="*/ 4 w 104"/>
                  <a:gd name="T53" fmla="*/ 0 h 52"/>
                  <a:gd name="T54" fmla="*/ 5 w 104"/>
                  <a:gd name="T55" fmla="*/ 0 h 52"/>
                  <a:gd name="T56" fmla="*/ 6 w 104"/>
                  <a:gd name="T57" fmla="*/ 1 h 52"/>
                  <a:gd name="T58" fmla="*/ 13 w 104"/>
                  <a:gd name="T59" fmla="*/ 4 h 52"/>
                  <a:gd name="T60" fmla="*/ 20 w 104"/>
                  <a:gd name="T61" fmla="*/ 7 h 52"/>
                  <a:gd name="T62" fmla="*/ 27 w 104"/>
                  <a:gd name="T63" fmla="*/ 11 h 52"/>
                  <a:gd name="T64" fmla="*/ 35 w 104"/>
                  <a:gd name="T65" fmla="*/ 14 h 52"/>
                  <a:gd name="T66" fmla="*/ 43 w 104"/>
                  <a:gd name="T67" fmla="*/ 18 h 52"/>
                  <a:gd name="T68" fmla="*/ 51 w 104"/>
                  <a:gd name="T69" fmla="*/ 22 h 52"/>
                  <a:gd name="T70" fmla="*/ 59 w 104"/>
                  <a:gd name="T71" fmla="*/ 25 h 52"/>
                  <a:gd name="T72" fmla="*/ 67 w 104"/>
                  <a:gd name="T73" fmla="*/ 29 h 52"/>
                  <a:gd name="T74" fmla="*/ 74 w 104"/>
                  <a:gd name="T75" fmla="*/ 32 h 52"/>
                  <a:gd name="T76" fmla="*/ 81 w 104"/>
                  <a:gd name="T77" fmla="*/ 35 h 52"/>
                  <a:gd name="T78" fmla="*/ 87 w 104"/>
                  <a:gd name="T79" fmla="*/ 38 h 52"/>
                  <a:gd name="T80" fmla="*/ 92 w 104"/>
                  <a:gd name="T81" fmla="*/ 41 h 52"/>
                  <a:gd name="T82" fmla="*/ 96 w 104"/>
                  <a:gd name="T83" fmla="*/ 43 h 52"/>
                  <a:gd name="T84" fmla="*/ 100 w 104"/>
                  <a:gd name="T85" fmla="*/ 45 h 52"/>
                  <a:gd name="T86" fmla="*/ 102 w 104"/>
                  <a:gd name="T87" fmla="*/ 46 h 52"/>
                  <a:gd name="T88" fmla="*/ 102 w 104"/>
                  <a:gd name="T89" fmla="*/ 47 h 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4"/>
                  <a:gd name="T136" fmla="*/ 0 h 52"/>
                  <a:gd name="T137" fmla="*/ 104 w 104"/>
                  <a:gd name="T138" fmla="*/ 52 h 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4" h="52">
                    <a:moveTo>
                      <a:pt x="102" y="47"/>
                    </a:moveTo>
                    <a:lnTo>
                      <a:pt x="103" y="48"/>
                    </a:lnTo>
                    <a:lnTo>
                      <a:pt x="103" y="49"/>
                    </a:lnTo>
                    <a:lnTo>
                      <a:pt x="102" y="50"/>
                    </a:lnTo>
                    <a:lnTo>
                      <a:pt x="101" y="51"/>
                    </a:lnTo>
                    <a:lnTo>
                      <a:pt x="95" y="48"/>
                    </a:lnTo>
                    <a:lnTo>
                      <a:pt x="89" y="45"/>
                    </a:lnTo>
                    <a:lnTo>
                      <a:pt x="83" y="43"/>
                    </a:lnTo>
                    <a:lnTo>
                      <a:pt x="76" y="40"/>
                    </a:lnTo>
                    <a:lnTo>
                      <a:pt x="70" y="38"/>
                    </a:lnTo>
                    <a:lnTo>
                      <a:pt x="63" y="35"/>
                    </a:lnTo>
                    <a:lnTo>
                      <a:pt x="57" y="33"/>
                    </a:lnTo>
                    <a:lnTo>
                      <a:pt x="51" y="31"/>
                    </a:lnTo>
                    <a:lnTo>
                      <a:pt x="44" y="28"/>
                    </a:lnTo>
                    <a:lnTo>
                      <a:pt x="38" y="25"/>
                    </a:lnTo>
                    <a:lnTo>
                      <a:pt x="32" y="23"/>
                    </a:lnTo>
                    <a:lnTo>
                      <a:pt x="26" y="20"/>
                    </a:lnTo>
                    <a:lnTo>
                      <a:pt x="19" y="17"/>
                    </a:lnTo>
                    <a:lnTo>
                      <a:pt x="13" y="14"/>
                    </a:lnTo>
                    <a:lnTo>
                      <a:pt x="8" y="11"/>
                    </a:lnTo>
                    <a:lnTo>
                      <a:pt x="2" y="7"/>
                    </a:lnTo>
                    <a:lnTo>
                      <a:pt x="0" y="6"/>
                    </a:lnTo>
                    <a:lnTo>
                      <a:pt x="0" y="4"/>
                    </a:lnTo>
                    <a:lnTo>
                      <a:pt x="0" y="3"/>
                    </a:lnTo>
                    <a:lnTo>
                      <a:pt x="1" y="2"/>
                    </a:lnTo>
                    <a:lnTo>
                      <a:pt x="2" y="1"/>
                    </a:lnTo>
                    <a:lnTo>
                      <a:pt x="4" y="0"/>
                    </a:lnTo>
                    <a:lnTo>
                      <a:pt x="5" y="0"/>
                    </a:lnTo>
                    <a:lnTo>
                      <a:pt x="6" y="1"/>
                    </a:lnTo>
                    <a:lnTo>
                      <a:pt x="13" y="4"/>
                    </a:lnTo>
                    <a:lnTo>
                      <a:pt x="20" y="7"/>
                    </a:lnTo>
                    <a:lnTo>
                      <a:pt x="27" y="11"/>
                    </a:lnTo>
                    <a:lnTo>
                      <a:pt x="35" y="14"/>
                    </a:lnTo>
                    <a:lnTo>
                      <a:pt x="43" y="18"/>
                    </a:lnTo>
                    <a:lnTo>
                      <a:pt x="51" y="22"/>
                    </a:lnTo>
                    <a:lnTo>
                      <a:pt x="59" y="25"/>
                    </a:lnTo>
                    <a:lnTo>
                      <a:pt x="67" y="29"/>
                    </a:lnTo>
                    <a:lnTo>
                      <a:pt x="74" y="32"/>
                    </a:lnTo>
                    <a:lnTo>
                      <a:pt x="81" y="35"/>
                    </a:lnTo>
                    <a:lnTo>
                      <a:pt x="87" y="38"/>
                    </a:lnTo>
                    <a:lnTo>
                      <a:pt x="92" y="41"/>
                    </a:lnTo>
                    <a:lnTo>
                      <a:pt x="96" y="43"/>
                    </a:lnTo>
                    <a:lnTo>
                      <a:pt x="100" y="45"/>
                    </a:lnTo>
                    <a:lnTo>
                      <a:pt x="102" y="46"/>
                    </a:lnTo>
                    <a:lnTo>
                      <a:pt x="102" y="47"/>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8" name="Freeform 94"/>
              <p:cNvSpPr>
                <a:spLocks/>
              </p:cNvSpPr>
              <p:nvPr/>
            </p:nvSpPr>
            <p:spPr bwMode="auto">
              <a:xfrm>
                <a:off x="1166" y="1412"/>
                <a:ext cx="29" cy="61"/>
              </a:xfrm>
              <a:custGeom>
                <a:avLst/>
                <a:gdLst>
                  <a:gd name="T0" fmla="*/ 17 w 29"/>
                  <a:gd name="T1" fmla="*/ 4 h 61"/>
                  <a:gd name="T2" fmla="*/ 18 w 29"/>
                  <a:gd name="T3" fmla="*/ 3 h 61"/>
                  <a:gd name="T4" fmla="*/ 19 w 29"/>
                  <a:gd name="T5" fmla="*/ 1 h 61"/>
                  <a:gd name="T6" fmla="*/ 21 w 29"/>
                  <a:gd name="T7" fmla="*/ 0 h 61"/>
                  <a:gd name="T8" fmla="*/ 23 w 29"/>
                  <a:gd name="T9" fmla="*/ 0 h 61"/>
                  <a:gd name="T10" fmla="*/ 25 w 29"/>
                  <a:gd name="T11" fmla="*/ 1 h 61"/>
                  <a:gd name="T12" fmla="*/ 27 w 29"/>
                  <a:gd name="T13" fmla="*/ 2 h 61"/>
                  <a:gd name="T14" fmla="*/ 28 w 29"/>
                  <a:gd name="T15" fmla="*/ 4 h 61"/>
                  <a:gd name="T16" fmla="*/ 28 w 29"/>
                  <a:gd name="T17" fmla="*/ 5 h 61"/>
                  <a:gd name="T18" fmla="*/ 26 w 29"/>
                  <a:gd name="T19" fmla="*/ 14 h 61"/>
                  <a:gd name="T20" fmla="*/ 23 w 29"/>
                  <a:gd name="T21" fmla="*/ 23 h 61"/>
                  <a:gd name="T22" fmla="*/ 19 w 29"/>
                  <a:gd name="T23" fmla="*/ 32 h 61"/>
                  <a:gd name="T24" fmla="*/ 14 w 29"/>
                  <a:gd name="T25" fmla="*/ 41 h 61"/>
                  <a:gd name="T26" fmla="*/ 9 w 29"/>
                  <a:gd name="T27" fmla="*/ 49 h 61"/>
                  <a:gd name="T28" fmla="*/ 5 w 29"/>
                  <a:gd name="T29" fmla="*/ 55 h 61"/>
                  <a:gd name="T30" fmla="*/ 2 w 29"/>
                  <a:gd name="T31" fmla="*/ 59 h 61"/>
                  <a:gd name="T32" fmla="*/ 0 w 29"/>
                  <a:gd name="T33" fmla="*/ 60 h 61"/>
                  <a:gd name="T34" fmla="*/ 1 w 29"/>
                  <a:gd name="T35" fmla="*/ 56 h 61"/>
                  <a:gd name="T36" fmla="*/ 3 w 29"/>
                  <a:gd name="T37" fmla="*/ 51 h 61"/>
                  <a:gd name="T38" fmla="*/ 5 w 29"/>
                  <a:gd name="T39" fmla="*/ 44 h 61"/>
                  <a:gd name="T40" fmla="*/ 8 w 29"/>
                  <a:gd name="T41" fmla="*/ 36 h 61"/>
                  <a:gd name="T42" fmla="*/ 10 w 29"/>
                  <a:gd name="T43" fmla="*/ 28 h 61"/>
                  <a:gd name="T44" fmla="*/ 13 w 29"/>
                  <a:gd name="T45" fmla="*/ 20 h 61"/>
                  <a:gd name="T46" fmla="*/ 16 w 29"/>
                  <a:gd name="T47" fmla="*/ 12 h 61"/>
                  <a:gd name="T48" fmla="*/ 17 w 29"/>
                  <a:gd name="T49" fmla="*/ 4 h 6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
                  <a:gd name="T76" fmla="*/ 0 h 61"/>
                  <a:gd name="T77" fmla="*/ 29 w 29"/>
                  <a:gd name="T78" fmla="*/ 61 h 6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 h="61">
                    <a:moveTo>
                      <a:pt x="17" y="4"/>
                    </a:moveTo>
                    <a:lnTo>
                      <a:pt x="18" y="3"/>
                    </a:lnTo>
                    <a:lnTo>
                      <a:pt x="19" y="1"/>
                    </a:lnTo>
                    <a:lnTo>
                      <a:pt x="21" y="0"/>
                    </a:lnTo>
                    <a:lnTo>
                      <a:pt x="23" y="0"/>
                    </a:lnTo>
                    <a:lnTo>
                      <a:pt x="25" y="1"/>
                    </a:lnTo>
                    <a:lnTo>
                      <a:pt x="27" y="2"/>
                    </a:lnTo>
                    <a:lnTo>
                      <a:pt x="28" y="4"/>
                    </a:lnTo>
                    <a:lnTo>
                      <a:pt x="28" y="5"/>
                    </a:lnTo>
                    <a:lnTo>
                      <a:pt x="26" y="14"/>
                    </a:lnTo>
                    <a:lnTo>
                      <a:pt x="23" y="23"/>
                    </a:lnTo>
                    <a:lnTo>
                      <a:pt x="19" y="32"/>
                    </a:lnTo>
                    <a:lnTo>
                      <a:pt x="14" y="41"/>
                    </a:lnTo>
                    <a:lnTo>
                      <a:pt x="9" y="49"/>
                    </a:lnTo>
                    <a:lnTo>
                      <a:pt x="5" y="55"/>
                    </a:lnTo>
                    <a:lnTo>
                      <a:pt x="2" y="59"/>
                    </a:lnTo>
                    <a:lnTo>
                      <a:pt x="0" y="60"/>
                    </a:lnTo>
                    <a:lnTo>
                      <a:pt x="1" y="56"/>
                    </a:lnTo>
                    <a:lnTo>
                      <a:pt x="3" y="51"/>
                    </a:lnTo>
                    <a:lnTo>
                      <a:pt x="5" y="44"/>
                    </a:lnTo>
                    <a:lnTo>
                      <a:pt x="8" y="36"/>
                    </a:lnTo>
                    <a:lnTo>
                      <a:pt x="10" y="28"/>
                    </a:lnTo>
                    <a:lnTo>
                      <a:pt x="13" y="20"/>
                    </a:lnTo>
                    <a:lnTo>
                      <a:pt x="16" y="12"/>
                    </a:lnTo>
                    <a:lnTo>
                      <a:pt x="17" y="4"/>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19" name="Freeform 95"/>
              <p:cNvSpPr>
                <a:spLocks/>
              </p:cNvSpPr>
              <p:nvPr/>
            </p:nvSpPr>
            <p:spPr bwMode="auto">
              <a:xfrm>
                <a:off x="1192" y="1380"/>
                <a:ext cx="16" cy="31"/>
              </a:xfrm>
              <a:custGeom>
                <a:avLst/>
                <a:gdLst>
                  <a:gd name="T0" fmla="*/ 7 w 16"/>
                  <a:gd name="T1" fmla="*/ 3 h 31"/>
                  <a:gd name="T2" fmla="*/ 8 w 16"/>
                  <a:gd name="T3" fmla="*/ 2 h 31"/>
                  <a:gd name="T4" fmla="*/ 9 w 16"/>
                  <a:gd name="T5" fmla="*/ 1 h 31"/>
                  <a:gd name="T6" fmla="*/ 10 w 16"/>
                  <a:gd name="T7" fmla="*/ 0 h 31"/>
                  <a:gd name="T8" fmla="*/ 12 w 16"/>
                  <a:gd name="T9" fmla="*/ 0 h 31"/>
                  <a:gd name="T10" fmla="*/ 13 w 16"/>
                  <a:gd name="T11" fmla="*/ 0 h 31"/>
                  <a:gd name="T12" fmla="*/ 14 w 16"/>
                  <a:gd name="T13" fmla="*/ 1 h 31"/>
                  <a:gd name="T14" fmla="*/ 15 w 16"/>
                  <a:gd name="T15" fmla="*/ 2 h 31"/>
                  <a:gd name="T16" fmla="*/ 15 w 16"/>
                  <a:gd name="T17" fmla="*/ 4 h 31"/>
                  <a:gd name="T18" fmla="*/ 15 w 16"/>
                  <a:gd name="T19" fmla="*/ 8 h 31"/>
                  <a:gd name="T20" fmla="*/ 14 w 16"/>
                  <a:gd name="T21" fmla="*/ 12 h 31"/>
                  <a:gd name="T22" fmla="*/ 12 w 16"/>
                  <a:gd name="T23" fmla="*/ 16 h 31"/>
                  <a:gd name="T24" fmla="*/ 10 w 16"/>
                  <a:gd name="T25" fmla="*/ 21 h 31"/>
                  <a:gd name="T26" fmla="*/ 8 w 16"/>
                  <a:gd name="T27" fmla="*/ 25 h 31"/>
                  <a:gd name="T28" fmla="*/ 5 w 16"/>
                  <a:gd name="T29" fmla="*/ 28 h 31"/>
                  <a:gd name="T30" fmla="*/ 3 w 16"/>
                  <a:gd name="T31" fmla="*/ 30 h 31"/>
                  <a:gd name="T32" fmla="*/ 1 w 16"/>
                  <a:gd name="T33" fmla="*/ 30 h 31"/>
                  <a:gd name="T34" fmla="*/ 0 w 16"/>
                  <a:gd name="T35" fmla="*/ 24 h 31"/>
                  <a:gd name="T36" fmla="*/ 2 w 16"/>
                  <a:gd name="T37" fmla="*/ 17 h 31"/>
                  <a:gd name="T38" fmla="*/ 5 w 16"/>
                  <a:gd name="T39" fmla="*/ 10 h 31"/>
                  <a:gd name="T40" fmla="*/ 7 w 16"/>
                  <a:gd name="T41" fmla="*/ 3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
                  <a:gd name="T64" fmla="*/ 0 h 31"/>
                  <a:gd name="T65" fmla="*/ 16 w 16"/>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 h="31">
                    <a:moveTo>
                      <a:pt x="7" y="3"/>
                    </a:moveTo>
                    <a:lnTo>
                      <a:pt x="8" y="2"/>
                    </a:lnTo>
                    <a:lnTo>
                      <a:pt x="9" y="1"/>
                    </a:lnTo>
                    <a:lnTo>
                      <a:pt x="10" y="0"/>
                    </a:lnTo>
                    <a:lnTo>
                      <a:pt x="12" y="0"/>
                    </a:lnTo>
                    <a:lnTo>
                      <a:pt x="13" y="0"/>
                    </a:lnTo>
                    <a:lnTo>
                      <a:pt x="14" y="1"/>
                    </a:lnTo>
                    <a:lnTo>
                      <a:pt x="15" y="2"/>
                    </a:lnTo>
                    <a:lnTo>
                      <a:pt x="15" y="4"/>
                    </a:lnTo>
                    <a:lnTo>
                      <a:pt x="15" y="8"/>
                    </a:lnTo>
                    <a:lnTo>
                      <a:pt x="14" y="12"/>
                    </a:lnTo>
                    <a:lnTo>
                      <a:pt x="12" y="16"/>
                    </a:lnTo>
                    <a:lnTo>
                      <a:pt x="10" y="21"/>
                    </a:lnTo>
                    <a:lnTo>
                      <a:pt x="8" y="25"/>
                    </a:lnTo>
                    <a:lnTo>
                      <a:pt x="5" y="28"/>
                    </a:lnTo>
                    <a:lnTo>
                      <a:pt x="3" y="30"/>
                    </a:lnTo>
                    <a:lnTo>
                      <a:pt x="1" y="30"/>
                    </a:lnTo>
                    <a:lnTo>
                      <a:pt x="0" y="24"/>
                    </a:lnTo>
                    <a:lnTo>
                      <a:pt x="2" y="17"/>
                    </a:lnTo>
                    <a:lnTo>
                      <a:pt x="5" y="10"/>
                    </a:lnTo>
                    <a:lnTo>
                      <a:pt x="7" y="3"/>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0" name="Freeform 96"/>
              <p:cNvSpPr>
                <a:spLocks/>
              </p:cNvSpPr>
              <p:nvPr/>
            </p:nvSpPr>
            <p:spPr bwMode="auto">
              <a:xfrm>
                <a:off x="1206" y="1358"/>
                <a:ext cx="13" cy="18"/>
              </a:xfrm>
              <a:custGeom>
                <a:avLst/>
                <a:gdLst>
                  <a:gd name="T0" fmla="*/ 6 w 13"/>
                  <a:gd name="T1" fmla="*/ 2 h 18"/>
                  <a:gd name="T2" fmla="*/ 6 w 13"/>
                  <a:gd name="T3" fmla="*/ 1 h 18"/>
                  <a:gd name="T4" fmla="*/ 7 w 13"/>
                  <a:gd name="T5" fmla="*/ 0 h 18"/>
                  <a:gd name="T6" fmla="*/ 8 w 13"/>
                  <a:gd name="T7" fmla="*/ 0 h 18"/>
                  <a:gd name="T8" fmla="*/ 10 w 13"/>
                  <a:gd name="T9" fmla="*/ 0 h 18"/>
                  <a:gd name="T10" fmla="*/ 11 w 13"/>
                  <a:gd name="T11" fmla="*/ 0 h 18"/>
                  <a:gd name="T12" fmla="*/ 12 w 13"/>
                  <a:gd name="T13" fmla="*/ 1 h 18"/>
                  <a:gd name="T14" fmla="*/ 12 w 13"/>
                  <a:gd name="T15" fmla="*/ 2 h 18"/>
                  <a:gd name="T16" fmla="*/ 12 w 13"/>
                  <a:gd name="T17" fmla="*/ 3 h 18"/>
                  <a:gd name="T18" fmla="*/ 12 w 13"/>
                  <a:gd name="T19" fmla="*/ 5 h 18"/>
                  <a:gd name="T20" fmla="*/ 11 w 13"/>
                  <a:gd name="T21" fmla="*/ 8 h 18"/>
                  <a:gd name="T22" fmla="*/ 9 w 13"/>
                  <a:gd name="T23" fmla="*/ 10 h 18"/>
                  <a:gd name="T24" fmla="*/ 8 w 13"/>
                  <a:gd name="T25" fmla="*/ 12 h 18"/>
                  <a:gd name="T26" fmla="*/ 6 w 13"/>
                  <a:gd name="T27" fmla="*/ 15 h 18"/>
                  <a:gd name="T28" fmla="*/ 4 w 13"/>
                  <a:gd name="T29" fmla="*/ 16 h 18"/>
                  <a:gd name="T30" fmla="*/ 2 w 13"/>
                  <a:gd name="T31" fmla="*/ 17 h 18"/>
                  <a:gd name="T32" fmla="*/ 0 w 13"/>
                  <a:gd name="T33" fmla="*/ 17 h 18"/>
                  <a:gd name="T34" fmla="*/ 0 w 13"/>
                  <a:gd name="T35" fmla="*/ 13 h 18"/>
                  <a:gd name="T36" fmla="*/ 2 w 13"/>
                  <a:gd name="T37" fmla="*/ 9 h 18"/>
                  <a:gd name="T38" fmla="*/ 4 w 13"/>
                  <a:gd name="T39" fmla="*/ 5 h 18"/>
                  <a:gd name="T40" fmla="*/ 6 w 13"/>
                  <a:gd name="T41" fmla="*/ 2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
                  <a:gd name="T64" fmla="*/ 0 h 18"/>
                  <a:gd name="T65" fmla="*/ 13 w 13"/>
                  <a:gd name="T66" fmla="*/ 18 h 1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 h="18">
                    <a:moveTo>
                      <a:pt x="6" y="2"/>
                    </a:moveTo>
                    <a:lnTo>
                      <a:pt x="6" y="1"/>
                    </a:lnTo>
                    <a:lnTo>
                      <a:pt x="7" y="0"/>
                    </a:lnTo>
                    <a:lnTo>
                      <a:pt x="8" y="0"/>
                    </a:lnTo>
                    <a:lnTo>
                      <a:pt x="10" y="0"/>
                    </a:lnTo>
                    <a:lnTo>
                      <a:pt x="11" y="0"/>
                    </a:lnTo>
                    <a:lnTo>
                      <a:pt x="12" y="1"/>
                    </a:lnTo>
                    <a:lnTo>
                      <a:pt x="12" y="2"/>
                    </a:lnTo>
                    <a:lnTo>
                      <a:pt x="12" y="3"/>
                    </a:lnTo>
                    <a:lnTo>
                      <a:pt x="12" y="5"/>
                    </a:lnTo>
                    <a:lnTo>
                      <a:pt x="11" y="8"/>
                    </a:lnTo>
                    <a:lnTo>
                      <a:pt x="9" y="10"/>
                    </a:lnTo>
                    <a:lnTo>
                      <a:pt x="8" y="12"/>
                    </a:lnTo>
                    <a:lnTo>
                      <a:pt x="6" y="15"/>
                    </a:lnTo>
                    <a:lnTo>
                      <a:pt x="4" y="16"/>
                    </a:lnTo>
                    <a:lnTo>
                      <a:pt x="2" y="17"/>
                    </a:lnTo>
                    <a:lnTo>
                      <a:pt x="0" y="17"/>
                    </a:lnTo>
                    <a:lnTo>
                      <a:pt x="0" y="13"/>
                    </a:lnTo>
                    <a:lnTo>
                      <a:pt x="2" y="9"/>
                    </a:lnTo>
                    <a:lnTo>
                      <a:pt x="4" y="5"/>
                    </a:lnTo>
                    <a:lnTo>
                      <a:pt x="6" y="2"/>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1" name="Freeform 97"/>
              <p:cNvSpPr>
                <a:spLocks/>
              </p:cNvSpPr>
              <p:nvPr/>
            </p:nvSpPr>
            <p:spPr bwMode="auto">
              <a:xfrm>
                <a:off x="1212" y="1344"/>
                <a:ext cx="18" cy="12"/>
              </a:xfrm>
              <a:custGeom>
                <a:avLst/>
                <a:gdLst>
                  <a:gd name="T0" fmla="*/ 3 w 18"/>
                  <a:gd name="T1" fmla="*/ 8 h 12"/>
                  <a:gd name="T2" fmla="*/ 2 w 18"/>
                  <a:gd name="T3" fmla="*/ 7 h 12"/>
                  <a:gd name="T4" fmla="*/ 0 w 18"/>
                  <a:gd name="T5" fmla="*/ 6 h 12"/>
                  <a:gd name="T6" fmla="*/ 0 w 18"/>
                  <a:gd name="T7" fmla="*/ 5 h 12"/>
                  <a:gd name="T8" fmla="*/ 0 w 18"/>
                  <a:gd name="T9" fmla="*/ 4 h 12"/>
                  <a:gd name="T10" fmla="*/ 1 w 18"/>
                  <a:gd name="T11" fmla="*/ 2 h 12"/>
                  <a:gd name="T12" fmla="*/ 2 w 18"/>
                  <a:gd name="T13" fmla="*/ 1 h 12"/>
                  <a:gd name="T14" fmla="*/ 3 w 18"/>
                  <a:gd name="T15" fmla="*/ 0 h 12"/>
                  <a:gd name="T16" fmla="*/ 5 w 18"/>
                  <a:gd name="T17" fmla="*/ 0 h 12"/>
                  <a:gd name="T18" fmla="*/ 6 w 18"/>
                  <a:gd name="T19" fmla="*/ 0 h 12"/>
                  <a:gd name="T20" fmla="*/ 8 w 18"/>
                  <a:gd name="T21" fmla="*/ 0 h 12"/>
                  <a:gd name="T22" fmla="*/ 10 w 18"/>
                  <a:gd name="T23" fmla="*/ 1 h 12"/>
                  <a:gd name="T24" fmla="*/ 13 w 18"/>
                  <a:gd name="T25" fmla="*/ 3 h 12"/>
                  <a:gd name="T26" fmla="*/ 15 w 18"/>
                  <a:gd name="T27" fmla="*/ 5 h 12"/>
                  <a:gd name="T28" fmla="*/ 16 w 18"/>
                  <a:gd name="T29" fmla="*/ 7 h 12"/>
                  <a:gd name="T30" fmla="*/ 17 w 18"/>
                  <a:gd name="T31" fmla="*/ 9 h 12"/>
                  <a:gd name="T32" fmla="*/ 17 w 18"/>
                  <a:gd name="T33" fmla="*/ 10 h 12"/>
                  <a:gd name="T34" fmla="*/ 16 w 18"/>
                  <a:gd name="T35" fmla="*/ 10 h 12"/>
                  <a:gd name="T36" fmla="*/ 14 w 18"/>
                  <a:gd name="T37" fmla="*/ 11 h 12"/>
                  <a:gd name="T38" fmla="*/ 13 w 18"/>
                  <a:gd name="T39" fmla="*/ 11 h 12"/>
                  <a:gd name="T40" fmla="*/ 11 w 18"/>
                  <a:gd name="T41" fmla="*/ 11 h 12"/>
                  <a:gd name="T42" fmla="*/ 9 w 18"/>
                  <a:gd name="T43" fmla="*/ 10 h 12"/>
                  <a:gd name="T44" fmla="*/ 7 w 18"/>
                  <a:gd name="T45" fmla="*/ 10 h 12"/>
                  <a:gd name="T46" fmla="*/ 5 w 18"/>
                  <a:gd name="T47" fmla="*/ 9 h 12"/>
                  <a:gd name="T48" fmla="*/ 3 w 18"/>
                  <a:gd name="T49" fmla="*/ 8 h 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
                  <a:gd name="T76" fmla="*/ 0 h 12"/>
                  <a:gd name="T77" fmla="*/ 18 w 18"/>
                  <a:gd name="T78" fmla="*/ 12 h 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 h="12">
                    <a:moveTo>
                      <a:pt x="3" y="8"/>
                    </a:moveTo>
                    <a:lnTo>
                      <a:pt x="2" y="7"/>
                    </a:lnTo>
                    <a:lnTo>
                      <a:pt x="0" y="6"/>
                    </a:lnTo>
                    <a:lnTo>
                      <a:pt x="0" y="5"/>
                    </a:lnTo>
                    <a:lnTo>
                      <a:pt x="0" y="4"/>
                    </a:lnTo>
                    <a:lnTo>
                      <a:pt x="1" y="2"/>
                    </a:lnTo>
                    <a:lnTo>
                      <a:pt x="2" y="1"/>
                    </a:lnTo>
                    <a:lnTo>
                      <a:pt x="3" y="0"/>
                    </a:lnTo>
                    <a:lnTo>
                      <a:pt x="5" y="0"/>
                    </a:lnTo>
                    <a:lnTo>
                      <a:pt x="6" y="0"/>
                    </a:lnTo>
                    <a:lnTo>
                      <a:pt x="8" y="0"/>
                    </a:lnTo>
                    <a:lnTo>
                      <a:pt x="10" y="1"/>
                    </a:lnTo>
                    <a:lnTo>
                      <a:pt x="13" y="3"/>
                    </a:lnTo>
                    <a:lnTo>
                      <a:pt x="15" y="5"/>
                    </a:lnTo>
                    <a:lnTo>
                      <a:pt x="16" y="7"/>
                    </a:lnTo>
                    <a:lnTo>
                      <a:pt x="17" y="9"/>
                    </a:lnTo>
                    <a:lnTo>
                      <a:pt x="17" y="10"/>
                    </a:lnTo>
                    <a:lnTo>
                      <a:pt x="16" y="10"/>
                    </a:lnTo>
                    <a:lnTo>
                      <a:pt x="14" y="11"/>
                    </a:lnTo>
                    <a:lnTo>
                      <a:pt x="13" y="11"/>
                    </a:lnTo>
                    <a:lnTo>
                      <a:pt x="11" y="11"/>
                    </a:lnTo>
                    <a:lnTo>
                      <a:pt x="9" y="10"/>
                    </a:lnTo>
                    <a:lnTo>
                      <a:pt x="7" y="10"/>
                    </a:lnTo>
                    <a:lnTo>
                      <a:pt x="5" y="9"/>
                    </a:lnTo>
                    <a:lnTo>
                      <a:pt x="3" y="8"/>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2" name="Freeform 98"/>
              <p:cNvSpPr>
                <a:spLocks/>
              </p:cNvSpPr>
              <p:nvPr/>
            </p:nvSpPr>
            <p:spPr bwMode="auto">
              <a:xfrm>
                <a:off x="995" y="1637"/>
                <a:ext cx="76" cy="70"/>
              </a:xfrm>
              <a:custGeom>
                <a:avLst/>
                <a:gdLst>
                  <a:gd name="T0" fmla="*/ 59 w 76"/>
                  <a:gd name="T1" fmla="*/ 3 h 70"/>
                  <a:gd name="T2" fmla="*/ 66 w 76"/>
                  <a:gd name="T3" fmla="*/ 7 h 70"/>
                  <a:gd name="T4" fmla="*/ 71 w 76"/>
                  <a:gd name="T5" fmla="*/ 13 h 70"/>
                  <a:gd name="T6" fmla="*/ 74 w 76"/>
                  <a:gd name="T7" fmla="*/ 21 h 70"/>
                  <a:gd name="T8" fmla="*/ 75 w 76"/>
                  <a:gd name="T9" fmla="*/ 29 h 70"/>
                  <a:gd name="T10" fmla="*/ 74 w 76"/>
                  <a:gd name="T11" fmla="*/ 37 h 70"/>
                  <a:gd name="T12" fmla="*/ 70 w 76"/>
                  <a:gd name="T13" fmla="*/ 45 h 70"/>
                  <a:gd name="T14" fmla="*/ 65 w 76"/>
                  <a:gd name="T15" fmla="*/ 52 h 70"/>
                  <a:gd name="T16" fmla="*/ 58 w 76"/>
                  <a:gd name="T17" fmla="*/ 59 h 70"/>
                  <a:gd name="T18" fmla="*/ 48 w 76"/>
                  <a:gd name="T19" fmla="*/ 66 h 70"/>
                  <a:gd name="T20" fmla="*/ 37 w 76"/>
                  <a:gd name="T21" fmla="*/ 69 h 70"/>
                  <a:gd name="T22" fmla="*/ 25 w 76"/>
                  <a:gd name="T23" fmla="*/ 68 h 70"/>
                  <a:gd name="T24" fmla="*/ 16 w 76"/>
                  <a:gd name="T25" fmla="*/ 62 h 70"/>
                  <a:gd name="T26" fmla="*/ 10 w 76"/>
                  <a:gd name="T27" fmla="*/ 55 h 70"/>
                  <a:gd name="T28" fmla="*/ 5 w 76"/>
                  <a:gd name="T29" fmla="*/ 48 h 70"/>
                  <a:gd name="T30" fmla="*/ 1 w 76"/>
                  <a:gd name="T31" fmla="*/ 41 h 70"/>
                  <a:gd name="T32" fmla="*/ 0 w 76"/>
                  <a:gd name="T33" fmla="*/ 34 h 70"/>
                  <a:gd name="T34" fmla="*/ 1 w 76"/>
                  <a:gd name="T35" fmla="*/ 31 h 70"/>
                  <a:gd name="T36" fmla="*/ 6 w 76"/>
                  <a:gd name="T37" fmla="*/ 30 h 70"/>
                  <a:gd name="T38" fmla="*/ 9 w 76"/>
                  <a:gd name="T39" fmla="*/ 31 h 70"/>
                  <a:gd name="T40" fmla="*/ 10 w 76"/>
                  <a:gd name="T41" fmla="*/ 34 h 70"/>
                  <a:gd name="T42" fmla="*/ 12 w 76"/>
                  <a:gd name="T43" fmla="*/ 39 h 70"/>
                  <a:gd name="T44" fmla="*/ 16 w 76"/>
                  <a:gd name="T45" fmla="*/ 46 h 70"/>
                  <a:gd name="T46" fmla="*/ 22 w 76"/>
                  <a:gd name="T47" fmla="*/ 52 h 70"/>
                  <a:gd name="T48" fmla="*/ 34 w 76"/>
                  <a:gd name="T49" fmla="*/ 54 h 70"/>
                  <a:gd name="T50" fmla="*/ 48 w 76"/>
                  <a:gd name="T51" fmla="*/ 50 h 70"/>
                  <a:gd name="T52" fmla="*/ 59 w 76"/>
                  <a:gd name="T53" fmla="*/ 42 h 70"/>
                  <a:gd name="T54" fmla="*/ 65 w 76"/>
                  <a:gd name="T55" fmla="*/ 29 h 70"/>
                  <a:gd name="T56" fmla="*/ 63 w 76"/>
                  <a:gd name="T57" fmla="*/ 19 h 70"/>
                  <a:gd name="T58" fmla="*/ 59 w 76"/>
                  <a:gd name="T59" fmla="*/ 13 h 70"/>
                  <a:gd name="T60" fmla="*/ 54 w 76"/>
                  <a:gd name="T61" fmla="*/ 8 h 70"/>
                  <a:gd name="T62" fmla="*/ 48 w 76"/>
                  <a:gd name="T63" fmla="*/ 5 h 70"/>
                  <a:gd name="T64" fmla="*/ 46 w 76"/>
                  <a:gd name="T65" fmla="*/ 1 h 70"/>
                  <a:gd name="T66" fmla="*/ 52 w 76"/>
                  <a:gd name="T67" fmla="*/ 0 h 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6"/>
                  <a:gd name="T103" fmla="*/ 0 h 70"/>
                  <a:gd name="T104" fmla="*/ 76 w 76"/>
                  <a:gd name="T105" fmla="*/ 70 h 7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6" h="70">
                    <a:moveTo>
                      <a:pt x="55" y="1"/>
                    </a:moveTo>
                    <a:lnTo>
                      <a:pt x="59" y="3"/>
                    </a:lnTo>
                    <a:lnTo>
                      <a:pt x="63" y="5"/>
                    </a:lnTo>
                    <a:lnTo>
                      <a:pt x="66" y="7"/>
                    </a:lnTo>
                    <a:lnTo>
                      <a:pt x="69" y="10"/>
                    </a:lnTo>
                    <a:lnTo>
                      <a:pt x="71" y="13"/>
                    </a:lnTo>
                    <a:lnTo>
                      <a:pt x="73" y="17"/>
                    </a:lnTo>
                    <a:lnTo>
                      <a:pt x="74" y="21"/>
                    </a:lnTo>
                    <a:lnTo>
                      <a:pt x="75" y="25"/>
                    </a:lnTo>
                    <a:lnTo>
                      <a:pt x="75" y="29"/>
                    </a:lnTo>
                    <a:lnTo>
                      <a:pt x="75" y="33"/>
                    </a:lnTo>
                    <a:lnTo>
                      <a:pt x="74" y="37"/>
                    </a:lnTo>
                    <a:lnTo>
                      <a:pt x="72" y="41"/>
                    </a:lnTo>
                    <a:lnTo>
                      <a:pt x="70" y="45"/>
                    </a:lnTo>
                    <a:lnTo>
                      <a:pt x="68" y="49"/>
                    </a:lnTo>
                    <a:lnTo>
                      <a:pt x="65" y="52"/>
                    </a:lnTo>
                    <a:lnTo>
                      <a:pt x="62" y="56"/>
                    </a:lnTo>
                    <a:lnTo>
                      <a:pt x="58" y="59"/>
                    </a:lnTo>
                    <a:lnTo>
                      <a:pt x="53" y="63"/>
                    </a:lnTo>
                    <a:lnTo>
                      <a:pt x="48" y="66"/>
                    </a:lnTo>
                    <a:lnTo>
                      <a:pt x="42" y="68"/>
                    </a:lnTo>
                    <a:lnTo>
                      <a:pt x="37" y="69"/>
                    </a:lnTo>
                    <a:lnTo>
                      <a:pt x="31" y="69"/>
                    </a:lnTo>
                    <a:lnTo>
                      <a:pt x="25" y="68"/>
                    </a:lnTo>
                    <a:lnTo>
                      <a:pt x="20" y="64"/>
                    </a:lnTo>
                    <a:lnTo>
                      <a:pt x="16" y="62"/>
                    </a:lnTo>
                    <a:lnTo>
                      <a:pt x="13" y="59"/>
                    </a:lnTo>
                    <a:lnTo>
                      <a:pt x="10" y="55"/>
                    </a:lnTo>
                    <a:lnTo>
                      <a:pt x="7" y="52"/>
                    </a:lnTo>
                    <a:lnTo>
                      <a:pt x="5" y="48"/>
                    </a:lnTo>
                    <a:lnTo>
                      <a:pt x="3" y="45"/>
                    </a:lnTo>
                    <a:lnTo>
                      <a:pt x="1" y="41"/>
                    </a:lnTo>
                    <a:lnTo>
                      <a:pt x="0" y="36"/>
                    </a:lnTo>
                    <a:lnTo>
                      <a:pt x="0" y="34"/>
                    </a:lnTo>
                    <a:lnTo>
                      <a:pt x="0" y="32"/>
                    </a:lnTo>
                    <a:lnTo>
                      <a:pt x="1" y="31"/>
                    </a:lnTo>
                    <a:lnTo>
                      <a:pt x="3" y="30"/>
                    </a:lnTo>
                    <a:lnTo>
                      <a:pt x="6" y="30"/>
                    </a:lnTo>
                    <a:lnTo>
                      <a:pt x="8" y="30"/>
                    </a:lnTo>
                    <a:lnTo>
                      <a:pt x="9" y="31"/>
                    </a:lnTo>
                    <a:lnTo>
                      <a:pt x="10" y="33"/>
                    </a:lnTo>
                    <a:lnTo>
                      <a:pt x="10" y="34"/>
                    </a:lnTo>
                    <a:lnTo>
                      <a:pt x="11" y="36"/>
                    </a:lnTo>
                    <a:lnTo>
                      <a:pt x="12" y="39"/>
                    </a:lnTo>
                    <a:lnTo>
                      <a:pt x="14" y="42"/>
                    </a:lnTo>
                    <a:lnTo>
                      <a:pt x="16" y="46"/>
                    </a:lnTo>
                    <a:lnTo>
                      <a:pt x="19" y="49"/>
                    </a:lnTo>
                    <a:lnTo>
                      <a:pt x="22" y="52"/>
                    </a:lnTo>
                    <a:lnTo>
                      <a:pt x="26" y="54"/>
                    </a:lnTo>
                    <a:lnTo>
                      <a:pt x="34" y="54"/>
                    </a:lnTo>
                    <a:lnTo>
                      <a:pt x="41" y="53"/>
                    </a:lnTo>
                    <a:lnTo>
                      <a:pt x="48" y="50"/>
                    </a:lnTo>
                    <a:lnTo>
                      <a:pt x="54" y="46"/>
                    </a:lnTo>
                    <a:lnTo>
                      <a:pt x="59" y="42"/>
                    </a:lnTo>
                    <a:lnTo>
                      <a:pt x="63" y="36"/>
                    </a:lnTo>
                    <a:lnTo>
                      <a:pt x="65" y="29"/>
                    </a:lnTo>
                    <a:lnTo>
                      <a:pt x="65" y="22"/>
                    </a:lnTo>
                    <a:lnTo>
                      <a:pt x="63" y="19"/>
                    </a:lnTo>
                    <a:lnTo>
                      <a:pt x="62" y="16"/>
                    </a:lnTo>
                    <a:lnTo>
                      <a:pt x="59" y="13"/>
                    </a:lnTo>
                    <a:lnTo>
                      <a:pt x="57" y="10"/>
                    </a:lnTo>
                    <a:lnTo>
                      <a:pt x="54" y="8"/>
                    </a:lnTo>
                    <a:lnTo>
                      <a:pt x="51" y="6"/>
                    </a:lnTo>
                    <a:lnTo>
                      <a:pt x="48" y="5"/>
                    </a:lnTo>
                    <a:lnTo>
                      <a:pt x="45" y="4"/>
                    </a:lnTo>
                    <a:lnTo>
                      <a:pt x="46" y="1"/>
                    </a:lnTo>
                    <a:lnTo>
                      <a:pt x="48" y="0"/>
                    </a:lnTo>
                    <a:lnTo>
                      <a:pt x="52" y="0"/>
                    </a:lnTo>
                    <a:lnTo>
                      <a:pt x="55" y="1"/>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3" name="Freeform 99"/>
              <p:cNvSpPr>
                <a:spLocks/>
              </p:cNvSpPr>
              <p:nvPr/>
            </p:nvSpPr>
            <p:spPr bwMode="auto">
              <a:xfrm>
                <a:off x="1042" y="1657"/>
                <a:ext cx="5" cy="4"/>
              </a:xfrm>
              <a:custGeom>
                <a:avLst/>
                <a:gdLst>
                  <a:gd name="T0" fmla="*/ 4 w 5"/>
                  <a:gd name="T1" fmla="*/ 1 h 4"/>
                  <a:gd name="T2" fmla="*/ 4 w 5"/>
                  <a:gd name="T3" fmla="*/ 2 h 4"/>
                  <a:gd name="T4" fmla="*/ 3 w 5"/>
                  <a:gd name="T5" fmla="*/ 3 h 4"/>
                  <a:gd name="T6" fmla="*/ 2 w 5"/>
                  <a:gd name="T7" fmla="*/ 3 h 4"/>
                  <a:gd name="T8" fmla="*/ 1 w 5"/>
                  <a:gd name="T9" fmla="*/ 3 h 4"/>
                  <a:gd name="T10" fmla="*/ 0 w 5"/>
                  <a:gd name="T11" fmla="*/ 3 h 4"/>
                  <a:gd name="T12" fmla="*/ 0 w 5"/>
                  <a:gd name="T13" fmla="*/ 2 h 4"/>
                  <a:gd name="T14" fmla="*/ 0 w 5"/>
                  <a:gd name="T15" fmla="*/ 1 h 4"/>
                  <a:gd name="T16" fmla="*/ 0 w 5"/>
                  <a:gd name="T17" fmla="*/ 0 h 4"/>
                  <a:gd name="T18" fmla="*/ 1 w 5"/>
                  <a:gd name="T19" fmla="*/ 0 h 4"/>
                  <a:gd name="T20" fmla="*/ 2 w 5"/>
                  <a:gd name="T21" fmla="*/ 0 h 4"/>
                  <a:gd name="T22" fmla="*/ 3 w 5"/>
                  <a:gd name="T23" fmla="*/ 0 h 4"/>
                  <a:gd name="T24" fmla="*/ 4 w 5"/>
                  <a:gd name="T25" fmla="*/ 1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
                  <a:gd name="T40" fmla="*/ 0 h 4"/>
                  <a:gd name="T41" fmla="*/ 5 w 5"/>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 h="4">
                    <a:moveTo>
                      <a:pt x="4" y="1"/>
                    </a:moveTo>
                    <a:lnTo>
                      <a:pt x="4" y="2"/>
                    </a:lnTo>
                    <a:lnTo>
                      <a:pt x="3" y="3"/>
                    </a:lnTo>
                    <a:lnTo>
                      <a:pt x="2" y="3"/>
                    </a:lnTo>
                    <a:lnTo>
                      <a:pt x="1" y="3"/>
                    </a:lnTo>
                    <a:lnTo>
                      <a:pt x="0" y="3"/>
                    </a:lnTo>
                    <a:lnTo>
                      <a:pt x="0" y="2"/>
                    </a:lnTo>
                    <a:lnTo>
                      <a:pt x="0" y="1"/>
                    </a:lnTo>
                    <a:lnTo>
                      <a:pt x="0" y="0"/>
                    </a:lnTo>
                    <a:lnTo>
                      <a:pt x="1" y="0"/>
                    </a:lnTo>
                    <a:lnTo>
                      <a:pt x="2" y="0"/>
                    </a:lnTo>
                    <a:lnTo>
                      <a:pt x="3" y="0"/>
                    </a:lnTo>
                    <a:lnTo>
                      <a:pt x="4" y="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4" name="Freeform 100"/>
              <p:cNvSpPr>
                <a:spLocks/>
              </p:cNvSpPr>
              <p:nvPr/>
            </p:nvSpPr>
            <p:spPr bwMode="auto">
              <a:xfrm>
                <a:off x="1028" y="1649"/>
                <a:ext cx="6" cy="6"/>
              </a:xfrm>
              <a:custGeom>
                <a:avLst/>
                <a:gdLst>
                  <a:gd name="T0" fmla="*/ 5 w 6"/>
                  <a:gd name="T1" fmla="*/ 2 h 6"/>
                  <a:gd name="T2" fmla="*/ 5 w 6"/>
                  <a:gd name="T3" fmla="*/ 4 h 6"/>
                  <a:gd name="T4" fmla="*/ 4 w 6"/>
                  <a:gd name="T5" fmla="*/ 4 h 6"/>
                  <a:gd name="T6" fmla="*/ 3 w 6"/>
                  <a:gd name="T7" fmla="*/ 5 h 6"/>
                  <a:gd name="T8" fmla="*/ 1 w 6"/>
                  <a:gd name="T9" fmla="*/ 5 h 6"/>
                  <a:gd name="T10" fmla="*/ 1 w 6"/>
                  <a:gd name="T11" fmla="*/ 4 h 6"/>
                  <a:gd name="T12" fmla="*/ 0 w 6"/>
                  <a:gd name="T13" fmla="*/ 4 h 6"/>
                  <a:gd name="T14" fmla="*/ 0 w 6"/>
                  <a:gd name="T15" fmla="*/ 2 h 6"/>
                  <a:gd name="T16" fmla="*/ 0 w 6"/>
                  <a:gd name="T17" fmla="*/ 1 h 6"/>
                  <a:gd name="T18" fmla="*/ 1 w 6"/>
                  <a:gd name="T19" fmla="*/ 1 h 6"/>
                  <a:gd name="T20" fmla="*/ 1 w 6"/>
                  <a:gd name="T21" fmla="*/ 0 h 6"/>
                  <a:gd name="T22" fmla="*/ 3 w 6"/>
                  <a:gd name="T23" fmla="*/ 0 h 6"/>
                  <a:gd name="T24" fmla="*/ 4 w 6"/>
                  <a:gd name="T25" fmla="*/ 1 h 6"/>
                  <a:gd name="T26" fmla="*/ 5 w 6"/>
                  <a:gd name="T27" fmla="*/ 1 h 6"/>
                  <a:gd name="T28" fmla="*/ 5 w 6"/>
                  <a:gd name="T29" fmla="*/ 2 h 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6"/>
                  <a:gd name="T47" fmla="*/ 6 w 6"/>
                  <a:gd name="T48" fmla="*/ 6 h 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6">
                    <a:moveTo>
                      <a:pt x="5" y="2"/>
                    </a:moveTo>
                    <a:lnTo>
                      <a:pt x="5" y="4"/>
                    </a:lnTo>
                    <a:lnTo>
                      <a:pt x="4" y="4"/>
                    </a:lnTo>
                    <a:lnTo>
                      <a:pt x="3" y="5"/>
                    </a:lnTo>
                    <a:lnTo>
                      <a:pt x="1" y="5"/>
                    </a:lnTo>
                    <a:lnTo>
                      <a:pt x="1" y="4"/>
                    </a:lnTo>
                    <a:lnTo>
                      <a:pt x="0" y="4"/>
                    </a:lnTo>
                    <a:lnTo>
                      <a:pt x="0" y="2"/>
                    </a:lnTo>
                    <a:lnTo>
                      <a:pt x="0" y="1"/>
                    </a:lnTo>
                    <a:lnTo>
                      <a:pt x="1" y="1"/>
                    </a:lnTo>
                    <a:lnTo>
                      <a:pt x="1" y="0"/>
                    </a:lnTo>
                    <a:lnTo>
                      <a:pt x="3" y="0"/>
                    </a:lnTo>
                    <a:lnTo>
                      <a:pt x="4" y="1"/>
                    </a:lnTo>
                    <a:lnTo>
                      <a:pt x="5" y="1"/>
                    </a:lnTo>
                    <a:lnTo>
                      <a:pt x="5" y="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5" name="Freeform 101"/>
              <p:cNvSpPr>
                <a:spLocks/>
              </p:cNvSpPr>
              <p:nvPr/>
            </p:nvSpPr>
            <p:spPr bwMode="auto">
              <a:xfrm>
                <a:off x="1014" y="1644"/>
                <a:ext cx="3" cy="3"/>
              </a:xfrm>
              <a:custGeom>
                <a:avLst/>
                <a:gdLst>
                  <a:gd name="T0" fmla="*/ 2 w 3"/>
                  <a:gd name="T1" fmla="*/ 1 h 3"/>
                  <a:gd name="T2" fmla="*/ 2 w 3"/>
                  <a:gd name="T3" fmla="*/ 2 h 3"/>
                  <a:gd name="T4" fmla="*/ 1 w 3"/>
                  <a:gd name="T5" fmla="*/ 2 h 3"/>
                  <a:gd name="T6" fmla="*/ 0 w 3"/>
                  <a:gd name="T7" fmla="*/ 2 h 3"/>
                  <a:gd name="T8" fmla="*/ 0 w 3"/>
                  <a:gd name="T9" fmla="*/ 1 h 3"/>
                  <a:gd name="T10" fmla="*/ 0 w 3"/>
                  <a:gd name="T11" fmla="*/ 0 h 3"/>
                  <a:gd name="T12" fmla="*/ 1 w 3"/>
                  <a:gd name="T13" fmla="*/ 0 h 3"/>
                  <a:gd name="T14" fmla="*/ 2 w 3"/>
                  <a:gd name="T15" fmla="*/ 0 h 3"/>
                  <a:gd name="T16" fmla="*/ 2 w 3"/>
                  <a:gd name="T17" fmla="*/ 1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1"/>
                    </a:moveTo>
                    <a:lnTo>
                      <a:pt x="2" y="2"/>
                    </a:lnTo>
                    <a:lnTo>
                      <a:pt x="1" y="2"/>
                    </a:lnTo>
                    <a:lnTo>
                      <a:pt x="0" y="2"/>
                    </a:lnTo>
                    <a:lnTo>
                      <a:pt x="0" y="1"/>
                    </a:lnTo>
                    <a:lnTo>
                      <a:pt x="0" y="0"/>
                    </a:lnTo>
                    <a:lnTo>
                      <a:pt x="1" y="0"/>
                    </a:lnTo>
                    <a:lnTo>
                      <a:pt x="2" y="0"/>
                    </a:lnTo>
                    <a:lnTo>
                      <a:pt x="2" y="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6" name="Freeform 102"/>
              <p:cNvSpPr>
                <a:spLocks/>
              </p:cNvSpPr>
              <p:nvPr/>
            </p:nvSpPr>
            <p:spPr bwMode="auto">
              <a:xfrm>
                <a:off x="1021" y="1661"/>
                <a:ext cx="3" cy="4"/>
              </a:xfrm>
              <a:custGeom>
                <a:avLst/>
                <a:gdLst>
                  <a:gd name="T0" fmla="*/ 2 w 3"/>
                  <a:gd name="T1" fmla="*/ 2 h 4"/>
                  <a:gd name="T2" fmla="*/ 1 w 3"/>
                  <a:gd name="T3" fmla="*/ 3 h 4"/>
                  <a:gd name="T4" fmla="*/ 0 w 3"/>
                  <a:gd name="T5" fmla="*/ 3 h 4"/>
                  <a:gd name="T6" fmla="*/ 0 w 3"/>
                  <a:gd name="T7" fmla="*/ 2 h 4"/>
                  <a:gd name="T8" fmla="*/ 0 w 3"/>
                  <a:gd name="T9" fmla="*/ 1 h 4"/>
                  <a:gd name="T10" fmla="*/ 0 w 3"/>
                  <a:gd name="T11" fmla="*/ 0 h 4"/>
                  <a:gd name="T12" fmla="*/ 1 w 3"/>
                  <a:gd name="T13" fmla="*/ 0 h 4"/>
                  <a:gd name="T14" fmla="*/ 1 w 3"/>
                  <a:gd name="T15" fmla="*/ 1 h 4"/>
                  <a:gd name="T16" fmla="*/ 2 w 3"/>
                  <a:gd name="T17" fmla="*/ 1 h 4"/>
                  <a:gd name="T18" fmla="*/ 2 w 3"/>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4"/>
                  <a:gd name="T32" fmla="*/ 3 w 3"/>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4">
                    <a:moveTo>
                      <a:pt x="2" y="2"/>
                    </a:moveTo>
                    <a:lnTo>
                      <a:pt x="1" y="3"/>
                    </a:lnTo>
                    <a:lnTo>
                      <a:pt x="0" y="3"/>
                    </a:lnTo>
                    <a:lnTo>
                      <a:pt x="0" y="2"/>
                    </a:lnTo>
                    <a:lnTo>
                      <a:pt x="0" y="1"/>
                    </a:lnTo>
                    <a:lnTo>
                      <a:pt x="0" y="0"/>
                    </a:lnTo>
                    <a:lnTo>
                      <a:pt x="1" y="0"/>
                    </a:lnTo>
                    <a:lnTo>
                      <a:pt x="1" y="1"/>
                    </a:lnTo>
                    <a:lnTo>
                      <a:pt x="2" y="1"/>
                    </a:lnTo>
                    <a:lnTo>
                      <a:pt x="2" y="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7" name="Freeform 103"/>
              <p:cNvSpPr>
                <a:spLocks/>
              </p:cNvSpPr>
              <p:nvPr/>
            </p:nvSpPr>
            <p:spPr bwMode="auto">
              <a:xfrm>
                <a:off x="1034" y="1668"/>
                <a:ext cx="3" cy="4"/>
              </a:xfrm>
              <a:custGeom>
                <a:avLst/>
                <a:gdLst>
                  <a:gd name="T0" fmla="*/ 2 w 3"/>
                  <a:gd name="T1" fmla="*/ 2 h 4"/>
                  <a:gd name="T2" fmla="*/ 1 w 3"/>
                  <a:gd name="T3" fmla="*/ 3 h 4"/>
                  <a:gd name="T4" fmla="*/ 0 w 3"/>
                  <a:gd name="T5" fmla="*/ 3 h 4"/>
                  <a:gd name="T6" fmla="*/ 0 w 3"/>
                  <a:gd name="T7" fmla="*/ 2 h 4"/>
                  <a:gd name="T8" fmla="*/ 0 w 3"/>
                  <a:gd name="T9" fmla="*/ 1 h 4"/>
                  <a:gd name="T10" fmla="*/ 0 w 3"/>
                  <a:gd name="T11" fmla="*/ 0 h 4"/>
                  <a:gd name="T12" fmla="*/ 1 w 3"/>
                  <a:gd name="T13" fmla="*/ 0 h 4"/>
                  <a:gd name="T14" fmla="*/ 1 w 3"/>
                  <a:gd name="T15" fmla="*/ 1 h 4"/>
                  <a:gd name="T16" fmla="*/ 2 w 3"/>
                  <a:gd name="T17" fmla="*/ 1 h 4"/>
                  <a:gd name="T18" fmla="*/ 2 w 3"/>
                  <a:gd name="T19" fmla="*/ 2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
                  <a:gd name="T31" fmla="*/ 0 h 4"/>
                  <a:gd name="T32" fmla="*/ 3 w 3"/>
                  <a:gd name="T33" fmla="*/ 4 h 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 h="4">
                    <a:moveTo>
                      <a:pt x="2" y="2"/>
                    </a:moveTo>
                    <a:lnTo>
                      <a:pt x="1" y="3"/>
                    </a:lnTo>
                    <a:lnTo>
                      <a:pt x="0" y="3"/>
                    </a:lnTo>
                    <a:lnTo>
                      <a:pt x="0" y="2"/>
                    </a:lnTo>
                    <a:lnTo>
                      <a:pt x="0" y="1"/>
                    </a:lnTo>
                    <a:lnTo>
                      <a:pt x="0" y="0"/>
                    </a:lnTo>
                    <a:lnTo>
                      <a:pt x="1" y="0"/>
                    </a:lnTo>
                    <a:lnTo>
                      <a:pt x="1" y="1"/>
                    </a:lnTo>
                    <a:lnTo>
                      <a:pt x="2" y="1"/>
                    </a:lnTo>
                    <a:lnTo>
                      <a:pt x="2" y="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8" name="Freeform 104"/>
              <p:cNvSpPr>
                <a:spLocks/>
              </p:cNvSpPr>
              <p:nvPr/>
            </p:nvSpPr>
            <p:spPr bwMode="auto">
              <a:xfrm>
                <a:off x="1006" y="1655"/>
                <a:ext cx="6" cy="6"/>
              </a:xfrm>
              <a:custGeom>
                <a:avLst/>
                <a:gdLst>
                  <a:gd name="T0" fmla="*/ 5 w 6"/>
                  <a:gd name="T1" fmla="*/ 2 h 6"/>
                  <a:gd name="T2" fmla="*/ 5 w 6"/>
                  <a:gd name="T3" fmla="*/ 4 h 6"/>
                  <a:gd name="T4" fmla="*/ 4 w 6"/>
                  <a:gd name="T5" fmla="*/ 4 h 6"/>
                  <a:gd name="T6" fmla="*/ 3 w 6"/>
                  <a:gd name="T7" fmla="*/ 5 h 6"/>
                  <a:gd name="T8" fmla="*/ 2 w 6"/>
                  <a:gd name="T9" fmla="*/ 5 h 6"/>
                  <a:gd name="T10" fmla="*/ 1 w 6"/>
                  <a:gd name="T11" fmla="*/ 5 h 6"/>
                  <a:gd name="T12" fmla="*/ 1 w 6"/>
                  <a:gd name="T13" fmla="*/ 4 h 6"/>
                  <a:gd name="T14" fmla="*/ 0 w 6"/>
                  <a:gd name="T15" fmla="*/ 4 h 6"/>
                  <a:gd name="T16" fmla="*/ 0 w 6"/>
                  <a:gd name="T17" fmla="*/ 2 h 6"/>
                  <a:gd name="T18" fmla="*/ 0 w 6"/>
                  <a:gd name="T19" fmla="*/ 1 h 6"/>
                  <a:gd name="T20" fmla="*/ 1 w 6"/>
                  <a:gd name="T21" fmla="*/ 1 h 6"/>
                  <a:gd name="T22" fmla="*/ 1 w 6"/>
                  <a:gd name="T23" fmla="*/ 0 h 6"/>
                  <a:gd name="T24" fmla="*/ 2 w 6"/>
                  <a:gd name="T25" fmla="*/ 0 h 6"/>
                  <a:gd name="T26" fmla="*/ 3 w 6"/>
                  <a:gd name="T27" fmla="*/ 0 h 6"/>
                  <a:gd name="T28" fmla="*/ 4 w 6"/>
                  <a:gd name="T29" fmla="*/ 1 h 6"/>
                  <a:gd name="T30" fmla="*/ 5 w 6"/>
                  <a:gd name="T31" fmla="*/ 1 h 6"/>
                  <a:gd name="T32" fmla="*/ 5 w 6"/>
                  <a:gd name="T33" fmla="*/ 2 h 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
                  <a:gd name="T52" fmla="*/ 0 h 6"/>
                  <a:gd name="T53" fmla="*/ 6 w 6"/>
                  <a:gd name="T54" fmla="*/ 6 h 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 h="6">
                    <a:moveTo>
                      <a:pt x="5" y="2"/>
                    </a:moveTo>
                    <a:lnTo>
                      <a:pt x="5" y="4"/>
                    </a:lnTo>
                    <a:lnTo>
                      <a:pt x="4" y="4"/>
                    </a:lnTo>
                    <a:lnTo>
                      <a:pt x="3" y="5"/>
                    </a:lnTo>
                    <a:lnTo>
                      <a:pt x="2" y="5"/>
                    </a:lnTo>
                    <a:lnTo>
                      <a:pt x="1" y="5"/>
                    </a:lnTo>
                    <a:lnTo>
                      <a:pt x="1" y="4"/>
                    </a:lnTo>
                    <a:lnTo>
                      <a:pt x="0" y="4"/>
                    </a:lnTo>
                    <a:lnTo>
                      <a:pt x="0" y="2"/>
                    </a:lnTo>
                    <a:lnTo>
                      <a:pt x="0" y="1"/>
                    </a:lnTo>
                    <a:lnTo>
                      <a:pt x="1" y="1"/>
                    </a:lnTo>
                    <a:lnTo>
                      <a:pt x="1" y="0"/>
                    </a:lnTo>
                    <a:lnTo>
                      <a:pt x="2" y="0"/>
                    </a:lnTo>
                    <a:lnTo>
                      <a:pt x="3" y="0"/>
                    </a:lnTo>
                    <a:lnTo>
                      <a:pt x="4" y="1"/>
                    </a:lnTo>
                    <a:lnTo>
                      <a:pt x="5" y="1"/>
                    </a:lnTo>
                    <a:lnTo>
                      <a:pt x="5" y="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29" name="Freeform 105"/>
              <p:cNvSpPr>
                <a:spLocks/>
              </p:cNvSpPr>
              <p:nvPr/>
            </p:nvSpPr>
            <p:spPr bwMode="auto">
              <a:xfrm>
                <a:off x="1123" y="1497"/>
                <a:ext cx="4" cy="4"/>
              </a:xfrm>
              <a:custGeom>
                <a:avLst/>
                <a:gdLst>
                  <a:gd name="T0" fmla="*/ 3 w 4"/>
                  <a:gd name="T1" fmla="*/ 2 h 4"/>
                  <a:gd name="T2" fmla="*/ 3 w 4"/>
                  <a:gd name="T3" fmla="*/ 3 h 4"/>
                  <a:gd name="T4" fmla="*/ 2 w 4"/>
                  <a:gd name="T5" fmla="*/ 3 h 4"/>
                  <a:gd name="T6" fmla="*/ 1 w 4"/>
                  <a:gd name="T7" fmla="*/ 3 h 4"/>
                  <a:gd name="T8" fmla="*/ 0 w 4"/>
                  <a:gd name="T9" fmla="*/ 3 h 4"/>
                  <a:gd name="T10" fmla="*/ 0 w 4"/>
                  <a:gd name="T11" fmla="*/ 2 h 4"/>
                  <a:gd name="T12" fmla="*/ 0 w 4"/>
                  <a:gd name="T13" fmla="*/ 1 h 4"/>
                  <a:gd name="T14" fmla="*/ 0 w 4"/>
                  <a:gd name="T15" fmla="*/ 0 h 4"/>
                  <a:gd name="T16" fmla="*/ 1 w 4"/>
                  <a:gd name="T17" fmla="*/ 0 h 4"/>
                  <a:gd name="T18" fmla="*/ 2 w 4"/>
                  <a:gd name="T19" fmla="*/ 0 h 4"/>
                  <a:gd name="T20" fmla="*/ 3 w 4"/>
                  <a:gd name="T21" fmla="*/ 0 h 4"/>
                  <a:gd name="T22" fmla="*/ 3 w 4"/>
                  <a:gd name="T23" fmla="*/ 1 h 4"/>
                  <a:gd name="T24" fmla="*/ 3 w 4"/>
                  <a:gd name="T25" fmla="*/ 2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4"/>
                  <a:gd name="T41" fmla="*/ 4 w 4"/>
                  <a:gd name="T42" fmla="*/ 4 h 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4">
                    <a:moveTo>
                      <a:pt x="3" y="2"/>
                    </a:moveTo>
                    <a:lnTo>
                      <a:pt x="3" y="3"/>
                    </a:lnTo>
                    <a:lnTo>
                      <a:pt x="2" y="3"/>
                    </a:lnTo>
                    <a:lnTo>
                      <a:pt x="1" y="3"/>
                    </a:lnTo>
                    <a:lnTo>
                      <a:pt x="0" y="3"/>
                    </a:lnTo>
                    <a:lnTo>
                      <a:pt x="0" y="2"/>
                    </a:lnTo>
                    <a:lnTo>
                      <a:pt x="0" y="1"/>
                    </a:lnTo>
                    <a:lnTo>
                      <a:pt x="0" y="0"/>
                    </a:lnTo>
                    <a:lnTo>
                      <a:pt x="1" y="0"/>
                    </a:lnTo>
                    <a:lnTo>
                      <a:pt x="2" y="0"/>
                    </a:lnTo>
                    <a:lnTo>
                      <a:pt x="3" y="0"/>
                    </a:lnTo>
                    <a:lnTo>
                      <a:pt x="3" y="1"/>
                    </a:lnTo>
                    <a:lnTo>
                      <a:pt x="3" y="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0" name="Freeform 106"/>
              <p:cNvSpPr>
                <a:spLocks/>
              </p:cNvSpPr>
              <p:nvPr/>
            </p:nvSpPr>
            <p:spPr bwMode="auto">
              <a:xfrm>
                <a:off x="1108" y="1494"/>
                <a:ext cx="5" cy="4"/>
              </a:xfrm>
              <a:custGeom>
                <a:avLst/>
                <a:gdLst>
                  <a:gd name="T0" fmla="*/ 4 w 5"/>
                  <a:gd name="T1" fmla="*/ 1 h 4"/>
                  <a:gd name="T2" fmla="*/ 4 w 5"/>
                  <a:gd name="T3" fmla="*/ 2 h 4"/>
                  <a:gd name="T4" fmla="*/ 3 w 5"/>
                  <a:gd name="T5" fmla="*/ 3 h 4"/>
                  <a:gd name="T6" fmla="*/ 2 w 5"/>
                  <a:gd name="T7" fmla="*/ 3 h 4"/>
                  <a:gd name="T8" fmla="*/ 1 w 5"/>
                  <a:gd name="T9" fmla="*/ 3 h 4"/>
                  <a:gd name="T10" fmla="*/ 0 w 5"/>
                  <a:gd name="T11" fmla="*/ 2 h 4"/>
                  <a:gd name="T12" fmla="*/ 0 w 5"/>
                  <a:gd name="T13" fmla="*/ 1 h 4"/>
                  <a:gd name="T14" fmla="*/ 1 w 5"/>
                  <a:gd name="T15" fmla="*/ 0 h 4"/>
                  <a:gd name="T16" fmla="*/ 2 w 5"/>
                  <a:gd name="T17" fmla="*/ 0 h 4"/>
                  <a:gd name="T18" fmla="*/ 3 w 5"/>
                  <a:gd name="T19" fmla="*/ 0 h 4"/>
                  <a:gd name="T20" fmla="*/ 4 w 5"/>
                  <a:gd name="T21" fmla="*/ 1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4"/>
                  <a:gd name="T35" fmla="*/ 5 w 5"/>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4">
                    <a:moveTo>
                      <a:pt x="4" y="1"/>
                    </a:moveTo>
                    <a:lnTo>
                      <a:pt x="4" y="2"/>
                    </a:lnTo>
                    <a:lnTo>
                      <a:pt x="3" y="3"/>
                    </a:lnTo>
                    <a:lnTo>
                      <a:pt x="2" y="3"/>
                    </a:lnTo>
                    <a:lnTo>
                      <a:pt x="1" y="3"/>
                    </a:lnTo>
                    <a:lnTo>
                      <a:pt x="0" y="2"/>
                    </a:lnTo>
                    <a:lnTo>
                      <a:pt x="0" y="1"/>
                    </a:lnTo>
                    <a:lnTo>
                      <a:pt x="1" y="0"/>
                    </a:lnTo>
                    <a:lnTo>
                      <a:pt x="2" y="0"/>
                    </a:lnTo>
                    <a:lnTo>
                      <a:pt x="3" y="0"/>
                    </a:lnTo>
                    <a:lnTo>
                      <a:pt x="4" y="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1" name="Freeform 107"/>
              <p:cNvSpPr>
                <a:spLocks/>
              </p:cNvSpPr>
              <p:nvPr/>
            </p:nvSpPr>
            <p:spPr bwMode="auto">
              <a:xfrm>
                <a:off x="1096" y="1490"/>
                <a:ext cx="4" cy="3"/>
              </a:xfrm>
              <a:custGeom>
                <a:avLst/>
                <a:gdLst>
                  <a:gd name="T0" fmla="*/ 3 w 4"/>
                  <a:gd name="T1" fmla="*/ 1 h 3"/>
                  <a:gd name="T2" fmla="*/ 2 w 4"/>
                  <a:gd name="T3" fmla="*/ 1 h 3"/>
                  <a:gd name="T4" fmla="*/ 2 w 4"/>
                  <a:gd name="T5" fmla="*/ 2 h 3"/>
                  <a:gd name="T6" fmla="*/ 1 w 4"/>
                  <a:gd name="T7" fmla="*/ 2 h 3"/>
                  <a:gd name="T8" fmla="*/ 1 w 4"/>
                  <a:gd name="T9" fmla="*/ 1 h 3"/>
                  <a:gd name="T10" fmla="*/ 0 w 4"/>
                  <a:gd name="T11" fmla="*/ 1 h 3"/>
                  <a:gd name="T12" fmla="*/ 0 w 4"/>
                  <a:gd name="T13" fmla="*/ 0 h 3"/>
                  <a:gd name="T14" fmla="*/ 1 w 4"/>
                  <a:gd name="T15" fmla="*/ 0 h 3"/>
                  <a:gd name="T16" fmla="*/ 2 w 4"/>
                  <a:gd name="T17" fmla="*/ 0 h 3"/>
                  <a:gd name="T18" fmla="*/ 3 w 4"/>
                  <a:gd name="T19" fmla="*/ 0 h 3"/>
                  <a:gd name="T20" fmla="*/ 3 w 4"/>
                  <a:gd name="T21" fmla="*/ 1 h 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
                  <a:gd name="T34" fmla="*/ 0 h 3"/>
                  <a:gd name="T35" fmla="*/ 4 w 4"/>
                  <a:gd name="T36" fmla="*/ 3 h 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 h="3">
                    <a:moveTo>
                      <a:pt x="3" y="1"/>
                    </a:moveTo>
                    <a:lnTo>
                      <a:pt x="2" y="1"/>
                    </a:lnTo>
                    <a:lnTo>
                      <a:pt x="2" y="2"/>
                    </a:lnTo>
                    <a:lnTo>
                      <a:pt x="1" y="2"/>
                    </a:lnTo>
                    <a:lnTo>
                      <a:pt x="1" y="1"/>
                    </a:lnTo>
                    <a:lnTo>
                      <a:pt x="0" y="1"/>
                    </a:lnTo>
                    <a:lnTo>
                      <a:pt x="0" y="0"/>
                    </a:lnTo>
                    <a:lnTo>
                      <a:pt x="1" y="0"/>
                    </a:lnTo>
                    <a:lnTo>
                      <a:pt x="2" y="0"/>
                    </a:lnTo>
                    <a:lnTo>
                      <a:pt x="3" y="0"/>
                    </a:lnTo>
                    <a:lnTo>
                      <a:pt x="3" y="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2" name="Freeform 108"/>
              <p:cNvSpPr>
                <a:spLocks/>
              </p:cNvSpPr>
              <p:nvPr/>
            </p:nvSpPr>
            <p:spPr bwMode="auto">
              <a:xfrm>
                <a:off x="1119" y="1511"/>
                <a:ext cx="3" cy="3"/>
              </a:xfrm>
              <a:custGeom>
                <a:avLst/>
                <a:gdLst>
                  <a:gd name="T0" fmla="*/ 2 w 3"/>
                  <a:gd name="T1" fmla="*/ 1 h 3"/>
                  <a:gd name="T2" fmla="*/ 2 w 3"/>
                  <a:gd name="T3" fmla="*/ 2 h 3"/>
                  <a:gd name="T4" fmla="*/ 1 w 3"/>
                  <a:gd name="T5" fmla="*/ 2 h 3"/>
                  <a:gd name="T6" fmla="*/ 0 w 3"/>
                  <a:gd name="T7" fmla="*/ 2 h 3"/>
                  <a:gd name="T8" fmla="*/ 0 w 3"/>
                  <a:gd name="T9" fmla="*/ 1 h 3"/>
                  <a:gd name="T10" fmla="*/ 0 w 3"/>
                  <a:gd name="T11" fmla="*/ 0 h 3"/>
                  <a:gd name="T12" fmla="*/ 1 w 3"/>
                  <a:gd name="T13" fmla="*/ 0 h 3"/>
                  <a:gd name="T14" fmla="*/ 2 w 3"/>
                  <a:gd name="T15" fmla="*/ 1 h 3"/>
                  <a:gd name="T16" fmla="*/ 0 60000 65536"/>
                  <a:gd name="T17" fmla="*/ 0 60000 65536"/>
                  <a:gd name="T18" fmla="*/ 0 60000 65536"/>
                  <a:gd name="T19" fmla="*/ 0 60000 65536"/>
                  <a:gd name="T20" fmla="*/ 0 60000 65536"/>
                  <a:gd name="T21" fmla="*/ 0 60000 65536"/>
                  <a:gd name="T22" fmla="*/ 0 60000 65536"/>
                  <a:gd name="T23" fmla="*/ 0 60000 65536"/>
                  <a:gd name="T24" fmla="*/ 0 w 3"/>
                  <a:gd name="T25" fmla="*/ 0 h 3"/>
                  <a:gd name="T26" fmla="*/ 3 w 3"/>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 h="3">
                    <a:moveTo>
                      <a:pt x="2" y="1"/>
                    </a:moveTo>
                    <a:lnTo>
                      <a:pt x="2" y="2"/>
                    </a:lnTo>
                    <a:lnTo>
                      <a:pt x="1" y="2"/>
                    </a:lnTo>
                    <a:lnTo>
                      <a:pt x="0" y="2"/>
                    </a:lnTo>
                    <a:lnTo>
                      <a:pt x="0" y="1"/>
                    </a:lnTo>
                    <a:lnTo>
                      <a:pt x="0" y="0"/>
                    </a:lnTo>
                    <a:lnTo>
                      <a:pt x="1" y="0"/>
                    </a:lnTo>
                    <a:lnTo>
                      <a:pt x="2" y="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3" name="Freeform 109"/>
              <p:cNvSpPr>
                <a:spLocks/>
              </p:cNvSpPr>
              <p:nvPr/>
            </p:nvSpPr>
            <p:spPr bwMode="auto">
              <a:xfrm>
                <a:off x="1090" y="1498"/>
                <a:ext cx="6" cy="5"/>
              </a:xfrm>
              <a:custGeom>
                <a:avLst/>
                <a:gdLst>
                  <a:gd name="T0" fmla="*/ 5 w 6"/>
                  <a:gd name="T1" fmla="*/ 2 h 5"/>
                  <a:gd name="T2" fmla="*/ 5 w 6"/>
                  <a:gd name="T3" fmla="*/ 3 h 5"/>
                  <a:gd name="T4" fmla="*/ 4 w 6"/>
                  <a:gd name="T5" fmla="*/ 3 h 5"/>
                  <a:gd name="T6" fmla="*/ 4 w 6"/>
                  <a:gd name="T7" fmla="*/ 4 h 5"/>
                  <a:gd name="T8" fmla="*/ 2 w 6"/>
                  <a:gd name="T9" fmla="*/ 4 h 5"/>
                  <a:gd name="T10" fmla="*/ 1 w 6"/>
                  <a:gd name="T11" fmla="*/ 4 h 5"/>
                  <a:gd name="T12" fmla="*/ 0 w 6"/>
                  <a:gd name="T13" fmla="*/ 3 h 5"/>
                  <a:gd name="T14" fmla="*/ 0 w 6"/>
                  <a:gd name="T15" fmla="*/ 2 h 5"/>
                  <a:gd name="T16" fmla="*/ 0 w 6"/>
                  <a:gd name="T17" fmla="*/ 1 h 5"/>
                  <a:gd name="T18" fmla="*/ 1 w 6"/>
                  <a:gd name="T19" fmla="*/ 0 h 5"/>
                  <a:gd name="T20" fmla="*/ 2 w 6"/>
                  <a:gd name="T21" fmla="*/ 0 h 5"/>
                  <a:gd name="T22" fmla="*/ 4 w 6"/>
                  <a:gd name="T23" fmla="*/ 0 h 5"/>
                  <a:gd name="T24" fmla="*/ 4 w 6"/>
                  <a:gd name="T25" fmla="*/ 1 h 5"/>
                  <a:gd name="T26" fmla="*/ 5 w 6"/>
                  <a:gd name="T27" fmla="*/ 1 h 5"/>
                  <a:gd name="T28" fmla="*/ 5 w 6"/>
                  <a:gd name="T29" fmla="*/ 2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5"/>
                  <a:gd name="T47" fmla="*/ 6 w 6"/>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5">
                    <a:moveTo>
                      <a:pt x="5" y="2"/>
                    </a:moveTo>
                    <a:lnTo>
                      <a:pt x="5" y="3"/>
                    </a:lnTo>
                    <a:lnTo>
                      <a:pt x="4" y="3"/>
                    </a:lnTo>
                    <a:lnTo>
                      <a:pt x="4" y="4"/>
                    </a:lnTo>
                    <a:lnTo>
                      <a:pt x="2" y="4"/>
                    </a:lnTo>
                    <a:lnTo>
                      <a:pt x="1" y="4"/>
                    </a:lnTo>
                    <a:lnTo>
                      <a:pt x="0" y="3"/>
                    </a:lnTo>
                    <a:lnTo>
                      <a:pt x="0" y="2"/>
                    </a:lnTo>
                    <a:lnTo>
                      <a:pt x="0" y="1"/>
                    </a:lnTo>
                    <a:lnTo>
                      <a:pt x="1" y="0"/>
                    </a:lnTo>
                    <a:lnTo>
                      <a:pt x="2" y="0"/>
                    </a:lnTo>
                    <a:lnTo>
                      <a:pt x="4" y="0"/>
                    </a:lnTo>
                    <a:lnTo>
                      <a:pt x="4" y="1"/>
                    </a:lnTo>
                    <a:lnTo>
                      <a:pt x="5" y="1"/>
                    </a:lnTo>
                    <a:lnTo>
                      <a:pt x="5" y="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4" name="Freeform 110"/>
              <p:cNvSpPr>
                <a:spLocks/>
              </p:cNvSpPr>
              <p:nvPr/>
            </p:nvSpPr>
            <p:spPr bwMode="auto">
              <a:xfrm>
                <a:off x="1105" y="1504"/>
                <a:ext cx="5" cy="4"/>
              </a:xfrm>
              <a:custGeom>
                <a:avLst/>
                <a:gdLst>
                  <a:gd name="T0" fmla="*/ 4 w 5"/>
                  <a:gd name="T1" fmla="*/ 1 h 4"/>
                  <a:gd name="T2" fmla="*/ 4 w 5"/>
                  <a:gd name="T3" fmla="*/ 2 h 4"/>
                  <a:gd name="T4" fmla="*/ 3 w 5"/>
                  <a:gd name="T5" fmla="*/ 2 h 4"/>
                  <a:gd name="T6" fmla="*/ 2 w 5"/>
                  <a:gd name="T7" fmla="*/ 3 h 4"/>
                  <a:gd name="T8" fmla="*/ 1 w 5"/>
                  <a:gd name="T9" fmla="*/ 2 h 4"/>
                  <a:gd name="T10" fmla="*/ 0 w 5"/>
                  <a:gd name="T11" fmla="*/ 2 h 4"/>
                  <a:gd name="T12" fmla="*/ 0 w 5"/>
                  <a:gd name="T13" fmla="*/ 1 h 4"/>
                  <a:gd name="T14" fmla="*/ 1 w 5"/>
                  <a:gd name="T15" fmla="*/ 0 h 4"/>
                  <a:gd name="T16" fmla="*/ 2 w 5"/>
                  <a:gd name="T17" fmla="*/ 0 h 4"/>
                  <a:gd name="T18" fmla="*/ 3 w 5"/>
                  <a:gd name="T19" fmla="*/ 0 h 4"/>
                  <a:gd name="T20" fmla="*/ 4 w 5"/>
                  <a:gd name="T21" fmla="*/ 1 h 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
                  <a:gd name="T34" fmla="*/ 0 h 4"/>
                  <a:gd name="T35" fmla="*/ 5 w 5"/>
                  <a:gd name="T36" fmla="*/ 4 h 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 h="4">
                    <a:moveTo>
                      <a:pt x="4" y="1"/>
                    </a:moveTo>
                    <a:lnTo>
                      <a:pt x="4" y="2"/>
                    </a:lnTo>
                    <a:lnTo>
                      <a:pt x="3" y="2"/>
                    </a:lnTo>
                    <a:lnTo>
                      <a:pt x="2" y="3"/>
                    </a:lnTo>
                    <a:lnTo>
                      <a:pt x="1" y="2"/>
                    </a:lnTo>
                    <a:lnTo>
                      <a:pt x="0" y="2"/>
                    </a:lnTo>
                    <a:lnTo>
                      <a:pt x="0" y="1"/>
                    </a:lnTo>
                    <a:lnTo>
                      <a:pt x="1" y="0"/>
                    </a:lnTo>
                    <a:lnTo>
                      <a:pt x="2" y="0"/>
                    </a:lnTo>
                    <a:lnTo>
                      <a:pt x="3" y="0"/>
                    </a:lnTo>
                    <a:lnTo>
                      <a:pt x="4" y="1"/>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5" name="Freeform 111"/>
              <p:cNvSpPr>
                <a:spLocks/>
              </p:cNvSpPr>
              <p:nvPr/>
            </p:nvSpPr>
            <p:spPr bwMode="auto">
              <a:xfrm>
                <a:off x="1097" y="1559"/>
                <a:ext cx="21" cy="20"/>
              </a:xfrm>
              <a:custGeom>
                <a:avLst/>
                <a:gdLst>
                  <a:gd name="T0" fmla="*/ 18 w 21"/>
                  <a:gd name="T1" fmla="*/ 16 h 20"/>
                  <a:gd name="T2" fmla="*/ 16 w 21"/>
                  <a:gd name="T3" fmla="*/ 18 h 20"/>
                  <a:gd name="T4" fmla="*/ 13 w 21"/>
                  <a:gd name="T5" fmla="*/ 19 h 20"/>
                  <a:gd name="T6" fmla="*/ 11 w 21"/>
                  <a:gd name="T7" fmla="*/ 19 h 20"/>
                  <a:gd name="T8" fmla="*/ 10 w 21"/>
                  <a:gd name="T9" fmla="*/ 19 h 20"/>
                  <a:gd name="T10" fmla="*/ 8 w 21"/>
                  <a:gd name="T11" fmla="*/ 18 h 20"/>
                  <a:gd name="T12" fmla="*/ 7 w 21"/>
                  <a:gd name="T13" fmla="*/ 17 h 20"/>
                  <a:gd name="T14" fmla="*/ 4 w 21"/>
                  <a:gd name="T15" fmla="*/ 16 h 20"/>
                  <a:gd name="T16" fmla="*/ 3 w 21"/>
                  <a:gd name="T17" fmla="*/ 15 h 20"/>
                  <a:gd name="T18" fmla="*/ 1 w 21"/>
                  <a:gd name="T19" fmla="*/ 14 h 20"/>
                  <a:gd name="T20" fmla="*/ 0 w 21"/>
                  <a:gd name="T21" fmla="*/ 13 h 20"/>
                  <a:gd name="T22" fmla="*/ 1 w 21"/>
                  <a:gd name="T23" fmla="*/ 11 h 20"/>
                  <a:gd name="T24" fmla="*/ 4 w 21"/>
                  <a:gd name="T25" fmla="*/ 9 h 20"/>
                  <a:gd name="T26" fmla="*/ 8 w 21"/>
                  <a:gd name="T27" fmla="*/ 10 h 20"/>
                  <a:gd name="T28" fmla="*/ 10 w 21"/>
                  <a:gd name="T29" fmla="*/ 12 h 20"/>
                  <a:gd name="T30" fmla="*/ 12 w 21"/>
                  <a:gd name="T31" fmla="*/ 13 h 20"/>
                  <a:gd name="T32" fmla="*/ 12 w 21"/>
                  <a:gd name="T33" fmla="*/ 11 h 20"/>
                  <a:gd name="T34" fmla="*/ 14 w 21"/>
                  <a:gd name="T35" fmla="*/ 6 h 20"/>
                  <a:gd name="T36" fmla="*/ 16 w 21"/>
                  <a:gd name="T37" fmla="*/ 2 h 20"/>
                  <a:gd name="T38" fmla="*/ 20 w 21"/>
                  <a:gd name="T39" fmla="*/ 0 h 20"/>
                  <a:gd name="T40" fmla="*/ 20 w 21"/>
                  <a:gd name="T41" fmla="*/ 5 h 20"/>
                  <a:gd name="T42" fmla="*/ 19 w 21"/>
                  <a:gd name="T43" fmla="*/ 10 h 20"/>
                  <a:gd name="T44" fmla="*/ 18 w 21"/>
                  <a:gd name="T45" fmla="*/ 15 h 20"/>
                  <a:gd name="T46" fmla="*/ 18 w 21"/>
                  <a:gd name="T47" fmla="*/ 16 h 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20"/>
                  <a:gd name="T74" fmla="*/ 21 w 21"/>
                  <a:gd name="T75" fmla="*/ 20 h 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20">
                    <a:moveTo>
                      <a:pt x="18" y="16"/>
                    </a:moveTo>
                    <a:lnTo>
                      <a:pt x="16" y="18"/>
                    </a:lnTo>
                    <a:lnTo>
                      <a:pt x="13" y="19"/>
                    </a:lnTo>
                    <a:lnTo>
                      <a:pt x="11" y="19"/>
                    </a:lnTo>
                    <a:lnTo>
                      <a:pt x="10" y="19"/>
                    </a:lnTo>
                    <a:lnTo>
                      <a:pt x="8" y="18"/>
                    </a:lnTo>
                    <a:lnTo>
                      <a:pt x="7" y="17"/>
                    </a:lnTo>
                    <a:lnTo>
                      <a:pt x="4" y="16"/>
                    </a:lnTo>
                    <a:lnTo>
                      <a:pt x="3" y="15"/>
                    </a:lnTo>
                    <a:lnTo>
                      <a:pt x="1" y="14"/>
                    </a:lnTo>
                    <a:lnTo>
                      <a:pt x="0" y="13"/>
                    </a:lnTo>
                    <a:lnTo>
                      <a:pt x="1" y="11"/>
                    </a:lnTo>
                    <a:lnTo>
                      <a:pt x="4" y="9"/>
                    </a:lnTo>
                    <a:lnTo>
                      <a:pt x="8" y="10"/>
                    </a:lnTo>
                    <a:lnTo>
                      <a:pt x="10" y="12"/>
                    </a:lnTo>
                    <a:lnTo>
                      <a:pt x="12" y="13"/>
                    </a:lnTo>
                    <a:lnTo>
                      <a:pt x="12" y="11"/>
                    </a:lnTo>
                    <a:lnTo>
                      <a:pt x="14" y="6"/>
                    </a:lnTo>
                    <a:lnTo>
                      <a:pt x="16" y="2"/>
                    </a:lnTo>
                    <a:lnTo>
                      <a:pt x="20" y="0"/>
                    </a:lnTo>
                    <a:lnTo>
                      <a:pt x="20" y="5"/>
                    </a:lnTo>
                    <a:lnTo>
                      <a:pt x="19" y="10"/>
                    </a:lnTo>
                    <a:lnTo>
                      <a:pt x="18" y="15"/>
                    </a:lnTo>
                    <a:lnTo>
                      <a:pt x="18" y="16"/>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6" name="Freeform 112"/>
              <p:cNvSpPr>
                <a:spLocks/>
              </p:cNvSpPr>
              <p:nvPr/>
            </p:nvSpPr>
            <p:spPr bwMode="auto">
              <a:xfrm>
                <a:off x="1079" y="1554"/>
                <a:ext cx="19" cy="17"/>
              </a:xfrm>
              <a:custGeom>
                <a:avLst/>
                <a:gdLst>
                  <a:gd name="T0" fmla="*/ 12 w 19"/>
                  <a:gd name="T1" fmla="*/ 16 h 17"/>
                  <a:gd name="T2" fmla="*/ 10 w 19"/>
                  <a:gd name="T3" fmla="*/ 16 h 17"/>
                  <a:gd name="T4" fmla="*/ 8 w 19"/>
                  <a:gd name="T5" fmla="*/ 16 h 17"/>
                  <a:gd name="T6" fmla="*/ 6 w 19"/>
                  <a:gd name="T7" fmla="*/ 15 h 17"/>
                  <a:gd name="T8" fmla="*/ 3 w 19"/>
                  <a:gd name="T9" fmla="*/ 15 h 17"/>
                  <a:gd name="T10" fmla="*/ 1 w 19"/>
                  <a:gd name="T11" fmla="*/ 14 h 17"/>
                  <a:gd name="T12" fmla="*/ 0 w 19"/>
                  <a:gd name="T13" fmla="*/ 13 h 17"/>
                  <a:gd name="T14" fmla="*/ 0 w 19"/>
                  <a:gd name="T15" fmla="*/ 12 h 17"/>
                  <a:gd name="T16" fmla="*/ 1 w 19"/>
                  <a:gd name="T17" fmla="*/ 10 h 17"/>
                  <a:gd name="T18" fmla="*/ 4 w 19"/>
                  <a:gd name="T19" fmla="*/ 9 h 17"/>
                  <a:gd name="T20" fmla="*/ 7 w 19"/>
                  <a:gd name="T21" fmla="*/ 9 h 17"/>
                  <a:gd name="T22" fmla="*/ 10 w 19"/>
                  <a:gd name="T23" fmla="*/ 10 h 17"/>
                  <a:gd name="T24" fmla="*/ 11 w 19"/>
                  <a:gd name="T25" fmla="*/ 11 h 17"/>
                  <a:gd name="T26" fmla="*/ 13 w 19"/>
                  <a:gd name="T27" fmla="*/ 8 h 17"/>
                  <a:gd name="T28" fmla="*/ 13 w 19"/>
                  <a:gd name="T29" fmla="*/ 3 h 17"/>
                  <a:gd name="T30" fmla="*/ 14 w 19"/>
                  <a:gd name="T31" fmla="*/ 0 h 17"/>
                  <a:gd name="T32" fmla="*/ 18 w 19"/>
                  <a:gd name="T33" fmla="*/ 0 h 17"/>
                  <a:gd name="T34" fmla="*/ 18 w 19"/>
                  <a:gd name="T35" fmla="*/ 7 h 17"/>
                  <a:gd name="T36" fmla="*/ 16 w 19"/>
                  <a:gd name="T37" fmla="*/ 12 h 17"/>
                  <a:gd name="T38" fmla="*/ 13 w 19"/>
                  <a:gd name="T39" fmla="*/ 15 h 17"/>
                  <a:gd name="T40" fmla="*/ 12 w 19"/>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9"/>
                  <a:gd name="T64" fmla="*/ 0 h 17"/>
                  <a:gd name="T65" fmla="*/ 19 w 19"/>
                  <a:gd name="T66" fmla="*/ 17 h 1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9" h="17">
                    <a:moveTo>
                      <a:pt x="12" y="16"/>
                    </a:moveTo>
                    <a:lnTo>
                      <a:pt x="10" y="16"/>
                    </a:lnTo>
                    <a:lnTo>
                      <a:pt x="8" y="16"/>
                    </a:lnTo>
                    <a:lnTo>
                      <a:pt x="6" y="15"/>
                    </a:lnTo>
                    <a:lnTo>
                      <a:pt x="3" y="15"/>
                    </a:lnTo>
                    <a:lnTo>
                      <a:pt x="1" y="14"/>
                    </a:lnTo>
                    <a:lnTo>
                      <a:pt x="0" y="13"/>
                    </a:lnTo>
                    <a:lnTo>
                      <a:pt x="0" y="12"/>
                    </a:lnTo>
                    <a:lnTo>
                      <a:pt x="1" y="10"/>
                    </a:lnTo>
                    <a:lnTo>
                      <a:pt x="4" y="9"/>
                    </a:lnTo>
                    <a:lnTo>
                      <a:pt x="7" y="9"/>
                    </a:lnTo>
                    <a:lnTo>
                      <a:pt x="10" y="10"/>
                    </a:lnTo>
                    <a:lnTo>
                      <a:pt x="11" y="11"/>
                    </a:lnTo>
                    <a:lnTo>
                      <a:pt x="13" y="8"/>
                    </a:lnTo>
                    <a:lnTo>
                      <a:pt x="13" y="3"/>
                    </a:lnTo>
                    <a:lnTo>
                      <a:pt x="14" y="0"/>
                    </a:lnTo>
                    <a:lnTo>
                      <a:pt x="18" y="0"/>
                    </a:lnTo>
                    <a:lnTo>
                      <a:pt x="18" y="7"/>
                    </a:lnTo>
                    <a:lnTo>
                      <a:pt x="16" y="12"/>
                    </a:lnTo>
                    <a:lnTo>
                      <a:pt x="13" y="15"/>
                    </a:lnTo>
                    <a:lnTo>
                      <a:pt x="12" y="16"/>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7" name="Freeform 113"/>
              <p:cNvSpPr>
                <a:spLocks/>
              </p:cNvSpPr>
              <p:nvPr/>
            </p:nvSpPr>
            <p:spPr bwMode="auto">
              <a:xfrm>
                <a:off x="1064" y="1547"/>
                <a:ext cx="19" cy="17"/>
              </a:xfrm>
              <a:custGeom>
                <a:avLst/>
                <a:gdLst>
                  <a:gd name="T0" fmla="*/ 17 w 19"/>
                  <a:gd name="T1" fmla="*/ 12 h 17"/>
                  <a:gd name="T2" fmla="*/ 14 w 19"/>
                  <a:gd name="T3" fmla="*/ 14 h 17"/>
                  <a:gd name="T4" fmla="*/ 12 w 19"/>
                  <a:gd name="T5" fmla="*/ 15 h 17"/>
                  <a:gd name="T6" fmla="*/ 10 w 19"/>
                  <a:gd name="T7" fmla="*/ 16 h 17"/>
                  <a:gd name="T8" fmla="*/ 8 w 19"/>
                  <a:gd name="T9" fmla="*/ 16 h 17"/>
                  <a:gd name="T10" fmla="*/ 6 w 19"/>
                  <a:gd name="T11" fmla="*/ 15 h 17"/>
                  <a:gd name="T12" fmla="*/ 5 w 19"/>
                  <a:gd name="T13" fmla="*/ 15 h 17"/>
                  <a:gd name="T14" fmla="*/ 3 w 19"/>
                  <a:gd name="T15" fmla="*/ 14 h 17"/>
                  <a:gd name="T16" fmla="*/ 2 w 19"/>
                  <a:gd name="T17" fmla="*/ 14 h 17"/>
                  <a:gd name="T18" fmla="*/ 1 w 19"/>
                  <a:gd name="T19" fmla="*/ 13 h 17"/>
                  <a:gd name="T20" fmla="*/ 0 w 19"/>
                  <a:gd name="T21" fmla="*/ 13 h 17"/>
                  <a:gd name="T22" fmla="*/ 0 w 19"/>
                  <a:gd name="T23" fmla="*/ 11 h 17"/>
                  <a:gd name="T24" fmla="*/ 4 w 19"/>
                  <a:gd name="T25" fmla="*/ 8 h 17"/>
                  <a:gd name="T26" fmla="*/ 7 w 19"/>
                  <a:gd name="T27" fmla="*/ 8 h 17"/>
                  <a:gd name="T28" fmla="*/ 9 w 19"/>
                  <a:gd name="T29" fmla="*/ 9 h 17"/>
                  <a:gd name="T30" fmla="*/ 11 w 19"/>
                  <a:gd name="T31" fmla="*/ 10 h 17"/>
                  <a:gd name="T32" fmla="*/ 11 w 19"/>
                  <a:gd name="T33" fmla="*/ 8 h 17"/>
                  <a:gd name="T34" fmla="*/ 13 w 19"/>
                  <a:gd name="T35" fmla="*/ 4 h 17"/>
                  <a:gd name="T36" fmla="*/ 15 w 19"/>
                  <a:gd name="T37" fmla="*/ 1 h 17"/>
                  <a:gd name="T38" fmla="*/ 18 w 19"/>
                  <a:gd name="T39" fmla="*/ 0 h 17"/>
                  <a:gd name="T40" fmla="*/ 18 w 19"/>
                  <a:gd name="T41" fmla="*/ 4 h 17"/>
                  <a:gd name="T42" fmla="*/ 18 w 19"/>
                  <a:gd name="T43" fmla="*/ 8 h 17"/>
                  <a:gd name="T44" fmla="*/ 17 w 19"/>
                  <a:gd name="T45" fmla="*/ 11 h 17"/>
                  <a:gd name="T46" fmla="*/ 17 w 19"/>
                  <a:gd name="T47" fmla="*/ 12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9"/>
                  <a:gd name="T73" fmla="*/ 0 h 17"/>
                  <a:gd name="T74" fmla="*/ 19 w 19"/>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9" h="17">
                    <a:moveTo>
                      <a:pt x="17" y="12"/>
                    </a:moveTo>
                    <a:lnTo>
                      <a:pt x="14" y="14"/>
                    </a:lnTo>
                    <a:lnTo>
                      <a:pt x="12" y="15"/>
                    </a:lnTo>
                    <a:lnTo>
                      <a:pt x="10" y="16"/>
                    </a:lnTo>
                    <a:lnTo>
                      <a:pt x="8" y="16"/>
                    </a:lnTo>
                    <a:lnTo>
                      <a:pt x="6" y="15"/>
                    </a:lnTo>
                    <a:lnTo>
                      <a:pt x="5" y="15"/>
                    </a:lnTo>
                    <a:lnTo>
                      <a:pt x="3" y="14"/>
                    </a:lnTo>
                    <a:lnTo>
                      <a:pt x="2" y="14"/>
                    </a:lnTo>
                    <a:lnTo>
                      <a:pt x="1" y="13"/>
                    </a:lnTo>
                    <a:lnTo>
                      <a:pt x="0" y="13"/>
                    </a:lnTo>
                    <a:lnTo>
                      <a:pt x="0" y="11"/>
                    </a:lnTo>
                    <a:lnTo>
                      <a:pt x="4" y="8"/>
                    </a:lnTo>
                    <a:lnTo>
                      <a:pt x="7" y="8"/>
                    </a:lnTo>
                    <a:lnTo>
                      <a:pt x="9" y="9"/>
                    </a:lnTo>
                    <a:lnTo>
                      <a:pt x="11" y="10"/>
                    </a:lnTo>
                    <a:lnTo>
                      <a:pt x="11" y="8"/>
                    </a:lnTo>
                    <a:lnTo>
                      <a:pt x="13" y="4"/>
                    </a:lnTo>
                    <a:lnTo>
                      <a:pt x="15" y="1"/>
                    </a:lnTo>
                    <a:lnTo>
                      <a:pt x="18" y="0"/>
                    </a:lnTo>
                    <a:lnTo>
                      <a:pt x="18" y="4"/>
                    </a:lnTo>
                    <a:lnTo>
                      <a:pt x="18" y="8"/>
                    </a:lnTo>
                    <a:lnTo>
                      <a:pt x="17" y="11"/>
                    </a:lnTo>
                    <a:lnTo>
                      <a:pt x="17" y="1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8" name="Freeform 114"/>
              <p:cNvSpPr>
                <a:spLocks/>
              </p:cNvSpPr>
              <p:nvPr/>
            </p:nvSpPr>
            <p:spPr bwMode="auto">
              <a:xfrm>
                <a:off x="1086" y="1589"/>
                <a:ext cx="21" cy="14"/>
              </a:xfrm>
              <a:custGeom>
                <a:avLst/>
                <a:gdLst>
                  <a:gd name="T0" fmla="*/ 17 w 21"/>
                  <a:gd name="T1" fmla="*/ 12 h 14"/>
                  <a:gd name="T2" fmla="*/ 15 w 21"/>
                  <a:gd name="T3" fmla="*/ 12 h 14"/>
                  <a:gd name="T4" fmla="*/ 12 w 21"/>
                  <a:gd name="T5" fmla="*/ 13 h 14"/>
                  <a:gd name="T6" fmla="*/ 8 w 21"/>
                  <a:gd name="T7" fmla="*/ 13 h 14"/>
                  <a:gd name="T8" fmla="*/ 5 w 21"/>
                  <a:gd name="T9" fmla="*/ 12 h 14"/>
                  <a:gd name="T10" fmla="*/ 2 w 21"/>
                  <a:gd name="T11" fmla="*/ 11 h 14"/>
                  <a:gd name="T12" fmla="*/ 0 w 21"/>
                  <a:gd name="T13" fmla="*/ 10 h 14"/>
                  <a:gd name="T14" fmla="*/ 0 w 21"/>
                  <a:gd name="T15" fmla="*/ 8 h 14"/>
                  <a:gd name="T16" fmla="*/ 1 w 21"/>
                  <a:gd name="T17" fmla="*/ 5 h 14"/>
                  <a:gd name="T18" fmla="*/ 2 w 21"/>
                  <a:gd name="T19" fmla="*/ 4 h 14"/>
                  <a:gd name="T20" fmla="*/ 4 w 21"/>
                  <a:gd name="T21" fmla="*/ 4 h 14"/>
                  <a:gd name="T22" fmla="*/ 6 w 21"/>
                  <a:gd name="T23" fmla="*/ 4 h 14"/>
                  <a:gd name="T24" fmla="*/ 8 w 21"/>
                  <a:gd name="T25" fmla="*/ 5 h 14"/>
                  <a:gd name="T26" fmla="*/ 10 w 21"/>
                  <a:gd name="T27" fmla="*/ 5 h 14"/>
                  <a:gd name="T28" fmla="*/ 12 w 21"/>
                  <a:gd name="T29" fmla="*/ 6 h 14"/>
                  <a:gd name="T30" fmla="*/ 13 w 21"/>
                  <a:gd name="T31" fmla="*/ 6 h 14"/>
                  <a:gd name="T32" fmla="*/ 14 w 21"/>
                  <a:gd name="T33" fmla="*/ 7 h 14"/>
                  <a:gd name="T34" fmla="*/ 14 w 21"/>
                  <a:gd name="T35" fmla="*/ 6 h 14"/>
                  <a:gd name="T36" fmla="*/ 15 w 21"/>
                  <a:gd name="T37" fmla="*/ 3 h 14"/>
                  <a:gd name="T38" fmla="*/ 16 w 21"/>
                  <a:gd name="T39" fmla="*/ 1 h 14"/>
                  <a:gd name="T40" fmla="*/ 16 w 21"/>
                  <a:gd name="T41" fmla="*/ 0 h 14"/>
                  <a:gd name="T42" fmla="*/ 17 w 21"/>
                  <a:gd name="T43" fmla="*/ 0 h 14"/>
                  <a:gd name="T44" fmla="*/ 18 w 21"/>
                  <a:gd name="T45" fmla="*/ 0 h 14"/>
                  <a:gd name="T46" fmla="*/ 19 w 21"/>
                  <a:gd name="T47" fmla="*/ 0 h 14"/>
                  <a:gd name="T48" fmla="*/ 20 w 21"/>
                  <a:gd name="T49" fmla="*/ 1 h 14"/>
                  <a:gd name="T50" fmla="*/ 20 w 21"/>
                  <a:gd name="T51" fmla="*/ 3 h 14"/>
                  <a:gd name="T52" fmla="*/ 19 w 21"/>
                  <a:gd name="T53" fmla="*/ 7 h 14"/>
                  <a:gd name="T54" fmla="*/ 18 w 21"/>
                  <a:gd name="T55" fmla="*/ 10 h 14"/>
                  <a:gd name="T56" fmla="*/ 17 w 21"/>
                  <a:gd name="T57" fmla="*/ 12 h 1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
                  <a:gd name="T88" fmla="*/ 0 h 14"/>
                  <a:gd name="T89" fmla="*/ 21 w 21"/>
                  <a:gd name="T90" fmla="*/ 14 h 1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 h="14">
                    <a:moveTo>
                      <a:pt x="17" y="12"/>
                    </a:moveTo>
                    <a:lnTo>
                      <a:pt x="15" y="12"/>
                    </a:lnTo>
                    <a:lnTo>
                      <a:pt x="12" y="13"/>
                    </a:lnTo>
                    <a:lnTo>
                      <a:pt x="8" y="13"/>
                    </a:lnTo>
                    <a:lnTo>
                      <a:pt x="5" y="12"/>
                    </a:lnTo>
                    <a:lnTo>
                      <a:pt x="2" y="11"/>
                    </a:lnTo>
                    <a:lnTo>
                      <a:pt x="0" y="10"/>
                    </a:lnTo>
                    <a:lnTo>
                      <a:pt x="0" y="8"/>
                    </a:lnTo>
                    <a:lnTo>
                      <a:pt x="1" y="5"/>
                    </a:lnTo>
                    <a:lnTo>
                      <a:pt x="2" y="4"/>
                    </a:lnTo>
                    <a:lnTo>
                      <a:pt x="4" y="4"/>
                    </a:lnTo>
                    <a:lnTo>
                      <a:pt x="6" y="4"/>
                    </a:lnTo>
                    <a:lnTo>
                      <a:pt x="8" y="5"/>
                    </a:lnTo>
                    <a:lnTo>
                      <a:pt x="10" y="5"/>
                    </a:lnTo>
                    <a:lnTo>
                      <a:pt x="12" y="6"/>
                    </a:lnTo>
                    <a:lnTo>
                      <a:pt x="13" y="6"/>
                    </a:lnTo>
                    <a:lnTo>
                      <a:pt x="14" y="7"/>
                    </a:lnTo>
                    <a:lnTo>
                      <a:pt x="14" y="6"/>
                    </a:lnTo>
                    <a:lnTo>
                      <a:pt x="15" y="3"/>
                    </a:lnTo>
                    <a:lnTo>
                      <a:pt x="16" y="1"/>
                    </a:lnTo>
                    <a:lnTo>
                      <a:pt x="16" y="0"/>
                    </a:lnTo>
                    <a:lnTo>
                      <a:pt x="17" y="0"/>
                    </a:lnTo>
                    <a:lnTo>
                      <a:pt x="18" y="0"/>
                    </a:lnTo>
                    <a:lnTo>
                      <a:pt x="19" y="0"/>
                    </a:lnTo>
                    <a:lnTo>
                      <a:pt x="20" y="1"/>
                    </a:lnTo>
                    <a:lnTo>
                      <a:pt x="20" y="3"/>
                    </a:lnTo>
                    <a:lnTo>
                      <a:pt x="19" y="7"/>
                    </a:lnTo>
                    <a:lnTo>
                      <a:pt x="18" y="10"/>
                    </a:lnTo>
                    <a:lnTo>
                      <a:pt x="17" y="12"/>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39" name="Freeform 115"/>
              <p:cNvSpPr>
                <a:spLocks/>
              </p:cNvSpPr>
              <p:nvPr/>
            </p:nvSpPr>
            <p:spPr bwMode="auto">
              <a:xfrm>
                <a:off x="1066" y="1580"/>
                <a:ext cx="18" cy="15"/>
              </a:xfrm>
              <a:custGeom>
                <a:avLst/>
                <a:gdLst>
                  <a:gd name="T0" fmla="*/ 13 w 18"/>
                  <a:gd name="T1" fmla="*/ 13 h 15"/>
                  <a:gd name="T2" fmla="*/ 11 w 18"/>
                  <a:gd name="T3" fmla="*/ 13 h 15"/>
                  <a:gd name="T4" fmla="*/ 8 w 18"/>
                  <a:gd name="T5" fmla="*/ 14 h 15"/>
                  <a:gd name="T6" fmla="*/ 4 w 18"/>
                  <a:gd name="T7" fmla="*/ 14 h 15"/>
                  <a:gd name="T8" fmla="*/ 1 w 18"/>
                  <a:gd name="T9" fmla="*/ 12 h 15"/>
                  <a:gd name="T10" fmla="*/ 0 w 18"/>
                  <a:gd name="T11" fmla="*/ 11 h 15"/>
                  <a:gd name="T12" fmla="*/ 0 w 18"/>
                  <a:gd name="T13" fmla="*/ 10 h 15"/>
                  <a:gd name="T14" fmla="*/ 1 w 18"/>
                  <a:gd name="T15" fmla="*/ 9 h 15"/>
                  <a:gd name="T16" fmla="*/ 1 w 18"/>
                  <a:gd name="T17" fmla="*/ 8 h 15"/>
                  <a:gd name="T18" fmla="*/ 3 w 18"/>
                  <a:gd name="T19" fmla="*/ 8 h 15"/>
                  <a:gd name="T20" fmla="*/ 4 w 18"/>
                  <a:gd name="T21" fmla="*/ 8 h 15"/>
                  <a:gd name="T22" fmla="*/ 7 w 18"/>
                  <a:gd name="T23" fmla="*/ 9 h 15"/>
                  <a:gd name="T24" fmla="*/ 9 w 18"/>
                  <a:gd name="T25" fmla="*/ 9 h 15"/>
                  <a:gd name="T26" fmla="*/ 10 w 18"/>
                  <a:gd name="T27" fmla="*/ 9 h 15"/>
                  <a:gd name="T28" fmla="*/ 11 w 18"/>
                  <a:gd name="T29" fmla="*/ 9 h 15"/>
                  <a:gd name="T30" fmla="*/ 11 w 18"/>
                  <a:gd name="T31" fmla="*/ 7 h 15"/>
                  <a:gd name="T32" fmla="*/ 11 w 18"/>
                  <a:gd name="T33" fmla="*/ 4 h 15"/>
                  <a:gd name="T34" fmla="*/ 12 w 18"/>
                  <a:gd name="T35" fmla="*/ 1 h 15"/>
                  <a:gd name="T36" fmla="*/ 15 w 18"/>
                  <a:gd name="T37" fmla="*/ 0 h 15"/>
                  <a:gd name="T38" fmla="*/ 17 w 18"/>
                  <a:gd name="T39" fmla="*/ 5 h 15"/>
                  <a:gd name="T40" fmla="*/ 17 w 18"/>
                  <a:gd name="T41" fmla="*/ 8 h 15"/>
                  <a:gd name="T42" fmla="*/ 15 w 18"/>
                  <a:gd name="T43" fmla="*/ 11 h 15"/>
                  <a:gd name="T44" fmla="*/ 13 w 18"/>
                  <a:gd name="T45" fmla="*/ 13 h 1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
                  <a:gd name="T70" fmla="*/ 0 h 15"/>
                  <a:gd name="T71" fmla="*/ 18 w 18"/>
                  <a:gd name="T72" fmla="*/ 15 h 1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 h="15">
                    <a:moveTo>
                      <a:pt x="13" y="13"/>
                    </a:moveTo>
                    <a:lnTo>
                      <a:pt x="11" y="13"/>
                    </a:lnTo>
                    <a:lnTo>
                      <a:pt x="8" y="14"/>
                    </a:lnTo>
                    <a:lnTo>
                      <a:pt x="4" y="14"/>
                    </a:lnTo>
                    <a:lnTo>
                      <a:pt x="1" y="12"/>
                    </a:lnTo>
                    <a:lnTo>
                      <a:pt x="0" y="11"/>
                    </a:lnTo>
                    <a:lnTo>
                      <a:pt x="0" y="10"/>
                    </a:lnTo>
                    <a:lnTo>
                      <a:pt x="1" y="9"/>
                    </a:lnTo>
                    <a:lnTo>
                      <a:pt x="1" y="8"/>
                    </a:lnTo>
                    <a:lnTo>
                      <a:pt x="3" y="8"/>
                    </a:lnTo>
                    <a:lnTo>
                      <a:pt x="4" y="8"/>
                    </a:lnTo>
                    <a:lnTo>
                      <a:pt x="7" y="9"/>
                    </a:lnTo>
                    <a:lnTo>
                      <a:pt x="9" y="9"/>
                    </a:lnTo>
                    <a:lnTo>
                      <a:pt x="10" y="9"/>
                    </a:lnTo>
                    <a:lnTo>
                      <a:pt x="11" y="9"/>
                    </a:lnTo>
                    <a:lnTo>
                      <a:pt x="11" y="7"/>
                    </a:lnTo>
                    <a:lnTo>
                      <a:pt x="11" y="4"/>
                    </a:lnTo>
                    <a:lnTo>
                      <a:pt x="12" y="1"/>
                    </a:lnTo>
                    <a:lnTo>
                      <a:pt x="15" y="0"/>
                    </a:lnTo>
                    <a:lnTo>
                      <a:pt x="17" y="5"/>
                    </a:lnTo>
                    <a:lnTo>
                      <a:pt x="17" y="8"/>
                    </a:lnTo>
                    <a:lnTo>
                      <a:pt x="15" y="11"/>
                    </a:lnTo>
                    <a:lnTo>
                      <a:pt x="13" y="13"/>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0" name="Freeform 116"/>
              <p:cNvSpPr>
                <a:spLocks/>
              </p:cNvSpPr>
              <p:nvPr/>
            </p:nvSpPr>
            <p:spPr bwMode="auto">
              <a:xfrm>
                <a:off x="1049" y="1574"/>
                <a:ext cx="18" cy="16"/>
              </a:xfrm>
              <a:custGeom>
                <a:avLst/>
                <a:gdLst>
                  <a:gd name="T0" fmla="*/ 11 w 18"/>
                  <a:gd name="T1" fmla="*/ 14 h 16"/>
                  <a:gd name="T2" fmla="*/ 9 w 18"/>
                  <a:gd name="T3" fmla="*/ 15 h 16"/>
                  <a:gd name="T4" fmla="*/ 6 w 18"/>
                  <a:gd name="T5" fmla="*/ 14 h 16"/>
                  <a:gd name="T6" fmla="*/ 4 w 18"/>
                  <a:gd name="T7" fmla="*/ 14 h 16"/>
                  <a:gd name="T8" fmla="*/ 1 w 18"/>
                  <a:gd name="T9" fmla="*/ 13 h 16"/>
                  <a:gd name="T10" fmla="*/ 0 w 18"/>
                  <a:gd name="T11" fmla="*/ 12 h 16"/>
                  <a:gd name="T12" fmla="*/ 0 w 18"/>
                  <a:gd name="T13" fmla="*/ 11 h 16"/>
                  <a:gd name="T14" fmla="*/ 0 w 18"/>
                  <a:gd name="T15" fmla="*/ 10 h 16"/>
                  <a:gd name="T16" fmla="*/ 0 w 18"/>
                  <a:gd name="T17" fmla="*/ 9 h 16"/>
                  <a:gd name="T18" fmla="*/ 3 w 18"/>
                  <a:gd name="T19" fmla="*/ 7 h 16"/>
                  <a:gd name="T20" fmla="*/ 5 w 18"/>
                  <a:gd name="T21" fmla="*/ 8 h 16"/>
                  <a:gd name="T22" fmla="*/ 7 w 18"/>
                  <a:gd name="T23" fmla="*/ 9 h 16"/>
                  <a:gd name="T24" fmla="*/ 8 w 18"/>
                  <a:gd name="T25" fmla="*/ 10 h 16"/>
                  <a:gd name="T26" fmla="*/ 9 w 18"/>
                  <a:gd name="T27" fmla="*/ 9 h 16"/>
                  <a:gd name="T28" fmla="*/ 11 w 18"/>
                  <a:gd name="T29" fmla="*/ 5 h 16"/>
                  <a:gd name="T30" fmla="*/ 13 w 18"/>
                  <a:gd name="T31" fmla="*/ 1 h 16"/>
                  <a:gd name="T32" fmla="*/ 16 w 18"/>
                  <a:gd name="T33" fmla="*/ 0 h 16"/>
                  <a:gd name="T34" fmla="*/ 17 w 18"/>
                  <a:gd name="T35" fmla="*/ 5 h 16"/>
                  <a:gd name="T36" fmla="*/ 15 w 18"/>
                  <a:gd name="T37" fmla="*/ 10 h 16"/>
                  <a:gd name="T38" fmla="*/ 12 w 18"/>
                  <a:gd name="T39" fmla="*/ 13 h 16"/>
                  <a:gd name="T40" fmla="*/ 11 w 18"/>
                  <a:gd name="T41" fmla="*/ 14 h 1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
                  <a:gd name="T64" fmla="*/ 0 h 16"/>
                  <a:gd name="T65" fmla="*/ 18 w 18"/>
                  <a:gd name="T66" fmla="*/ 16 h 1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 h="16">
                    <a:moveTo>
                      <a:pt x="11" y="14"/>
                    </a:moveTo>
                    <a:lnTo>
                      <a:pt x="9" y="15"/>
                    </a:lnTo>
                    <a:lnTo>
                      <a:pt x="6" y="14"/>
                    </a:lnTo>
                    <a:lnTo>
                      <a:pt x="4" y="14"/>
                    </a:lnTo>
                    <a:lnTo>
                      <a:pt x="1" y="13"/>
                    </a:lnTo>
                    <a:lnTo>
                      <a:pt x="0" y="12"/>
                    </a:lnTo>
                    <a:lnTo>
                      <a:pt x="0" y="11"/>
                    </a:lnTo>
                    <a:lnTo>
                      <a:pt x="0" y="10"/>
                    </a:lnTo>
                    <a:lnTo>
                      <a:pt x="0" y="9"/>
                    </a:lnTo>
                    <a:lnTo>
                      <a:pt x="3" y="7"/>
                    </a:lnTo>
                    <a:lnTo>
                      <a:pt x="5" y="8"/>
                    </a:lnTo>
                    <a:lnTo>
                      <a:pt x="7" y="9"/>
                    </a:lnTo>
                    <a:lnTo>
                      <a:pt x="8" y="10"/>
                    </a:lnTo>
                    <a:lnTo>
                      <a:pt x="9" y="9"/>
                    </a:lnTo>
                    <a:lnTo>
                      <a:pt x="11" y="5"/>
                    </a:lnTo>
                    <a:lnTo>
                      <a:pt x="13" y="1"/>
                    </a:lnTo>
                    <a:lnTo>
                      <a:pt x="16" y="0"/>
                    </a:lnTo>
                    <a:lnTo>
                      <a:pt x="17" y="5"/>
                    </a:lnTo>
                    <a:lnTo>
                      <a:pt x="15" y="10"/>
                    </a:lnTo>
                    <a:lnTo>
                      <a:pt x="12" y="13"/>
                    </a:lnTo>
                    <a:lnTo>
                      <a:pt x="11" y="1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1" name="Freeform 117"/>
              <p:cNvSpPr>
                <a:spLocks/>
              </p:cNvSpPr>
              <p:nvPr/>
            </p:nvSpPr>
            <p:spPr bwMode="auto">
              <a:xfrm>
                <a:off x="1073" y="1613"/>
                <a:ext cx="22" cy="22"/>
              </a:xfrm>
              <a:custGeom>
                <a:avLst/>
                <a:gdLst>
                  <a:gd name="T0" fmla="*/ 17 w 22"/>
                  <a:gd name="T1" fmla="*/ 18 h 22"/>
                  <a:gd name="T2" fmla="*/ 16 w 22"/>
                  <a:gd name="T3" fmla="*/ 18 h 22"/>
                  <a:gd name="T4" fmla="*/ 15 w 22"/>
                  <a:gd name="T5" fmla="*/ 19 h 22"/>
                  <a:gd name="T6" fmla="*/ 13 w 22"/>
                  <a:gd name="T7" fmla="*/ 20 h 22"/>
                  <a:gd name="T8" fmla="*/ 11 w 22"/>
                  <a:gd name="T9" fmla="*/ 21 h 22"/>
                  <a:gd name="T10" fmla="*/ 9 w 22"/>
                  <a:gd name="T11" fmla="*/ 21 h 22"/>
                  <a:gd name="T12" fmla="*/ 6 w 22"/>
                  <a:gd name="T13" fmla="*/ 20 h 22"/>
                  <a:gd name="T14" fmla="*/ 3 w 22"/>
                  <a:gd name="T15" fmla="*/ 18 h 22"/>
                  <a:gd name="T16" fmla="*/ 1 w 22"/>
                  <a:gd name="T17" fmla="*/ 15 h 22"/>
                  <a:gd name="T18" fmla="*/ 1 w 22"/>
                  <a:gd name="T19" fmla="*/ 14 h 22"/>
                  <a:gd name="T20" fmla="*/ 0 w 22"/>
                  <a:gd name="T21" fmla="*/ 13 h 22"/>
                  <a:gd name="T22" fmla="*/ 0 w 22"/>
                  <a:gd name="T23" fmla="*/ 12 h 22"/>
                  <a:gd name="T24" fmla="*/ 0 w 22"/>
                  <a:gd name="T25" fmla="*/ 11 h 22"/>
                  <a:gd name="T26" fmla="*/ 2 w 22"/>
                  <a:gd name="T27" fmla="*/ 10 h 22"/>
                  <a:gd name="T28" fmla="*/ 5 w 22"/>
                  <a:gd name="T29" fmla="*/ 10 h 22"/>
                  <a:gd name="T30" fmla="*/ 7 w 22"/>
                  <a:gd name="T31" fmla="*/ 10 h 22"/>
                  <a:gd name="T32" fmla="*/ 9 w 22"/>
                  <a:gd name="T33" fmla="*/ 10 h 22"/>
                  <a:gd name="T34" fmla="*/ 11 w 22"/>
                  <a:gd name="T35" fmla="*/ 12 h 22"/>
                  <a:gd name="T36" fmla="*/ 12 w 22"/>
                  <a:gd name="T37" fmla="*/ 12 h 22"/>
                  <a:gd name="T38" fmla="*/ 13 w 22"/>
                  <a:gd name="T39" fmla="*/ 13 h 22"/>
                  <a:gd name="T40" fmla="*/ 13 w 22"/>
                  <a:gd name="T41" fmla="*/ 14 h 22"/>
                  <a:gd name="T42" fmla="*/ 14 w 22"/>
                  <a:gd name="T43" fmla="*/ 11 h 22"/>
                  <a:gd name="T44" fmla="*/ 15 w 22"/>
                  <a:gd name="T45" fmla="*/ 6 h 22"/>
                  <a:gd name="T46" fmla="*/ 18 w 22"/>
                  <a:gd name="T47" fmla="*/ 2 h 22"/>
                  <a:gd name="T48" fmla="*/ 21 w 22"/>
                  <a:gd name="T49" fmla="*/ 0 h 22"/>
                  <a:gd name="T50" fmla="*/ 21 w 22"/>
                  <a:gd name="T51" fmla="*/ 6 h 22"/>
                  <a:gd name="T52" fmla="*/ 20 w 22"/>
                  <a:gd name="T53" fmla="*/ 12 h 22"/>
                  <a:gd name="T54" fmla="*/ 18 w 22"/>
                  <a:gd name="T55" fmla="*/ 16 h 22"/>
                  <a:gd name="T56" fmla="*/ 17 w 22"/>
                  <a:gd name="T57" fmla="*/ 18 h 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22"/>
                  <a:gd name="T89" fmla="*/ 22 w 22"/>
                  <a:gd name="T90" fmla="*/ 22 h 2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22">
                    <a:moveTo>
                      <a:pt x="17" y="18"/>
                    </a:moveTo>
                    <a:lnTo>
                      <a:pt x="16" y="18"/>
                    </a:lnTo>
                    <a:lnTo>
                      <a:pt x="15" y="19"/>
                    </a:lnTo>
                    <a:lnTo>
                      <a:pt x="13" y="20"/>
                    </a:lnTo>
                    <a:lnTo>
                      <a:pt x="11" y="21"/>
                    </a:lnTo>
                    <a:lnTo>
                      <a:pt x="9" y="21"/>
                    </a:lnTo>
                    <a:lnTo>
                      <a:pt x="6" y="20"/>
                    </a:lnTo>
                    <a:lnTo>
                      <a:pt x="3" y="18"/>
                    </a:lnTo>
                    <a:lnTo>
                      <a:pt x="1" y="15"/>
                    </a:lnTo>
                    <a:lnTo>
                      <a:pt x="1" y="14"/>
                    </a:lnTo>
                    <a:lnTo>
                      <a:pt x="0" y="13"/>
                    </a:lnTo>
                    <a:lnTo>
                      <a:pt x="0" y="12"/>
                    </a:lnTo>
                    <a:lnTo>
                      <a:pt x="0" y="11"/>
                    </a:lnTo>
                    <a:lnTo>
                      <a:pt x="2" y="10"/>
                    </a:lnTo>
                    <a:lnTo>
                      <a:pt x="5" y="10"/>
                    </a:lnTo>
                    <a:lnTo>
                      <a:pt x="7" y="10"/>
                    </a:lnTo>
                    <a:lnTo>
                      <a:pt x="9" y="10"/>
                    </a:lnTo>
                    <a:lnTo>
                      <a:pt x="11" y="12"/>
                    </a:lnTo>
                    <a:lnTo>
                      <a:pt x="12" y="12"/>
                    </a:lnTo>
                    <a:lnTo>
                      <a:pt x="13" y="13"/>
                    </a:lnTo>
                    <a:lnTo>
                      <a:pt x="13" y="14"/>
                    </a:lnTo>
                    <a:lnTo>
                      <a:pt x="14" y="11"/>
                    </a:lnTo>
                    <a:lnTo>
                      <a:pt x="15" y="6"/>
                    </a:lnTo>
                    <a:lnTo>
                      <a:pt x="18" y="2"/>
                    </a:lnTo>
                    <a:lnTo>
                      <a:pt x="21" y="0"/>
                    </a:lnTo>
                    <a:lnTo>
                      <a:pt x="21" y="6"/>
                    </a:lnTo>
                    <a:lnTo>
                      <a:pt x="20" y="12"/>
                    </a:lnTo>
                    <a:lnTo>
                      <a:pt x="18" y="16"/>
                    </a:lnTo>
                    <a:lnTo>
                      <a:pt x="17" y="18"/>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2" name="Freeform 118"/>
              <p:cNvSpPr>
                <a:spLocks/>
              </p:cNvSpPr>
              <p:nvPr/>
            </p:nvSpPr>
            <p:spPr bwMode="auto">
              <a:xfrm>
                <a:off x="1050" y="1606"/>
                <a:ext cx="22" cy="18"/>
              </a:xfrm>
              <a:custGeom>
                <a:avLst/>
                <a:gdLst>
                  <a:gd name="T0" fmla="*/ 18 w 22"/>
                  <a:gd name="T1" fmla="*/ 14 h 18"/>
                  <a:gd name="T2" fmla="*/ 17 w 22"/>
                  <a:gd name="T3" fmla="*/ 14 h 18"/>
                  <a:gd name="T4" fmla="*/ 16 w 22"/>
                  <a:gd name="T5" fmla="*/ 15 h 18"/>
                  <a:gd name="T6" fmla="*/ 14 w 22"/>
                  <a:gd name="T7" fmla="*/ 16 h 18"/>
                  <a:gd name="T8" fmla="*/ 12 w 22"/>
                  <a:gd name="T9" fmla="*/ 16 h 18"/>
                  <a:gd name="T10" fmla="*/ 10 w 22"/>
                  <a:gd name="T11" fmla="*/ 17 h 18"/>
                  <a:gd name="T12" fmla="*/ 8 w 22"/>
                  <a:gd name="T13" fmla="*/ 17 h 18"/>
                  <a:gd name="T14" fmla="*/ 5 w 22"/>
                  <a:gd name="T15" fmla="*/ 17 h 18"/>
                  <a:gd name="T16" fmla="*/ 3 w 22"/>
                  <a:gd name="T17" fmla="*/ 16 h 18"/>
                  <a:gd name="T18" fmla="*/ 2 w 22"/>
                  <a:gd name="T19" fmla="*/ 16 h 18"/>
                  <a:gd name="T20" fmla="*/ 1 w 22"/>
                  <a:gd name="T21" fmla="*/ 15 h 18"/>
                  <a:gd name="T22" fmla="*/ 0 w 22"/>
                  <a:gd name="T23" fmla="*/ 13 h 18"/>
                  <a:gd name="T24" fmla="*/ 0 w 22"/>
                  <a:gd name="T25" fmla="*/ 12 h 18"/>
                  <a:gd name="T26" fmla="*/ 2 w 22"/>
                  <a:gd name="T27" fmla="*/ 10 h 18"/>
                  <a:gd name="T28" fmla="*/ 4 w 22"/>
                  <a:gd name="T29" fmla="*/ 9 h 18"/>
                  <a:gd name="T30" fmla="*/ 6 w 22"/>
                  <a:gd name="T31" fmla="*/ 9 h 18"/>
                  <a:gd name="T32" fmla="*/ 8 w 22"/>
                  <a:gd name="T33" fmla="*/ 9 h 18"/>
                  <a:gd name="T34" fmla="*/ 10 w 22"/>
                  <a:gd name="T35" fmla="*/ 9 h 18"/>
                  <a:gd name="T36" fmla="*/ 12 w 22"/>
                  <a:gd name="T37" fmla="*/ 10 h 18"/>
                  <a:gd name="T38" fmla="*/ 13 w 22"/>
                  <a:gd name="T39" fmla="*/ 10 h 18"/>
                  <a:gd name="T40" fmla="*/ 14 w 22"/>
                  <a:gd name="T41" fmla="*/ 10 h 18"/>
                  <a:gd name="T42" fmla="*/ 14 w 22"/>
                  <a:gd name="T43" fmla="*/ 8 h 18"/>
                  <a:gd name="T44" fmla="*/ 15 w 22"/>
                  <a:gd name="T45" fmla="*/ 4 h 18"/>
                  <a:gd name="T46" fmla="*/ 17 w 22"/>
                  <a:gd name="T47" fmla="*/ 1 h 18"/>
                  <a:gd name="T48" fmla="*/ 20 w 22"/>
                  <a:gd name="T49" fmla="*/ 0 h 18"/>
                  <a:gd name="T50" fmla="*/ 21 w 22"/>
                  <a:gd name="T51" fmla="*/ 5 h 18"/>
                  <a:gd name="T52" fmla="*/ 20 w 22"/>
                  <a:gd name="T53" fmla="*/ 10 h 18"/>
                  <a:gd name="T54" fmla="*/ 18 w 22"/>
                  <a:gd name="T55" fmla="*/ 13 h 18"/>
                  <a:gd name="T56" fmla="*/ 18 w 22"/>
                  <a:gd name="T57" fmla="*/ 14 h 1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2"/>
                  <a:gd name="T88" fmla="*/ 0 h 18"/>
                  <a:gd name="T89" fmla="*/ 22 w 22"/>
                  <a:gd name="T90" fmla="*/ 18 h 1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2" h="18">
                    <a:moveTo>
                      <a:pt x="18" y="14"/>
                    </a:moveTo>
                    <a:lnTo>
                      <a:pt x="17" y="14"/>
                    </a:lnTo>
                    <a:lnTo>
                      <a:pt x="16" y="15"/>
                    </a:lnTo>
                    <a:lnTo>
                      <a:pt x="14" y="16"/>
                    </a:lnTo>
                    <a:lnTo>
                      <a:pt x="12" y="16"/>
                    </a:lnTo>
                    <a:lnTo>
                      <a:pt x="10" y="17"/>
                    </a:lnTo>
                    <a:lnTo>
                      <a:pt x="8" y="17"/>
                    </a:lnTo>
                    <a:lnTo>
                      <a:pt x="5" y="17"/>
                    </a:lnTo>
                    <a:lnTo>
                      <a:pt x="3" y="16"/>
                    </a:lnTo>
                    <a:lnTo>
                      <a:pt x="2" y="16"/>
                    </a:lnTo>
                    <a:lnTo>
                      <a:pt x="1" y="15"/>
                    </a:lnTo>
                    <a:lnTo>
                      <a:pt x="0" y="13"/>
                    </a:lnTo>
                    <a:lnTo>
                      <a:pt x="0" y="12"/>
                    </a:lnTo>
                    <a:lnTo>
                      <a:pt x="2" y="10"/>
                    </a:lnTo>
                    <a:lnTo>
                      <a:pt x="4" y="9"/>
                    </a:lnTo>
                    <a:lnTo>
                      <a:pt x="6" y="9"/>
                    </a:lnTo>
                    <a:lnTo>
                      <a:pt x="8" y="9"/>
                    </a:lnTo>
                    <a:lnTo>
                      <a:pt x="10" y="9"/>
                    </a:lnTo>
                    <a:lnTo>
                      <a:pt x="12" y="10"/>
                    </a:lnTo>
                    <a:lnTo>
                      <a:pt x="13" y="10"/>
                    </a:lnTo>
                    <a:lnTo>
                      <a:pt x="14" y="10"/>
                    </a:lnTo>
                    <a:lnTo>
                      <a:pt x="14" y="8"/>
                    </a:lnTo>
                    <a:lnTo>
                      <a:pt x="15" y="4"/>
                    </a:lnTo>
                    <a:lnTo>
                      <a:pt x="17" y="1"/>
                    </a:lnTo>
                    <a:lnTo>
                      <a:pt x="20" y="0"/>
                    </a:lnTo>
                    <a:lnTo>
                      <a:pt x="21" y="5"/>
                    </a:lnTo>
                    <a:lnTo>
                      <a:pt x="20" y="10"/>
                    </a:lnTo>
                    <a:lnTo>
                      <a:pt x="18" y="13"/>
                    </a:lnTo>
                    <a:lnTo>
                      <a:pt x="18" y="14"/>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3" name="Freeform 119"/>
              <p:cNvSpPr>
                <a:spLocks/>
              </p:cNvSpPr>
              <p:nvPr/>
            </p:nvSpPr>
            <p:spPr bwMode="auto">
              <a:xfrm>
                <a:off x="1027" y="1603"/>
                <a:ext cx="21" cy="17"/>
              </a:xfrm>
              <a:custGeom>
                <a:avLst/>
                <a:gdLst>
                  <a:gd name="T0" fmla="*/ 18 w 21"/>
                  <a:gd name="T1" fmla="*/ 15 h 17"/>
                  <a:gd name="T2" fmla="*/ 16 w 21"/>
                  <a:gd name="T3" fmla="*/ 16 h 17"/>
                  <a:gd name="T4" fmla="*/ 13 w 21"/>
                  <a:gd name="T5" fmla="*/ 16 h 17"/>
                  <a:gd name="T6" fmla="*/ 10 w 21"/>
                  <a:gd name="T7" fmla="*/ 16 h 17"/>
                  <a:gd name="T8" fmla="*/ 6 w 21"/>
                  <a:gd name="T9" fmla="*/ 16 h 17"/>
                  <a:gd name="T10" fmla="*/ 3 w 21"/>
                  <a:gd name="T11" fmla="*/ 15 h 17"/>
                  <a:gd name="T12" fmla="*/ 1 w 21"/>
                  <a:gd name="T13" fmla="*/ 14 h 17"/>
                  <a:gd name="T14" fmla="*/ 0 w 21"/>
                  <a:gd name="T15" fmla="*/ 13 h 17"/>
                  <a:gd name="T16" fmla="*/ 0 w 21"/>
                  <a:gd name="T17" fmla="*/ 11 h 17"/>
                  <a:gd name="T18" fmla="*/ 2 w 21"/>
                  <a:gd name="T19" fmla="*/ 9 h 17"/>
                  <a:gd name="T20" fmla="*/ 4 w 21"/>
                  <a:gd name="T21" fmla="*/ 9 h 17"/>
                  <a:gd name="T22" fmla="*/ 6 w 21"/>
                  <a:gd name="T23" fmla="*/ 8 h 17"/>
                  <a:gd name="T24" fmla="*/ 8 w 21"/>
                  <a:gd name="T25" fmla="*/ 8 h 17"/>
                  <a:gd name="T26" fmla="*/ 10 w 21"/>
                  <a:gd name="T27" fmla="*/ 9 h 17"/>
                  <a:gd name="T28" fmla="*/ 11 w 21"/>
                  <a:gd name="T29" fmla="*/ 9 h 17"/>
                  <a:gd name="T30" fmla="*/ 13 w 21"/>
                  <a:gd name="T31" fmla="*/ 10 h 17"/>
                  <a:gd name="T32" fmla="*/ 13 w 21"/>
                  <a:gd name="T33" fmla="*/ 8 h 17"/>
                  <a:gd name="T34" fmla="*/ 15 w 21"/>
                  <a:gd name="T35" fmla="*/ 4 h 17"/>
                  <a:gd name="T36" fmla="*/ 17 w 21"/>
                  <a:gd name="T37" fmla="*/ 1 h 17"/>
                  <a:gd name="T38" fmla="*/ 20 w 21"/>
                  <a:gd name="T39" fmla="*/ 0 h 17"/>
                  <a:gd name="T40" fmla="*/ 20 w 21"/>
                  <a:gd name="T41" fmla="*/ 5 h 17"/>
                  <a:gd name="T42" fmla="*/ 19 w 21"/>
                  <a:gd name="T43" fmla="*/ 9 h 17"/>
                  <a:gd name="T44" fmla="*/ 18 w 21"/>
                  <a:gd name="T45" fmla="*/ 13 h 17"/>
                  <a:gd name="T46" fmla="*/ 18 w 21"/>
                  <a:gd name="T47" fmla="*/ 15 h 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
                  <a:gd name="T73" fmla="*/ 0 h 17"/>
                  <a:gd name="T74" fmla="*/ 21 w 21"/>
                  <a:gd name="T75" fmla="*/ 17 h 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 h="17">
                    <a:moveTo>
                      <a:pt x="18" y="15"/>
                    </a:moveTo>
                    <a:lnTo>
                      <a:pt x="16" y="16"/>
                    </a:lnTo>
                    <a:lnTo>
                      <a:pt x="13" y="16"/>
                    </a:lnTo>
                    <a:lnTo>
                      <a:pt x="10" y="16"/>
                    </a:lnTo>
                    <a:lnTo>
                      <a:pt x="6" y="16"/>
                    </a:lnTo>
                    <a:lnTo>
                      <a:pt x="3" y="15"/>
                    </a:lnTo>
                    <a:lnTo>
                      <a:pt x="1" y="14"/>
                    </a:lnTo>
                    <a:lnTo>
                      <a:pt x="0" y="13"/>
                    </a:lnTo>
                    <a:lnTo>
                      <a:pt x="0" y="11"/>
                    </a:lnTo>
                    <a:lnTo>
                      <a:pt x="2" y="9"/>
                    </a:lnTo>
                    <a:lnTo>
                      <a:pt x="4" y="9"/>
                    </a:lnTo>
                    <a:lnTo>
                      <a:pt x="6" y="8"/>
                    </a:lnTo>
                    <a:lnTo>
                      <a:pt x="8" y="8"/>
                    </a:lnTo>
                    <a:lnTo>
                      <a:pt x="10" y="9"/>
                    </a:lnTo>
                    <a:lnTo>
                      <a:pt x="11" y="9"/>
                    </a:lnTo>
                    <a:lnTo>
                      <a:pt x="13" y="10"/>
                    </a:lnTo>
                    <a:lnTo>
                      <a:pt x="13" y="8"/>
                    </a:lnTo>
                    <a:lnTo>
                      <a:pt x="15" y="4"/>
                    </a:lnTo>
                    <a:lnTo>
                      <a:pt x="17" y="1"/>
                    </a:lnTo>
                    <a:lnTo>
                      <a:pt x="20" y="0"/>
                    </a:lnTo>
                    <a:lnTo>
                      <a:pt x="20" y="5"/>
                    </a:lnTo>
                    <a:lnTo>
                      <a:pt x="19" y="9"/>
                    </a:lnTo>
                    <a:lnTo>
                      <a:pt x="18" y="13"/>
                    </a:lnTo>
                    <a:lnTo>
                      <a:pt x="18" y="15"/>
                    </a:lnTo>
                  </a:path>
                </a:pathLst>
              </a:custGeom>
              <a:solidFill>
                <a:srgbClr val="000000"/>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4" name="Freeform 120"/>
              <p:cNvSpPr>
                <a:spLocks/>
              </p:cNvSpPr>
              <p:nvPr/>
            </p:nvSpPr>
            <p:spPr bwMode="auto">
              <a:xfrm>
                <a:off x="1087" y="1510"/>
                <a:ext cx="99" cy="217"/>
              </a:xfrm>
              <a:custGeom>
                <a:avLst/>
                <a:gdLst>
                  <a:gd name="T0" fmla="*/ 95 w 99"/>
                  <a:gd name="T1" fmla="*/ 39 h 217"/>
                  <a:gd name="T2" fmla="*/ 94 w 99"/>
                  <a:gd name="T3" fmla="*/ 62 h 217"/>
                  <a:gd name="T4" fmla="*/ 86 w 99"/>
                  <a:gd name="T5" fmla="*/ 89 h 217"/>
                  <a:gd name="T6" fmla="*/ 76 w 99"/>
                  <a:gd name="T7" fmla="*/ 119 h 217"/>
                  <a:gd name="T8" fmla="*/ 65 w 99"/>
                  <a:gd name="T9" fmla="*/ 149 h 217"/>
                  <a:gd name="T10" fmla="*/ 54 w 99"/>
                  <a:gd name="T11" fmla="*/ 179 h 217"/>
                  <a:gd name="T12" fmla="*/ 46 w 99"/>
                  <a:gd name="T13" fmla="*/ 199 h 217"/>
                  <a:gd name="T14" fmla="*/ 37 w 99"/>
                  <a:gd name="T15" fmla="*/ 207 h 217"/>
                  <a:gd name="T16" fmla="*/ 26 w 99"/>
                  <a:gd name="T17" fmla="*/ 213 h 217"/>
                  <a:gd name="T18" fmla="*/ 13 w 99"/>
                  <a:gd name="T19" fmla="*/ 216 h 217"/>
                  <a:gd name="T20" fmla="*/ 5 w 99"/>
                  <a:gd name="T21" fmla="*/ 216 h 217"/>
                  <a:gd name="T22" fmla="*/ 1 w 99"/>
                  <a:gd name="T23" fmla="*/ 213 h 217"/>
                  <a:gd name="T24" fmla="*/ 0 w 99"/>
                  <a:gd name="T25" fmla="*/ 209 h 217"/>
                  <a:gd name="T26" fmla="*/ 3 w 99"/>
                  <a:gd name="T27" fmla="*/ 206 h 217"/>
                  <a:gd name="T28" fmla="*/ 10 w 99"/>
                  <a:gd name="T29" fmla="*/ 204 h 217"/>
                  <a:gd name="T30" fmla="*/ 19 w 99"/>
                  <a:gd name="T31" fmla="*/ 202 h 217"/>
                  <a:gd name="T32" fmla="*/ 27 w 99"/>
                  <a:gd name="T33" fmla="*/ 199 h 217"/>
                  <a:gd name="T34" fmla="*/ 34 w 99"/>
                  <a:gd name="T35" fmla="*/ 194 h 217"/>
                  <a:gd name="T36" fmla="*/ 40 w 99"/>
                  <a:gd name="T37" fmla="*/ 181 h 217"/>
                  <a:gd name="T38" fmla="*/ 46 w 99"/>
                  <a:gd name="T39" fmla="*/ 165 h 217"/>
                  <a:gd name="T40" fmla="*/ 52 w 99"/>
                  <a:gd name="T41" fmla="*/ 148 h 217"/>
                  <a:gd name="T42" fmla="*/ 57 w 99"/>
                  <a:gd name="T43" fmla="*/ 131 h 217"/>
                  <a:gd name="T44" fmla="*/ 64 w 99"/>
                  <a:gd name="T45" fmla="*/ 111 h 217"/>
                  <a:gd name="T46" fmla="*/ 73 w 99"/>
                  <a:gd name="T47" fmla="*/ 89 h 217"/>
                  <a:gd name="T48" fmla="*/ 81 w 99"/>
                  <a:gd name="T49" fmla="*/ 67 h 217"/>
                  <a:gd name="T50" fmla="*/ 85 w 99"/>
                  <a:gd name="T51" fmla="*/ 45 h 217"/>
                  <a:gd name="T52" fmla="*/ 86 w 99"/>
                  <a:gd name="T53" fmla="*/ 28 h 217"/>
                  <a:gd name="T54" fmla="*/ 89 w 99"/>
                  <a:gd name="T55" fmla="*/ 17 h 217"/>
                  <a:gd name="T56" fmla="*/ 93 w 99"/>
                  <a:gd name="T57" fmla="*/ 7 h 217"/>
                  <a:gd name="T58" fmla="*/ 97 w 99"/>
                  <a:gd name="T59" fmla="*/ 0 h 217"/>
                  <a:gd name="T60" fmla="*/ 97 w 99"/>
                  <a:gd name="T61" fmla="*/ 4 h 217"/>
                  <a:gd name="T62" fmla="*/ 95 w 99"/>
                  <a:gd name="T63" fmla="*/ 19 h 2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9"/>
                  <a:gd name="T97" fmla="*/ 0 h 217"/>
                  <a:gd name="T98" fmla="*/ 99 w 99"/>
                  <a:gd name="T99" fmla="*/ 217 h 21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9" h="217">
                    <a:moveTo>
                      <a:pt x="94" y="27"/>
                    </a:moveTo>
                    <a:lnTo>
                      <a:pt x="95" y="39"/>
                    </a:lnTo>
                    <a:lnTo>
                      <a:pt x="95" y="50"/>
                    </a:lnTo>
                    <a:lnTo>
                      <a:pt x="94" y="62"/>
                    </a:lnTo>
                    <a:lnTo>
                      <a:pt x="91" y="73"/>
                    </a:lnTo>
                    <a:lnTo>
                      <a:pt x="86" y="89"/>
                    </a:lnTo>
                    <a:lnTo>
                      <a:pt x="81" y="104"/>
                    </a:lnTo>
                    <a:lnTo>
                      <a:pt x="76" y="119"/>
                    </a:lnTo>
                    <a:lnTo>
                      <a:pt x="70" y="134"/>
                    </a:lnTo>
                    <a:lnTo>
                      <a:pt x="65" y="149"/>
                    </a:lnTo>
                    <a:lnTo>
                      <a:pt x="60" y="164"/>
                    </a:lnTo>
                    <a:lnTo>
                      <a:pt x="54" y="179"/>
                    </a:lnTo>
                    <a:lnTo>
                      <a:pt x="48" y="194"/>
                    </a:lnTo>
                    <a:lnTo>
                      <a:pt x="46" y="199"/>
                    </a:lnTo>
                    <a:lnTo>
                      <a:pt x="42" y="204"/>
                    </a:lnTo>
                    <a:lnTo>
                      <a:pt x="37" y="207"/>
                    </a:lnTo>
                    <a:lnTo>
                      <a:pt x="32" y="210"/>
                    </a:lnTo>
                    <a:lnTo>
                      <a:pt x="26" y="213"/>
                    </a:lnTo>
                    <a:lnTo>
                      <a:pt x="20" y="214"/>
                    </a:lnTo>
                    <a:lnTo>
                      <a:pt x="13" y="216"/>
                    </a:lnTo>
                    <a:lnTo>
                      <a:pt x="7" y="216"/>
                    </a:lnTo>
                    <a:lnTo>
                      <a:pt x="5" y="216"/>
                    </a:lnTo>
                    <a:lnTo>
                      <a:pt x="3" y="215"/>
                    </a:lnTo>
                    <a:lnTo>
                      <a:pt x="1" y="213"/>
                    </a:lnTo>
                    <a:lnTo>
                      <a:pt x="0" y="211"/>
                    </a:lnTo>
                    <a:lnTo>
                      <a:pt x="0" y="209"/>
                    </a:lnTo>
                    <a:lnTo>
                      <a:pt x="1" y="207"/>
                    </a:lnTo>
                    <a:lnTo>
                      <a:pt x="3" y="206"/>
                    </a:lnTo>
                    <a:lnTo>
                      <a:pt x="5" y="205"/>
                    </a:lnTo>
                    <a:lnTo>
                      <a:pt x="10" y="204"/>
                    </a:lnTo>
                    <a:lnTo>
                      <a:pt x="14" y="203"/>
                    </a:lnTo>
                    <a:lnTo>
                      <a:pt x="19" y="202"/>
                    </a:lnTo>
                    <a:lnTo>
                      <a:pt x="23" y="201"/>
                    </a:lnTo>
                    <a:lnTo>
                      <a:pt x="27" y="199"/>
                    </a:lnTo>
                    <a:lnTo>
                      <a:pt x="31" y="197"/>
                    </a:lnTo>
                    <a:lnTo>
                      <a:pt x="34" y="194"/>
                    </a:lnTo>
                    <a:lnTo>
                      <a:pt x="36" y="190"/>
                    </a:lnTo>
                    <a:lnTo>
                      <a:pt x="40" y="181"/>
                    </a:lnTo>
                    <a:lnTo>
                      <a:pt x="43" y="173"/>
                    </a:lnTo>
                    <a:lnTo>
                      <a:pt x="46" y="165"/>
                    </a:lnTo>
                    <a:lnTo>
                      <a:pt x="49" y="156"/>
                    </a:lnTo>
                    <a:lnTo>
                      <a:pt x="52" y="148"/>
                    </a:lnTo>
                    <a:lnTo>
                      <a:pt x="55" y="139"/>
                    </a:lnTo>
                    <a:lnTo>
                      <a:pt x="57" y="131"/>
                    </a:lnTo>
                    <a:lnTo>
                      <a:pt x="60" y="122"/>
                    </a:lnTo>
                    <a:lnTo>
                      <a:pt x="64" y="111"/>
                    </a:lnTo>
                    <a:lnTo>
                      <a:pt x="69" y="100"/>
                    </a:lnTo>
                    <a:lnTo>
                      <a:pt x="73" y="89"/>
                    </a:lnTo>
                    <a:lnTo>
                      <a:pt x="77" y="78"/>
                    </a:lnTo>
                    <a:lnTo>
                      <a:pt x="81" y="67"/>
                    </a:lnTo>
                    <a:lnTo>
                      <a:pt x="84" y="56"/>
                    </a:lnTo>
                    <a:lnTo>
                      <a:pt x="85" y="45"/>
                    </a:lnTo>
                    <a:lnTo>
                      <a:pt x="85" y="33"/>
                    </a:lnTo>
                    <a:lnTo>
                      <a:pt x="86" y="28"/>
                    </a:lnTo>
                    <a:lnTo>
                      <a:pt x="87" y="23"/>
                    </a:lnTo>
                    <a:lnTo>
                      <a:pt x="89" y="17"/>
                    </a:lnTo>
                    <a:lnTo>
                      <a:pt x="91" y="12"/>
                    </a:lnTo>
                    <a:lnTo>
                      <a:pt x="93" y="7"/>
                    </a:lnTo>
                    <a:lnTo>
                      <a:pt x="95" y="3"/>
                    </a:lnTo>
                    <a:lnTo>
                      <a:pt x="97" y="0"/>
                    </a:lnTo>
                    <a:lnTo>
                      <a:pt x="98" y="0"/>
                    </a:lnTo>
                    <a:lnTo>
                      <a:pt x="97" y="4"/>
                    </a:lnTo>
                    <a:lnTo>
                      <a:pt x="95" y="11"/>
                    </a:lnTo>
                    <a:lnTo>
                      <a:pt x="95" y="19"/>
                    </a:lnTo>
                    <a:lnTo>
                      <a:pt x="94" y="27"/>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5" name="Freeform 121"/>
              <p:cNvSpPr>
                <a:spLocks/>
              </p:cNvSpPr>
              <p:nvPr/>
            </p:nvSpPr>
            <p:spPr bwMode="auto">
              <a:xfrm>
                <a:off x="953" y="1602"/>
                <a:ext cx="25" cy="24"/>
              </a:xfrm>
              <a:custGeom>
                <a:avLst/>
                <a:gdLst>
                  <a:gd name="T0" fmla="*/ 1 w 25"/>
                  <a:gd name="T1" fmla="*/ 6 h 24"/>
                  <a:gd name="T2" fmla="*/ 0 w 25"/>
                  <a:gd name="T3" fmla="*/ 5 h 24"/>
                  <a:gd name="T4" fmla="*/ 1 w 25"/>
                  <a:gd name="T5" fmla="*/ 4 h 24"/>
                  <a:gd name="T6" fmla="*/ 1 w 25"/>
                  <a:gd name="T7" fmla="*/ 2 h 24"/>
                  <a:gd name="T8" fmla="*/ 3 w 25"/>
                  <a:gd name="T9" fmla="*/ 1 h 24"/>
                  <a:gd name="T10" fmla="*/ 5 w 25"/>
                  <a:gd name="T11" fmla="*/ 0 h 24"/>
                  <a:gd name="T12" fmla="*/ 7 w 25"/>
                  <a:gd name="T13" fmla="*/ 0 h 24"/>
                  <a:gd name="T14" fmla="*/ 9 w 25"/>
                  <a:gd name="T15" fmla="*/ 1 h 24"/>
                  <a:gd name="T16" fmla="*/ 11 w 25"/>
                  <a:gd name="T17" fmla="*/ 2 h 24"/>
                  <a:gd name="T18" fmla="*/ 13 w 25"/>
                  <a:gd name="T19" fmla="*/ 3 h 24"/>
                  <a:gd name="T20" fmla="*/ 15 w 25"/>
                  <a:gd name="T21" fmla="*/ 5 h 24"/>
                  <a:gd name="T22" fmla="*/ 17 w 25"/>
                  <a:gd name="T23" fmla="*/ 8 h 24"/>
                  <a:gd name="T24" fmla="*/ 19 w 25"/>
                  <a:gd name="T25" fmla="*/ 11 h 24"/>
                  <a:gd name="T26" fmla="*/ 21 w 25"/>
                  <a:gd name="T27" fmla="*/ 15 h 24"/>
                  <a:gd name="T28" fmla="*/ 23 w 25"/>
                  <a:gd name="T29" fmla="*/ 18 h 24"/>
                  <a:gd name="T30" fmla="*/ 24 w 25"/>
                  <a:gd name="T31" fmla="*/ 21 h 24"/>
                  <a:gd name="T32" fmla="*/ 23 w 25"/>
                  <a:gd name="T33" fmla="*/ 23 h 24"/>
                  <a:gd name="T34" fmla="*/ 20 w 25"/>
                  <a:gd name="T35" fmla="*/ 21 h 24"/>
                  <a:gd name="T36" fmla="*/ 17 w 25"/>
                  <a:gd name="T37" fmla="*/ 19 h 24"/>
                  <a:gd name="T38" fmla="*/ 13 w 25"/>
                  <a:gd name="T39" fmla="*/ 16 h 24"/>
                  <a:gd name="T40" fmla="*/ 10 w 25"/>
                  <a:gd name="T41" fmla="*/ 13 h 24"/>
                  <a:gd name="T42" fmla="*/ 7 w 25"/>
                  <a:gd name="T43" fmla="*/ 11 h 24"/>
                  <a:gd name="T44" fmla="*/ 4 w 25"/>
                  <a:gd name="T45" fmla="*/ 9 h 24"/>
                  <a:gd name="T46" fmla="*/ 2 w 25"/>
                  <a:gd name="T47" fmla="*/ 7 h 24"/>
                  <a:gd name="T48" fmla="*/ 1 w 25"/>
                  <a:gd name="T49" fmla="*/ 6 h 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24"/>
                  <a:gd name="T77" fmla="*/ 25 w 25"/>
                  <a:gd name="T78" fmla="*/ 24 h 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24">
                    <a:moveTo>
                      <a:pt x="1" y="6"/>
                    </a:moveTo>
                    <a:lnTo>
                      <a:pt x="0" y="5"/>
                    </a:lnTo>
                    <a:lnTo>
                      <a:pt x="1" y="4"/>
                    </a:lnTo>
                    <a:lnTo>
                      <a:pt x="1" y="2"/>
                    </a:lnTo>
                    <a:lnTo>
                      <a:pt x="3" y="1"/>
                    </a:lnTo>
                    <a:lnTo>
                      <a:pt x="5" y="0"/>
                    </a:lnTo>
                    <a:lnTo>
                      <a:pt x="7" y="0"/>
                    </a:lnTo>
                    <a:lnTo>
                      <a:pt x="9" y="1"/>
                    </a:lnTo>
                    <a:lnTo>
                      <a:pt x="11" y="2"/>
                    </a:lnTo>
                    <a:lnTo>
                      <a:pt x="13" y="3"/>
                    </a:lnTo>
                    <a:lnTo>
                      <a:pt x="15" y="5"/>
                    </a:lnTo>
                    <a:lnTo>
                      <a:pt x="17" y="8"/>
                    </a:lnTo>
                    <a:lnTo>
                      <a:pt x="19" y="11"/>
                    </a:lnTo>
                    <a:lnTo>
                      <a:pt x="21" y="15"/>
                    </a:lnTo>
                    <a:lnTo>
                      <a:pt x="23" y="18"/>
                    </a:lnTo>
                    <a:lnTo>
                      <a:pt x="24" y="21"/>
                    </a:lnTo>
                    <a:lnTo>
                      <a:pt x="23" y="23"/>
                    </a:lnTo>
                    <a:lnTo>
                      <a:pt x="20" y="21"/>
                    </a:lnTo>
                    <a:lnTo>
                      <a:pt x="17" y="19"/>
                    </a:lnTo>
                    <a:lnTo>
                      <a:pt x="13" y="16"/>
                    </a:lnTo>
                    <a:lnTo>
                      <a:pt x="10" y="13"/>
                    </a:lnTo>
                    <a:lnTo>
                      <a:pt x="7" y="11"/>
                    </a:lnTo>
                    <a:lnTo>
                      <a:pt x="4" y="9"/>
                    </a:lnTo>
                    <a:lnTo>
                      <a:pt x="2" y="7"/>
                    </a:lnTo>
                    <a:lnTo>
                      <a:pt x="1" y="6"/>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6" name="Freeform 122"/>
              <p:cNvSpPr>
                <a:spLocks/>
              </p:cNvSpPr>
              <p:nvPr/>
            </p:nvSpPr>
            <p:spPr bwMode="auto">
              <a:xfrm>
                <a:off x="934" y="1633"/>
                <a:ext cx="29" cy="8"/>
              </a:xfrm>
              <a:custGeom>
                <a:avLst/>
                <a:gdLst>
                  <a:gd name="T0" fmla="*/ 3 w 29"/>
                  <a:gd name="T1" fmla="*/ 6 h 8"/>
                  <a:gd name="T2" fmla="*/ 2 w 29"/>
                  <a:gd name="T3" fmla="*/ 5 h 8"/>
                  <a:gd name="T4" fmla="*/ 1 w 29"/>
                  <a:gd name="T5" fmla="*/ 4 h 8"/>
                  <a:gd name="T6" fmla="*/ 0 w 29"/>
                  <a:gd name="T7" fmla="*/ 3 h 8"/>
                  <a:gd name="T8" fmla="*/ 0 w 29"/>
                  <a:gd name="T9" fmla="*/ 1 h 8"/>
                  <a:gd name="T10" fmla="*/ 1 w 29"/>
                  <a:gd name="T11" fmla="*/ 0 h 8"/>
                  <a:gd name="T12" fmla="*/ 2 w 29"/>
                  <a:gd name="T13" fmla="*/ 0 h 8"/>
                  <a:gd name="T14" fmla="*/ 4 w 29"/>
                  <a:gd name="T15" fmla="*/ 0 h 8"/>
                  <a:gd name="T16" fmla="*/ 7 w 29"/>
                  <a:gd name="T17" fmla="*/ 1 h 8"/>
                  <a:gd name="T18" fmla="*/ 11 w 29"/>
                  <a:gd name="T19" fmla="*/ 2 h 8"/>
                  <a:gd name="T20" fmla="*/ 15 w 29"/>
                  <a:gd name="T21" fmla="*/ 3 h 8"/>
                  <a:gd name="T22" fmla="*/ 19 w 29"/>
                  <a:gd name="T23" fmla="*/ 3 h 8"/>
                  <a:gd name="T24" fmla="*/ 22 w 29"/>
                  <a:gd name="T25" fmla="*/ 4 h 8"/>
                  <a:gd name="T26" fmla="*/ 25 w 29"/>
                  <a:gd name="T27" fmla="*/ 4 h 8"/>
                  <a:gd name="T28" fmla="*/ 27 w 29"/>
                  <a:gd name="T29" fmla="*/ 6 h 8"/>
                  <a:gd name="T30" fmla="*/ 28 w 29"/>
                  <a:gd name="T31" fmla="*/ 7 h 8"/>
                  <a:gd name="T32" fmla="*/ 25 w 29"/>
                  <a:gd name="T33" fmla="*/ 7 h 8"/>
                  <a:gd name="T34" fmla="*/ 22 w 29"/>
                  <a:gd name="T35" fmla="*/ 7 h 8"/>
                  <a:gd name="T36" fmla="*/ 19 w 29"/>
                  <a:gd name="T37" fmla="*/ 7 h 8"/>
                  <a:gd name="T38" fmla="*/ 16 w 29"/>
                  <a:gd name="T39" fmla="*/ 7 h 8"/>
                  <a:gd name="T40" fmla="*/ 13 w 29"/>
                  <a:gd name="T41" fmla="*/ 6 h 8"/>
                  <a:gd name="T42" fmla="*/ 10 w 29"/>
                  <a:gd name="T43" fmla="*/ 6 h 8"/>
                  <a:gd name="T44" fmla="*/ 6 w 29"/>
                  <a:gd name="T45" fmla="*/ 6 h 8"/>
                  <a:gd name="T46" fmla="*/ 3 w 29"/>
                  <a:gd name="T47" fmla="*/ 6 h 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
                  <a:gd name="T73" fmla="*/ 0 h 8"/>
                  <a:gd name="T74" fmla="*/ 29 w 29"/>
                  <a:gd name="T75" fmla="*/ 8 h 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 h="8">
                    <a:moveTo>
                      <a:pt x="3" y="6"/>
                    </a:moveTo>
                    <a:lnTo>
                      <a:pt x="2" y="5"/>
                    </a:lnTo>
                    <a:lnTo>
                      <a:pt x="1" y="4"/>
                    </a:lnTo>
                    <a:lnTo>
                      <a:pt x="0" y="3"/>
                    </a:lnTo>
                    <a:lnTo>
                      <a:pt x="0" y="1"/>
                    </a:lnTo>
                    <a:lnTo>
                      <a:pt x="1" y="0"/>
                    </a:lnTo>
                    <a:lnTo>
                      <a:pt x="2" y="0"/>
                    </a:lnTo>
                    <a:lnTo>
                      <a:pt x="4" y="0"/>
                    </a:lnTo>
                    <a:lnTo>
                      <a:pt x="7" y="1"/>
                    </a:lnTo>
                    <a:lnTo>
                      <a:pt x="11" y="2"/>
                    </a:lnTo>
                    <a:lnTo>
                      <a:pt x="15" y="3"/>
                    </a:lnTo>
                    <a:lnTo>
                      <a:pt x="19" y="3"/>
                    </a:lnTo>
                    <a:lnTo>
                      <a:pt x="22" y="4"/>
                    </a:lnTo>
                    <a:lnTo>
                      <a:pt x="25" y="4"/>
                    </a:lnTo>
                    <a:lnTo>
                      <a:pt x="27" y="6"/>
                    </a:lnTo>
                    <a:lnTo>
                      <a:pt x="28" y="7"/>
                    </a:lnTo>
                    <a:lnTo>
                      <a:pt x="25" y="7"/>
                    </a:lnTo>
                    <a:lnTo>
                      <a:pt x="22" y="7"/>
                    </a:lnTo>
                    <a:lnTo>
                      <a:pt x="19" y="7"/>
                    </a:lnTo>
                    <a:lnTo>
                      <a:pt x="16" y="7"/>
                    </a:lnTo>
                    <a:lnTo>
                      <a:pt x="13" y="6"/>
                    </a:lnTo>
                    <a:lnTo>
                      <a:pt x="10" y="6"/>
                    </a:lnTo>
                    <a:lnTo>
                      <a:pt x="6" y="6"/>
                    </a:lnTo>
                    <a:lnTo>
                      <a:pt x="3" y="6"/>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7" name="Freeform 123"/>
              <p:cNvSpPr>
                <a:spLocks/>
              </p:cNvSpPr>
              <p:nvPr/>
            </p:nvSpPr>
            <p:spPr bwMode="auto">
              <a:xfrm>
                <a:off x="912" y="1657"/>
                <a:ext cx="39" cy="10"/>
              </a:xfrm>
              <a:custGeom>
                <a:avLst/>
                <a:gdLst>
                  <a:gd name="T0" fmla="*/ 5 w 39"/>
                  <a:gd name="T1" fmla="*/ 9 h 10"/>
                  <a:gd name="T2" fmla="*/ 3 w 39"/>
                  <a:gd name="T3" fmla="*/ 9 h 10"/>
                  <a:gd name="T4" fmla="*/ 2 w 39"/>
                  <a:gd name="T5" fmla="*/ 8 h 10"/>
                  <a:gd name="T6" fmla="*/ 1 w 39"/>
                  <a:gd name="T7" fmla="*/ 7 h 10"/>
                  <a:gd name="T8" fmla="*/ 0 w 39"/>
                  <a:gd name="T9" fmla="*/ 5 h 10"/>
                  <a:gd name="T10" fmla="*/ 0 w 39"/>
                  <a:gd name="T11" fmla="*/ 3 h 10"/>
                  <a:gd name="T12" fmla="*/ 1 w 39"/>
                  <a:gd name="T13" fmla="*/ 2 h 10"/>
                  <a:gd name="T14" fmla="*/ 2 w 39"/>
                  <a:gd name="T15" fmla="*/ 1 h 10"/>
                  <a:gd name="T16" fmla="*/ 4 w 39"/>
                  <a:gd name="T17" fmla="*/ 0 h 10"/>
                  <a:gd name="T18" fmla="*/ 9 w 39"/>
                  <a:gd name="T19" fmla="*/ 0 h 10"/>
                  <a:gd name="T20" fmla="*/ 14 w 39"/>
                  <a:gd name="T21" fmla="*/ 0 h 10"/>
                  <a:gd name="T22" fmla="*/ 20 w 39"/>
                  <a:gd name="T23" fmla="*/ 0 h 10"/>
                  <a:gd name="T24" fmla="*/ 25 w 39"/>
                  <a:gd name="T25" fmla="*/ 0 h 10"/>
                  <a:gd name="T26" fmla="*/ 30 w 39"/>
                  <a:gd name="T27" fmla="*/ 0 h 10"/>
                  <a:gd name="T28" fmla="*/ 35 w 39"/>
                  <a:gd name="T29" fmla="*/ 0 h 10"/>
                  <a:gd name="T30" fmla="*/ 37 w 39"/>
                  <a:gd name="T31" fmla="*/ 1 h 10"/>
                  <a:gd name="T32" fmla="*/ 38 w 39"/>
                  <a:gd name="T33" fmla="*/ 2 h 10"/>
                  <a:gd name="T34" fmla="*/ 35 w 39"/>
                  <a:gd name="T35" fmla="*/ 3 h 10"/>
                  <a:gd name="T36" fmla="*/ 32 w 39"/>
                  <a:gd name="T37" fmla="*/ 4 h 10"/>
                  <a:gd name="T38" fmla="*/ 28 w 39"/>
                  <a:gd name="T39" fmla="*/ 5 h 10"/>
                  <a:gd name="T40" fmla="*/ 24 w 39"/>
                  <a:gd name="T41" fmla="*/ 5 h 10"/>
                  <a:gd name="T42" fmla="*/ 19 w 39"/>
                  <a:gd name="T43" fmla="*/ 6 h 10"/>
                  <a:gd name="T44" fmla="*/ 14 w 39"/>
                  <a:gd name="T45" fmla="*/ 7 h 10"/>
                  <a:gd name="T46" fmla="*/ 9 w 39"/>
                  <a:gd name="T47" fmla="*/ 8 h 10"/>
                  <a:gd name="T48" fmla="*/ 5 w 39"/>
                  <a:gd name="T49" fmla="*/ 9 h 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
                  <a:gd name="T76" fmla="*/ 0 h 10"/>
                  <a:gd name="T77" fmla="*/ 39 w 39"/>
                  <a:gd name="T78" fmla="*/ 10 h 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 h="10">
                    <a:moveTo>
                      <a:pt x="5" y="9"/>
                    </a:moveTo>
                    <a:lnTo>
                      <a:pt x="3" y="9"/>
                    </a:lnTo>
                    <a:lnTo>
                      <a:pt x="2" y="8"/>
                    </a:lnTo>
                    <a:lnTo>
                      <a:pt x="1" y="7"/>
                    </a:lnTo>
                    <a:lnTo>
                      <a:pt x="0" y="5"/>
                    </a:lnTo>
                    <a:lnTo>
                      <a:pt x="0" y="3"/>
                    </a:lnTo>
                    <a:lnTo>
                      <a:pt x="1" y="2"/>
                    </a:lnTo>
                    <a:lnTo>
                      <a:pt x="2" y="1"/>
                    </a:lnTo>
                    <a:lnTo>
                      <a:pt x="4" y="0"/>
                    </a:lnTo>
                    <a:lnTo>
                      <a:pt x="9" y="0"/>
                    </a:lnTo>
                    <a:lnTo>
                      <a:pt x="14" y="0"/>
                    </a:lnTo>
                    <a:lnTo>
                      <a:pt x="20" y="0"/>
                    </a:lnTo>
                    <a:lnTo>
                      <a:pt x="25" y="0"/>
                    </a:lnTo>
                    <a:lnTo>
                      <a:pt x="30" y="0"/>
                    </a:lnTo>
                    <a:lnTo>
                      <a:pt x="35" y="0"/>
                    </a:lnTo>
                    <a:lnTo>
                      <a:pt x="37" y="1"/>
                    </a:lnTo>
                    <a:lnTo>
                      <a:pt x="38" y="2"/>
                    </a:lnTo>
                    <a:lnTo>
                      <a:pt x="35" y="3"/>
                    </a:lnTo>
                    <a:lnTo>
                      <a:pt x="32" y="4"/>
                    </a:lnTo>
                    <a:lnTo>
                      <a:pt x="28" y="5"/>
                    </a:lnTo>
                    <a:lnTo>
                      <a:pt x="24" y="5"/>
                    </a:lnTo>
                    <a:lnTo>
                      <a:pt x="19" y="6"/>
                    </a:lnTo>
                    <a:lnTo>
                      <a:pt x="14" y="7"/>
                    </a:lnTo>
                    <a:lnTo>
                      <a:pt x="9" y="8"/>
                    </a:lnTo>
                    <a:lnTo>
                      <a:pt x="5" y="9"/>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8" name="Freeform 124"/>
              <p:cNvSpPr>
                <a:spLocks/>
              </p:cNvSpPr>
              <p:nvPr/>
            </p:nvSpPr>
            <p:spPr bwMode="auto">
              <a:xfrm>
                <a:off x="964" y="1526"/>
                <a:ext cx="95" cy="155"/>
              </a:xfrm>
              <a:custGeom>
                <a:avLst/>
                <a:gdLst>
                  <a:gd name="T0" fmla="*/ 65 w 95"/>
                  <a:gd name="T1" fmla="*/ 76 h 155"/>
                  <a:gd name="T2" fmla="*/ 58 w 95"/>
                  <a:gd name="T3" fmla="*/ 87 h 155"/>
                  <a:gd name="T4" fmla="*/ 52 w 95"/>
                  <a:gd name="T5" fmla="*/ 96 h 155"/>
                  <a:gd name="T6" fmla="*/ 45 w 95"/>
                  <a:gd name="T7" fmla="*/ 106 h 155"/>
                  <a:gd name="T8" fmla="*/ 38 w 95"/>
                  <a:gd name="T9" fmla="*/ 116 h 155"/>
                  <a:gd name="T10" fmla="*/ 31 w 95"/>
                  <a:gd name="T11" fmla="*/ 125 h 155"/>
                  <a:gd name="T12" fmla="*/ 23 w 95"/>
                  <a:gd name="T13" fmla="*/ 134 h 155"/>
                  <a:gd name="T14" fmla="*/ 16 w 95"/>
                  <a:gd name="T15" fmla="*/ 143 h 155"/>
                  <a:gd name="T16" fmla="*/ 8 w 95"/>
                  <a:gd name="T17" fmla="*/ 152 h 155"/>
                  <a:gd name="T18" fmla="*/ 6 w 95"/>
                  <a:gd name="T19" fmla="*/ 153 h 155"/>
                  <a:gd name="T20" fmla="*/ 5 w 95"/>
                  <a:gd name="T21" fmla="*/ 154 h 155"/>
                  <a:gd name="T22" fmla="*/ 3 w 95"/>
                  <a:gd name="T23" fmla="*/ 154 h 155"/>
                  <a:gd name="T24" fmla="*/ 2 w 95"/>
                  <a:gd name="T25" fmla="*/ 153 h 155"/>
                  <a:gd name="T26" fmla="*/ 0 w 95"/>
                  <a:gd name="T27" fmla="*/ 152 h 155"/>
                  <a:gd name="T28" fmla="*/ 0 w 95"/>
                  <a:gd name="T29" fmla="*/ 151 h 155"/>
                  <a:gd name="T30" fmla="*/ 0 w 95"/>
                  <a:gd name="T31" fmla="*/ 149 h 155"/>
                  <a:gd name="T32" fmla="*/ 0 w 95"/>
                  <a:gd name="T33" fmla="*/ 148 h 155"/>
                  <a:gd name="T34" fmla="*/ 6 w 95"/>
                  <a:gd name="T35" fmla="*/ 138 h 155"/>
                  <a:gd name="T36" fmla="*/ 12 w 95"/>
                  <a:gd name="T37" fmla="*/ 128 h 155"/>
                  <a:gd name="T38" fmla="*/ 19 w 95"/>
                  <a:gd name="T39" fmla="*/ 119 h 155"/>
                  <a:gd name="T40" fmla="*/ 26 w 95"/>
                  <a:gd name="T41" fmla="*/ 109 h 155"/>
                  <a:gd name="T42" fmla="*/ 34 w 95"/>
                  <a:gd name="T43" fmla="*/ 100 h 155"/>
                  <a:gd name="T44" fmla="*/ 41 w 95"/>
                  <a:gd name="T45" fmla="*/ 91 h 155"/>
                  <a:gd name="T46" fmla="*/ 48 w 95"/>
                  <a:gd name="T47" fmla="*/ 82 h 155"/>
                  <a:gd name="T48" fmla="*/ 55 w 95"/>
                  <a:gd name="T49" fmla="*/ 72 h 155"/>
                  <a:gd name="T50" fmla="*/ 60 w 95"/>
                  <a:gd name="T51" fmla="*/ 62 h 155"/>
                  <a:gd name="T52" fmla="*/ 67 w 95"/>
                  <a:gd name="T53" fmla="*/ 50 h 155"/>
                  <a:gd name="T54" fmla="*/ 73 w 95"/>
                  <a:gd name="T55" fmla="*/ 38 h 155"/>
                  <a:gd name="T56" fmla="*/ 78 w 95"/>
                  <a:gd name="T57" fmla="*/ 27 h 155"/>
                  <a:gd name="T58" fmla="*/ 84 w 95"/>
                  <a:gd name="T59" fmla="*/ 16 h 155"/>
                  <a:gd name="T60" fmla="*/ 88 w 95"/>
                  <a:gd name="T61" fmla="*/ 7 h 155"/>
                  <a:gd name="T62" fmla="*/ 92 w 95"/>
                  <a:gd name="T63" fmla="*/ 2 h 155"/>
                  <a:gd name="T64" fmla="*/ 94 w 95"/>
                  <a:gd name="T65" fmla="*/ 0 h 155"/>
                  <a:gd name="T66" fmla="*/ 93 w 95"/>
                  <a:gd name="T67" fmla="*/ 4 h 155"/>
                  <a:gd name="T68" fmla="*/ 90 w 95"/>
                  <a:gd name="T69" fmla="*/ 11 h 155"/>
                  <a:gd name="T70" fmla="*/ 88 w 95"/>
                  <a:gd name="T71" fmla="*/ 21 h 155"/>
                  <a:gd name="T72" fmla="*/ 84 w 95"/>
                  <a:gd name="T73" fmla="*/ 32 h 155"/>
                  <a:gd name="T74" fmla="*/ 79 w 95"/>
                  <a:gd name="T75" fmla="*/ 43 h 155"/>
                  <a:gd name="T76" fmla="*/ 75 w 95"/>
                  <a:gd name="T77" fmla="*/ 55 h 155"/>
                  <a:gd name="T78" fmla="*/ 70 w 95"/>
                  <a:gd name="T79" fmla="*/ 66 h 155"/>
                  <a:gd name="T80" fmla="*/ 65 w 95"/>
                  <a:gd name="T81" fmla="*/ 76 h 1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5"/>
                  <a:gd name="T124" fmla="*/ 0 h 155"/>
                  <a:gd name="T125" fmla="*/ 95 w 95"/>
                  <a:gd name="T126" fmla="*/ 155 h 15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5" h="155">
                    <a:moveTo>
                      <a:pt x="65" y="76"/>
                    </a:moveTo>
                    <a:lnTo>
                      <a:pt x="58" y="87"/>
                    </a:lnTo>
                    <a:lnTo>
                      <a:pt x="52" y="96"/>
                    </a:lnTo>
                    <a:lnTo>
                      <a:pt x="45" y="106"/>
                    </a:lnTo>
                    <a:lnTo>
                      <a:pt x="38" y="116"/>
                    </a:lnTo>
                    <a:lnTo>
                      <a:pt x="31" y="125"/>
                    </a:lnTo>
                    <a:lnTo>
                      <a:pt x="23" y="134"/>
                    </a:lnTo>
                    <a:lnTo>
                      <a:pt x="16" y="143"/>
                    </a:lnTo>
                    <a:lnTo>
                      <a:pt x="8" y="152"/>
                    </a:lnTo>
                    <a:lnTo>
                      <a:pt x="6" y="153"/>
                    </a:lnTo>
                    <a:lnTo>
                      <a:pt x="5" y="154"/>
                    </a:lnTo>
                    <a:lnTo>
                      <a:pt x="3" y="154"/>
                    </a:lnTo>
                    <a:lnTo>
                      <a:pt x="2" y="153"/>
                    </a:lnTo>
                    <a:lnTo>
                      <a:pt x="0" y="152"/>
                    </a:lnTo>
                    <a:lnTo>
                      <a:pt x="0" y="151"/>
                    </a:lnTo>
                    <a:lnTo>
                      <a:pt x="0" y="149"/>
                    </a:lnTo>
                    <a:lnTo>
                      <a:pt x="0" y="148"/>
                    </a:lnTo>
                    <a:lnTo>
                      <a:pt x="6" y="138"/>
                    </a:lnTo>
                    <a:lnTo>
                      <a:pt x="12" y="128"/>
                    </a:lnTo>
                    <a:lnTo>
                      <a:pt x="19" y="119"/>
                    </a:lnTo>
                    <a:lnTo>
                      <a:pt x="26" y="109"/>
                    </a:lnTo>
                    <a:lnTo>
                      <a:pt x="34" y="100"/>
                    </a:lnTo>
                    <a:lnTo>
                      <a:pt x="41" y="91"/>
                    </a:lnTo>
                    <a:lnTo>
                      <a:pt x="48" y="82"/>
                    </a:lnTo>
                    <a:lnTo>
                      <a:pt x="55" y="72"/>
                    </a:lnTo>
                    <a:lnTo>
                      <a:pt x="60" y="62"/>
                    </a:lnTo>
                    <a:lnTo>
                      <a:pt x="67" y="50"/>
                    </a:lnTo>
                    <a:lnTo>
                      <a:pt x="73" y="38"/>
                    </a:lnTo>
                    <a:lnTo>
                      <a:pt x="78" y="27"/>
                    </a:lnTo>
                    <a:lnTo>
                      <a:pt x="84" y="16"/>
                    </a:lnTo>
                    <a:lnTo>
                      <a:pt x="88" y="7"/>
                    </a:lnTo>
                    <a:lnTo>
                      <a:pt x="92" y="2"/>
                    </a:lnTo>
                    <a:lnTo>
                      <a:pt x="94" y="0"/>
                    </a:lnTo>
                    <a:lnTo>
                      <a:pt x="93" y="4"/>
                    </a:lnTo>
                    <a:lnTo>
                      <a:pt x="90" y="11"/>
                    </a:lnTo>
                    <a:lnTo>
                      <a:pt x="88" y="21"/>
                    </a:lnTo>
                    <a:lnTo>
                      <a:pt x="84" y="32"/>
                    </a:lnTo>
                    <a:lnTo>
                      <a:pt x="79" y="43"/>
                    </a:lnTo>
                    <a:lnTo>
                      <a:pt x="75" y="55"/>
                    </a:lnTo>
                    <a:lnTo>
                      <a:pt x="70" y="66"/>
                    </a:lnTo>
                    <a:lnTo>
                      <a:pt x="65" y="76"/>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49" name="Freeform 125"/>
              <p:cNvSpPr>
                <a:spLocks/>
              </p:cNvSpPr>
              <p:nvPr/>
            </p:nvSpPr>
            <p:spPr bwMode="auto">
              <a:xfrm>
                <a:off x="1244" y="1324"/>
                <a:ext cx="67" cy="77"/>
              </a:xfrm>
              <a:custGeom>
                <a:avLst/>
                <a:gdLst>
                  <a:gd name="T0" fmla="*/ 42 w 67"/>
                  <a:gd name="T1" fmla="*/ 11 h 77"/>
                  <a:gd name="T2" fmla="*/ 46 w 67"/>
                  <a:gd name="T3" fmla="*/ 15 h 77"/>
                  <a:gd name="T4" fmla="*/ 51 w 67"/>
                  <a:gd name="T5" fmla="*/ 18 h 77"/>
                  <a:gd name="T6" fmla="*/ 55 w 67"/>
                  <a:gd name="T7" fmla="*/ 23 h 77"/>
                  <a:gd name="T8" fmla="*/ 59 w 67"/>
                  <a:gd name="T9" fmla="*/ 27 h 77"/>
                  <a:gd name="T10" fmla="*/ 61 w 67"/>
                  <a:gd name="T11" fmla="*/ 32 h 77"/>
                  <a:gd name="T12" fmla="*/ 64 w 67"/>
                  <a:gd name="T13" fmla="*/ 37 h 77"/>
                  <a:gd name="T14" fmla="*/ 65 w 67"/>
                  <a:gd name="T15" fmla="*/ 42 h 77"/>
                  <a:gd name="T16" fmla="*/ 66 w 67"/>
                  <a:gd name="T17" fmla="*/ 47 h 77"/>
                  <a:gd name="T18" fmla="*/ 65 w 67"/>
                  <a:gd name="T19" fmla="*/ 55 h 77"/>
                  <a:gd name="T20" fmla="*/ 62 w 67"/>
                  <a:gd name="T21" fmla="*/ 61 h 77"/>
                  <a:gd name="T22" fmla="*/ 57 w 67"/>
                  <a:gd name="T23" fmla="*/ 67 h 77"/>
                  <a:gd name="T24" fmla="*/ 52 w 67"/>
                  <a:gd name="T25" fmla="*/ 71 h 77"/>
                  <a:gd name="T26" fmla="*/ 44 w 67"/>
                  <a:gd name="T27" fmla="*/ 74 h 77"/>
                  <a:gd name="T28" fmla="*/ 37 w 67"/>
                  <a:gd name="T29" fmla="*/ 75 h 77"/>
                  <a:gd name="T30" fmla="*/ 29 w 67"/>
                  <a:gd name="T31" fmla="*/ 76 h 77"/>
                  <a:gd name="T32" fmla="*/ 22 w 67"/>
                  <a:gd name="T33" fmla="*/ 75 h 77"/>
                  <a:gd name="T34" fmla="*/ 20 w 67"/>
                  <a:gd name="T35" fmla="*/ 75 h 77"/>
                  <a:gd name="T36" fmla="*/ 19 w 67"/>
                  <a:gd name="T37" fmla="*/ 74 h 77"/>
                  <a:gd name="T38" fmla="*/ 18 w 67"/>
                  <a:gd name="T39" fmla="*/ 72 h 77"/>
                  <a:gd name="T40" fmla="*/ 17 w 67"/>
                  <a:gd name="T41" fmla="*/ 71 h 77"/>
                  <a:gd name="T42" fmla="*/ 18 w 67"/>
                  <a:gd name="T43" fmla="*/ 70 h 77"/>
                  <a:gd name="T44" fmla="*/ 19 w 67"/>
                  <a:gd name="T45" fmla="*/ 70 h 77"/>
                  <a:gd name="T46" fmla="*/ 20 w 67"/>
                  <a:gd name="T47" fmla="*/ 70 h 77"/>
                  <a:gd name="T48" fmla="*/ 22 w 67"/>
                  <a:gd name="T49" fmla="*/ 70 h 77"/>
                  <a:gd name="T50" fmla="*/ 25 w 67"/>
                  <a:gd name="T51" fmla="*/ 70 h 77"/>
                  <a:gd name="T52" fmla="*/ 27 w 67"/>
                  <a:gd name="T53" fmla="*/ 70 h 77"/>
                  <a:gd name="T54" fmla="*/ 29 w 67"/>
                  <a:gd name="T55" fmla="*/ 70 h 77"/>
                  <a:gd name="T56" fmla="*/ 30 w 67"/>
                  <a:gd name="T57" fmla="*/ 70 h 77"/>
                  <a:gd name="T58" fmla="*/ 33 w 67"/>
                  <a:gd name="T59" fmla="*/ 70 h 77"/>
                  <a:gd name="T60" fmla="*/ 37 w 67"/>
                  <a:gd name="T61" fmla="*/ 69 h 77"/>
                  <a:gd name="T62" fmla="*/ 41 w 67"/>
                  <a:gd name="T63" fmla="*/ 69 h 77"/>
                  <a:gd name="T64" fmla="*/ 45 w 67"/>
                  <a:gd name="T65" fmla="*/ 68 h 77"/>
                  <a:gd name="T66" fmla="*/ 49 w 67"/>
                  <a:gd name="T67" fmla="*/ 67 h 77"/>
                  <a:gd name="T68" fmla="*/ 53 w 67"/>
                  <a:gd name="T69" fmla="*/ 64 h 77"/>
                  <a:gd name="T70" fmla="*/ 56 w 67"/>
                  <a:gd name="T71" fmla="*/ 61 h 77"/>
                  <a:gd name="T72" fmla="*/ 60 w 67"/>
                  <a:gd name="T73" fmla="*/ 56 h 77"/>
                  <a:gd name="T74" fmla="*/ 61 w 67"/>
                  <a:gd name="T75" fmla="*/ 50 h 77"/>
                  <a:gd name="T76" fmla="*/ 61 w 67"/>
                  <a:gd name="T77" fmla="*/ 45 h 77"/>
                  <a:gd name="T78" fmla="*/ 59 w 67"/>
                  <a:gd name="T79" fmla="*/ 40 h 77"/>
                  <a:gd name="T80" fmla="*/ 57 w 67"/>
                  <a:gd name="T81" fmla="*/ 35 h 77"/>
                  <a:gd name="T82" fmla="*/ 53 w 67"/>
                  <a:gd name="T83" fmla="*/ 31 h 77"/>
                  <a:gd name="T84" fmla="*/ 49 w 67"/>
                  <a:gd name="T85" fmla="*/ 26 h 77"/>
                  <a:gd name="T86" fmla="*/ 45 w 67"/>
                  <a:gd name="T87" fmla="*/ 22 h 77"/>
                  <a:gd name="T88" fmla="*/ 40 w 67"/>
                  <a:gd name="T89" fmla="*/ 19 h 77"/>
                  <a:gd name="T90" fmla="*/ 35 w 67"/>
                  <a:gd name="T91" fmla="*/ 15 h 77"/>
                  <a:gd name="T92" fmla="*/ 29 w 67"/>
                  <a:gd name="T93" fmla="*/ 13 h 77"/>
                  <a:gd name="T94" fmla="*/ 24 w 67"/>
                  <a:gd name="T95" fmla="*/ 10 h 77"/>
                  <a:gd name="T96" fmla="*/ 19 w 67"/>
                  <a:gd name="T97" fmla="*/ 8 h 77"/>
                  <a:gd name="T98" fmla="*/ 13 w 67"/>
                  <a:gd name="T99" fmla="*/ 6 h 77"/>
                  <a:gd name="T100" fmla="*/ 8 w 67"/>
                  <a:gd name="T101" fmla="*/ 4 h 77"/>
                  <a:gd name="T102" fmla="*/ 4 w 67"/>
                  <a:gd name="T103" fmla="*/ 3 h 77"/>
                  <a:gd name="T104" fmla="*/ 0 w 67"/>
                  <a:gd name="T105" fmla="*/ 2 h 77"/>
                  <a:gd name="T106" fmla="*/ 3 w 67"/>
                  <a:gd name="T107" fmla="*/ 1 h 77"/>
                  <a:gd name="T108" fmla="*/ 7 w 67"/>
                  <a:gd name="T109" fmla="*/ 0 h 77"/>
                  <a:gd name="T110" fmla="*/ 12 w 67"/>
                  <a:gd name="T111" fmla="*/ 1 h 77"/>
                  <a:gd name="T112" fmla="*/ 18 w 67"/>
                  <a:gd name="T113" fmla="*/ 2 h 77"/>
                  <a:gd name="T114" fmla="*/ 25 w 67"/>
                  <a:gd name="T115" fmla="*/ 4 h 77"/>
                  <a:gd name="T116" fmla="*/ 31 w 67"/>
                  <a:gd name="T117" fmla="*/ 6 h 77"/>
                  <a:gd name="T118" fmla="*/ 37 w 67"/>
                  <a:gd name="T119" fmla="*/ 9 h 77"/>
                  <a:gd name="T120" fmla="*/ 42 w 67"/>
                  <a:gd name="T121" fmla="*/ 11 h 7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7"/>
                  <a:gd name="T184" fmla="*/ 0 h 77"/>
                  <a:gd name="T185" fmla="*/ 67 w 67"/>
                  <a:gd name="T186" fmla="*/ 77 h 7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7" h="77">
                    <a:moveTo>
                      <a:pt x="42" y="11"/>
                    </a:moveTo>
                    <a:lnTo>
                      <a:pt x="46" y="15"/>
                    </a:lnTo>
                    <a:lnTo>
                      <a:pt x="51" y="18"/>
                    </a:lnTo>
                    <a:lnTo>
                      <a:pt x="55" y="23"/>
                    </a:lnTo>
                    <a:lnTo>
                      <a:pt x="59" y="27"/>
                    </a:lnTo>
                    <a:lnTo>
                      <a:pt x="61" y="32"/>
                    </a:lnTo>
                    <a:lnTo>
                      <a:pt x="64" y="37"/>
                    </a:lnTo>
                    <a:lnTo>
                      <a:pt x="65" y="42"/>
                    </a:lnTo>
                    <a:lnTo>
                      <a:pt x="66" y="47"/>
                    </a:lnTo>
                    <a:lnTo>
                      <a:pt x="65" y="55"/>
                    </a:lnTo>
                    <a:lnTo>
                      <a:pt x="62" y="61"/>
                    </a:lnTo>
                    <a:lnTo>
                      <a:pt x="57" y="67"/>
                    </a:lnTo>
                    <a:lnTo>
                      <a:pt x="52" y="71"/>
                    </a:lnTo>
                    <a:lnTo>
                      <a:pt x="44" y="74"/>
                    </a:lnTo>
                    <a:lnTo>
                      <a:pt x="37" y="75"/>
                    </a:lnTo>
                    <a:lnTo>
                      <a:pt x="29" y="76"/>
                    </a:lnTo>
                    <a:lnTo>
                      <a:pt x="22" y="75"/>
                    </a:lnTo>
                    <a:lnTo>
                      <a:pt x="20" y="75"/>
                    </a:lnTo>
                    <a:lnTo>
                      <a:pt x="19" y="74"/>
                    </a:lnTo>
                    <a:lnTo>
                      <a:pt x="18" y="72"/>
                    </a:lnTo>
                    <a:lnTo>
                      <a:pt x="17" y="71"/>
                    </a:lnTo>
                    <a:lnTo>
                      <a:pt x="18" y="70"/>
                    </a:lnTo>
                    <a:lnTo>
                      <a:pt x="19" y="70"/>
                    </a:lnTo>
                    <a:lnTo>
                      <a:pt x="20" y="70"/>
                    </a:lnTo>
                    <a:lnTo>
                      <a:pt x="22" y="70"/>
                    </a:lnTo>
                    <a:lnTo>
                      <a:pt x="25" y="70"/>
                    </a:lnTo>
                    <a:lnTo>
                      <a:pt x="27" y="70"/>
                    </a:lnTo>
                    <a:lnTo>
                      <a:pt x="29" y="70"/>
                    </a:lnTo>
                    <a:lnTo>
                      <a:pt x="30" y="70"/>
                    </a:lnTo>
                    <a:lnTo>
                      <a:pt x="33" y="70"/>
                    </a:lnTo>
                    <a:lnTo>
                      <a:pt x="37" y="69"/>
                    </a:lnTo>
                    <a:lnTo>
                      <a:pt x="41" y="69"/>
                    </a:lnTo>
                    <a:lnTo>
                      <a:pt x="45" y="68"/>
                    </a:lnTo>
                    <a:lnTo>
                      <a:pt x="49" y="67"/>
                    </a:lnTo>
                    <a:lnTo>
                      <a:pt x="53" y="64"/>
                    </a:lnTo>
                    <a:lnTo>
                      <a:pt x="56" y="61"/>
                    </a:lnTo>
                    <a:lnTo>
                      <a:pt x="60" y="56"/>
                    </a:lnTo>
                    <a:lnTo>
                      <a:pt x="61" y="50"/>
                    </a:lnTo>
                    <a:lnTo>
                      <a:pt x="61" y="45"/>
                    </a:lnTo>
                    <a:lnTo>
                      <a:pt x="59" y="40"/>
                    </a:lnTo>
                    <a:lnTo>
                      <a:pt x="57" y="35"/>
                    </a:lnTo>
                    <a:lnTo>
                      <a:pt x="53" y="31"/>
                    </a:lnTo>
                    <a:lnTo>
                      <a:pt x="49" y="26"/>
                    </a:lnTo>
                    <a:lnTo>
                      <a:pt x="45" y="22"/>
                    </a:lnTo>
                    <a:lnTo>
                      <a:pt x="40" y="19"/>
                    </a:lnTo>
                    <a:lnTo>
                      <a:pt x="35" y="15"/>
                    </a:lnTo>
                    <a:lnTo>
                      <a:pt x="29" y="13"/>
                    </a:lnTo>
                    <a:lnTo>
                      <a:pt x="24" y="10"/>
                    </a:lnTo>
                    <a:lnTo>
                      <a:pt x="19" y="8"/>
                    </a:lnTo>
                    <a:lnTo>
                      <a:pt x="13" y="6"/>
                    </a:lnTo>
                    <a:lnTo>
                      <a:pt x="8" y="4"/>
                    </a:lnTo>
                    <a:lnTo>
                      <a:pt x="4" y="3"/>
                    </a:lnTo>
                    <a:lnTo>
                      <a:pt x="0" y="2"/>
                    </a:lnTo>
                    <a:lnTo>
                      <a:pt x="3" y="1"/>
                    </a:lnTo>
                    <a:lnTo>
                      <a:pt x="7" y="0"/>
                    </a:lnTo>
                    <a:lnTo>
                      <a:pt x="12" y="1"/>
                    </a:lnTo>
                    <a:lnTo>
                      <a:pt x="18" y="2"/>
                    </a:lnTo>
                    <a:lnTo>
                      <a:pt x="25" y="4"/>
                    </a:lnTo>
                    <a:lnTo>
                      <a:pt x="31" y="6"/>
                    </a:lnTo>
                    <a:lnTo>
                      <a:pt x="37" y="9"/>
                    </a:lnTo>
                    <a:lnTo>
                      <a:pt x="42" y="11"/>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0" name="Freeform 126"/>
              <p:cNvSpPr>
                <a:spLocks/>
              </p:cNvSpPr>
              <p:nvPr/>
            </p:nvSpPr>
            <p:spPr bwMode="auto">
              <a:xfrm>
                <a:off x="1153" y="1324"/>
                <a:ext cx="44" cy="59"/>
              </a:xfrm>
              <a:custGeom>
                <a:avLst/>
                <a:gdLst>
                  <a:gd name="T0" fmla="*/ 7 w 44"/>
                  <a:gd name="T1" fmla="*/ 19 h 59"/>
                  <a:gd name="T2" fmla="*/ 5 w 44"/>
                  <a:gd name="T3" fmla="*/ 26 h 59"/>
                  <a:gd name="T4" fmla="*/ 6 w 44"/>
                  <a:gd name="T5" fmla="*/ 30 h 59"/>
                  <a:gd name="T6" fmla="*/ 9 w 44"/>
                  <a:gd name="T7" fmla="*/ 35 h 59"/>
                  <a:gd name="T8" fmla="*/ 13 w 44"/>
                  <a:gd name="T9" fmla="*/ 39 h 59"/>
                  <a:gd name="T10" fmla="*/ 18 w 44"/>
                  <a:gd name="T11" fmla="*/ 43 h 59"/>
                  <a:gd name="T12" fmla="*/ 23 w 44"/>
                  <a:gd name="T13" fmla="*/ 46 h 59"/>
                  <a:gd name="T14" fmla="*/ 28 w 44"/>
                  <a:gd name="T15" fmla="*/ 50 h 59"/>
                  <a:gd name="T16" fmla="*/ 33 w 44"/>
                  <a:gd name="T17" fmla="*/ 53 h 59"/>
                  <a:gd name="T18" fmla="*/ 34 w 44"/>
                  <a:gd name="T19" fmla="*/ 54 h 59"/>
                  <a:gd name="T20" fmla="*/ 34 w 44"/>
                  <a:gd name="T21" fmla="*/ 55 h 59"/>
                  <a:gd name="T22" fmla="*/ 34 w 44"/>
                  <a:gd name="T23" fmla="*/ 56 h 59"/>
                  <a:gd name="T24" fmla="*/ 33 w 44"/>
                  <a:gd name="T25" fmla="*/ 57 h 59"/>
                  <a:gd name="T26" fmla="*/ 33 w 44"/>
                  <a:gd name="T27" fmla="*/ 58 h 59"/>
                  <a:gd name="T28" fmla="*/ 31 w 44"/>
                  <a:gd name="T29" fmla="*/ 58 h 59"/>
                  <a:gd name="T30" fmla="*/ 30 w 44"/>
                  <a:gd name="T31" fmla="*/ 58 h 59"/>
                  <a:gd name="T32" fmla="*/ 29 w 44"/>
                  <a:gd name="T33" fmla="*/ 58 h 59"/>
                  <a:gd name="T34" fmla="*/ 23 w 44"/>
                  <a:gd name="T35" fmla="*/ 54 h 59"/>
                  <a:gd name="T36" fmla="*/ 17 w 44"/>
                  <a:gd name="T37" fmla="*/ 51 h 59"/>
                  <a:gd name="T38" fmla="*/ 12 w 44"/>
                  <a:gd name="T39" fmla="*/ 47 h 59"/>
                  <a:gd name="T40" fmla="*/ 7 w 44"/>
                  <a:gd name="T41" fmla="*/ 42 h 59"/>
                  <a:gd name="T42" fmla="*/ 3 w 44"/>
                  <a:gd name="T43" fmla="*/ 37 h 59"/>
                  <a:gd name="T44" fmla="*/ 1 w 44"/>
                  <a:gd name="T45" fmla="*/ 31 h 59"/>
                  <a:gd name="T46" fmla="*/ 0 w 44"/>
                  <a:gd name="T47" fmla="*/ 25 h 59"/>
                  <a:gd name="T48" fmla="*/ 1 w 44"/>
                  <a:gd name="T49" fmla="*/ 18 h 59"/>
                  <a:gd name="T50" fmla="*/ 5 w 44"/>
                  <a:gd name="T51" fmla="*/ 13 h 59"/>
                  <a:gd name="T52" fmla="*/ 10 w 44"/>
                  <a:gd name="T53" fmla="*/ 9 h 59"/>
                  <a:gd name="T54" fmla="*/ 16 w 44"/>
                  <a:gd name="T55" fmla="*/ 5 h 59"/>
                  <a:gd name="T56" fmla="*/ 22 w 44"/>
                  <a:gd name="T57" fmla="*/ 2 h 59"/>
                  <a:gd name="T58" fmla="*/ 29 w 44"/>
                  <a:gd name="T59" fmla="*/ 1 h 59"/>
                  <a:gd name="T60" fmla="*/ 35 w 44"/>
                  <a:gd name="T61" fmla="*/ 0 h 59"/>
                  <a:gd name="T62" fmla="*/ 40 w 44"/>
                  <a:gd name="T63" fmla="*/ 0 h 59"/>
                  <a:gd name="T64" fmla="*/ 43 w 44"/>
                  <a:gd name="T65" fmla="*/ 2 h 59"/>
                  <a:gd name="T66" fmla="*/ 37 w 44"/>
                  <a:gd name="T67" fmla="*/ 3 h 59"/>
                  <a:gd name="T68" fmla="*/ 32 w 44"/>
                  <a:gd name="T69" fmla="*/ 4 h 59"/>
                  <a:gd name="T70" fmla="*/ 27 w 44"/>
                  <a:gd name="T71" fmla="*/ 5 h 59"/>
                  <a:gd name="T72" fmla="*/ 22 w 44"/>
                  <a:gd name="T73" fmla="*/ 7 h 59"/>
                  <a:gd name="T74" fmla="*/ 17 w 44"/>
                  <a:gd name="T75" fmla="*/ 9 h 59"/>
                  <a:gd name="T76" fmla="*/ 13 w 44"/>
                  <a:gd name="T77" fmla="*/ 11 h 59"/>
                  <a:gd name="T78" fmla="*/ 9 w 44"/>
                  <a:gd name="T79" fmla="*/ 15 h 59"/>
                  <a:gd name="T80" fmla="*/ 7 w 44"/>
                  <a:gd name="T81" fmla="*/ 19 h 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4"/>
                  <a:gd name="T124" fmla="*/ 0 h 59"/>
                  <a:gd name="T125" fmla="*/ 44 w 44"/>
                  <a:gd name="T126" fmla="*/ 59 h 5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4" h="59">
                    <a:moveTo>
                      <a:pt x="7" y="19"/>
                    </a:moveTo>
                    <a:lnTo>
                      <a:pt x="5" y="26"/>
                    </a:lnTo>
                    <a:lnTo>
                      <a:pt x="6" y="30"/>
                    </a:lnTo>
                    <a:lnTo>
                      <a:pt x="9" y="35"/>
                    </a:lnTo>
                    <a:lnTo>
                      <a:pt x="13" y="39"/>
                    </a:lnTo>
                    <a:lnTo>
                      <a:pt x="18" y="43"/>
                    </a:lnTo>
                    <a:lnTo>
                      <a:pt x="23" y="46"/>
                    </a:lnTo>
                    <a:lnTo>
                      <a:pt x="28" y="50"/>
                    </a:lnTo>
                    <a:lnTo>
                      <a:pt x="33" y="53"/>
                    </a:lnTo>
                    <a:lnTo>
                      <a:pt x="34" y="54"/>
                    </a:lnTo>
                    <a:lnTo>
                      <a:pt x="34" y="55"/>
                    </a:lnTo>
                    <a:lnTo>
                      <a:pt x="34" y="56"/>
                    </a:lnTo>
                    <a:lnTo>
                      <a:pt x="33" y="57"/>
                    </a:lnTo>
                    <a:lnTo>
                      <a:pt x="33" y="58"/>
                    </a:lnTo>
                    <a:lnTo>
                      <a:pt x="31" y="58"/>
                    </a:lnTo>
                    <a:lnTo>
                      <a:pt x="30" y="58"/>
                    </a:lnTo>
                    <a:lnTo>
                      <a:pt x="29" y="58"/>
                    </a:lnTo>
                    <a:lnTo>
                      <a:pt x="23" y="54"/>
                    </a:lnTo>
                    <a:lnTo>
                      <a:pt x="17" y="51"/>
                    </a:lnTo>
                    <a:lnTo>
                      <a:pt x="12" y="47"/>
                    </a:lnTo>
                    <a:lnTo>
                      <a:pt x="7" y="42"/>
                    </a:lnTo>
                    <a:lnTo>
                      <a:pt x="3" y="37"/>
                    </a:lnTo>
                    <a:lnTo>
                      <a:pt x="1" y="31"/>
                    </a:lnTo>
                    <a:lnTo>
                      <a:pt x="0" y="25"/>
                    </a:lnTo>
                    <a:lnTo>
                      <a:pt x="1" y="18"/>
                    </a:lnTo>
                    <a:lnTo>
                      <a:pt x="5" y="13"/>
                    </a:lnTo>
                    <a:lnTo>
                      <a:pt x="10" y="9"/>
                    </a:lnTo>
                    <a:lnTo>
                      <a:pt x="16" y="5"/>
                    </a:lnTo>
                    <a:lnTo>
                      <a:pt x="22" y="2"/>
                    </a:lnTo>
                    <a:lnTo>
                      <a:pt x="29" y="1"/>
                    </a:lnTo>
                    <a:lnTo>
                      <a:pt x="35" y="0"/>
                    </a:lnTo>
                    <a:lnTo>
                      <a:pt x="40" y="0"/>
                    </a:lnTo>
                    <a:lnTo>
                      <a:pt x="43" y="2"/>
                    </a:lnTo>
                    <a:lnTo>
                      <a:pt x="37" y="3"/>
                    </a:lnTo>
                    <a:lnTo>
                      <a:pt x="32" y="4"/>
                    </a:lnTo>
                    <a:lnTo>
                      <a:pt x="27" y="5"/>
                    </a:lnTo>
                    <a:lnTo>
                      <a:pt x="22" y="7"/>
                    </a:lnTo>
                    <a:lnTo>
                      <a:pt x="17" y="9"/>
                    </a:lnTo>
                    <a:lnTo>
                      <a:pt x="13" y="11"/>
                    </a:lnTo>
                    <a:lnTo>
                      <a:pt x="9" y="15"/>
                    </a:lnTo>
                    <a:lnTo>
                      <a:pt x="7" y="19"/>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1" name="Freeform 127"/>
              <p:cNvSpPr>
                <a:spLocks/>
              </p:cNvSpPr>
              <p:nvPr/>
            </p:nvSpPr>
            <p:spPr bwMode="auto">
              <a:xfrm>
                <a:off x="1244" y="1310"/>
                <a:ext cx="110" cy="123"/>
              </a:xfrm>
              <a:custGeom>
                <a:avLst/>
                <a:gdLst>
                  <a:gd name="T0" fmla="*/ 75 w 110"/>
                  <a:gd name="T1" fmla="*/ 22 h 123"/>
                  <a:gd name="T2" fmla="*/ 91 w 110"/>
                  <a:gd name="T3" fmla="*/ 37 h 123"/>
                  <a:gd name="T4" fmla="*/ 103 w 110"/>
                  <a:gd name="T5" fmla="*/ 54 h 123"/>
                  <a:gd name="T6" fmla="*/ 109 w 110"/>
                  <a:gd name="T7" fmla="*/ 73 h 123"/>
                  <a:gd name="T8" fmla="*/ 108 w 110"/>
                  <a:gd name="T9" fmla="*/ 86 h 123"/>
                  <a:gd name="T10" fmla="*/ 105 w 110"/>
                  <a:gd name="T11" fmla="*/ 91 h 123"/>
                  <a:gd name="T12" fmla="*/ 102 w 110"/>
                  <a:gd name="T13" fmla="*/ 96 h 123"/>
                  <a:gd name="T14" fmla="*/ 98 w 110"/>
                  <a:gd name="T15" fmla="*/ 100 h 123"/>
                  <a:gd name="T16" fmla="*/ 90 w 110"/>
                  <a:gd name="T17" fmla="*/ 105 h 123"/>
                  <a:gd name="T18" fmla="*/ 80 w 110"/>
                  <a:gd name="T19" fmla="*/ 109 h 123"/>
                  <a:gd name="T20" fmla="*/ 69 w 110"/>
                  <a:gd name="T21" fmla="*/ 113 h 123"/>
                  <a:gd name="T22" fmla="*/ 57 w 110"/>
                  <a:gd name="T23" fmla="*/ 116 h 123"/>
                  <a:gd name="T24" fmla="*/ 46 w 110"/>
                  <a:gd name="T25" fmla="*/ 118 h 123"/>
                  <a:gd name="T26" fmla="*/ 34 w 110"/>
                  <a:gd name="T27" fmla="*/ 120 h 123"/>
                  <a:gd name="T28" fmla="*/ 23 w 110"/>
                  <a:gd name="T29" fmla="*/ 121 h 123"/>
                  <a:gd name="T30" fmla="*/ 11 w 110"/>
                  <a:gd name="T31" fmla="*/ 121 h 123"/>
                  <a:gd name="T32" fmla="*/ 4 w 110"/>
                  <a:gd name="T33" fmla="*/ 122 h 123"/>
                  <a:gd name="T34" fmla="*/ 1 w 110"/>
                  <a:gd name="T35" fmla="*/ 120 h 123"/>
                  <a:gd name="T36" fmla="*/ 0 w 110"/>
                  <a:gd name="T37" fmla="*/ 116 h 123"/>
                  <a:gd name="T38" fmla="*/ 2 w 110"/>
                  <a:gd name="T39" fmla="*/ 113 h 123"/>
                  <a:gd name="T40" fmla="*/ 10 w 110"/>
                  <a:gd name="T41" fmla="*/ 113 h 123"/>
                  <a:gd name="T42" fmla="*/ 20 w 110"/>
                  <a:gd name="T43" fmla="*/ 113 h 123"/>
                  <a:gd name="T44" fmla="*/ 31 w 110"/>
                  <a:gd name="T45" fmla="*/ 112 h 123"/>
                  <a:gd name="T46" fmla="*/ 42 w 110"/>
                  <a:gd name="T47" fmla="*/ 110 h 123"/>
                  <a:gd name="T48" fmla="*/ 52 w 110"/>
                  <a:gd name="T49" fmla="*/ 109 h 123"/>
                  <a:gd name="T50" fmla="*/ 63 w 110"/>
                  <a:gd name="T51" fmla="*/ 106 h 123"/>
                  <a:gd name="T52" fmla="*/ 73 w 110"/>
                  <a:gd name="T53" fmla="*/ 103 h 123"/>
                  <a:gd name="T54" fmla="*/ 83 w 110"/>
                  <a:gd name="T55" fmla="*/ 99 h 123"/>
                  <a:gd name="T56" fmla="*/ 92 w 110"/>
                  <a:gd name="T57" fmla="*/ 94 h 123"/>
                  <a:gd name="T58" fmla="*/ 97 w 110"/>
                  <a:gd name="T59" fmla="*/ 86 h 123"/>
                  <a:gd name="T60" fmla="*/ 99 w 110"/>
                  <a:gd name="T61" fmla="*/ 77 h 123"/>
                  <a:gd name="T62" fmla="*/ 96 w 110"/>
                  <a:gd name="T63" fmla="*/ 64 h 123"/>
                  <a:gd name="T64" fmla="*/ 92 w 110"/>
                  <a:gd name="T65" fmla="*/ 53 h 123"/>
                  <a:gd name="T66" fmla="*/ 86 w 110"/>
                  <a:gd name="T67" fmla="*/ 44 h 123"/>
                  <a:gd name="T68" fmla="*/ 79 w 110"/>
                  <a:gd name="T69" fmla="*/ 36 h 123"/>
                  <a:gd name="T70" fmla="*/ 70 w 110"/>
                  <a:gd name="T71" fmla="*/ 28 h 123"/>
                  <a:gd name="T72" fmla="*/ 60 w 110"/>
                  <a:gd name="T73" fmla="*/ 21 h 123"/>
                  <a:gd name="T74" fmla="*/ 48 w 110"/>
                  <a:gd name="T75" fmla="*/ 13 h 123"/>
                  <a:gd name="T76" fmla="*/ 35 w 110"/>
                  <a:gd name="T77" fmla="*/ 7 h 123"/>
                  <a:gd name="T78" fmla="*/ 23 w 110"/>
                  <a:gd name="T79" fmla="*/ 2 h 123"/>
                  <a:gd name="T80" fmla="*/ 23 w 110"/>
                  <a:gd name="T81" fmla="*/ 0 h 123"/>
                  <a:gd name="T82" fmla="*/ 34 w 110"/>
                  <a:gd name="T83" fmla="*/ 2 h 123"/>
                  <a:gd name="T84" fmla="*/ 48 w 110"/>
                  <a:gd name="T85" fmla="*/ 6 h 123"/>
                  <a:gd name="T86" fmla="*/ 61 w 110"/>
                  <a:gd name="T87" fmla="*/ 13 h 1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0"/>
                  <a:gd name="T133" fmla="*/ 0 h 123"/>
                  <a:gd name="T134" fmla="*/ 110 w 110"/>
                  <a:gd name="T135" fmla="*/ 123 h 12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0" h="123">
                    <a:moveTo>
                      <a:pt x="67" y="16"/>
                    </a:moveTo>
                    <a:lnTo>
                      <a:pt x="75" y="22"/>
                    </a:lnTo>
                    <a:lnTo>
                      <a:pt x="83" y="29"/>
                    </a:lnTo>
                    <a:lnTo>
                      <a:pt x="91" y="37"/>
                    </a:lnTo>
                    <a:lnTo>
                      <a:pt x="98" y="45"/>
                    </a:lnTo>
                    <a:lnTo>
                      <a:pt x="103" y="54"/>
                    </a:lnTo>
                    <a:lnTo>
                      <a:pt x="107" y="63"/>
                    </a:lnTo>
                    <a:lnTo>
                      <a:pt x="109" y="73"/>
                    </a:lnTo>
                    <a:lnTo>
                      <a:pt x="109" y="84"/>
                    </a:lnTo>
                    <a:lnTo>
                      <a:pt x="108" y="86"/>
                    </a:lnTo>
                    <a:lnTo>
                      <a:pt x="107" y="89"/>
                    </a:lnTo>
                    <a:lnTo>
                      <a:pt x="105" y="91"/>
                    </a:lnTo>
                    <a:lnTo>
                      <a:pt x="104" y="94"/>
                    </a:lnTo>
                    <a:lnTo>
                      <a:pt x="102" y="96"/>
                    </a:lnTo>
                    <a:lnTo>
                      <a:pt x="100" y="98"/>
                    </a:lnTo>
                    <a:lnTo>
                      <a:pt x="98" y="100"/>
                    </a:lnTo>
                    <a:lnTo>
                      <a:pt x="95" y="102"/>
                    </a:lnTo>
                    <a:lnTo>
                      <a:pt x="90" y="105"/>
                    </a:lnTo>
                    <a:lnTo>
                      <a:pt x="85" y="107"/>
                    </a:lnTo>
                    <a:lnTo>
                      <a:pt x="80" y="109"/>
                    </a:lnTo>
                    <a:lnTo>
                      <a:pt x="74" y="111"/>
                    </a:lnTo>
                    <a:lnTo>
                      <a:pt x="69" y="113"/>
                    </a:lnTo>
                    <a:lnTo>
                      <a:pt x="63" y="114"/>
                    </a:lnTo>
                    <a:lnTo>
                      <a:pt x="57" y="116"/>
                    </a:lnTo>
                    <a:lnTo>
                      <a:pt x="52" y="117"/>
                    </a:lnTo>
                    <a:lnTo>
                      <a:pt x="46" y="118"/>
                    </a:lnTo>
                    <a:lnTo>
                      <a:pt x="40" y="119"/>
                    </a:lnTo>
                    <a:lnTo>
                      <a:pt x="34" y="120"/>
                    </a:lnTo>
                    <a:lnTo>
                      <a:pt x="28" y="120"/>
                    </a:lnTo>
                    <a:lnTo>
                      <a:pt x="23" y="121"/>
                    </a:lnTo>
                    <a:lnTo>
                      <a:pt x="17" y="121"/>
                    </a:lnTo>
                    <a:lnTo>
                      <a:pt x="11" y="121"/>
                    </a:lnTo>
                    <a:lnTo>
                      <a:pt x="5" y="122"/>
                    </a:lnTo>
                    <a:lnTo>
                      <a:pt x="4" y="122"/>
                    </a:lnTo>
                    <a:lnTo>
                      <a:pt x="2" y="121"/>
                    </a:lnTo>
                    <a:lnTo>
                      <a:pt x="1" y="120"/>
                    </a:lnTo>
                    <a:lnTo>
                      <a:pt x="0" y="118"/>
                    </a:lnTo>
                    <a:lnTo>
                      <a:pt x="0" y="116"/>
                    </a:lnTo>
                    <a:lnTo>
                      <a:pt x="1" y="114"/>
                    </a:lnTo>
                    <a:lnTo>
                      <a:pt x="2" y="113"/>
                    </a:lnTo>
                    <a:lnTo>
                      <a:pt x="4" y="113"/>
                    </a:lnTo>
                    <a:lnTo>
                      <a:pt x="10" y="113"/>
                    </a:lnTo>
                    <a:lnTo>
                      <a:pt x="15" y="113"/>
                    </a:lnTo>
                    <a:lnTo>
                      <a:pt x="20" y="113"/>
                    </a:lnTo>
                    <a:lnTo>
                      <a:pt x="25" y="112"/>
                    </a:lnTo>
                    <a:lnTo>
                      <a:pt x="31" y="112"/>
                    </a:lnTo>
                    <a:lnTo>
                      <a:pt x="37" y="111"/>
                    </a:lnTo>
                    <a:lnTo>
                      <a:pt x="42" y="110"/>
                    </a:lnTo>
                    <a:lnTo>
                      <a:pt x="47" y="110"/>
                    </a:lnTo>
                    <a:lnTo>
                      <a:pt x="52" y="109"/>
                    </a:lnTo>
                    <a:lnTo>
                      <a:pt x="58" y="107"/>
                    </a:lnTo>
                    <a:lnTo>
                      <a:pt x="63" y="106"/>
                    </a:lnTo>
                    <a:lnTo>
                      <a:pt x="68" y="105"/>
                    </a:lnTo>
                    <a:lnTo>
                      <a:pt x="73" y="103"/>
                    </a:lnTo>
                    <a:lnTo>
                      <a:pt x="78" y="101"/>
                    </a:lnTo>
                    <a:lnTo>
                      <a:pt x="83" y="99"/>
                    </a:lnTo>
                    <a:lnTo>
                      <a:pt x="88" y="96"/>
                    </a:lnTo>
                    <a:lnTo>
                      <a:pt x="92" y="94"/>
                    </a:lnTo>
                    <a:lnTo>
                      <a:pt x="95" y="90"/>
                    </a:lnTo>
                    <a:lnTo>
                      <a:pt x="97" y="86"/>
                    </a:lnTo>
                    <a:lnTo>
                      <a:pt x="99" y="82"/>
                    </a:lnTo>
                    <a:lnTo>
                      <a:pt x="99" y="77"/>
                    </a:lnTo>
                    <a:lnTo>
                      <a:pt x="98" y="70"/>
                    </a:lnTo>
                    <a:lnTo>
                      <a:pt x="96" y="64"/>
                    </a:lnTo>
                    <a:lnTo>
                      <a:pt x="95" y="59"/>
                    </a:lnTo>
                    <a:lnTo>
                      <a:pt x="92" y="53"/>
                    </a:lnTo>
                    <a:lnTo>
                      <a:pt x="89" y="48"/>
                    </a:lnTo>
                    <a:lnTo>
                      <a:pt x="86" y="44"/>
                    </a:lnTo>
                    <a:lnTo>
                      <a:pt x="83" y="40"/>
                    </a:lnTo>
                    <a:lnTo>
                      <a:pt x="79" y="36"/>
                    </a:lnTo>
                    <a:lnTo>
                      <a:pt x="75" y="32"/>
                    </a:lnTo>
                    <a:lnTo>
                      <a:pt x="70" y="28"/>
                    </a:lnTo>
                    <a:lnTo>
                      <a:pt x="65" y="24"/>
                    </a:lnTo>
                    <a:lnTo>
                      <a:pt x="60" y="21"/>
                    </a:lnTo>
                    <a:lnTo>
                      <a:pt x="54" y="17"/>
                    </a:lnTo>
                    <a:lnTo>
                      <a:pt x="48" y="13"/>
                    </a:lnTo>
                    <a:lnTo>
                      <a:pt x="41" y="10"/>
                    </a:lnTo>
                    <a:lnTo>
                      <a:pt x="35" y="7"/>
                    </a:lnTo>
                    <a:lnTo>
                      <a:pt x="29" y="4"/>
                    </a:lnTo>
                    <a:lnTo>
                      <a:pt x="23" y="2"/>
                    </a:lnTo>
                    <a:lnTo>
                      <a:pt x="19" y="0"/>
                    </a:lnTo>
                    <a:lnTo>
                      <a:pt x="23" y="0"/>
                    </a:lnTo>
                    <a:lnTo>
                      <a:pt x="28" y="0"/>
                    </a:lnTo>
                    <a:lnTo>
                      <a:pt x="34" y="2"/>
                    </a:lnTo>
                    <a:lnTo>
                      <a:pt x="41" y="4"/>
                    </a:lnTo>
                    <a:lnTo>
                      <a:pt x="48" y="6"/>
                    </a:lnTo>
                    <a:lnTo>
                      <a:pt x="55" y="9"/>
                    </a:lnTo>
                    <a:lnTo>
                      <a:pt x="61" y="13"/>
                    </a:lnTo>
                    <a:lnTo>
                      <a:pt x="67" y="16"/>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2" name="Freeform 128"/>
              <p:cNvSpPr>
                <a:spLocks/>
              </p:cNvSpPr>
              <p:nvPr/>
            </p:nvSpPr>
            <p:spPr bwMode="auto">
              <a:xfrm>
                <a:off x="1105" y="1306"/>
                <a:ext cx="96" cy="82"/>
              </a:xfrm>
              <a:custGeom>
                <a:avLst/>
                <a:gdLst>
                  <a:gd name="T0" fmla="*/ 16 w 96"/>
                  <a:gd name="T1" fmla="*/ 25 h 82"/>
                  <a:gd name="T2" fmla="*/ 12 w 96"/>
                  <a:gd name="T3" fmla="*/ 29 h 82"/>
                  <a:gd name="T4" fmla="*/ 9 w 96"/>
                  <a:gd name="T5" fmla="*/ 35 h 82"/>
                  <a:gd name="T6" fmla="*/ 8 w 96"/>
                  <a:gd name="T7" fmla="*/ 40 h 82"/>
                  <a:gd name="T8" fmla="*/ 8 w 96"/>
                  <a:gd name="T9" fmla="*/ 46 h 82"/>
                  <a:gd name="T10" fmla="*/ 9 w 96"/>
                  <a:gd name="T11" fmla="*/ 51 h 82"/>
                  <a:gd name="T12" fmla="*/ 10 w 96"/>
                  <a:gd name="T13" fmla="*/ 55 h 82"/>
                  <a:gd name="T14" fmla="*/ 13 w 96"/>
                  <a:gd name="T15" fmla="*/ 59 h 82"/>
                  <a:gd name="T16" fmla="*/ 16 w 96"/>
                  <a:gd name="T17" fmla="*/ 62 h 82"/>
                  <a:gd name="T18" fmla="*/ 19 w 96"/>
                  <a:gd name="T19" fmla="*/ 66 h 82"/>
                  <a:gd name="T20" fmla="*/ 23 w 96"/>
                  <a:gd name="T21" fmla="*/ 69 h 82"/>
                  <a:gd name="T22" fmla="*/ 26 w 96"/>
                  <a:gd name="T23" fmla="*/ 72 h 82"/>
                  <a:gd name="T24" fmla="*/ 30 w 96"/>
                  <a:gd name="T25" fmla="*/ 75 h 82"/>
                  <a:gd name="T26" fmla="*/ 31 w 96"/>
                  <a:gd name="T27" fmla="*/ 77 h 82"/>
                  <a:gd name="T28" fmla="*/ 31 w 96"/>
                  <a:gd name="T29" fmla="*/ 78 h 82"/>
                  <a:gd name="T30" fmla="*/ 31 w 96"/>
                  <a:gd name="T31" fmla="*/ 79 h 82"/>
                  <a:gd name="T32" fmla="*/ 30 w 96"/>
                  <a:gd name="T33" fmla="*/ 80 h 82"/>
                  <a:gd name="T34" fmla="*/ 29 w 96"/>
                  <a:gd name="T35" fmla="*/ 81 h 82"/>
                  <a:gd name="T36" fmla="*/ 27 w 96"/>
                  <a:gd name="T37" fmla="*/ 81 h 82"/>
                  <a:gd name="T38" fmla="*/ 26 w 96"/>
                  <a:gd name="T39" fmla="*/ 81 h 82"/>
                  <a:gd name="T40" fmla="*/ 25 w 96"/>
                  <a:gd name="T41" fmla="*/ 80 h 82"/>
                  <a:gd name="T42" fmla="*/ 17 w 96"/>
                  <a:gd name="T43" fmla="*/ 75 h 82"/>
                  <a:gd name="T44" fmla="*/ 10 w 96"/>
                  <a:gd name="T45" fmla="*/ 69 h 82"/>
                  <a:gd name="T46" fmla="*/ 5 w 96"/>
                  <a:gd name="T47" fmla="*/ 61 h 82"/>
                  <a:gd name="T48" fmla="*/ 1 w 96"/>
                  <a:gd name="T49" fmla="*/ 54 h 82"/>
                  <a:gd name="T50" fmla="*/ 0 w 96"/>
                  <a:gd name="T51" fmla="*/ 45 h 82"/>
                  <a:gd name="T52" fmla="*/ 1 w 96"/>
                  <a:gd name="T53" fmla="*/ 37 h 82"/>
                  <a:gd name="T54" fmla="*/ 4 w 96"/>
                  <a:gd name="T55" fmla="*/ 29 h 82"/>
                  <a:gd name="T56" fmla="*/ 10 w 96"/>
                  <a:gd name="T57" fmla="*/ 22 h 82"/>
                  <a:gd name="T58" fmla="*/ 15 w 96"/>
                  <a:gd name="T59" fmla="*/ 19 h 82"/>
                  <a:gd name="T60" fmla="*/ 21 w 96"/>
                  <a:gd name="T61" fmla="*/ 15 h 82"/>
                  <a:gd name="T62" fmla="*/ 27 w 96"/>
                  <a:gd name="T63" fmla="*/ 13 h 82"/>
                  <a:gd name="T64" fmla="*/ 33 w 96"/>
                  <a:gd name="T65" fmla="*/ 10 h 82"/>
                  <a:gd name="T66" fmla="*/ 40 w 96"/>
                  <a:gd name="T67" fmla="*/ 8 h 82"/>
                  <a:gd name="T68" fmla="*/ 47 w 96"/>
                  <a:gd name="T69" fmla="*/ 6 h 82"/>
                  <a:gd name="T70" fmla="*/ 54 w 96"/>
                  <a:gd name="T71" fmla="*/ 4 h 82"/>
                  <a:gd name="T72" fmla="*/ 61 w 96"/>
                  <a:gd name="T73" fmla="*/ 3 h 82"/>
                  <a:gd name="T74" fmla="*/ 67 w 96"/>
                  <a:gd name="T75" fmla="*/ 1 h 82"/>
                  <a:gd name="T76" fmla="*/ 74 w 96"/>
                  <a:gd name="T77" fmla="*/ 1 h 82"/>
                  <a:gd name="T78" fmla="*/ 79 w 96"/>
                  <a:gd name="T79" fmla="*/ 0 h 82"/>
                  <a:gd name="T80" fmla="*/ 84 w 96"/>
                  <a:gd name="T81" fmla="*/ 0 h 82"/>
                  <a:gd name="T82" fmla="*/ 89 w 96"/>
                  <a:gd name="T83" fmla="*/ 0 h 82"/>
                  <a:gd name="T84" fmla="*/ 92 w 96"/>
                  <a:gd name="T85" fmla="*/ 0 h 82"/>
                  <a:gd name="T86" fmla="*/ 94 w 96"/>
                  <a:gd name="T87" fmla="*/ 1 h 82"/>
                  <a:gd name="T88" fmla="*/ 95 w 96"/>
                  <a:gd name="T89" fmla="*/ 2 h 82"/>
                  <a:gd name="T90" fmla="*/ 91 w 96"/>
                  <a:gd name="T91" fmla="*/ 3 h 82"/>
                  <a:gd name="T92" fmla="*/ 87 w 96"/>
                  <a:gd name="T93" fmla="*/ 3 h 82"/>
                  <a:gd name="T94" fmla="*/ 82 w 96"/>
                  <a:gd name="T95" fmla="*/ 4 h 82"/>
                  <a:gd name="T96" fmla="*/ 77 w 96"/>
                  <a:gd name="T97" fmla="*/ 4 h 82"/>
                  <a:gd name="T98" fmla="*/ 72 w 96"/>
                  <a:gd name="T99" fmla="*/ 5 h 82"/>
                  <a:gd name="T100" fmla="*/ 67 w 96"/>
                  <a:gd name="T101" fmla="*/ 6 h 82"/>
                  <a:gd name="T102" fmla="*/ 62 w 96"/>
                  <a:gd name="T103" fmla="*/ 7 h 82"/>
                  <a:gd name="T104" fmla="*/ 57 w 96"/>
                  <a:gd name="T105" fmla="*/ 8 h 82"/>
                  <a:gd name="T106" fmla="*/ 51 w 96"/>
                  <a:gd name="T107" fmla="*/ 10 h 82"/>
                  <a:gd name="T108" fmla="*/ 46 w 96"/>
                  <a:gd name="T109" fmla="*/ 11 h 82"/>
                  <a:gd name="T110" fmla="*/ 40 w 96"/>
                  <a:gd name="T111" fmla="*/ 13 h 82"/>
                  <a:gd name="T112" fmla="*/ 35 w 96"/>
                  <a:gd name="T113" fmla="*/ 15 h 82"/>
                  <a:gd name="T114" fmla="*/ 30 w 96"/>
                  <a:gd name="T115" fmla="*/ 17 h 82"/>
                  <a:gd name="T116" fmla="*/ 25 w 96"/>
                  <a:gd name="T117" fmla="*/ 19 h 82"/>
                  <a:gd name="T118" fmla="*/ 20 w 96"/>
                  <a:gd name="T119" fmla="*/ 22 h 82"/>
                  <a:gd name="T120" fmla="*/ 16 w 96"/>
                  <a:gd name="T121" fmla="*/ 25 h 8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96"/>
                  <a:gd name="T184" fmla="*/ 0 h 82"/>
                  <a:gd name="T185" fmla="*/ 96 w 96"/>
                  <a:gd name="T186" fmla="*/ 82 h 8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96" h="82">
                    <a:moveTo>
                      <a:pt x="16" y="25"/>
                    </a:moveTo>
                    <a:lnTo>
                      <a:pt x="12" y="29"/>
                    </a:lnTo>
                    <a:lnTo>
                      <a:pt x="9" y="35"/>
                    </a:lnTo>
                    <a:lnTo>
                      <a:pt x="8" y="40"/>
                    </a:lnTo>
                    <a:lnTo>
                      <a:pt x="8" y="46"/>
                    </a:lnTo>
                    <a:lnTo>
                      <a:pt x="9" y="51"/>
                    </a:lnTo>
                    <a:lnTo>
                      <a:pt x="10" y="55"/>
                    </a:lnTo>
                    <a:lnTo>
                      <a:pt x="13" y="59"/>
                    </a:lnTo>
                    <a:lnTo>
                      <a:pt x="16" y="62"/>
                    </a:lnTo>
                    <a:lnTo>
                      <a:pt x="19" y="66"/>
                    </a:lnTo>
                    <a:lnTo>
                      <a:pt x="23" y="69"/>
                    </a:lnTo>
                    <a:lnTo>
                      <a:pt x="26" y="72"/>
                    </a:lnTo>
                    <a:lnTo>
                      <a:pt x="30" y="75"/>
                    </a:lnTo>
                    <a:lnTo>
                      <a:pt x="31" y="77"/>
                    </a:lnTo>
                    <a:lnTo>
                      <a:pt x="31" y="78"/>
                    </a:lnTo>
                    <a:lnTo>
                      <a:pt x="31" y="79"/>
                    </a:lnTo>
                    <a:lnTo>
                      <a:pt x="30" y="80"/>
                    </a:lnTo>
                    <a:lnTo>
                      <a:pt x="29" y="81"/>
                    </a:lnTo>
                    <a:lnTo>
                      <a:pt x="27" y="81"/>
                    </a:lnTo>
                    <a:lnTo>
                      <a:pt x="26" y="81"/>
                    </a:lnTo>
                    <a:lnTo>
                      <a:pt x="25" y="80"/>
                    </a:lnTo>
                    <a:lnTo>
                      <a:pt x="17" y="75"/>
                    </a:lnTo>
                    <a:lnTo>
                      <a:pt x="10" y="69"/>
                    </a:lnTo>
                    <a:lnTo>
                      <a:pt x="5" y="61"/>
                    </a:lnTo>
                    <a:lnTo>
                      <a:pt x="1" y="54"/>
                    </a:lnTo>
                    <a:lnTo>
                      <a:pt x="0" y="45"/>
                    </a:lnTo>
                    <a:lnTo>
                      <a:pt x="1" y="37"/>
                    </a:lnTo>
                    <a:lnTo>
                      <a:pt x="4" y="29"/>
                    </a:lnTo>
                    <a:lnTo>
                      <a:pt x="10" y="22"/>
                    </a:lnTo>
                    <a:lnTo>
                      <a:pt x="15" y="19"/>
                    </a:lnTo>
                    <a:lnTo>
                      <a:pt x="21" y="15"/>
                    </a:lnTo>
                    <a:lnTo>
                      <a:pt x="27" y="13"/>
                    </a:lnTo>
                    <a:lnTo>
                      <a:pt x="33" y="10"/>
                    </a:lnTo>
                    <a:lnTo>
                      <a:pt x="40" y="8"/>
                    </a:lnTo>
                    <a:lnTo>
                      <a:pt x="47" y="6"/>
                    </a:lnTo>
                    <a:lnTo>
                      <a:pt x="54" y="4"/>
                    </a:lnTo>
                    <a:lnTo>
                      <a:pt x="61" y="3"/>
                    </a:lnTo>
                    <a:lnTo>
                      <a:pt x="67" y="1"/>
                    </a:lnTo>
                    <a:lnTo>
                      <a:pt x="74" y="1"/>
                    </a:lnTo>
                    <a:lnTo>
                      <a:pt x="79" y="0"/>
                    </a:lnTo>
                    <a:lnTo>
                      <a:pt x="84" y="0"/>
                    </a:lnTo>
                    <a:lnTo>
                      <a:pt x="89" y="0"/>
                    </a:lnTo>
                    <a:lnTo>
                      <a:pt x="92" y="0"/>
                    </a:lnTo>
                    <a:lnTo>
                      <a:pt x="94" y="1"/>
                    </a:lnTo>
                    <a:lnTo>
                      <a:pt x="95" y="2"/>
                    </a:lnTo>
                    <a:lnTo>
                      <a:pt x="91" y="3"/>
                    </a:lnTo>
                    <a:lnTo>
                      <a:pt x="87" y="3"/>
                    </a:lnTo>
                    <a:lnTo>
                      <a:pt x="82" y="4"/>
                    </a:lnTo>
                    <a:lnTo>
                      <a:pt x="77" y="4"/>
                    </a:lnTo>
                    <a:lnTo>
                      <a:pt x="72" y="5"/>
                    </a:lnTo>
                    <a:lnTo>
                      <a:pt x="67" y="6"/>
                    </a:lnTo>
                    <a:lnTo>
                      <a:pt x="62" y="7"/>
                    </a:lnTo>
                    <a:lnTo>
                      <a:pt x="57" y="8"/>
                    </a:lnTo>
                    <a:lnTo>
                      <a:pt x="51" y="10"/>
                    </a:lnTo>
                    <a:lnTo>
                      <a:pt x="46" y="11"/>
                    </a:lnTo>
                    <a:lnTo>
                      <a:pt x="40" y="13"/>
                    </a:lnTo>
                    <a:lnTo>
                      <a:pt x="35" y="15"/>
                    </a:lnTo>
                    <a:lnTo>
                      <a:pt x="30" y="17"/>
                    </a:lnTo>
                    <a:lnTo>
                      <a:pt x="25" y="19"/>
                    </a:lnTo>
                    <a:lnTo>
                      <a:pt x="20" y="22"/>
                    </a:lnTo>
                    <a:lnTo>
                      <a:pt x="16" y="25"/>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3" name="Freeform 129"/>
              <p:cNvSpPr>
                <a:spLocks/>
              </p:cNvSpPr>
              <p:nvPr/>
            </p:nvSpPr>
            <p:spPr bwMode="auto">
              <a:xfrm>
                <a:off x="1039" y="1301"/>
                <a:ext cx="84" cy="101"/>
              </a:xfrm>
              <a:custGeom>
                <a:avLst/>
                <a:gdLst>
                  <a:gd name="T0" fmla="*/ 13 w 84"/>
                  <a:gd name="T1" fmla="*/ 40 h 101"/>
                  <a:gd name="T2" fmla="*/ 9 w 84"/>
                  <a:gd name="T3" fmla="*/ 46 h 101"/>
                  <a:gd name="T4" fmla="*/ 7 w 84"/>
                  <a:gd name="T5" fmla="*/ 53 h 101"/>
                  <a:gd name="T6" fmla="*/ 8 w 84"/>
                  <a:gd name="T7" fmla="*/ 60 h 101"/>
                  <a:gd name="T8" fmla="*/ 13 w 84"/>
                  <a:gd name="T9" fmla="*/ 67 h 101"/>
                  <a:gd name="T10" fmla="*/ 19 w 84"/>
                  <a:gd name="T11" fmla="*/ 74 h 101"/>
                  <a:gd name="T12" fmla="*/ 27 w 84"/>
                  <a:gd name="T13" fmla="*/ 79 h 101"/>
                  <a:gd name="T14" fmla="*/ 35 w 84"/>
                  <a:gd name="T15" fmla="*/ 85 h 101"/>
                  <a:gd name="T16" fmla="*/ 40 w 84"/>
                  <a:gd name="T17" fmla="*/ 89 h 101"/>
                  <a:gd name="T18" fmla="*/ 41 w 84"/>
                  <a:gd name="T19" fmla="*/ 92 h 101"/>
                  <a:gd name="T20" fmla="*/ 42 w 84"/>
                  <a:gd name="T21" fmla="*/ 95 h 101"/>
                  <a:gd name="T22" fmla="*/ 42 w 84"/>
                  <a:gd name="T23" fmla="*/ 98 h 101"/>
                  <a:gd name="T24" fmla="*/ 39 w 84"/>
                  <a:gd name="T25" fmla="*/ 100 h 101"/>
                  <a:gd name="T26" fmla="*/ 36 w 84"/>
                  <a:gd name="T27" fmla="*/ 99 h 101"/>
                  <a:gd name="T28" fmla="*/ 31 w 84"/>
                  <a:gd name="T29" fmla="*/ 94 h 101"/>
                  <a:gd name="T30" fmla="*/ 22 w 84"/>
                  <a:gd name="T31" fmla="*/ 87 h 101"/>
                  <a:gd name="T32" fmla="*/ 13 w 84"/>
                  <a:gd name="T33" fmla="*/ 79 h 101"/>
                  <a:gd name="T34" fmla="*/ 5 w 84"/>
                  <a:gd name="T35" fmla="*/ 71 h 101"/>
                  <a:gd name="T36" fmla="*/ 0 w 84"/>
                  <a:gd name="T37" fmla="*/ 60 h 101"/>
                  <a:gd name="T38" fmla="*/ 1 w 84"/>
                  <a:gd name="T39" fmla="*/ 49 h 101"/>
                  <a:gd name="T40" fmla="*/ 6 w 84"/>
                  <a:gd name="T41" fmla="*/ 38 h 101"/>
                  <a:gd name="T42" fmla="*/ 14 w 84"/>
                  <a:gd name="T43" fmla="*/ 30 h 101"/>
                  <a:gd name="T44" fmla="*/ 23 w 84"/>
                  <a:gd name="T45" fmla="*/ 24 h 101"/>
                  <a:gd name="T46" fmla="*/ 32 w 84"/>
                  <a:gd name="T47" fmla="*/ 20 h 101"/>
                  <a:gd name="T48" fmla="*/ 42 w 84"/>
                  <a:gd name="T49" fmla="*/ 15 h 101"/>
                  <a:gd name="T50" fmla="*/ 52 w 84"/>
                  <a:gd name="T51" fmla="*/ 10 h 101"/>
                  <a:gd name="T52" fmla="*/ 61 w 84"/>
                  <a:gd name="T53" fmla="*/ 6 h 101"/>
                  <a:gd name="T54" fmla="*/ 69 w 84"/>
                  <a:gd name="T55" fmla="*/ 3 h 101"/>
                  <a:gd name="T56" fmla="*/ 76 w 84"/>
                  <a:gd name="T57" fmla="*/ 0 h 101"/>
                  <a:gd name="T58" fmla="*/ 81 w 84"/>
                  <a:gd name="T59" fmla="*/ 0 h 101"/>
                  <a:gd name="T60" fmla="*/ 79 w 84"/>
                  <a:gd name="T61" fmla="*/ 3 h 101"/>
                  <a:gd name="T62" fmla="*/ 71 w 84"/>
                  <a:gd name="T63" fmla="*/ 6 h 101"/>
                  <a:gd name="T64" fmla="*/ 63 w 84"/>
                  <a:gd name="T65" fmla="*/ 10 h 101"/>
                  <a:gd name="T66" fmla="*/ 54 w 84"/>
                  <a:gd name="T67" fmla="*/ 14 h 101"/>
                  <a:gd name="T68" fmla="*/ 45 w 84"/>
                  <a:gd name="T69" fmla="*/ 18 h 101"/>
                  <a:gd name="T70" fmla="*/ 36 w 84"/>
                  <a:gd name="T71" fmla="*/ 23 h 101"/>
                  <a:gd name="T72" fmla="*/ 27 w 84"/>
                  <a:gd name="T73" fmla="*/ 28 h 101"/>
                  <a:gd name="T74" fmla="*/ 19 w 84"/>
                  <a:gd name="T75" fmla="*/ 34 h 10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4"/>
                  <a:gd name="T115" fmla="*/ 0 h 101"/>
                  <a:gd name="T116" fmla="*/ 84 w 84"/>
                  <a:gd name="T117" fmla="*/ 101 h 10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4" h="101">
                    <a:moveTo>
                      <a:pt x="15" y="37"/>
                    </a:moveTo>
                    <a:lnTo>
                      <a:pt x="13" y="40"/>
                    </a:lnTo>
                    <a:lnTo>
                      <a:pt x="11" y="43"/>
                    </a:lnTo>
                    <a:lnTo>
                      <a:pt x="9" y="46"/>
                    </a:lnTo>
                    <a:lnTo>
                      <a:pt x="8" y="49"/>
                    </a:lnTo>
                    <a:lnTo>
                      <a:pt x="7" y="53"/>
                    </a:lnTo>
                    <a:lnTo>
                      <a:pt x="7" y="57"/>
                    </a:lnTo>
                    <a:lnTo>
                      <a:pt x="8" y="60"/>
                    </a:lnTo>
                    <a:lnTo>
                      <a:pt x="10" y="64"/>
                    </a:lnTo>
                    <a:lnTo>
                      <a:pt x="13" y="67"/>
                    </a:lnTo>
                    <a:lnTo>
                      <a:pt x="16" y="71"/>
                    </a:lnTo>
                    <a:lnTo>
                      <a:pt x="19" y="74"/>
                    </a:lnTo>
                    <a:lnTo>
                      <a:pt x="23" y="77"/>
                    </a:lnTo>
                    <a:lnTo>
                      <a:pt x="27" y="79"/>
                    </a:lnTo>
                    <a:lnTo>
                      <a:pt x="31" y="82"/>
                    </a:lnTo>
                    <a:lnTo>
                      <a:pt x="35" y="85"/>
                    </a:lnTo>
                    <a:lnTo>
                      <a:pt x="38" y="88"/>
                    </a:lnTo>
                    <a:lnTo>
                      <a:pt x="40" y="89"/>
                    </a:lnTo>
                    <a:lnTo>
                      <a:pt x="40" y="91"/>
                    </a:lnTo>
                    <a:lnTo>
                      <a:pt x="41" y="92"/>
                    </a:lnTo>
                    <a:lnTo>
                      <a:pt x="42" y="94"/>
                    </a:lnTo>
                    <a:lnTo>
                      <a:pt x="42" y="95"/>
                    </a:lnTo>
                    <a:lnTo>
                      <a:pt x="42" y="97"/>
                    </a:lnTo>
                    <a:lnTo>
                      <a:pt x="42" y="98"/>
                    </a:lnTo>
                    <a:lnTo>
                      <a:pt x="40" y="99"/>
                    </a:lnTo>
                    <a:lnTo>
                      <a:pt x="39" y="100"/>
                    </a:lnTo>
                    <a:lnTo>
                      <a:pt x="37" y="100"/>
                    </a:lnTo>
                    <a:lnTo>
                      <a:pt x="36" y="99"/>
                    </a:lnTo>
                    <a:lnTo>
                      <a:pt x="35" y="98"/>
                    </a:lnTo>
                    <a:lnTo>
                      <a:pt x="31" y="94"/>
                    </a:lnTo>
                    <a:lnTo>
                      <a:pt x="26" y="90"/>
                    </a:lnTo>
                    <a:lnTo>
                      <a:pt x="22" y="87"/>
                    </a:lnTo>
                    <a:lnTo>
                      <a:pt x="17" y="83"/>
                    </a:lnTo>
                    <a:lnTo>
                      <a:pt x="13" y="79"/>
                    </a:lnTo>
                    <a:lnTo>
                      <a:pt x="9" y="75"/>
                    </a:lnTo>
                    <a:lnTo>
                      <a:pt x="5" y="71"/>
                    </a:lnTo>
                    <a:lnTo>
                      <a:pt x="2" y="66"/>
                    </a:lnTo>
                    <a:lnTo>
                      <a:pt x="0" y="60"/>
                    </a:lnTo>
                    <a:lnTo>
                      <a:pt x="0" y="54"/>
                    </a:lnTo>
                    <a:lnTo>
                      <a:pt x="1" y="49"/>
                    </a:lnTo>
                    <a:lnTo>
                      <a:pt x="3" y="43"/>
                    </a:lnTo>
                    <a:lnTo>
                      <a:pt x="6" y="38"/>
                    </a:lnTo>
                    <a:lnTo>
                      <a:pt x="9" y="34"/>
                    </a:lnTo>
                    <a:lnTo>
                      <a:pt x="14" y="30"/>
                    </a:lnTo>
                    <a:lnTo>
                      <a:pt x="19" y="27"/>
                    </a:lnTo>
                    <a:lnTo>
                      <a:pt x="23" y="24"/>
                    </a:lnTo>
                    <a:lnTo>
                      <a:pt x="28" y="22"/>
                    </a:lnTo>
                    <a:lnTo>
                      <a:pt x="32" y="20"/>
                    </a:lnTo>
                    <a:lnTo>
                      <a:pt x="37" y="17"/>
                    </a:lnTo>
                    <a:lnTo>
                      <a:pt x="42" y="15"/>
                    </a:lnTo>
                    <a:lnTo>
                      <a:pt x="47" y="13"/>
                    </a:lnTo>
                    <a:lnTo>
                      <a:pt x="52" y="10"/>
                    </a:lnTo>
                    <a:lnTo>
                      <a:pt x="56" y="8"/>
                    </a:lnTo>
                    <a:lnTo>
                      <a:pt x="61" y="6"/>
                    </a:lnTo>
                    <a:lnTo>
                      <a:pt x="65" y="4"/>
                    </a:lnTo>
                    <a:lnTo>
                      <a:pt x="69" y="3"/>
                    </a:lnTo>
                    <a:lnTo>
                      <a:pt x="73" y="2"/>
                    </a:lnTo>
                    <a:lnTo>
                      <a:pt x="76" y="0"/>
                    </a:lnTo>
                    <a:lnTo>
                      <a:pt x="79" y="0"/>
                    </a:lnTo>
                    <a:lnTo>
                      <a:pt x="81" y="0"/>
                    </a:lnTo>
                    <a:lnTo>
                      <a:pt x="83" y="1"/>
                    </a:lnTo>
                    <a:lnTo>
                      <a:pt x="79" y="3"/>
                    </a:lnTo>
                    <a:lnTo>
                      <a:pt x="75" y="4"/>
                    </a:lnTo>
                    <a:lnTo>
                      <a:pt x="71" y="6"/>
                    </a:lnTo>
                    <a:lnTo>
                      <a:pt x="67" y="8"/>
                    </a:lnTo>
                    <a:lnTo>
                      <a:pt x="63" y="10"/>
                    </a:lnTo>
                    <a:lnTo>
                      <a:pt x="58" y="12"/>
                    </a:lnTo>
                    <a:lnTo>
                      <a:pt x="54" y="14"/>
                    </a:lnTo>
                    <a:lnTo>
                      <a:pt x="50" y="16"/>
                    </a:lnTo>
                    <a:lnTo>
                      <a:pt x="45" y="18"/>
                    </a:lnTo>
                    <a:lnTo>
                      <a:pt x="40" y="21"/>
                    </a:lnTo>
                    <a:lnTo>
                      <a:pt x="36" y="23"/>
                    </a:lnTo>
                    <a:lnTo>
                      <a:pt x="32" y="25"/>
                    </a:lnTo>
                    <a:lnTo>
                      <a:pt x="27" y="28"/>
                    </a:lnTo>
                    <a:lnTo>
                      <a:pt x="23" y="31"/>
                    </a:lnTo>
                    <a:lnTo>
                      <a:pt x="19" y="34"/>
                    </a:lnTo>
                    <a:lnTo>
                      <a:pt x="15" y="37"/>
                    </a:lnTo>
                  </a:path>
                </a:pathLst>
              </a:custGeom>
              <a:solidFill>
                <a:srgbClr val="4D4D4D"/>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154" name="AutoShape 130"/>
              <p:cNvSpPr>
                <a:spLocks noChangeArrowheads="1"/>
              </p:cNvSpPr>
              <p:nvPr/>
            </p:nvSpPr>
            <p:spPr bwMode="auto">
              <a:xfrm rot="1320000">
                <a:off x="1078" y="1458"/>
                <a:ext cx="72" cy="96"/>
              </a:xfrm>
              <a:prstGeom prst="roundRect">
                <a:avLst>
                  <a:gd name="adj" fmla="val 16630"/>
                </a:avLst>
              </a:prstGeom>
              <a:solidFill>
                <a:srgbClr val="3333CC"/>
              </a:solidFill>
              <a:ln w="12700">
                <a:solidFill>
                  <a:srgbClr val="00CC99"/>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grpSp>
        <p:nvGrpSpPr>
          <p:cNvPr id="2056" name="Group 131"/>
          <p:cNvGrpSpPr>
            <a:grpSpLocks/>
          </p:cNvGrpSpPr>
          <p:nvPr/>
        </p:nvGrpSpPr>
        <p:grpSpPr bwMode="auto">
          <a:xfrm>
            <a:off x="2462213" y="3886200"/>
            <a:ext cx="985837" cy="606425"/>
            <a:chOff x="2941" y="1773"/>
            <a:chExt cx="424" cy="239"/>
          </a:xfrm>
        </p:grpSpPr>
        <p:sp>
          <p:nvSpPr>
            <p:cNvPr id="2068" name="Oval 132"/>
            <p:cNvSpPr>
              <a:spLocks noChangeArrowheads="1"/>
            </p:cNvSpPr>
            <p:nvPr/>
          </p:nvSpPr>
          <p:spPr bwMode="auto">
            <a:xfrm>
              <a:off x="2941" y="1872"/>
              <a:ext cx="423" cy="140"/>
            </a:xfrm>
            <a:prstGeom prst="ellipse">
              <a:avLst/>
            </a:prstGeom>
            <a:solidFill>
              <a:srgbClr val="0078AA"/>
            </a:solidFill>
            <a:ln w="6350">
              <a:solidFill>
                <a:srgbClr val="AAE6F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69" name="Rectangle 133"/>
            <p:cNvSpPr>
              <a:spLocks noChangeArrowheads="1"/>
            </p:cNvSpPr>
            <p:nvPr/>
          </p:nvSpPr>
          <p:spPr bwMode="auto">
            <a:xfrm>
              <a:off x="2941" y="1845"/>
              <a:ext cx="423" cy="9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70" name="Rectangle 134"/>
            <p:cNvSpPr>
              <a:spLocks noChangeArrowheads="1"/>
            </p:cNvSpPr>
            <p:nvPr/>
          </p:nvSpPr>
          <p:spPr bwMode="auto">
            <a:xfrm>
              <a:off x="2941" y="1845"/>
              <a:ext cx="423" cy="9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71" name="Oval 135"/>
            <p:cNvSpPr>
              <a:spLocks noChangeArrowheads="1"/>
            </p:cNvSpPr>
            <p:nvPr/>
          </p:nvSpPr>
          <p:spPr bwMode="auto">
            <a:xfrm>
              <a:off x="2941" y="1773"/>
              <a:ext cx="423" cy="139"/>
            </a:xfrm>
            <a:prstGeom prst="ellipse">
              <a:avLst/>
            </a:prstGeom>
            <a:solidFill>
              <a:srgbClr val="00B4FF"/>
            </a:solidFill>
            <a:ln w="6350">
              <a:solidFill>
                <a:srgbClr val="AAE6FF"/>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072" name="Group 136"/>
            <p:cNvGrpSpPr>
              <a:grpSpLocks/>
            </p:cNvGrpSpPr>
            <p:nvPr/>
          </p:nvGrpSpPr>
          <p:grpSpPr bwMode="auto">
            <a:xfrm>
              <a:off x="3005" y="1789"/>
              <a:ext cx="295" cy="107"/>
              <a:chOff x="3005" y="1789"/>
              <a:chExt cx="295" cy="107"/>
            </a:xfrm>
          </p:grpSpPr>
          <p:grpSp>
            <p:nvGrpSpPr>
              <p:cNvPr id="2075" name="Group 137"/>
              <p:cNvGrpSpPr>
                <a:grpSpLocks/>
              </p:cNvGrpSpPr>
              <p:nvPr/>
            </p:nvGrpSpPr>
            <p:grpSpPr bwMode="auto">
              <a:xfrm>
                <a:off x="3005" y="1789"/>
                <a:ext cx="291" cy="103"/>
                <a:chOff x="3005" y="1789"/>
                <a:chExt cx="291" cy="103"/>
              </a:xfrm>
            </p:grpSpPr>
            <p:sp>
              <p:nvSpPr>
                <p:cNvPr id="2085" name="Freeform 138"/>
                <p:cNvSpPr>
                  <a:spLocks/>
                </p:cNvSpPr>
                <p:nvPr/>
              </p:nvSpPr>
              <p:spPr bwMode="auto">
                <a:xfrm>
                  <a:off x="3157" y="1789"/>
                  <a:ext cx="139" cy="48"/>
                </a:xfrm>
                <a:custGeom>
                  <a:avLst/>
                  <a:gdLst>
                    <a:gd name="T0" fmla="*/ 0 w 139"/>
                    <a:gd name="T1" fmla="*/ 36 h 48"/>
                    <a:gd name="T2" fmla="*/ 32 w 139"/>
                    <a:gd name="T3" fmla="*/ 48 h 48"/>
                    <a:gd name="T4" fmla="*/ 108 w 139"/>
                    <a:gd name="T5" fmla="*/ 16 h 48"/>
                    <a:gd name="T6" fmla="*/ 139 w 139"/>
                    <a:gd name="T7" fmla="*/ 28 h 48"/>
                    <a:gd name="T8" fmla="*/ 124 w 139"/>
                    <a:gd name="T9" fmla="*/ 0 h 48"/>
                    <a:gd name="T10" fmla="*/ 36 w 139"/>
                    <a:gd name="T11" fmla="*/ 0 h 48"/>
                    <a:gd name="T12" fmla="*/ 72 w 139"/>
                    <a:gd name="T13" fmla="*/ 8 h 48"/>
                    <a:gd name="T14" fmla="*/ 0 w 139"/>
                    <a:gd name="T15" fmla="*/ 36 h 48"/>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8"/>
                    <a:gd name="T26" fmla="*/ 139 w 139"/>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8">
                      <a:moveTo>
                        <a:pt x="0" y="36"/>
                      </a:moveTo>
                      <a:lnTo>
                        <a:pt x="32" y="48"/>
                      </a:lnTo>
                      <a:lnTo>
                        <a:pt x="108" y="16"/>
                      </a:lnTo>
                      <a:lnTo>
                        <a:pt x="139" y="28"/>
                      </a:lnTo>
                      <a:lnTo>
                        <a:pt x="124" y="0"/>
                      </a:lnTo>
                      <a:lnTo>
                        <a:pt x="36" y="0"/>
                      </a:lnTo>
                      <a:lnTo>
                        <a:pt x="72" y="8"/>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6" name="Freeform 139"/>
                <p:cNvSpPr>
                  <a:spLocks/>
                </p:cNvSpPr>
                <p:nvPr/>
              </p:nvSpPr>
              <p:spPr bwMode="auto">
                <a:xfrm>
                  <a:off x="3157" y="1789"/>
                  <a:ext cx="139" cy="48"/>
                </a:xfrm>
                <a:custGeom>
                  <a:avLst/>
                  <a:gdLst>
                    <a:gd name="T0" fmla="*/ 0 w 139"/>
                    <a:gd name="T1" fmla="*/ 36 h 48"/>
                    <a:gd name="T2" fmla="*/ 32 w 139"/>
                    <a:gd name="T3" fmla="*/ 48 h 48"/>
                    <a:gd name="T4" fmla="*/ 108 w 139"/>
                    <a:gd name="T5" fmla="*/ 16 h 48"/>
                    <a:gd name="T6" fmla="*/ 139 w 139"/>
                    <a:gd name="T7" fmla="*/ 28 h 48"/>
                    <a:gd name="T8" fmla="*/ 124 w 139"/>
                    <a:gd name="T9" fmla="*/ 0 h 48"/>
                    <a:gd name="T10" fmla="*/ 36 w 139"/>
                    <a:gd name="T11" fmla="*/ 0 h 48"/>
                    <a:gd name="T12" fmla="*/ 72 w 139"/>
                    <a:gd name="T13" fmla="*/ 8 h 48"/>
                    <a:gd name="T14" fmla="*/ 0 w 139"/>
                    <a:gd name="T15" fmla="*/ 36 h 48"/>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8"/>
                    <a:gd name="T26" fmla="*/ 139 w 139"/>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8">
                      <a:moveTo>
                        <a:pt x="0" y="36"/>
                      </a:moveTo>
                      <a:lnTo>
                        <a:pt x="32" y="48"/>
                      </a:lnTo>
                      <a:lnTo>
                        <a:pt x="108" y="16"/>
                      </a:lnTo>
                      <a:lnTo>
                        <a:pt x="139" y="28"/>
                      </a:lnTo>
                      <a:lnTo>
                        <a:pt x="124" y="0"/>
                      </a:lnTo>
                      <a:lnTo>
                        <a:pt x="36" y="0"/>
                      </a:lnTo>
                      <a:lnTo>
                        <a:pt x="72" y="8"/>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7" name="Freeform 140"/>
                <p:cNvSpPr>
                  <a:spLocks/>
                </p:cNvSpPr>
                <p:nvPr/>
              </p:nvSpPr>
              <p:spPr bwMode="auto">
                <a:xfrm>
                  <a:off x="3005" y="1845"/>
                  <a:ext cx="140" cy="47"/>
                </a:xfrm>
                <a:custGeom>
                  <a:avLst/>
                  <a:gdLst>
                    <a:gd name="T0" fmla="*/ 140 w 140"/>
                    <a:gd name="T1" fmla="*/ 8 h 47"/>
                    <a:gd name="T2" fmla="*/ 108 w 140"/>
                    <a:gd name="T3" fmla="*/ 0 h 47"/>
                    <a:gd name="T4" fmla="*/ 36 w 140"/>
                    <a:gd name="T5" fmla="*/ 27 h 47"/>
                    <a:gd name="T6" fmla="*/ 0 w 140"/>
                    <a:gd name="T7" fmla="*/ 20 h 47"/>
                    <a:gd name="T8" fmla="*/ 20 w 140"/>
                    <a:gd name="T9" fmla="*/ 47 h 47"/>
                    <a:gd name="T10" fmla="*/ 108 w 140"/>
                    <a:gd name="T11" fmla="*/ 47 h 47"/>
                    <a:gd name="T12" fmla="*/ 68 w 140"/>
                    <a:gd name="T13" fmla="*/ 35 h 47"/>
                    <a:gd name="T14" fmla="*/ 140 w 140"/>
                    <a:gd name="T15" fmla="*/ 8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8"/>
                      </a:moveTo>
                      <a:lnTo>
                        <a:pt x="108" y="0"/>
                      </a:lnTo>
                      <a:lnTo>
                        <a:pt x="36" y="27"/>
                      </a:lnTo>
                      <a:lnTo>
                        <a:pt x="0" y="20"/>
                      </a:lnTo>
                      <a:lnTo>
                        <a:pt x="20" y="47"/>
                      </a:lnTo>
                      <a:lnTo>
                        <a:pt x="108" y="47"/>
                      </a:lnTo>
                      <a:lnTo>
                        <a:pt x="68" y="35"/>
                      </a:lnTo>
                      <a:lnTo>
                        <a:pt x="1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8" name="Freeform 141"/>
                <p:cNvSpPr>
                  <a:spLocks/>
                </p:cNvSpPr>
                <p:nvPr/>
              </p:nvSpPr>
              <p:spPr bwMode="auto">
                <a:xfrm>
                  <a:off x="3005" y="1845"/>
                  <a:ext cx="140" cy="47"/>
                </a:xfrm>
                <a:custGeom>
                  <a:avLst/>
                  <a:gdLst>
                    <a:gd name="T0" fmla="*/ 140 w 140"/>
                    <a:gd name="T1" fmla="*/ 8 h 47"/>
                    <a:gd name="T2" fmla="*/ 108 w 140"/>
                    <a:gd name="T3" fmla="*/ 0 h 47"/>
                    <a:gd name="T4" fmla="*/ 36 w 140"/>
                    <a:gd name="T5" fmla="*/ 27 h 47"/>
                    <a:gd name="T6" fmla="*/ 0 w 140"/>
                    <a:gd name="T7" fmla="*/ 20 h 47"/>
                    <a:gd name="T8" fmla="*/ 20 w 140"/>
                    <a:gd name="T9" fmla="*/ 47 h 47"/>
                    <a:gd name="T10" fmla="*/ 108 w 140"/>
                    <a:gd name="T11" fmla="*/ 47 h 47"/>
                    <a:gd name="T12" fmla="*/ 68 w 140"/>
                    <a:gd name="T13" fmla="*/ 35 h 47"/>
                    <a:gd name="T14" fmla="*/ 140 w 140"/>
                    <a:gd name="T15" fmla="*/ 8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8"/>
                      </a:moveTo>
                      <a:lnTo>
                        <a:pt x="108" y="0"/>
                      </a:lnTo>
                      <a:lnTo>
                        <a:pt x="36" y="27"/>
                      </a:lnTo>
                      <a:lnTo>
                        <a:pt x="0" y="20"/>
                      </a:lnTo>
                      <a:lnTo>
                        <a:pt x="20" y="47"/>
                      </a:lnTo>
                      <a:lnTo>
                        <a:pt x="108" y="47"/>
                      </a:lnTo>
                      <a:lnTo>
                        <a:pt x="68" y="35"/>
                      </a:lnTo>
                      <a:lnTo>
                        <a:pt x="14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9" name="Freeform 142"/>
                <p:cNvSpPr>
                  <a:spLocks/>
                </p:cNvSpPr>
                <p:nvPr/>
              </p:nvSpPr>
              <p:spPr bwMode="auto">
                <a:xfrm>
                  <a:off x="3013" y="1789"/>
                  <a:ext cx="140" cy="44"/>
                </a:xfrm>
                <a:custGeom>
                  <a:avLst/>
                  <a:gdLst>
                    <a:gd name="T0" fmla="*/ 0 w 140"/>
                    <a:gd name="T1" fmla="*/ 8 h 44"/>
                    <a:gd name="T2" fmla="*/ 32 w 140"/>
                    <a:gd name="T3" fmla="*/ 0 h 44"/>
                    <a:gd name="T4" fmla="*/ 104 w 140"/>
                    <a:gd name="T5" fmla="*/ 28 h 44"/>
                    <a:gd name="T6" fmla="*/ 140 w 140"/>
                    <a:gd name="T7" fmla="*/ 20 h 44"/>
                    <a:gd name="T8" fmla="*/ 120 w 140"/>
                    <a:gd name="T9" fmla="*/ 44 h 44"/>
                    <a:gd name="T10" fmla="*/ 32 w 140"/>
                    <a:gd name="T11" fmla="*/ 44 h 44"/>
                    <a:gd name="T12" fmla="*/ 68 w 140"/>
                    <a:gd name="T13" fmla="*/ 36 h 44"/>
                    <a:gd name="T14" fmla="*/ 0 w 140"/>
                    <a:gd name="T15" fmla="*/ 8 h 44"/>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4"/>
                    <a:gd name="T26" fmla="*/ 140 w 140"/>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4">
                      <a:moveTo>
                        <a:pt x="0" y="8"/>
                      </a:moveTo>
                      <a:lnTo>
                        <a:pt x="32" y="0"/>
                      </a:lnTo>
                      <a:lnTo>
                        <a:pt x="104" y="28"/>
                      </a:lnTo>
                      <a:lnTo>
                        <a:pt x="140" y="20"/>
                      </a:lnTo>
                      <a:lnTo>
                        <a:pt x="120" y="44"/>
                      </a:lnTo>
                      <a:lnTo>
                        <a:pt x="32" y="44"/>
                      </a:lnTo>
                      <a:lnTo>
                        <a:pt x="68" y="3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0" name="Freeform 143"/>
                <p:cNvSpPr>
                  <a:spLocks/>
                </p:cNvSpPr>
                <p:nvPr/>
              </p:nvSpPr>
              <p:spPr bwMode="auto">
                <a:xfrm>
                  <a:off x="3013" y="1789"/>
                  <a:ext cx="140" cy="44"/>
                </a:xfrm>
                <a:custGeom>
                  <a:avLst/>
                  <a:gdLst>
                    <a:gd name="T0" fmla="*/ 0 w 140"/>
                    <a:gd name="T1" fmla="*/ 8 h 44"/>
                    <a:gd name="T2" fmla="*/ 32 w 140"/>
                    <a:gd name="T3" fmla="*/ 0 h 44"/>
                    <a:gd name="T4" fmla="*/ 104 w 140"/>
                    <a:gd name="T5" fmla="*/ 28 h 44"/>
                    <a:gd name="T6" fmla="*/ 140 w 140"/>
                    <a:gd name="T7" fmla="*/ 20 h 44"/>
                    <a:gd name="T8" fmla="*/ 120 w 140"/>
                    <a:gd name="T9" fmla="*/ 44 h 44"/>
                    <a:gd name="T10" fmla="*/ 32 w 140"/>
                    <a:gd name="T11" fmla="*/ 44 h 44"/>
                    <a:gd name="T12" fmla="*/ 68 w 140"/>
                    <a:gd name="T13" fmla="*/ 36 h 44"/>
                    <a:gd name="T14" fmla="*/ 0 w 140"/>
                    <a:gd name="T15" fmla="*/ 8 h 44"/>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4"/>
                    <a:gd name="T26" fmla="*/ 140 w 140"/>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4">
                      <a:moveTo>
                        <a:pt x="0" y="8"/>
                      </a:moveTo>
                      <a:lnTo>
                        <a:pt x="32" y="0"/>
                      </a:lnTo>
                      <a:lnTo>
                        <a:pt x="104" y="28"/>
                      </a:lnTo>
                      <a:lnTo>
                        <a:pt x="140" y="20"/>
                      </a:lnTo>
                      <a:lnTo>
                        <a:pt x="120" y="44"/>
                      </a:lnTo>
                      <a:lnTo>
                        <a:pt x="32" y="44"/>
                      </a:lnTo>
                      <a:lnTo>
                        <a:pt x="68" y="36"/>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1" name="Freeform 144"/>
                <p:cNvSpPr>
                  <a:spLocks/>
                </p:cNvSpPr>
                <p:nvPr/>
              </p:nvSpPr>
              <p:spPr bwMode="auto">
                <a:xfrm>
                  <a:off x="3153" y="1849"/>
                  <a:ext cx="140" cy="43"/>
                </a:xfrm>
                <a:custGeom>
                  <a:avLst/>
                  <a:gdLst>
                    <a:gd name="T0" fmla="*/ 140 w 140"/>
                    <a:gd name="T1" fmla="*/ 35 h 43"/>
                    <a:gd name="T2" fmla="*/ 108 w 140"/>
                    <a:gd name="T3" fmla="*/ 43 h 43"/>
                    <a:gd name="T4" fmla="*/ 36 w 140"/>
                    <a:gd name="T5" fmla="*/ 16 h 43"/>
                    <a:gd name="T6" fmla="*/ 0 w 140"/>
                    <a:gd name="T7" fmla="*/ 23 h 43"/>
                    <a:gd name="T8" fmla="*/ 16 w 140"/>
                    <a:gd name="T9" fmla="*/ 0 h 43"/>
                    <a:gd name="T10" fmla="*/ 108 w 140"/>
                    <a:gd name="T11" fmla="*/ 0 h 43"/>
                    <a:gd name="T12" fmla="*/ 68 w 140"/>
                    <a:gd name="T13" fmla="*/ 8 h 43"/>
                    <a:gd name="T14" fmla="*/ 140 w 140"/>
                    <a:gd name="T15" fmla="*/ 35 h 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3"/>
                    <a:gd name="T26" fmla="*/ 140 w 140"/>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3">
                      <a:moveTo>
                        <a:pt x="140" y="35"/>
                      </a:moveTo>
                      <a:lnTo>
                        <a:pt x="108" y="43"/>
                      </a:lnTo>
                      <a:lnTo>
                        <a:pt x="36" y="16"/>
                      </a:lnTo>
                      <a:lnTo>
                        <a:pt x="0" y="23"/>
                      </a:lnTo>
                      <a:lnTo>
                        <a:pt x="16" y="0"/>
                      </a:lnTo>
                      <a:lnTo>
                        <a:pt x="108" y="0"/>
                      </a:lnTo>
                      <a:lnTo>
                        <a:pt x="68" y="8"/>
                      </a:lnTo>
                      <a:lnTo>
                        <a:pt x="14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92" name="Freeform 145"/>
                <p:cNvSpPr>
                  <a:spLocks/>
                </p:cNvSpPr>
                <p:nvPr/>
              </p:nvSpPr>
              <p:spPr bwMode="auto">
                <a:xfrm>
                  <a:off x="3153" y="1849"/>
                  <a:ext cx="140" cy="43"/>
                </a:xfrm>
                <a:custGeom>
                  <a:avLst/>
                  <a:gdLst>
                    <a:gd name="T0" fmla="*/ 140 w 140"/>
                    <a:gd name="T1" fmla="*/ 35 h 43"/>
                    <a:gd name="T2" fmla="*/ 108 w 140"/>
                    <a:gd name="T3" fmla="*/ 43 h 43"/>
                    <a:gd name="T4" fmla="*/ 36 w 140"/>
                    <a:gd name="T5" fmla="*/ 16 h 43"/>
                    <a:gd name="T6" fmla="*/ 0 w 140"/>
                    <a:gd name="T7" fmla="*/ 23 h 43"/>
                    <a:gd name="T8" fmla="*/ 16 w 140"/>
                    <a:gd name="T9" fmla="*/ 0 h 43"/>
                    <a:gd name="T10" fmla="*/ 108 w 140"/>
                    <a:gd name="T11" fmla="*/ 0 h 43"/>
                    <a:gd name="T12" fmla="*/ 68 w 140"/>
                    <a:gd name="T13" fmla="*/ 8 h 43"/>
                    <a:gd name="T14" fmla="*/ 140 w 140"/>
                    <a:gd name="T15" fmla="*/ 35 h 43"/>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3"/>
                    <a:gd name="T26" fmla="*/ 140 w 140"/>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3">
                      <a:moveTo>
                        <a:pt x="140" y="35"/>
                      </a:moveTo>
                      <a:lnTo>
                        <a:pt x="108" y="43"/>
                      </a:lnTo>
                      <a:lnTo>
                        <a:pt x="36" y="16"/>
                      </a:lnTo>
                      <a:lnTo>
                        <a:pt x="0" y="23"/>
                      </a:lnTo>
                      <a:lnTo>
                        <a:pt x="16" y="0"/>
                      </a:lnTo>
                      <a:lnTo>
                        <a:pt x="108" y="0"/>
                      </a:lnTo>
                      <a:lnTo>
                        <a:pt x="68" y="8"/>
                      </a:lnTo>
                      <a:lnTo>
                        <a:pt x="14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076" name="Group 146"/>
              <p:cNvGrpSpPr>
                <a:grpSpLocks/>
              </p:cNvGrpSpPr>
              <p:nvPr/>
            </p:nvGrpSpPr>
            <p:grpSpPr bwMode="auto">
              <a:xfrm>
                <a:off x="3009" y="1789"/>
                <a:ext cx="291" cy="107"/>
                <a:chOff x="3009" y="1789"/>
                <a:chExt cx="291" cy="107"/>
              </a:xfrm>
            </p:grpSpPr>
            <p:sp>
              <p:nvSpPr>
                <p:cNvPr id="2077" name="Freeform 147"/>
                <p:cNvSpPr>
                  <a:spLocks/>
                </p:cNvSpPr>
                <p:nvPr/>
              </p:nvSpPr>
              <p:spPr bwMode="auto">
                <a:xfrm>
                  <a:off x="3161" y="1793"/>
                  <a:ext cx="139" cy="44"/>
                </a:xfrm>
                <a:custGeom>
                  <a:avLst/>
                  <a:gdLst>
                    <a:gd name="T0" fmla="*/ 0 w 139"/>
                    <a:gd name="T1" fmla="*/ 36 h 44"/>
                    <a:gd name="T2" fmla="*/ 32 w 139"/>
                    <a:gd name="T3" fmla="*/ 44 h 44"/>
                    <a:gd name="T4" fmla="*/ 104 w 139"/>
                    <a:gd name="T5" fmla="*/ 16 h 44"/>
                    <a:gd name="T6" fmla="*/ 139 w 139"/>
                    <a:gd name="T7" fmla="*/ 24 h 44"/>
                    <a:gd name="T8" fmla="*/ 120 w 139"/>
                    <a:gd name="T9" fmla="*/ 0 h 44"/>
                    <a:gd name="T10" fmla="*/ 32 w 139"/>
                    <a:gd name="T11" fmla="*/ 0 h 44"/>
                    <a:gd name="T12" fmla="*/ 68 w 139"/>
                    <a:gd name="T13" fmla="*/ 8 h 44"/>
                    <a:gd name="T14" fmla="*/ 0 w 139"/>
                    <a:gd name="T15" fmla="*/ 36 h 44"/>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4"/>
                    <a:gd name="T26" fmla="*/ 139 w 13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4">
                      <a:moveTo>
                        <a:pt x="0" y="36"/>
                      </a:moveTo>
                      <a:lnTo>
                        <a:pt x="32" y="44"/>
                      </a:lnTo>
                      <a:lnTo>
                        <a:pt x="104" y="16"/>
                      </a:lnTo>
                      <a:lnTo>
                        <a:pt x="139" y="24"/>
                      </a:lnTo>
                      <a:lnTo>
                        <a:pt x="120" y="0"/>
                      </a:lnTo>
                      <a:lnTo>
                        <a:pt x="32" y="0"/>
                      </a:lnTo>
                      <a:lnTo>
                        <a:pt x="68" y="8"/>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78" name="Freeform 148"/>
                <p:cNvSpPr>
                  <a:spLocks/>
                </p:cNvSpPr>
                <p:nvPr/>
              </p:nvSpPr>
              <p:spPr bwMode="auto">
                <a:xfrm>
                  <a:off x="3161" y="1793"/>
                  <a:ext cx="139" cy="44"/>
                </a:xfrm>
                <a:custGeom>
                  <a:avLst/>
                  <a:gdLst>
                    <a:gd name="T0" fmla="*/ 0 w 139"/>
                    <a:gd name="T1" fmla="*/ 36 h 44"/>
                    <a:gd name="T2" fmla="*/ 32 w 139"/>
                    <a:gd name="T3" fmla="*/ 44 h 44"/>
                    <a:gd name="T4" fmla="*/ 104 w 139"/>
                    <a:gd name="T5" fmla="*/ 16 h 44"/>
                    <a:gd name="T6" fmla="*/ 139 w 139"/>
                    <a:gd name="T7" fmla="*/ 24 h 44"/>
                    <a:gd name="T8" fmla="*/ 120 w 139"/>
                    <a:gd name="T9" fmla="*/ 0 h 44"/>
                    <a:gd name="T10" fmla="*/ 32 w 139"/>
                    <a:gd name="T11" fmla="*/ 0 h 44"/>
                    <a:gd name="T12" fmla="*/ 68 w 139"/>
                    <a:gd name="T13" fmla="*/ 8 h 44"/>
                    <a:gd name="T14" fmla="*/ 0 w 139"/>
                    <a:gd name="T15" fmla="*/ 36 h 44"/>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44"/>
                    <a:gd name="T26" fmla="*/ 139 w 13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44">
                      <a:moveTo>
                        <a:pt x="0" y="36"/>
                      </a:moveTo>
                      <a:lnTo>
                        <a:pt x="32" y="44"/>
                      </a:lnTo>
                      <a:lnTo>
                        <a:pt x="104" y="16"/>
                      </a:lnTo>
                      <a:lnTo>
                        <a:pt x="139" y="24"/>
                      </a:lnTo>
                      <a:lnTo>
                        <a:pt x="120" y="0"/>
                      </a:lnTo>
                      <a:lnTo>
                        <a:pt x="32" y="0"/>
                      </a:lnTo>
                      <a:lnTo>
                        <a:pt x="68" y="8"/>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79" name="Freeform 149"/>
                <p:cNvSpPr>
                  <a:spLocks/>
                </p:cNvSpPr>
                <p:nvPr/>
              </p:nvSpPr>
              <p:spPr bwMode="auto">
                <a:xfrm>
                  <a:off x="3009" y="1845"/>
                  <a:ext cx="140" cy="47"/>
                </a:xfrm>
                <a:custGeom>
                  <a:avLst/>
                  <a:gdLst>
                    <a:gd name="T0" fmla="*/ 140 w 140"/>
                    <a:gd name="T1" fmla="*/ 12 h 47"/>
                    <a:gd name="T2" fmla="*/ 108 w 140"/>
                    <a:gd name="T3" fmla="*/ 0 h 47"/>
                    <a:gd name="T4" fmla="*/ 36 w 140"/>
                    <a:gd name="T5" fmla="*/ 31 h 47"/>
                    <a:gd name="T6" fmla="*/ 0 w 140"/>
                    <a:gd name="T7" fmla="*/ 20 h 47"/>
                    <a:gd name="T8" fmla="*/ 16 w 140"/>
                    <a:gd name="T9" fmla="*/ 47 h 47"/>
                    <a:gd name="T10" fmla="*/ 108 w 140"/>
                    <a:gd name="T11" fmla="*/ 47 h 47"/>
                    <a:gd name="T12" fmla="*/ 68 w 140"/>
                    <a:gd name="T13" fmla="*/ 39 h 47"/>
                    <a:gd name="T14" fmla="*/ 140 w 140"/>
                    <a:gd name="T15" fmla="*/ 12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12"/>
                      </a:moveTo>
                      <a:lnTo>
                        <a:pt x="108" y="0"/>
                      </a:lnTo>
                      <a:lnTo>
                        <a:pt x="36" y="31"/>
                      </a:lnTo>
                      <a:lnTo>
                        <a:pt x="0" y="20"/>
                      </a:lnTo>
                      <a:lnTo>
                        <a:pt x="16" y="47"/>
                      </a:lnTo>
                      <a:lnTo>
                        <a:pt x="108" y="47"/>
                      </a:lnTo>
                      <a:lnTo>
                        <a:pt x="68" y="39"/>
                      </a:lnTo>
                      <a:lnTo>
                        <a:pt x="14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0" name="Freeform 150"/>
                <p:cNvSpPr>
                  <a:spLocks/>
                </p:cNvSpPr>
                <p:nvPr/>
              </p:nvSpPr>
              <p:spPr bwMode="auto">
                <a:xfrm>
                  <a:off x="3009" y="1845"/>
                  <a:ext cx="140" cy="47"/>
                </a:xfrm>
                <a:custGeom>
                  <a:avLst/>
                  <a:gdLst>
                    <a:gd name="T0" fmla="*/ 140 w 140"/>
                    <a:gd name="T1" fmla="*/ 12 h 47"/>
                    <a:gd name="T2" fmla="*/ 108 w 140"/>
                    <a:gd name="T3" fmla="*/ 0 h 47"/>
                    <a:gd name="T4" fmla="*/ 36 w 140"/>
                    <a:gd name="T5" fmla="*/ 31 h 47"/>
                    <a:gd name="T6" fmla="*/ 0 w 140"/>
                    <a:gd name="T7" fmla="*/ 20 h 47"/>
                    <a:gd name="T8" fmla="*/ 16 w 140"/>
                    <a:gd name="T9" fmla="*/ 47 h 47"/>
                    <a:gd name="T10" fmla="*/ 108 w 140"/>
                    <a:gd name="T11" fmla="*/ 47 h 47"/>
                    <a:gd name="T12" fmla="*/ 68 w 140"/>
                    <a:gd name="T13" fmla="*/ 39 h 47"/>
                    <a:gd name="T14" fmla="*/ 140 w 140"/>
                    <a:gd name="T15" fmla="*/ 12 h 4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7"/>
                    <a:gd name="T26" fmla="*/ 140 w 140"/>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7">
                      <a:moveTo>
                        <a:pt x="140" y="12"/>
                      </a:moveTo>
                      <a:lnTo>
                        <a:pt x="108" y="0"/>
                      </a:lnTo>
                      <a:lnTo>
                        <a:pt x="36" y="31"/>
                      </a:lnTo>
                      <a:lnTo>
                        <a:pt x="0" y="20"/>
                      </a:lnTo>
                      <a:lnTo>
                        <a:pt x="16" y="47"/>
                      </a:lnTo>
                      <a:lnTo>
                        <a:pt x="108" y="47"/>
                      </a:lnTo>
                      <a:lnTo>
                        <a:pt x="68" y="39"/>
                      </a:lnTo>
                      <a:lnTo>
                        <a:pt x="14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1" name="Freeform 151"/>
                <p:cNvSpPr>
                  <a:spLocks/>
                </p:cNvSpPr>
                <p:nvPr/>
              </p:nvSpPr>
              <p:spPr bwMode="auto">
                <a:xfrm>
                  <a:off x="3017" y="1789"/>
                  <a:ext cx="140" cy="48"/>
                </a:xfrm>
                <a:custGeom>
                  <a:avLst/>
                  <a:gdLst>
                    <a:gd name="T0" fmla="*/ 0 w 140"/>
                    <a:gd name="T1" fmla="*/ 12 h 48"/>
                    <a:gd name="T2" fmla="*/ 28 w 140"/>
                    <a:gd name="T3" fmla="*/ 0 h 48"/>
                    <a:gd name="T4" fmla="*/ 104 w 140"/>
                    <a:gd name="T5" fmla="*/ 28 h 48"/>
                    <a:gd name="T6" fmla="*/ 140 w 140"/>
                    <a:gd name="T7" fmla="*/ 20 h 48"/>
                    <a:gd name="T8" fmla="*/ 120 w 140"/>
                    <a:gd name="T9" fmla="*/ 48 h 48"/>
                    <a:gd name="T10" fmla="*/ 32 w 140"/>
                    <a:gd name="T11" fmla="*/ 48 h 48"/>
                    <a:gd name="T12" fmla="*/ 68 w 140"/>
                    <a:gd name="T13" fmla="*/ 40 h 48"/>
                    <a:gd name="T14" fmla="*/ 0 w 140"/>
                    <a:gd name="T15" fmla="*/ 12 h 4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8"/>
                    <a:gd name="T26" fmla="*/ 140 w 1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8">
                      <a:moveTo>
                        <a:pt x="0" y="12"/>
                      </a:moveTo>
                      <a:lnTo>
                        <a:pt x="28" y="0"/>
                      </a:lnTo>
                      <a:lnTo>
                        <a:pt x="104" y="28"/>
                      </a:lnTo>
                      <a:lnTo>
                        <a:pt x="140" y="20"/>
                      </a:lnTo>
                      <a:lnTo>
                        <a:pt x="120" y="48"/>
                      </a:lnTo>
                      <a:lnTo>
                        <a:pt x="32" y="48"/>
                      </a:lnTo>
                      <a:lnTo>
                        <a:pt x="68" y="4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2" name="Freeform 152"/>
                <p:cNvSpPr>
                  <a:spLocks/>
                </p:cNvSpPr>
                <p:nvPr/>
              </p:nvSpPr>
              <p:spPr bwMode="auto">
                <a:xfrm>
                  <a:off x="3017" y="1789"/>
                  <a:ext cx="140" cy="48"/>
                </a:xfrm>
                <a:custGeom>
                  <a:avLst/>
                  <a:gdLst>
                    <a:gd name="T0" fmla="*/ 0 w 140"/>
                    <a:gd name="T1" fmla="*/ 12 h 48"/>
                    <a:gd name="T2" fmla="*/ 28 w 140"/>
                    <a:gd name="T3" fmla="*/ 0 h 48"/>
                    <a:gd name="T4" fmla="*/ 104 w 140"/>
                    <a:gd name="T5" fmla="*/ 28 h 48"/>
                    <a:gd name="T6" fmla="*/ 140 w 140"/>
                    <a:gd name="T7" fmla="*/ 20 h 48"/>
                    <a:gd name="T8" fmla="*/ 120 w 140"/>
                    <a:gd name="T9" fmla="*/ 48 h 48"/>
                    <a:gd name="T10" fmla="*/ 32 w 140"/>
                    <a:gd name="T11" fmla="*/ 48 h 48"/>
                    <a:gd name="T12" fmla="*/ 68 w 140"/>
                    <a:gd name="T13" fmla="*/ 40 h 48"/>
                    <a:gd name="T14" fmla="*/ 0 w 140"/>
                    <a:gd name="T15" fmla="*/ 12 h 48"/>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48"/>
                    <a:gd name="T26" fmla="*/ 140 w 1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48">
                      <a:moveTo>
                        <a:pt x="0" y="12"/>
                      </a:moveTo>
                      <a:lnTo>
                        <a:pt x="28" y="0"/>
                      </a:lnTo>
                      <a:lnTo>
                        <a:pt x="104" y="28"/>
                      </a:lnTo>
                      <a:lnTo>
                        <a:pt x="140" y="20"/>
                      </a:lnTo>
                      <a:lnTo>
                        <a:pt x="120" y="48"/>
                      </a:lnTo>
                      <a:lnTo>
                        <a:pt x="32" y="48"/>
                      </a:lnTo>
                      <a:lnTo>
                        <a:pt x="68" y="4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3" name="Freeform 153"/>
                <p:cNvSpPr>
                  <a:spLocks/>
                </p:cNvSpPr>
                <p:nvPr/>
              </p:nvSpPr>
              <p:spPr bwMode="auto">
                <a:xfrm>
                  <a:off x="3157" y="1849"/>
                  <a:ext cx="136" cy="47"/>
                </a:xfrm>
                <a:custGeom>
                  <a:avLst/>
                  <a:gdLst>
                    <a:gd name="T0" fmla="*/ 136 w 136"/>
                    <a:gd name="T1" fmla="*/ 35 h 47"/>
                    <a:gd name="T2" fmla="*/ 108 w 136"/>
                    <a:gd name="T3" fmla="*/ 47 h 47"/>
                    <a:gd name="T4" fmla="*/ 36 w 136"/>
                    <a:gd name="T5" fmla="*/ 16 h 47"/>
                    <a:gd name="T6" fmla="*/ 0 w 136"/>
                    <a:gd name="T7" fmla="*/ 27 h 47"/>
                    <a:gd name="T8" fmla="*/ 16 w 136"/>
                    <a:gd name="T9" fmla="*/ 0 h 47"/>
                    <a:gd name="T10" fmla="*/ 108 w 136"/>
                    <a:gd name="T11" fmla="*/ 0 h 47"/>
                    <a:gd name="T12" fmla="*/ 68 w 136"/>
                    <a:gd name="T13" fmla="*/ 8 h 47"/>
                    <a:gd name="T14" fmla="*/ 136 w 136"/>
                    <a:gd name="T15" fmla="*/ 35 h 47"/>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47"/>
                    <a:gd name="T26" fmla="*/ 136 w 13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47">
                      <a:moveTo>
                        <a:pt x="136" y="35"/>
                      </a:moveTo>
                      <a:lnTo>
                        <a:pt x="108" y="47"/>
                      </a:lnTo>
                      <a:lnTo>
                        <a:pt x="36" y="16"/>
                      </a:lnTo>
                      <a:lnTo>
                        <a:pt x="0" y="27"/>
                      </a:lnTo>
                      <a:lnTo>
                        <a:pt x="16" y="0"/>
                      </a:lnTo>
                      <a:lnTo>
                        <a:pt x="108" y="0"/>
                      </a:lnTo>
                      <a:lnTo>
                        <a:pt x="68" y="8"/>
                      </a:lnTo>
                      <a:lnTo>
                        <a:pt x="13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84" name="Freeform 154"/>
                <p:cNvSpPr>
                  <a:spLocks/>
                </p:cNvSpPr>
                <p:nvPr/>
              </p:nvSpPr>
              <p:spPr bwMode="auto">
                <a:xfrm>
                  <a:off x="3157" y="1849"/>
                  <a:ext cx="136" cy="47"/>
                </a:xfrm>
                <a:custGeom>
                  <a:avLst/>
                  <a:gdLst>
                    <a:gd name="T0" fmla="*/ 136 w 136"/>
                    <a:gd name="T1" fmla="*/ 35 h 47"/>
                    <a:gd name="T2" fmla="*/ 108 w 136"/>
                    <a:gd name="T3" fmla="*/ 47 h 47"/>
                    <a:gd name="T4" fmla="*/ 36 w 136"/>
                    <a:gd name="T5" fmla="*/ 16 h 47"/>
                    <a:gd name="T6" fmla="*/ 0 w 136"/>
                    <a:gd name="T7" fmla="*/ 27 h 47"/>
                    <a:gd name="T8" fmla="*/ 16 w 136"/>
                    <a:gd name="T9" fmla="*/ 0 h 47"/>
                    <a:gd name="T10" fmla="*/ 108 w 136"/>
                    <a:gd name="T11" fmla="*/ 0 h 47"/>
                    <a:gd name="T12" fmla="*/ 68 w 136"/>
                    <a:gd name="T13" fmla="*/ 8 h 47"/>
                    <a:gd name="T14" fmla="*/ 136 w 136"/>
                    <a:gd name="T15" fmla="*/ 35 h 47"/>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47"/>
                    <a:gd name="T26" fmla="*/ 136 w 13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47">
                      <a:moveTo>
                        <a:pt x="136" y="35"/>
                      </a:moveTo>
                      <a:lnTo>
                        <a:pt x="108" y="47"/>
                      </a:lnTo>
                      <a:lnTo>
                        <a:pt x="36" y="16"/>
                      </a:lnTo>
                      <a:lnTo>
                        <a:pt x="0" y="27"/>
                      </a:lnTo>
                      <a:lnTo>
                        <a:pt x="16" y="0"/>
                      </a:lnTo>
                      <a:lnTo>
                        <a:pt x="108" y="0"/>
                      </a:lnTo>
                      <a:lnTo>
                        <a:pt x="68" y="8"/>
                      </a:lnTo>
                      <a:lnTo>
                        <a:pt x="136"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sp>
          <p:nvSpPr>
            <p:cNvPr id="2073" name="Line 155"/>
            <p:cNvSpPr>
              <a:spLocks noChangeShapeType="1"/>
            </p:cNvSpPr>
            <p:nvPr/>
          </p:nvSpPr>
          <p:spPr bwMode="auto">
            <a:xfrm>
              <a:off x="2941" y="1841"/>
              <a:ext cx="1" cy="9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74" name="Line 156"/>
            <p:cNvSpPr>
              <a:spLocks noChangeShapeType="1"/>
            </p:cNvSpPr>
            <p:nvPr/>
          </p:nvSpPr>
          <p:spPr bwMode="auto">
            <a:xfrm>
              <a:off x="3364" y="1841"/>
              <a:ext cx="1" cy="9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57" name="Text Box 157"/>
          <p:cNvSpPr txBox="1">
            <a:spLocks noChangeArrowheads="1"/>
          </p:cNvSpPr>
          <p:nvPr/>
        </p:nvSpPr>
        <p:spPr bwMode="auto">
          <a:xfrm>
            <a:off x="4699000" y="4876800"/>
            <a:ext cx="657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IVRS</a:t>
            </a:r>
          </a:p>
        </p:txBody>
      </p:sp>
      <p:graphicFrame>
        <p:nvGraphicFramePr>
          <p:cNvPr id="2050" name="Object 158"/>
          <p:cNvGraphicFramePr>
            <a:graphicFrameLocks noChangeAspect="1"/>
          </p:cNvGraphicFramePr>
          <p:nvPr/>
        </p:nvGraphicFramePr>
        <p:xfrm>
          <a:off x="4503738" y="2286000"/>
          <a:ext cx="1120775" cy="2514600"/>
        </p:xfrm>
        <a:graphic>
          <a:graphicData uri="http://schemas.openxmlformats.org/presentationml/2006/ole">
            <mc:AlternateContent xmlns:mc="http://schemas.openxmlformats.org/markup-compatibility/2006">
              <mc:Choice xmlns:v="urn:schemas-microsoft-com:vml" Requires="v">
                <p:oleObj spid="_x0000_s92170" name="Clip" r:id="rId5" imgW="3238095" imgH="7180952" progId="MS_ClipArt_Gallery.2">
                  <p:embed/>
                </p:oleObj>
              </mc:Choice>
              <mc:Fallback>
                <p:oleObj name="Clip" r:id="rId5" imgW="3238095" imgH="7180952" progId="MS_ClipArt_Gallery.2">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3738" y="2286000"/>
                        <a:ext cx="1120775"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8" name="Text Box 159"/>
          <p:cNvSpPr txBox="1">
            <a:spLocks noChangeArrowheads="1"/>
          </p:cNvSpPr>
          <p:nvPr/>
        </p:nvSpPr>
        <p:spPr bwMode="auto">
          <a:xfrm>
            <a:off x="2322513" y="3033713"/>
            <a:ext cx="11953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a:latin typeface="Arial" panose="020B0604020202020204" pitchFamily="34" charset="0"/>
              </a:rPr>
              <a:t>PSTN</a:t>
            </a:r>
          </a:p>
          <a:p>
            <a:pPr algn="ctr" eaLnBrk="1" hangingPunct="1"/>
            <a:r>
              <a:rPr lang="en-US" altLang="en-US" sz="1400">
                <a:latin typeface="Arial" panose="020B0604020202020204" pitchFamily="34" charset="0"/>
              </a:rPr>
              <a:t>Exchange</a:t>
            </a:r>
          </a:p>
        </p:txBody>
      </p:sp>
      <p:sp>
        <p:nvSpPr>
          <p:cNvPr id="2059" name="Text Box 160"/>
          <p:cNvSpPr txBox="1">
            <a:spLocks noChangeArrowheads="1"/>
          </p:cNvSpPr>
          <p:nvPr/>
        </p:nvSpPr>
        <p:spPr bwMode="auto">
          <a:xfrm>
            <a:off x="2322513" y="4495800"/>
            <a:ext cx="11953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a:latin typeface="Arial" panose="020B0604020202020204" pitchFamily="34" charset="0"/>
              </a:rPr>
              <a:t>Mobile</a:t>
            </a:r>
          </a:p>
          <a:p>
            <a:pPr algn="ctr" eaLnBrk="1" hangingPunct="1"/>
            <a:r>
              <a:rPr lang="en-US" altLang="en-US" sz="1400">
                <a:latin typeface="Arial" panose="020B0604020202020204" pitchFamily="34" charset="0"/>
              </a:rPr>
              <a:t>Exchange</a:t>
            </a:r>
          </a:p>
        </p:txBody>
      </p:sp>
      <p:sp>
        <p:nvSpPr>
          <p:cNvPr id="2060" name="AutoShape 161"/>
          <p:cNvSpPr>
            <a:spLocks noChangeArrowheads="1"/>
          </p:cNvSpPr>
          <p:nvPr/>
        </p:nvSpPr>
        <p:spPr bwMode="auto">
          <a:xfrm>
            <a:off x="7491413" y="3962400"/>
            <a:ext cx="1195387" cy="838200"/>
          </a:xfrm>
          <a:prstGeom prst="can">
            <a:avLst>
              <a:gd name="adj" fmla="val 25000"/>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solidFill>
                <a:srgbClr val="000000"/>
              </a:solidFill>
            </a:endParaRPr>
          </a:p>
        </p:txBody>
      </p:sp>
      <p:sp>
        <p:nvSpPr>
          <p:cNvPr id="2061" name="Text Box 162"/>
          <p:cNvSpPr txBox="1">
            <a:spLocks noChangeArrowheads="1"/>
          </p:cNvSpPr>
          <p:nvPr/>
        </p:nvSpPr>
        <p:spPr bwMode="auto">
          <a:xfrm>
            <a:off x="7788275" y="4953000"/>
            <a:ext cx="74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a:latin typeface="Arial" panose="020B0604020202020204" pitchFamily="34" charset="0"/>
              </a:rPr>
              <a:t>DATA</a:t>
            </a:r>
          </a:p>
        </p:txBody>
      </p:sp>
      <p:sp>
        <p:nvSpPr>
          <p:cNvPr id="2062" name="AutoShape 163"/>
          <p:cNvSpPr>
            <a:spLocks noChangeArrowheads="1"/>
          </p:cNvSpPr>
          <p:nvPr/>
        </p:nvSpPr>
        <p:spPr bwMode="auto">
          <a:xfrm rot="1452030">
            <a:off x="1547813" y="2286000"/>
            <a:ext cx="703262" cy="152400"/>
          </a:xfrm>
          <a:prstGeom prst="leftRightArrow">
            <a:avLst>
              <a:gd name="adj1" fmla="val 50000"/>
              <a:gd name="adj2" fmla="val 922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63" name="AutoShape 164"/>
          <p:cNvSpPr>
            <a:spLocks noChangeArrowheads="1"/>
          </p:cNvSpPr>
          <p:nvPr/>
        </p:nvSpPr>
        <p:spPr bwMode="auto">
          <a:xfrm rot="-1931256">
            <a:off x="1689100" y="4572000"/>
            <a:ext cx="703263" cy="152400"/>
          </a:xfrm>
          <a:prstGeom prst="leftRightArrow">
            <a:avLst>
              <a:gd name="adj1" fmla="val 50000"/>
              <a:gd name="adj2" fmla="val 922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64" name="AutoShape 165"/>
          <p:cNvSpPr>
            <a:spLocks noChangeArrowheads="1"/>
          </p:cNvSpPr>
          <p:nvPr/>
        </p:nvSpPr>
        <p:spPr bwMode="auto">
          <a:xfrm>
            <a:off x="3517900" y="2743200"/>
            <a:ext cx="703263" cy="152400"/>
          </a:xfrm>
          <a:prstGeom prst="leftRightArrow">
            <a:avLst>
              <a:gd name="adj1" fmla="val 50000"/>
              <a:gd name="adj2" fmla="val 922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65" name="AutoShape 166"/>
          <p:cNvSpPr>
            <a:spLocks noChangeArrowheads="1"/>
          </p:cNvSpPr>
          <p:nvPr/>
        </p:nvSpPr>
        <p:spPr bwMode="auto">
          <a:xfrm>
            <a:off x="3517900" y="4191000"/>
            <a:ext cx="703263" cy="152400"/>
          </a:xfrm>
          <a:prstGeom prst="leftRightArrow">
            <a:avLst>
              <a:gd name="adj1" fmla="val 50000"/>
              <a:gd name="adj2" fmla="val 922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66" name="AutoShape 167"/>
          <p:cNvSpPr>
            <a:spLocks noChangeArrowheads="1"/>
          </p:cNvSpPr>
          <p:nvPr/>
        </p:nvSpPr>
        <p:spPr bwMode="auto">
          <a:xfrm>
            <a:off x="5562600" y="4419600"/>
            <a:ext cx="703263" cy="152400"/>
          </a:xfrm>
          <a:prstGeom prst="leftRightArrow">
            <a:avLst>
              <a:gd name="adj1" fmla="val 50000"/>
              <a:gd name="adj2" fmla="val 9229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067" name="Text Box 168"/>
          <p:cNvSpPr txBox="1">
            <a:spLocks noChangeArrowheads="1"/>
          </p:cNvSpPr>
          <p:nvPr/>
        </p:nvSpPr>
        <p:spPr bwMode="auto">
          <a:xfrm>
            <a:off x="6705600" y="3429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solidFill>
                  <a:srgbClr val="0000FF"/>
                </a:solidFill>
              </a:rPr>
              <a:t>Application</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816664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Architecture for IVRS</a:t>
            </a:r>
          </a:p>
        </p:txBody>
      </p:sp>
      <p:sp>
        <p:nvSpPr>
          <p:cNvPr id="266243" name="AutoShape 3"/>
          <p:cNvSpPr>
            <a:spLocks noChangeArrowheads="1"/>
          </p:cNvSpPr>
          <p:nvPr/>
        </p:nvSpPr>
        <p:spPr bwMode="auto">
          <a:xfrm>
            <a:off x="2462213" y="2514600"/>
            <a:ext cx="3025775" cy="838200"/>
          </a:xfrm>
          <a:prstGeom prst="bevel">
            <a:avLst>
              <a:gd name="adj" fmla="val 12500"/>
            </a:avLst>
          </a:prstGeom>
          <a:solidFill>
            <a:srgbClr val="F25331"/>
          </a:solidFill>
          <a:ln w="9525">
            <a:noFill/>
            <a:miter lim="800000"/>
            <a:headEnd/>
            <a:tailEnd/>
          </a:ln>
          <a:effectLst/>
        </p:spPr>
        <p:txBody>
          <a:bodyPr wrap="none" lIns="0" tIns="0" rIns="0" bIns="0" anchor="ctr"/>
          <a:lstStyle/>
          <a:p>
            <a:pPr algn="ctr" eaLnBrk="0" hangingPunct="0">
              <a:lnSpc>
                <a:spcPts val="4000"/>
              </a:lnSpc>
              <a:defRPr/>
            </a:pPr>
            <a:r>
              <a:rPr lang="en-US" sz="1800" b="1">
                <a:solidFill>
                  <a:schemeClr val="bg1"/>
                </a:solidFill>
                <a:effectLst>
                  <a:outerShdw blurRad="38100" dist="38100" dir="2700000" algn="tl">
                    <a:srgbClr val="000000"/>
                  </a:outerShdw>
                </a:effectLst>
                <a:latin typeface="Verdana" pitchFamily="34" charset="0"/>
              </a:rPr>
              <a:t>IVRS API</a:t>
            </a:r>
            <a:r>
              <a:rPr lang="en-US" sz="1800" b="1">
                <a:solidFill>
                  <a:schemeClr val="bg1"/>
                </a:solidFill>
                <a:effectLst>
                  <a:outerShdw blurRad="38100" dist="38100" dir="2700000" algn="tl">
                    <a:srgbClr val="000000"/>
                  </a:outerShdw>
                </a:effectLst>
                <a:latin typeface="Times New Roman"/>
              </a:rPr>
              <a:t>’</a:t>
            </a:r>
            <a:r>
              <a:rPr lang="en-US" sz="1800" b="1">
                <a:solidFill>
                  <a:schemeClr val="bg1"/>
                </a:solidFill>
                <a:effectLst>
                  <a:outerShdw blurRad="38100" dist="38100" dir="2700000" algn="tl">
                    <a:srgbClr val="000000"/>
                  </a:outerShdw>
                </a:effectLst>
                <a:latin typeface="Verdana" pitchFamily="34" charset="0"/>
              </a:rPr>
              <a:t>S</a:t>
            </a:r>
          </a:p>
        </p:txBody>
      </p:sp>
      <p:sp>
        <p:nvSpPr>
          <p:cNvPr id="266244" name="AutoShape 4"/>
          <p:cNvSpPr>
            <a:spLocks noChangeArrowheads="1"/>
          </p:cNvSpPr>
          <p:nvPr/>
        </p:nvSpPr>
        <p:spPr bwMode="auto">
          <a:xfrm>
            <a:off x="2462213" y="3505200"/>
            <a:ext cx="3025775" cy="838200"/>
          </a:xfrm>
          <a:prstGeom prst="bevel">
            <a:avLst>
              <a:gd name="adj" fmla="val 12500"/>
            </a:avLst>
          </a:prstGeom>
          <a:solidFill>
            <a:srgbClr val="6666FF"/>
          </a:solidFill>
          <a:ln w="9525">
            <a:noFill/>
            <a:miter lim="800000"/>
            <a:headEnd/>
            <a:tailEnd/>
          </a:ln>
          <a:effectLst/>
        </p:spPr>
        <p:txBody>
          <a:bodyPr wrap="none" lIns="0" tIns="0" rIns="0" bIns="0" anchor="ctr"/>
          <a:lstStyle/>
          <a:p>
            <a:pPr algn="ctr" eaLnBrk="0" hangingPunct="0">
              <a:lnSpc>
                <a:spcPts val="4000"/>
              </a:lnSpc>
              <a:defRPr/>
            </a:pPr>
            <a:r>
              <a:rPr lang="en-US" sz="1800" b="1">
                <a:solidFill>
                  <a:schemeClr val="bg1"/>
                </a:solidFill>
                <a:effectLst>
                  <a:outerShdw blurRad="38100" dist="38100" dir="2700000" algn="tl">
                    <a:srgbClr val="000000"/>
                  </a:outerShdw>
                </a:effectLst>
                <a:latin typeface="Verdana" pitchFamily="34" charset="0"/>
              </a:rPr>
              <a:t>Dialogic API</a:t>
            </a:r>
          </a:p>
        </p:txBody>
      </p:sp>
      <p:sp>
        <p:nvSpPr>
          <p:cNvPr id="266245" name="AutoShape 5"/>
          <p:cNvSpPr>
            <a:spLocks noChangeArrowheads="1"/>
          </p:cNvSpPr>
          <p:nvPr/>
        </p:nvSpPr>
        <p:spPr bwMode="auto">
          <a:xfrm>
            <a:off x="2462213" y="4495800"/>
            <a:ext cx="3025775" cy="838200"/>
          </a:xfrm>
          <a:prstGeom prst="bevel">
            <a:avLst>
              <a:gd name="adj" fmla="val 12500"/>
            </a:avLst>
          </a:prstGeom>
          <a:solidFill>
            <a:srgbClr val="E30DCF"/>
          </a:solidFill>
          <a:ln w="9525">
            <a:noFill/>
            <a:miter lim="800000"/>
            <a:headEnd/>
            <a:tailEnd/>
          </a:ln>
          <a:effectLst/>
        </p:spPr>
        <p:txBody>
          <a:bodyPr wrap="none" lIns="0" tIns="0" rIns="0" bIns="0" anchor="ctr"/>
          <a:lstStyle/>
          <a:p>
            <a:pPr algn="ctr" eaLnBrk="0" hangingPunct="0">
              <a:lnSpc>
                <a:spcPts val="4000"/>
              </a:lnSpc>
              <a:defRPr/>
            </a:pPr>
            <a:r>
              <a:rPr lang="en-US" sz="1800" b="1">
                <a:solidFill>
                  <a:schemeClr val="bg1"/>
                </a:solidFill>
                <a:effectLst>
                  <a:outerShdw blurRad="38100" dist="38100" dir="2700000" algn="tl">
                    <a:srgbClr val="000000"/>
                  </a:outerShdw>
                </a:effectLst>
                <a:latin typeface="Verdana" pitchFamily="34" charset="0"/>
              </a:rPr>
              <a:t>Dialogic Hardware</a:t>
            </a:r>
          </a:p>
        </p:txBody>
      </p:sp>
      <p:sp>
        <p:nvSpPr>
          <p:cNvPr id="266246" name="AutoShape 6"/>
          <p:cNvSpPr>
            <a:spLocks noChangeArrowheads="1"/>
          </p:cNvSpPr>
          <p:nvPr/>
        </p:nvSpPr>
        <p:spPr bwMode="auto">
          <a:xfrm>
            <a:off x="2462213" y="5410200"/>
            <a:ext cx="3095625" cy="1219200"/>
          </a:xfrm>
          <a:prstGeom prst="irregularSeal1">
            <a:avLst/>
          </a:prstGeom>
          <a:solidFill>
            <a:srgbClr val="FFFFCC"/>
          </a:solidFill>
          <a:ln w="9525">
            <a:noFill/>
            <a:miter lim="800000"/>
            <a:headEnd/>
            <a:tailEnd/>
          </a:ln>
          <a:effectLst/>
        </p:spPr>
        <p:txBody>
          <a:bodyPr wrap="none" lIns="0" tIns="0" rIns="0" bIns="0" anchor="ctr"/>
          <a:lstStyle/>
          <a:p>
            <a:pPr algn="ctr" eaLnBrk="0" hangingPunct="0">
              <a:defRPr/>
            </a:pPr>
            <a:r>
              <a:rPr lang="en-US" sz="1600" b="1">
                <a:solidFill>
                  <a:srgbClr val="1BB6D5"/>
                </a:solidFill>
                <a:effectLst>
                  <a:outerShdw blurRad="38100" dist="38100" dir="2700000" algn="tl">
                    <a:srgbClr val="000000"/>
                  </a:outerShdw>
                </a:effectLst>
                <a:latin typeface="Verdana" pitchFamily="34" charset="0"/>
              </a:rPr>
              <a:t>Telecom</a:t>
            </a:r>
          </a:p>
          <a:p>
            <a:pPr algn="ctr" eaLnBrk="0" hangingPunct="0">
              <a:defRPr/>
            </a:pPr>
            <a:r>
              <a:rPr lang="en-US" sz="1600" b="1">
                <a:solidFill>
                  <a:srgbClr val="1BB6D5"/>
                </a:solidFill>
                <a:effectLst>
                  <a:outerShdw blurRad="38100" dist="38100" dir="2700000" algn="tl">
                    <a:srgbClr val="000000"/>
                  </a:outerShdw>
                </a:effectLst>
                <a:latin typeface="Verdana" pitchFamily="34" charset="0"/>
              </a:rPr>
              <a:t>Network</a:t>
            </a:r>
          </a:p>
        </p:txBody>
      </p:sp>
      <p:pic>
        <p:nvPicPr>
          <p:cNvPr id="24583" name="Picture 7" descr="BD0715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250" y="5257800"/>
            <a:ext cx="91598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AutoShape 8"/>
          <p:cNvSpPr>
            <a:spLocks noChangeArrowheads="1"/>
          </p:cNvSpPr>
          <p:nvPr/>
        </p:nvSpPr>
        <p:spPr bwMode="auto">
          <a:xfrm>
            <a:off x="5346700" y="5943600"/>
            <a:ext cx="774700" cy="152400"/>
          </a:xfrm>
          <a:prstGeom prst="leftRightArrow">
            <a:avLst>
              <a:gd name="adj1" fmla="val 50000"/>
              <a:gd name="adj2" fmla="val 101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249" name="AutoShape 9"/>
          <p:cNvSpPr>
            <a:spLocks noChangeArrowheads="1"/>
          </p:cNvSpPr>
          <p:nvPr/>
        </p:nvSpPr>
        <p:spPr bwMode="auto">
          <a:xfrm>
            <a:off x="352425" y="1600200"/>
            <a:ext cx="1054100" cy="685800"/>
          </a:xfrm>
          <a:prstGeom prst="can">
            <a:avLst>
              <a:gd name="adj" fmla="val 25000"/>
            </a:avLst>
          </a:prstGeom>
          <a:gradFill rotWithShape="0">
            <a:gsLst>
              <a:gs pos="0">
                <a:srgbClr val="FFCC00"/>
              </a:gs>
              <a:gs pos="100000">
                <a:srgbClr val="FFCC00">
                  <a:gamma/>
                  <a:shade val="46275"/>
                  <a:invGamma/>
                </a:srgbClr>
              </a:gs>
            </a:gsLst>
            <a:lin ang="5400000" scaled="1"/>
          </a:gradFill>
          <a:ln w="9525">
            <a:noFill/>
            <a:round/>
            <a:headEnd/>
            <a:tailEnd/>
          </a:ln>
          <a:effectLst/>
        </p:spPr>
        <p:txBody>
          <a:bodyPr wrap="none" lIns="0" tIns="0" rIns="0" bIns="0" anchor="ctr"/>
          <a:lstStyle/>
          <a:p>
            <a:pPr algn="ctr" eaLnBrk="0" hangingPunct="0">
              <a:lnSpc>
                <a:spcPts val="4000"/>
              </a:lnSpc>
              <a:defRPr/>
            </a:pPr>
            <a:r>
              <a:rPr lang="en-US" sz="1600" b="1">
                <a:solidFill>
                  <a:schemeClr val="bg1"/>
                </a:solidFill>
                <a:effectLst>
                  <a:outerShdw blurRad="38100" dist="38100" dir="2700000" algn="tl">
                    <a:srgbClr val="000000"/>
                  </a:outerShdw>
                </a:effectLst>
                <a:latin typeface="Verdana" pitchFamily="34" charset="0"/>
              </a:rPr>
              <a:t>DataBase</a:t>
            </a:r>
          </a:p>
        </p:txBody>
      </p:sp>
      <p:sp>
        <p:nvSpPr>
          <p:cNvPr id="24586" name="AutoShape 10"/>
          <p:cNvSpPr>
            <a:spLocks noChangeArrowheads="1"/>
          </p:cNvSpPr>
          <p:nvPr/>
        </p:nvSpPr>
        <p:spPr bwMode="auto">
          <a:xfrm>
            <a:off x="1547813" y="1905000"/>
            <a:ext cx="774700" cy="152400"/>
          </a:xfrm>
          <a:prstGeom prst="leftRightArrow">
            <a:avLst>
              <a:gd name="adj1" fmla="val 50000"/>
              <a:gd name="adj2" fmla="val 101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251" name="AutoShape 11"/>
          <p:cNvSpPr>
            <a:spLocks noChangeArrowheads="1"/>
          </p:cNvSpPr>
          <p:nvPr/>
        </p:nvSpPr>
        <p:spPr bwMode="auto">
          <a:xfrm>
            <a:off x="2462213" y="1600200"/>
            <a:ext cx="3025775" cy="838200"/>
          </a:xfrm>
          <a:prstGeom prst="bevel">
            <a:avLst>
              <a:gd name="adj" fmla="val 12500"/>
            </a:avLst>
          </a:prstGeom>
          <a:solidFill>
            <a:schemeClr val="accent2"/>
          </a:solidFill>
          <a:ln w="9525">
            <a:noFill/>
            <a:miter lim="800000"/>
            <a:headEnd/>
            <a:tailEnd/>
          </a:ln>
          <a:effec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ts val="4000"/>
              </a:lnSpc>
            </a:pPr>
            <a:r>
              <a:rPr lang="en-US" altLang="en-US" sz="1800" b="1">
                <a:solidFill>
                  <a:srgbClr val="000000"/>
                </a:solidFill>
                <a:effectLst>
                  <a:outerShdw blurRad="38100" dist="38100" dir="2700000" algn="tl">
                    <a:srgbClr val="C0C0C0"/>
                  </a:outerShdw>
                </a:effectLst>
                <a:latin typeface="Verdana" panose="020B0604030504040204" pitchFamily="34" charset="0"/>
              </a:rPr>
              <a:t>Application</a:t>
            </a:r>
          </a:p>
        </p:txBody>
      </p:sp>
      <p:pic>
        <p:nvPicPr>
          <p:cNvPr id="24588" name="Picture 12" descr="j03636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84963" y="1524000"/>
            <a:ext cx="11334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9" name="AutoShape 13"/>
          <p:cNvSpPr>
            <a:spLocks noChangeArrowheads="1"/>
          </p:cNvSpPr>
          <p:nvPr/>
        </p:nvSpPr>
        <p:spPr bwMode="auto">
          <a:xfrm>
            <a:off x="5768975" y="1905000"/>
            <a:ext cx="774700" cy="152400"/>
          </a:xfrm>
          <a:prstGeom prst="leftRightArrow">
            <a:avLst>
              <a:gd name="adj1" fmla="val 50000"/>
              <a:gd name="adj2" fmla="val 10166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254" name="Text Box 14"/>
          <p:cNvSpPr txBox="1">
            <a:spLocks noChangeArrowheads="1"/>
          </p:cNvSpPr>
          <p:nvPr/>
        </p:nvSpPr>
        <p:spPr bwMode="auto">
          <a:xfrm>
            <a:off x="6445250" y="2743200"/>
            <a:ext cx="1762125" cy="508000"/>
          </a:xfrm>
          <a:prstGeom prst="rect">
            <a:avLst/>
          </a:prstGeom>
          <a:noFill/>
          <a:ln w="9525">
            <a:noFill/>
            <a:miter lim="800000"/>
            <a:headEnd/>
            <a:tailEnd/>
          </a:ln>
          <a:effectLst/>
        </p:spPr>
        <p:txBody>
          <a:bodyPr wrap="none" lIns="0" tIns="0" rIns="0" bIns="0">
            <a:spAutoFit/>
          </a:bodyPr>
          <a:lstStyle/>
          <a:p>
            <a:pPr algn="ctr" eaLnBrk="0" hangingPunct="0">
              <a:lnSpc>
                <a:spcPts val="4000"/>
              </a:lnSpc>
              <a:defRPr/>
            </a:pPr>
            <a:r>
              <a:rPr lang="en-US" sz="1400" b="1">
                <a:effectLst>
                  <a:outerShdw blurRad="38100" dist="38100" dir="2700000" algn="tl">
                    <a:srgbClr val="000000"/>
                  </a:outerShdw>
                </a:effectLst>
                <a:latin typeface="Verdana" pitchFamily="34" charset="0"/>
              </a:rPr>
              <a:t>Remote Monitoring</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8276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57400"/>
            <a:ext cx="64484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Architecture for IVRS – in general</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21386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76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Dialogic architecture for IVRS</a:t>
            </a:r>
          </a:p>
        </p:txBody>
      </p:sp>
      <p:grpSp>
        <p:nvGrpSpPr>
          <p:cNvPr id="26627" name="Group 3"/>
          <p:cNvGrpSpPr>
            <a:grpSpLocks/>
          </p:cNvGrpSpPr>
          <p:nvPr/>
        </p:nvGrpSpPr>
        <p:grpSpPr bwMode="auto">
          <a:xfrm>
            <a:off x="457200" y="990600"/>
            <a:ext cx="8305800" cy="5638800"/>
            <a:chOff x="1392" y="788"/>
            <a:chExt cx="2880" cy="3388"/>
          </a:xfrm>
        </p:grpSpPr>
        <p:sp>
          <p:nvSpPr>
            <p:cNvPr id="26628" name="Rectangle 4"/>
            <p:cNvSpPr>
              <a:spLocks noChangeArrowheads="1"/>
            </p:cNvSpPr>
            <p:nvPr/>
          </p:nvSpPr>
          <p:spPr bwMode="auto">
            <a:xfrm>
              <a:off x="3336" y="2936"/>
              <a:ext cx="792" cy="504"/>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200">
                <a:solidFill>
                  <a:srgbClr val="000000"/>
                </a:solidFill>
              </a:endParaRPr>
            </a:p>
            <a:p>
              <a:endParaRPr lang="en-US" altLang="en-US" sz="1200">
                <a:solidFill>
                  <a:srgbClr val="000000"/>
                </a:solidFill>
              </a:endParaRPr>
            </a:p>
            <a:p>
              <a:pPr algn="ctr"/>
              <a:r>
                <a:rPr lang="en-US" altLang="en-US" sz="1200">
                  <a:solidFill>
                    <a:srgbClr val="000000"/>
                  </a:solidFill>
                </a:rPr>
                <a:t>Network Interface</a:t>
              </a:r>
            </a:p>
          </p:txBody>
        </p:sp>
        <p:sp>
          <p:nvSpPr>
            <p:cNvPr id="26629" name="Rectangle 5"/>
            <p:cNvSpPr>
              <a:spLocks noChangeArrowheads="1"/>
            </p:cNvSpPr>
            <p:nvPr/>
          </p:nvSpPr>
          <p:spPr bwMode="auto">
            <a:xfrm>
              <a:off x="2400" y="2936"/>
              <a:ext cx="792" cy="504"/>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200">
                <a:solidFill>
                  <a:srgbClr val="000000"/>
                </a:solidFill>
              </a:endParaRPr>
            </a:p>
            <a:p>
              <a:endParaRPr lang="en-US" altLang="en-US" sz="1200">
                <a:solidFill>
                  <a:srgbClr val="000000"/>
                </a:solidFill>
              </a:endParaRPr>
            </a:p>
            <a:p>
              <a:pPr algn="ctr"/>
              <a:r>
                <a:rPr lang="en-US" altLang="en-US" sz="1200">
                  <a:solidFill>
                    <a:srgbClr val="000000"/>
                  </a:solidFill>
                </a:rPr>
                <a:t>Network Interface</a:t>
              </a:r>
            </a:p>
          </p:txBody>
        </p:sp>
        <p:sp>
          <p:nvSpPr>
            <p:cNvPr id="26630" name="AutoShape 6"/>
            <p:cNvSpPr>
              <a:spLocks noChangeArrowheads="1"/>
            </p:cNvSpPr>
            <p:nvPr/>
          </p:nvSpPr>
          <p:spPr bwMode="auto">
            <a:xfrm>
              <a:off x="2256" y="1153"/>
              <a:ext cx="2016" cy="1104"/>
            </a:xfrm>
            <a:prstGeom prst="roundRect">
              <a:avLst>
                <a:gd name="adj" fmla="val 16667"/>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631" name="AutoShape 7"/>
            <p:cNvSpPr>
              <a:spLocks noChangeArrowheads="1"/>
            </p:cNvSpPr>
            <p:nvPr/>
          </p:nvSpPr>
          <p:spPr bwMode="auto">
            <a:xfrm>
              <a:off x="1392" y="788"/>
              <a:ext cx="2880" cy="197"/>
            </a:xfrm>
            <a:prstGeom prst="roundRect">
              <a:avLst>
                <a:gd name="adj" fmla="val 16667"/>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User Application</a:t>
              </a:r>
            </a:p>
          </p:txBody>
        </p:sp>
        <p:sp>
          <p:nvSpPr>
            <p:cNvPr id="26632" name="AutoShape 8"/>
            <p:cNvSpPr>
              <a:spLocks noChangeArrowheads="1"/>
            </p:cNvSpPr>
            <p:nvPr/>
          </p:nvSpPr>
          <p:spPr bwMode="auto">
            <a:xfrm>
              <a:off x="1392" y="1201"/>
              <a:ext cx="504" cy="1702"/>
            </a:xfrm>
            <a:prstGeom prst="roundRect">
              <a:avLst>
                <a:gd name="adj" fmla="val 16667"/>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r>
                <a:rPr lang="en-US" altLang="en-US" sz="1000">
                  <a:solidFill>
                    <a:srgbClr val="000000"/>
                  </a:solidFill>
                </a:rPr>
                <a:t>Other Dialogic Libraries</a:t>
              </a: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a:p>
              <a:endParaRPr lang="en-US" altLang="en-US" sz="1000">
                <a:solidFill>
                  <a:srgbClr val="000000"/>
                </a:solidFill>
              </a:endParaRPr>
            </a:p>
          </p:txBody>
        </p:sp>
        <p:sp>
          <p:nvSpPr>
            <p:cNvPr id="26633" name="Rectangle 9"/>
            <p:cNvSpPr>
              <a:spLocks noChangeArrowheads="1"/>
            </p:cNvSpPr>
            <p:nvPr/>
          </p:nvSpPr>
          <p:spPr bwMode="auto">
            <a:xfrm>
              <a:off x="2400" y="1297"/>
              <a:ext cx="1728" cy="16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Global Call API</a:t>
              </a:r>
            </a:p>
          </p:txBody>
        </p:sp>
        <p:sp>
          <p:nvSpPr>
            <p:cNvPr id="26634" name="Rectangle 10"/>
            <p:cNvSpPr>
              <a:spLocks noChangeArrowheads="1"/>
            </p:cNvSpPr>
            <p:nvPr/>
          </p:nvSpPr>
          <p:spPr bwMode="auto">
            <a:xfrm>
              <a:off x="2400" y="1679"/>
              <a:ext cx="1728" cy="434"/>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Call Control Libraries</a:t>
              </a:r>
            </a:p>
            <a:p>
              <a:pPr algn="ctr"/>
              <a:endParaRPr lang="en-US" altLang="en-US" sz="1200">
                <a:solidFill>
                  <a:srgbClr val="000000"/>
                </a:solidFill>
              </a:endParaRPr>
            </a:p>
            <a:p>
              <a:r>
                <a:rPr lang="en-US" altLang="en-US" sz="800" b="1">
                  <a:solidFill>
                    <a:srgbClr val="000000"/>
                  </a:solidFill>
                </a:rPr>
                <a:t>ANAPI I      CAPI       PDKRT     ISDN     DM3CC       SS7</a:t>
              </a:r>
            </a:p>
          </p:txBody>
        </p:sp>
        <p:sp>
          <p:nvSpPr>
            <p:cNvPr id="26635" name="Line 11"/>
            <p:cNvSpPr>
              <a:spLocks noChangeShapeType="1"/>
            </p:cNvSpPr>
            <p:nvPr/>
          </p:nvSpPr>
          <p:spPr bwMode="auto">
            <a:xfrm>
              <a:off x="2400" y="1823"/>
              <a:ext cx="172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2"/>
            <p:cNvSpPr>
              <a:spLocks noChangeShapeType="1"/>
            </p:cNvSpPr>
            <p:nvPr/>
          </p:nvSpPr>
          <p:spPr bwMode="auto">
            <a:xfrm>
              <a:off x="2688" y="1823"/>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3"/>
            <p:cNvSpPr>
              <a:spLocks noChangeShapeType="1"/>
            </p:cNvSpPr>
            <p:nvPr/>
          </p:nvSpPr>
          <p:spPr bwMode="auto">
            <a:xfrm>
              <a:off x="2976" y="1823"/>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4"/>
            <p:cNvSpPr>
              <a:spLocks noChangeShapeType="1"/>
            </p:cNvSpPr>
            <p:nvPr/>
          </p:nvSpPr>
          <p:spPr bwMode="auto">
            <a:xfrm>
              <a:off x="3264" y="1823"/>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Line 15"/>
            <p:cNvSpPr>
              <a:spLocks noChangeShapeType="1"/>
            </p:cNvSpPr>
            <p:nvPr/>
          </p:nvSpPr>
          <p:spPr bwMode="auto">
            <a:xfrm>
              <a:off x="3552" y="1823"/>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16"/>
            <p:cNvSpPr>
              <a:spLocks noChangeShapeType="1"/>
            </p:cNvSpPr>
            <p:nvPr/>
          </p:nvSpPr>
          <p:spPr bwMode="auto">
            <a:xfrm flipH="1">
              <a:off x="3840" y="1825"/>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AutoShape 17"/>
            <p:cNvSpPr>
              <a:spLocks noChangeArrowheads="1"/>
            </p:cNvSpPr>
            <p:nvPr/>
          </p:nvSpPr>
          <p:spPr bwMode="auto">
            <a:xfrm>
              <a:off x="2256" y="2401"/>
              <a:ext cx="2016" cy="288"/>
            </a:xfrm>
            <a:prstGeom prst="roundRect">
              <a:avLst>
                <a:gd name="adj" fmla="val 16667"/>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Device Drivers </a:t>
              </a:r>
            </a:p>
            <a:p>
              <a:pPr algn="ctr"/>
              <a:r>
                <a:rPr lang="en-US" altLang="en-US" sz="1200">
                  <a:solidFill>
                    <a:srgbClr val="000000"/>
                  </a:solidFill>
                </a:rPr>
                <a:t>Operating Systems</a:t>
              </a:r>
            </a:p>
          </p:txBody>
        </p:sp>
        <p:sp>
          <p:nvSpPr>
            <p:cNvPr id="26642" name="Rectangle 18"/>
            <p:cNvSpPr>
              <a:spLocks noChangeArrowheads="1"/>
            </p:cNvSpPr>
            <p:nvPr/>
          </p:nvSpPr>
          <p:spPr bwMode="auto">
            <a:xfrm>
              <a:off x="3480" y="3020"/>
              <a:ext cx="576" cy="144"/>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Firmware</a:t>
              </a:r>
            </a:p>
          </p:txBody>
        </p:sp>
        <p:sp>
          <p:nvSpPr>
            <p:cNvPr id="26643" name="Rectangle 19"/>
            <p:cNvSpPr>
              <a:spLocks noChangeArrowheads="1"/>
            </p:cNvSpPr>
            <p:nvPr/>
          </p:nvSpPr>
          <p:spPr bwMode="auto">
            <a:xfrm>
              <a:off x="2544" y="3035"/>
              <a:ext cx="576" cy="144"/>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200">
                  <a:solidFill>
                    <a:srgbClr val="000000"/>
                  </a:solidFill>
                </a:rPr>
                <a:t>Firmware</a:t>
              </a:r>
            </a:p>
          </p:txBody>
        </p:sp>
        <p:sp>
          <p:nvSpPr>
            <p:cNvPr id="26644" name="Line 20"/>
            <p:cNvSpPr>
              <a:spLocks noChangeShapeType="1"/>
            </p:cNvSpPr>
            <p:nvPr/>
          </p:nvSpPr>
          <p:spPr bwMode="auto">
            <a:xfrm>
              <a:off x="1608" y="985"/>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5" name="Line 21"/>
            <p:cNvSpPr>
              <a:spLocks noChangeShapeType="1"/>
            </p:cNvSpPr>
            <p:nvPr/>
          </p:nvSpPr>
          <p:spPr bwMode="auto">
            <a:xfrm>
              <a:off x="3264" y="985"/>
              <a:ext cx="0" cy="36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6" name="Line 22"/>
            <p:cNvSpPr>
              <a:spLocks noChangeShapeType="1"/>
            </p:cNvSpPr>
            <p:nvPr/>
          </p:nvSpPr>
          <p:spPr bwMode="auto">
            <a:xfrm>
              <a:off x="2544" y="1463"/>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7" name="Line 23"/>
            <p:cNvSpPr>
              <a:spLocks noChangeShapeType="1"/>
            </p:cNvSpPr>
            <p:nvPr/>
          </p:nvSpPr>
          <p:spPr bwMode="auto">
            <a:xfrm>
              <a:off x="2832" y="1463"/>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8" name="Line 24"/>
            <p:cNvSpPr>
              <a:spLocks noChangeShapeType="1"/>
            </p:cNvSpPr>
            <p:nvPr/>
          </p:nvSpPr>
          <p:spPr bwMode="auto">
            <a:xfrm>
              <a:off x="3120" y="1463"/>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49" name="Line 25"/>
            <p:cNvSpPr>
              <a:spLocks noChangeShapeType="1"/>
            </p:cNvSpPr>
            <p:nvPr/>
          </p:nvSpPr>
          <p:spPr bwMode="auto">
            <a:xfrm>
              <a:off x="3408" y="1463"/>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0" name="Line 26"/>
            <p:cNvSpPr>
              <a:spLocks noChangeShapeType="1"/>
            </p:cNvSpPr>
            <p:nvPr/>
          </p:nvSpPr>
          <p:spPr bwMode="auto">
            <a:xfrm>
              <a:off x="3696" y="1463"/>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1" name="Line 27"/>
            <p:cNvSpPr>
              <a:spLocks noChangeShapeType="1"/>
            </p:cNvSpPr>
            <p:nvPr/>
          </p:nvSpPr>
          <p:spPr bwMode="auto">
            <a:xfrm>
              <a:off x="3984" y="1463"/>
              <a:ext cx="0" cy="216"/>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2" name="Line 28"/>
            <p:cNvSpPr>
              <a:spLocks noChangeShapeType="1"/>
            </p:cNvSpPr>
            <p:nvPr/>
          </p:nvSpPr>
          <p:spPr bwMode="auto">
            <a:xfrm>
              <a:off x="1896" y="1751"/>
              <a:ext cx="3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3" name="Line 29"/>
            <p:cNvSpPr>
              <a:spLocks noChangeShapeType="1"/>
            </p:cNvSpPr>
            <p:nvPr/>
          </p:nvSpPr>
          <p:spPr bwMode="auto">
            <a:xfrm>
              <a:off x="1896" y="2617"/>
              <a:ext cx="36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4" name="Line 30"/>
            <p:cNvSpPr>
              <a:spLocks noChangeShapeType="1"/>
            </p:cNvSpPr>
            <p:nvPr/>
          </p:nvSpPr>
          <p:spPr bwMode="auto">
            <a:xfrm>
              <a:off x="2544" y="2113"/>
              <a:ext cx="0" cy="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5" name="Line 31"/>
            <p:cNvSpPr>
              <a:spLocks noChangeShapeType="1"/>
            </p:cNvSpPr>
            <p:nvPr/>
          </p:nvSpPr>
          <p:spPr bwMode="auto">
            <a:xfrm>
              <a:off x="2832" y="2113"/>
              <a:ext cx="0" cy="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6" name="Line 32"/>
            <p:cNvSpPr>
              <a:spLocks noChangeShapeType="1"/>
            </p:cNvSpPr>
            <p:nvPr/>
          </p:nvSpPr>
          <p:spPr bwMode="auto">
            <a:xfrm>
              <a:off x="3120" y="2113"/>
              <a:ext cx="0" cy="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7" name="Line 33"/>
            <p:cNvSpPr>
              <a:spLocks noChangeShapeType="1"/>
            </p:cNvSpPr>
            <p:nvPr/>
          </p:nvSpPr>
          <p:spPr bwMode="auto">
            <a:xfrm>
              <a:off x="3408" y="2113"/>
              <a:ext cx="0" cy="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8" name="Line 34"/>
            <p:cNvSpPr>
              <a:spLocks noChangeShapeType="1"/>
            </p:cNvSpPr>
            <p:nvPr/>
          </p:nvSpPr>
          <p:spPr bwMode="auto">
            <a:xfrm>
              <a:off x="3696" y="2113"/>
              <a:ext cx="0" cy="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9" name="Line 35"/>
            <p:cNvSpPr>
              <a:spLocks noChangeShapeType="1"/>
            </p:cNvSpPr>
            <p:nvPr/>
          </p:nvSpPr>
          <p:spPr bwMode="auto">
            <a:xfrm>
              <a:off x="3984" y="2113"/>
              <a:ext cx="0" cy="288"/>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0" name="Line 36"/>
            <p:cNvSpPr>
              <a:spLocks noChangeShapeType="1"/>
            </p:cNvSpPr>
            <p:nvPr/>
          </p:nvSpPr>
          <p:spPr bwMode="auto">
            <a:xfrm>
              <a:off x="2760" y="2689"/>
              <a:ext cx="0" cy="34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1" name="Line 37"/>
            <p:cNvSpPr>
              <a:spLocks noChangeShapeType="1"/>
            </p:cNvSpPr>
            <p:nvPr/>
          </p:nvSpPr>
          <p:spPr bwMode="auto">
            <a:xfrm>
              <a:off x="3768" y="2689"/>
              <a:ext cx="0" cy="32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2" name="Oval 38"/>
            <p:cNvSpPr>
              <a:spLocks noChangeArrowheads="1"/>
            </p:cNvSpPr>
            <p:nvPr/>
          </p:nvSpPr>
          <p:spPr bwMode="auto">
            <a:xfrm>
              <a:off x="2760" y="3672"/>
              <a:ext cx="1080" cy="504"/>
            </a:xfrm>
            <a:prstGeom prst="ellipse">
              <a:avLst/>
            </a:prstGeom>
            <a:solidFill>
              <a:srgbClr val="FFFFFF"/>
            </a:solidFill>
            <a:ln w="9525">
              <a:solidFill>
                <a:srgbClr val="000000"/>
              </a:solidFill>
              <a:round/>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200">
                <a:solidFill>
                  <a:srgbClr val="000000"/>
                </a:solidFill>
              </a:endParaRPr>
            </a:p>
            <a:p>
              <a:pPr algn="ctr"/>
              <a:r>
                <a:rPr lang="en-US" altLang="en-US" sz="1200">
                  <a:solidFill>
                    <a:srgbClr val="000000"/>
                  </a:solidFill>
                </a:rPr>
                <a:t>Telecom</a:t>
              </a:r>
            </a:p>
            <a:p>
              <a:pPr algn="ctr"/>
              <a:r>
                <a:rPr lang="en-US" altLang="en-US" sz="1200">
                  <a:solidFill>
                    <a:srgbClr val="000000"/>
                  </a:solidFill>
                </a:rPr>
                <a:t>Network                          </a:t>
              </a: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a:p>
              <a:pPr algn="ctr"/>
              <a:endParaRPr lang="en-US" altLang="en-US" sz="1200">
                <a:solidFill>
                  <a:srgbClr val="000000"/>
                </a:solidFill>
              </a:endParaRPr>
            </a:p>
          </p:txBody>
        </p:sp>
        <p:sp>
          <p:nvSpPr>
            <p:cNvPr id="26663" name="Line 39"/>
            <p:cNvSpPr>
              <a:spLocks noChangeShapeType="1"/>
            </p:cNvSpPr>
            <p:nvPr/>
          </p:nvSpPr>
          <p:spPr bwMode="auto">
            <a:xfrm>
              <a:off x="2904" y="3440"/>
              <a:ext cx="0" cy="3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4" name="Line 40"/>
            <p:cNvSpPr>
              <a:spLocks noChangeShapeType="1"/>
            </p:cNvSpPr>
            <p:nvPr/>
          </p:nvSpPr>
          <p:spPr bwMode="auto">
            <a:xfrm>
              <a:off x="3696" y="3440"/>
              <a:ext cx="0" cy="3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37415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IVRS enables solutions like … </a:t>
            </a:r>
          </a:p>
        </p:txBody>
      </p:sp>
      <p:sp>
        <p:nvSpPr>
          <p:cNvPr id="27651" name="Text Box 3"/>
          <p:cNvSpPr txBox="1">
            <a:spLocks noChangeArrowheads="1"/>
          </p:cNvSpPr>
          <p:nvPr/>
        </p:nvSpPr>
        <p:spPr bwMode="auto">
          <a:xfrm>
            <a:off x="381000" y="1600200"/>
            <a:ext cx="83058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Text to speech conversion</a:t>
            </a:r>
          </a:p>
          <a:p>
            <a:pPr eaLnBrk="1" hangingPunct="1">
              <a:spcBef>
                <a:spcPct val="20000"/>
              </a:spcBef>
              <a:buFont typeface="Wingdings" panose="05000000000000000000" pitchFamily="2" charset="2"/>
              <a:buChar char="q"/>
            </a:pPr>
            <a:r>
              <a:rPr lang="en-US" altLang="en-US"/>
              <a:t> Voice / music messaging</a:t>
            </a:r>
          </a:p>
          <a:p>
            <a:pPr eaLnBrk="1" hangingPunct="1">
              <a:spcBef>
                <a:spcPct val="20000"/>
              </a:spcBef>
              <a:buFont typeface="Wingdings" panose="05000000000000000000" pitchFamily="2" charset="2"/>
              <a:buChar char="q"/>
            </a:pPr>
            <a:r>
              <a:rPr lang="en-US" altLang="en-US"/>
              <a:t> Inbound and outbound call processing</a:t>
            </a:r>
          </a:p>
          <a:p>
            <a:pPr eaLnBrk="1" hangingPunct="1">
              <a:spcBef>
                <a:spcPct val="20000"/>
              </a:spcBef>
              <a:buFont typeface="Wingdings" panose="05000000000000000000" pitchFamily="2" charset="2"/>
              <a:buChar char="q"/>
            </a:pPr>
            <a:r>
              <a:rPr lang="en-US" altLang="en-US"/>
              <a:t> Audiotex premium rate services</a:t>
            </a:r>
          </a:p>
          <a:p>
            <a:pPr eaLnBrk="1" hangingPunct="1">
              <a:spcBef>
                <a:spcPct val="20000"/>
              </a:spcBef>
              <a:buFont typeface="Wingdings" panose="05000000000000000000" pitchFamily="2" charset="2"/>
              <a:buChar char="q"/>
            </a:pPr>
            <a:r>
              <a:rPr lang="en-US" altLang="en-US"/>
              <a:t> Intelligent call directing and routing</a:t>
            </a:r>
          </a:p>
          <a:p>
            <a:pPr eaLnBrk="1" hangingPunct="1">
              <a:spcBef>
                <a:spcPct val="20000"/>
              </a:spcBef>
              <a:buFont typeface="Wingdings" panose="05000000000000000000" pitchFamily="2" charset="2"/>
              <a:buChar char="q"/>
            </a:pPr>
            <a:r>
              <a:rPr lang="en-US" altLang="en-US"/>
              <a:t> Voice mail</a:t>
            </a:r>
          </a:p>
          <a:p>
            <a:pPr eaLnBrk="1" hangingPunct="1">
              <a:spcBef>
                <a:spcPct val="20000"/>
              </a:spcBef>
              <a:buFont typeface="Wingdings" panose="05000000000000000000" pitchFamily="2" charset="2"/>
              <a:buChar char="q"/>
            </a:pPr>
            <a:r>
              <a:rPr lang="en-US" altLang="en-US"/>
              <a:t> Billing information and fax on demand.</a:t>
            </a:r>
          </a:p>
          <a:p>
            <a:pPr eaLnBrk="1" hangingPunct="1">
              <a:spcBef>
                <a:spcPct val="20000"/>
              </a:spcBef>
              <a:buFont typeface="Wingdings" panose="05000000000000000000" pitchFamily="2" charset="2"/>
              <a:buChar char="q"/>
            </a:pPr>
            <a:r>
              <a:rPr lang="en-US" altLang="en-US"/>
              <a:t> Reminder service</a:t>
            </a:r>
          </a:p>
          <a:p>
            <a:pPr eaLnBrk="1" hangingPunct="1">
              <a:spcBef>
                <a:spcPct val="2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15035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Inside an IVRS</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981200"/>
            <a:ext cx="6781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4964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IVRS – Interface to exchange </a:t>
            </a:r>
          </a:p>
        </p:txBody>
      </p:sp>
      <p:sp>
        <p:nvSpPr>
          <p:cNvPr id="29699" name="Rectangle 3"/>
          <p:cNvSpPr>
            <a:spLocks noChangeArrowheads="1"/>
          </p:cNvSpPr>
          <p:nvPr/>
        </p:nvSpPr>
        <p:spPr bwMode="auto">
          <a:xfrm>
            <a:off x="685800" y="1828800"/>
            <a:ext cx="7772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b="1"/>
              <a:t> Physical Interface :</a:t>
            </a:r>
          </a:p>
          <a:p>
            <a:pPr eaLnBrk="1" hangingPunct="1">
              <a:spcBef>
                <a:spcPct val="20000"/>
              </a:spcBef>
              <a:buFont typeface="Wingdings" panose="05000000000000000000" pitchFamily="2" charset="2"/>
              <a:buNone/>
            </a:pPr>
            <a:r>
              <a:rPr lang="en-US" altLang="en-US"/>
              <a:t>	Analog : RJ 11  </a:t>
            </a:r>
          </a:p>
          <a:p>
            <a:pPr eaLnBrk="1" hangingPunct="1">
              <a:spcBef>
                <a:spcPct val="20000"/>
              </a:spcBef>
              <a:buFont typeface="Wingdings" panose="05000000000000000000" pitchFamily="2" charset="2"/>
              <a:buNone/>
            </a:pPr>
            <a:r>
              <a:rPr lang="en-US" altLang="en-US"/>
              <a:t>	Digital  : 2Mbps E1 interface (75 ohm / 120 ohm)</a:t>
            </a:r>
          </a:p>
          <a:p>
            <a:pPr eaLnBrk="1" hangingPunct="1">
              <a:spcBef>
                <a:spcPct val="20000"/>
              </a:spcBef>
              <a:buFont typeface="Wingdings" panose="05000000000000000000" pitchFamily="2" charset="2"/>
              <a:buChar char="q"/>
            </a:pPr>
            <a:r>
              <a:rPr lang="en-US" altLang="en-US" b="1"/>
              <a:t> Digital Signaling :</a:t>
            </a:r>
          </a:p>
          <a:p>
            <a:pPr eaLnBrk="1" hangingPunct="1">
              <a:spcBef>
                <a:spcPct val="20000"/>
              </a:spcBef>
              <a:buFont typeface="Wingdings" panose="05000000000000000000" pitchFamily="2" charset="2"/>
              <a:buNone/>
            </a:pPr>
            <a:r>
              <a:rPr lang="en-US" altLang="en-US"/>
              <a:t>  ISDN-Primary Rate Interface</a:t>
            </a:r>
          </a:p>
          <a:p>
            <a:pPr eaLnBrk="1" hangingPunct="1">
              <a:spcBef>
                <a:spcPct val="20000"/>
              </a:spcBef>
              <a:buFont typeface="Wingdings" panose="05000000000000000000" pitchFamily="2" charset="2"/>
              <a:buNone/>
            </a:pPr>
            <a:r>
              <a:rPr lang="en-US" altLang="en-US"/>
              <a:t>  R2-MFC</a:t>
            </a:r>
          </a:p>
          <a:p>
            <a:pPr eaLnBrk="1" hangingPunct="1">
              <a:spcBef>
                <a:spcPct val="20000"/>
              </a:spcBef>
              <a:buFont typeface="Wingdings" panose="05000000000000000000" pitchFamily="2" charset="2"/>
              <a:buNone/>
            </a:pPr>
            <a:r>
              <a:rPr lang="en-US" altLang="en-US"/>
              <a:t>  SS#7</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39577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Features of IVRS – I</a:t>
            </a:r>
          </a:p>
        </p:txBody>
      </p:sp>
      <p:sp>
        <p:nvSpPr>
          <p:cNvPr id="30723" name="Text Box 3"/>
          <p:cNvSpPr txBox="1">
            <a:spLocks noChangeArrowheads="1"/>
          </p:cNvSpPr>
          <p:nvPr/>
        </p:nvSpPr>
        <p:spPr bwMode="auto">
          <a:xfrm>
            <a:off x="381000" y="1600200"/>
            <a:ext cx="83058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Touch tone input (DTMF)</a:t>
            </a:r>
          </a:p>
          <a:p>
            <a:pPr eaLnBrk="1" hangingPunct="1">
              <a:spcBef>
                <a:spcPct val="20000"/>
              </a:spcBef>
              <a:buFont typeface="Wingdings" panose="05000000000000000000" pitchFamily="2" charset="2"/>
              <a:buChar char="q"/>
            </a:pPr>
            <a:r>
              <a:rPr lang="en-US" altLang="en-US"/>
              <a:t> Caller identification detection</a:t>
            </a:r>
          </a:p>
          <a:p>
            <a:pPr eaLnBrk="1" hangingPunct="1">
              <a:spcBef>
                <a:spcPct val="20000"/>
              </a:spcBef>
              <a:buFont typeface="Wingdings" panose="05000000000000000000" pitchFamily="2" charset="2"/>
              <a:buChar char="q"/>
            </a:pPr>
            <a:r>
              <a:rPr lang="en-US" altLang="en-US"/>
              <a:t> Multiple application hosting</a:t>
            </a:r>
          </a:p>
          <a:p>
            <a:pPr eaLnBrk="1" hangingPunct="1">
              <a:spcBef>
                <a:spcPct val="20000"/>
              </a:spcBef>
              <a:buFont typeface="Wingdings" panose="05000000000000000000" pitchFamily="2" charset="2"/>
              <a:buChar char="q"/>
            </a:pPr>
            <a:r>
              <a:rPr lang="en-US" altLang="en-US"/>
              <a:t> DNI based application routing</a:t>
            </a:r>
          </a:p>
          <a:p>
            <a:pPr eaLnBrk="1" hangingPunct="1">
              <a:spcBef>
                <a:spcPct val="20000"/>
              </a:spcBef>
              <a:buFont typeface="Wingdings" panose="05000000000000000000" pitchFamily="2" charset="2"/>
              <a:buChar char="q"/>
            </a:pPr>
            <a:r>
              <a:rPr lang="en-US" altLang="en-US"/>
              <a:t> Out dialing</a:t>
            </a:r>
          </a:p>
          <a:p>
            <a:pPr eaLnBrk="1" hangingPunct="1">
              <a:spcBef>
                <a:spcPct val="20000"/>
              </a:spcBef>
              <a:buFont typeface="Wingdings" panose="05000000000000000000" pitchFamily="2" charset="2"/>
              <a:buChar char="q"/>
            </a:pPr>
            <a:r>
              <a:rPr lang="en-US" altLang="en-US"/>
              <a:t> Call transfer</a:t>
            </a:r>
          </a:p>
          <a:p>
            <a:pPr eaLnBrk="1" hangingPunct="1">
              <a:spcBef>
                <a:spcPct val="20000"/>
              </a:spcBef>
              <a:buFont typeface="Wingdings" panose="05000000000000000000" pitchFamily="2" charset="2"/>
              <a:buChar char="q"/>
            </a:pPr>
            <a:r>
              <a:rPr lang="en-US" altLang="en-US"/>
              <a:t> Audio recording</a:t>
            </a:r>
          </a:p>
          <a:p>
            <a:pPr eaLnBrk="1" hangingPunct="1">
              <a:spcBef>
                <a:spcPct val="20000"/>
              </a:spcBef>
              <a:buFont typeface="Wingdings" panose="05000000000000000000" pitchFamily="2" charset="2"/>
              <a:buChar char="q"/>
            </a:pPr>
            <a:r>
              <a:rPr lang="en-US" altLang="en-US"/>
              <a:t> Text – to – speech conversion</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75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Public Switched Telephone Network</a:t>
            </a:r>
          </a:p>
        </p:txBody>
      </p:sp>
      <p:sp>
        <p:nvSpPr>
          <p:cNvPr id="6147" name="Text Box 3"/>
          <p:cNvSpPr txBox="1">
            <a:spLocks noChangeArrowheads="1"/>
          </p:cNvSpPr>
          <p:nvPr/>
        </p:nvSpPr>
        <p:spPr bwMode="auto">
          <a:xfrm>
            <a:off x="381000" y="1371600"/>
            <a:ext cx="8305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Three categories of nodes – local exchanges, transit exchanges, and international exchanges.</a:t>
            </a:r>
          </a:p>
          <a:p>
            <a:pPr eaLnBrk="1" hangingPunct="1">
              <a:spcBef>
                <a:spcPct val="50000"/>
              </a:spcBef>
              <a:buFont typeface="Wingdings" panose="05000000000000000000" pitchFamily="2" charset="2"/>
              <a:buChar char="q"/>
            </a:pPr>
            <a:r>
              <a:rPr lang="en-US" altLang="en-US" dirty="0"/>
              <a:t> Local exchanges are used for subscriber connection.</a:t>
            </a:r>
          </a:p>
          <a:p>
            <a:pPr eaLnBrk="1" hangingPunct="1">
              <a:spcBef>
                <a:spcPct val="50000"/>
              </a:spcBef>
              <a:buFont typeface="Wingdings" panose="05000000000000000000" pitchFamily="2" charset="2"/>
              <a:buChar char="q"/>
            </a:pPr>
            <a:r>
              <a:rPr lang="en-US" altLang="en-US" dirty="0"/>
              <a:t> Transit exchanges switch traffic within and between different geographical areas.</a:t>
            </a:r>
          </a:p>
          <a:p>
            <a:pPr eaLnBrk="1" hangingPunct="1">
              <a:spcBef>
                <a:spcPct val="50000"/>
              </a:spcBef>
              <a:buFont typeface="Wingdings" panose="05000000000000000000" pitchFamily="2" charset="2"/>
              <a:buChar char="q"/>
            </a:pPr>
            <a:r>
              <a:rPr lang="en-US" altLang="en-US" dirty="0"/>
              <a:t> International exchanges switch traffic to telecommunication networks in foreign countries and other distant networks.</a:t>
            </a:r>
          </a:p>
          <a:p>
            <a:pPr eaLnBrk="1" hangingPunct="1">
              <a:spcBef>
                <a:spcPct val="50000"/>
              </a:spcBef>
              <a:buFont typeface="Wingdings" panose="05000000000000000000" pitchFamily="2" charset="2"/>
              <a:buChar char="q"/>
            </a:pPr>
            <a:r>
              <a:rPr lang="en-US" altLang="en-US" dirty="0"/>
              <a:t> Last mile – a physical wire (also known as local loop) that is laid from local exchange to the device at subscriber premises.</a:t>
            </a:r>
          </a:p>
          <a:p>
            <a:pPr eaLnBrk="1" hangingPunct="1">
              <a:spcBef>
                <a:spcPct val="50000"/>
              </a:spcBef>
              <a:buFont typeface="Wingdings" panose="05000000000000000000" pitchFamily="2" charset="2"/>
              <a:buChar char="q"/>
            </a:pPr>
            <a:r>
              <a:rPr lang="en-US" altLang="en-US" dirty="0"/>
              <a:t> Last mile is absent in case of </a:t>
            </a:r>
            <a:r>
              <a:rPr lang="en-US" altLang="en-US" dirty="0" smtClean="0"/>
              <a:t>GSM.</a:t>
            </a:r>
            <a:r>
              <a:rPr lang="en-US" altLang="en-US" dirty="0"/>
              <a: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431313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Features of IVRS – II</a:t>
            </a:r>
          </a:p>
        </p:txBody>
      </p:sp>
      <p:sp>
        <p:nvSpPr>
          <p:cNvPr id="31747" name="Text Box 3"/>
          <p:cNvSpPr txBox="1">
            <a:spLocks noChangeArrowheads="1"/>
          </p:cNvSpPr>
          <p:nvPr/>
        </p:nvSpPr>
        <p:spPr bwMode="auto">
          <a:xfrm>
            <a:off x="381000" y="18288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CDR </a:t>
            </a:r>
          </a:p>
          <a:p>
            <a:pPr eaLnBrk="1" hangingPunct="1">
              <a:spcBef>
                <a:spcPct val="20000"/>
              </a:spcBef>
              <a:buFont typeface="Wingdings" panose="05000000000000000000" pitchFamily="2" charset="2"/>
              <a:buChar char="q"/>
            </a:pPr>
            <a:r>
              <a:rPr lang="en-US" altLang="en-US"/>
              <a:t> GUI based remote monitoring</a:t>
            </a:r>
          </a:p>
          <a:p>
            <a:pPr eaLnBrk="1" hangingPunct="1">
              <a:spcBef>
                <a:spcPct val="20000"/>
              </a:spcBef>
              <a:buFont typeface="Wingdings" panose="05000000000000000000" pitchFamily="2" charset="2"/>
              <a:buChar char="q"/>
            </a:pPr>
            <a:r>
              <a:rPr lang="en-US" altLang="en-US"/>
              <a:t> Call statistics (Web Interface)</a:t>
            </a:r>
          </a:p>
          <a:p>
            <a:pPr eaLnBrk="1" hangingPunct="1">
              <a:spcBef>
                <a:spcPct val="20000"/>
              </a:spcBef>
              <a:buFont typeface="Wingdings" panose="05000000000000000000" pitchFamily="2" charset="2"/>
              <a:buChar char="q"/>
            </a:pPr>
            <a:r>
              <a:rPr lang="en-US" altLang="en-US"/>
              <a:t> Database access</a:t>
            </a:r>
          </a:p>
          <a:p>
            <a:pPr eaLnBrk="1" hangingPunct="1">
              <a:spcBef>
                <a:spcPct val="20000"/>
              </a:spcBef>
              <a:buFont typeface="Wingdings" panose="05000000000000000000" pitchFamily="2" charset="2"/>
              <a:buChar char="q"/>
            </a:pPr>
            <a:r>
              <a:rPr lang="en-US" altLang="en-US"/>
              <a:t> Data access through Internet</a:t>
            </a:r>
          </a:p>
          <a:p>
            <a:pPr eaLnBrk="1" hangingPunct="1">
              <a:spcBef>
                <a:spcPct val="20000"/>
              </a:spcBef>
              <a:buFont typeface="Wingdings" panose="05000000000000000000" pitchFamily="2" charset="2"/>
              <a:buChar char="q"/>
            </a:pPr>
            <a:r>
              <a:rPr lang="en-US" altLang="en-US"/>
              <a:t> Support of standard voice file format (.vox, .wav, etc)</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047464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Features of IVRS – III</a:t>
            </a:r>
          </a:p>
        </p:txBody>
      </p:sp>
      <p:sp>
        <p:nvSpPr>
          <p:cNvPr id="32771" name="Text Box 3"/>
          <p:cNvSpPr txBox="1">
            <a:spLocks noChangeArrowheads="1"/>
          </p:cNvSpPr>
          <p:nvPr/>
        </p:nvSpPr>
        <p:spPr bwMode="auto">
          <a:xfrm>
            <a:off x="304800" y="1676400"/>
            <a:ext cx="84582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a:t> Input through</a:t>
            </a:r>
          </a:p>
          <a:p>
            <a:pPr lvl="1" eaLnBrk="1" hangingPunct="1">
              <a:lnSpc>
                <a:spcPct val="90000"/>
              </a:lnSpc>
              <a:spcBef>
                <a:spcPct val="20000"/>
              </a:spcBef>
              <a:buFont typeface="Wingdings" panose="05000000000000000000" pitchFamily="2" charset="2"/>
              <a:buNone/>
            </a:pPr>
            <a:r>
              <a:rPr lang="en-US" altLang="en-US"/>
              <a:t>- Telephone keypad</a:t>
            </a:r>
          </a:p>
          <a:p>
            <a:pPr lvl="1" eaLnBrk="1" hangingPunct="1">
              <a:lnSpc>
                <a:spcPct val="90000"/>
              </a:lnSpc>
              <a:spcBef>
                <a:spcPct val="20000"/>
              </a:spcBef>
              <a:buFont typeface="Wingdings" panose="05000000000000000000" pitchFamily="2" charset="2"/>
              <a:buNone/>
            </a:pPr>
            <a:r>
              <a:rPr lang="en-US" altLang="en-US"/>
              <a:t>- Rotary dial</a:t>
            </a:r>
          </a:p>
          <a:p>
            <a:pPr lvl="1" eaLnBrk="1" hangingPunct="1">
              <a:lnSpc>
                <a:spcPct val="90000"/>
              </a:lnSpc>
              <a:spcBef>
                <a:spcPct val="20000"/>
              </a:spcBef>
              <a:buFont typeface="Wingdings" panose="05000000000000000000" pitchFamily="2" charset="2"/>
              <a:buNone/>
            </a:pPr>
            <a:r>
              <a:rPr lang="en-US" altLang="en-US"/>
              <a:t>- Voice recognition</a:t>
            </a:r>
          </a:p>
          <a:p>
            <a:pPr eaLnBrk="1" hangingPunct="1">
              <a:lnSpc>
                <a:spcPct val="90000"/>
              </a:lnSpc>
              <a:spcBef>
                <a:spcPct val="20000"/>
              </a:spcBef>
              <a:buFont typeface="Wingdings" panose="05000000000000000000" pitchFamily="2" charset="2"/>
              <a:buChar char="q"/>
            </a:pPr>
            <a:r>
              <a:rPr lang="en-US" altLang="en-US"/>
              <a:t> Numeric input (avoid alphabetic input)</a:t>
            </a:r>
          </a:p>
          <a:p>
            <a:pPr lvl="1" eaLnBrk="1" hangingPunct="1">
              <a:lnSpc>
                <a:spcPct val="90000"/>
              </a:lnSpc>
              <a:spcBef>
                <a:spcPct val="20000"/>
              </a:spcBef>
              <a:buFont typeface="Wingdings" panose="05000000000000000000" pitchFamily="2" charset="2"/>
              <a:buNone/>
            </a:pPr>
            <a:r>
              <a:rPr lang="en-US" altLang="en-US"/>
              <a:t>- Convert numeric input to other types of input through menu</a:t>
            </a:r>
          </a:p>
          <a:p>
            <a:pPr eaLnBrk="1" hangingPunct="1">
              <a:lnSpc>
                <a:spcPct val="90000"/>
              </a:lnSpc>
              <a:spcBef>
                <a:spcPct val="20000"/>
              </a:spcBef>
              <a:buFont typeface="Wingdings" panose="05000000000000000000" pitchFamily="2" charset="2"/>
              <a:buChar char="q"/>
            </a:pPr>
            <a:r>
              <a:rPr lang="en-US" altLang="en-US"/>
              <a:t> Alphabetic input can be OK if played back</a:t>
            </a:r>
          </a:p>
          <a:p>
            <a:pPr eaLnBrk="1" hangingPunct="1">
              <a:lnSpc>
                <a:spcPct val="90000"/>
              </a:lnSpc>
              <a:spcBef>
                <a:spcPct val="20000"/>
              </a:spcBef>
              <a:buFont typeface="Wingdings" panose="05000000000000000000" pitchFamily="2" charset="2"/>
              <a:buChar char="q"/>
            </a:pPr>
            <a:r>
              <a:rPr lang="en-US" altLang="en-US"/>
              <a:t> Output through</a:t>
            </a:r>
          </a:p>
          <a:p>
            <a:pPr lvl="1" eaLnBrk="1" hangingPunct="1">
              <a:spcBef>
                <a:spcPct val="20000"/>
              </a:spcBef>
              <a:buFont typeface="Wingdings" panose="05000000000000000000" pitchFamily="2" charset="2"/>
              <a:buNone/>
            </a:pPr>
            <a:r>
              <a:rPr lang="en-US" altLang="en-US"/>
              <a:t>- Synthesized voice</a:t>
            </a:r>
          </a:p>
          <a:p>
            <a:pPr lvl="1" eaLnBrk="1" hangingPunct="1">
              <a:spcBef>
                <a:spcPct val="20000"/>
              </a:spcBef>
              <a:buFont typeface="Wingdings" panose="05000000000000000000" pitchFamily="2" charset="2"/>
              <a:buNone/>
            </a:pPr>
            <a:r>
              <a:rPr lang="en-US" altLang="en-US"/>
              <a:t>- Text – to - speech</a:t>
            </a:r>
          </a:p>
          <a:p>
            <a:pPr eaLnBrk="1" hangingPunct="1">
              <a:spcBef>
                <a:spcPct val="20000"/>
              </a:spcBef>
              <a:buFont typeface="Wingdings" panose="05000000000000000000" pitchFamily="2" charset="2"/>
              <a:buNone/>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219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Using IVRS through telephone keys</a:t>
            </a:r>
          </a:p>
        </p:txBody>
      </p:sp>
      <p:sp>
        <p:nvSpPr>
          <p:cNvPr id="33795" name="Text Box 3"/>
          <p:cNvSpPr txBox="1">
            <a:spLocks noChangeArrowheads="1"/>
          </p:cNvSpPr>
          <p:nvPr/>
        </p:nvSpPr>
        <p:spPr bwMode="auto">
          <a:xfrm>
            <a:off x="381000" y="1600200"/>
            <a:ext cx="83820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Alphabets A, B and C on key 2</a:t>
            </a:r>
          </a:p>
          <a:p>
            <a:pPr eaLnBrk="1" hangingPunct="1">
              <a:spcBef>
                <a:spcPct val="20000"/>
              </a:spcBef>
              <a:buFont typeface="Wingdings" panose="05000000000000000000" pitchFamily="2" charset="2"/>
              <a:buChar char="q"/>
            </a:pPr>
            <a:r>
              <a:rPr lang="en-US" altLang="en-US"/>
              <a:t> Alphabets C, E and F on key 3</a:t>
            </a:r>
          </a:p>
          <a:p>
            <a:pPr eaLnBrk="1" hangingPunct="1">
              <a:spcBef>
                <a:spcPct val="20000"/>
              </a:spcBef>
              <a:buFont typeface="Wingdings" panose="05000000000000000000" pitchFamily="2" charset="2"/>
              <a:buChar char="q"/>
            </a:pPr>
            <a:r>
              <a:rPr lang="en-US" altLang="en-US"/>
              <a:t> Alphabets G, H and I on key 4</a:t>
            </a:r>
          </a:p>
          <a:p>
            <a:pPr eaLnBrk="1" hangingPunct="1">
              <a:spcBef>
                <a:spcPct val="20000"/>
              </a:spcBef>
              <a:buFont typeface="Wingdings" panose="05000000000000000000" pitchFamily="2" charset="2"/>
              <a:buChar char="q"/>
            </a:pPr>
            <a:r>
              <a:rPr lang="en-US" altLang="en-US"/>
              <a:t> Alphabets J, K and L on key 5</a:t>
            </a:r>
          </a:p>
          <a:p>
            <a:pPr eaLnBrk="1" hangingPunct="1">
              <a:spcBef>
                <a:spcPct val="20000"/>
              </a:spcBef>
              <a:buFont typeface="Wingdings" panose="05000000000000000000" pitchFamily="2" charset="2"/>
              <a:buChar char="q"/>
            </a:pPr>
            <a:r>
              <a:rPr lang="en-US" altLang="en-US"/>
              <a:t> Alphabets M, N and O on key 6</a:t>
            </a:r>
          </a:p>
          <a:p>
            <a:pPr eaLnBrk="1" hangingPunct="1">
              <a:spcBef>
                <a:spcPct val="20000"/>
              </a:spcBef>
              <a:buFont typeface="Wingdings" panose="05000000000000000000" pitchFamily="2" charset="2"/>
              <a:buChar char="q"/>
            </a:pPr>
            <a:r>
              <a:rPr lang="en-US" altLang="en-US"/>
              <a:t> Alphabets P, Q, R and S on key 7</a:t>
            </a:r>
          </a:p>
          <a:p>
            <a:pPr eaLnBrk="1" hangingPunct="1">
              <a:spcBef>
                <a:spcPct val="20000"/>
              </a:spcBef>
              <a:buFont typeface="Wingdings" panose="05000000000000000000" pitchFamily="2" charset="2"/>
              <a:buChar char="q"/>
            </a:pPr>
            <a:r>
              <a:rPr lang="en-US" altLang="en-US"/>
              <a:t> Alphabets T, U and V on key 8</a:t>
            </a:r>
          </a:p>
          <a:p>
            <a:pPr eaLnBrk="1" hangingPunct="1">
              <a:spcBef>
                <a:spcPct val="20000"/>
              </a:spcBef>
              <a:buFont typeface="Wingdings" panose="05000000000000000000" pitchFamily="2" charset="2"/>
              <a:buChar char="q"/>
            </a:pPr>
            <a:r>
              <a:rPr lang="en-US" altLang="en-US"/>
              <a:t> Alphabets W, X, Y and Z on key 9</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440639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Using IVRS – DTMF frequencies</a:t>
            </a:r>
          </a:p>
        </p:txBody>
      </p:sp>
      <p:graphicFrame>
        <p:nvGraphicFramePr>
          <p:cNvPr id="275459" name="Group 3"/>
          <p:cNvGraphicFramePr>
            <a:graphicFrameLocks noGrp="1"/>
          </p:cNvGraphicFramePr>
          <p:nvPr>
            <p:ph type="tbl" idx="4294967295"/>
          </p:nvPr>
        </p:nvGraphicFramePr>
        <p:xfrm>
          <a:off x="685800" y="1828800"/>
          <a:ext cx="7772400" cy="3886201"/>
        </p:xfrm>
        <a:graphic>
          <a:graphicData uri="http://schemas.openxmlformats.org/drawingml/2006/table">
            <a:tbl>
              <a:tblPr/>
              <a:tblGrid>
                <a:gridCol w="1943100"/>
                <a:gridCol w="1943100"/>
                <a:gridCol w="1943100"/>
                <a:gridCol w="1943100"/>
              </a:tblGrid>
              <a:tr h="747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1209 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1336Hz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1477Hz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697 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2/ABC</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3/DEF</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770Hz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4/GHI</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5/JKL</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6/MNO</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581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852 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7/PQRS</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8/TUV</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9/WXYZ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42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941 Hz</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endParaRPr kumimoji="0" lang="en-US" sz="20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638530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Synthesized Voice</a:t>
            </a:r>
          </a:p>
        </p:txBody>
      </p:sp>
      <p:sp>
        <p:nvSpPr>
          <p:cNvPr id="35843" name="Text Box 3"/>
          <p:cNvSpPr txBox="1">
            <a:spLocks noChangeArrowheads="1"/>
          </p:cNvSpPr>
          <p:nvPr/>
        </p:nvSpPr>
        <p:spPr bwMode="auto">
          <a:xfrm>
            <a:off x="381000" y="1752600"/>
            <a:ext cx="83820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a:t> Prerecorded syllables or part of the response recorded into separate files and stored in persistent storage</a:t>
            </a:r>
          </a:p>
          <a:p>
            <a:pPr eaLnBrk="1" hangingPunct="1">
              <a:lnSpc>
                <a:spcPct val="90000"/>
              </a:lnSpc>
              <a:spcBef>
                <a:spcPct val="20000"/>
              </a:spcBef>
              <a:buFont typeface="Wingdings" panose="05000000000000000000" pitchFamily="2" charset="2"/>
              <a:buChar char="q"/>
            </a:pPr>
            <a:endParaRPr lang="en-US" altLang="en-US"/>
          </a:p>
          <a:p>
            <a:pPr eaLnBrk="1" hangingPunct="1">
              <a:lnSpc>
                <a:spcPct val="90000"/>
              </a:lnSpc>
              <a:spcBef>
                <a:spcPct val="20000"/>
              </a:spcBef>
              <a:buFont typeface="Wingdings" panose="05000000000000000000" pitchFamily="2" charset="2"/>
              <a:buChar char="q"/>
            </a:pPr>
            <a:r>
              <a:rPr lang="en-US" altLang="en-US"/>
              <a:t> As and when necessary, these files will be played through programming logic the way we do convert numeric to text in a bank cheque</a:t>
            </a:r>
          </a:p>
          <a:p>
            <a:pPr eaLnBrk="1" hangingPunct="1">
              <a:lnSpc>
                <a:spcPct val="90000"/>
              </a:lnSpc>
              <a:spcBef>
                <a:spcPct val="20000"/>
              </a:spcBef>
              <a:buFont typeface="Wingdings" panose="05000000000000000000" pitchFamily="2" charset="2"/>
              <a:buChar char="q"/>
            </a:pPr>
            <a:endParaRPr lang="en-US" altLang="en-US"/>
          </a:p>
          <a:p>
            <a:pPr eaLnBrk="1" hangingPunct="1">
              <a:lnSpc>
                <a:spcPct val="90000"/>
              </a:lnSpc>
              <a:spcBef>
                <a:spcPct val="20000"/>
              </a:spcBef>
              <a:buFont typeface="Wingdings" panose="05000000000000000000" pitchFamily="2" charset="2"/>
              <a:buChar char="q"/>
            </a:pPr>
            <a:r>
              <a:rPr lang="en-US" altLang="en-US"/>
              <a:t> Example: 123 = one.vox + hundred.vox + twenty.vox + three.vox</a:t>
            </a:r>
          </a:p>
          <a:p>
            <a:pPr eaLnBrk="1" hangingPunct="1">
              <a:lnSpc>
                <a:spcPct val="90000"/>
              </a:lnSpc>
              <a:spcBef>
                <a:spcPct val="20000"/>
              </a:spcBef>
              <a:buFont typeface="Wingdings" panose="05000000000000000000" pitchFamily="2" charset="2"/>
              <a:buNone/>
            </a:pPr>
            <a:r>
              <a:rPr lang="en-US" altLang="en-US"/>
              <a:t>where .vox is pre – recorded voice</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819062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Voice driver and API’s</a:t>
            </a:r>
          </a:p>
        </p:txBody>
      </p:sp>
      <p:sp>
        <p:nvSpPr>
          <p:cNvPr id="36867" name="Text Box 3"/>
          <p:cNvSpPr txBox="1">
            <a:spLocks noChangeArrowheads="1"/>
          </p:cNvSpPr>
          <p:nvPr/>
        </p:nvSpPr>
        <p:spPr bwMode="auto">
          <a:xfrm>
            <a:off x="381000" y="1676400"/>
            <a:ext cx="83820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Used to communicate and control voice hardware on IVRS system</a:t>
            </a:r>
          </a:p>
          <a:p>
            <a:pPr eaLnBrk="1" hangingPunct="1">
              <a:spcBef>
                <a:spcPct val="50000"/>
              </a:spcBef>
              <a:buFont typeface="Wingdings" panose="05000000000000000000" pitchFamily="2" charset="2"/>
              <a:buChar char="q"/>
            </a:pPr>
            <a:r>
              <a:rPr lang="en-US" altLang="en-US"/>
              <a:t> Can make calls, answer calls, identify caller, play and record sound from phone line and detect DTMF signals </a:t>
            </a:r>
          </a:p>
          <a:p>
            <a:pPr eaLnBrk="1" hangingPunct="1">
              <a:spcBef>
                <a:spcPct val="50000"/>
              </a:spcBef>
              <a:buFont typeface="Wingdings" panose="05000000000000000000" pitchFamily="2" charset="2"/>
              <a:buChar char="q"/>
            </a:pPr>
            <a:r>
              <a:rPr lang="en-US" altLang="en-US"/>
              <a:t> Can tear down a call detect that caller has hung up</a:t>
            </a:r>
          </a:p>
          <a:p>
            <a:pPr eaLnBrk="1" hangingPunct="1">
              <a:spcBef>
                <a:spcPct val="50000"/>
              </a:spcBef>
              <a:buFont typeface="Wingdings" panose="05000000000000000000" pitchFamily="2" charset="2"/>
              <a:buChar char="q"/>
            </a:pPr>
            <a:r>
              <a:rPr lang="en-US" altLang="en-US"/>
              <a:t> Offers API’s to record transaction details</a:t>
            </a:r>
          </a:p>
          <a:p>
            <a:pPr eaLnBrk="1" hangingPunct="1">
              <a:spcBef>
                <a:spcPct val="50000"/>
              </a:spcBef>
              <a:buFont typeface="Wingdings" panose="05000000000000000000" pitchFamily="2" charset="2"/>
              <a:buNone/>
            </a:pPr>
            <a:r>
              <a:rPr lang="en-US" altLang="en-US"/>
              <a: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10218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IVRS Programming</a:t>
            </a:r>
          </a:p>
        </p:txBody>
      </p:sp>
      <p:sp>
        <p:nvSpPr>
          <p:cNvPr id="37891" name="Text Box 3"/>
          <p:cNvSpPr txBox="1">
            <a:spLocks noChangeArrowheads="1"/>
          </p:cNvSpPr>
          <p:nvPr/>
        </p:nvSpPr>
        <p:spPr bwMode="auto">
          <a:xfrm>
            <a:off x="381000" y="1600200"/>
            <a:ext cx="8305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Voice libraries are supported by Dialogic to interface with voice driver</a:t>
            </a:r>
          </a:p>
          <a:p>
            <a:pPr eaLnBrk="1" hangingPunct="1">
              <a:spcBef>
                <a:spcPct val="50000"/>
              </a:spcBef>
              <a:buFont typeface="Wingdings" panose="05000000000000000000" pitchFamily="2" charset="2"/>
              <a:buChar char="q"/>
            </a:pPr>
            <a:r>
              <a:rPr lang="en-US" altLang="en-US"/>
              <a:t> Voice libraries exist for single and multithreaded applications</a:t>
            </a:r>
          </a:p>
          <a:p>
            <a:pPr eaLnBrk="1" hangingPunct="1">
              <a:spcBef>
                <a:spcPct val="50000"/>
              </a:spcBef>
              <a:buFont typeface="Wingdings" panose="05000000000000000000" pitchFamily="2" charset="2"/>
              <a:buChar char="q"/>
            </a:pPr>
            <a:r>
              <a:rPr lang="en-US" altLang="en-US"/>
              <a:t> C function libraries exist for a number of purposes</a:t>
            </a:r>
          </a:p>
          <a:p>
            <a:pPr eaLnBrk="1" hangingPunct="1">
              <a:spcBef>
                <a:spcPct val="50000"/>
              </a:spcBef>
              <a:buFont typeface="Wingdings" panose="05000000000000000000" pitchFamily="2" charset="2"/>
              <a:buChar char="q"/>
            </a:pPr>
            <a:r>
              <a:rPr lang="en-US" altLang="en-US"/>
              <a:t> Standard run time library provides a set of common functions independent of device and applicable to Dialogic devices</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530202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Single threaded programming model</a:t>
            </a:r>
          </a:p>
        </p:txBody>
      </p:sp>
      <p:sp>
        <p:nvSpPr>
          <p:cNvPr id="38915" name="Text Box 3"/>
          <p:cNvSpPr txBox="1">
            <a:spLocks noChangeArrowheads="1"/>
          </p:cNvSpPr>
          <p:nvPr/>
        </p:nvSpPr>
        <p:spPr bwMode="auto">
          <a:xfrm>
            <a:off x="533400" y="1828800"/>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Enables a program to control multiple voice channels within a single thread</a:t>
            </a:r>
          </a:p>
          <a:p>
            <a:pPr eaLnBrk="1" hangingPunct="1">
              <a:spcBef>
                <a:spcPct val="50000"/>
              </a:spcBef>
              <a:buFont typeface="Wingdings" panose="05000000000000000000" pitchFamily="2" charset="2"/>
              <a:buChar char="q"/>
            </a:pPr>
            <a:r>
              <a:rPr lang="en-US" altLang="en-US"/>
              <a:t> Allows development of applications where multiple tasks need to be coordinated simultaneously</a:t>
            </a:r>
          </a:p>
          <a:p>
            <a:pPr eaLnBrk="1" hangingPunct="1">
              <a:spcBef>
                <a:spcPct val="50000"/>
              </a:spcBef>
              <a:buFont typeface="Wingdings" panose="05000000000000000000" pitchFamily="2" charset="2"/>
              <a:buChar char="q"/>
            </a:pPr>
            <a:r>
              <a:rPr lang="en-US" altLang="en-US"/>
              <a:t> Supports both polled and call back event management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582163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Multithreaded programming model</a:t>
            </a:r>
          </a:p>
        </p:txBody>
      </p:sp>
      <p:sp>
        <p:nvSpPr>
          <p:cNvPr id="39939" name="Text Box 4"/>
          <p:cNvSpPr txBox="1">
            <a:spLocks noChangeArrowheads="1"/>
          </p:cNvSpPr>
          <p:nvPr/>
        </p:nvSpPr>
        <p:spPr bwMode="auto">
          <a:xfrm>
            <a:off x="304800" y="1676400"/>
            <a:ext cx="8382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Uses functions that block application execution until the function completes</a:t>
            </a:r>
          </a:p>
          <a:p>
            <a:pPr eaLnBrk="1" hangingPunct="1">
              <a:spcBef>
                <a:spcPct val="50000"/>
              </a:spcBef>
              <a:buFont typeface="Wingdings" panose="05000000000000000000" pitchFamily="2" charset="2"/>
              <a:buChar char="q"/>
            </a:pPr>
            <a:r>
              <a:rPr lang="en-US" altLang="en-US"/>
              <a:t> Applications control each channel from a separate thread or a process</a:t>
            </a:r>
          </a:p>
          <a:p>
            <a:pPr eaLnBrk="1" hangingPunct="1">
              <a:spcBef>
                <a:spcPct val="50000"/>
              </a:spcBef>
              <a:buFont typeface="Wingdings" panose="05000000000000000000" pitchFamily="2" charset="2"/>
              <a:buChar char="q"/>
            </a:pPr>
            <a:r>
              <a:rPr lang="en-US" altLang="en-US"/>
              <a:t> Enables IVRS system to assign distinct applications to different channels dynamically in real time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37839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Voice API’s</a:t>
            </a:r>
          </a:p>
        </p:txBody>
      </p:sp>
      <p:sp>
        <p:nvSpPr>
          <p:cNvPr id="40963" name="Text Box 4"/>
          <p:cNvSpPr txBox="1">
            <a:spLocks noChangeArrowheads="1"/>
          </p:cNvSpPr>
          <p:nvPr/>
        </p:nvSpPr>
        <p:spPr bwMode="auto">
          <a:xfrm>
            <a:off x="381000" y="15240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Dialogic provides API’s to use voice board</a:t>
            </a:r>
          </a:p>
          <a:p>
            <a:pPr eaLnBrk="1" hangingPunct="1">
              <a:spcBef>
                <a:spcPct val="50000"/>
              </a:spcBef>
              <a:buFont typeface="Wingdings" panose="05000000000000000000" pitchFamily="2" charset="2"/>
              <a:buChar char="q"/>
            </a:pPr>
            <a:r>
              <a:rPr lang="en-US" altLang="en-US"/>
              <a:t> API’s are available for:</a:t>
            </a:r>
          </a:p>
          <a:p>
            <a:pPr eaLnBrk="1" hangingPunct="1">
              <a:spcBef>
                <a:spcPct val="50000"/>
              </a:spcBef>
              <a:buFontTx/>
              <a:buChar char="-"/>
            </a:pPr>
            <a:r>
              <a:rPr lang="en-US" altLang="en-US"/>
              <a:t> Device management</a:t>
            </a:r>
          </a:p>
          <a:p>
            <a:pPr eaLnBrk="1" hangingPunct="1">
              <a:spcBef>
                <a:spcPct val="50000"/>
              </a:spcBef>
              <a:buFontTx/>
              <a:buChar char="-"/>
            </a:pPr>
            <a:r>
              <a:rPr lang="en-US" altLang="en-US"/>
              <a:t> Configuration functions</a:t>
            </a:r>
          </a:p>
          <a:p>
            <a:pPr eaLnBrk="1" hangingPunct="1">
              <a:spcBef>
                <a:spcPct val="50000"/>
              </a:spcBef>
              <a:buFontTx/>
              <a:buChar char="-"/>
            </a:pPr>
            <a:r>
              <a:rPr lang="en-US" altLang="en-US"/>
              <a:t> I/O functions</a:t>
            </a:r>
          </a:p>
          <a:p>
            <a:pPr eaLnBrk="1" hangingPunct="1">
              <a:spcBef>
                <a:spcPct val="50000"/>
              </a:spcBef>
              <a:buFontTx/>
              <a:buChar char="-"/>
            </a:pPr>
            <a:r>
              <a:rPr lang="en-US" altLang="en-US"/>
              <a:t> Play and record functions</a:t>
            </a:r>
          </a:p>
          <a:p>
            <a:pPr eaLnBrk="1" hangingPunct="1">
              <a:spcBef>
                <a:spcPct val="50000"/>
              </a:spcBef>
              <a:buFontTx/>
              <a:buChar char="-"/>
            </a:pPr>
            <a:r>
              <a:rPr lang="en-US" altLang="en-US"/>
              <a:t> Tone detection and generation functions</a:t>
            </a:r>
          </a:p>
          <a:p>
            <a:pPr eaLnBrk="1" hangingPunct="1">
              <a:spcBef>
                <a:spcPct val="50000"/>
              </a:spcBef>
              <a:buFontTx/>
              <a:buChar char="-"/>
            </a:pPr>
            <a:r>
              <a:rPr lang="en-US" altLang="en-US"/>
              <a:t> Call control functions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13327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Multiple Access Procedures</a:t>
            </a:r>
          </a:p>
        </p:txBody>
      </p:sp>
      <p:sp>
        <p:nvSpPr>
          <p:cNvPr id="7171" name="Text Box 3"/>
          <p:cNvSpPr txBox="1">
            <a:spLocks noChangeArrowheads="1"/>
          </p:cNvSpPr>
          <p:nvPr/>
        </p:nvSpPr>
        <p:spPr bwMode="auto">
          <a:xfrm>
            <a:off x="457200" y="1219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en-US"/>
          </a:p>
        </p:txBody>
      </p:sp>
      <p:sp>
        <p:nvSpPr>
          <p:cNvPr id="7172" name="Text Box 4"/>
          <p:cNvSpPr txBox="1">
            <a:spLocks noChangeArrowheads="1"/>
          </p:cNvSpPr>
          <p:nvPr/>
        </p:nvSpPr>
        <p:spPr bwMode="auto">
          <a:xfrm>
            <a:off x="304800" y="1447800"/>
            <a:ext cx="82296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dirty="0"/>
              <a:t> We need to control simultaneous access of radio channel in order to avoid collisions.</a:t>
            </a:r>
          </a:p>
          <a:p>
            <a:pPr eaLnBrk="1" hangingPunct="1">
              <a:spcBef>
                <a:spcPct val="50000"/>
              </a:spcBef>
              <a:buFont typeface="Wingdings" panose="05000000000000000000" pitchFamily="2" charset="2"/>
              <a:buChar char="q"/>
            </a:pPr>
            <a:r>
              <a:rPr lang="en-US" altLang="en-US" dirty="0"/>
              <a:t> In a connection oriented communication, collisions are undesirable.</a:t>
            </a:r>
          </a:p>
          <a:p>
            <a:pPr eaLnBrk="1" hangingPunct="1">
              <a:spcBef>
                <a:spcPct val="50000"/>
              </a:spcBef>
              <a:buFont typeface="Wingdings" panose="05000000000000000000" pitchFamily="2" charset="2"/>
              <a:buChar char="q"/>
            </a:pPr>
            <a:r>
              <a:rPr lang="en-US" altLang="en-US" dirty="0"/>
              <a:t> For effective utilization, channel has to be utilized intelligently by the use of multiplexing.</a:t>
            </a:r>
          </a:p>
          <a:p>
            <a:pPr eaLnBrk="1" hangingPunct="1">
              <a:spcBef>
                <a:spcPct val="50000"/>
              </a:spcBef>
              <a:buFont typeface="Wingdings" panose="05000000000000000000" pitchFamily="2" charset="2"/>
              <a:buChar char="q"/>
            </a:pPr>
            <a:r>
              <a:rPr lang="en-US" altLang="en-US" dirty="0"/>
              <a:t> Four major types of multiple access procedures are Frequency Division Multiple Access (FDMA), Time Division Multiple Access (TDMA), Code Division Multiple Access (CDMA) and Space Division Multiple Access (SDMA).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97915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76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A typical IVRS call flow</a:t>
            </a:r>
          </a:p>
        </p:txBody>
      </p:sp>
      <p:pic>
        <p:nvPicPr>
          <p:cNvPr id="430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34208"/>
            <a:ext cx="8229600" cy="6047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461371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IVRS applications – I</a:t>
            </a:r>
          </a:p>
        </p:txBody>
      </p:sp>
      <p:sp>
        <p:nvSpPr>
          <p:cNvPr id="44035" name="Text Box 3"/>
          <p:cNvSpPr txBox="1">
            <a:spLocks noChangeArrowheads="1"/>
          </p:cNvSpPr>
          <p:nvPr/>
        </p:nvSpPr>
        <p:spPr bwMode="auto">
          <a:xfrm>
            <a:off x="381000" y="14478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b="1">
                <a:cs typeface="Times New Roman" panose="02020603050405020304" pitchFamily="18" charset="0"/>
              </a:rPr>
              <a:t> Virtual Receptionist</a:t>
            </a:r>
            <a:r>
              <a:rPr lang="en-US" altLang="en-US">
                <a:cs typeface="Times New Roman" panose="02020603050405020304" pitchFamily="18" charset="0"/>
              </a:rPr>
              <a:t>:</a:t>
            </a:r>
          </a:p>
          <a:p>
            <a:pPr eaLnBrk="1" hangingPunct="1">
              <a:lnSpc>
                <a:spcPct val="90000"/>
              </a:lnSpc>
              <a:spcBef>
                <a:spcPct val="20000"/>
              </a:spcBef>
              <a:buFont typeface="Wingdings" panose="05000000000000000000" pitchFamily="2" charset="2"/>
              <a:buNone/>
            </a:pPr>
            <a:r>
              <a:rPr lang="en-US" altLang="en-US">
                <a:cs typeface="Times New Roman" panose="02020603050405020304" pitchFamily="18" charset="0"/>
              </a:rPr>
              <a:t> </a:t>
            </a:r>
          </a:p>
          <a:p>
            <a:pPr eaLnBrk="1" hangingPunct="1">
              <a:lnSpc>
                <a:spcPct val="90000"/>
              </a:lnSpc>
              <a:spcBef>
                <a:spcPct val="20000"/>
              </a:spcBef>
              <a:buFont typeface="Wingdings" panose="05000000000000000000" pitchFamily="2" charset="2"/>
              <a:buNone/>
            </a:pPr>
            <a:r>
              <a:rPr lang="en-US" altLang="en-US">
                <a:cs typeface="Times New Roman" panose="02020603050405020304" pitchFamily="18" charset="0"/>
              </a:rPr>
              <a:t>Having a hard time finding someone to answer the phones and route calls? Active call center can answer and screen your phone calls, take messages, or even route.</a:t>
            </a:r>
          </a:p>
          <a:p>
            <a:pPr eaLnBrk="1" hangingPunct="1">
              <a:lnSpc>
                <a:spcPct val="90000"/>
              </a:lnSpc>
              <a:spcBef>
                <a:spcPct val="20000"/>
              </a:spcBef>
              <a:buFont typeface="Wingdings" panose="05000000000000000000" pitchFamily="2" charset="2"/>
              <a:buNone/>
            </a:pPr>
            <a:endParaRPr lang="en-US" altLang="en-US">
              <a:cs typeface="Times New Roman" panose="02020603050405020304" pitchFamily="18" charset="0"/>
            </a:endParaRPr>
          </a:p>
          <a:p>
            <a:pPr eaLnBrk="1" hangingPunct="1">
              <a:lnSpc>
                <a:spcPct val="90000"/>
              </a:lnSpc>
              <a:spcBef>
                <a:spcPct val="20000"/>
              </a:spcBef>
              <a:buFont typeface="Wingdings" panose="05000000000000000000" pitchFamily="2" charset="2"/>
              <a:buChar char="q"/>
            </a:pPr>
            <a:r>
              <a:rPr lang="en-US" altLang="en-US" b="1">
                <a:cs typeface="Times New Roman" panose="02020603050405020304" pitchFamily="18" charset="0"/>
              </a:rPr>
              <a:t> Automated Information Retrieval:</a:t>
            </a:r>
          </a:p>
          <a:p>
            <a:pPr eaLnBrk="1" hangingPunct="1">
              <a:lnSpc>
                <a:spcPct val="90000"/>
              </a:lnSpc>
              <a:spcBef>
                <a:spcPct val="20000"/>
              </a:spcBef>
              <a:buFont typeface="Wingdings" panose="05000000000000000000" pitchFamily="2" charset="2"/>
              <a:buNone/>
            </a:pPr>
            <a:r>
              <a:rPr lang="en-US" altLang="en-US">
                <a:cs typeface="Times New Roman" panose="02020603050405020304" pitchFamily="18" charset="0"/>
              </a:rPr>
              <a:t> </a:t>
            </a:r>
          </a:p>
          <a:p>
            <a:pPr eaLnBrk="1" hangingPunct="1">
              <a:lnSpc>
                <a:spcPct val="90000"/>
              </a:lnSpc>
              <a:spcBef>
                <a:spcPct val="20000"/>
              </a:spcBef>
              <a:buFont typeface="Wingdings" panose="05000000000000000000" pitchFamily="2" charset="2"/>
              <a:buNone/>
            </a:pPr>
            <a:r>
              <a:rPr lang="en-US" altLang="en-US">
                <a:cs typeface="Times New Roman" panose="02020603050405020304" pitchFamily="18" charset="0"/>
              </a:rPr>
              <a:t>Give yourself more time to deal with important issues. Create simple touch tone menus that will allow your customers to retrieve directions, contact information, store hours, special promotions, and more.</a:t>
            </a:r>
            <a:r>
              <a:rPr lang="en-US" altLang="en-US"/>
              <a:t>  </a:t>
            </a:r>
          </a:p>
          <a:p>
            <a:pPr eaLnBrk="1" hangingPunct="1">
              <a:spcBef>
                <a:spcPct val="50000"/>
              </a:spcBef>
              <a:buFont typeface="Wingdings" panose="05000000000000000000" pitchFamily="2" charset="2"/>
              <a:buChar char="q"/>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147544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381000" y="1447800"/>
            <a:ext cx="8305800"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buFont typeface="Wingdings" panose="05000000000000000000" pitchFamily="2" charset="2"/>
              <a:buChar char="q"/>
            </a:pPr>
            <a:r>
              <a:rPr lang="en-US" altLang="en-US" b="1">
                <a:cs typeface="Times New Roman" panose="02020603050405020304" pitchFamily="18" charset="0"/>
              </a:rPr>
              <a:t> Interactive Voice Response with content from databases:</a:t>
            </a:r>
          </a:p>
          <a:p>
            <a:pPr eaLnBrk="1" hangingPunct="1">
              <a:lnSpc>
                <a:spcPct val="90000"/>
              </a:lnSpc>
              <a:spcBef>
                <a:spcPct val="20000"/>
              </a:spcBef>
              <a:buFont typeface="Wingdings" panose="05000000000000000000" pitchFamily="2" charset="2"/>
              <a:buNone/>
            </a:pPr>
            <a:r>
              <a:rPr lang="en-US" altLang="en-US" b="1">
                <a:cs typeface="Times New Roman" panose="02020603050405020304" pitchFamily="18" charset="0"/>
              </a:rPr>
              <a:t> </a:t>
            </a:r>
            <a:r>
              <a:rPr lang="en-US" altLang="en-US">
                <a:cs typeface="Times New Roman" panose="02020603050405020304" pitchFamily="18" charset="0"/>
              </a:rPr>
              <a:t> </a:t>
            </a:r>
          </a:p>
          <a:p>
            <a:pPr eaLnBrk="1" hangingPunct="1">
              <a:lnSpc>
                <a:spcPct val="90000"/>
              </a:lnSpc>
              <a:spcBef>
                <a:spcPct val="20000"/>
              </a:spcBef>
              <a:buFont typeface="Wingdings" panose="05000000000000000000" pitchFamily="2" charset="2"/>
              <a:buNone/>
            </a:pPr>
            <a:r>
              <a:rPr lang="en-US" altLang="en-US">
                <a:cs typeface="Arial" panose="020B0604020202020204" pitchFamily="34" charset="0"/>
              </a:rPr>
              <a:t>Integrate with your databases  and deliver retrieved information back to the caller. For example, a caller might request his order status by entering their order number via touch – tone.</a:t>
            </a:r>
          </a:p>
          <a:p>
            <a:pPr eaLnBrk="1" hangingPunct="1">
              <a:lnSpc>
                <a:spcPct val="90000"/>
              </a:lnSpc>
              <a:spcBef>
                <a:spcPct val="20000"/>
              </a:spcBef>
              <a:buFont typeface="Wingdings" panose="05000000000000000000" pitchFamily="2" charset="2"/>
              <a:buNone/>
            </a:pPr>
            <a:endParaRPr lang="en-US" altLang="en-US">
              <a:cs typeface="Arial" panose="020B0604020202020204" pitchFamily="34" charset="0"/>
            </a:endParaRPr>
          </a:p>
          <a:p>
            <a:pPr eaLnBrk="1" hangingPunct="1">
              <a:lnSpc>
                <a:spcPct val="90000"/>
              </a:lnSpc>
              <a:spcBef>
                <a:spcPct val="20000"/>
              </a:spcBef>
              <a:buFont typeface="Wingdings" panose="05000000000000000000" pitchFamily="2" charset="2"/>
              <a:buChar char="q"/>
            </a:pPr>
            <a:r>
              <a:rPr lang="en-US" altLang="en-US" b="1">
                <a:cs typeface="Times New Roman" panose="02020603050405020304" pitchFamily="18" charset="0"/>
              </a:rPr>
              <a:t> Need to send SMS: </a:t>
            </a:r>
            <a:r>
              <a:rPr lang="en-US" altLang="en-US">
                <a:cs typeface="Times New Roman" panose="02020603050405020304" pitchFamily="18" charset="0"/>
              </a:rPr>
              <a:t> </a:t>
            </a:r>
          </a:p>
          <a:p>
            <a:pPr eaLnBrk="1" hangingPunct="1">
              <a:lnSpc>
                <a:spcPct val="90000"/>
              </a:lnSpc>
              <a:spcBef>
                <a:spcPct val="20000"/>
              </a:spcBef>
              <a:buFont typeface="Wingdings" panose="05000000000000000000" pitchFamily="2" charset="2"/>
              <a:buNone/>
            </a:pPr>
            <a:endParaRPr lang="en-US" altLang="en-US">
              <a:cs typeface="Times New Roman" panose="02020603050405020304" pitchFamily="18" charset="0"/>
            </a:endParaRPr>
          </a:p>
          <a:p>
            <a:pPr eaLnBrk="1" hangingPunct="1">
              <a:lnSpc>
                <a:spcPct val="90000"/>
              </a:lnSpc>
              <a:spcBef>
                <a:spcPct val="20000"/>
              </a:spcBef>
              <a:buFont typeface="Wingdings" panose="05000000000000000000" pitchFamily="2" charset="2"/>
              <a:buNone/>
            </a:pPr>
            <a:r>
              <a:rPr lang="en-US" altLang="en-US">
                <a:cs typeface="Arial" panose="020B0604020202020204" pitchFamily="34" charset="0"/>
              </a:rPr>
              <a:t>With this revolutionary technology, you can send SMS from your landline phone to any mobile in the world.</a:t>
            </a:r>
            <a:endParaRPr lang="en-US" altLang="en-US" b="1">
              <a:cs typeface="Arial" panose="020B0604020202020204" pitchFamily="34" charset="0"/>
            </a:endParaRPr>
          </a:p>
          <a:p>
            <a:pPr eaLnBrk="1" hangingPunct="1">
              <a:spcBef>
                <a:spcPct val="50000"/>
              </a:spcBef>
              <a:buFont typeface="Wingdings" panose="05000000000000000000" pitchFamily="2" charset="2"/>
              <a:buChar char="q"/>
            </a:pPr>
            <a:endParaRPr lang="en-US" altLang="en-US"/>
          </a:p>
        </p:txBody>
      </p:sp>
      <p:sp>
        <p:nvSpPr>
          <p:cNvPr id="45059" name="Text Box 4"/>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IVRS applications – II</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75180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381000" y="1447800"/>
            <a:ext cx="8305800" cy="582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 typeface="Wingdings" panose="05000000000000000000" pitchFamily="2" charset="2"/>
              <a:buChar char="q"/>
            </a:pPr>
            <a:r>
              <a:rPr lang="en-US" altLang="en-US"/>
              <a:t> Hands free and eyes free communication</a:t>
            </a:r>
          </a:p>
          <a:p>
            <a:pPr eaLnBrk="1" hangingPunct="1">
              <a:spcBef>
                <a:spcPct val="20000"/>
              </a:spcBef>
              <a:buFont typeface="Wingdings" panose="05000000000000000000" pitchFamily="2" charset="2"/>
              <a:buChar char="q"/>
            </a:pPr>
            <a:r>
              <a:rPr lang="en-US" altLang="en-US"/>
              <a:t> Voice messaging and voice enabled infotainment services</a:t>
            </a:r>
          </a:p>
          <a:p>
            <a:pPr eaLnBrk="1" hangingPunct="1">
              <a:spcBef>
                <a:spcPct val="20000"/>
              </a:spcBef>
              <a:buFont typeface="Wingdings" panose="05000000000000000000" pitchFamily="2" charset="2"/>
              <a:buChar char="q"/>
            </a:pPr>
            <a:r>
              <a:rPr lang="en-US" altLang="en-US"/>
              <a:t> Prepaid and calling card call management</a:t>
            </a:r>
          </a:p>
          <a:p>
            <a:pPr eaLnBrk="1" hangingPunct="1">
              <a:spcBef>
                <a:spcPct val="20000"/>
              </a:spcBef>
              <a:buFont typeface="Wingdings" panose="05000000000000000000" pitchFamily="2" charset="2"/>
              <a:buChar char="q"/>
            </a:pPr>
            <a:r>
              <a:rPr lang="en-US" altLang="en-US"/>
              <a:t> Self configuring systems</a:t>
            </a:r>
          </a:p>
          <a:p>
            <a:pPr eaLnBrk="1" hangingPunct="1">
              <a:spcBef>
                <a:spcPct val="20000"/>
              </a:spcBef>
              <a:buFont typeface="Wingdings" panose="05000000000000000000" pitchFamily="2" charset="2"/>
              <a:buChar char="q"/>
            </a:pPr>
            <a:r>
              <a:rPr lang="en-US" altLang="en-US"/>
              <a:t> Flight schedules &amp; status</a:t>
            </a:r>
          </a:p>
          <a:p>
            <a:pPr eaLnBrk="1" hangingPunct="1">
              <a:spcBef>
                <a:spcPct val="20000"/>
              </a:spcBef>
              <a:buFont typeface="Wingdings" panose="05000000000000000000" pitchFamily="2" charset="2"/>
              <a:buChar char="q"/>
            </a:pPr>
            <a:r>
              <a:rPr lang="en-US" altLang="en-US"/>
              <a:t> Voice mail and voice portals</a:t>
            </a:r>
          </a:p>
          <a:p>
            <a:pPr eaLnBrk="1" hangingPunct="1">
              <a:spcBef>
                <a:spcPct val="20000"/>
              </a:spcBef>
              <a:buFont typeface="Wingdings" panose="05000000000000000000" pitchFamily="2" charset="2"/>
              <a:buChar char="q"/>
            </a:pPr>
            <a:r>
              <a:rPr lang="en-US" altLang="en-US"/>
              <a:t> Telebanking </a:t>
            </a:r>
          </a:p>
          <a:p>
            <a:pPr eaLnBrk="1" hangingPunct="1">
              <a:spcBef>
                <a:spcPct val="20000"/>
              </a:spcBef>
              <a:buFont typeface="Wingdings" panose="05000000000000000000" pitchFamily="2" charset="2"/>
              <a:buChar char="q"/>
            </a:pPr>
            <a:r>
              <a:rPr lang="en-US" altLang="en-US"/>
              <a:t> Binary downloads</a:t>
            </a:r>
          </a:p>
          <a:p>
            <a:pPr eaLnBrk="1" hangingPunct="1">
              <a:spcBef>
                <a:spcPct val="20000"/>
              </a:spcBef>
              <a:buFont typeface="Wingdings" panose="05000000000000000000" pitchFamily="2" charset="2"/>
              <a:buChar char="q"/>
            </a:pPr>
            <a:r>
              <a:rPr lang="en-US" altLang="en-US"/>
              <a:t> Songs on request</a:t>
            </a:r>
          </a:p>
          <a:p>
            <a:pPr eaLnBrk="1" hangingPunct="1">
              <a:spcBef>
                <a:spcPct val="20000"/>
              </a:spcBef>
              <a:buFont typeface="Wingdings" panose="05000000000000000000" pitchFamily="2" charset="2"/>
              <a:buChar char="q"/>
            </a:pPr>
            <a:r>
              <a:rPr lang="en-US" altLang="en-US"/>
              <a:t> Telephone directory</a:t>
            </a:r>
          </a:p>
          <a:p>
            <a:pPr eaLnBrk="1" hangingPunct="1">
              <a:spcBef>
                <a:spcPct val="20000"/>
              </a:spcBef>
              <a:buFont typeface="Wingdings" panose="05000000000000000000" pitchFamily="2" charset="2"/>
              <a:buChar char="q"/>
            </a:pPr>
            <a:r>
              <a:rPr lang="en-US" altLang="en-US"/>
              <a:t> Call centres </a:t>
            </a:r>
          </a:p>
          <a:p>
            <a:pPr eaLnBrk="1" hangingPunct="1">
              <a:spcBef>
                <a:spcPct val="20000"/>
              </a:spcBef>
              <a:buFont typeface="Wingdings" panose="05000000000000000000" pitchFamily="2" charset="2"/>
              <a:buChar char="q"/>
            </a:pPr>
            <a:endParaRPr lang="en-US" altLang="en-US"/>
          </a:p>
          <a:p>
            <a:pPr eaLnBrk="1" hangingPunct="1">
              <a:spcBef>
                <a:spcPct val="50000"/>
              </a:spcBef>
              <a:buFont typeface="Wingdings" panose="05000000000000000000" pitchFamily="2" charset="2"/>
              <a:buChar char="q"/>
            </a:pPr>
            <a:endParaRPr lang="en-US" altLang="en-US"/>
          </a:p>
        </p:txBody>
      </p:sp>
      <p:sp>
        <p:nvSpPr>
          <p:cNvPr id="46083" name="Text Box 4"/>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IVRS applications – III</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54544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Voice XML</a:t>
            </a:r>
          </a:p>
        </p:txBody>
      </p:sp>
      <p:pic>
        <p:nvPicPr>
          <p:cNvPr id="47107" name="Picture 4" descr="C:\Documents and Settings\administrator\Desktop\l2-architecture.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828800"/>
            <a:ext cx="6324600"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300508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Voice XML</a:t>
            </a:r>
          </a:p>
        </p:txBody>
      </p:sp>
      <p:sp>
        <p:nvSpPr>
          <p:cNvPr id="48131" name="Text Box 3"/>
          <p:cNvSpPr txBox="1">
            <a:spLocks noChangeArrowheads="1"/>
          </p:cNvSpPr>
          <p:nvPr/>
        </p:nvSpPr>
        <p:spPr bwMode="auto">
          <a:xfrm>
            <a:off x="381000" y="18288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XML based mark up language for creating distributed voice applications</a:t>
            </a:r>
          </a:p>
          <a:p>
            <a:pPr eaLnBrk="1" hangingPunct="1">
              <a:spcBef>
                <a:spcPct val="50000"/>
              </a:spcBef>
              <a:buFont typeface="Wingdings" panose="05000000000000000000" pitchFamily="2" charset="2"/>
              <a:buChar char="q"/>
            </a:pPr>
            <a:r>
              <a:rPr lang="en-US" altLang="en-US"/>
              <a:t> Creates audio dialogs that feature synthesized speech, digitized audio, spoken voice recognition and DTMF key input</a:t>
            </a:r>
          </a:p>
          <a:p>
            <a:pPr eaLnBrk="1" hangingPunct="1">
              <a:spcBef>
                <a:spcPct val="50000"/>
              </a:spcBef>
              <a:buFont typeface="Wingdings" panose="05000000000000000000" pitchFamily="2" charset="2"/>
              <a:buChar char="q"/>
            </a:pPr>
            <a:r>
              <a:rPr lang="en-US" altLang="en-US"/>
              <a:t> Helps creation of web based voice applications that users can access over telephone</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47249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Features of Voice XML dialogs</a:t>
            </a:r>
          </a:p>
        </p:txBody>
      </p:sp>
      <p:sp>
        <p:nvSpPr>
          <p:cNvPr id="49155" name="Text Box 4"/>
          <p:cNvSpPr txBox="1">
            <a:spLocks noChangeArrowheads="1"/>
          </p:cNvSpPr>
          <p:nvPr/>
        </p:nvSpPr>
        <p:spPr bwMode="auto">
          <a:xfrm>
            <a:off x="381000" y="1600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Spoken input</a:t>
            </a:r>
          </a:p>
          <a:p>
            <a:pPr eaLnBrk="1" hangingPunct="1">
              <a:spcBef>
                <a:spcPct val="50000"/>
              </a:spcBef>
              <a:buFont typeface="Wingdings" panose="05000000000000000000" pitchFamily="2" charset="2"/>
              <a:buChar char="q"/>
            </a:pPr>
            <a:r>
              <a:rPr lang="en-US" altLang="en-US"/>
              <a:t> DTMF input</a:t>
            </a:r>
          </a:p>
          <a:p>
            <a:pPr eaLnBrk="1" hangingPunct="1">
              <a:spcBef>
                <a:spcPct val="50000"/>
              </a:spcBef>
              <a:buFont typeface="Wingdings" panose="05000000000000000000" pitchFamily="2" charset="2"/>
              <a:buChar char="q"/>
            </a:pPr>
            <a:r>
              <a:rPr lang="en-US" altLang="en-US"/>
              <a:t> Recording of spoken input</a:t>
            </a:r>
          </a:p>
          <a:p>
            <a:pPr eaLnBrk="1" hangingPunct="1">
              <a:spcBef>
                <a:spcPct val="50000"/>
              </a:spcBef>
              <a:buFont typeface="Wingdings" panose="05000000000000000000" pitchFamily="2" charset="2"/>
              <a:buChar char="q"/>
            </a:pPr>
            <a:r>
              <a:rPr lang="en-US" altLang="en-US"/>
              <a:t> Synthesized speech output</a:t>
            </a:r>
          </a:p>
          <a:p>
            <a:pPr eaLnBrk="1" hangingPunct="1">
              <a:spcBef>
                <a:spcPct val="50000"/>
              </a:spcBef>
              <a:buFont typeface="Wingdings" panose="05000000000000000000" pitchFamily="2" charset="2"/>
              <a:buChar char="q"/>
            </a:pPr>
            <a:r>
              <a:rPr lang="en-US" altLang="en-US"/>
              <a:t> Recorded audio output</a:t>
            </a:r>
          </a:p>
          <a:p>
            <a:pPr eaLnBrk="1" hangingPunct="1">
              <a:spcBef>
                <a:spcPct val="50000"/>
              </a:spcBef>
              <a:buFont typeface="Wingdings" panose="05000000000000000000" pitchFamily="2" charset="2"/>
              <a:buChar char="q"/>
            </a:pPr>
            <a:r>
              <a:rPr lang="en-US" altLang="en-US"/>
              <a:t> Dialog flow control</a:t>
            </a:r>
          </a:p>
          <a:p>
            <a:pPr eaLnBrk="1" hangingPunct="1">
              <a:spcBef>
                <a:spcPct val="50000"/>
              </a:spcBef>
              <a:buFont typeface="Wingdings" panose="05000000000000000000" pitchFamily="2" charset="2"/>
              <a:buChar char="q"/>
            </a:pPr>
            <a:r>
              <a:rPr lang="en-US" altLang="en-US"/>
              <a:t> Scoping of input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499556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Architecture for Voice XML</a:t>
            </a:r>
          </a:p>
        </p:txBody>
      </p:sp>
      <p:pic>
        <p:nvPicPr>
          <p:cNvPr id="501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1909763"/>
            <a:ext cx="5953125"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307512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Voice XML in web environment</a:t>
            </a:r>
          </a:p>
        </p:txBody>
      </p:sp>
      <p:pic>
        <p:nvPicPr>
          <p:cNvPr id="512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781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66828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304800" y="1295400"/>
            <a:ext cx="83058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Voice server manages several voice browser sessions.</a:t>
            </a:r>
          </a:p>
          <a:p>
            <a:pPr eaLnBrk="1" hangingPunct="1">
              <a:spcBef>
                <a:spcPct val="50000"/>
              </a:spcBef>
              <a:buFont typeface="Wingdings" panose="05000000000000000000" pitchFamily="2" charset="2"/>
              <a:buChar char="q"/>
            </a:pPr>
            <a:r>
              <a:rPr lang="en-US" altLang="en-US"/>
              <a:t> Each voice browser session includes one instance of voice browser, speech recognition engine and text – to – speech engine.</a:t>
            </a:r>
          </a:p>
          <a:p>
            <a:pPr eaLnBrk="1" hangingPunct="1">
              <a:spcBef>
                <a:spcPct val="50000"/>
              </a:spcBef>
              <a:buFont typeface="Wingdings" panose="05000000000000000000" pitchFamily="2" charset="2"/>
              <a:buChar char="q"/>
            </a:pPr>
            <a:r>
              <a:rPr lang="en-US" altLang="en-US"/>
              <a:t> Voice browser renders and interprets Voice XML documents.</a:t>
            </a:r>
          </a:p>
          <a:p>
            <a:pPr eaLnBrk="1" hangingPunct="1">
              <a:spcBef>
                <a:spcPct val="50000"/>
              </a:spcBef>
              <a:buFont typeface="Wingdings" panose="05000000000000000000" pitchFamily="2" charset="2"/>
              <a:buChar char="q"/>
            </a:pPr>
            <a:r>
              <a:rPr lang="en-US" altLang="en-US"/>
              <a:t> Voice and telephone are needed to access web information and services over voice browser.</a:t>
            </a:r>
          </a:p>
          <a:p>
            <a:pPr eaLnBrk="1" hangingPunct="1">
              <a:spcBef>
                <a:spcPct val="50000"/>
              </a:spcBef>
              <a:buFont typeface="Wingdings" panose="05000000000000000000" pitchFamily="2" charset="2"/>
              <a:buChar char="q"/>
            </a:pPr>
            <a:r>
              <a:rPr lang="en-US" altLang="en-US"/>
              <a:t> Voice XML application defines a series of dialogs between user and computer.</a:t>
            </a:r>
          </a:p>
          <a:p>
            <a:pPr eaLnBrk="1" hangingPunct="1">
              <a:spcBef>
                <a:spcPct val="50000"/>
              </a:spcBef>
              <a:buFont typeface="Wingdings" panose="05000000000000000000" pitchFamily="2" charset="2"/>
              <a:buChar char="q"/>
            </a:pPr>
            <a:r>
              <a:rPr lang="en-US" altLang="en-US"/>
              <a:t> The user is always in a dialog at any time and each dialog determines the next dialog to transition to.</a:t>
            </a:r>
          </a:p>
          <a:p>
            <a:pPr eaLnBrk="1" hangingPunct="1">
              <a:spcBef>
                <a:spcPct val="50000"/>
              </a:spcBef>
              <a:buFont typeface="Wingdings" panose="05000000000000000000" pitchFamily="2" charset="2"/>
              <a:buChar char="q"/>
            </a:pPr>
            <a:r>
              <a:rPr lang="en-US" altLang="en-US"/>
              <a:t>Transitions are specified using URI’s.</a:t>
            </a:r>
          </a:p>
          <a:p>
            <a:pPr eaLnBrk="1" hangingPunct="1">
              <a:spcBef>
                <a:spcPct val="50000"/>
              </a:spcBef>
              <a:buFont typeface="Wingdings" panose="05000000000000000000" pitchFamily="2" charset="2"/>
              <a:buChar char="q"/>
            </a:pPr>
            <a:endParaRPr lang="en-US" altLang="en-US"/>
          </a:p>
        </p:txBody>
      </p:sp>
      <p:sp>
        <p:nvSpPr>
          <p:cNvPr id="52227" name="Text Box 4"/>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Voice XML in web environment</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76749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Frequency Division Multiple Access</a:t>
            </a:r>
          </a:p>
        </p:txBody>
      </p:sp>
      <p:sp>
        <p:nvSpPr>
          <p:cNvPr id="8195" name="Text Box 3"/>
          <p:cNvSpPr txBox="1">
            <a:spLocks noChangeArrowheads="1"/>
          </p:cNvSpPr>
          <p:nvPr/>
        </p:nvSpPr>
        <p:spPr bwMode="auto">
          <a:xfrm>
            <a:off x="457200" y="1828800"/>
            <a:ext cx="8229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The available frequency band is divided into channels of equal bandwidth so that each communication is carried on a different frequency.</a:t>
            </a:r>
          </a:p>
          <a:p>
            <a:pPr eaLnBrk="1" hangingPunct="1">
              <a:spcBef>
                <a:spcPct val="50000"/>
              </a:spcBef>
              <a:buFont typeface="Wingdings" panose="05000000000000000000" pitchFamily="2" charset="2"/>
              <a:buChar char="q"/>
            </a:pPr>
            <a:r>
              <a:rPr lang="en-US" altLang="en-US"/>
              <a:t> FDMA was used in all the first generation analog mobile networks like TACS in UK and AMPS in USA.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30576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Essentials of Voice XML</a:t>
            </a:r>
          </a:p>
        </p:txBody>
      </p:sp>
      <p:sp>
        <p:nvSpPr>
          <p:cNvPr id="53251" name="Text Box 4"/>
          <p:cNvSpPr txBox="1">
            <a:spLocks noChangeArrowheads="1"/>
          </p:cNvSpPr>
          <p:nvPr/>
        </p:nvSpPr>
        <p:spPr bwMode="auto">
          <a:xfrm>
            <a:off x="304800" y="1676400"/>
            <a:ext cx="83820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First line will always contain &lt;?xml&gt; element.</a:t>
            </a:r>
          </a:p>
          <a:p>
            <a:pPr eaLnBrk="1" hangingPunct="1">
              <a:spcBef>
                <a:spcPct val="50000"/>
              </a:spcBef>
              <a:buFont typeface="Wingdings" panose="05000000000000000000" pitchFamily="2" charset="2"/>
              <a:buChar char="q"/>
            </a:pPr>
            <a:r>
              <a:rPr lang="en-US" altLang="en-US"/>
              <a:t> Second line will always contain &lt;vxml&gt; element.</a:t>
            </a:r>
          </a:p>
          <a:p>
            <a:pPr eaLnBrk="1" hangingPunct="1">
              <a:spcBef>
                <a:spcPct val="50000"/>
              </a:spcBef>
              <a:buFont typeface="Wingdings" panose="05000000000000000000" pitchFamily="2" charset="2"/>
              <a:buChar char="q"/>
            </a:pPr>
            <a:r>
              <a:rPr lang="en-US" altLang="en-US"/>
              <a:t> Every Voice XML tag &lt;tag&gt; must have a associated &lt;/tag&gt;.</a:t>
            </a:r>
          </a:p>
          <a:p>
            <a:pPr eaLnBrk="1" hangingPunct="1">
              <a:spcBef>
                <a:spcPct val="50000"/>
              </a:spcBef>
              <a:buFont typeface="Wingdings" panose="05000000000000000000" pitchFamily="2" charset="2"/>
              <a:buChar char="q"/>
            </a:pPr>
            <a:r>
              <a:rPr lang="en-US" altLang="en-US"/>
              <a:t> Last line should contain &lt;/vxml&gt;.</a:t>
            </a:r>
          </a:p>
          <a:p>
            <a:pPr eaLnBrk="1" hangingPunct="1">
              <a:spcBef>
                <a:spcPct val="50000"/>
              </a:spcBef>
              <a:buFont typeface="Wingdings" panose="05000000000000000000" pitchFamily="2" charset="2"/>
              <a:buChar char="q"/>
            </a:pPr>
            <a:r>
              <a:rPr lang="en-US" altLang="en-US"/>
              <a:t> Prompts, grammar, form, events and links are building elements of a Voice XML document.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776934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Prompts in Voice XML</a:t>
            </a:r>
          </a:p>
        </p:txBody>
      </p:sp>
      <p:sp>
        <p:nvSpPr>
          <p:cNvPr id="54275" name="Text Box 3"/>
          <p:cNvSpPr txBox="1">
            <a:spLocks noChangeArrowheads="1"/>
          </p:cNvSpPr>
          <p:nvPr/>
        </p:nvSpPr>
        <p:spPr bwMode="auto">
          <a:xfrm>
            <a:off x="457200" y="16002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Information is presented through audio prompts.</a:t>
            </a:r>
          </a:p>
          <a:p>
            <a:pPr eaLnBrk="1" hangingPunct="1">
              <a:spcBef>
                <a:spcPct val="50000"/>
              </a:spcBef>
              <a:buFont typeface="Wingdings" panose="05000000000000000000" pitchFamily="2" charset="2"/>
              <a:buChar char="q"/>
            </a:pPr>
            <a:r>
              <a:rPr lang="en-US" altLang="en-US"/>
              <a:t> Prompts can be either pre – recorded audio or synthesized speech.</a:t>
            </a:r>
          </a:p>
          <a:p>
            <a:pPr eaLnBrk="1" hangingPunct="1">
              <a:spcBef>
                <a:spcPct val="50000"/>
              </a:spcBef>
              <a:buFont typeface="Wingdings" panose="05000000000000000000" pitchFamily="2" charset="2"/>
              <a:buChar char="q"/>
            </a:pPr>
            <a:r>
              <a:rPr lang="en-US" altLang="en-US"/>
              <a:t> &lt;prompt&gt; is used to generate TTS.</a:t>
            </a:r>
          </a:p>
          <a:p>
            <a:pPr eaLnBrk="1" hangingPunct="1">
              <a:spcBef>
                <a:spcPct val="50000"/>
              </a:spcBef>
              <a:buFont typeface="Wingdings" panose="05000000000000000000" pitchFamily="2" charset="2"/>
              <a:buChar char="q"/>
            </a:pPr>
            <a:r>
              <a:rPr lang="en-US" altLang="en-US"/>
              <a:t> Any text within body of prompt element is spoken.</a:t>
            </a:r>
          </a:p>
          <a:p>
            <a:pPr eaLnBrk="1" hangingPunct="1">
              <a:spcBef>
                <a:spcPct val="50000"/>
              </a:spcBef>
              <a:buFont typeface="Wingdings" panose="05000000000000000000" pitchFamily="2" charset="2"/>
              <a:buChar char="q"/>
            </a:pPr>
            <a:r>
              <a:rPr lang="en-US" altLang="en-US"/>
              <a:t> The software shall read out “Would you like coffee, tea, milk or nothing?” in </a:t>
            </a:r>
          </a:p>
          <a:p>
            <a:pPr eaLnBrk="1" hangingPunct="1">
              <a:spcBef>
                <a:spcPct val="50000"/>
              </a:spcBef>
              <a:buFont typeface="Wingdings" panose="05000000000000000000" pitchFamily="2" charset="2"/>
              <a:buNone/>
            </a:pPr>
            <a:r>
              <a:rPr lang="en-US" altLang="en-US"/>
              <a:t>&lt;prompt&gt; Would you like coffee, tea, milk or nothing &lt;/prompt&gt;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21424369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Grammar in Voice XML</a:t>
            </a:r>
          </a:p>
        </p:txBody>
      </p:sp>
      <p:sp>
        <p:nvSpPr>
          <p:cNvPr id="55299" name="Text Box 3"/>
          <p:cNvSpPr txBox="1">
            <a:spLocks noChangeArrowheads="1"/>
          </p:cNvSpPr>
          <p:nvPr/>
        </p:nvSpPr>
        <p:spPr bwMode="auto">
          <a:xfrm>
            <a:off x="381000" y="1371600"/>
            <a:ext cx="83820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Every dialog has one or more speech or DTMF grammars associated with it.</a:t>
            </a:r>
          </a:p>
          <a:p>
            <a:pPr eaLnBrk="1" hangingPunct="1">
              <a:spcBef>
                <a:spcPct val="50000"/>
              </a:spcBef>
              <a:buFont typeface="Wingdings" panose="05000000000000000000" pitchFamily="2" charset="2"/>
              <a:buChar char="q"/>
            </a:pPr>
            <a:r>
              <a:rPr lang="en-US" altLang="en-US"/>
              <a:t> &lt;grammar&gt; is used to define what the caller can say to the application at any given time.</a:t>
            </a:r>
          </a:p>
          <a:p>
            <a:pPr eaLnBrk="1" hangingPunct="1">
              <a:spcBef>
                <a:spcPct val="50000"/>
              </a:spcBef>
              <a:buFont typeface="Wingdings" panose="05000000000000000000" pitchFamily="2" charset="2"/>
              <a:buChar char="q"/>
            </a:pPr>
            <a:r>
              <a:rPr lang="en-US" altLang="en-US"/>
              <a:t> Three types of grammar are supported: Inline, External and Built – in.</a:t>
            </a:r>
          </a:p>
          <a:p>
            <a:pPr eaLnBrk="1" hangingPunct="1">
              <a:spcBef>
                <a:spcPct val="50000"/>
              </a:spcBef>
              <a:buFont typeface="Wingdings" panose="05000000000000000000" pitchFamily="2" charset="2"/>
              <a:buChar char="q"/>
            </a:pPr>
            <a:r>
              <a:rPr lang="en-US" altLang="en-US"/>
              <a:t> Inline grammars are defined right in the Voice XML document.</a:t>
            </a:r>
          </a:p>
          <a:p>
            <a:pPr eaLnBrk="1" hangingPunct="1">
              <a:spcBef>
                <a:spcPct val="50000"/>
              </a:spcBef>
              <a:buFont typeface="Wingdings" panose="05000000000000000000" pitchFamily="2" charset="2"/>
              <a:buChar char="q"/>
            </a:pPr>
            <a:r>
              <a:rPr lang="en-US" altLang="en-US"/>
              <a:t> External grammars are specified in another file and referenced from within Voice XML document code.</a:t>
            </a:r>
          </a:p>
          <a:p>
            <a:pPr eaLnBrk="1" hangingPunct="1">
              <a:spcBef>
                <a:spcPct val="50000"/>
              </a:spcBef>
              <a:buFont typeface="Wingdings" panose="05000000000000000000" pitchFamily="2" charset="2"/>
              <a:buChar char="q"/>
            </a:pPr>
            <a:r>
              <a:rPr lang="en-US" altLang="en-US"/>
              <a:t> Built – in grammars are pre – specified grammars.</a:t>
            </a:r>
          </a:p>
          <a:p>
            <a:pPr eaLnBrk="1" hangingPunct="1">
              <a:spcBef>
                <a:spcPct val="50000"/>
              </a:spcBef>
              <a:buFont typeface="Wingdings" panose="05000000000000000000" pitchFamily="2" charset="2"/>
              <a:buNone/>
            </a:pPr>
            <a:r>
              <a:rPr lang="en-US" altLang="en-US"/>
              <a: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84871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Forms in Voice XML</a:t>
            </a:r>
          </a:p>
        </p:txBody>
      </p:sp>
      <p:sp>
        <p:nvSpPr>
          <p:cNvPr id="56323" name="Text Box 3"/>
          <p:cNvSpPr txBox="1">
            <a:spLocks noChangeArrowheads="1"/>
          </p:cNvSpPr>
          <p:nvPr/>
        </p:nvSpPr>
        <p:spPr bwMode="auto">
          <a:xfrm>
            <a:off x="381000" y="1524000"/>
            <a:ext cx="83820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Forms are a way of developing dialog with the caller.</a:t>
            </a:r>
          </a:p>
          <a:p>
            <a:pPr eaLnBrk="1" hangingPunct="1">
              <a:spcBef>
                <a:spcPct val="50000"/>
              </a:spcBef>
              <a:buFont typeface="Wingdings" panose="05000000000000000000" pitchFamily="2" charset="2"/>
              <a:buChar char="q"/>
            </a:pPr>
            <a:r>
              <a:rPr lang="en-US" altLang="en-US"/>
              <a:t> A Voice XML form is a process to present information and gather input from the caller.</a:t>
            </a:r>
          </a:p>
          <a:p>
            <a:pPr eaLnBrk="1" hangingPunct="1">
              <a:spcBef>
                <a:spcPct val="50000"/>
              </a:spcBef>
              <a:buFont typeface="Wingdings" panose="05000000000000000000" pitchFamily="2" charset="2"/>
              <a:buChar char="q"/>
            </a:pPr>
            <a:r>
              <a:rPr lang="en-US" altLang="en-US"/>
              <a:t> A Voice XML form is a collection of one or more fields that the caller fills in by saying something.</a:t>
            </a:r>
          </a:p>
          <a:p>
            <a:pPr eaLnBrk="1" hangingPunct="1">
              <a:spcBef>
                <a:spcPct val="50000"/>
              </a:spcBef>
              <a:buFont typeface="Wingdings" panose="05000000000000000000" pitchFamily="2" charset="2"/>
              <a:buChar char="q"/>
            </a:pPr>
            <a:r>
              <a:rPr lang="en-US" altLang="en-US"/>
              <a:t> Fields tell the caller what to say and define words and phrases that the caller can say.</a:t>
            </a:r>
          </a:p>
          <a:p>
            <a:pPr eaLnBrk="1" hangingPunct="1">
              <a:spcBef>
                <a:spcPct val="50000"/>
              </a:spcBef>
              <a:buFont typeface="Wingdings" panose="05000000000000000000" pitchFamily="2" charset="2"/>
              <a:buChar char="q"/>
            </a:pPr>
            <a:r>
              <a:rPr lang="en-US" altLang="en-US"/>
              <a:t> Based on the caller’s input, the application takes an appropriate action.</a:t>
            </a:r>
          </a:p>
          <a:p>
            <a:pPr eaLnBrk="1" hangingPunct="1">
              <a:spcBef>
                <a:spcPct val="50000"/>
              </a:spcBef>
              <a:buFont typeface="Wingdings" panose="05000000000000000000" pitchFamily="2" charset="2"/>
              <a:buNone/>
            </a:pPr>
            <a:r>
              <a:rPr lang="en-US" altLang="en-US"/>
              <a: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018451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Events in Voice XML</a:t>
            </a:r>
          </a:p>
        </p:txBody>
      </p:sp>
      <p:sp>
        <p:nvSpPr>
          <p:cNvPr id="57347" name="Text Box 1027"/>
          <p:cNvSpPr txBox="1">
            <a:spLocks noChangeArrowheads="1"/>
          </p:cNvSpPr>
          <p:nvPr/>
        </p:nvSpPr>
        <p:spPr bwMode="auto">
          <a:xfrm>
            <a:off x="457200" y="1676400"/>
            <a:ext cx="8305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Events is Voice XML is a mechanism to handle situations thrown by the platform under a variety of circumstances such as when the user does not respond, requests help, etc.</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603185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Links in Voice XML</a:t>
            </a:r>
          </a:p>
        </p:txBody>
      </p:sp>
      <p:sp>
        <p:nvSpPr>
          <p:cNvPr id="58371" name="Text Box 3"/>
          <p:cNvSpPr txBox="1">
            <a:spLocks noChangeArrowheads="1"/>
          </p:cNvSpPr>
          <p:nvPr/>
        </p:nvSpPr>
        <p:spPr bwMode="auto">
          <a:xfrm>
            <a:off x="304800" y="19050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Links support a mixed initiative. </a:t>
            </a:r>
          </a:p>
          <a:p>
            <a:pPr eaLnBrk="1" hangingPunct="1">
              <a:spcBef>
                <a:spcPct val="50000"/>
              </a:spcBef>
              <a:buFont typeface="Wingdings" panose="05000000000000000000" pitchFamily="2" charset="2"/>
              <a:buChar char="q"/>
            </a:pPr>
            <a:r>
              <a:rPr lang="en-US" altLang="en-US"/>
              <a:t> It specifies a grammar that is active whenever the user is in the scope of the link. If user input matches the link’s grammar, control transfers to link’s destination URI.</a:t>
            </a:r>
          </a:p>
          <a:p>
            <a:pPr eaLnBrk="1" hangingPunct="1">
              <a:spcBef>
                <a:spcPct val="50000"/>
              </a:spcBef>
              <a:buFont typeface="Wingdings" panose="05000000000000000000" pitchFamily="2" charset="2"/>
              <a:buChar char="q"/>
            </a:pPr>
            <a:r>
              <a:rPr lang="en-US" altLang="en-US"/>
              <a:t> Links can be used to throw an event to go to a destination URI.</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637028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Example of Voice XML document</a:t>
            </a:r>
          </a:p>
        </p:txBody>
      </p:sp>
      <p:sp>
        <p:nvSpPr>
          <p:cNvPr id="59395" name="Text Box 3"/>
          <p:cNvSpPr txBox="1">
            <a:spLocks noChangeArrowheads="1"/>
          </p:cNvSpPr>
          <p:nvPr/>
        </p:nvSpPr>
        <p:spPr bwMode="auto">
          <a:xfrm>
            <a:off x="381000" y="1447800"/>
            <a:ext cx="8305800"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pPr>
            <a:r>
              <a:rPr lang="en-US" altLang="en-US"/>
              <a:t>&lt;?xml version="1.0"?&gt;</a:t>
            </a:r>
          </a:p>
          <a:p>
            <a:pPr eaLnBrk="1" hangingPunct="1">
              <a:lnSpc>
                <a:spcPct val="80000"/>
              </a:lnSpc>
              <a:spcBef>
                <a:spcPct val="20000"/>
              </a:spcBef>
            </a:pPr>
            <a:r>
              <a:rPr lang="en-US" altLang="en-US"/>
              <a:t>&lt;vxml version="1.0"&gt;</a:t>
            </a:r>
          </a:p>
          <a:p>
            <a:pPr eaLnBrk="1" hangingPunct="1">
              <a:lnSpc>
                <a:spcPct val="80000"/>
              </a:lnSpc>
              <a:spcBef>
                <a:spcPct val="20000"/>
              </a:spcBef>
            </a:pPr>
            <a:r>
              <a:rPr lang="en-US" altLang="en-US"/>
              <a:t>&lt;form id="add_funds"&gt;</a:t>
            </a:r>
          </a:p>
          <a:p>
            <a:pPr eaLnBrk="1" hangingPunct="1">
              <a:lnSpc>
                <a:spcPct val="80000"/>
              </a:lnSpc>
              <a:spcBef>
                <a:spcPct val="20000"/>
              </a:spcBef>
            </a:pPr>
            <a:r>
              <a:rPr lang="en-US" altLang="en-US"/>
              <a:t>	&lt;field name="amount" type="currency"&gt;</a:t>
            </a:r>
          </a:p>
          <a:p>
            <a:pPr eaLnBrk="1" hangingPunct="1">
              <a:lnSpc>
                <a:spcPct val="80000"/>
              </a:lnSpc>
              <a:spcBef>
                <a:spcPct val="20000"/>
              </a:spcBef>
            </a:pPr>
            <a:r>
              <a:rPr lang="en-US" altLang="en-US"/>
              <a:t>		&lt;prompt&gt;How much?&lt;/prompt&gt;</a:t>
            </a:r>
          </a:p>
          <a:p>
            <a:pPr eaLnBrk="1" hangingPunct="1">
              <a:lnSpc>
                <a:spcPct val="80000"/>
              </a:lnSpc>
              <a:spcBef>
                <a:spcPct val="20000"/>
              </a:spcBef>
            </a:pPr>
            <a:r>
              <a:rPr lang="en-US" altLang="en-US"/>
              <a:t>	&lt;/field&gt;</a:t>
            </a:r>
          </a:p>
          <a:p>
            <a:pPr eaLnBrk="1" hangingPunct="1">
              <a:lnSpc>
                <a:spcPct val="80000"/>
              </a:lnSpc>
              <a:spcBef>
                <a:spcPct val="20000"/>
              </a:spcBef>
            </a:pPr>
            <a:r>
              <a:rPr lang="en-US" altLang="en-US"/>
              <a:t>	&lt;field&gt;</a:t>
            </a:r>
          </a:p>
          <a:p>
            <a:pPr eaLnBrk="1" hangingPunct="1">
              <a:lnSpc>
                <a:spcPct val="80000"/>
              </a:lnSpc>
              <a:spcBef>
                <a:spcPct val="20000"/>
              </a:spcBef>
            </a:pPr>
            <a:r>
              <a:rPr lang="en-US" altLang="en-US"/>
              <a:t>		&lt;prompt&gt;Charge to credit card or tuition bill?&lt;/prompt&gt;</a:t>
            </a:r>
          </a:p>
          <a:p>
            <a:pPr eaLnBrk="1" hangingPunct="1">
              <a:lnSpc>
                <a:spcPct val="80000"/>
              </a:lnSpc>
              <a:spcBef>
                <a:spcPct val="20000"/>
              </a:spcBef>
            </a:pPr>
            <a:r>
              <a:rPr lang="en-US" altLang="en-US"/>
              <a:t>		&lt;grammar&gt; credit card | credit | tuition | tuition bill&lt;/grammar&gt;</a:t>
            </a:r>
          </a:p>
          <a:p>
            <a:pPr eaLnBrk="1" hangingPunct="1">
              <a:lnSpc>
                <a:spcPct val="80000"/>
              </a:lnSpc>
              <a:spcBef>
                <a:spcPct val="20000"/>
              </a:spcBef>
            </a:pPr>
            <a:r>
              <a:rPr lang="en-US" altLang="en-US"/>
              <a:t> 		&lt;/field&gt;</a:t>
            </a:r>
          </a:p>
          <a:p>
            <a:pPr eaLnBrk="1" hangingPunct="1">
              <a:lnSpc>
                <a:spcPct val="80000"/>
              </a:lnSpc>
              <a:spcBef>
                <a:spcPct val="20000"/>
              </a:spcBef>
            </a:pPr>
            <a:r>
              <a:rPr lang="en-US" altLang="en-US"/>
              <a:t>&lt;/form&gt;</a:t>
            </a:r>
          </a:p>
          <a:p>
            <a:pPr eaLnBrk="1" hangingPunct="1">
              <a:lnSpc>
                <a:spcPct val="80000"/>
              </a:lnSpc>
              <a:spcBef>
                <a:spcPct val="20000"/>
              </a:spcBef>
            </a:pPr>
            <a:r>
              <a:rPr lang="en-US" altLang="en-US"/>
              <a:t>&lt;/vxml&gt;</a:t>
            </a:r>
          </a:p>
          <a:p>
            <a:pPr eaLnBrk="1" hangingPunct="1">
              <a:spcBef>
                <a:spcPct val="50000"/>
              </a:spcBef>
            </a:pPr>
            <a:endParaRPr lang="en-US" altLang="en-US"/>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267035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81000" y="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err="1"/>
              <a:t>JSpeech</a:t>
            </a:r>
            <a:r>
              <a:rPr lang="en-US" altLang="en-US" sz="3200" b="1" dirty="0"/>
              <a:t> Markup Language (JSML)</a:t>
            </a:r>
          </a:p>
        </p:txBody>
      </p:sp>
      <p:sp>
        <p:nvSpPr>
          <p:cNvPr id="64515" name="Text Box 3"/>
          <p:cNvSpPr txBox="1">
            <a:spLocks noChangeArrowheads="1"/>
          </p:cNvSpPr>
          <p:nvPr/>
        </p:nvSpPr>
        <p:spPr bwMode="auto">
          <a:xfrm>
            <a:off x="381000" y="990600"/>
            <a:ext cx="8763000" cy="63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spcBef>
                <a:spcPct val="20000"/>
              </a:spcBef>
              <a:buFont typeface="Wingdings" panose="05000000000000000000" pitchFamily="2" charset="2"/>
              <a:buChar char="q"/>
            </a:pPr>
            <a:r>
              <a:rPr lang="en-US" altLang="en-US"/>
              <a:t> JSML defines a specific set of elements to mark up text to be spoken, and defines the interpretation of those elements so that there is a common understanding between synthesizers and documents producers of how marked up text will be spoken. </a:t>
            </a:r>
          </a:p>
          <a:p>
            <a:pPr eaLnBrk="1" hangingPunct="1">
              <a:lnSpc>
                <a:spcPct val="80000"/>
              </a:lnSpc>
              <a:spcBef>
                <a:spcPct val="20000"/>
              </a:spcBef>
              <a:buFont typeface="Wingdings" panose="05000000000000000000" pitchFamily="2" charset="2"/>
              <a:buChar char="q"/>
            </a:pPr>
            <a:endParaRPr lang="en-US" altLang="en-US"/>
          </a:p>
          <a:p>
            <a:pPr eaLnBrk="1" hangingPunct="1">
              <a:lnSpc>
                <a:spcPct val="80000"/>
              </a:lnSpc>
              <a:spcBef>
                <a:spcPct val="20000"/>
              </a:spcBef>
              <a:buFont typeface="Wingdings" panose="05000000000000000000" pitchFamily="2" charset="2"/>
              <a:buChar char="q"/>
            </a:pPr>
            <a:r>
              <a:rPr lang="en-US" altLang="en-US"/>
              <a:t> JSML elements provide a speech synthesizer with detailed information on how to 'speak' text and thus, enables improvements in the quality, naturalness and understandability of synthesized speech output.</a:t>
            </a:r>
          </a:p>
          <a:p>
            <a:pPr eaLnBrk="1" hangingPunct="1">
              <a:lnSpc>
                <a:spcPct val="80000"/>
              </a:lnSpc>
              <a:spcBef>
                <a:spcPct val="20000"/>
              </a:spcBef>
              <a:buFont typeface="Wingdings" panose="05000000000000000000" pitchFamily="2" charset="2"/>
              <a:buChar char="q"/>
            </a:pPr>
            <a:endParaRPr lang="en-US" altLang="en-US"/>
          </a:p>
          <a:p>
            <a:pPr eaLnBrk="1" hangingPunct="1">
              <a:lnSpc>
                <a:spcPct val="80000"/>
              </a:lnSpc>
              <a:spcBef>
                <a:spcPct val="20000"/>
              </a:spcBef>
              <a:buFont typeface="Wingdings" panose="05000000000000000000" pitchFamily="2" charset="2"/>
              <a:buChar char="q"/>
            </a:pPr>
            <a:r>
              <a:rPr lang="en-US" altLang="en-US"/>
              <a:t> JSML defines elements that describe the structure of a document, provide pronunciations of words and phrases, indicate phrasing, emphasis, pitch and speaking rate, and control other important speech characteristics.</a:t>
            </a:r>
          </a:p>
          <a:p>
            <a:pPr eaLnBrk="1" hangingPunct="1">
              <a:lnSpc>
                <a:spcPct val="80000"/>
              </a:lnSpc>
              <a:spcBef>
                <a:spcPct val="20000"/>
              </a:spcBef>
              <a:buFont typeface="Wingdings" panose="05000000000000000000" pitchFamily="2" charset="2"/>
              <a:buChar char="q"/>
            </a:pPr>
            <a:endParaRPr lang="en-US" altLang="en-US"/>
          </a:p>
          <a:p>
            <a:pPr eaLnBrk="1" hangingPunct="1">
              <a:lnSpc>
                <a:spcPct val="80000"/>
              </a:lnSpc>
              <a:spcBef>
                <a:spcPct val="20000"/>
              </a:spcBef>
              <a:buFont typeface="Wingdings" panose="05000000000000000000" pitchFamily="2" charset="2"/>
              <a:buChar char="q"/>
            </a:pPr>
            <a:r>
              <a:rPr lang="en-US" altLang="en-US"/>
              <a:t> JSML is designed to be simple to learn and use, to be portable across different synthesizers and computing platforms, and to be applicable to a wide range of languages.</a:t>
            </a:r>
          </a:p>
          <a:p>
            <a:pPr eaLnBrk="1" hangingPunct="1">
              <a:spcBef>
                <a:spcPct val="50000"/>
              </a:spcBef>
              <a:buFont typeface="Wingdings" panose="05000000000000000000" pitchFamily="2" charset="2"/>
              <a:buChar char="q"/>
            </a:pPr>
            <a:endParaRPr lang="en-US" altLang="en-US"/>
          </a:p>
        </p:txBody>
      </p:sp>
    </p:spTree>
    <p:extLst>
      <p:ext uri="{BB962C8B-B14F-4D97-AF65-F5344CB8AC3E}">
        <p14:creationId xmlns:p14="http://schemas.microsoft.com/office/powerpoint/2010/main" val="23916126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81000" y="5334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Telephony Application Programming Interface</a:t>
            </a:r>
          </a:p>
        </p:txBody>
      </p:sp>
      <p:sp>
        <p:nvSpPr>
          <p:cNvPr id="65539" name="Text Box 3"/>
          <p:cNvSpPr txBox="1">
            <a:spLocks noChangeArrowheads="1"/>
          </p:cNvSpPr>
          <p:nvPr/>
        </p:nvSpPr>
        <p:spPr bwMode="auto">
          <a:xfrm>
            <a:off x="381000" y="19050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In Telephony Application Programming Interface (TAPI), a developer can develop voice based services without going too deep into it.</a:t>
            </a:r>
          </a:p>
          <a:p>
            <a:pPr eaLnBrk="1" hangingPunct="1">
              <a:spcBef>
                <a:spcPct val="50000"/>
              </a:spcBef>
              <a:buFont typeface="Wingdings" panose="05000000000000000000" pitchFamily="2" charset="2"/>
              <a:buChar char="q"/>
            </a:pPr>
            <a:r>
              <a:rPr lang="en-US" altLang="en-US"/>
              <a:t> Speech Application Programming Interface (SAPI) is also one such standard.</a:t>
            </a:r>
          </a:p>
          <a:p>
            <a:pPr eaLnBrk="1" hangingPunct="1">
              <a:spcBef>
                <a:spcPct val="50000"/>
              </a:spcBef>
              <a:buFont typeface="Wingdings" panose="05000000000000000000" pitchFamily="2" charset="2"/>
              <a:buChar char="q"/>
            </a:pPr>
            <a:r>
              <a:rPr lang="en-US" altLang="en-US"/>
              <a:t> The use of available API’s of TAPI and SAPI shall save the programmer of the pain of trying to program hardware directly.</a:t>
            </a:r>
          </a:p>
          <a:p>
            <a:pPr eaLnBrk="1" hangingPunct="1">
              <a:spcBef>
                <a:spcPct val="50000"/>
              </a:spcBef>
              <a:buFont typeface="Wingdings" panose="05000000000000000000" pitchFamily="2" charset="2"/>
              <a:buChar char="q"/>
            </a:pPr>
            <a:r>
              <a:rPr lang="en-US" altLang="en-US"/>
              <a:t> TAPI includes interface for convergence of both traditional PSTN and IP telephony.</a:t>
            </a:r>
          </a:p>
        </p:txBody>
      </p:sp>
    </p:spTree>
    <p:extLst>
      <p:ext uri="{BB962C8B-B14F-4D97-AF65-F5344CB8AC3E}">
        <p14:creationId xmlns:p14="http://schemas.microsoft.com/office/powerpoint/2010/main" val="2376951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Benefits of TAPI</a:t>
            </a:r>
          </a:p>
        </p:txBody>
      </p:sp>
      <p:sp>
        <p:nvSpPr>
          <p:cNvPr id="66563" name="Text Box 3"/>
          <p:cNvSpPr txBox="1">
            <a:spLocks noChangeArrowheads="1"/>
          </p:cNvSpPr>
          <p:nvPr/>
        </p:nvSpPr>
        <p:spPr bwMode="auto">
          <a:xfrm>
            <a:off x="381000" y="1600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Simple user interfaces to set up calls</a:t>
            </a:r>
          </a:p>
          <a:p>
            <a:pPr eaLnBrk="1" hangingPunct="1">
              <a:spcBef>
                <a:spcPct val="50000"/>
              </a:spcBef>
              <a:buFont typeface="Wingdings" panose="05000000000000000000" pitchFamily="2" charset="2"/>
              <a:buChar char="q"/>
            </a:pPr>
            <a:r>
              <a:rPr lang="en-US" altLang="en-US"/>
              <a:t> GUI to set up conference call </a:t>
            </a:r>
          </a:p>
          <a:p>
            <a:pPr eaLnBrk="1" hangingPunct="1">
              <a:spcBef>
                <a:spcPct val="50000"/>
              </a:spcBef>
              <a:buFont typeface="Wingdings" panose="05000000000000000000" pitchFamily="2" charset="2"/>
              <a:buChar char="q"/>
            </a:pPr>
            <a:r>
              <a:rPr lang="en-US" altLang="en-US"/>
              <a:t> See whom you are talking to</a:t>
            </a:r>
          </a:p>
          <a:p>
            <a:pPr eaLnBrk="1" hangingPunct="1">
              <a:spcBef>
                <a:spcPct val="50000"/>
              </a:spcBef>
              <a:buFont typeface="Wingdings" panose="05000000000000000000" pitchFamily="2" charset="2"/>
              <a:buChar char="q"/>
            </a:pPr>
            <a:r>
              <a:rPr lang="en-US" altLang="en-US"/>
              <a:t> Make voice attachments with electronic mails</a:t>
            </a:r>
          </a:p>
          <a:p>
            <a:pPr eaLnBrk="1" hangingPunct="1">
              <a:spcBef>
                <a:spcPct val="50000"/>
              </a:spcBef>
              <a:buFont typeface="Wingdings" panose="05000000000000000000" pitchFamily="2" charset="2"/>
              <a:buChar char="q"/>
            </a:pPr>
            <a:r>
              <a:rPr lang="en-US" altLang="en-US"/>
              <a:t> Users can hear voice attachments when reading mails</a:t>
            </a:r>
          </a:p>
          <a:p>
            <a:pPr eaLnBrk="1" hangingPunct="1">
              <a:spcBef>
                <a:spcPct val="50000"/>
              </a:spcBef>
              <a:buFont typeface="Wingdings" panose="05000000000000000000" pitchFamily="2" charset="2"/>
              <a:buChar char="q"/>
            </a:pPr>
            <a:r>
              <a:rPr lang="en-US" altLang="en-US"/>
              <a:t> Send and receive faxes</a:t>
            </a:r>
          </a:p>
          <a:p>
            <a:pPr eaLnBrk="1" hangingPunct="1">
              <a:spcBef>
                <a:spcPct val="50000"/>
              </a:spcBef>
              <a:buFont typeface="Wingdings" panose="05000000000000000000" pitchFamily="2" charset="2"/>
              <a:buChar char="q"/>
            </a:pPr>
            <a:r>
              <a:rPr lang="en-US" altLang="en-US"/>
              <a:t> Set and configure group and security measures </a:t>
            </a:r>
          </a:p>
        </p:txBody>
      </p:sp>
    </p:spTree>
    <p:extLst>
      <p:ext uri="{BB962C8B-B14F-4D97-AF65-F5344CB8AC3E}">
        <p14:creationId xmlns:p14="http://schemas.microsoft.com/office/powerpoint/2010/main" val="83495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Time Division Multiple Access</a:t>
            </a:r>
          </a:p>
        </p:txBody>
      </p:sp>
      <p:sp>
        <p:nvSpPr>
          <p:cNvPr id="9219" name="Text Box 3"/>
          <p:cNvSpPr txBox="1">
            <a:spLocks noChangeArrowheads="1"/>
          </p:cNvSpPr>
          <p:nvPr/>
        </p:nvSpPr>
        <p:spPr bwMode="auto">
          <a:xfrm>
            <a:off x="304800" y="1600200"/>
            <a:ext cx="853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It needs precise synchronization between transmitter and receiver.</a:t>
            </a:r>
          </a:p>
          <a:p>
            <a:pPr eaLnBrk="1" hangingPunct="1">
              <a:spcBef>
                <a:spcPct val="50000"/>
              </a:spcBef>
              <a:buFont typeface="Wingdings" panose="05000000000000000000" pitchFamily="2" charset="2"/>
              <a:buChar char="q"/>
            </a:pPr>
            <a:r>
              <a:rPr lang="en-US" altLang="en-US"/>
              <a:t> The whole frequency bandwidth is subdivided into sub – bands using FDMA techniques. TDMA is then used in each of these      sub – bands to offer multiple access. </a:t>
            </a:r>
          </a:p>
          <a:p>
            <a:pPr eaLnBrk="1" hangingPunct="1">
              <a:spcBef>
                <a:spcPct val="50000"/>
              </a:spcBef>
              <a:buFont typeface="Wingdings" panose="05000000000000000000" pitchFamily="2" charset="2"/>
              <a:buChar char="q"/>
            </a:pPr>
            <a:r>
              <a:rPr lang="en-US" altLang="en-US"/>
              <a:t> TDMA is more expensive than FDMA.</a:t>
            </a:r>
          </a:p>
          <a:p>
            <a:pPr eaLnBrk="1" hangingPunct="1">
              <a:spcBef>
                <a:spcPct val="50000"/>
              </a:spcBef>
              <a:buFont typeface="Wingdings" panose="05000000000000000000" pitchFamily="2" charset="2"/>
              <a:buChar char="q"/>
            </a:pPr>
            <a:r>
              <a:rPr lang="en-US" altLang="en-US"/>
              <a:t> GSM uses TDMA.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4318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ChangeArrowheads="1"/>
          </p:cNvSpPr>
          <p:nvPr/>
        </p:nvSpPr>
        <p:spPr bwMode="auto">
          <a:xfrm>
            <a:off x="0" y="2012950"/>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dirty="0"/>
              <a:t> Next </a:t>
            </a:r>
            <a:r>
              <a:rPr lang="en-US" altLang="en-US" sz="3200" b="1" dirty="0" smtClean="0"/>
              <a:t>Topic</a:t>
            </a:r>
            <a:endParaRPr lang="en-US" altLang="en-US" sz="3200" b="1" dirty="0"/>
          </a:p>
          <a:p>
            <a:endParaRPr lang="en-US" altLang="en-US" dirty="0"/>
          </a:p>
        </p:txBody>
      </p:sp>
      <p:sp>
        <p:nvSpPr>
          <p:cNvPr id="67587" name="Rectangle 4"/>
          <p:cNvSpPr>
            <a:spLocks noChangeArrowheads="1"/>
          </p:cNvSpPr>
          <p:nvPr/>
        </p:nvSpPr>
        <p:spPr bwMode="auto">
          <a:xfrm>
            <a:off x="0" y="2957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sz="3200" b="1" u="sng" dirty="0"/>
              <a:t>Emerging Technologies</a:t>
            </a:r>
          </a:p>
        </p:txBody>
      </p:sp>
      <p:sp>
        <p:nvSpPr>
          <p:cNvPr id="67588" name="Rectangle 5"/>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67590" name="Rectangle 7"/>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6858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Code Division Multiple Access</a:t>
            </a:r>
          </a:p>
        </p:txBody>
      </p:sp>
      <p:sp>
        <p:nvSpPr>
          <p:cNvPr id="10243" name="Text Box 3"/>
          <p:cNvSpPr txBox="1">
            <a:spLocks noChangeArrowheads="1"/>
          </p:cNvSpPr>
          <p:nvPr/>
        </p:nvSpPr>
        <p:spPr bwMode="auto">
          <a:xfrm>
            <a:off x="381000" y="17526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CDMA uses spread spectrum technique where each subscriber uses the whole system bandwidth.</a:t>
            </a:r>
          </a:p>
          <a:p>
            <a:pPr eaLnBrk="1" hangingPunct="1">
              <a:spcBef>
                <a:spcPct val="50000"/>
              </a:spcBef>
              <a:buFont typeface="Wingdings" panose="05000000000000000000" pitchFamily="2" charset="2"/>
              <a:buChar char="q"/>
            </a:pPr>
            <a:r>
              <a:rPr lang="en-US" altLang="en-US"/>
              <a:t> In CDMA, all subscribers in a cell use the same frequency band simultaneously.</a:t>
            </a:r>
          </a:p>
          <a:p>
            <a:pPr eaLnBrk="1" hangingPunct="1">
              <a:spcBef>
                <a:spcPct val="50000"/>
              </a:spcBef>
              <a:buFont typeface="Wingdings" panose="05000000000000000000" pitchFamily="2" charset="2"/>
              <a:buChar char="q"/>
            </a:pPr>
            <a:r>
              <a:rPr lang="en-US" altLang="en-US"/>
              <a:t> To separate the signals in CDMA, each subscriber is assigned an orthogonal code called chip.</a:t>
            </a:r>
          </a:p>
          <a:p>
            <a:pPr eaLnBrk="1" hangingPunct="1">
              <a:spcBef>
                <a:spcPct val="50000"/>
              </a:spcBef>
              <a:buFont typeface="Wingdings" panose="05000000000000000000" pitchFamily="2" charset="2"/>
              <a:buChar char="q"/>
            </a:pPr>
            <a:r>
              <a:rPr lang="en-US" altLang="en-US"/>
              <a:t> CDMA is a broadband system.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383870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a:t>Space Division Multiple Access</a:t>
            </a:r>
          </a:p>
        </p:txBody>
      </p:sp>
      <p:sp>
        <p:nvSpPr>
          <p:cNvPr id="11267" name="Text Box 3"/>
          <p:cNvSpPr txBox="1">
            <a:spLocks noChangeArrowheads="1"/>
          </p:cNvSpPr>
          <p:nvPr/>
        </p:nvSpPr>
        <p:spPr bwMode="auto">
          <a:xfrm>
            <a:off x="381000" y="1600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 typeface="Wingdings" panose="05000000000000000000" pitchFamily="2" charset="2"/>
              <a:buChar char="q"/>
            </a:pPr>
            <a:r>
              <a:rPr lang="en-US" altLang="en-US"/>
              <a:t> SDMA is a technique where we use different part of the space for multiplexing.</a:t>
            </a:r>
          </a:p>
          <a:p>
            <a:pPr eaLnBrk="1" hangingPunct="1">
              <a:spcBef>
                <a:spcPct val="50000"/>
              </a:spcBef>
              <a:buFont typeface="Wingdings" panose="05000000000000000000" pitchFamily="2" charset="2"/>
              <a:buChar char="q"/>
            </a:pPr>
            <a:r>
              <a:rPr lang="en-US" altLang="en-US"/>
              <a:t> SDMA is used in radio transmission and is more useful in satellite communications to optimize the use of radio spectrum by using directional properties of antennas.</a:t>
            </a:r>
          </a:p>
          <a:p>
            <a:pPr eaLnBrk="1" hangingPunct="1">
              <a:spcBef>
                <a:spcPct val="50000"/>
              </a:spcBef>
              <a:buFont typeface="Wingdings" panose="05000000000000000000" pitchFamily="2" charset="2"/>
              <a:buChar char="q"/>
            </a:pPr>
            <a:r>
              <a:rPr lang="en-US" altLang="en-US"/>
              <a:t> In SDMA, antennas are highly bidirectional while allowing duplicate frequencies to be used at the same time for multiple surface zones on Earth.</a:t>
            </a:r>
          </a:p>
          <a:p>
            <a:pPr eaLnBrk="1" hangingPunct="1">
              <a:spcBef>
                <a:spcPct val="50000"/>
              </a:spcBef>
              <a:buFont typeface="Wingdings" panose="05000000000000000000" pitchFamily="2" charset="2"/>
              <a:buChar char="q"/>
            </a:pPr>
            <a:r>
              <a:rPr lang="en-US" altLang="en-US"/>
              <a:t> SDMA requires careful choice of zones for each transmitter and also requires precise antenna alignment. </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155170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a:t>Satellite Communication Systems</a:t>
            </a:r>
          </a:p>
        </p:txBody>
      </p:sp>
      <p:sp>
        <p:nvSpPr>
          <p:cNvPr id="259075" name="Text Box 3"/>
          <p:cNvSpPr txBox="1">
            <a:spLocks noChangeArrowheads="1"/>
          </p:cNvSpPr>
          <p:nvPr/>
        </p:nvSpPr>
        <p:spPr bwMode="auto">
          <a:xfrm>
            <a:off x="381000" y="1600200"/>
            <a:ext cx="8305800" cy="4473575"/>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 typeface="Wingdings" panose="05000000000000000000" pitchFamily="2" charset="2"/>
              <a:buChar char="q"/>
            </a:pPr>
            <a:r>
              <a:rPr lang="en-US" altLang="en-US"/>
              <a:t> Every communications satellite involves the transmission of information from an originating ground station to the satellite followed by a retransmission of the information from the satellite back to the ground called the uplink and the downlink respectively. Hence, the satellite must have a receiver with receive antennas, and a transmitter with transmit antennas. </a:t>
            </a:r>
          </a:p>
          <a:p>
            <a:pPr eaLnBrk="1" hangingPunct="1">
              <a:buFont typeface="Wingdings" panose="05000000000000000000" pitchFamily="2" charset="2"/>
              <a:buChar char="q"/>
            </a:pPr>
            <a:endParaRPr lang="en-US" altLang="en-US"/>
          </a:p>
          <a:p>
            <a:pPr eaLnBrk="1" hangingPunct="1">
              <a:buFont typeface="Wingdings" panose="05000000000000000000" pitchFamily="2" charset="2"/>
              <a:buChar char="q"/>
            </a:pPr>
            <a:r>
              <a:rPr lang="en-US" altLang="en-US"/>
              <a:t> It must also have some methods for connecting the uplink to the downlink for retransmission with amplification; also, it must have electrical power through solar energy to run all of the electronics. The downlink may either be to a select number of ground stations or may be broadcast to everyone over a large area.</a:t>
            </a:r>
          </a:p>
        </p:txBody>
      </p:sp>
      <p:sp>
        <p:nvSpPr>
          <p:cNvPr id="2" name="Footer Placeholder 1"/>
          <p:cNvSpPr>
            <a:spLocks noGrp="1"/>
          </p:cNvSpPr>
          <p:nvPr>
            <p:ph type="ftr" sz="quarter" idx="10"/>
          </p:nvPr>
        </p:nvSpPr>
        <p:spPr/>
        <p:txBody>
          <a:bodyPr/>
          <a:lstStyle/>
          <a:p>
            <a:r>
              <a:rPr lang="en-US" altLang="en-US" smtClean="0"/>
              <a:t>MIS6120 - Gerald Chege</a:t>
            </a:r>
            <a:endParaRPr lang="en-US" altLang="en-US"/>
          </a:p>
        </p:txBody>
      </p:sp>
    </p:spTree>
    <p:extLst>
      <p:ext uri="{BB962C8B-B14F-4D97-AF65-F5344CB8AC3E}">
        <p14:creationId xmlns:p14="http://schemas.microsoft.com/office/powerpoint/2010/main" val="421990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1903</TotalTime>
  <Words>3418</Words>
  <Application>Microsoft Office PowerPoint</Application>
  <PresentationFormat>On-screen Show (4:3)</PresentationFormat>
  <Paragraphs>582</Paragraphs>
  <Slides>60</Slides>
  <Notes>60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9" baseType="lpstr">
      <vt:lpstr>Batang</vt:lpstr>
      <vt:lpstr>Arial</vt:lpstr>
      <vt:lpstr>Garamond</vt:lpstr>
      <vt:lpstr>Times New Roman</vt:lpstr>
      <vt:lpstr>Verdana</vt:lpstr>
      <vt:lpstr>Wingdings</vt:lpstr>
      <vt:lpstr>Level</vt:lpstr>
      <vt:lpstr>Bitmap Image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153</cp:revision>
  <dcterms:created xsi:type="dcterms:W3CDTF">1998-04-19T17:54:40Z</dcterms:created>
  <dcterms:modified xsi:type="dcterms:W3CDTF">2015-09-15T18:55:17Z</dcterms:modified>
</cp:coreProperties>
</file>