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62"/>
  </p:notesMasterIdLst>
  <p:sldIdLst>
    <p:sldId id="315"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80"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0" d="100"/>
          <a:sy n="70" d="100"/>
        </p:scale>
        <p:origin x="1810" y="3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A59C16-98B5-4A86-81D1-32AED6B2CE91}" type="slidenum">
              <a:rPr lang="en-US" altLang="en-US" sz="1200"/>
              <a:pPr eaLnBrk="1" hangingPunct="1"/>
              <a:t>10</a:t>
            </a:fld>
            <a:endParaRPr lang="en-US" altLang="en-US" sz="1200"/>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221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62C3C8-90A7-4CD0-BD37-F98FF4256819}" type="slidenum">
              <a:rPr lang="en-US" altLang="en-US" sz="1200"/>
              <a:pPr eaLnBrk="1" hangingPunct="1"/>
              <a:t>11</a:t>
            </a:fld>
            <a:endParaRPr lang="en-US" alt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1430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5DF70D-A140-4CC3-8A04-19783A8093D0}" type="slidenum">
              <a:rPr lang="en-US" altLang="en-US" sz="1200"/>
              <a:pPr eaLnBrk="1" hangingPunct="1"/>
              <a:t>12</a:t>
            </a:fld>
            <a:endParaRPr lang="en-US" altLang="en-US" sz="1200"/>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754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F85C4F-E7DE-431D-8A8E-9CF36083EAE8}" type="slidenum">
              <a:rPr lang="en-US" altLang="en-US" sz="1200"/>
              <a:pPr eaLnBrk="1" hangingPunct="1"/>
              <a:t>13</a:t>
            </a:fld>
            <a:endParaRPr lang="en-US" altLang="en-US" sz="120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4086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ECFEE2-6F8C-4FBF-9C2D-0F1162E06E3C}" type="slidenum">
              <a:rPr lang="en-US" altLang="en-US" sz="1200"/>
              <a:pPr eaLnBrk="1" hangingPunct="1"/>
              <a:t>14</a:t>
            </a:fld>
            <a:endParaRPr lang="en-US" altLang="en-US" sz="1200"/>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51729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6D274B-9D64-4C9D-907F-4ACB97DF9DB0}" type="slidenum">
              <a:rPr lang="en-US" altLang="en-US" sz="1200"/>
              <a:pPr eaLnBrk="1" hangingPunct="1"/>
              <a:t>15</a:t>
            </a:fld>
            <a:endParaRPr lang="en-US" altLang="en-US"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33782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AD0B346-F7AB-4F34-84B2-4CCEFFB97036}" type="slidenum">
              <a:rPr lang="en-US" altLang="en-US" sz="1200"/>
              <a:pPr eaLnBrk="1" hangingPunct="1"/>
              <a:t>16</a:t>
            </a:fld>
            <a:endParaRPr lang="en-US" altLang="en-US" sz="120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20106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4099A1-0F1C-400A-AF9E-03E314AA5C26}" type="slidenum">
              <a:rPr lang="en-US" altLang="en-US" sz="1200"/>
              <a:pPr eaLnBrk="1" hangingPunct="1"/>
              <a:t>17</a:t>
            </a:fld>
            <a:endParaRPr lang="en-US" altLang="en-US" sz="120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36080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78E3E9-4F92-473B-AC4F-720D3B355C71}" type="slidenum">
              <a:rPr lang="en-US" altLang="en-US" sz="1200"/>
              <a:pPr eaLnBrk="1" hangingPunct="1"/>
              <a:t>18</a:t>
            </a:fld>
            <a:endParaRPr lang="en-US" altLang="en-US" sz="120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7280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762D82-1CC9-4512-96BE-B779A4F854D3}" type="slidenum">
              <a:rPr lang="en-US" altLang="en-US" sz="1200"/>
              <a:pPr eaLnBrk="1" hangingPunct="1"/>
              <a:t>19</a:t>
            </a:fld>
            <a:endParaRPr lang="en-US" altLang="en-US" sz="120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5306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3FEADDD-F022-413C-ABDE-BCDE3279037F}" type="slidenum">
              <a:rPr lang="en-US" altLang="en-US" sz="1200"/>
              <a:pPr eaLnBrk="1" hangingPunct="1"/>
              <a:t>2</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5594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2A5023-5FF5-43C3-B5BA-C2F139737C5A}" type="slidenum">
              <a:rPr lang="en-US" altLang="en-US" sz="1200"/>
              <a:pPr eaLnBrk="1" hangingPunct="1"/>
              <a:t>20</a:t>
            </a:fld>
            <a:endParaRPr lang="en-US" altLang="en-US" sz="1200"/>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23325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E8D62A-81DA-4773-8512-15B01F148AE6}" type="slidenum">
              <a:rPr lang="en-US" altLang="en-US" sz="1200"/>
              <a:pPr eaLnBrk="1" hangingPunct="1"/>
              <a:t>21</a:t>
            </a:fld>
            <a:endParaRPr lang="en-US" altLang="en-US" sz="1200"/>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7716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6306BE-9428-4AFB-9444-94651C36452B}" type="slidenum">
              <a:rPr lang="en-US" altLang="en-US" sz="1200"/>
              <a:pPr eaLnBrk="1" hangingPunct="1"/>
              <a:t>22</a:t>
            </a:fld>
            <a:endParaRPr lang="en-US" altLang="en-US" sz="1200"/>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09883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36BEE64-976A-444B-912D-ECFD538757B9}" type="slidenum">
              <a:rPr lang="en-US" altLang="en-US" sz="1200"/>
              <a:pPr eaLnBrk="1" hangingPunct="1"/>
              <a:t>23</a:t>
            </a:fld>
            <a:endParaRPr lang="en-US" altLang="en-US" sz="1200"/>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80173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8BBE133-A0E9-4AE2-A668-F49D34C9A5D9}" type="slidenum">
              <a:rPr lang="en-US" altLang="en-US" sz="1200"/>
              <a:pPr eaLnBrk="1" hangingPunct="1"/>
              <a:t>24</a:t>
            </a:fld>
            <a:endParaRPr lang="en-US" altLang="en-US" sz="120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5842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AF13C1-2A37-43B8-AF80-EAFC9F03A4E1}" type="slidenum">
              <a:rPr lang="en-US" altLang="en-US" sz="1200"/>
              <a:pPr eaLnBrk="1" hangingPunct="1"/>
              <a:t>25</a:t>
            </a:fld>
            <a:endParaRPr lang="en-US" altLang="en-US" sz="1200"/>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4521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77E9B9-6316-4FCB-8600-8455129880CA}" type="slidenum">
              <a:rPr lang="en-US" altLang="en-US" sz="1200"/>
              <a:pPr eaLnBrk="1" hangingPunct="1"/>
              <a:t>26</a:t>
            </a:fld>
            <a:endParaRPr lang="en-US" altLang="en-US" sz="1200"/>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3146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645C87B-31B4-4B96-9DA3-CEC81738F98A}" type="slidenum">
              <a:rPr lang="en-US" altLang="en-US" sz="1200"/>
              <a:pPr eaLnBrk="1" hangingPunct="1"/>
              <a:t>27</a:t>
            </a:fld>
            <a:endParaRPr lang="en-US" altLang="en-US" sz="120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87602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50707E-720C-41A3-95BD-BBE1244C9F38}" type="slidenum">
              <a:rPr lang="en-US" altLang="en-US" sz="1200"/>
              <a:pPr eaLnBrk="1" hangingPunct="1"/>
              <a:t>28</a:t>
            </a:fld>
            <a:endParaRPr lang="en-US" altLang="en-US" sz="12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38831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7BAFDE-A7DA-413E-BC6B-8DBFA544F416}" type="slidenum">
              <a:rPr lang="en-US" altLang="en-US" sz="1200"/>
              <a:pPr eaLnBrk="1" hangingPunct="1"/>
              <a:t>29</a:t>
            </a:fld>
            <a:endParaRPr lang="en-US" altLang="en-US" sz="1200"/>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0013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5F1BEE-A315-42A4-96AE-245A7FF80910}" type="slidenum">
              <a:rPr lang="en-US" altLang="en-US" sz="1200"/>
              <a:pPr eaLnBrk="1" hangingPunct="1"/>
              <a:t>3</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77074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E3EADD-AEF4-4255-B2D7-A85590089751}" type="slidenum">
              <a:rPr lang="en-US" altLang="en-US" sz="1200"/>
              <a:pPr eaLnBrk="1" hangingPunct="1"/>
              <a:t>30</a:t>
            </a:fld>
            <a:endParaRPr lang="en-US" altLang="en-US" sz="1200"/>
          </a:p>
        </p:txBody>
      </p:sp>
      <p:sp>
        <p:nvSpPr>
          <p:cNvPr id="94211" name="Rectangle 1026"/>
          <p:cNvSpPr>
            <a:spLocks noGrp="1" noRot="1" noChangeAspect="1" noChangeArrowheads="1" noTextEdit="1"/>
          </p:cNvSpPr>
          <p:nvPr>
            <p:ph type="sldImg"/>
          </p:nvPr>
        </p:nvSpPr>
        <p:spPr>
          <a:solidFill>
            <a:srgbClr val="FFFFFF"/>
          </a:solidFill>
          <a:ln/>
        </p:spPr>
      </p:sp>
      <p:sp>
        <p:nvSpPr>
          <p:cNvPr id="94212" name="Rectangle 1027"/>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33882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D8D0A4-1F1D-492D-8529-9F5E5FDAD926}" type="slidenum">
              <a:rPr lang="en-US" altLang="en-US" sz="1200"/>
              <a:pPr eaLnBrk="1" hangingPunct="1"/>
              <a:t>31</a:t>
            </a:fld>
            <a:endParaRPr lang="en-US" altLang="en-US" sz="1200"/>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56851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3F6739-49F6-4C29-961D-12476DC49C0F}" type="slidenum">
              <a:rPr lang="en-US" altLang="en-US" sz="1200"/>
              <a:pPr eaLnBrk="1" hangingPunct="1"/>
              <a:t>32</a:t>
            </a:fld>
            <a:endParaRPr lang="en-US" altLang="en-US" sz="1200"/>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80920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8F4626-9E1E-4837-A067-7EF5CE382992}" type="slidenum">
              <a:rPr lang="en-US" altLang="en-US" sz="1200"/>
              <a:pPr eaLnBrk="1" hangingPunct="1"/>
              <a:t>33</a:t>
            </a:fld>
            <a:endParaRPr lang="en-US" altLang="en-US" sz="1200"/>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3764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ECF200-93C8-4DB7-BE01-A949BAC21F65}" type="slidenum">
              <a:rPr lang="en-US" altLang="en-US" sz="1200"/>
              <a:pPr eaLnBrk="1" hangingPunct="1"/>
              <a:t>34</a:t>
            </a:fld>
            <a:endParaRPr lang="en-US" altLang="en-US" sz="1200"/>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55880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43A28F-5975-4D04-9DE5-F3E5D9840525}" type="slidenum">
              <a:rPr lang="en-US" altLang="en-US" sz="1200"/>
              <a:pPr eaLnBrk="1" hangingPunct="1"/>
              <a:t>35</a:t>
            </a:fld>
            <a:endParaRPr lang="en-US" altLang="en-US" sz="1200"/>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40335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A106AA4-31E5-4190-9660-1855D0372403}" type="slidenum">
              <a:rPr lang="en-US" altLang="en-US" sz="1200"/>
              <a:pPr eaLnBrk="1" hangingPunct="1"/>
              <a:t>36</a:t>
            </a:fld>
            <a:endParaRPr lang="en-US" altLang="en-US" sz="12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04428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20D008F-D9FB-4178-A74C-24B7CAA0E3FF}" type="slidenum">
              <a:rPr lang="en-US" altLang="en-US" sz="1200"/>
              <a:pPr eaLnBrk="1" hangingPunct="1"/>
              <a:t>37</a:t>
            </a:fld>
            <a:endParaRPr lang="en-US" altLang="en-US" sz="1200"/>
          </a:p>
        </p:txBody>
      </p:sp>
      <p:sp>
        <p:nvSpPr>
          <p:cNvPr id="101379" name="Rectangle 2"/>
          <p:cNvSpPr>
            <a:spLocks noGrp="1" noRot="1" noChangeAspect="1" noChangeArrowheads="1" noTextEdit="1"/>
          </p:cNvSpPr>
          <p:nvPr>
            <p:ph type="sldImg"/>
          </p:nvPr>
        </p:nvSpPr>
        <p:spPr>
          <a:solidFill>
            <a:srgbClr val="FFFFFF"/>
          </a:solidFill>
          <a:ln/>
        </p:spPr>
      </p:sp>
      <p:sp>
        <p:nvSpPr>
          <p:cNvPr id="1013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0421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E3C6ECA-26A3-40F1-9E82-5BFBDB9ADF61}" type="slidenum">
              <a:rPr lang="en-US" altLang="en-US" sz="1200"/>
              <a:pPr eaLnBrk="1" hangingPunct="1"/>
              <a:t>38</a:t>
            </a:fld>
            <a:endParaRPr lang="en-US" altLang="en-US" sz="1200"/>
          </a:p>
        </p:txBody>
      </p:sp>
      <p:sp>
        <p:nvSpPr>
          <p:cNvPr id="102403" name="Rectangle 2"/>
          <p:cNvSpPr>
            <a:spLocks noGrp="1" noRot="1" noChangeAspect="1" noChangeArrowheads="1" noTextEdit="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69418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AB661A6-D7A6-448E-B23D-07FF7CE4E69D}" type="slidenum">
              <a:rPr lang="en-US" altLang="en-US" sz="1200"/>
              <a:pPr eaLnBrk="1" hangingPunct="1"/>
              <a:t>39</a:t>
            </a:fld>
            <a:endParaRPr lang="en-US" altLang="en-US" sz="1200"/>
          </a:p>
        </p:txBody>
      </p:sp>
      <p:sp>
        <p:nvSpPr>
          <p:cNvPr id="103427" name="Rectangle 2"/>
          <p:cNvSpPr>
            <a:spLocks noGrp="1" noRot="1" noChangeAspect="1" noChangeArrowheads="1" noTextEdit="1"/>
          </p:cNvSpPr>
          <p:nvPr>
            <p:ph type="sldImg"/>
          </p:nvPr>
        </p:nvSpPr>
        <p:spPr>
          <a:solidFill>
            <a:srgbClr val="FFFFFF"/>
          </a:solidFill>
          <a:ln/>
        </p:spPr>
      </p:sp>
      <p:sp>
        <p:nvSpPr>
          <p:cNvPr id="1034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876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629351-DE1F-4F26-8F26-9C0DDD3F96C7}" type="slidenum">
              <a:rPr lang="en-US" altLang="en-US" sz="1200"/>
              <a:pPr eaLnBrk="1" hangingPunct="1"/>
              <a:t>4</a:t>
            </a:fld>
            <a:endParaRPr lang="en-US" altLang="en-US" sz="120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71066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A4604C-3C6C-466A-BF78-1BBA2BA70FF7}" type="slidenum">
              <a:rPr lang="en-US" altLang="en-US" sz="1200"/>
              <a:pPr eaLnBrk="1" hangingPunct="1"/>
              <a:t>40</a:t>
            </a:fld>
            <a:endParaRPr lang="en-US" altLang="en-US" sz="1200"/>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31747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0EE0C2-F279-4119-9008-6C68178DDE6F}" type="slidenum">
              <a:rPr lang="en-US" altLang="en-US" sz="1200"/>
              <a:pPr eaLnBrk="1" hangingPunct="1"/>
              <a:t>41</a:t>
            </a:fld>
            <a:endParaRPr lang="en-US" altLang="en-US" sz="120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56924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9AC0B0B-552C-4069-86A0-69E4536924CF}" type="slidenum">
              <a:rPr lang="en-US" altLang="en-US" sz="1200"/>
              <a:pPr eaLnBrk="1" hangingPunct="1"/>
              <a:t>42</a:t>
            </a:fld>
            <a:endParaRPr lang="en-US" altLang="en-US" sz="1200"/>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65818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9C1B06-B15C-4999-A1C1-C1F4221F3C71}" type="slidenum">
              <a:rPr lang="en-US" altLang="en-US" sz="1200"/>
              <a:pPr eaLnBrk="1" hangingPunct="1"/>
              <a:t>43</a:t>
            </a:fld>
            <a:endParaRPr lang="en-US" altLang="en-US" sz="1200"/>
          </a:p>
        </p:txBody>
      </p:sp>
      <p:sp>
        <p:nvSpPr>
          <p:cNvPr id="107523" name="Rectangle 2"/>
          <p:cNvSpPr>
            <a:spLocks noGrp="1" noRot="1" noChangeAspect="1" noChangeArrowheads="1" noTextEdit="1"/>
          </p:cNvSpPr>
          <p:nvPr>
            <p:ph type="sldImg"/>
          </p:nvPr>
        </p:nvSpPr>
        <p:spPr>
          <a:solidFill>
            <a:srgbClr val="FFFFFF"/>
          </a:solidFill>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78414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23BB3E-F8C1-4E8D-9F8A-8E4EDFB1B4A5}" type="slidenum">
              <a:rPr lang="en-US" altLang="en-US" sz="1200"/>
              <a:pPr eaLnBrk="1" hangingPunct="1"/>
              <a:t>44</a:t>
            </a:fld>
            <a:endParaRPr lang="en-US" altLang="en-US" sz="1200"/>
          </a:p>
        </p:txBody>
      </p:sp>
      <p:sp>
        <p:nvSpPr>
          <p:cNvPr id="108547" name="Rectangle 2"/>
          <p:cNvSpPr>
            <a:spLocks noGrp="1" noRot="1" noChangeAspect="1" noChangeArrowheads="1" noTextEdit="1"/>
          </p:cNvSpPr>
          <p:nvPr>
            <p:ph type="sldImg"/>
          </p:nvPr>
        </p:nvSpPr>
        <p:spPr>
          <a:solidFill>
            <a:srgbClr val="FFFFFF"/>
          </a:solidFill>
          <a:ln/>
        </p:spPr>
      </p:sp>
      <p:sp>
        <p:nvSpPr>
          <p:cNvPr id="1085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480619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CE0883-05B0-4D76-B7A4-0491305EE89E}" type="slidenum">
              <a:rPr lang="en-US" altLang="en-US" sz="1200"/>
              <a:pPr eaLnBrk="1" hangingPunct="1"/>
              <a:t>45</a:t>
            </a:fld>
            <a:endParaRPr lang="en-US" altLang="en-US" sz="1200"/>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36904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836711-C7D5-4B7C-AD87-487A41458130}" type="slidenum">
              <a:rPr lang="en-US" altLang="en-US" sz="1200"/>
              <a:pPr eaLnBrk="1" hangingPunct="1"/>
              <a:t>46</a:t>
            </a:fld>
            <a:endParaRPr lang="en-US" altLang="en-US" sz="1200"/>
          </a:p>
        </p:txBody>
      </p:sp>
      <p:sp>
        <p:nvSpPr>
          <p:cNvPr id="110595" name="Rectangle 2"/>
          <p:cNvSpPr>
            <a:spLocks noGrp="1" noRot="1" noChangeAspect="1" noChangeArrowheads="1" noTextEdit="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346980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5B4DF0A-E419-4175-BA7F-C28FA1B42070}" type="slidenum">
              <a:rPr lang="en-US" altLang="en-US" sz="1200"/>
              <a:pPr eaLnBrk="1" hangingPunct="1"/>
              <a:t>47</a:t>
            </a:fld>
            <a:endParaRPr lang="en-US" altLang="en-US" sz="1200"/>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31391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13A1BC-4257-4DA4-A905-5C53AA534506}" type="slidenum">
              <a:rPr lang="en-US" altLang="en-US" sz="1200"/>
              <a:pPr eaLnBrk="1" hangingPunct="1"/>
              <a:t>48</a:t>
            </a:fld>
            <a:endParaRPr lang="en-US" altLang="en-US" sz="120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554063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180814-CDD1-4EB3-87D9-0C358F473E9A}" type="slidenum">
              <a:rPr lang="en-US" altLang="en-US" sz="1200"/>
              <a:pPr eaLnBrk="1" hangingPunct="1"/>
              <a:t>49</a:t>
            </a:fld>
            <a:endParaRPr lang="en-US" altLang="en-US" sz="120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3368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DDD11A-6063-42E6-AEB1-77155D4D46C0}" type="slidenum">
              <a:rPr lang="en-US" altLang="en-US" sz="1200"/>
              <a:pPr eaLnBrk="1" hangingPunct="1"/>
              <a:t>5</a:t>
            </a:fld>
            <a:endParaRPr lang="en-US" altLang="en-US" sz="1200"/>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592904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FF4206-45F3-4348-A51B-71D3494A0FAA}" type="slidenum">
              <a:rPr lang="en-US" altLang="en-US" sz="1200"/>
              <a:pPr eaLnBrk="1" hangingPunct="1"/>
              <a:t>50</a:t>
            </a:fld>
            <a:endParaRPr lang="en-US" altLang="en-US" sz="120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71367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F2159FC-740C-4314-87DE-7656B50BD1CA}" type="slidenum">
              <a:rPr lang="en-US" altLang="en-US" sz="1200"/>
              <a:pPr eaLnBrk="1" hangingPunct="1"/>
              <a:t>51</a:t>
            </a:fld>
            <a:endParaRPr lang="en-US" altLang="en-US" sz="1200"/>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17217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A47C3E-F296-419E-BDEF-8484CAA1516C}" type="slidenum">
              <a:rPr lang="en-US" altLang="en-US" sz="1200"/>
              <a:pPr eaLnBrk="1" hangingPunct="1"/>
              <a:t>52</a:t>
            </a:fld>
            <a:endParaRPr lang="en-US" altLang="en-US" sz="1200"/>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84738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37422C-1D2A-46C9-8076-F5E688ACB464}" type="slidenum">
              <a:rPr lang="en-US" altLang="en-US" sz="1200"/>
              <a:pPr eaLnBrk="1" hangingPunct="1"/>
              <a:t>53</a:t>
            </a:fld>
            <a:endParaRPr lang="en-US" altLang="en-US" sz="120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85697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02139C-7C0E-424F-B023-A9E7D547A263}" type="slidenum">
              <a:rPr lang="en-US" altLang="en-US" sz="1200"/>
              <a:pPr eaLnBrk="1" hangingPunct="1"/>
              <a:t>54</a:t>
            </a:fld>
            <a:endParaRPr lang="en-US" altLang="en-US" sz="120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261381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99CDD4B-95D3-4394-8AF7-B33D813EC1A3}" type="slidenum">
              <a:rPr lang="en-US" altLang="en-US" sz="1200"/>
              <a:pPr eaLnBrk="1" hangingPunct="1"/>
              <a:t>55</a:t>
            </a:fld>
            <a:endParaRPr lang="en-US" altLang="en-US" sz="120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199100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779BC6-2DDE-4B31-A128-1219ECE9CDA0}" type="slidenum">
              <a:rPr lang="en-US" altLang="en-US" sz="1200"/>
              <a:pPr eaLnBrk="1" hangingPunct="1"/>
              <a:t>56</a:t>
            </a:fld>
            <a:endParaRPr lang="en-US" altLang="en-US" sz="120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853146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5E524E-7533-40F7-8883-8DF8731F870F}" type="slidenum">
              <a:rPr lang="en-US" altLang="en-US" sz="1200"/>
              <a:pPr eaLnBrk="1" hangingPunct="1"/>
              <a:t>57</a:t>
            </a:fld>
            <a:endParaRPr lang="en-US" altLang="en-US" sz="1200"/>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954098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8181BD-57FF-48DE-8CFB-0E5F649CF0A2}" type="slidenum">
              <a:rPr lang="en-US" altLang="en-US" sz="1200"/>
              <a:pPr eaLnBrk="1" hangingPunct="1"/>
              <a:t>58</a:t>
            </a:fld>
            <a:endParaRPr lang="en-US" altLang="en-US" sz="12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08856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F11C3A-01CB-491C-AF5E-123B68FBD015}" type="slidenum">
              <a:rPr lang="en-US" altLang="en-US" sz="1200"/>
              <a:pPr eaLnBrk="1" hangingPunct="1"/>
              <a:t>59</a:t>
            </a:fld>
            <a:endParaRPr lang="en-US" altLang="en-US" sz="12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4496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FCBC0F-BB04-430C-A3B1-E836EA39C1E8}" type="slidenum">
              <a:rPr lang="en-US" altLang="en-US" sz="1200"/>
              <a:pPr eaLnBrk="1" hangingPunct="1"/>
              <a:t>6</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49268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B6F962-255B-432B-85B0-3EEEFE8535B9}" type="slidenum">
              <a:rPr lang="en-US" altLang="en-US" sz="1200"/>
              <a:pPr eaLnBrk="1" hangingPunct="1"/>
              <a:t>60</a:t>
            </a:fld>
            <a:endParaRPr lang="en-US" altLang="en-US" sz="1200"/>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5180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7ABD08-38D1-4089-833B-0EA2F566BA24}" type="slidenum">
              <a:rPr lang="en-US" altLang="en-US" sz="1200"/>
              <a:pPr eaLnBrk="1" hangingPunct="1"/>
              <a:t>7</a:t>
            </a:fld>
            <a:endParaRPr lang="en-US" altLang="en-US" sz="1200"/>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6806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E83AF3-4780-40AB-9228-739B15783FD3}" type="slidenum">
              <a:rPr lang="en-US" altLang="en-US" sz="1200"/>
              <a:pPr eaLnBrk="1" hangingPunct="1"/>
              <a:t>8</a:t>
            </a:fld>
            <a:endParaRPr lang="en-US" altLang="en-US"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2036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4659BAE-4EF0-43E0-99B1-82CBDBA45289}" type="slidenum">
              <a:rPr lang="en-US" altLang="en-US" sz="1200"/>
              <a:pPr eaLnBrk="1" hangingPunct="1"/>
              <a:t>9</a:t>
            </a:fld>
            <a:endParaRPr lang="en-US" altLang="en-US" sz="1200"/>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870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dirty="0">
                <a:solidFill>
                  <a:schemeClr val="tx2"/>
                </a:solidFill>
              </a:rPr>
              <a:t> </a:t>
            </a:r>
            <a:r>
              <a:rPr lang="en-US" altLang="en-US" sz="4400" b="1" dirty="0" smtClean="0">
                <a:solidFill>
                  <a:srgbClr val="3333FF"/>
                </a:solidFill>
              </a:rPr>
              <a:t>Notes#4</a:t>
            </a:r>
            <a:r>
              <a:rPr lang="en-US" altLang="en-US" sz="4400" dirty="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4000" dirty="0" smtClean="0">
                <a:solidFill>
                  <a:srgbClr val="FF0000"/>
                </a:solidFill>
              </a:rPr>
              <a:t>Emerging Technologies</a:t>
            </a:r>
            <a:endParaRPr lang="en-US" altLang="en-US" sz="4000" dirty="0">
              <a:solidFill>
                <a:srgbClr val="FF0000"/>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Core Protocols</a:t>
            </a:r>
          </a:p>
        </p:txBody>
      </p:sp>
      <p:sp>
        <p:nvSpPr>
          <p:cNvPr id="11267" name="Text Box 3"/>
          <p:cNvSpPr txBox="1">
            <a:spLocks noChangeArrowheads="1"/>
          </p:cNvSpPr>
          <p:nvPr/>
        </p:nvSpPr>
        <p:spPr bwMode="auto">
          <a:xfrm>
            <a:off x="381000" y="1600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Baseband – enables physical RF link</a:t>
            </a:r>
          </a:p>
          <a:p>
            <a:pPr eaLnBrk="1" hangingPunct="1">
              <a:spcBef>
                <a:spcPct val="50000"/>
              </a:spcBef>
              <a:buFont typeface="Wingdings" panose="05000000000000000000" pitchFamily="2" charset="2"/>
              <a:buChar char="q"/>
            </a:pPr>
            <a:r>
              <a:rPr lang="en-US" altLang="en-US"/>
              <a:t> Link Manager Protocol (LMP) – manages devices in range, power modes, connections, duty cycles, etc.</a:t>
            </a:r>
          </a:p>
          <a:p>
            <a:pPr eaLnBrk="1" hangingPunct="1">
              <a:spcBef>
                <a:spcPct val="50000"/>
              </a:spcBef>
              <a:buFont typeface="Wingdings" panose="05000000000000000000" pitchFamily="2" charset="2"/>
              <a:buChar char="q"/>
            </a:pPr>
            <a:r>
              <a:rPr lang="en-US" altLang="en-US"/>
              <a:t> Logical Link Control and Adaptation Protocol (L2CAP) – segmentation and re-assembly of fragmented packets with their multiplexing</a:t>
            </a:r>
          </a:p>
          <a:p>
            <a:pPr eaLnBrk="1" hangingPunct="1">
              <a:spcBef>
                <a:spcPct val="50000"/>
              </a:spcBef>
              <a:buFont typeface="Wingdings" panose="05000000000000000000" pitchFamily="2" charset="2"/>
              <a:buChar char="q"/>
            </a:pPr>
            <a:r>
              <a:rPr lang="en-US" altLang="en-US"/>
              <a:t> Service Discovery Protocol (SDP) – Enables a device to join a piconet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2704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Cable Replacement Protocol</a:t>
            </a:r>
          </a:p>
        </p:txBody>
      </p:sp>
      <p:sp>
        <p:nvSpPr>
          <p:cNvPr id="12291" name="Text Box 3"/>
          <p:cNvSpPr txBox="1">
            <a:spLocks noChangeArrowheads="1"/>
          </p:cNvSpPr>
          <p:nvPr/>
        </p:nvSpPr>
        <p:spPr bwMode="auto">
          <a:xfrm>
            <a:off x="381000" y="1828800"/>
            <a:ext cx="8305800" cy="1384300"/>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Radio Frequency Communication (RFCOMM) - emulates RS-232 control and data signals over Bluetooth baseband protocol</a:t>
            </a: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536192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Telephony Control Protocols</a:t>
            </a:r>
          </a:p>
        </p:txBody>
      </p:sp>
      <p:sp>
        <p:nvSpPr>
          <p:cNvPr id="13315" name="Text Box 3"/>
          <p:cNvSpPr txBox="1">
            <a:spLocks noChangeArrowheads="1"/>
          </p:cNvSpPr>
          <p:nvPr/>
        </p:nvSpPr>
        <p:spPr bwMode="auto">
          <a:xfrm>
            <a:off x="381000" y="1905000"/>
            <a:ext cx="8305800" cy="3600450"/>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Telephony Control Specification Binary (TCS BIN) - defines the call control signaling protocol and handles mobility management for groups of Bluetooth TCS devices</a:t>
            </a:r>
          </a:p>
          <a:p>
            <a:pPr>
              <a:spcBef>
                <a:spcPct val="50000"/>
              </a:spcBef>
              <a:buFont typeface="Wingdings" pitchFamily="2" charset="2"/>
              <a:buChar char="q"/>
              <a:defRPr/>
            </a:pPr>
            <a:r>
              <a:rPr lang="en-US" dirty="0">
                <a:latin typeface="+mn-lt"/>
              </a:rPr>
              <a:t> Attention (AT) Commands - defines a set of commands by which a mobile phone can be used and controlled as a modem for fax and data transfers </a:t>
            </a: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55683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Adopted Protocols</a:t>
            </a:r>
          </a:p>
        </p:txBody>
      </p:sp>
      <p:sp>
        <p:nvSpPr>
          <p:cNvPr id="14339" name="Text Box 3"/>
          <p:cNvSpPr txBox="1">
            <a:spLocks noChangeArrowheads="1"/>
          </p:cNvSpPr>
          <p:nvPr/>
        </p:nvSpPr>
        <p:spPr bwMode="auto">
          <a:xfrm>
            <a:off x="381000" y="1600200"/>
            <a:ext cx="8305800" cy="7294563"/>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Point-to-Point Protocol (PPP) - means of taking IP packets to/from the PPP layer and placing them onto the LAN</a:t>
            </a:r>
          </a:p>
          <a:p>
            <a:pPr>
              <a:spcBef>
                <a:spcPct val="50000"/>
              </a:spcBef>
              <a:buFont typeface="Wingdings" pitchFamily="2" charset="2"/>
              <a:buChar char="q"/>
              <a:defRPr/>
            </a:pPr>
            <a:r>
              <a:rPr lang="en-US" dirty="0">
                <a:latin typeface="+mn-lt"/>
              </a:rPr>
              <a:t> Transmission Control Protocol/Internet Protocol (TCP/IP) -  used for communication across the Internet</a:t>
            </a:r>
          </a:p>
          <a:p>
            <a:pPr>
              <a:spcBef>
                <a:spcPct val="50000"/>
              </a:spcBef>
              <a:buFont typeface="Wingdings" pitchFamily="2" charset="2"/>
              <a:buChar char="q"/>
              <a:defRPr/>
            </a:pPr>
            <a:r>
              <a:rPr lang="en-US" dirty="0">
                <a:latin typeface="+mn-lt"/>
              </a:rPr>
              <a:t> Object Exchange (OBEX) Protocol - session protocol to exchange objects and used to browse the contents of folders on remote devices</a:t>
            </a:r>
          </a:p>
          <a:p>
            <a:pPr>
              <a:spcBef>
                <a:spcPct val="50000"/>
              </a:spcBef>
              <a:buFont typeface="Wingdings" pitchFamily="2" charset="2"/>
              <a:buChar char="q"/>
              <a:defRPr/>
            </a:pPr>
            <a:r>
              <a:rPr lang="en-US" dirty="0">
                <a:latin typeface="+mn-lt"/>
              </a:rPr>
              <a:t> Content Formats - used to exchange messages and notes and synchronize data amongst various devices</a:t>
            </a:r>
          </a:p>
          <a:p>
            <a:pPr>
              <a:spcBef>
                <a:spcPct val="50000"/>
              </a:spcBef>
              <a:buFont typeface="Wingdings" pitchFamily="2" charset="2"/>
              <a:buNone/>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29765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Security</a:t>
            </a:r>
          </a:p>
        </p:txBody>
      </p:sp>
      <p:sp>
        <p:nvSpPr>
          <p:cNvPr id="15363" name="Text Box 3"/>
          <p:cNvSpPr txBox="1">
            <a:spLocks noChangeArrowheads="1"/>
          </p:cNvSpPr>
          <p:nvPr/>
        </p:nvSpPr>
        <p:spPr bwMode="auto">
          <a:xfrm>
            <a:off x="381000" y="1905000"/>
            <a:ext cx="8305800" cy="3416300"/>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a:t>
            </a:r>
            <a:r>
              <a:rPr lang="en-US" sz="2400" dirty="0">
                <a:latin typeface="+mn-lt"/>
              </a:rPr>
              <a:t>Offers security infrastructure starting from authentication, key exchange to encryption</a:t>
            </a:r>
          </a:p>
          <a:p>
            <a:pPr>
              <a:spcBef>
                <a:spcPct val="50000"/>
              </a:spcBef>
              <a:buFont typeface="Wingdings" pitchFamily="2" charset="2"/>
              <a:buChar char="q"/>
              <a:defRPr/>
            </a:pPr>
            <a:r>
              <a:rPr lang="en-US" sz="2400" dirty="0">
                <a:latin typeface="+mn-lt"/>
              </a:rPr>
              <a:t> Uses the publicly available cipher algorithm known as SAFER+ to authenticate a device’s identity</a:t>
            </a:r>
          </a:p>
          <a:p>
            <a:pPr>
              <a:spcBef>
                <a:spcPct val="50000"/>
              </a:spcBef>
              <a:buFont typeface="Wingdings" pitchFamily="2" charset="2"/>
              <a:buNone/>
              <a:defRPr/>
            </a:pPr>
            <a:endParaRPr lang="en-US" sz="2400" dirty="0">
              <a:latin typeface="+mn-lt"/>
            </a:endParaRPr>
          </a:p>
          <a:p>
            <a:pPr>
              <a:spcBef>
                <a:spcPct val="50000"/>
              </a:spcBef>
              <a:buFont typeface="Wingdings" pitchFamily="2" charset="2"/>
              <a:buChar char="q"/>
              <a:defRPr/>
            </a:pPr>
            <a:endParaRPr lang="en-US" sz="2400" dirty="0">
              <a:latin typeface="+mn-lt"/>
            </a:endParaRPr>
          </a:p>
          <a:p>
            <a:pPr>
              <a:spcBef>
                <a:spcPct val="50000"/>
              </a:spcBef>
              <a:buFont typeface="Wingdings" pitchFamily="2" charset="2"/>
              <a:buChar char="q"/>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786954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Application Models</a:t>
            </a:r>
          </a:p>
        </p:txBody>
      </p:sp>
      <p:sp>
        <p:nvSpPr>
          <p:cNvPr id="16387" name="Text Box 3"/>
          <p:cNvSpPr txBox="1">
            <a:spLocks noChangeArrowheads="1"/>
          </p:cNvSpPr>
          <p:nvPr/>
        </p:nvSpPr>
        <p:spPr bwMode="auto">
          <a:xfrm>
            <a:off x="381000" y="1447800"/>
            <a:ext cx="8305800" cy="4893647"/>
          </a:xfrm>
          <a:prstGeom prst="rect">
            <a:avLst/>
          </a:prstGeom>
          <a:noFill/>
          <a:ln w="9525">
            <a:noFill/>
            <a:miter lim="800000"/>
            <a:headEnd/>
            <a:tailEnd/>
          </a:ln>
        </p:spPr>
        <p:txBody>
          <a:bodyPr>
            <a:spAutoFit/>
          </a:bodyPr>
          <a:lstStyle/>
          <a:p>
            <a:pPr>
              <a:spcBef>
                <a:spcPct val="50000"/>
              </a:spcBef>
              <a:buFont typeface="Wingdings" pitchFamily="2" charset="2"/>
              <a:buNone/>
              <a:defRPr/>
            </a:pPr>
            <a:r>
              <a:rPr lang="en-US" sz="2400" dirty="0">
                <a:latin typeface="+mn-lt"/>
              </a:rPr>
              <a:t>Each application model in Bluetooth is realized through a Profile. Profiles define the protocols and protocol features supporting a particular usage model. Some common profiles are:</a:t>
            </a:r>
          </a:p>
          <a:p>
            <a:pPr>
              <a:spcBef>
                <a:spcPct val="50000"/>
              </a:spcBef>
              <a:buFont typeface="Wingdings" pitchFamily="2" charset="2"/>
              <a:buNone/>
              <a:defRPr/>
            </a:pPr>
            <a:endParaRPr lang="en-US" sz="2400" dirty="0">
              <a:latin typeface="+mn-lt"/>
            </a:endParaRPr>
          </a:p>
          <a:p>
            <a:pPr>
              <a:spcBef>
                <a:spcPct val="50000"/>
              </a:spcBef>
              <a:buFont typeface="Wingdings" pitchFamily="2" charset="2"/>
              <a:buChar char="q"/>
              <a:defRPr/>
            </a:pPr>
            <a:r>
              <a:rPr lang="en-US" sz="2400" dirty="0">
                <a:latin typeface="+mn-lt"/>
              </a:rPr>
              <a:t> File Transfer</a:t>
            </a:r>
          </a:p>
          <a:p>
            <a:pPr>
              <a:spcBef>
                <a:spcPct val="50000"/>
              </a:spcBef>
              <a:buFont typeface="Wingdings" pitchFamily="2" charset="2"/>
              <a:buChar char="q"/>
              <a:defRPr/>
            </a:pPr>
            <a:r>
              <a:rPr lang="en-US" sz="2400" dirty="0">
                <a:latin typeface="+mn-lt"/>
              </a:rPr>
              <a:t> Internet Bridge</a:t>
            </a:r>
          </a:p>
          <a:p>
            <a:pPr>
              <a:spcBef>
                <a:spcPct val="50000"/>
              </a:spcBef>
              <a:buFont typeface="Wingdings" pitchFamily="2" charset="2"/>
              <a:buChar char="q"/>
              <a:defRPr/>
            </a:pPr>
            <a:r>
              <a:rPr lang="en-US" sz="2400" dirty="0">
                <a:latin typeface="+mn-lt"/>
              </a:rPr>
              <a:t> LAN Access</a:t>
            </a:r>
          </a:p>
          <a:p>
            <a:pPr>
              <a:spcBef>
                <a:spcPct val="50000"/>
              </a:spcBef>
              <a:buFont typeface="Wingdings" pitchFamily="2" charset="2"/>
              <a:buChar char="q"/>
              <a:defRPr/>
            </a:pPr>
            <a:r>
              <a:rPr lang="en-US" sz="2400" dirty="0">
                <a:latin typeface="+mn-lt"/>
              </a:rPr>
              <a:t> Synchronization</a:t>
            </a:r>
          </a:p>
          <a:p>
            <a:pPr>
              <a:spcBef>
                <a:spcPct val="50000"/>
              </a:spcBef>
              <a:buFont typeface="Wingdings" pitchFamily="2" charset="2"/>
              <a:buChar char="q"/>
              <a:defRPr/>
            </a:pPr>
            <a:r>
              <a:rPr lang="en-US" sz="2400" dirty="0">
                <a:latin typeface="+mn-lt"/>
              </a:rPr>
              <a:t> Headset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5567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RFID</a:t>
            </a:r>
          </a:p>
        </p:txBody>
      </p:sp>
      <p:sp>
        <p:nvSpPr>
          <p:cNvPr id="17411" name="Text Box 3"/>
          <p:cNvSpPr txBox="1">
            <a:spLocks noChangeArrowheads="1"/>
          </p:cNvSpPr>
          <p:nvPr/>
        </p:nvSpPr>
        <p:spPr bwMode="auto">
          <a:xfrm>
            <a:off x="381000" y="1600200"/>
            <a:ext cx="8305800" cy="5632311"/>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a:t>
            </a:r>
            <a:r>
              <a:rPr lang="en-US" sz="2400" dirty="0">
                <a:latin typeface="+mn-lt"/>
              </a:rPr>
              <a:t>Radio Frequency Identification</a:t>
            </a:r>
          </a:p>
          <a:p>
            <a:pPr>
              <a:spcBef>
                <a:spcPct val="50000"/>
              </a:spcBef>
              <a:buFont typeface="Wingdings" pitchFamily="2" charset="2"/>
              <a:buChar char="q"/>
              <a:defRPr/>
            </a:pPr>
            <a:r>
              <a:rPr lang="en-US" sz="2400" dirty="0">
                <a:latin typeface="+mn-lt"/>
              </a:rPr>
              <a:t> Radio transponder (known as RFID tags) carrying an ID (Identification) can be read through radio frequency (RF) interfaces</a:t>
            </a:r>
          </a:p>
          <a:p>
            <a:pPr>
              <a:spcBef>
                <a:spcPct val="50000"/>
              </a:spcBef>
              <a:buFont typeface="Wingdings" pitchFamily="2" charset="2"/>
              <a:buChar char="q"/>
              <a:defRPr/>
            </a:pPr>
            <a:r>
              <a:rPr lang="en-US" sz="2400" dirty="0">
                <a:latin typeface="+mn-lt"/>
              </a:rPr>
              <a:t> Tag is attached to the object and data within the tag provides identification for the object</a:t>
            </a:r>
          </a:p>
          <a:p>
            <a:pPr>
              <a:spcBef>
                <a:spcPct val="50000"/>
              </a:spcBef>
              <a:buFont typeface="Wingdings" pitchFamily="2" charset="2"/>
              <a:buChar char="q"/>
              <a:defRPr/>
            </a:pPr>
            <a:r>
              <a:rPr lang="en-US" sz="2400" dirty="0">
                <a:latin typeface="+mn-lt"/>
              </a:rPr>
              <a:t> Object could be an entity in a manufacturing shop, goods in transit, item in a retail store, a vehicle in a parking lot, a pet, or a book in a library</a:t>
            </a:r>
          </a:p>
          <a:p>
            <a:pPr>
              <a:spcBef>
                <a:spcPct val="50000"/>
              </a:spcBef>
              <a:buFont typeface="Wingdings" pitchFamily="2" charset="2"/>
              <a:buNone/>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850080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RFID System</a:t>
            </a:r>
          </a:p>
        </p:txBody>
      </p:sp>
      <p:sp>
        <p:nvSpPr>
          <p:cNvPr id="18435" name="Text Box 3"/>
          <p:cNvSpPr txBox="1">
            <a:spLocks noChangeArrowheads="1"/>
          </p:cNvSpPr>
          <p:nvPr/>
        </p:nvSpPr>
        <p:spPr bwMode="auto">
          <a:xfrm>
            <a:off x="381000" y="1600200"/>
            <a:ext cx="8305800" cy="3831818"/>
          </a:xfrm>
          <a:prstGeom prst="rect">
            <a:avLst/>
          </a:prstGeom>
          <a:noFill/>
          <a:ln w="9525">
            <a:noFill/>
            <a:miter lim="800000"/>
            <a:headEnd/>
            <a:tailEnd/>
          </a:ln>
        </p:spPr>
        <p:txBody>
          <a:bodyPr>
            <a:spAutoFit/>
          </a:bodyPr>
          <a:lstStyle/>
          <a:p>
            <a:pPr>
              <a:spcBef>
                <a:spcPct val="50000"/>
              </a:spcBef>
              <a:buFont typeface="Wingdings" pitchFamily="2" charset="2"/>
              <a:buNone/>
              <a:defRPr/>
            </a:pPr>
            <a:r>
              <a:rPr lang="en-US" sz="2400" dirty="0">
                <a:latin typeface="+mn-lt"/>
              </a:rPr>
              <a:t>Comprises of different functional areas like:</a:t>
            </a:r>
          </a:p>
          <a:p>
            <a:pPr>
              <a:spcBef>
                <a:spcPct val="50000"/>
              </a:spcBef>
              <a:buFont typeface="Wingdings" pitchFamily="2" charset="2"/>
              <a:buChar char="q"/>
              <a:defRPr/>
            </a:pPr>
            <a:r>
              <a:rPr lang="en-US" sz="2400" dirty="0">
                <a:latin typeface="+mn-lt"/>
              </a:rPr>
              <a:t> Means of reading or interrogating the</a:t>
            </a:r>
          </a:p>
          <a:p>
            <a:pPr>
              <a:spcBef>
                <a:spcPct val="50000"/>
              </a:spcBef>
              <a:buFont typeface="Wingdings" pitchFamily="2" charset="2"/>
              <a:buChar char="q"/>
              <a:defRPr/>
            </a:pPr>
            <a:r>
              <a:rPr lang="en-US" sz="2400" dirty="0">
                <a:latin typeface="+mn-lt"/>
              </a:rPr>
              <a:t> Mechanism to filter some of the data</a:t>
            </a:r>
          </a:p>
          <a:p>
            <a:pPr>
              <a:spcBef>
                <a:spcPct val="50000"/>
              </a:spcBef>
              <a:buFont typeface="Wingdings" pitchFamily="2" charset="2"/>
              <a:buChar char="q"/>
              <a:defRPr/>
            </a:pPr>
            <a:r>
              <a:rPr lang="en-US" sz="2400" dirty="0">
                <a:latin typeface="+mn-lt"/>
              </a:rPr>
              <a:t> Means to communicate the data in the tag with a host computer</a:t>
            </a:r>
          </a:p>
          <a:p>
            <a:pPr>
              <a:spcBef>
                <a:spcPct val="50000"/>
              </a:spcBef>
              <a:buFont typeface="Wingdings" pitchFamily="2" charset="2"/>
              <a:buChar char="q"/>
              <a:defRPr/>
            </a:pPr>
            <a:r>
              <a:rPr lang="en-US" sz="2400" dirty="0">
                <a:latin typeface="+mn-lt"/>
              </a:rPr>
              <a:t> Means for updating or entering customized data into the tag</a:t>
            </a: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945730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RFID Tags</a:t>
            </a:r>
          </a:p>
        </p:txBody>
      </p:sp>
      <p:sp>
        <p:nvSpPr>
          <p:cNvPr id="19459" name="Text Box 3"/>
          <p:cNvSpPr txBox="1">
            <a:spLocks noChangeArrowheads="1"/>
          </p:cNvSpPr>
          <p:nvPr/>
        </p:nvSpPr>
        <p:spPr bwMode="auto">
          <a:xfrm>
            <a:off x="381000" y="1752600"/>
            <a:ext cx="8305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dirty="0"/>
              <a:t>Three basic criteria for </a:t>
            </a:r>
            <a:r>
              <a:rPr lang="en-US" altLang="en-US" dirty="0" err="1"/>
              <a:t>categorisation</a:t>
            </a:r>
            <a:r>
              <a:rPr lang="en-US" altLang="en-US" dirty="0"/>
              <a:t>:</a:t>
            </a:r>
          </a:p>
          <a:p>
            <a:pPr eaLnBrk="1" hangingPunct="1">
              <a:spcBef>
                <a:spcPct val="50000"/>
              </a:spcBef>
              <a:buFont typeface="Wingdings" panose="05000000000000000000" pitchFamily="2" charset="2"/>
              <a:buChar char="q"/>
            </a:pPr>
            <a:r>
              <a:rPr lang="en-US" altLang="en-US" dirty="0"/>
              <a:t> Frequency </a:t>
            </a:r>
          </a:p>
          <a:p>
            <a:pPr eaLnBrk="1" hangingPunct="1">
              <a:spcBef>
                <a:spcPct val="50000"/>
              </a:spcBef>
              <a:buFont typeface="Wingdings" panose="05000000000000000000" pitchFamily="2" charset="2"/>
              <a:buChar char="q"/>
            </a:pPr>
            <a:r>
              <a:rPr lang="en-US" altLang="en-US" dirty="0"/>
              <a:t> Application</a:t>
            </a:r>
          </a:p>
          <a:p>
            <a:pPr eaLnBrk="1" hangingPunct="1">
              <a:spcBef>
                <a:spcPct val="50000"/>
              </a:spcBef>
              <a:buFont typeface="Wingdings" panose="05000000000000000000" pitchFamily="2" charset="2"/>
              <a:buChar char="q"/>
            </a:pPr>
            <a:r>
              <a:rPr lang="en-US" altLang="en-US" dirty="0"/>
              <a:t> Power levels </a:t>
            </a:r>
          </a:p>
          <a:p>
            <a:pPr eaLnBrk="1" hangingPunct="1">
              <a:spcBef>
                <a:spcPct val="50000"/>
              </a:spcBef>
              <a:buFont typeface="Wingdings" panose="05000000000000000000" pitchFamily="2" charset="2"/>
              <a:buNone/>
            </a:pPr>
            <a:r>
              <a:rPr lang="en-US" altLang="en-US" dirty="0"/>
              <a:t> </a:t>
            </a:r>
          </a:p>
          <a:p>
            <a:pPr eaLnBrk="1" hangingPunct="1">
              <a:spcBef>
                <a:spcPct val="50000"/>
              </a:spcBef>
              <a:buFont typeface="Wingdings" panose="05000000000000000000" pitchFamily="2" charset="2"/>
              <a:buNone/>
            </a:pPr>
            <a:r>
              <a:rPr lang="en-US" altLang="en-US" dirty="0"/>
              <a: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873294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RFID tags based on frequency</a:t>
            </a:r>
          </a:p>
        </p:txBody>
      </p:sp>
      <p:sp>
        <p:nvSpPr>
          <p:cNvPr id="20483" name="Text Box 3"/>
          <p:cNvSpPr txBox="1">
            <a:spLocks noChangeArrowheads="1"/>
          </p:cNvSpPr>
          <p:nvPr/>
        </p:nvSpPr>
        <p:spPr bwMode="auto">
          <a:xfrm>
            <a:off x="381000" y="1524000"/>
            <a:ext cx="8305800" cy="5447645"/>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a:t>
            </a:r>
            <a:r>
              <a:rPr lang="en-US" sz="2400" dirty="0">
                <a:latin typeface="+mn-lt"/>
              </a:rPr>
              <a:t>Works on six frequencies of 132.4 KHz, 13.56 MHz, 433 MHz, 918 MHz, 2.4 GHz and 5.8 GHz</a:t>
            </a:r>
          </a:p>
          <a:p>
            <a:pPr>
              <a:spcBef>
                <a:spcPct val="50000"/>
              </a:spcBef>
              <a:buFont typeface="Wingdings" pitchFamily="2" charset="2"/>
              <a:buChar char="q"/>
              <a:defRPr/>
            </a:pPr>
            <a:r>
              <a:rPr lang="en-US" sz="2400" dirty="0">
                <a:latin typeface="+mn-lt"/>
              </a:rPr>
              <a:t> Low frequency range tags are slow in data transfer and suitable for slow moving objects, security access, asset tracking and animal identification applications</a:t>
            </a:r>
          </a:p>
          <a:p>
            <a:pPr>
              <a:spcBef>
                <a:spcPct val="50000"/>
              </a:spcBef>
              <a:buFont typeface="Wingdings" pitchFamily="2" charset="2"/>
              <a:buChar char="q"/>
              <a:defRPr/>
            </a:pPr>
            <a:r>
              <a:rPr lang="en-US" sz="2400" dirty="0">
                <a:latin typeface="+mn-lt"/>
              </a:rPr>
              <a:t> High frequency range tags offer long reading ranges and high data transfer speed and are used for fast moving objects like railway wagon tracking and identification of vehicles on freeways for automated toll collection</a:t>
            </a:r>
          </a:p>
          <a:p>
            <a:pPr>
              <a:spcBef>
                <a:spcPct val="50000"/>
              </a:spcBef>
              <a:buFont typeface="Wingdings" pitchFamily="2" charset="2"/>
              <a:buChar char="q"/>
              <a:defRPr/>
            </a:pPr>
            <a:r>
              <a:rPr lang="en-US" sz="2400" dirty="0">
                <a:latin typeface="+mn-lt"/>
              </a:rPr>
              <a:t> Higher the frequency, higher the data transfer rates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201508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Emerging Technologies</a:t>
            </a:r>
          </a:p>
        </p:txBody>
      </p:sp>
      <p:sp>
        <p:nvSpPr>
          <p:cNvPr id="3075" name="Text Box 1027"/>
          <p:cNvSpPr txBox="1">
            <a:spLocks noChangeArrowheads="1"/>
          </p:cNvSpPr>
          <p:nvPr/>
        </p:nvSpPr>
        <p:spPr bwMode="auto">
          <a:xfrm>
            <a:off x="381000" y="1371600"/>
            <a:ext cx="83820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Bluetooth</a:t>
            </a:r>
          </a:p>
          <a:p>
            <a:pPr eaLnBrk="1" hangingPunct="1">
              <a:spcBef>
                <a:spcPct val="50000"/>
              </a:spcBef>
              <a:buFont typeface="Wingdings" panose="05000000000000000000" pitchFamily="2" charset="2"/>
              <a:buChar char="q"/>
            </a:pPr>
            <a:r>
              <a:rPr lang="en-US" altLang="en-US"/>
              <a:t> Radio Frequency Identification (RFID)</a:t>
            </a:r>
          </a:p>
          <a:p>
            <a:pPr eaLnBrk="1" hangingPunct="1">
              <a:spcBef>
                <a:spcPct val="50000"/>
              </a:spcBef>
              <a:buFont typeface="Wingdings" panose="05000000000000000000" pitchFamily="2" charset="2"/>
              <a:buChar char="q"/>
            </a:pPr>
            <a:r>
              <a:rPr lang="en-US" altLang="en-US"/>
              <a:t> WiMAX</a:t>
            </a:r>
          </a:p>
          <a:p>
            <a:pPr eaLnBrk="1" hangingPunct="1">
              <a:spcBef>
                <a:spcPct val="50000"/>
              </a:spcBef>
              <a:buFont typeface="Wingdings" panose="05000000000000000000" pitchFamily="2" charset="2"/>
              <a:buChar char="q"/>
            </a:pPr>
            <a:r>
              <a:rPr lang="en-US" altLang="en-US"/>
              <a:t> Mobile IP</a:t>
            </a:r>
          </a:p>
          <a:p>
            <a:pPr eaLnBrk="1" hangingPunct="1">
              <a:spcBef>
                <a:spcPct val="50000"/>
              </a:spcBef>
              <a:buFont typeface="Wingdings" panose="05000000000000000000" pitchFamily="2" charset="2"/>
              <a:buChar char="q"/>
            </a:pPr>
            <a:r>
              <a:rPr lang="en-US" altLang="en-US"/>
              <a:t> IPv6</a:t>
            </a:r>
          </a:p>
          <a:p>
            <a:pPr eaLnBrk="1" hangingPunct="1">
              <a:spcBef>
                <a:spcPct val="50000"/>
              </a:spcBef>
              <a:buFont typeface="Wingdings" panose="05000000000000000000" pitchFamily="2" charset="2"/>
              <a:buChar char="q"/>
            </a:pPr>
            <a:r>
              <a:rPr lang="en-US" altLang="en-US"/>
              <a:t> Java Card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24571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RFID tags based on applications</a:t>
            </a:r>
          </a:p>
        </p:txBody>
      </p:sp>
      <p:sp>
        <p:nvSpPr>
          <p:cNvPr id="21507" name="Text Box 3"/>
          <p:cNvSpPr txBox="1">
            <a:spLocks noChangeArrowheads="1"/>
          </p:cNvSpPr>
          <p:nvPr/>
        </p:nvSpPr>
        <p:spPr bwMode="auto">
          <a:xfrm>
            <a:off x="381000" y="1600200"/>
            <a:ext cx="8305800" cy="4894263"/>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Speed of the object and distance to be read determines the type of tag to be used</a:t>
            </a:r>
          </a:p>
          <a:p>
            <a:pPr>
              <a:spcBef>
                <a:spcPct val="50000"/>
              </a:spcBef>
              <a:buFont typeface="Wingdings" pitchFamily="2" charset="2"/>
              <a:buChar char="q"/>
              <a:defRPr/>
            </a:pPr>
            <a:r>
              <a:rPr lang="en-US" dirty="0">
                <a:latin typeface="+mn-lt"/>
              </a:rPr>
              <a:t> RFID systems follow contact-less and non line-of-sight nature of the technology</a:t>
            </a:r>
          </a:p>
          <a:p>
            <a:pPr>
              <a:spcBef>
                <a:spcPct val="50000"/>
              </a:spcBef>
              <a:buFont typeface="Wingdings" pitchFamily="2" charset="2"/>
              <a:buChar char="q"/>
              <a:defRPr/>
            </a:pPr>
            <a:r>
              <a:rPr lang="en-US" dirty="0">
                <a:latin typeface="+mn-lt"/>
              </a:rPr>
              <a:t> Tags can be read at high speeds </a:t>
            </a:r>
          </a:p>
          <a:p>
            <a:pPr>
              <a:spcBef>
                <a:spcPct val="50000"/>
              </a:spcBef>
              <a:buFont typeface="Wingdings" pitchFamily="2" charset="2"/>
              <a:buChar char="q"/>
              <a:defRPr/>
            </a:pPr>
            <a:r>
              <a:rPr lang="en-US" dirty="0">
                <a:latin typeface="+mn-lt"/>
              </a:rPr>
              <a:t> RFID tag contains two segments of memory - one segment is a factory set and used to uniquely identify a tag while the other one is used by the application</a:t>
            </a:r>
          </a:p>
          <a:p>
            <a:pPr>
              <a:spcBef>
                <a:spcPct val="50000"/>
              </a:spcBef>
              <a:buFont typeface="Wingdings" pitchFamily="2" charset="2"/>
              <a:buChar char="q"/>
              <a:defRPr/>
            </a:pPr>
            <a:r>
              <a:rPr lang="en-US" dirty="0">
                <a:latin typeface="+mn-lt"/>
              </a:rPr>
              <a:t> Read/write capability of a RFID system is an advantage in interactive applications such as work-in-process or maintenance tracking</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649125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RFID tags based on power levels</a:t>
            </a:r>
          </a:p>
        </p:txBody>
      </p:sp>
      <p:sp>
        <p:nvSpPr>
          <p:cNvPr id="22531" name="Text Box 3"/>
          <p:cNvSpPr txBox="1">
            <a:spLocks noChangeArrowheads="1"/>
          </p:cNvSpPr>
          <p:nvPr/>
        </p:nvSpPr>
        <p:spPr bwMode="auto">
          <a:xfrm>
            <a:off x="381000" y="1752600"/>
            <a:ext cx="8305800" cy="2769989"/>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a:t>
            </a:r>
            <a:r>
              <a:rPr lang="en-US" sz="2400" dirty="0">
                <a:latin typeface="+mn-lt"/>
              </a:rPr>
              <a:t>Two types - Active and Passive tags</a:t>
            </a:r>
          </a:p>
          <a:p>
            <a:pPr>
              <a:spcBef>
                <a:spcPct val="50000"/>
              </a:spcBef>
              <a:buFont typeface="Wingdings" pitchFamily="2" charset="2"/>
              <a:buChar char="q"/>
              <a:defRPr/>
            </a:pPr>
            <a:r>
              <a:rPr lang="en-US" sz="2400" dirty="0">
                <a:latin typeface="+mn-lt"/>
              </a:rPr>
              <a:t> Passive tags are generally in low frequency range</a:t>
            </a:r>
          </a:p>
          <a:p>
            <a:pPr>
              <a:spcBef>
                <a:spcPct val="50000"/>
              </a:spcBef>
              <a:buFont typeface="Wingdings" pitchFamily="2" charset="2"/>
              <a:buChar char="q"/>
              <a:defRPr/>
            </a:pPr>
            <a:r>
              <a:rPr lang="en-US" sz="2400" dirty="0">
                <a:latin typeface="+mn-lt"/>
              </a:rPr>
              <a:t> Tags at higher frequency range can be either active or passive</a:t>
            </a: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64349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Active Tags</a:t>
            </a:r>
          </a:p>
        </p:txBody>
      </p:sp>
      <p:sp>
        <p:nvSpPr>
          <p:cNvPr id="23555" name="Text Box 3"/>
          <p:cNvSpPr txBox="1">
            <a:spLocks noChangeArrowheads="1"/>
          </p:cNvSpPr>
          <p:nvPr/>
        </p:nvSpPr>
        <p:spPr bwMode="auto">
          <a:xfrm>
            <a:off x="381000" y="1600200"/>
            <a:ext cx="8305800" cy="3785652"/>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a:t>
            </a:r>
            <a:r>
              <a:rPr lang="en-US" sz="2400" dirty="0">
                <a:latin typeface="+mn-lt"/>
              </a:rPr>
              <a:t>Powered by an internal battery and are typically read/write</a:t>
            </a:r>
          </a:p>
          <a:p>
            <a:pPr>
              <a:spcBef>
                <a:spcPct val="50000"/>
              </a:spcBef>
              <a:buFont typeface="Wingdings" pitchFamily="2" charset="2"/>
              <a:buChar char="q"/>
              <a:defRPr/>
            </a:pPr>
            <a:r>
              <a:rPr lang="en-US" sz="2400" dirty="0">
                <a:latin typeface="+mn-lt"/>
              </a:rPr>
              <a:t> Memory can vary from a few bytes to 1MB</a:t>
            </a:r>
          </a:p>
          <a:p>
            <a:pPr>
              <a:spcBef>
                <a:spcPct val="50000"/>
              </a:spcBef>
              <a:buFont typeface="Wingdings" pitchFamily="2" charset="2"/>
              <a:buChar char="q"/>
              <a:defRPr/>
            </a:pPr>
            <a:r>
              <a:rPr lang="en-US" sz="2400" dirty="0">
                <a:latin typeface="+mn-lt"/>
              </a:rPr>
              <a:t> Battery supplied power of an active tag generally gives it a longer read range</a:t>
            </a:r>
          </a:p>
          <a:p>
            <a:pPr>
              <a:spcBef>
                <a:spcPct val="50000"/>
              </a:spcBef>
              <a:buFont typeface="Wingdings" pitchFamily="2" charset="2"/>
              <a:buChar char="q"/>
              <a:defRPr/>
            </a:pPr>
            <a:r>
              <a:rPr lang="en-US" sz="2400" dirty="0">
                <a:latin typeface="+mn-lt"/>
              </a:rPr>
              <a:t> Greater the size, greater the cost and a limited operational life</a:t>
            </a:r>
          </a:p>
          <a:p>
            <a:pPr>
              <a:spcBef>
                <a:spcPct val="50000"/>
              </a:spcBef>
              <a:buFont typeface="Wingdings" pitchFamily="2" charset="2"/>
              <a:buNone/>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236634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Passive Tags</a:t>
            </a:r>
          </a:p>
        </p:txBody>
      </p:sp>
      <p:sp>
        <p:nvSpPr>
          <p:cNvPr id="24579" name="Text Box 3"/>
          <p:cNvSpPr txBox="1">
            <a:spLocks noChangeArrowheads="1"/>
          </p:cNvSpPr>
          <p:nvPr/>
        </p:nvSpPr>
        <p:spPr bwMode="auto">
          <a:xfrm>
            <a:off x="381000" y="1600200"/>
            <a:ext cx="8305800" cy="5124480"/>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a:t>
            </a:r>
            <a:r>
              <a:rPr lang="en-US" sz="2400" dirty="0">
                <a:latin typeface="+mn-lt"/>
              </a:rPr>
              <a:t>Operate without own power source</a:t>
            </a:r>
          </a:p>
          <a:p>
            <a:pPr>
              <a:spcBef>
                <a:spcPct val="50000"/>
              </a:spcBef>
              <a:buFont typeface="Wingdings" pitchFamily="2" charset="2"/>
              <a:buChar char="q"/>
              <a:defRPr/>
            </a:pPr>
            <a:r>
              <a:rPr lang="en-US" sz="2400" dirty="0">
                <a:latin typeface="+mn-lt"/>
              </a:rPr>
              <a:t> Obtains operating power from the reader’s antenna</a:t>
            </a:r>
          </a:p>
          <a:p>
            <a:pPr>
              <a:spcBef>
                <a:spcPct val="50000"/>
              </a:spcBef>
              <a:buFont typeface="Wingdings" pitchFamily="2" charset="2"/>
              <a:buChar char="q"/>
              <a:defRPr/>
            </a:pPr>
            <a:r>
              <a:rPr lang="en-US" sz="2400" dirty="0">
                <a:latin typeface="+mn-lt"/>
              </a:rPr>
              <a:t> Data within a passive tag is read only and generally cannot be changed during operation</a:t>
            </a:r>
          </a:p>
          <a:p>
            <a:pPr>
              <a:spcBef>
                <a:spcPct val="50000"/>
              </a:spcBef>
              <a:buFont typeface="Wingdings" pitchFamily="2" charset="2"/>
              <a:buChar char="q"/>
              <a:defRPr/>
            </a:pPr>
            <a:r>
              <a:rPr lang="en-US" sz="2400" dirty="0">
                <a:latin typeface="+mn-lt"/>
              </a:rPr>
              <a:t> Lighter, less expensive and offer a virtually unlimited operational life</a:t>
            </a:r>
          </a:p>
          <a:p>
            <a:pPr>
              <a:spcBef>
                <a:spcPct val="50000"/>
              </a:spcBef>
              <a:buFont typeface="Wingdings" pitchFamily="2" charset="2"/>
              <a:buChar char="q"/>
              <a:defRPr/>
            </a:pPr>
            <a:r>
              <a:rPr lang="en-US" sz="2400" dirty="0">
                <a:latin typeface="+mn-lt"/>
              </a:rPr>
              <a:t> Have shorter read ranges than active tags and require a high powered reader</a:t>
            </a:r>
          </a:p>
          <a:p>
            <a:pPr>
              <a:spcBef>
                <a:spcPct val="50000"/>
              </a:spcBef>
              <a:buFont typeface="Wingdings" pitchFamily="2" charset="2"/>
              <a:buChar char="q"/>
              <a:defRPr/>
            </a:pPr>
            <a:r>
              <a:rPr lang="en-US" sz="2400" dirty="0">
                <a:latin typeface="+mn-lt"/>
              </a:rPr>
              <a:t> Data is usually 32 to 128 bits long</a:t>
            </a:r>
          </a:p>
          <a:p>
            <a:pPr>
              <a:spcBef>
                <a:spcPct val="50000"/>
              </a:spcBef>
              <a:buFont typeface="Wingdings" pitchFamily="2" charset="2"/>
              <a:buNone/>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196484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Components of an RFID system</a:t>
            </a:r>
          </a:p>
        </p:txBody>
      </p:sp>
      <p:sp>
        <p:nvSpPr>
          <p:cNvPr id="25603" name="Text Box 3"/>
          <p:cNvSpPr txBox="1">
            <a:spLocks noChangeArrowheads="1"/>
          </p:cNvSpPr>
          <p:nvPr/>
        </p:nvSpPr>
        <p:spPr bwMode="auto">
          <a:xfrm>
            <a:off x="381000" y="1600200"/>
            <a:ext cx="8305800" cy="3600986"/>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A transponder programmed with unique information (RFID tag)</a:t>
            </a:r>
          </a:p>
          <a:p>
            <a:pPr>
              <a:spcBef>
                <a:spcPct val="50000"/>
              </a:spcBef>
              <a:buFont typeface="Wingdings" pitchFamily="2" charset="2"/>
              <a:buChar char="q"/>
              <a:defRPr/>
            </a:pPr>
            <a:r>
              <a:rPr lang="en-US" sz="2400" dirty="0">
                <a:latin typeface="+mn-lt"/>
              </a:rPr>
              <a:t> A transceiver with decoder (a reader)</a:t>
            </a:r>
          </a:p>
          <a:p>
            <a:pPr>
              <a:spcBef>
                <a:spcPct val="50000"/>
              </a:spcBef>
              <a:buFont typeface="Wingdings" pitchFamily="2" charset="2"/>
              <a:buChar char="q"/>
              <a:defRPr/>
            </a:pPr>
            <a:r>
              <a:rPr lang="en-US" sz="2400" dirty="0">
                <a:latin typeface="+mn-lt"/>
              </a:rPr>
              <a:t> An antenna or coil</a:t>
            </a:r>
          </a:p>
          <a:p>
            <a:pPr>
              <a:spcBef>
                <a:spcPct val="50000"/>
              </a:spcBef>
              <a:buFont typeface="Wingdings" pitchFamily="2" charset="2"/>
              <a:buNone/>
              <a:defRPr/>
            </a:pPr>
            <a:r>
              <a:rPr lang="en-US" sz="2400" dirty="0">
                <a:latin typeface="+mn-lt"/>
              </a:rPr>
              <a:t>Close proximity passive tags rely on electromagnetic or inductive coupling techniques whereas active tags are based upon propagating electromagnetic waves techniques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28920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Coupling in Passive and Active RFID tags</a:t>
            </a:r>
          </a:p>
        </p:txBody>
      </p:sp>
      <p:pic>
        <p:nvPicPr>
          <p:cNvPr id="266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19200"/>
            <a:ext cx="31527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5"/>
          <p:cNvSpPr txBox="1">
            <a:spLocks noChangeArrowheads="1"/>
          </p:cNvSpPr>
          <p:nvPr/>
        </p:nvSpPr>
        <p:spPr bwMode="auto">
          <a:xfrm>
            <a:off x="304800" y="5943600"/>
            <a:ext cx="845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		(a) Passive RFID tags		                    (b) Active RFID tags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86949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Application areas for RFID </a:t>
            </a:r>
          </a:p>
        </p:txBody>
      </p:sp>
      <p:sp>
        <p:nvSpPr>
          <p:cNvPr id="27651" name="Text Box 3"/>
          <p:cNvSpPr txBox="1">
            <a:spLocks noChangeArrowheads="1"/>
          </p:cNvSpPr>
          <p:nvPr/>
        </p:nvSpPr>
        <p:spPr bwMode="auto">
          <a:xfrm>
            <a:off x="533400" y="1426633"/>
            <a:ext cx="8305800" cy="5448300"/>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Transportation and Logistics</a:t>
            </a:r>
          </a:p>
          <a:p>
            <a:pPr>
              <a:spcBef>
                <a:spcPct val="50000"/>
              </a:spcBef>
              <a:buFont typeface="Wingdings" pitchFamily="2" charset="2"/>
              <a:buChar char="q"/>
              <a:defRPr/>
            </a:pPr>
            <a:r>
              <a:rPr lang="en-US" dirty="0">
                <a:latin typeface="+mn-lt"/>
              </a:rPr>
              <a:t> Manufacturing and Processing</a:t>
            </a:r>
          </a:p>
          <a:p>
            <a:pPr>
              <a:spcBef>
                <a:spcPct val="50000"/>
              </a:spcBef>
              <a:buFont typeface="Wingdings" pitchFamily="2" charset="2"/>
              <a:buChar char="q"/>
              <a:defRPr/>
            </a:pPr>
            <a:r>
              <a:rPr lang="en-US" dirty="0">
                <a:latin typeface="+mn-lt"/>
              </a:rPr>
              <a:t> Security</a:t>
            </a:r>
          </a:p>
          <a:p>
            <a:pPr>
              <a:spcBef>
                <a:spcPct val="50000"/>
              </a:spcBef>
              <a:buFont typeface="Wingdings" pitchFamily="2" charset="2"/>
              <a:buChar char="q"/>
              <a:defRPr/>
            </a:pPr>
            <a:r>
              <a:rPr lang="en-US" dirty="0">
                <a:latin typeface="+mn-lt"/>
              </a:rPr>
              <a:t> Animal tagging</a:t>
            </a:r>
          </a:p>
          <a:p>
            <a:pPr>
              <a:spcBef>
                <a:spcPct val="50000"/>
              </a:spcBef>
              <a:buFont typeface="Wingdings" pitchFamily="2" charset="2"/>
              <a:buChar char="q"/>
              <a:defRPr/>
            </a:pPr>
            <a:r>
              <a:rPr lang="en-US" dirty="0">
                <a:latin typeface="+mn-lt"/>
              </a:rPr>
              <a:t> Retail store and enterprise stores</a:t>
            </a:r>
          </a:p>
          <a:p>
            <a:pPr>
              <a:spcBef>
                <a:spcPct val="50000"/>
              </a:spcBef>
              <a:buFont typeface="Wingdings" pitchFamily="2" charset="2"/>
              <a:buChar char="q"/>
              <a:defRPr/>
            </a:pPr>
            <a:r>
              <a:rPr lang="en-US" dirty="0">
                <a:latin typeface="+mn-lt"/>
              </a:rPr>
              <a:t> Community library</a:t>
            </a:r>
          </a:p>
          <a:p>
            <a:pPr>
              <a:spcBef>
                <a:spcPct val="50000"/>
              </a:spcBef>
              <a:buFont typeface="Wingdings" pitchFamily="2" charset="2"/>
              <a:buChar char="q"/>
              <a:defRPr/>
            </a:pPr>
            <a:r>
              <a:rPr lang="en-US" dirty="0">
                <a:latin typeface="+mn-lt"/>
              </a:rPr>
              <a:t> Time and attendance</a:t>
            </a:r>
          </a:p>
          <a:p>
            <a:pPr>
              <a:spcBef>
                <a:spcPct val="50000"/>
              </a:spcBef>
              <a:buFont typeface="Wingdings" pitchFamily="2" charset="2"/>
              <a:buChar char="q"/>
              <a:defRPr/>
            </a:pPr>
            <a:r>
              <a:rPr lang="en-US" dirty="0">
                <a:latin typeface="+mn-lt"/>
              </a:rPr>
              <a:t>  Postal tracking</a:t>
            </a:r>
          </a:p>
          <a:p>
            <a:pPr>
              <a:spcBef>
                <a:spcPct val="50000"/>
              </a:spcBef>
              <a:buFont typeface="Wingdings" pitchFamily="2" charset="2"/>
              <a:buChar char="q"/>
              <a:defRPr/>
            </a:pPr>
            <a:r>
              <a:rPr lang="en-US" dirty="0">
                <a:latin typeface="+mn-lt"/>
              </a:rPr>
              <a:t> Airline baggage reconciliation</a:t>
            </a:r>
          </a:p>
          <a:p>
            <a:pPr>
              <a:spcBef>
                <a:spcPct val="50000"/>
              </a:spcBef>
              <a:buFont typeface="Wingdings" pitchFamily="2" charset="2"/>
              <a:buChar char="q"/>
              <a:defRPr/>
            </a:pPr>
            <a:r>
              <a:rPr lang="en-US" dirty="0">
                <a:latin typeface="+mn-lt"/>
              </a:rPr>
              <a:t> Road toll management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984598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Wireless Broadband</a:t>
            </a:r>
          </a:p>
        </p:txBody>
      </p:sp>
      <p:sp>
        <p:nvSpPr>
          <p:cNvPr id="28675" name="Text Box 3"/>
          <p:cNvSpPr txBox="1">
            <a:spLocks noChangeArrowheads="1"/>
          </p:cNvSpPr>
          <p:nvPr/>
        </p:nvSpPr>
        <p:spPr bwMode="auto">
          <a:xfrm>
            <a:off x="381000" y="1600200"/>
            <a:ext cx="8305800" cy="5463034"/>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300" dirty="0">
                <a:latin typeface="+mn-lt"/>
              </a:rPr>
              <a:t> Also known as Wireless Metropolitan Area Network (Wireless MAN) and Wireless Microwave Access (</a:t>
            </a:r>
            <a:r>
              <a:rPr lang="en-US" sz="2300" dirty="0" err="1">
                <a:latin typeface="+mn-lt"/>
              </a:rPr>
              <a:t>WiMAX</a:t>
            </a:r>
            <a:r>
              <a:rPr lang="en-US" sz="2300" dirty="0">
                <a:latin typeface="+mn-lt"/>
              </a:rPr>
              <a:t>)</a:t>
            </a:r>
          </a:p>
          <a:p>
            <a:pPr>
              <a:spcBef>
                <a:spcPct val="50000"/>
              </a:spcBef>
              <a:buFont typeface="Wingdings" pitchFamily="2" charset="2"/>
              <a:buChar char="q"/>
              <a:defRPr/>
            </a:pPr>
            <a:r>
              <a:rPr lang="en-US" sz="2300" dirty="0">
                <a:latin typeface="+mn-lt"/>
              </a:rPr>
              <a:t> IEEE 802.16 standard released in April 2002</a:t>
            </a:r>
          </a:p>
          <a:p>
            <a:pPr>
              <a:spcBef>
                <a:spcPct val="50000"/>
              </a:spcBef>
              <a:buFont typeface="Wingdings" pitchFamily="2" charset="2"/>
              <a:buChar char="q"/>
              <a:defRPr/>
            </a:pPr>
            <a:r>
              <a:rPr lang="en-US" sz="2300" dirty="0">
                <a:latin typeface="+mn-lt"/>
              </a:rPr>
              <a:t> Offers an alternative to high bandwidth wired access networks like fiber optic, cable modems and DSL</a:t>
            </a:r>
          </a:p>
          <a:p>
            <a:pPr>
              <a:spcBef>
                <a:spcPct val="50000"/>
              </a:spcBef>
              <a:buFont typeface="Wingdings" pitchFamily="2" charset="2"/>
              <a:buChar char="q"/>
              <a:defRPr/>
            </a:pPr>
            <a:r>
              <a:rPr lang="en-US" sz="2300" dirty="0">
                <a:latin typeface="+mn-lt"/>
              </a:rPr>
              <a:t> Provides network access to buildings through exterior antennas communicating with radio base stations</a:t>
            </a:r>
          </a:p>
          <a:p>
            <a:pPr>
              <a:spcBef>
                <a:spcPct val="50000"/>
              </a:spcBef>
              <a:buFont typeface="Wingdings" pitchFamily="2" charset="2"/>
              <a:buChar char="q"/>
              <a:defRPr/>
            </a:pPr>
            <a:r>
              <a:rPr lang="en-US" sz="2300" dirty="0">
                <a:latin typeface="+mn-lt"/>
              </a:rPr>
              <a:t> Networks can be created in just weeks by deploying a small number of base stations on buildings or poles to create high capacity wireless access systems</a:t>
            </a: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06731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Overview of IEEE 802.16</a:t>
            </a:r>
          </a:p>
        </p:txBody>
      </p:sp>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80" y="685800"/>
            <a:ext cx="865322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526114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Sub-standards of IEEE 802.16</a:t>
            </a:r>
          </a:p>
        </p:txBody>
      </p:sp>
      <p:sp>
        <p:nvSpPr>
          <p:cNvPr id="30723" name="Text Box 3"/>
          <p:cNvSpPr txBox="1">
            <a:spLocks noChangeArrowheads="1"/>
          </p:cNvSpPr>
          <p:nvPr/>
        </p:nvSpPr>
        <p:spPr bwMode="auto">
          <a:xfrm>
            <a:off x="381000" y="1828800"/>
            <a:ext cx="8305800" cy="2308225"/>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a:t>
            </a:r>
            <a:r>
              <a:rPr lang="en-US" sz="2400" dirty="0">
                <a:latin typeface="+mn-lt"/>
              </a:rPr>
              <a:t>IEEE 802.16.1 - Air interface for 10 to 66 GHz</a:t>
            </a:r>
          </a:p>
          <a:p>
            <a:pPr>
              <a:spcBef>
                <a:spcPct val="50000"/>
              </a:spcBef>
              <a:buFont typeface="Wingdings" pitchFamily="2" charset="2"/>
              <a:buChar char="q"/>
              <a:defRPr/>
            </a:pPr>
            <a:r>
              <a:rPr lang="en-US" sz="2400" dirty="0">
                <a:latin typeface="+mn-lt"/>
              </a:rPr>
              <a:t> IEEE 802.16.2 - Coexistence of broadband wireless access systems</a:t>
            </a:r>
          </a:p>
          <a:p>
            <a:pPr>
              <a:spcBef>
                <a:spcPct val="50000"/>
              </a:spcBef>
              <a:buFont typeface="Wingdings" pitchFamily="2" charset="2"/>
              <a:buChar char="q"/>
              <a:defRPr/>
            </a:pPr>
            <a:r>
              <a:rPr lang="en-US" sz="2400" dirty="0">
                <a:latin typeface="+mn-lt"/>
              </a:rPr>
              <a:t> IEEE 802.16.3 - Air interface for licensed frequencies, 2 to 11 GHz</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521235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a:t>
            </a:r>
          </a:p>
        </p:txBody>
      </p:sp>
      <p:sp>
        <p:nvSpPr>
          <p:cNvPr id="4099" name="Text Box 3"/>
          <p:cNvSpPr txBox="1">
            <a:spLocks noChangeArrowheads="1"/>
          </p:cNvSpPr>
          <p:nvPr/>
        </p:nvSpPr>
        <p:spPr bwMode="auto">
          <a:xfrm>
            <a:off x="533400" y="1676400"/>
            <a:ext cx="8305800" cy="7155805"/>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j-lt"/>
              </a:rPr>
              <a:t> </a:t>
            </a:r>
            <a:r>
              <a:rPr lang="en-US" sz="2400" dirty="0">
                <a:latin typeface="+mj-lt"/>
              </a:rPr>
              <a:t>Name comes from nickname of Danish king </a:t>
            </a:r>
            <a:r>
              <a:rPr lang="en-US" sz="2400" dirty="0" err="1">
                <a:latin typeface="+mj-lt"/>
              </a:rPr>
              <a:t>Harald</a:t>
            </a:r>
            <a:r>
              <a:rPr lang="en-US" sz="2400" dirty="0">
                <a:latin typeface="+mj-lt"/>
              </a:rPr>
              <a:t> </a:t>
            </a:r>
            <a:r>
              <a:rPr lang="en-US" sz="2400" dirty="0" err="1">
                <a:latin typeface="+mj-lt"/>
              </a:rPr>
              <a:t>Blåtand</a:t>
            </a:r>
            <a:endParaRPr lang="en-US" sz="2400" dirty="0">
              <a:latin typeface="+mj-lt"/>
            </a:endParaRPr>
          </a:p>
          <a:p>
            <a:pPr>
              <a:spcBef>
                <a:spcPct val="50000"/>
              </a:spcBef>
              <a:buFont typeface="Wingdings" pitchFamily="2" charset="2"/>
              <a:buChar char="q"/>
              <a:defRPr/>
            </a:pPr>
            <a:r>
              <a:rPr lang="en-US" sz="2400" dirty="0">
                <a:latin typeface="+mj-lt"/>
              </a:rPr>
              <a:t> Allows users to make ad hoc wireless connections between devices like mobile phones, desktop or notebook computers wirelessly</a:t>
            </a:r>
          </a:p>
          <a:p>
            <a:pPr>
              <a:spcBef>
                <a:spcPct val="50000"/>
              </a:spcBef>
              <a:buFont typeface="Wingdings" pitchFamily="2" charset="2"/>
              <a:buChar char="q"/>
              <a:defRPr/>
            </a:pPr>
            <a:r>
              <a:rPr lang="en-US" sz="2400" dirty="0">
                <a:latin typeface="+mj-lt"/>
              </a:rPr>
              <a:t> Data transfer at a speed of about 720 Kbps within 50 meters (150 feet) of range or beyond through walls, clothing and even luggage bags</a:t>
            </a:r>
          </a:p>
          <a:p>
            <a:pPr>
              <a:spcBef>
                <a:spcPct val="50000"/>
              </a:spcBef>
              <a:buFont typeface="Wingdings" pitchFamily="2" charset="2"/>
              <a:buChar char="q"/>
              <a:defRPr/>
            </a:pPr>
            <a:r>
              <a:rPr lang="en-US" sz="2400" dirty="0">
                <a:latin typeface="+mj-lt"/>
              </a:rPr>
              <a:t> Built into a small microchip </a:t>
            </a:r>
          </a:p>
          <a:p>
            <a:pPr>
              <a:spcBef>
                <a:spcPct val="50000"/>
              </a:spcBef>
              <a:buFont typeface="Wingdings" pitchFamily="2" charset="2"/>
              <a:buChar char="q"/>
              <a:defRPr/>
            </a:pPr>
            <a:r>
              <a:rPr lang="en-US" sz="2400" dirty="0">
                <a:latin typeface="+mj-lt"/>
              </a:rPr>
              <a:t> Operates in a globally available frequency band ensuring worldwide interoperability </a:t>
            </a:r>
          </a:p>
          <a:p>
            <a:pPr>
              <a:spcBef>
                <a:spcPct val="50000"/>
              </a:spcBef>
              <a:buFont typeface="Wingdings" pitchFamily="2" charset="2"/>
              <a:buChar char="q"/>
              <a:defRPr/>
            </a:pPr>
            <a:r>
              <a:rPr lang="en-US" sz="2400" dirty="0">
                <a:latin typeface="+mj-lt"/>
              </a:rPr>
              <a:t> Managed and maintained by Bluetooth Special Interest Group</a:t>
            </a:r>
          </a:p>
          <a:p>
            <a:pPr>
              <a:spcBef>
                <a:spcPct val="50000"/>
              </a:spcBef>
              <a:buFont typeface="Wingdings" pitchFamily="2" charset="2"/>
              <a:buChar char="q"/>
              <a:defRPr/>
            </a:pPr>
            <a:endParaRPr lang="en-US" dirty="0">
              <a:latin typeface="+mj-lt"/>
            </a:endParaRPr>
          </a:p>
          <a:p>
            <a:pPr>
              <a:spcBef>
                <a:spcPct val="50000"/>
              </a:spcBef>
              <a:buFont typeface="Wingdings" pitchFamily="2" charset="2"/>
              <a:buNone/>
              <a:defRPr/>
            </a:pPr>
            <a:r>
              <a:rPr lang="en-US" dirty="0">
                <a:latin typeface="+mj-lt"/>
              </a:rPr>
              <a:t> </a:t>
            </a:r>
          </a:p>
          <a:p>
            <a:pPr>
              <a:spcBef>
                <a:spcPct val="50000"/>
              </a:spcBef>
              <a:buFont typeface="Wingdings" pitchFamily="2" charset="2"/>
              <a:buChar char="q"/>
              <a:defRPr/>
            </a:pPr>
            <a:endParaRPr lang="en-US" dirty="0">
              <a:latin typeface="+mj-lt"/>
            </a:endParaRPr>
          </a:p>
          <a:p>
            <a:pPr>
              <a:spcBef>
                <a:spcPct val="50000"/>
              </a:spcBef>
              <a:buFont typeface="Wingdings" pitchFamily="2" charset="2"/>
              <a:buChar char="q"/>
              <a:defRPr/>
            </a:pPr>
            <a:endParaRPr lang="en-US" dirty="0">
              <a:latin typeface="+mj-lt"/>
            </a:endParaRPr>
          </a:p>
          <a:p>
            <a:pPr>
              <a:spcBef>
                <a:spcPct val="50000"/>
              </a:spcBef>
              <a:buFont typeface="Wingdings" pitchFamily="2" charset="2"/>
              <a:buChar char="q"/>
              <a:defRPr/>
            </a:pPr>
            <a:endParaRPr lang="en-US" dirty="0">
              <a:latin typeface="+mj-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48566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Basics of IEEE 802.16</a:t>
            </a:r>
          </a:p>
        </p:txBody>
      </p:sp>
      <p:sp>
        <p:nvSpPr>
          <p:cNvPr id="31747" name="Text Box 3"/>
          <p:cNvSpPr txBox="1">
            <a:spLocks noChangeArrowheads="1"/>
          </p:cNvSpPr>
          <p:nvPr/>
        </p:nvSpPr>
        <p:spPr bwMode="auto">
          <a:xfrm>
            <a:off x="381000" y="1600200"/>
            <a:ext cx="8305800" cy="3416300"/>
          </a:xfrm>
          <a:prstGeom prst="rect">
            <a:avLst/>
          </a:prstGeom>
          <a:noFill/>
          <a:ln w="9525">
            <a:noFill/>
            <a:miter lim="800000"/>
            <a:headEnd/>
            <a:tailEnd/>
          </a:ln>
        </p:spPr>
        <p:txBody>
          <a:bodyPr>
            <a:spAutoFit/>
          </a:bodyPr>
          <a:lstStyle/>
          <a:p>
            <a:pPr>
              <a:spcBef>
                <a:spcPct val="50000"/>
              </a:spcBef>
              <a:buFont typeface="Wingdings" pitchFamily="2" charset="2"/>
              <a:buNone/>
              <a:defRPr/>
            </a:pPr>
            <a:r>
              <a:rPr lang="en-US" dirty="0">
                <a:latin typeface="+mn-lt"/>
              </a:rPr>
              <a:t>IEEE 802.16 standards are concerned with the air interface between a subscriber’s transceiver station and a base transceiver station</a:t>
            </a:r>
          </a:p>
          <a:p>
            <a:pPr>
              <a:spcBef>
                <a:spcPct val="50000"/>
              </a:spcBef>
              <a:buFont typeface="Wingdings" pitchFamily="2" charset="2"/>
              <a:buChar char="q"/>
              <a:defRPr/>
            </a:pPr>
            <a:r>
              <a:rPr lang="en-US" dirty="0">
                <a:latin typeface="+mn-lt"/>
              </a:rPr>
              <a:t> The Physical Layer</a:t>
            </a:r>
          </a:p>
          <a:p>
            <a:pPr>
              <a:spcBef>
                <a:spcPct val="50000"/>
              </a:spcBef>
              <a:buFont typeface="Wingdings" pitchFamily="2" charset="2"/>
              <a:buChar char="q"/>
              <a:defRPr/>
            </a:pPr>
            <a:r>
              <a:rPr lang="en-US" dirty="0">
                <a:latin typeface="+mn-lt"/>
              </a:rPr>
              <a:t> MAC Layer</a:t>
            </a:r>
          </a:p>
          <a:p>
            <a:pPr>
              <a:spcBef>
                <a:spcPct val="50000"/>
              </a:spcBef>
              <a:buFont typeface="Wingdings" pitchFamily="2" charset="2"/>
              <a:buChar char="q"/>
              <a:defRPr/>
            </a:pPr>
            <a:r>
              <a:rPr lang="en-US" dirty="0">
                <a:latin typeface="+mn-lt"/>
              </a:rPr>
              <a:t> Convergence Layer</a:t>
            </a: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850854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Physical Layer</a:t>
            </a:r>
          </a:p>
        </p:txBody>
      </p:sp>
      <p:sp>
        <p:nvSpPr>
          <p:cNvPr id="32771" name="Text Box 3"/>
          <p:cNvSpPr txBox="1">
            <a:spLocks noChangeArrowheads="1"/>
          </p:cNvSpPr>
          <p:nvPr/>
        </p:nvSpPr>
        <p:spPr bwMode="auto">
          <a:xfrm>
            <a:off x="381000" y="1600200"/>
            <a:ext cx="8305800" cy="4570482"/>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Specifies the frequency band, the modulation scheme, error-correction techniques, synchronization between transmitter and receiver, data rate and the multiplexing structure</a:t>
            </a:r>
          </a:p>
          <a:p>
            <a:pPr>
              <a:spcBef>
                <a:spcPct val="50000"/>
              </a:spcBef>
              <a:buFont typeface="Wingdings" pitchFamily="2" charset="2"/>
              <a:buChar char="q"/>
              <a:defRPr/>
            </a:pPr>
            <a:r>
              <a:rPr lang="en-US" sz="2400" dirty="0">
                <a:latin typeface="+mn-lt"/>
              </a:rPr>
              <a:t> Both TDD and FDD alternatives support adaptive burst profiles in which modulation and coding options may be dynamically assigned on a burst-by-burst basis</a:t>
            </a:r>
          </a:p>
          <a:p>
            <a:pPr>
              <a:spcBef>
                <a:spcPct val="50000"/>
              </a:spcBef>
              <a:buFont typeface="Wingdings" pitchFamily="2" charset="2"/>
              <a:buChar char="q"/>
              <a:defRPr/>
            </a:pPr>
            <a:r>
              <a:rPr lang="en-US" sz="2400" dirty="0">
                <a:latin typeface="+mn-lt"/>
              </a:rPr>
              <a:t> Three physical layer for services: Wireless MAN-SC2, Wireless MAN-OFDM and Wireless MAN-OFDMA</a:t>
            </a:r>
          </a:p>
          <a:p>
            <a:pPr>
              <a:spcBef>
                <a:spcPct val="50000"/>
              </a:spcBef>
              <a:buFont typeface="Wingdings" pitchFamily="2" charset="2"/>
              <a:buNone/>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879357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Medium Access Control Layer</a:t>
            </a:r>
          </a:p>
        </p:txBody>
      </p:sp>
      <p:sp>
        <p:nvSpPr>
          <p:cNvPr id="33795" name="Text Box 3"/>
          <p:cNvSpPr txBox="1">
            <a:spLocks noChangeArrowheads="1"/>
          </p:cNvSpPr>
          <p:nvPr/>
        </p:nvSpPr>
        <p:spPr bwMode="auto">
          <a:xfrm>
            <a:off x="381000" y="1600200"/>
            <a:ext cx="8305800" cy="3831818"/>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Designed for point-to-multipoint broadband wireless access</a:t>
            </a:r>
          </a:p>
          <a:p>
            <a:pPr>
              <a:spcBef>
                <a:spcPct val="50000"/>
              </a:spcBef>
              <a:buFont typeface="Wingdings" pitchFamily="2" charset="2"/>
              <a:buChar char="q"/>
              <a:defRPr/>
            </a:pPr>
            <a:r>
              <a:rPr lang="en-US" sz="2400" dirty="0">
                <a:latin typeface="+mn-lt"/>
              </a:rPr>
              <a:t> Addresses the need for very high bit rates, both uplink (to the base station) and downlink (from the base station)</a:t>
            </a:r>
          </a:p>
          <a:p>
            <a:pPr>
              <a:spcBef>
                <a:spcPct val="50000"/>
              </a:spcBef>
              <a:buFont typeface="Wingdings" pitchFamily="2" charset="2"/>
              <a:buChar char="q"/>
              <a:defRPr/>
            </a:pPr>
            <a:r>
              <a:rPr lang="en-US" sz="2400" dirty="0">
                <a:latin typeface="+mn-lt"/>
              </a:rPr>
              <a:t> Services like multimedia and voice can run as 802.16 MAC is equipped to accommodate both continuous and </a:t>
            </a:r>
            <a:r>
              <a:rPr lang="en-US" sz="2400" dirty="0" err="1">
                <a:latin typeface="+mn-lt"/>
              </a:rPr>
              <a:t>bursty</a:t>
            </a:r>
            <a:r>
              <a:rPr lang="en-US" sz="2400" dirty="0">
                <a:latin typeface="+mn-lt"/>
              </a:rPr>
              <a:t> traffic</a:t>
            </a:r>
          </a:p>
          <a:p>
            <a:pPr>
              <a:spcBef>
                <a:spcPct val="50000"/>
              </a:spcBef>
              <a:buFont typeface="Wingdings" pitchFamily="2" charset="2"/>
              <a:buNone/>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931171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Convergence Layer </a:t>
            </a:r>
          </a:p>
        </p:txBody>
      </p:sp>
      <p:sp>
        <p:nvSpPr>
          <p:cNvPr id="34819" name="Text Box 3"/>
          <p:cNvSpPr txBox="1">
            <a:spLocks noChangeArrowheads="1"/>
          </p:cNvSpPr>
          <p:nvPr/>
        </p:nvSpPr>
        <p:spPr bwMode="auto">
          <a:xfrm>
            <a:off x="381000" y="1600200"/>
            <a:ext cx="8305800" cy="1754188"/>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Provides functions specific to the service being provided</a:t>
            </a:r>
          </a:p>
          <a:p>
            <a:pPr>
              <a:spcBef>
                <a:spcPct val="50000"/>
              </a:spcBef>
              <a:buFont typeface="Wingdings" pitchFamily="2" charset="2"/>
              <a:buChar char="q"/>
              <a:defRPr/>
            </a:pPr>
            <a:r>
              <a:rPr lang="en-US" dirty="0">
                <a:latin typeface="+mn-lt"/>
              </a:rPr>
              <a:t> Bearer services include digital audio/video multicast, digital telephony, ATM, Internet access, wireless trunks in telephone networks and frame relay</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78813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Mobile IP</a:t>
            </a:r>
          </a:p>
        </p:txBody>
      </p:sp>
      <p:sp>
        <p:nvSpPr>
          <p:cNvPr id="35843" name="Text Box 3"/>
          <p:cNvSpPr txBox="1">
            <a:spLocks noChangeArrowheads="1"/>
          </p:cNvSpPr>
          <p:nvPr/>
        </p:nvSpPr>
        <p:spPr bwMode="auto">
          <a:xfrm>
            <a:off x="457200" y="1295400"/>
            <a:ext cx="8305800" cy="5262563"/>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‘Mobile IP’ signifies that, while a user is connected to applications across the Internet and the user’s point of attachment changes dynamically, all connections are maintained despite the change in underlying network properties</a:t>
            </a:r>
          </a:p>
          <a:p>
            <a:pPr>
              <a:spcBef>
                <a:spcPct val="50000"/>
              </a:spcBef>
              <a:buFont typeface="Wingdings" pitchFamily="2" charset="2"/>
              <a:buChar char="q"/>
              <a:defRPr/>
            </a:pPr>
            <a:r>
              <a:rPr lang="en-US" dirty="0">
                <a:latin typeface="+mn-lt"/>
              </a:rPr>
              <a:t> Similar to the handoff/roaming situation in cellular network</a:t>
            </a:r>
          </a:p>
          <a:p>
            <a:pPr>
              <a:spcBef>
                <a:spcPct val="50000"/>
              </a:spcBef>
              <a:buFont typeface="Wingdings" pitchFamily="2" charset="2"/>
              <a:buChar char="q"/>
              <a:defRPr/>
            </a:pPr>
            <a:r>
              <a:rPr lang="en-US" dirty="0">
                <a:latin typeface="+mn-lt"/>
              </a:rPr>
              <a:t> Mobile IP allows the mobile node to use two IP addresses  called home address and care of address</a:t>
            </a:r>
          </a:p>
          <a:p>
            <a:pPr>
              <a:spcBef>
                <a:spcPct val="50000"/>
              </a:spcBef>
              <a:buFont typeface="Wingdings" pitchFamily="2" charset="2"/>
              <a:buChar char="q"/>
              <a:defRPr/>
            </a:pPr>
            <a:r>
              <a:rPr lang="en-US" dirty="0">
                <a:latin typeface="+mn-lt"/>
              </a:rPr>
              <a:t> The home address is static and known to everybody as the identity of the host</a:t>
            </a:r>
          </a:p>
          <a:p>
            <a:pPr>
              <a:spcBef>
                <a:spcPct val="50000"/>
              </a:spcBef>
              <a:buFont typeface="Wingdings" pitchFamily="2" charset="2"/>
              <a:buChar char="q"/>
              <a:defRPr/>
            </a:pPr>
            <a:r>
              <a:rPr lang="en-US" dirty="0">
                <a:latin typeface="+mn-lt"/>
              </a:rPr>
              <a:t> The care of address changes at each new point of attachment and can be thought of as the mobile node’s location specific address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799231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Working of Mobile IP</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19238"/>
            <a:ext cx="70866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041915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Working of Mobile IP</a:t>
            </a:r>
          </a:p>
        </p:txBody>
      </p:sp>
      <p:sp>
        <p:nvSpPr>
          <p:cNvPr id="37891" name="Text Box 4"/>
          <p:cNvSpPr txBox="1">
            <a:spLocks noChangeArrowheads="1"/>
          </p:cNvSpPr>
          <p:nvPr/>
        </p:nvSpPr>
        <p:spPr bwMode="auto">
          <a:xfrm>
            <a:off x="304800" y="1527175"/>
            <a:ext cx="8458200" cy="4708981"/>
          </a:xfrm>
          <a:prstGeom prst="rect">
            <a:avLst/>
          </a:prstGeom>
          <a:noFill/>
          <a:ln w="9525">
            <a:noFill/>
            <a:miter lim="800000"/>
            <a:headEnd/>
            <a:tailEnd/>
          </a:ln>
        </p:spPr>
        <p:txBody>
          <a:bodyPr>
            <a:spAutoFit/>
          </a:bodyPr>
          <a:lstStyle/>
          <a:p>
            <a:pPr>
              <a:spcBef>
                <a:spcPct val="50000"/>
              </a:spcBef>
              <a:buFont typeface="Wingdings" pitchFamily="2" charset="2"/>
              <a:buNone/>
              <a:defRPr/>
            </a:pPr>
            <a:r>
              <a:rPr lang="en-US" sz="2400" dirty="0">
                <a:latin typeface="+mn-lt"/>
              </a:rPr>
              <a:t>Let’s take the case of mobile node (A) and another host (server X). The following steps take place: </a:t>
            </a:r>
          </a:p>
          <a:p>
            <a:pPr>
              <a:spcBef>
                <a:spcPct val="50000"/>
              </a:spcBef>
              <a:buFont typeface="Wingdings" pitchFamily="2" charset="2"/>
              <a:buChar char="q"/>
              <a:defRPr/>
            </a:pPr>
            <a:r>
              <a:rPr lang="en-US" sz="2400" dirty="0">
                <a:latin typeface="+mn-lt"/>
              </a:rPr>
              <a:t> Server X wants to transmit an IP datagram to node A. The home address of A is advertised and known to X. X does not know whether A is in the home network or somewhere else. Therefore, X sends the packet to A with A’s home address as the destination IP address in the IP header. The IP datagram is routed to A’s home network.</a:t>
            </a:r>
          </a:p>
          <a:p>
            <a:pPr>
              <a:spcBef>
                <a:spcPct val="50000"/>
              </a:spcBef>
              <a:buFont typeface="Wingdings" pitchFamily="2" charset="2"/>
              <a:buNone/>
              <a:defRPr/>
            </a:pPr>
            <a:endParaRPr lang="en-US" sz="2400" dirty="0">
              <a:latin typeface="+mn-lt"/>
            </a:endParaRPr>
          </a:p>
          <a:p>
            <a:pPr>
              <a:spcBef>
                <a:spcPct val="50000"/>
              </a:spcBef>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77656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Working of Mobile IP</a:t>
            </a:r>
          </a:p>
        </p:txBody>
      </p:sp>
      <p:sp>
        <p:nvSpPr>
          <p:cNvPr id="38915" name="Text Box 3"/>
          <p:cNvSpPr txBox="1">
            <a:spLocks noChangeArrowheads="1"/>
          </p:cNvSpPr>
          <p:nvPr/>
        </p:nvSpPr>
        <p:spPr bwMode="auto">
          <a:xfrm>
            <a:off x="381000" y="1447800"/>
            <a:ext cx="8305800" cy="5578450"/>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300" dirty="0">
                <a:latin typeface="+mn-lt"/>
              </a:rPr>
              <a:t> At the A’s home network, the incoming IP datagram is intercepted by the home agent. The home agent discovers that A is in a foreign network. A care of address has been allocated to A by this foreign network and available with the home agent. The home agent encapsulates the entire datagram inside a new IP datagram, with A’s care of address in the IP header. This new datagram with the care of address as the destination address is retransmitted by the home agent.</a:t>
            </a:r>
          </a:p>
          <a:p>
            <a:pPr>
              <a:spcBef>
                <a:spcPct val="50000"/>
              </a:spcBef>
              <a:buFont typeface="Wingdings" pitchFamily="2" charset="2"/>
              <a:buChar char="q"/>
              <a:defRPr/>
            </a:pPr>
            <a:r>
              <a:rPr lang="en-US" sz="2300" dirty="0">
                <a:latin typeface="+mn-lt"/>
              </a:rPr>
              <a:t> At the foreign network, the incoming IP datagram is intercepted by the foreign agent. The foreign agent is the counterpart of the home agent in the foreign network. The foreign agent strips off the outer IP header, and delivers the original datagram to A.</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39508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Working of Mobile IP</a:t>
            </a:r>
          </a:p>
        </p:txBody>
      </p:sp>
      <p:sp>
        <p:nvSpPr>
          <p:cNvPr id="39939" name="Text Box 3"/>
          <p:cNvSpPr txBox="1">
            <a:spLocks noChangeArrowheads="1"/>
          </p:cNvSpPr>
          <p:nvPr/>
        </p:nvSpPr>
        <p:spPr bwMode="auto">
          <a:xfrm>
            <a:off x="381000" y="1600200"/>
            <a:ext cx="8305800" cy="5078313"/>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A intends to respond to this message and sends traffic to X. In this example, X is not mobile; therefore X has a fixed IP address. For routing A’s IP datagram to X, each datagram is sent to some router in the foreign network. Typically, this router is the foreign agent. A uses X’s IP static address as the destination address in the IP header.</a:t>
            </a:r>
          </a:p>
          <a:p>
            <a:pPr>
              <a:spcBef>
                <a:spcPct val="50000"/>
              </a:spcBef>
              <a:buFont typeface="Wingdings" pitchFamily="2" charset="2"/>
              <a:buChar char="q"/>
              <a:defRPr/>
            </a:pPr>
            <a:r>
              <a:rPr lang="en-US" sz="2400" dirty="0">
                <a:latin typeface="+mn-lt"/>
              </a:rPr>
              <a:t> The IP datagram from A to X travels directly across the network, using X’s IP address as the destination address.</a:t>
            </a:r>
          </a:p>
          <a:p>
            <a:pPr>
              <a:spcBef>
                <a:spcPct val="50000"/>
              </a:spcBef>
              <a:buFont typeface="Wingdings" pitchFamily="2" charset="2"/>
              <a:buChar char="q"/>
              <a:defRPr/>
            </a:pPr>
            <a:endParaRPr lang="en-US" sz="2400" dirty="0">
              <a:latin typeface="+mn-lt"/>
            </a:endParaRPr>
          </a:p>
          <a:p>
            <a:pPr>
              <a:spcBef>
                <a:spcPct val="50000"/>
              </a:spcBef>
              <a:buFont typeface="Wingdings" pitchFamily="2" charset="2"/>
              <a:buChar char="q"/>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94474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Working of Mobile IP</a:t>
            </a:r>
          </a:p>
        </p:txBody>
      </p:sp>
      <p:sp>
        <p:nvSpPr>
          <p:cNvPr id="40963" name="Text Box 3"/>
          <p:cNvSpPr txBox="1">
            <a:spLocks noChangeArrowheads="1"/>
          </p:cNvSpPr>
          <p:nvPr/>
        </p:nvSpPr>
        <p:spPr bwMode="auto">
          <a:xfrm>
            <a:off x="381000" y="1828800"/>
            <a:ext cx="8305800" cy="3785652"/>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solidFill>
                  <a:srgbClr val="3333FF"/>
                </a:solidFill>
                <a:latin typeface="+mn-lt"/>
              </a:rPr>
              <a:t> Discovery </a:t>
            </a:r>
            <a:r>
              <a:rPr lang="en-US" sz="2400" dirty="0">
                <a:latin typeface="+mn-lt"/>
              </a:rPr>
              <a:t>- A mobile node uses a discovery procedure to identify prospective home agents and foreign agents.</a:t>
            </a:r>
          </a:p>
          <a:p>
            <a:pPr>
              <a:spcBef>
                <a:spcPct val="50000"/>
              </a:spcBef>
              <a:buFont typeface="Wingdings" pitchFamily="2" charset="2"/>
              <a:buChar char="q"/>
              <a:defRPr/>
            </a:pPr>
            <a:r>
              <a:rPr lang="en-US" sz="2400" dirty="0">
                <a:latin typeface="+mn-lt"/>
              </a:rPr>
              <a:t> </a:t>
            </a:r>
            <a:r>
              <a:rPr lang="en-US" sz="2400" dirty="0">
                <a:solidFill>
                  <a:srgbClr val="3333FF"/>
                </a:solidFill>
                <a:latin typeface="+mn-lt"/>
              </a:rPr>
              <a:t>Registration</a:t>
            </a:r>
            <a:r>
              <a:rPr lang="en-US" sz="2400" dirty="0">
                <a:latin typeface="+mn-lt"/>
              </a:rPr>
              <a:t> - A mobile node uses a registration procedure to inform its home agent of its care-of address.</a:t>
            </a:r>
          </a:p>
          <a:p>
            <a:pPr>
              <a:spcBef>
                <a:spcPct val="50000"/>
              </a:spcBef>
              <a:buFont typeface="Wingdings" pitchFamily="2" charset="2"/>
              <a:buChar char="q"/>
              <a:defRPr/>
            </a:pPr>
            <a:r>
              <a:rPr lang="en-US" sz="2400" dirty="0">
                <a:latin typeface="+mn-lt"/>
              </a:rPr>
              <a:t> </a:t>
            </a:r>
            <a:r>
              <a:rPr lang="en-US" sz="2400" dirty="0">
                <a:solidFill>
                  <a:srgbClr val="3333FF"/>
                </a:solidFill>
                <a:latin typeface="+mn-lt"/>
              </a:rPr>
              <a:t>Tunneling</a:t>
            </a:r>
            <a:r>
              <a:rPr lang="en-US" sz="2400" dirty="0">
                <a:latin typeface="+mn-lt"/>
              </a:rPr>
              <a:t> - Tunneling procedure is used to forward IP </a:t>
            </a:r>
            <a:r>
              <a:rPr lang="en-US" sz="2400" dirty="0" err="1">
                <a:latin typeface="+mn-lt"/>
              </a:rPr>
              <a:t>datagrams</a:t>
            </a:r>
            <a:r>
              <a:rPr lang="en-US" sz="2400" dirty="0">
                <a:latin typeface="+mn-lt"/>
              </a:rPr>
              <a:t> from a home address to a care of address.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349207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Protocol</a:t>
            </a:r>
          </a:p>
        </p:txBody>
      </p:sp>
      <p:sp>
        <p:nvSpPr>
          <p:cNvPr id="5123" name="Text Box 3"/>
          <p:cNvSpPr txBox="1">
            <a:spLocks noChangeArrowheads="1"/>
          </p:cNvSpPr>
          <p:nvPr/>
        </p:nvSpPr>
        <p:spPr bwMode="auto">
          <a:xfrm>
            <a:off x="381000" y="1600200"/>
            <a:ext cx="8305800" cy="4662815"/>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Uses the unlicensed 2.4 GHz ISM (Industrial Scientific and Medical) frequency band</a:t>
            </a:r>
          </a:p>
          <a:p>
            <a:pPr>
              <a:spcBef>
                <a:spcPct val="50000"/>
              </a:spcBef>
              <a:buFont typeface="Wingdings" pitchFamily="2" charset="2"/>
              <a:buChar char="q"/>
              <a:defRPr/>
            </a:pPr>
            <a:r>
              <a:rPr lang="en-US" dirty="0">
                <a:latin typeface="+mn-lt"/>
              </a:rPr>
              <a:t> 79 available channels spaced 1 MHz apart from 2.402 GHz to 2.480 GHz</a:t>
            </a:r>
          </a:p>
          <a:p>
            <a:pPr>
              <a:spcBef>
                <a:spcPct val="50000"/>
              </a:spcBef>
              <a:buFont typeface="Wingdings" pitchFamily="2" charset="2"/>
              <a:buChar char="q"/>
              <a:defRPr/>
            </a:pPr>
            <a:r>
              <a:rPr lang="en-US" dirty="0">
                <a:latin typeface="+mn-lt"/>
              </a:rPr>
              <a:t> Allows power levels starting from 1mW (covering 10 </a:t>
            </a:r>
            <a:r>
              <a:rPr lang="en-US" dirty="0" err="1">
                <a:latin typeface="+mn-lt"/>
              </a:rPr>
              <a:t>centimetres</a:t>
            </a:r>
            <a:r>
              <a:rPr lang="en-US" dirty="0">
                <a:latin typeface="+mn-lt"/>
              </a:rPr>
              <a:t>) to 100mW (covering </a:t>
            </a:r>
            <a:r>
              <a:rPr lang="en-US" dirty="0" err="1">
                <a:latin typeface="+mn-lt"/>
              </a:rPr>
              <a:t>upto</a:t>
            </a:r>
            <a:r>
              <a:rPr lang="en-US" dirty="0">
                <a:latin typeface="+mn-lt"/>
              </a:rPr>
              <a:t> 100 meters) suitable for short device zone to personal area networks within a home</a:t>
            </a:r>
          </a:p>
          <a:p>
            <a:pPr>
              <a:spcBef>
                <a:spcPct val="50000"/>
              </a:spcBef>
              <a:buFont typeface="Wingdings" pitchFamily="2" charset="2"/>
              <a:buChar char="q"/>
              <a:defRPr/>
            </a:pPr>
            <a:r>
              <a:rPr lang="en-US" dirty="0">
                <a:latin typeface="+mn-lt"/>
              </a:rPr>
              <a:t> Supports both </a:t>
            </a:r>
            <a:r>
              <a:rPr lang="en-US" dirty="0" err="1">
                <a:latin typeface="+mn-lt"/>
              </a:rPr>
              <a:t>unicast</a:t>
            </a:r>
            <a:r>
              <a:rPr lang="en-US" dirty="0">
                <a:latin typeface="+mn-lt"/>
              </a:rPr>
              <a:t> (point-to-point) and multicast (point-to-multipoint) connections</a:t>
            </a:r>
          </a:p>
          <a:p>
            <a:pPr>
              <a:spcBef>
                <a:spcPct val="50000"/>
              </a:spcBef>
              <a:buFont typeface="Wingdings" pitchFamily="2" charset="2"/>
              <a:buChar char="q"/>
              <a:defRPr/>
            </a:pPr>
            <a:r>
              <a:rPr lang="en-US" dirty="0">
                <a:latin typeface="+mn-lt"/>
              </a:rPr>
              <a:t> Bluetooth protocols are a collection of many inter-related protocols</a:t>
            </a:r>
          </a:p>
          <a:p>
            <a:pPr>
              <a:spcBef>
                <a:spcPct val="50000"/>
              </a:spcBef>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114262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IP headers in Mobile IP</a:t>
            </a: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79439"/>
            <a:ext cx="8839200" cy="582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087065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Cellular IP</a:t>
            </a:r>
          </a:p>
        </p:txBody>
      </p:sp>
      <p:sp>
        <p:nvSpPr>
          <p:cNvPr id="43011" name="Text Box 3"/>
          <p:cNvSpPr txBox="1">
            <a:spLocks noChangeArrowheads="1"/>
          </p:cNvSpPr>
          <p:nvPr/>
        </p:nvSpPr>
        <p:spPr bwMode="auto">
          <a:xfrm>
            <a:off x="381000" y="1600200"/>
            <a:ext cx="8305800" cy="4708981"/>
          </a:xfrm>
          <a:prstGeom prst="rect">
            <a:avLst/>
          </a:prstGeom>
          <a:noFill/>
          <a:ln w="9525">
            <a:noFill/>
            <a:miter lim="800000"/>
            <a:headEnd/>
            <a:tailEnd/>
          </a:ln>
        </p:spPr>
        <p:txBody>
          <a:bodyPr>
            <a:spAutoFit/>
          </a:bodyPr>
          <a:lstStyle/>
          <a:p>
            <a:pPr marL="342900" indent="-342900">
              <a:spcBef>
                <a:spcPct val="50000"/>
              </a:spcBef>
              <a:buFont typeface="Wingdings" panose="05000000000000000000" pitchFamily="2" charset="2"/>
              <a:buChar char="q"/>
              <a:defRPr/>
            </a:pPr>
            <a:r>
              <a:rPr lang="en-US" sz="2400" dirty="0">
                <a:latin typeface="+mn-lt"/>
              </a:rPr>
              <a:t>None of the nodes know the exact location of a mobile host. Packets addressed to a mobile host are routed to its current base station on a hop-by-hop basis where each node only needs to know on which of its outgoing ports to forward packets. This limited routing information (referred as </a:t>
            </a:r>
            <a:r>
              <a:rPr lang="en-US" sz="2400" dirty="0">
                <a:solidFill>
                  <a:srgbClr val="3333FF"/>
                </a:solidFill>
                <a:latin typeface="+mn-lt"/>
              </a:rPr>
              <a:t>mapping</a:t>
            </a:r>
            <a:r>
              <a:rPr lang="en-US" sz="2400" dirty="0">
                <a:latin typeface="+mn-lt"/>
              </a:rPr>
              <a:t>) is local to the node and does not assume that nodes have any knowledge of the wireless network topology. Mappings are created and updated based on the packets transmitted by mobile hosts.</a:t>
            </a:r>
          </a:p>
          <a:p>
            <a:pPr marL="342900" indent="-342900">
              <a:spcBef>
                <a:spcPct val="50000"/>
              </a:spcBef>
              <a:buFont typeface="Wingdings" panose="05000000000000000000" pitchFamily="2" charset="2"/>
              <a:buChar char="q"/>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91545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Cellular IP</a:t>
            </a:r>
          </a:p>
        </p:txBody>
      </p:sp>
      <p:sp>
        <p:nvSpPr>
          <p:cNvPr id="44035" name="Text Box 3"/>
          <p:cNvSpPr txBox="1">
            <a:spLocks noChangeArrowheads="1"/>
          </p:cNvSpPr>
          <p:nvPr/>
        </p:nvSpPr>
        <p:spPr bwMode="auto">
          <a:xfrm>
            <a:off x="381000" y="1600200"/>
            <a:ext cx="8305800" cy="3970318"/>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Uses two parallel structures of mappings through Paging Caches (PC) and Routing Caches (RC)</a:t>
            </a:r>
          </a:p>
          <a:p>
            <a:pPr>
              <a:spcBef>
                <a:spcPct val="50000"/>
              </a:spcBef>
              <a:buFont typeface="Wingdings" pitchFamily="2" charset="2"/>
              <a:buChar char="q"/>
              <a:defRPr/>
            </a:pPr>
            <a:r>
              <a:rPr lang="en-US" sz="2400" dirty="0">
                <a:latin typeface="+mn-lt"/>
              </a:rPr>
              <a:t> PCs maintain mappings for stationary and idle (not in data communication state) hosts</a:t>
            </a:r>
          </a:p>
          <a:p>
            <a:pPr>
              <a:spcBef>
                <a:spcPct val="50000"/>
              </a:spcBef>
              <a:buFont typeface="Wingdings" pitchFamily="2" charset="2"/>
              <a:buChar char="q"/>
              <a:defRPr/>
            </a:pPr>
            <a:r>
              <a:rPr lang="en-US" sz="2400" dirty="0">
                <a:latin typeface="+mn-lt"/>
              </a:rPr>
              <a:t> RC maintains mappings for mobile hosts </a:t>
            </a:r>
          </a:p>
          <a:p>
            <a:pPr>
              <a:spcBef>
                <a:spcPct val="50000"/>
              </a:spcBef>
              <a:buFont typeface="Wingdings" pitchFamily="2" charset="2"/>
              <a:buChar char="q"/>
              <a:defRPr/>
            </a:pPr>
            <a:r>
              <a:rPr lang="en-US" sz="2400" dirty="0">
                <a:latin typeface="+mn-lt"/>
              </a:rPr>
              <a:t> Mapping entries in PC have a large timeout interval, in the order of seconds or minutes. RCs maintain mappings for mobile hosts currently receiving data or expecting to receive data</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936316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5334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Relationship between Mobile IP and Cellular IP</a:t>
            </a:r>
          </a:p>
        </p:txBody>
      </p:sp>
      <p:pic>
        <p:nvPicPr>
          <p:cNvPr id="450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685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9265529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Internet Protocol version 6</a:t>
            </a:r>
          </a:p>
        </p:txBody>
      </p:sp>
      <p:sp>
        <p:nvSpPr>
          <p:cNvPr id="46083" name="Text Box 3"/>
          <p:cNvSpPr txBox="1">
            <a:spLocks noChangeArrowheads="1"/>
          </p:cNvSpPr>
          <p:nvPr/>
        </p:nvSpPr>
        <p:spPr bwMode="auto">
          <a:xfrm>
            <a:off x="381000" y="1600200"/>
            <a:ext cx="8305800" cy="4708981"/>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Successor to today’s IP version 4 protocol (IPv4)</a:t>
            </a:r>
          </a:p>
          <a:p>
            <a:pPr>
              <a:spcBef>
                <a:spcPct val="50000"/>
              </a:spcBef>
              <a:buFont typeface="Wingdings" pitchFamily="2" charset="2"/>
              <a:buChar char="q"/>
              <a:defRPr/>
            </a:pPr>
            <a:r>
              <a:rPr lang="en-US" sz="2400" dirty="0">
                <a:latin typeface="+mn-lt"/>
              </a:rPr>
              <a:t> Internet Engineering Task Force (IETF) has produced a comprehensive set of specifications (RFC 1287, 1752, 1886, 1971, 1993, 2292, 2373, 2460, 2473, etc.) that define the next-generation IP protocol originally known as ‘</a:t>
            </a:r>
            <a:r>
              <a:rPr lang="en-US" sz="2400" dirty="0" err="1">
                <a:latin typeface="+mn-lt"/>
              </a:rPr>
              <a:t>IPNg</a:t>
            </a:r>
            <a:r>
              <a:rPr lang="en-US" sz="2400" dirty="0">
                <a:latin typeface="+mn-lt"/>
              </a:rPr>
              <a:t>’</a:t>
            </a:r>
          </a:p>
          <a:p>
            <a:pPr>
              <a:spcBef>
                <a:spcPct val="50000"/>
              </a:spcBef>
              <a:buFont typeface="Wingdings" pitchFamily="2" charset="2"/>
              <a:buChar char="q"/>
              <a:defRPr/>
            </a:pPr>
            <a:r>
              <a:rPr lang="en-US" sz="2400" dirty="0">
                <a:latin typeface="+mn-lt"/>
              </a:rPr>
              <a:t> Uses 128 bit addresses for each packet creating a virtually infinite number of IP addresses (approximately 3.4*10**38 IP addresses) as opposed to 3758096384 IPv4 addresses</a:t>
            </a:r>
          </a:p>
          <a:p>
            <a:pPr>
              <a:spcBef>
                <a:spcPct val="50000"/>
              </a:spcBef>
              <a:buFont typeface="Wingdings" pitchFamily="2" charset="2"/>
              <a:buNone/>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379300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IPv6</a:t>
            </a:r>
          </a:p>
        </p:txBody>
      </p:sp>
      <p:sp>
        <p:nvSpPr>
          <p:cNvPr id="47107" name="Text Box 3"/>
          <p:cNvSpPr txBox="1">
            <a:spLocks noChangeArrowheads="1"/>
          </p:cNvSpPr>
          <p:nvPr/>
        </p:nvSpPr>
        <p:spPr bwMode="auto">
          <a:xfrm>
            <a:off x="381000" y="1600200"/>
            <a:ext cx="8305800" cy="5632311"/>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There are global addresses and local addresses</a:t>
            </a:r>
          </a:p>
          <a:p>
            <a:pPr>
              <a:spcBef>
                <a:spcPct val="50000"/>
              </a:spcBef>
              <a:buFont typeface="Wingdings" pitchFamily="2" charset="2"/>
              <a:buChar char="q"/>
              <a:defRPr/>
            </a:pPr>
            <a:r>
              <a:rPr lang="en-US" sz="2400" dirty="0">
                <a:latin typeface="+mn-lt"/>
              </a:rPr>
              <a:t> Global addresses are used for routing of global Internet</a:t>
            </a:r>
          </a:p>
          <a:p>
            <a:pPr>
              <a:spcBef>
                <a:spcPct val="50000"/>
              </a:spcBef>
              <a:buFont typeface="Wingdings" pitchFamily="2" charset="2"/>
              <a:buChar char="q"/>
              <a:defRPr/>
            </a:pPr>
            <a:r>
              <a:rPr lang="en-US" sz="2400" dirty="0">
                <a:latin typeface="+mn-lt"/>
              </a:rPr>
              <a:t> Link local addresses are available within a subnet </a:t>
            </a:r>
          </a:p>
          <a:p>
            <a:pPr>
              <a:spcBef>
                <a:spcPct val="50000"/>
              </a:spcBef>
              <a:buFont typeface="Wingdings" pitchFamily="2" charset="2"/>
              <a:buChar char="q"/>
              <a:defRPr/>
            </a:pPr>
            <a:r>
              <a:rPr lang="en-US" sz="2400" dirty="0">
                <a:latin typeface="+mn-lt"/>
              </a:rPr>
              <a:t> IPv6 uses hierarchical addressing with three level of addresses</a:t>
            </a:r>
          </a:p>
          <a:p>
            <a:pPr>
              <a:spcBef>
                <a:spcPct val="50000"/>
              </a:spcBef>
              <a:buFont typeface="Wingdings" pitchFamily="2" charset="2"/>
              <a:buChar char="q"/>
              <a:defRPr/>
            </a:pPr>
            <a:r>
              <a:rPr lang="en-US" sz="2400" dirty="0">
                <a:latin typeface="+mn-lt"/>
              </a:rPr>
              <a:t> Includes a Public Topology (the 48 bit external routing prefix)</a:t>
            </a:r>
          </a:p>
          <a:p>
            <a:pPr>
              <a:spcBef>
                <a:spcPct val="50000"/>
              </a:spcBef>
              <a:buFont typeface="Wingdings" pitchFamily="2" charset="2"/>
              <a:buChar char="q"/>
              <a:defRPr/>
            </a:pPr>
            <a:r>
              <a:rPr lang="en-US" sz="2400" dirty="0">
                <a:latin typeface="+mn-lt"/>
              </a:rPr>
              <a:t> Site Topology (typically a 16 bit subnet number)</a:t>
            </a:r>
          </a:p>
          <a:p>
            <a:pPr>
              <a:spcBef>
                <a:spcPct val="50000"/>
              </a:spcBef>
              <a:buFont typeface="Wingdings" pitchFamily="2" charset="2"/>
              <a:buChar char="q"/>
              <a:defRPr/>
            </a:pPr>
            <a:r>
              <a:rPr lang="en-US" sz="2400" dirty="0">
                <a:latin typeface="+mn-lt"/>
              </a:rPr>
              <a:t> Interface Identifier (typically an automatically generated 64 bit number unique on the local LAN segment)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63062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Hierarchical addressing of IPv6</a:t>
            </a:r>
          </a:p>
        </p:txBody>
      </p:sp>
      <p:pic>
        <p:nvPicPr>
          <p:cNvPr id="481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81125"/>
            <a:ext cx="48768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13758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IPv6 Security</a:t>
            </a:r>
          </a:p>
        </p:txBody>
      </p:sp>
      <p:sp>
        <p:nvSpPr>
          <p:cNvPr id="49155" name="Text Box 3"/>
          <p:cNvSpPr txBox="1">
            <a:spLocks noChangeArrowheads="1"/>
          </p:cNvSpPr>
          <p:nvPr/>
        </p:nvSpPr>
        <p:spPr bwMode="auto">
          <a:xfrm>
            <a:off x="304800" y="1905000"/>
            <a:ext cx="8305800" cy="3786188"/>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Comes native with a security protocol called IP Security (IPSec)</a:t>
            </a:r>
          </a:p>
          <a:p>
            <a:pPr>
              <a:spcBef>
                <a:spcPct val="50000"/>
              </a:spcBef>
              <a:buFont typeface="Wingdings" pitchFamily="2" charset="2"/>
              <a:buChar char="q"/>
              <a:defRPr/>
            </a:pPr>
            <a:r>
              <a:rPr lang="en-US" sz="2400" dirty="0">
                <a:latin typeface="+mn-lt"/>
              </a:rPr>
              <a:t> IPSec protocol is a standards-based method of providing privacy, integrity and authenticity to information transferred across IP networks</a:t>
            </a:r>
          </a:p>
          <a:p>
            <a:pPr>
              <a:spcBef>
                <a:spcPct val="50000"/>
              </a:spcBef>
              <a:buFont typeface="Wingdings" pitchFamily="2" charset="2"/>
              <a:buNone/>
              <a:defRPr/>
            </a:pPr>
            <a:endParaRPr lang="en-US" sz="2400" dirty="0">
              <a:latin typeface="+mn-lt"/>
            </a:endParaRPr>
          </a:p>
          <a:p>
            <a:pPr>
              <a:spcBef>
                <a:spcPct val="50000"/>
              </a:spcBef>
              <a:buFont typeface="Wingdings" pitchFamily="2" charset="2"/>
              <a:buChar char="q"/>
              <a:defRPr/>
            </a:pPr>
            <a:endParaRPr lang="en-US" sz="2400" dirty="0">
              <a:latin typeface="+mn-lt"/>
            </a:endParaRPr>
          </a:p>
          <a:p>
            <a:pPr>
              <a:spcBef>
                <a:spcPct val="50000"/>
              </a:spcBef>
              <a:buFont typeface="Wingdings" pitchFamily="2" charset="2"/>
              <a:buChar char="q"/>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352191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Features of IPSec</a:t>
            </a:r>
          </a:p>
        </p:txBody>
      </p:sp>
      <p:sp>
        <p:nvSpPr>
          <p:cNvPr id="50179" name="Text Box 3"/>
          <p:cNvSpPr txBox="1">
            <a:spLocks noChangeArrowheads="1"/>
          </p:cNvSpPr>
          <p:nvPr/>
        </p:nvSpPr>
        <p:spPr bwMode="auto">
          <a:xfrm>
            <a:off x="533400" y="1381125"/>
            <a:ext cx="83058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a:t>
            </a:r>
            <a:r>
              <a:rPr lang="en-US" altLang="en-US" dirty="0" err="1"/>
              <a:t>Diffie</a:t>
            </a:r>
            <a:r>
              <a:rPr lang="en-US" altLang="en-US" dirty="0"/>
              <a:t>-Hellman key exchange mechanism for deriving key between peers on a public network</a:t>
            </a:r>
          </a:p>
          <a:p>
            <a:pPr eaLnBrk="1" hangingPunct="1">
              <a:spcBef>
                <a:spcPct val="50000"/>
              </a:spcBef>
              <a:buFont typeface="Wingdings" panose="05000000000000000000" pitchFamily="2" charset="2"/>
              <a:buChar char="q"/>
            </a:pPr>
            <a:r>
              <a:rPr lang="en-US" altLang="en-US" dirty="0"/>
              <a:t> Public key cryptography to guarantee the identity of the two parties and avoid man-in-the-middle attacks</a:t>
            </a:r>
          </a:p>
          <a:p>
            <a:pPr eaLnBrk="1" hangingPunct="1">
              <a:spcBef>
                <a:spcPct val="50000"/>
              </a:spcBef>
              <a:buFont typeface="Wingdings" panose="05000000000000000000" pitchFamily="2" charset="2"/>
              <a:buChar char="q"/>
            </a:pPr>
            <a:r>
              <a:rPr lang="en-US" altLang="en-US" dirty="0"/>
              <a:t> Bulk encryption algorithms, such as 3DES, for encrypting the data</a:t>
            </a:r>
          </a:p>
          <a:p>
            <a:pPr eaLnBrk="1" hangingPunct="1">
              <a:spcBef>
                <a:spcPct val="50000"/>
              </a:spcBef>
              <a:buFont typeface="Wingdings" panose="05000000000000000000" pitchFamily="2" charset="2"/>
              <a:buChar char="q"/>
            </a:pPr>
            <a:r>
              <a:rPr lang="en-US" altLang="en-US" dirty="0"/>
              <a:t> Keyed hash algorithms, such as HMAC, combined with traditional hash algorithms such as MD5 or SHA for providing packet authentication</a:t>
            </a:r>
          </a:p>
          <a:p>
            <a:pPr eaLnBrk="1" hangingPunct="1">
              <a:spcBef>
                <a:spcPct val="50000"/>
              </a:spcBef>
              <a:buFont typeface="Wingdings" panose="05000000000000000000" pitchFamily="2" charset="2"/>
              <a:buChar char="q"/>
            </a:pPr>
            <a:r>
              <a:rPr lang="en-US" altLang="en-US" dirty="0"/>
              <a:t> Digital certificates signed by a certificate authority to act as digital ID cards</a:t>
            </a:r>
          </a:p>
          <a:p>
            <a:pPr eaLnBrk="1" hangingPunct="1">
              <a:spcBef>
                <a:spcPct val="50000"/>
              </a:spcBef>
              <a:buFont typeface="Wingdings" panose="05000000000000000000" pitchFamily="2" charset="2"/>
              <a:buChar char="q"/>
            </a:pPr>
            <a:r>
              <a:rPr lang="en-US" altLang="en-US" dirty="0"/>
              <a:t> </a:t>
            </a:r>
            <a:r>
              <a:rPr lang="en-US" altLang="en-US" dirty="0" err="1"/>
              <a:t>IPSec</a:t>
            </a:r>
            <a:r>
              <a:rPr lang="en-US" altLang="en-US" dirty="0"/>
              <a:t> provides IP network layer </a:t>
            </a:r>
            <a:r>
              <a:rPr lang="en-US" altLang="en-US" dirty="0" smtClean="0"/>
              <a:t>encryption</a:t>
            </a:r>
            <a:endParaRPr lang="en-US" altLang="en-US" dirty="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921727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Migrating from IPv4 to IPv6</a:t>
            </a:r>
          </a:p>
        </p:txBody>
      </p:sp>
      <p:sp>
        <p:nvSpPr>
          <p:cNvPr id="51203" name="Text Box 3"/>
          <p:cNvSpPr txBox="1">
            <a:spLocks noChangeArrowheads="1"/>
          </p:cNvSpPr>
          <p:nvPr/>
        </p:nvSpPr>
        <p:spPr bwMode="auto">
          <a:xfrm>
            <a:off x="381000" y="1600200"/>
            <a:ext cx="8305800" cy="4524315"/>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Migration of the network components to be able to support IPv6 packets. Using IP tunneling, IPv6 packets can propagate over an IPv4 envelope. Existing routers can support IP tunneling.</a:t>
            </a:r>
          </a:p>
          <a:p>
            <a:pPr>
              <a:spcBef>
                <a:spcPct val="50000"/>
              </a:spcBef>
              <a:buFont typeface="Wingdings" pitchFamily="2" charset="2"/>
              <a:buChar char="q"/>
              <a:defRPr/>
            </a:pPr>
            <a:r>
              <a:rPr lang="en-US" sz="2400" dirty="0">
                <a:latin typeface="+mn-lt"/>
              </a:rPr>
              <a:t> Migration of the computing nodes in the network. This will need the operating system upgrades so that they support IPv6 along with IPv4. Upgraded systems will have both IPv4 and IPv6 stacks.</a:t>
            </a:r>
          </a:p>
          <a:p>
            <a:pPr>
              <a:spcBef>
                <a:spcPct val="50000"/>
              </a:spcBef>
              <a:buFont typeface="Wingdings" pitchFamily="2" charset="2"/>
              <a:buChar char="q"/>
              <a:defRPr/>
            </a:pPr>
            <a:r>
              <a:rPr lang="en-US" sz="2400" dirty="0">
                <a:latin typeface="+mn-lt"/>
              </a:rPr>
              <a:t> Migration of networking applications in both client and server systems. This requires porting of the applications from IPv4 to IPv6 environment.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083433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Protocol</a:t>
            </a:r>
          </a:p>
        </p:txBody>
      </p:sp>
      <p:sp>
        <p:nvSpPr>
          <p:cNvPr id="6147" name="Text Box 3"/>
          <p:cNvSpPr txBox="1">
            <a:spLocks noChangeArrowheads="1"/>
          </p:cNvSpPr>
          <p:nvPr/>
        </p:nvSpPr>
        <p:spPr bwMode="auto">
          <a:xfrm>
            <a:off x="381000" y="1676400"/>
            <a:ext cx="8305800" cy="2862322"/>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Uses the master and slave relationship</a:t>
            </a:r>
          </a:p>
          <a:p>
            <a:pPr>
              <a:spcBef>
                <a:spcPct val="50000"/>
              </a:spcBef>
              <a:buFont typeface="Wingdings" pitchFamily="2" charset="2"/>
              <a:buChar char="q"/>
              <a:defRPr/>
            </a:pPr>
            <a:r>
              <a:rPr lang="en-US" dirty="0">
                <a:latin typeface="+mn-lt"/>
              </a:rPr>
              <a:t> Master and slaves together form a </a:t>
            </a:r>
            <a:r>
              <a:rPr lang="en-US" dirty="0" err="1">
                <a:solidFill>
                  <a:srgbClr val="3333FF"/>
                </a:solidFill>
                <a:latin typeface="+mn-lt"/>
              </a:rPr>
              <a:t>Picone</a:t>
            </a:r>
            <a:r>
              <a:rPr lang="en-US" dirty="0" err="1">
                <a:latin typeface="+mn-lt"/>
              </a:rPr>
              <a:t>t</a:t>
            </a:r>
            <a:r>
              <a:rPr lang="en-US" dirty="0">
                <a:latin typeface="+mn-lt"/>
              </a:rPr>
              <a:t> when master allows slaves to talk</a:t>
            </a:r>
          </a:p>
          <a:p>
            <a:pPr>
              <a:spcBef>
                <a:spcPct val="50000"/>
              </a:spcBef>
              <a:buFont typeface="Wingdings" pitchFamily="2" charset="2"/>
              <a:buChar char="q"/>
              <a:defRPr/>
            </a:pPr>
            <a:r>
              <a:rPr lang="en-US" dirty="0">
                <a:latin typeface="+mn-lt"/>
              </a:rPr>
              <a:t> Up to seven ‘slave’ devices can be set to communicate with a ‘master’ in a </a:t>
            </a:r>
            <a:r>
              <a:rPr lang="en-US" dirty="0" err="1">
                <a:latin typeface="+mn-lt"/>
              </a:rPr>
              <a:t>Piconet</a:t>
            </a:r>
            <a:endParaRPr lang="en-US" dirty="0">
              <a:latin typeface="+mn-lt"/>
            </a:endParaRPr>
          </a:p>
          <a:p>
            <a:pPr>
              <a:spcBef>
                <a:spcPct val="50000"/>
              </a:spcBef>
              <a:buFont typeface="Wingdings" pitchFamily="2" charset="2"/>
              <a:buChar char="q"/>
              <a:defRPr/>
            </a:pPr>
            <a:r>
              <a:rPr lang="en-US" dirty="0">
                <a:latin typeface="+mn-lt"/>
              </a:rPr>
              <a:t> </a:t>
            </a:r>
            <a:r>
              <a:rPr lang="en-US" dirty="0" err="1">
                <a:solidFill>
                  <a:srgbClr val="3333FF"/>
                </a:solidFill>
                <a:latin typeface="+mn-lt"/>
              </a:rPr>
              <a:t>Scatternet</a:t>
            </a:r>
            <a:r>
              <a:rPr lang="en-US" dirty="0">
                <a:latin typeface="+mn-lt"/>
              </a:rPr>
              <a:t> is formed when several of </a:t>
            </a:r>
            <a:r>
              <a:rPr lang="en-US" dirty="0" err="1">
                <a:latin typeface="+mn-lt"/>
              </a:rPr>
              <a:t>piconets</a:t>
            </a:r>
            <a:r>
              <a:rPr lang="en-US" b="1" dirty="0">
                <a:latin typeface="+mn-lt"/>
              </a:rPr>
              <a:t> </a:t>
            </a:r>
            <a:r>
              <a:rPr lang="en-US" dirty="0">
                <a:latin typeface="+mn-lt"/>
              </a:rPr>
              <a:t>are linked together to form a larger network in an ad hoc manner</a:t>
            </a:r>
          </a:p>
          <a:p>
            <a:pPr>
              <a:spcBef>
                <a:spcPct val="50000"/>
              </a:spcBef>
              <a:buFont typeface="Wingdings" pitchFamily="2" charset="2"/>
              <a:buNone/>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5599287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Interconnecting IPv6 networks</a:t>
            </a:r>
          </a:p>
        </p:txBody>
      </p:sp>
      <p:sp>
        <p:nvSpPr>
          <p:cNvPr id="52227" name="Text Box 3"/>
          <p:cNvSpPr txBox="1">
            <a:spLocks noChangeArrowheads="1"/>
          </p:cNvSpPr>
          <p:nvPr/>
        </p:nvSpPr>
        <p:spPr bwMode="auto">
          <a:xfrm>
            <a:off x="381000" y="1828800"/>
            <a:ext cx="8305800" cy="3970318"/>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sz="2400" dirty="0">
                <a:latin typeface="+mn-lt"/>
              </a:rPr>
              <a:t> Tunneling is one of the key deployment strategies for both service providers as well as enterprises during the period of IPv4 and IPv6 coexistence. </a:t>
            </a:r>
          </a:p>
          <a:p>
            <a:pPr>
              <a:spcBef>
                <a:spcPct val="50000"/>
              </a:spcBef>
              <a:buFont typeface="Wingdings" pitchFamily="2" charset="2"/>
              <a:buChar char="q"/>
              <a:defRPr/>
            </a:pPr>
            <a:r>
              <a:rPr lang="en-US" sz="2400" dirty="0">
                <a:latin typeface="+mn-lt"/>
              </a:rPr>
              <a:t> Tunneling service providers can offer an end-to-end IPv6 service without major upgrades to the infrastructure and without impacting current IPv4 services.</a:t>
            </a:r>
          </a:p>
          <a:p>
            <a:pPr>
              <a:spcBef>
                <a:spcPct val="50000"/>
              </a:spcBef>
              <a:buFont typeface="Wingdings" pitchFamily="2" charset="2"/>
              <a:buNone/>
              <a:defRPr/>
            </a:pPr>
            <a:endParaRPr lang="en-US" sz="2400" dirty="0">
              <a:latin typeface="+mn-lt"/>
            </a:endParaRPr>
          </a:p>
          <a:p>
            <a:pPr>
              <a:spcBef>
                <a:spcPct val="50000"/>
              </a:spcBef>
              <a:buFont typeface="Wingdings" pitchFamily="2" charset="2"/>
              <a:buChar char="q"/>
              <a:defRPr/>
            </a:pPr>
            <a:endParaRPr lang="en-US" sz="2400"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538800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Tunneling Mechanisms</a:t>
            </a:r>
          </a:p>
        </p:txBody>
      </p:sp>
      <p:sp>
        <p:nvSpPr>
          <p:cNvPr id="53251" name="Text Box 3"/>
          <p:cNvSpPr txBox="1">
            <a:spLocks noChangeArrowheads="1"/>
          </p:cNvSpPr>
          <p:nvPr/>
        </p:nvSpPr>
        <p:spPr bwMode="auto">
          <a:xfrm>
            <a:off x="381000" y="1600200"/>
            <a:ext cx="8305800" cy="2862263"/>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Manually created tunnels such as IPv6 manually configured tunnels (RFC 2893)</a:t>
            </a:r>
          </a:p>
          <a:p>
            <a:pPr>
              <a:spcBef>
                <a:spcPct val="50000"/>
              </a:spcBef>
              <a:buFont typeface="Wingdings" pitchFamily="2" charset="2"/>
              <a:buChar char="q"/>
              <a:defRPr/>
            </a:pPr>
            <a:r>
              <a:rPr lang="en-US" dirty="0">
                <a:latin typeface="+mn-lt"/>
              </a:rPr>
              <a:t> IPv6 over IPv4 tunnels</a:t>
            </a:r>
          </a:p>
          <a:p>
            <a:pPr>
              <a:spcBef>
                <a:spcPct val="50000"/>
              </a:spcBef>
              <a:buFont typeface="Wingdings" pitchFamily="2" charset="2"/>
              <a:buChar char="q"/>
              <a:defRPr/>
            </a:pPr>
            <a:r>
              <a:rPr lang="en-US" dirty="0">
                <a:latin typeface="+mn-lt"/>
              </a:rPr>
              <a:t> Semiautomatic tunnel mechanisms such as that employed by tunnel broker services</a:t>
            </a:r>
          </a:p>
          <a:p>
            <a:pPr>
              <a:spcBef>
                <a:spcPct val="50000"/>
              </a:spcBef>
              <a:buFont typeface="Wingdings" pitchFamily="2" charset="2"/>
              <a:buChar char="q"/>
              <a:defRPr/>
            </a:pPr>
            <a:r>
              <a:rPr lang="en-US" dirty="0">
                <a:latin typeface="+mn-lt"/>
              </a:rPr>
              <a:t> Fully automatic tunnel mechanisms such as IPv4 compatible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5338308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Mobile IP with IPv6</a:t>
            </a:r>
          </a:p>
        </p:txBody>
      </p:sp>
      <p:sp>
        <p:nvSpPr>
          <p:cNvPr id="54275" name="Text Box 3"/>
          <p:cNvSpPr txBox="1">
            <a:spLocks noChangeArrowheads="1"/>
          </p:cNvSpPr>
          <p:nvPr/>
        </p:nvSpPr>
        <p:spPr bwMode="auto">
          <a:xfrm>
            <a:off x="381000" y="11430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IPv6 with hierarchical addressing scheme can manage IP mobility much efficiently.</a:t>
            </a:r>
          </a:p>
          <a:p>
            <a:pPr eaLnBrk="1" hangingPunct="1">
              <a:spcBef>
                <a:spcPct val="50000"/>
              </a:spcBef>
              <a:buFont typeface="Wingdings" panose="05000000000000000000" pitchFamily="2" charset="2"/>
              <a:buChar char="q"/>
            </a:pPr>
            <a:r>
              <a:rPr lang="en-US" altLang="en-US"/>
              <a:t> IPv6 also attempts to simplify the process of renumbering which could be critical to the future routing of the Internet traffic.</a:t>
            </a:r>
          </a:p>
          <a:p>
            <a:pPr eaLnBrk="1" hangingPunct="1">
              <a:spcBef>
                <a:spcPct val="50000"/>
              </a:spcBef>
              <a:buFont typeface="Wingdings" panose="05000000000000000000" pitchFamily="2" charset="2"/>
              <a:buChar char="q"/>
            </a:pPr>
            <a:r>
              <a:rPr lang="en-US" altLang="en-US"/>
              <a:t> Mobility Support in IPv6, as proposed by the Mobile IP working group, follows the design for Mobile IPv4. It retains the ideas of a home network, home agent and the use of encapsulation to deliver packets from the home network to the mobile node’s current point of attachment.</a:t>
            </a:r>
          </a:p>
          <a:p>
            <a:pPr eaLnBrk="1" hangingPunct="1">
              <a:spcBef>
                <a:spcPct val="50000"/>
              </a:spcBef>
              <a:buFont typeface="Wingdings" panose="05000000000000000000" pitchFamily="2" charset="2"/>
              <a:buChar char="q"/>
            </a:pPr>
            <a:r>
              <a:rPr lang="en-US" altLang="en-US"/>
              <a:t> While discovery of a care of address is still required, a mobile node can configure its a care of address by using Stateless Address Auto-configuration and Neighbor Discovery. Thus, foreign agents are not required to support mobility in IPv6.</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1267428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Java Card</a:t>
            </a:r>
          </a:p>
        </p:txBody>
      </p:sp>
      <p:sp>
        <p:nvSpPr>
          <p:cNvPr id="55299" name="Text Box 3"/>
          <p:cNvSpPr txBox="1">
            <a:spLocks noChangeArrowheads="1"/>
          </p:cNvSpPr>
          <p:nvPr/>
        </p:nvSpPr>
        <p:spPr bwMode="auto">
          <a:xfrm>
            <a:off x="381000" y="1600200"/>
            <a:ext cx="8305800" cy="5078413"/>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Smart card with Java framework</a:t>
            </a:r>
          </a:p>
          <a:p>
            <a:pPr>
              <a:spcBef>
                <a:spcPct val="50000"/>
              </a:spcBef>
              <a:buFont typeface="Wingdings" pitchFamily="2" charset="2"/>
              <a:buChar char="q"/>
              <a:defRPr/>
            </a:pPr>
            <a:r>
              <a:rPr lang="en-US" dirty="0">
                <a:latin typeface="+mn-lt"/>
              </a:rPr>
              <a:t> Smart card is a plastic card with intelligence and memory </a:t>
            </a:r>
          </a:p>
          <a:p>
            <a:pPr>
              <a:spcBef>
                <a:spcPct val="50000"/>
              </a:spcBef>
              <a:buFont typeface="Wingdings" pitchFamily="2" charset="2"/>
              <a:buChar char="q"/>
              <a:defRPr/>
            </a:pPr>
            <a:r>
              <a:rPr lang="en-US" dirty="0">
                <a:latin typeface="+mn-lt"/>
              </a:rPr>
              <a:t> A smart card is embedded with either (</a:t>
            </a:r>
            <a:r>
              <a:rPr lang="en-US" dirty="0" err="1">
                <a:latin typeface="+mn-lt"/>
              </a:rPr>
              <a:t>i</a:t>
            </a:r>
            <a:r>
              <a:rPr lang="en-US" dirty="0">
                <a:latin typeface="+mn-lt"/>
              </a:rPr>
              <a:t>) a microprocessor and a memory chip or (ii) only a memory chip with non-programmable logic</a:t>
            </a:r>
          </a:p>
          <a:p>
            <a:pPr>
              <a:spcBef>
                <a:spcPct val="50000"/>
              </a:spcBef>
              <a:buFont typeface="Wingdings" pitchFamily="2" charset="2"/>
              <a:buChar char="q"/>
              <a:defRPr/>
            </a:pPr>
            <a:r>
              <a:rPr lang="en-US" dirty="0">
                <a:latin typeface="+mn-lt"/>
              </a:rPr>
              <a:t> A microprocessor card can have an intelligent program resident within the card which can add, delete, and otherwise manipulate information on the card</a:t>
            </a:r>
          </a:p>
          <a:p>
            <a:pPr>
              <a:spcBef>
                <a:spcPct val="50000"/>
              </a:spcBef>
              <a:buFont typeface="Wingdings" pitchFamily="2" charset="2"/>
              <a:buChar char="q"/>
              <a:defRPr/>
            </a:pPr>
            <a:r>
              <a:rPr lang="en-US" dirty="0">
                <a:latin typeface="+mn-lt"/>
              </a:rPr>
              <a:t> A memory card can store some information for some pre-defined operation</a:t>
            </a: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975290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Java Card</a:t>
            </a:r>
          </a:p>
        </p:txBody>
      </p:sp>
      <p:sp>
        <p:nvSpPr>
          <p:cNvPr id="56323" name="Text Box 3"/>
          <p:cNvSpPr txBox="1">
            <a:spLocks noChangeArrowheads="1"/>
          </p:cNvSpPr>
          <p:nvPr/>
        </p:nvSpPr>
        <p:spPr bwMode="auto">
          <a:xfrm>
            <a:off x="381000" y="1600200"/>
            <a:ext cx="8305800" cy="4524375"/>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Java was chosen as the vehicle for interoperability</a:t>
            </a:r>
          </a:p>
          <a:p>
            <a:pPr>
              <a:spcBef>
                <a:spcPct val="50000"/>
              </a:spcBef>
              <a:buFont typeface="Wingdings" pitchFamily="2" charset="2"/>
              <a:buChar char="q"/>
              <a:defRPr/>
            </a:pPr>
            <a:r>
              <a:rPr lang="en-US" dirty="0">
                <a:latin typeface="+mn-lt"/>
              </a:rPr>
              <a:t> All the microprocessor based smart cards now offer Java API framework on the smart card</a:t>
            </a:r>
          </a:p>
          <a:p>
            <a:pPr>
              <a:spcBef>
                <a:spcPct val="50000"/>
              </a:spcBef>
              <a:buFont typeface="Wingdings" pitchFamily="2" charset="2"/>
              <a:buChar char="q"/>
              <a:defRPr/>
            </a:pPr>
            <a:r>
              <a:rPr lang="en-US" dirty="0">
                <a:latin typeface="+mn-lt"/>
              </a:rPr>
              <a:t> Java Card technology preserves many of the benefits of the Java programming languages such as productivity, security, robustness, tools, and portability</a:t>
            </a:r>
          </a:p>
          <a:p>
            <a:pPr>
              <a:spcBef>
                <a:spcPct val="50000"/>
              </a:spcBef>
              <a:buFont typeface="Wingdings" pitchFamily="2" charset="2"/>
              <a:buChar char="q"/>
              <a:defRPr/>
            </a:pPr>
            <a:r>
              <a:rPr lang="en-US" dirty="0">
                <a:latin typeface="+mn-lt"/>
              </a:rPr>
              <a:t> For Java card, the Java Virtual Machine ( JVM), the language definition, and the core packages have been made more compact to bring Java technology to the resource constrained smart cards</a:t>
            </a: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3346774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Architecture of Java Card</a:t>
            </a:r>
          </a:p>
        </p:txBody>
      </p:sp>
      <p:pic>
        <p:nvPicPr>
          <p:cNvPr id="573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28800"/>
            <a:ext cx="619125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5116393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Functioning of Java Card</a:t>
            </a:r>
          </a:p>
        </p:txBody>
      </p:sp>
      <p:sp>
        <p:nvSpPr>
          <p:cNvPr id="58371" name="Text Box 3"/>
          <p:cNvSpPr txBox="1">
            <a:spLocks noChangeArrowheads="1"/>
          </p:cNvSpPr>
          <p:nvPr/>
        </p:nvSpPr>
        <p:spPr bwMode="auto">
          <a:xfrm>
            <a:off x="381000" y="1600200"/>
            <a:ext cx="8305800" cy="5262563"/>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Java card technology supports OTA (Over The Air) downloads</a:t>
            </a:r>
          </a:p>
          <a:p>
            <a:pPr>
              <a:spcBef>
                <a:spcPct val="50000"/>
              </a:spcBef>
              <a:buFont typeface="Wingdings" pitchFamily="2" charset="2"/>
              <a:buChar char="q"/>
              <a:defRPr/>
            </a:pPr>
            <a:r>
              <a:rPr lang="en-US" dirty="0">
                <a:latin typeface="+mn-lt"/>
              </a:rPr>
              <a:t> Applications written for the Java Card platform are referred to as applets </a:t>
            </a:r>
          </a:p>
          <a:p>
            <a:pPr>
              <a:spcBef>
                <a:spcPct val="50000"/>
              </a:spcBef>
              <a:buFont typeface="Wingdings" pitchFamily="2" charset="2"/>
              <a:buChar char="q"/>
              <a:defRPr/>
            </a:pPr>
            <a:r>
              <a:rPr lang="en-US" dirty="0">
                <a:latin typeface="+mn-lt"/>
              </a:rPr>
              <a:t> Challenge of Java Card technology on smart card is to fit Java system software in a resource constraint smart card while conserving enough space for applications</a:t>
            </a:r>
          </a:p>
          <a:p>
            <a:pPr>
              <a:spcBef>
                <a:spcPct val="50000"/>
              </a:spcBef>
              <a:buFont typeface="Wingdings" pitchFamily="2" charset="2"/>
              <a:buChar char="q"/>
              <a:defRPr/>
            </a:pPr>
            <a:r>
              <a:rPr lang="en-US" dirty="0">
                <a:latin typeface="+mn-lt"/>
              </a:rPr>
              <a:t> The Java Card virtual machine on a smart card is split into two parts; one that runs off-card and the other that runs on-card</a:t>
            </a:r>
          </a:p>
          <a:p>
            <a:pPr>
              <a:spcBef>
                <a:spcPct val="50000"/>
              </a:spcBef>
              <a:buFont typeface="Wingdings" pitchFamily="2" charset="2"/>
              <a:buNone/>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235957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Functioning of Java Card</a:t>
            </a:r>
          </a:p>
        </p:txBody>
      </p:sp>
      <p:sp>
        <p:nvSpPr>
          <p:cNvPr id="59395" name="Text Box 3"/>
          <p:cNvSpPr txBox="1">
            <a:spLocks noChangeArrowheads="1"/>
          </p:cNvSpPr>
          <p:nvPr/>
        </p:nvSpPr>
        <p:spPr bwMode="auto">
          <a:xfrm>
            <a:off x="381000" y="1295400"/>
            <a:ext cx="8305800" cy="6740525"/>
          </a:xfrm>
          <a:prstGeom prst="rect">
            <a:avLst/>
          </a:prstGeom>
          <a:noFill/>
          <a:ln w="9525">
            <a:noFill/>
            <a:miter lim="800000"/>
            <a:headEnd/>
            <a:tailEnd/>
          </a:ln>
        </p:spPr>
        <p:txBody>
          <a:bodyPr>
            <a:spAutoFit/>
          </a:bodyPr>
          <a:lstStyle/>
          <a:p>
            <a:pPr>
              <a:spcBef>
                <a:spcPct val="50000"/>
              </a:spcBef>
              <a:buFont typeface="Wingdings" pitchFamily="2" charset="2"/>
              <a:buChar char="q"/>
              <a:defRPr/>
            </a:pPr>
            <a:r>
              <a:rPr lang="en-US" dirty="0">
                <a:latin typeface="+mn-lt"/>
              </a:rPr>
              <a:t> Many processing tasks that are not constrained to execute at run time, such as class loading, </a:t>
            </a:r>
            <a:r>
              <a:rPr lang="en-US" dirty="0" err="1">
                <a:latin typeface="+mn-lt"/>
              </a:rPr>
              <a:t>bytecode</a:t>
            </a:r>
            <a:r>
              <a:rPr lang="en-US" dirty="0">
                <a:latin typeface="+mn-lt"/>
              </a:rPr>
              <a:t> verification, resolution and linking, and optimization, are dedicated to the virtual machine that is running off-card where resources are usually not a concern</a:t>
            </a:r>
          </a:p>
          <a:p>
            <a:pPr>
              <a:spcBef>
                <a:spcPct val="50000"/>
              </a:spcBef>
              <a:buFont typeface="Wingdings" pitchFamily="2" charset="2"/>
              <a:buChar char="q"/>
              <a:defRPr/>
            </a:pPr>
            <a:r>
              <a:rPr lang="en-US" dirty="0">
                <a:latin typeface="+mn-lt"/>
              </a:rPr>
              <a:t> The on-card components of Java Card include components like the Java card virtual machine ( JCVM), the Java card runtime environment ( JCRE), and the Java API</a:t>
            </a:r>
          </a:p>
          <a:p>
            <a:pPr>
              <a:spcBef>
                <a:spcPct val="50000"/>
              </a:spcBef>
              <a:buFont typeface="Wingdings" pitchFamily="2" charset="2"/>
              <a:buChar char="q"/>
              <a:defRPr/>
            </a:pPr>
            <a:r>
              <a:rPr lang="en-US" dirty="0">
                <a:latin typeface="+mn-lt"/>
              </a:rPr>
              <a:t> Task of the compiler is to convert a Java source into Java class files</a:t>
            </a:r>
          </a:p>
          <a:p>
            <a:pPr>
              <a:spcBef>
                <a:spcPct val="50000"/>
              </a:spcBef>
              <a:buFont typeface="Wingdings" pitchFamily="2" charset="2"/>
              <a:buChar char="q"/>
              <a:defRPr/>
            </a:pPr>
            <a:r>
              <a:rPr lang="en-US" dirty="0">
                <a:latin typeface="+mn-lt"/>
              </a:rPr>
              <a:t> The converter will convert class files into a format downloadable into the smart card while ensuring the byte code validity </a:t>
            </a: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a:p>
            <a:pPr>
              <a:spcBef>
                <a:spcPct val="50000"/>
              </a:spcBef>
              <a:buFont typeface="Wingdings" pitchFamily="2" charset="2"/>
              <a:buChar char="q"/>
              <a:defRPr/>
            </a:pP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0033205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Functioning of Java Card</a:t>
            </a:r>
          </a:p>
        </p:txBody>
      </p:sp>
      <p:sp>
        <p:nvSpPr>
          <p:cNvPr id="60419"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a:t>The converter checks the classes off-card for</a:t>
            </a:r>
          </a:p>
          <a:p>
            <a:pPr eaLnBrk="1" hangingPunct="1">
              <a:buFont typeface="Wingdings" panose="05000000000000000000" pitchFamily="2" charset="2"/>
              <a:buChar char="q"/>
            </a:pPr>
            <a:r>
              <a:rPr lang="en-US" altLang="en-US"/>
              <a:t> Well formedness</a:t>
            </a:r>
          </a:p>
          <a:p>
            <a:pPr eaLnBrk="1" hangingPunct="1">
              <a:buFont typeface="Wingdings" panose="05000000000000000000" pitchFamily="2" charset="2"/>
              <a:buChar char="q"/>
            </a:pPr>
            <a:r>
              <a:rPr lang="en-US" altLang="en-US"/>
              <a:t> Java Card subset violations</a:t>
            </a:r>
          </a:p>
          <a:p>
            <a:pPr eaLnBrk="1" hangingPunct="1">
              <a:buFont typeface="Wingdings" panose="05000000000000000000" pitchFamily="2" charset="2"/>
              <a:buChar char="q"/>
            </a:pPr>
            <a:r>
              <a:rPr lang="en-US" altLang="en-US"/>
              <a:t> Static variable initialization</a:t>
            </a:r>
          </a:p>
          <a:p>
            <a:pPr eaLnBrk="1" hangingPunct="1">
              <a:buFont typeface="Wingdings" panose="05000000000000000000" pitchFamily="2" charset="2"/>
              <a:buChar char="q"/>
            </a:pPr>
            <a:r>
              <a:rPr lang="en-US" altLang="en-US"/>
              <a:t> Reference resolution</a:t>
            </a:r>
          </a:p>
          <a:p>
            <a:pPr eaLnBrk="1" hangingPunct="1">
              <a:buFont typeface="Wingdings" panose="05000000000000000000" pitchFamily="2" charset="2"/>
              <a:buChar char="q"/>
            </a:pPr>
            <a:r>
              <a:rPr lang="en-US" altLang="en-US"/>
              <a:t> Byte code optimization</a:t>
            </a:r>
          </a:p>
          <a:p>
            <a:pPr eaLnBrk="1" hangingPunct="1">
              <a:buFont typeface="Wingdings" panose="05000000000000000000" pitchFamily="2" charset="2"/>
              <a:buChar char="q"/>
            </a:pPr>
            <a:r>
              <a:rPr lang="en-US" altLang="en-US"/>
              <a:t> Storage Allocation.</a:t>
            </a:r>
          </a:p>
          <a:p>
            <a:pPr eaLnBrk="1" hangingPunct="1">
              <a:buFont typeface="Wingdings" panose="05000000000000000000" pitchFamily="2" charset="2"/>
              <a:buChar char="q"/>
            </a:pPr>
            <a:r>
              <a:rPr lang="en-US" altLang="en-US"/>
              <a:t> The java card interpreter</a:t>
            </a:r>
          </a:p>
          <a:p>
            <a:pPr eaLnBrk="1" hangingPunct="1">
              <a:buFont typeface="Wingdings" panose="05000000000000000000" pitchFamily="2" charset="2"/>
              <a:buChar char="q"/>
            </a:pPr>
            <a:r>
              <a:rPr lang="en-US" altLang="en-US"/>
              <a:t> Executes the applets</a:t>
            </a:r>
          </a:p>
          <a:p>
            <a:pPr eaLnBrk="1" hangingPunct="1">
              <a:buFont typeface="Wingdings" panose="05000000000000000000" pitchFamily="2" charset="2"/>
              <a:buChar char="q"/>
            </a:pPr>
            <a:r>
              <a:rPr lang="en-US" altLang="en-US"/>
              <a:t> Controls run-time resources</a:t>
            </a:r>
          </a:p>
          <a:p>
            <a:pPr eaLnBrk="1" hangingPunct="1">
              <a:buFont typeface="Wingdings" panose="05000000000000000000" pitchFamily="2" charset="2"/>
              <a:buChar char="q"/>
            </a:pPr>
            <a:r>
              <a:rPr lang="en-US" altLang="en-US"/>
              <a:t> Enforces runtime security</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4971975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Functioning of Java Card</a:t>
            </a:r>
          </a:p>
        </p:txBody>
      </p:sp>
      <p:sp>
        <p:nvSpPr>
          <p:cNvPr id="61443" name="Text Box 5"/>
          <p:cNvSpPr txBox="1">
            <a:spLocks noChangeArrowheads="1"/>
          </p:cNvSpPr>
          <p:nvPr/>
        </p:nvSpPr>
        <p:spPr bwMode="auto">
          <a:xfrm>
            <a:off x="304800" y="1371600"/>
            <a:ext cx="8534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Following conversion by the off-card VM into CAP (Converted APlet) format, the applet is transferred into the card using the installer</a:t>
            </a:r>
          </a:p>
          <a:p>
            <a:pPr eaLnBrk="1" hangingPunct="1">
              <a:buFont typeface="Wingdings" panose="05000000000000000000" pitchFamily="2" charset="2"/>
              <a:buChar char="q"/>
            </a:pPr>
            <a:r>
              <a:rPr lang="en-US" altLang="en-US"/>
              <a:t> Applet is selected for execution by the JCRE</a:t>
            </a:r>
          </a:p>
          <a:p>
            <a:pPr eaLnBrk="1" hangingPunct="1">
              <a:buFont typeface="Wingdings" panose="05000000000000000000" pitchFamily="2" charset="2"/>
              <a:buChar char="q"/>
            </a:pPr>
            <a:r>
              <a:rPr lang="en-US" altLang="en-US"/>
              <a:t> JCRE is made up of the on-card virtual machine and the Java Card API classes and performs additional runtime security checks through applet firewall</a:t>
            </a:r>
          </a:p>
          <a:p>
            <a:pPr eaLnBrk="1" hangingPunct="1">
              <a:buFont typeface="Wingdings" panose="05000000000000000000" pitchFamily="2" charset="2"/>
              <a:buChar char="q"/>
            </a:pPr>
            <a:r>
              <a:rPr lang="en-US" altLang="en-US"/>
              <a:t> Applet firewall partitions the objects stored into separate protected object spaces, called contexts and controls the access to shareable interfaces of these objects</a:t>
            </a:r>
          </a:p>
          <a:p>
            <a:pPr eaLnBrk="1" hangingPunct="1">
              <a:buFont typeface="Wingdings" panose="05000000000000000000" pitchFamily="2" charset="2"/>
              <a:buChar char="q"/>
            </a:pPr>
            <a:r>
              <a:rPr lang="en-US" altLang="en-US"/>
              <a:t> It is then executed on JVCM which is scaled down version of standard JVM ( Java Virtual Machine)</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776821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Protocol</a:t>
            </a:r>
          </a:p>
        </p:txBody>
      </p:sp>
      <p:sp>
        <p:nvSpPr>
          <p:cNvPr id="7171" name="Text Box 3"/>
          <p:cNvSpPr txBox="1">
            <a:spLocks noChangeArrowheads="1"/>
          </p:cNvSpPr>
          <p:nvPr/>
        </p:nvSpPr>
        <p:spPr bwMode="auto">
          <a:xfrm>
            <a:off x="381000" y="1295400"/>
            <a:ext cx="830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Scatternet is a topology where a device from one piconet also acts as a member of another piconet wherein a device being a master in one piconet can simultaneously be a slave in the other one</a:t>
            </a:r>
          </a:p>
        </p:txBody>
      </p:sp>
      <p:pic>
        <p:nvPicPr>
          <p:cNvPr id="71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49339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7925787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ChangeArrowheads="1"/>
          </p:cNvSpPr>
          <p:nvPr/>
        </p:nvSpPr>
        <p:spPr bwMode="auto">
          <a:xfrm>
            <a:off x="0" y="2012950"/>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dirty="0"/>
              <a:t> Next </a:t>
            </a:r>
            <a:r>
              <a:rPr lang="en-US" altLang="en-US" sz="3200" b="1" dirty="0" smtClean="0"/>
              <a:t>Topic</a:t>
            </a:r>
            <a:endParaRPr lang="en-US" altLang="en-US" dirty="0"/>
          </a:p>
        </p:txBody>
      </p:sp>
      <p:sp>
        <p:nvSpPr>
          <p:cNvPr id="62467" name="Rectangle 4"/>
          <p:cNvSpPr>
            <a:spLocks noChangeArrowheads="1"/>
          </p:cNvSpPr>
          <p:nvPr/>
        </p:nvSpPr>
        <p:spPr bwMode="auto">
          <a:xfrm>
            <a:off x="0" y="323056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u="sng" dirty="0" smtClean="0"/>
              <a:t>J2ME</a:t>
            </a:r>
            <a:endParaRPr lang="en-US" altLang="en-US" sz="3200" b="1" u="sng" dirty="0"/>
          </a:p>
        </p:txBody>
      </p:sp>
      <p:sp>
        <p:nvSpPr>
          <p:cNvPr id="62468" name="Rectangle 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2469" name="Rectangle 6"/>
          <p:cNvSpPr>
            <a:spLocks noChangeArrowheads="1"/>
          </p:cNvSpPr>
          <p:nvPr/>
        </p:nvSpPr>
        <p:spPr bwMode="auto">
          <a:xfrm>
            <a:off x="0" y="3902075"/>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dirty="0" smtClean="0"/>
              <a:t>Thank You</a:t>
            </a:r>
            <a:endParaRPr lang="en-US" altLang="en-US" sz="3200" b="1" dirty="0"/>
          </a:p>
          <a:p>
            <a:endParaRPr lang="en-US" altLang="en-US" dirty="0"/>
          </a:p>
        </p:txBody>
      </p:sp>
      <p:sp>
        <p:nvSpPr>
          <p:cNvPr id="62470" name="Rectangle 7"/>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3869640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Protocol</a:t>
            </a:r>
          </a:p>
        </p:txBody>
      </p:sp>
      <p:sp>
        <p:nvSpPr>
          <p:cNvPr id="8195" name="Text Box 3"/>
          <p:cNvSpPr txBox="1">
            <a:spLocks noChangeArrowheads="1"/>
          </p:cNvSpPr>
          <p:nvPr/>
        </p:nvSpPr>
        <p:spPr bwMode="auto">
          <a:xfrm>
            <a:off x="381000" y="914400"/>
            <a:ext cx="8305800" cy="3693319"/>
          </a:xfrm>
          <a:prstGeom prst="rect">
            <a:avLst/>
          </a:prstGeom>
          <a:noFill/>
          <a:ln w="9525">
            <a:noFill/>
            <a:miter lim="800000"/>
            <a:headEnd/>
            <a:tailEnd/>
          </a:ln>
        </p:spPr>
        <p:txBody>
          <a:bodyPr>
            <a:spAutoFit/>
          </a:bodyPr>
          <a:lstStyle/>
          <a:p>
            <a:pPr>
              <a:spcBef>
                <a:spcPct val="50000"/>
              </a:spcBef>
              <a:buFont typeface="Wingdings" pitchFamily="2" charset="2"/>
              <a:buNone/>
              <a:defRPr/>
            </a:pPr>
            <a:endParaRPr lang="en-US" dirty="0">
              <a:latin typeface="+mn-lt"/>
            </a:endParaRPr>
          </a:p>
          <a:p>
            <a:pPr>
              <a:spcBef>
                <a:spcPct val="50000"/>
              </a:spcBef>
              <a:buFont typeface="Wingdings" pitchFamily="2" charset="2"/>
              <a:buChar char="q"/>
              <a:defRPr/>
            </a:pPr>
            <a:r>
              <a:rPr lang="en-US" dirty="0">
                <a:latin typeface="+mn-lt"/>
              </a:rPr>
              <a:t> Bluetooth Core protocols plus Bluetooth radio protocols are required by most of Bluetooth devices</a:t>
            </a:r>
          </a:p>
          <a:p>
            <a:pPr>
              <a:spcBef>
                <a:spcPct val="50000"/>
              </a:spcBef>
              <a:buFont typeface="Wingdings" pitchFamily="2" charset="2"/>
              <a:buChar char="q"/>
              <a:defRPr/>
            </a:pPr>
            <a:r>
              <a:rPr lang="en-US" dirty="0">
                <a:latin typeface="+mn-lt"/>
              </a:rPr>
              <a:t> Uses spread spectrum technologies at the Physical Layer while using both direct sequence and frequency hopping spread spectrum technologies</a:t>
            </a:r>
          </a:p>
          <a:p>
            <a:pPr>
              <a:spcBef>
                <a:spcPct val="50000"/>
              </a:spcBef>
              <a:buFont typeface="Wingdings" pitchFamily="2" charset="2"/>
              <a:buChar char="q"/>
              <a:defRPr/>
            </a:pPr>
            <a:r>
              <a:rPr lang="en-US" dirty="0">
                <a:latin typeface="+mn-lt"/>
              </a:rPr>
              <a:t> Uses connectionless (</a:t>
            </a:r>
            <a:r>
              <a:rPr lang="en-US" dirty="0">
                <a:solidFill>
                  <a:srgbClr val="3333FF"/>
                </a:solidFill>
                <a:latin typeface="+mn-lt"/>
              </a:rPr>
              <a:t>ACL–Asynchronous Connectionless Link</a:t>
            </a:r>
            <a:r>
              <a:rPr lang="en-US" dirty="0">
                <a:latin typeface="+mn-lt"/>
              </a:rPr>
              <a:t>) and connection-oriented (</a:t>
            </a:r>
            <a:r>
              <a:rPr lang="en-US" dirty="0">
                <a:solidFill>
                  <a:srgbClr val="3333FF"/>
                </a:solidFill>
                <a:latin typeface="+mn-lt"/>
              </a:rPr>
              <a:t>SCO–Synchronous Connection-oriented Link</a:t>
            </a:r>
            <a:r>
              <a:rPr lang="en-US" dirty="0">
                <a:latin typeface="+mn-lt"/>
              </a:rPr>
              <a:t>) links</a:t>
            </a:r>
          </a:p>
          <a:p>
            <a:pPr>
              <a:spcBef>
                <a:spcPct val="50000"/>
              </a:spcBef>
              <a:buFont typeface="Wingdings" pitchFamily="2" charset="2"/>
              <a:buChar char="q"/>
              <a:defRPr/>
            </a:pPr>
            <a:r>
              <a:rPr lang="en-US" dirty="0">
                <a:latin typeface="+mn-lt"/>
              </a:rPr>
              <a:t> Cable Replacement layer, Telephony Control layer and Adopted protocol layer form application-oriented protocols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855269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194754"/>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solidFill>
                  <a:srgbClr val="FD0D2A"/>
                </a:solidFill>
              </a:rPr>
              <a:t>Bluetooth Protocol Stack</a:t>
            </a:r>
          </a:p>
        </p:txBody>
      </p:sp>
      <p:sp>
        <p:nvSpPr>
          <p:cNvPr id="9219" name="Text Box 3"/>
          <p:cNvSpPr txBox="1">
            <a:spLocks noChangeArrowheads="1"/>
          </p:cNvSpPr>
          <p:nvPr/>
        </p:nvSpPr>
        <p:spPr bwMode="auto">
          <a:xfrm>
            <a:off x="381000" y="16002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endParaRPr lang="en-US" altLang="en-US"/>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876300"/>
            <a:ext cx="73152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txBox="1">
            <a:spLocks noChangeArrowheads="1"/>
          </p:cNvSpPr>
          <p:nvPr/>
        </p:nvSpPr>
        <p:spPr bwMode="auto">
          <a:xfrm>
            <a:off x="414528" y="5410200"/>
            <a:ext cx="845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OBEX – Object Exchange Protocol		TCS BIN – Telephony Control Specification Binary</a:t>
            </a:r>
          </a:p>
          <a:p>
            <a:pPr eaLnBrk="1" hangingPunct="1">
              <a:spcBef>
                <a:spcPct val="50000"/>
              </a:spcBef>
            </a:pPr>
            <a:r>
              <a:rPr lang="en-US" altLang="en-US" sz="1400" dirty="0"/>
              <a:t>WAE – Wireless Application Environment	SDP – Service Discovery Protocol</a:t>
            </a:r>
          </a:p>
          <a:p>
            <a:pPr eaLnBrk="1" hangingPunct="1">
              <a:spcBef>
                <a:spcPct val="50000"/>
              </a:spcBef>
            </a:pPr>
            <a:r>
              <a:rPr lang="en-US" altLang="en-US" sz="1400" dirty="0"/>
              <a:t>WAP – Wireless Application Protocol 		RFCOMM – Radio Frequency Communication</a:t>
            </a:r>
          </a:p>
          <a:p>
            <a:pPr eaLnBrk="1" hangingPunct="1">
              <a:spcBef>
                <a:spcPct val="50000"/>
              </a:spcBef>
            </a:pPr>
            <a:r>
              <a:rPr lang="en-US" altLang="en-US" sz="1400" dirty="0"/>
              <a:t>LMP – Link Manager Protocol		L2CAP – Logical Link Control and Adaptation Protocol</a:t>
            </a:r>
          </a:p>
          <a:p>
            <a:pPr eaLnBrk="1" hangingPunct="1">
              <a:spcBef>
                <a:spcPct val="50000"/>
              </a:spcBef>
            </a:pPr>
            <a:r>
              <a:rPr lang="en-US" altLang="en-US" sz="1400" dirty="0"/>
              <a: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59809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Bluetooth Protocol Stack</a:t>
            </a:r>
          </a:p>
        </p:txBody>
      </p:sp>
      <p:sp>
        <p:nvSpPr>
          <p:cNvPr id="10243" name="Text Box 3"/>
          <p:cNvSpPr txBox="1">
            <a:spLocks noChangeArrowheads="1"/>
          </p:cNvSpPr>
          <p:nvPr/>
        </p:nvSpPr>
        <p:spPr bwMode="auto">
          <a:xfrm>
            <a:off x="304800" y="19812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a:pPr>
            <a:r>
              <a:rPr lang="en-US" altLang="en-US" dirty="0"/>
              <a:t>Bluetooth Core </a:t>
            </a:r>
            <a:r>
              <a:rPr lang="en-US" altLang="en-US" dirty="0" smtClean="0"/>
              <a:t>Protocols (Baseband, LMP, L2CAP, SDCAP)</a:t>
            </a:r>
            <a:endParaRPr lang="en-US" altLang="en-US" dirty="0"/>
          </a:p>
          <a:p>
            <a:pPr eaLnBrk="1" hangingPunct="1">
              <a:spcBef>
                <a:spcPct val="50000"/>
              </a:spcBef>
              <a:buFont typeface="Wingdings" panose="05000000000000000000" pitchFamily="2" charset="2"/>
              <a:buAutoNum type="arabicPeriod"/>
            </a:pPr>
            <a:r>
              <a:rPr lang="en-US" altLang="en-US" dirty="0"/>
              <a:t>Cable Replacement </a:t>
            </a:r>
            <a:r>
              <a:rPr lang="en-US" altLang="en-US" dirty="0" smtClean="0"/>
              <a:t>Protocol (RFCOMM)</a:t>
            </a:r>
            <a:endParaRPr lang="en-US" altLang="en-US" dirty="0"/>
          </a:p>
          <a:p>
            <a:pPr eaLnBrk="1" hangingPunct="1">
              <a:spcBef>
                <a:spcPct val="50000"/>
              </a:spcBef>
              <a:buFont typeface="Wingdings" panose="05000000000000000000" pitchFamily="2" charset="2"/>
              <a:buAutoNum type="arabicPeriod"/>
            </a:pPr>
            <a:r>
              <a:rPr lang="en-US" altLang="en-US" dirty="0"/>
              <a:t>Telephony Control </a:t>
            </a:r>
            <a:r>
              <a:rPr lang="en-US" altLang="en-US" dirty="0" smtClean="0"/>
              <a:t>Protocols (</a:t>
            </a:r>
            <a:r>
              <a:rPr lang="en-US" dirty="0"/>
              <a:t>TCS </a:t>
            </a:r>
            <a:r>
              <a:rPr lang="en-US" dirty="0" smtClean="0"/>
              <a:t>BIN &amp; AT Commands)</a:t>
            </a:r>
            <a:endParaRPr lang="en-US" altLang="en-US" dirty="0"/>
          </a:p>
          <a:p>
            <a:pPr eaLnBrk="1" hangingPunct="1">
              <a:spcBef>
                <a:spcPct val="50000"/>
              </a:spcBef>
              <a:buFont typeface="Wingdings" panose="05000000000000000000" pitchFamily="2" charset="2"/>
              <a:buAutoNum type="arabicPeriod"/>
            </a:pPr>
            <a:r>
              <a:rPr lang="en-US" altLang="en-US" dirty="0"/>
              <a:t>Adopted Protocols </a:t>
            </a:r>
            <a:r>
              <a:rPr lang="en-US" altLang="en-US" dirty="0" smtClean="0"/>
              <a:t>(PPP, TCP/IP, OBEX)</a:t>
            </a:r>
            <a:endParaRPr lang="en-US" altLang="en-US" dirty="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379720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2046</TotalTime>
  <Words>3804</Words>
  <Application>Microsoft Office PowerPoint</Application>
  <PresentationFormat>On-screen Show (4:3)</PresentationFormat>
  <Paragraphs>406</Paragraphs>
  <Slides>60</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166</cp:revision>
  <dcterms:created xsi:type="dcterms:W3CDTF">1998-04-19T17:54:40Z</dcterms:created>
  <dcterms:modified xsi:type="dcterms:W3CDTF">2015-09-24T12:20:45Z</dcterms:modified>
</cp:coreProperties>
</file>