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5" r:id="rId1"/>
  </p:sldMasterIdLst>
  <p:notesMasterIdLst>
    <p:notesMasterId r:id="rId40"/>
  </p:notesMasterIdLst>
  <p:sldIdLst>
    <p:sldId id="315" r:id="rId2"/>
    <p:sldId id="325" r:id="rId3"/>
    <p:sldId id="326"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61"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D0D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695E7A2-1207-4281-9E89-FDB407B4E1C4}" type="slidenum">
              <a:rPr lang="en-US" altLang="en-US"/>
              <a:pPr/>
              <a:t>‹#›</a:t>
            </a:fld>
            <a:endParaRPr lang="en-US" altLang="en-US"/>
          </a:p>
        </p:txBody>
      </p:sp>
    </p:spTree>
    <p:extLst>
      <p:ext uri="{BB962C8B-B14F-4D97-AF65-F5344CB8AC3E}">
        <p14:creationId xmlns:p14="http://schemas.microsoft.com/office/powerpoint/2010/main" val="18360186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4BC3832-BE52-4F2F-B4C1-0B24203786D4}" type="slidenum">
              <a:rPr lang="en-US" altLang="en-US" sz="1200"/>
              <a:pPr eaLnBrk="1" hangingPunct="1"/>
              <a:t>1</a:t>
            </a:fld>
            <a:endParaRPr lang="en-US" altLang="en-US" sz="1200"/>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1756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67BE9E8C-E3DF-4E2A-9F17-CAA91FE77666}" type="slidenum">
              <a:rPr lang="en-US" altLang="en-US" sz="1200"/>
              <a:pPr eaLnBrk="1" hangingPunct="1"/>
              <a:t>10</a:t>
            </a:fld>
            <a:endParaRPr lang="en-US" altLang="en-US" sz="1200"/>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14884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AA7051C0-CD71-4B7D-B531-3FB6DEA42089}" type="slidenum">
              <a:rPr lang="en-US" altLang="en-US" sz="1200"/>
              <a:pPr eaLnBrk="1" hangingPunct="1"/>
              <a:t>11</a:t>
            </a:fld>
            <a:endParaRPr lang="en-US" altLang="en-US" sz="1200"/>
          </a:p>
        </p:txBody>
      </p:sp>
      <p:sp>
        <p:nvSpPr>
          <p:cNvPr id="53251" name="Rectangle 2"/>
          <p:cNvSpPr>
            <a:spLocks noGrp="1" noRot="1" noChangeAspect="1" noChangeArrowheads="1" noTextEdit="1"/>
          </p:cNvSpPr>
          <p:nvPr>
            <p:ph type="sldImg"/>
          </p:nvPr>
        </p:nvSpPr>
        <p:spPr>
          <a:solidFill>
            <a:srgbClr val="FFFFFF"/>
          </a:solidFill>
          <a:ln/>
        </p:spPr>
      </p:sp>
      <p:sp>
        <p:nvSpPr>
          <p:cNvPr id="5325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80459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CF9BE057-5B2A-4619-8B5A-616BF7D5FDCC}" type="slidenum">
              <a:rPr lang="en-US" altLang="en-US" sz="1200"/>
              <a:pPr eaLnBrk="1" hangingPunct="1"/>
              <a:t>12</a:t>
            </a:fld>
            <a:endParaRPr lang="en-US" altLang="en-US" sz="1200"/>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917219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4101EC18-405C-456E-B79C-0664185D0627}" type="slidenum">
              <a:rPr lang="en-US" altLang="en-US" sz="1200"/>
              <a:pPr eaLnBrk="1" hangingPunct="1"/>
              <a:t>13</a:t>
            </a:fld>
            <a:endParaRPr lang="en-US" altLang="en-US" sz="1200"/>
          </a:p>
        </p:txBody>
      </p:sp>
      <p:sp>
        <p:nvSpPr>
          <p:cNvPr id="55299" name="Rectangle 2"/>
          <p:cNvSpPr>
            <a:spLocks noGrp="1" noRot="1" noChangeAspect="1" noChangeArrowheads="1" noTextEdit="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316189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9B49E30B-F3F1-4816-937F-7FD6D4EEB588}" type="slidenum">
              <a:rPr lang="en-US" altLang="en-US" sz="1200"/>
              <a:pPr eaLnBrk="1" hangingPunct="1"/>
              <a:t>14</a:t>
            </a:fld>
            <a:endParaRPr lang="en-US" altLang="en-US" sz="1200"/>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530033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77547124-8ACA-4359-9739-0682FBA56ABB}" type="slidenum">
              <a:rPr lang="en-US" altLang="en-US" sz="1200"/>
              <a:pPr eaLnBrk="1" hangingPunct="1"/>
              <a:t>15</a:t>
            </a:fld>
            <a:endParaRPr lang="en-US" altLang="en-US" sz="1200"/>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246343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DE9C2256-07A5-4DCD-8F16-75B1BAD76A7C}" type="slidenum">
              <a:rPr lang="en-US" altLang="en-US" sz="1200"/>
              <a:pPr eaLnBrk="1" hangingPunct="1"/>
              <a:t>16</a:t>
            </a:fld>
            <a:endParaRPr lang="en-US" altLang="en-US" sz="1200"/>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860049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90D6CBA7-8098-4FCB-B95C-DDD23EFC70B2}" type="slidenum">
              <a:rPr lang="en-US" altLang="en-US" sz="1200"/>
              <a:pPr eaLnBrk="1" hangingPunct="1"/>
              <a:t>17</a:t>
            </a:fld>
            <a:endParaRPr lang="en-US" altLang="en-US" sz="1200"/>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84994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F54A3BB4-82DA-4D28-8985-C2C63F250035}" type="slidenum">
              <a:rPr lang="en-US" altLang="en-US" sz="1200"/>
              <a:pPr eaLnBrk="1" hangingPunct="1"/>
              <a:t>18</a:t>
            </a:fld>
            <a:endParaRPr lang="en-US" altLang="en-US" sz="1200"/>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640848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F40BBD28-F389-4667-A92A-F96D1E46AC58}" type="slidenum">
              <a:rPr lang="en-US" altLang="en-US" sz="1200"/>
              <a:pPr eaLnBrk="1" hangingPunct="1"/>
              <a:t>19</a:t>
            </a:fld>
            <a:endParaRPr lang="en-US" altLang="en-US" sz="1200"/>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16122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A5E9E05E-B798-4446-AE5A-640856734BA7}" type="slidenum">
              <a:rPr lang="en-US" altLang="en-US" sz="1200"/>
              <a:pPr eaLnBrk="1" hangingPunct="1"/>
              <a:t>2</a:t>
            </a:fld>
            <a:endParaRPr lang="en-US" alt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87151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E5171F26-442F-4FE5-92EA-F04C3C7A6A09}" type="slidenum">
              <a:rPr lang="en-US" altLang="en-US" sz="1200"/>
              <a:pPr eaLnBrk="1" hangingPunct="1"/>
              <a:t>20</a:t>
            </a:fld>
            <a:endParaRPr lang="en-US" altLang="en-US" sz="1200"/>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871715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3675F98F-AC25-4B71-9663-2E9C7D554498}" type="slidenum">
              <a:rPr lang="en-US" altLang="en-US" sz="1200"/>
              <a:pPr eaLnBrk="1" hangingPunct="1"/>
              <a:t>21</a:t>
            </a:fld>
            <a:endParaRPr lang="en-US" altLang="en-US" sz="1200"/>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888438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B11B7078-EAE1-460A-9621-9EBC9A8AC3B4}" type="slidenum">
              <a:rPr lang="en-US" altLang="en-US" sz="1200"/>
              <a:pPr eaLnBrk="1" hangingPunct="1"/>
              <a:t>22</a:t>
            </a:fld>
            <a:endParaRPr lang="en-US" altLang="en-US" sz="1200"/>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527313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24EC5292-0422-4BDF-9145-9B6B8B1DCC12}" type="slidenum">
              <a:rPr lang="en-US" altLang="en-US" sz="1200"/>
              <a:pPr eaLnBrk="1" hangingPunct="1"/>
              <a:t>23</a:t>
            </a:fld>
            <a:endParaRPr lang="en-US" altLang="en-US" sz="1200"/>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97943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7CA901D6-A101-4101-8D14-04C2A3E57E97}" type="slidenum">
              <a:rPr lang="en-US" altLang="en-US" sz="1200"/>
              <a:pPr eaLnBrk="1" hangingPunct="1"/>
              <a:t>24</a:t>
            </a:fld>
            <a:endParaRPr lang="en-US" altLang="en-US" sz="1200"/>
          </a:p>
        </p:txBody>
      </p:sp>
      <p:sp>
        <p:nvSpPr>
          <p:cNvPr id="66563" name="Rectangle 2"/>
          <p:cNvSpPr>
            <a:spLocks noGrp="1" noRot="1" noChangeAspect="1" noChangeArrowheads="1" noTextEdit="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81260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FCB6C7FC-6B4A-46D8-9ABF-3FBAD3791CAB}" type="slidenum">
              <a:rPr lang="en-US" altLang="en-US" sz="1200"/>
              <a:pPr eaLnBrk="1" hangingPunct="1"/>
              <a:t>25</a:t>
            </a:fld>
            <a:endParaRPr lang="en-US" altLang="en-US" sz="1200"/>
          </a:p>
        </p:txBody>
      </p:sp>
      <p:sp>
        <p:nvSpPr>
          <p:cNvPr id="67587" name="Rectangle 2"/>
          <p:cNvSpPr>
            <a:spLocks noGrp="1" noRot="1" noChangeAspect="1" noChangeArrowheads="1" noTextEdit="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633705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7C5DDF69-F494-497A-890A-43B234A3871C}" type="slidenum">
              <a:rPr lang="en-US" altLang="en-US" sz="1200"/>
              <a:pPr eaLnBrk="1" hangingPunct="1"/>
              <a:t>26</a:t>
            </a:fld>
            <a:endParaRPr lang="en-US" altLang="en-US" sz="1200"/>
          </a:p>
        </p:txBody>
      </p:sp>
      <p:sp>
        <p:nvSpPr>
          <p:cNvPr id="68611" name="Rectangle 2"/>
          <p:cNvSpPr>
            <a:spLocks noGrp="1" noRot="1" noChangeAspect="1" noChangeArrowheads="1" noTextEdit="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0588902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9728DCC1-B670-4B58-A235-2381C8314301}" type="slidenum">
              <a:rPr lang="en-US" altLang="en-US" sz="1200"/>
              <a:pPr eaLnBrk="1" hangingPunct="1"/>
              <a:t>27</a:t>
            </a:fld>
            <a:endParaRPr lang="en-US" altLang="en-US" sz="1200"/>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051455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AEED472E-D871-425C-8437-883F9C9D1550}" type="slidenum">
              <a:rPr lang="en-US" altLang="en-US" sz="1200"/>
              <a:pPr eaLnBrk="1" hangingPunct="1"/>
              <a:t>28</a:t>
            </a:fld>
            <a:endParaRPr lang="en-US" altLang="en-US" sz="1200"/>
          </a:p>
        </p:txBody>
      </p:sp>
      <p:sp>
        <p:nvSpPr>
          <p:cNvPr id="70659" name="Rectangle 2"/>
          <p:cNvSpPr>
            <a:spLocks noGrp="1" noRot="1" noChangeAspect="1" noChangeArrowheads="1" noTextEdit="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037467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9326CE4D-7B2A-4E37-9880-93F0605ECEE8}" type="slidenum">
              <a:rPr lang="en-US" altLang="en-US" sz="1200"/>
              <a:pPr eaLnBrk="1" hangingPunct="1"/>
              <a:t>29</a:t>
            </a:fld>
            <a:endParaRPr lang="en-US" altLang="en-US" sz="1200"/>
          </a:p>
        </p:txBody>
      </p:sp>
      <p:sp>
        <p:nvSpPr>
          <p:cNvPr id="71683" name="Rectangle 2"/>
          <p:cNvSpPr>
            <a:spLocks noGrp="1" noRot="1" noChangeAspect="1" noChangeArrowheads="1" noTextEdit="1"/>
          </p:cNvSpPr>
          <p:nvPr>
            <p:ph type="sldImg"/>
          </p:nvPr>
        </p:nvSpPr>
        <p:spPr>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320859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A2DFB333-1009-4701-8DF4-286CF1F85D7F}" type="slidenum">
              <a:rPr lang="en-US" altLang="en-US" sz="1200"/>
              <a:pPr eaLnBrk="1" hangingPunct="1"/>
              <a:t>3</a:t>
            </a:fld>
            <a:endParaRPr lang="en-US" altLang="en-US" sz="1200"/>
          </a:p>
        </p:txBody>
      </p:sp>
      <p:sp>
        <p:nvSpPr>
          <p:cNvPr id="45059" name="Rectangle 2"/>
          <p:cNvSpPr>
            <a:spLocks noGrp="1" noRot="1" noChangeAspect="1" noChangeArrowheads="1" noTextEdit="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050777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0D282BF2-F89D-494F-9F3F-D421E594B183}" type="slidenum">
              <a:rPr lang="en-US" altLang="en-US" sz="1200"/>
              <a:pPr eaLnBrk="1" hangingPunct="1"/>
              <a:t>30</a:t>
            </a:fld>
            <a:endParaRPr lang="en-US" alt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724110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6D3CAAB4-C7E2-49C4-B749-55ECB6ED4298}" type="slidenum">
              <a:rPr lang="en-US" altLang="en-US" sz="1200"/>
              <a:pPr eaLnBrk="1" hangingPunct="1"/>
              <a:t>31</a:t>
            </a:fld>
            <a:endParaRPr lang="en-US" alt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950392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2C50EBD7-2D23-410D-BAA2-330EC1A64FE5}" type="slidenum">
              <a:rPr lang="en-US" altLang="en-US" sz="1200"/>
              <a:pPr eaLnBrk="1" hangingPunct="1"/>
              <a:t>32</a:t>
            </a:fld>
            <a:endParaRPr lang="en-US"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423825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43F7AC5C-AFB6-4414-A7B7-73B01E5C6659}" type="slidenum">
              <a:rPr lang="en-US" altLang="en-US" sz="1200"/>
              <a:pPr eaLnBrk="1" hangingPunct="1"/>
              <a:t>33</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478715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1EDDF0B6-5A14-4E12-B4A6-082F648A423B}" type="slidenum">
              <a:rPr lang="en-US" altLang="en-US" sz="1200"/>
              <a:pPr eaLnBrk="1" hangingPunct="1"/>
              <a:t>34</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615109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D8F3DC56-3D01-4BBC-8AD5-8F859BF7CB15}" type="slidenum">
              <a:rPr lang="en-US" altLang="en-US" sz="1200"/>
              <a:pPr eaLnBrk="1" hangingPunct="1"/>
              <a:t>35</a:t>
            </a:fld>
            <a:endParaRPr lang="en-US" alt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81286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0403D12D-4D12-4BD2-966C-52EEA21D3860}" type="slidenum">
              <a:rPr lang="en-US" altLang="en-US" sz="1200"/>
              <a:pPr eaLnBrk="1" hangingPunct="1"/>
              <a:t>36</a:t>
            </a:fld>
            <a:endParaRPr lang="en-US" alt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654182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5356A2A3-216F-4F1E-B8DD-3A04C2D9B1CA}" type="slidenum">
              <a:rPr lang="en-US" altLang="en-US" sz="1200"/>
              <a:pPr eaLnBrk="1" hangingPunct="1"/>
              <a:t>37</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742931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5664BBE3-7FF7-4272-B1AF-2D175EBADDF5}" type="slidenum">
              <a:rPr lang="en-US" altLang="en-US" sz="1200"/>
              <a:pPr eaLnBrk="1" hangingPunct="1"/>
              <a:t>38</a:t>
            </a:fld>
            <a:endParaRPr lang="en-US" alt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89879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395032B0-C33B-48B7-BFBB-70E4BC062664}" type="slidenum">
              <a:rPr lang="en-US" altLang="en-US" sz="1200"/>
              <a:pPr eaLnBrk="1" hangingPunct="1"/>
              <a:t>4</a:t>
            </a:fld>
            <a:endParaRPr lang="en-US" altLang="en-US" sz="1200"/>
          </a:p>
        </p:txBody>
      </p:sp>
      <p:sp>
        <p:nvSpPr>
          <p:cNvPr id="46083" name="Rectangle 2"/>
          <p:cNvSpPr>
            <a:spLocks noGrp="1" noRot="1" noChangeAspect="1" noChangeArrowheads="1" noTextEdit="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188952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CFBD39FF-1552-48E3-B59F-BA267F1DEB0D}" type="slidenum">
              <a:rPr lang="en-US" altLang="en-US" sz="1200"/>
              <a:pPr eaLnBrk="1" hangingPunct="1"/>
              <a:t>5</a:t>
            </a:fld>
            <a:endParaRPr lang="en-US" altLang="en-US" sz="1200"/>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740711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812D175E-4CB1-4096-BC3E-E13854D4E0B6}" type="slidenum">
              <a:rPr lang="en-US" altLang="en-US" sz="1200"/>
              <a:pPr eaLnBrk="1" hangingPunct="1"/>
              <a:t>6</a:t>
            </a:fld>
            <a:endParaRPr lang="en-US" altLang="en-US" sz="1200"/>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41092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7E4EEF31-E8D2-49DF-B7FF-2A91E9DF31B8}" type="slidenum">
              <a:rPr lang="en-US" altLang="en-US" sz="1200"/>
              <a:pPr eaLnBrk="1" hangingPunct="1"/>
              <a:t>7</a:t>
            </a:fld>
            <a:endParaRPr lang="en-US" altLang="en-US" sz="1200"/>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42102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FE8257F1-334E-4A9E-B19E-D7241A4F8EEC}" type="slidenum">
              <a:rPr lang="en-US" altLang="en-US" sz="1200"/>
              <a:pPr eaLnBrk="1" hangingPunct="1"/>
              <a:t>8</a:t>
            </a:fld>
            <a:endParaRPr lang="en-US" altLang="en-US" sz="1200"/>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664630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50AC8467-2996-46F4-80A0-6D91F9B15E7F}" type="slidenum">
              <a:rPr lang="en-US" altLang="en-US" sz="1200"/>
              <a:pPr eaLnBrk="1" hangingPunct="1"/>
              <a:t>9</a:t>
            </a:fld>
            <a:endParaRPr lang="en-US" altLang="en-US" sz="1200"/>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858087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en-US" altLang="en-US" noProof="0" smtClean="0"/>
              <a:t>Click to edit Master title style</a:t>
            </a:r>
          </a:p>
        </p:txBody>
      </p:sp>
      <p:sp>
        <p:nvSpPr>
          <p:cNvPr id="89091"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en-US" altLang="en-US" noProof="0" smtClean="0"/>
              <a:t>Click to edit Master subtitle style</a:t>
            </a:r>
          </a:p>
        </p:txBody>
      </p:sp>
      <p:sp>
        <p:nvSpPr>
          <p:cNvPr id="89092" name="Rectangle 4"/>
          <p:cNvSpPr>
            <a:spLocks noGrp="1" noChangeArrowheads="1"/>
          </p:cNvSpPr>
          <p:nvPr>
            <p:ph type="dt" sz="half" idx="2"/>
          </p:nvPr>
        </p:nvSpPr>
        <p:spPr bwMode="auto">
          <a:xfrm>
            <a:off x="457200" y="6248400"/>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89093" name="Rectangle 5"/>
          <p:cNvSpPr>
            <a:spLocks noGrp="1" noChangeArrowheads="1"/>
          </p:cNvSpPr>
          <p:nvPr>
            <p:ph type="ftr" sz="quarter" idx="3"/>
          </p:nvPr>
        </p:nvSpPr>
        <p:spPr/>
        <p:txBody>
          <a:bodyPr/>
          <a:lstStyle>
            <a:lvl1pPr>
              <a:defRPr/>
            </a:lvl1pPr>
          </a:lstStyle>
          <a:p>
            <a:r>
              <a:rPr lang="en-US" altLang="en-US" smtClean="0"/>
              <a:t>MIS6120 - Gerald Chege</a:t>
            </a:r>
            <a:endParaRPr lang="en-US" altLang="en-US"/>
          </a:p>
        </p:txBody>
      </p:sp>
      <p:sp>
        <p:nvSpPr>
          <p:cNvPr id="89094" name="Rectangle 6"/>
          <p:cNvSpPr>
            <a:spLocks noGrp="1" noChangeArrowheads="1"/>
          </p:cNvSpPr>
          <p:nvPr>
            <p:ph type="sldNum" sz="quarter" idx="4"/>
          </p:nvPr>
        </p:nvSpPr>
        <p:spPr/>
        <p:txBody>
          <a:bodyPr/>
          <a:lstStyle>
            <a:lvl1pPr>
              <a:defRPr/>
            </a:lvl1pPr>
          </a:lstStyle>
          <a:p>
            <a:fld id="{00AFF761-60D4-44B1-A711-5EFAD78252E6}" type="slidenum">
              <a:rPr lang="en-US" altLang="en-US"/>
              <a:pPr/>
              <a:t>‹#›</a:t>
            </a:fld>
            <a:endParaRPr lang="en-US" altLang="en-US"/>
          </a:p>
        </p:txBody>
      </p:sp>
      <p:grpSp>
        <p:nvGrpSpPr>
          <p:cNvPr id="89095" name="Group 7"/>
          <p:cNvGrpSpPr>
            <a:grpSpLocks/>
          </p:cNvGrpSpPr>
          <p:nvPr/>
        </p:nvGrpSpPr>
        <p:grpSpPr bwMode="auto">
          <a:xfrm>
            <a:off x="228600" y="2889250"/>
            <a:ext cx="8610600" cy="201613"/>
            <a:chOff x="144" y="1680"/>
            <a:chExt cx="5424" cy="144"/>
          </a:xfrm>
        </p:grpSpPr>
        <p:sp>
          <p:nvSpPr>
            <p:cNvPr id="89096"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7"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8"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B76AEB6-C01D-458F-85DC-5B8C8B0C0C08}" type="slidenum">
              <a:rPr lang="en-US" altLang="en-US"/>
              <a:pPr/>
              <a:t>‹#›</a:t>
            </a:fld>
            <a:endParaRPr lang="en-US" altLang="en-US"/>
          </a:p>
        </p:txBody>
      </p:sp>
    </p:spTree>
    <p:extLst>
      <p:ext uri="{BB962C8B-B14F-4D97-AF65-F5344CB8AC3E}">
        <p14:creationId xmlns:p14="http://schemas.microsoft.com/office/powerpoint/2010/main" val="269682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0A2A8697-1964-46BA-8F02-DE32986DB720}" type="slidenum">
              <a:rPr lang="en-US" altLang="en-US"/>
              <a:pPr/>
              <a:t>‹#›</a:t>
            </a:fld>
            <a:endParaRPr lang="en-US" altLang="en-US"/>
          </a:p>
        </p:txBody>
      </p:sp>
    </p:spTree>
    <p:extLst>
      <p:ext uri="{BB962C8B-B14F-4D97-AF65-F5344CB8AC3E}">
        <p14:creationId xmlns:p14="http://schemas.microsoft.com/office/powerpoint/2010/main" val="225215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3B49CE1-F58B-46A4-8B70-96A23DCD7837}" type="slidenum">
              <a:rPr lang="en-US" altLang="en-US"/>
              <a:pPr/>
              <a:t>‹#›</a:t>
            </a:fld>
            <a:endParaRPr lang="en-US" altLang="en-US"/>
          </a:p>
        </p:txBody>
      </p:sp>
    </p:spTree>
    <p:extLst>
      <p:ext uri="{BB962C8B-B14F-4D97-AF65-F5344CB8AC3E}">
        <p14:creationId xmlns:p14="http://schemas.microsoft.com/office/powerpoint/2010/main" val="16081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1A7E82E-0E73-402B-8E1A-C9D430498273}" type="slidenum">
              <a:rPr lang="en-US" altLang="en-US"/>
              <a:pPr/>
              <a:t>‹#›</a:t>
            </a:fld>
            <a:endParaRPr lang="en-US" altLang="en-US"/>
          </a:p>
        </p:txBody>
      </p:sp>
    </p:spTree>
    <p:extLst>
      <p:ext uri="{BB962C8B-B14F-4D97-AF65-F5344CB8AC3E}">
        <p14:creationId xmlns:p14="http://schemas.microsoft.com/office/powerpoint/2010/main" val="417923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F04D6AA0-F4AD-49EA-853D-A6607ABE62D2}" type="slidenum">
              <a:rPr lang="en-US" altLang="en-US"/>
              <a:pPr/>
              <a:t>‹#›</a:t>
            </a:fld>
            <a:endParaRPr lang="en-US" altLang="en-US"/>
          </a:p>
        </p:txBody>
      </p:sp>
    </p:spTree>
    <p:extLst>
      <p:ext uri="{BB962C8B-B14F-4D97-AF65-F5344CB8AC3E}">
        <p14:creationId xmlns:p14="http://schemas.microsoft.com/office/powerpoint/2010/main" val="80551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8" name="Slide Number Placeholder 7"/>
          <p:cNvSpPr>
            <a:spLocks noGrp="1"/>
          </p:cNvSpPr>
          <p:nvPr>
            <p:ph type="sldNum" sz="quarter" idx="11"/>
          </p:nvPr>
        </p:nvSpPr>
        <p:spPr/>
        <p:txBody>
          <a:bodyPr/>
          <a:lstStyle>
            <a:lvl1pPr>
              <a:defRPr/>
            </a:lvl1pPr>
          </a:lstStyle>
          <a:p>
            <a:fld id="{61F1E0A4-683F-48E9-9FD7-D272F52AC22B}" type="slidenum">
              <a:rPr lang="en-US" altLang="en-US"/>
              <a:pPr/>
              <a:t>‹#›</a:t>
            </a:fld>
            <a:endParaRPr lang="en-US" altLang="en-US"/>
          </a:p>
        </p:txBody>
      </p:sp>
    </p:spTree>
    <p:extLst>
      <p:ext uri="{BB962C8B-B14F-4D97-AF65-F5344CB8AC3E}">
        <p14:creationId xmlns:p14="http://schemas.microsoft.com/office/powerpoint/2010/main" val="2907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4" name="Slide Number Placeholder 3"/>
          <p:cNvSpPr>
            <a:spLocks noGrp="1"/>
          </p:cNvSpPr>
          <p:nvPr>
            <p:ph type="sldNum" sz="quarter" idx="11"/>
          </p:nvPr>
        </p:nvSpPr>
        <p:spPr/>
        <p:txBody>
          <a:bodyPr/>
          <a:lstStyle>
            <a:lvl1pPr>
              <a:defRPr/>
            </a:lvl1pPr>
          </a:lstStyle>
          <a:p>
            <a:fld id="{70A3B110-8960-4806-9768-592D883DFB58}" type="slidenum">
              <a:rPr lang="en-US" altLang="en-US"/>
              <a:pPr/>
              <a:t>‹#›</a:t>
            </a:fld>
            <a:endParaRPr lang="en-US" altLang="en-US"/>
          </a:p>
        </p:txBody>
      </p:sp>
    </p:spTree>
    <p:extLst>
      <p:ext uri="{BB962C8B-B14F-4D97-AF65-F5344CB8AC3E}">
        <p14:creationId xmlns:p14="http://schemas.microsoft.com/office/powerpoint/2010/main" val="37647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3" name="Slide Number Placeholder 2"/>
          <p:cNvSpPr>
            <a:spLocks noGrp="1"/>
          </p:cNvSpPr>
          <p:nvPr>
            <p:ph type="sldNum" sz="quarter" idx="11"/>
          </p:nvPr>
        </p:nvSpPr>
        <p:spPr/>
        <p:txBody>
          <a:bodyPr/>
          <a:lstStyle>
            <a:lvl1pPr>
              <a:defRPr/>
            </a:lvl1pPr>
          </a:lstStyle>
          <a:p>
            <a:fld id="{49B493FA-5CFE-4790-A79B-0517A9C5D994}" type="slidenum">
              <a:rPr lang="en-US" altLang="en-US"/>
              <a:pPr/>
              <a:t>‹#›</a:t>
            </a:fld>
            <a:endParaRPr lang="en-US" altLang="en-US"/>
          </a:p>
        </p:txBody>
      </p:sp>
    </p:spTree>
    <p:extLst>
      <p:ext uri="{BB962C8B-B14F-4D97-AF65-F5344CB8AC3E}">
        <p14:creationId xmlns:p14="http://schemas.microsoft.com/office/powerpoint/2010/main" val="2627108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FA0D067-1414-4B56-A5AB-E13888BF7F28}" type="slidenum">
              <a:rPr lang="en-US" altLang="en-US"/>
              <a:pPr/>
              <a:t>‹#›</a:t>
            </a:fld>
            <a:endParaRPr lang="en-US" altLang="en-US"/>
          </a:p>
        </p:txBody>
      </p:sp>
    </p:spTree>
    <p:extLst>
      <p:ext uri="{BB962C8B-B14F-4D97-AF65-F5344CB8AC3E}">
        <p14:creationId xmlns:p14="http://schemas.microsoft.com/office/powerpoint/2010/main" val="58105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9B40990-891B-4F5B-B8F4-8C03F615682F}" type="slidenum">
              <a:rPr lang="en-US" altLang="en-US"/>
              <a:pPr/>
              <a:t>‹#›</a:t>
            </a:fld>
            <a:endParaRPr lang="en-US" altLang="en-US"/>
          </a:p>
        </p:txBody>
      </p:sp>
    </p:spTree>
    <p:extLst>
      <p:ext uri="{BB962C8B-B14F-4D97-AF65-F5344CB8AC3E}">
        <p14:creationId xmlns:p14="http://schemas.microsoft.com/office/powerpoint/2010/main" val="337296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8806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806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r>
              <a:rPr lang="en-US" altLang="en-US" smtClean="0"/>
              <a:t>MIS6120 - Gerald Chege</a:t>
            </a:r>
            <a:endParaRPr lang="en-US" altLang="en-US"/>
          </a:p>
        </p:txBody>
      </p:sp>
      <p:sp>
        <p:nvSpPr>
          <p:cNvPr id="8807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E245F961-53BA-4578-B80A-F35C34E0A404}" type="slidenum">
              <a:rPr lang="en-US" altLang="en-US"/>
              <a:pPr/>
              <a:t>‹#›</a:t>
            </a:fld>
            <a:endParaRPr lang="en-US" altLang="en-US"/>
          </a:p>
        </p:txBody>
      </p:sp>
      <p:sp>
        <p:nvSpPr>
          <p:cNvPr id="8807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grpSp>
        <p:nvGrpSpPr>
          <p:cNvPr id="88075" name="Group 11"/>
          <p:cNvGrpSpPr>
            <a:grpSpLocks/>
          </p:cNvGrpSpPr>
          <p:nvPr userDrawn="1"/>
        </p:nvGrpSpPr>
        <p:grpSpPr bwMode="auto">
          <a:xfrm>
            <a:off x="0" y="1588"/>
            <a:ext cx="9132888" cy="6845300"/>
            <a:chOff x="0" y="1"/>
            <a:chExt cx="5753" cy="4312"/>
          </a:xfrm>
        </p:grpSpPr>
        <p:sp>
          <p:nvSpPr>
            <p:cNvPr id="88076" name="Freeform 12"/>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7" name="Arc 13"/>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iming>
    <p:tnLst>
      <p:par>
        <p:cTn id="1" dur="indefinite" restart="never" nodeType="tmRoot"/>
      </p:par>
    </p:tnLst>
  </p:timing>
  <p:hf sldNum="0" hdr="0" dt="0"/>
  <p:txStyles>
    <p:titleStyle>
      <a:lvl1pPr algn="l" rtl="0" fontAlgn="base">
        <a:spcBef>
          <a:spcPct val="0"/>
        </a:spcBef>
        <a:spcAft>
          <a:spcPct val="0"/>
        </a:spcAft>
        <a:defRPr sz="4400" b="1" kern="1200">
          <a:solidFill>
            <a:srgbClr val="FD0D2A"/>
          </a:solidFill>
          <a:latin typeface="+mj-lt"/>
          <a:ea typeface="+mj-ea"/>
          <a:cs typeface="+mj-cs"/>
        </a:defRPr>
      </a:lvl1pPr>
      <a:lvl2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2pPr>
      <a:lvl3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3pPr>
      <a:lvl4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4pPr>
      <a:lvl5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5pPr>
      <a:lvl6pPr marL="4572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6pPr>
      <a:lvl7pPr marL="9144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7pPr>
      <a:lvl8pPr marL="13716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8pPr>
      <a:lvl9pPr marL="18288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5"/>
          <p:cNvSpPr>
            <a:spLocks noChangeArrowheads="1"/>
          </p:cNvSpPr>
          <p:nvPr/>
        </p:nvSpPr>
        <p:spPr bwMode="auto">
          <a:xfrm>
            <a:off x="3429000" y="3200400"/>
            <a:ext cx="548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4400" dirty="0">
                <a:solidFill>
                  <a:schemeClr val="tx2"/>
                </a:solidFill>
              </a:rPr>
              <a:t> </a:t>
            </a:r>
            <a:r>
              <a:rPr lang="en-US" altLang="en-US" sz="4400" b="1" dirty="0" smtClean="0">
                <a:solidFill>
                  <a:srgbClr val="3333FF"/>
                </a:solidFill>
              </a:rPr>
              <a:t>Notes#5</a:t>
            </a:r>
            <a:r>
              <a:rPr lang="en-US" altLang="en-US" sz="4400" dirty="0" smtClean="0">
                <a:solidFill>
                  <a:schemeClr val="tx2"/>
                </a:solidFill>
              </a:rPr>
              <a:t>   </a:t>
            </a:r>
            <a:endParaRPr lang="en-US" altLang="en-US" sz="4400" dirty="0">
              <a:solidFill>
                <a:schemeClr val="tx2"/>
              </a:solidFill>
            </a:endParaRPr>
          </a:p>
        </p:txBody>
      </p:sp>
      <p:sp>
        <p:nvSpPr>
          <p:cNvPr id="4100" name="Text Box 6"/>
          <p:cNvSpPr txBox="1">
            <a:spLocks noChangeArrowheads="1"/>
          </p:cNvSpPr>
          <p:nvPr/>
        </p:nvSpPr>
        <p:spPr bwMode="auto">
          <a:xfrm>
            <a:off x="3733800" y="4038600"/>
            <a:ext cx="533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4000" b="1" dirty="0">
                <a:solidFill>
                  <a:srgbClr val="FD0D2A"/>
                </a:solidFill>
              </a:rPr>
              <a:t>Java2 Micro Edition </a:t>
            </a:r>
            <a:r>
              <a:rPr lang="en-US" altLang="en-US" sz="4000" b="1" dirty="0" smtClean="0">
                <a:solidFill>
                  <a:srgbClr val="FD0D2A"/>
                </a:solidFill>
              </a:rPr>
              <a:t>(J2ME)</a:t>
            </a:r>
            <a:endParaRPr lang="en-US" altLang="en-US" sz="4000" b="1" dirty="0">
              <a:solidFill>
                <a:srgbClr val="FD0D2A"/>
              </a:solidFill>
            </a:endParaRPr>
          </a:p>
        </p:txBody>
      </p:sp>
      <p:pic>
        <p:nvPicPr>
          <p:cNvPr id="4101" name="Picture 8" descr="Mobile_Computing_Cov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34385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974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J2ME</a:t>
            </a:r>
          </a:p>
        </p:txBody>
      </p:sp>
      <p:sp>
        <p:nvSpPr>
          <p:cNvPr id="11267" name="Text Box 3"/>
          <p:cNvSpPr txBox="1">
            <a:spLocks noChangeArrowheads="1"/>
          </p:cNvSpPr>
          <p:nvPr/>
        </p:nvSpPr>
        <p:spPr bwMode="auto">
          <a:xfrm>
            <a:off x="381000" y="1447800"/>
            <a:ext cx="8305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a:t>
            </a:r>
            <a:r>
              <a:rPr lang="en-US" altLang="en-US" dirty="0">
                <a:latin typeface="BaskervilleBE-Regular" charset="0"/>
              </a:rPr>
              <a:t>Applications are built on top of the profile. </a:t>
            </a:r>
          </a:p>
          <a:p>
            <a:pPr marL="342900" indent="-342900" eaLnBrk="1" hangingPunct="1">
              <a:buFont typeface="Wingdings" panose="05000000000000000000" pitchFamily="2" charset="2"/>
              <a:buChar char="q"/>
            </a:pPr>
            <a:r>
              <a:rPr lang="en-US" altLang="en-US" dirty="0">
                <a:latin typeface="BaskervilleBE-Regular" charset="0"/>
              </a:rPr>
              <a:t> They can use only the class libraries provided by these two lower-level specifications.</a:t>
            </a:r>
          </a:p>
          <a:p>
            <a:pPr marL="342900" indent="-342900" eaLnBrk="1" hangingPunct="1">
              <a:buFont typeface="Wingdings" panose="05000000000000000000" pitchFamily="2" charset="2"/>
              <a:buChar char="q"/>
            </a:pPr>
            <a:r>
              <a:rPr lang="en-US" altLang="en-US" dirty="0">
                <a:latin typeface="BaskervilleBE-Regular" charset="0"/>
              </a:rPr>
              <a:t> Profiles can be built on top of one another. </a:t>
            </a:r>
          </a:p>
          <a:p>
            <a:pPr marL="342900" indent="-342900" eaLnBrk="1" hangingPunct="1">
              <a:buFont typeface="Wingdings" panose="05000000000000000000" pitchFamily="2" charset="2"/>
              <a:buChar char="q"/>
            </a:pPr>
            <a:r>
              <a:rPr lang="en-US" altLang="en-US" dirty="0">
                <a:latin typeface="BaskervilleBE-Regular" charset="0"/>
              </a:rPr>
              <a:t> A J2ME platform, however, can contain only one configuration. </a:t>
            </a:r>
          </a:p>
          <a:p>
            <a:pPr marL="342900" indent="-342900" eaLnBrk="1" hangingPunct="1">
              <a:buFont typeface="Wingdings" panose="05000000000000000000" pitchFamily="2" charset="2"/>
              <a:buChar char="q"/>
            </a:pPr>
            <a:r>
              <a:rPr lang="en-US" altLang="en-US" dirty="0">
                <a:latin typeface="BaskervilleBE-Regular" charset="0"/>
              </a:rPr>
              <a:t> By providing a common minimum platform, J2ME configurations and profiles enable creation of these custom editions in a structured way.</a:t>
            </a:r>
            <a:endParaRPr lang="en-US" altLang="en-US" dirty="0"/>
          </a:p>
        </p:txBody>
      </p:sp>
    </p:spTree>
    <p:extLst>
      <p:ext uri="{BB962C8B-B14F-4D97-AF65-F5344CB8AC3E}">
        <p14:creationId xmlns:p14="http://schemas.microsoft.com/office/powerpoint/2010/main" val="3641051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r>
              <a:rPr lang="en-US" altLang="en-US" sz="3200" dirty="0">
                <a:solidFill>
                  <a:srgbClr val="3333FF"/>
                </a:solidFill>
              </a:rPr>
              <a:t>Connected Device </a:t>
            </a:r>
            <a:r>
              <a:rPr lang="en-US" altLang="en-US" sz="3200" dirty="0" smtClean="0">
                <a:solidFill>
                  <a:srgbClr val="3333FF"/>
                </a:solidFill>
              </a:rPr>
              <a:t>Configuration </a:t>
            </a:r>
            <a:r>
              <a:rPr lang="en-US" altLang="en-US" sz="3200" b="1" dirty="0" smtClean="0">
                <a:solidFill>
                  <a:srgbClr val="3333FF"/>
                </a:solidFill>
              </a:rPr>
              <a:t>(CDC)</a:t>
            </a:r>
            <a:endParaRPr lang="en-US" altLang="en-US" sz="3200" b="1" dirty="0">
              <a:solidFill>
                <a:srgbClr val="3333FF"/>
              </a:solidFill>
            </a:endParaRPr>
          </a:p>
        </p:txBody>
      </p:sp>
      <p:sp>
        <p:nvSpPr>
          <p:cNvPr id="12291" name="Text Box 3"/>
          <p:cNvSpPr txBox="1">
            <a:spLocks noChangeArrowheads="1"/>
          </p:cNvSpPr>
          <p:nvPr/>
        </p:nvSpPr>
        <p:spPr bwMode="auto">
          <a:xfrm>
            <a:off x="381000" y="1447800"/>
            <a:ext cx="83058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CDC is a configuration for high end devices with larger memory, in the range of 2 MB or more, providing connectivity through some kind of network and some UI support.</a:t>
            </a:r>
          </a:p>
          <a:p>
            <a:pPr marL="342900" indent="-342900" eaLnBrk="1" hangingPunct="1">
              <a:buFont typeface="Wingdings" panose="05000000000000000000" pitchFamily="2" charset="2"/>
              <a:buChar char="q"/>
            </a:pPr>
            <a:r>
              <a:rPr lang="en-US" altLang="en-US" dirty="0"/>
              <a:t> CDC is a superset of the Connected Limited Device Configuration (CLDC) and is quite close to a conventional Java 2 Standard Edition (J2SE) runtime environment.</a:t>
            </a:r>
          </a:p>
          <a:p>
            <a:pPr marL="342900" indent="-342900" eaLnBrk="1" hangingPunct="1">
              <a:buFont typeface="Wingdings" panose="05000000000000000000" pitchFamily="2" charset="2"/>
              <a:buChar char="q"/>
            </a:pPr>
            <a:r>
              <a:rPr lang="en-US" altLang="en-US" dirty="0"/>
              <a:t> CDC specification defines a full-featured JVM, called the CVM, a subset of the J2SE 1.3 classes and APIs introduced in the CLDC. </a:t>
            </a:r>
          </a:p>
          <a:p>
            <a:pPr marL="342900" indent="-342900" eaLnBrk="1" hangingPunct="1">
              <a:buFont typeface="Wingdings" panose="05000000000000000000" pitchFamily="2" charset="2"/>
              <a:buChar char="q"/>
            </a:pPr>
            <a:r>
              <a:rPr lang="en-US" altLang="en-US" dirty="0"/>
              <a:t> CDC defines three profiles: Foundation Profile, Personal Profile and Remote Method Invocation (RMI) profile.</a:t>
            </a:r>
          </a:p>
        </p:txBody>
      </p:sp>
    </p:spTree>
    <p:extLst>
      <p:ext uri="{BB962C8B-B14F-4D97-AF65-F5344CB8AC3E}">
        <p14:creationId xmlns:p14="http://schemas.microsoft.com/office/powerpoint/2010/main" val="1209329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Foundation Profile</a:t>
            </a:r>
          </a:p>
        </p:txBody>
      </p:sp>
      <p:sp>
        <p:nvSpPr>
          <p:cNvPr id="13315" name="Text Box 3"/>
          <p:cNvSpPr txBox="1">
            <a:spLocks noChangeArrowheads="1"/>
          </p:cNvSpPr>
          <p:nvPr/>
        </p:nvSpPr>
        <p:spPr bwMode="auto">
          <a:xfrm>
            <a:off x="381000" y="1447800"/>
            <a:ext cx="8305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Foundation profile is targeted at devices supporting a strong network but do not provide any User Interface (UI).</a:t>
            </a:r>
          </a:p>
          <a:p>
            <a:pPr marL="342900" indent="-342900" eaLnBrk="1" hangingPunct="1">
              <a:buFont typeface="Wingdings" panose="05000000000000000000" pitchFamily="2" charset="2"/>
              <a:buChar char="q"/>
            </a:pPr>
            <a:r>
              <a:rPr lang="en-US" altLang="en-US" dirty="0"/>
              <a:t> Essentially, it does the ‘useful’ work.</a:t>
            </a:r>
          </a:p>
          <a:p>
            <a:pPr marL="342900" indent="-342900" eaLnBrk="1" hangingPunct="1">
              <a:buFont typeface="Wingdings" panose="05000000000000000000" pitchFamily="2" charset="2"/>
              <a:buChar char="q"/>
            </a:pPr>
            <a:r>
              <a:rPr lang="en-US" altLang="en-US" dirty="0"/>
              <a:t> It is also used as a base by other profiles, which then build on its functionality by adding UI and other components.</a:t>
            </a:r>
          </a:p>
          <a:p>
            <a:pPr marL="342900" indent="-342900" eaLnBrk="1" hangingPunct="1">
              <a:buFont typeface="Wingdings" panose="05000000000000000000" pitchFamily="2" charset="2"/>
              <a:buChar char="q"/>
            </a:pPr>
            <a:endParaRPr lang="en-US" altLang="en-US" dirty="0"/>
          </a:p>
        </p:txBody>
      </p:sp>
    </p:spTree>
    <p:extLst>
      <p:ext uri="{BB962C8B-B14F-4D97-AF65-F5344CB8AC3E}">
        <p14:creationId xmlns:p14="http://schemas.microsoft.com/office/powerpoint/2010/main" val="40881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Personal Basis Profile</a:t>
            </a:r>
          </a:p>
        </p:txBody>
      </p:sp>
      <p:sp>
        <p:nvSpPr>
          <p:cNvPr id="14339" name="Text Box 3"/>
          <p:cNvSpPr txBox="1">
            <a:spLocks noChangeArrowheads="1"/>
          </p:cNvSpPr>
          <p:nvPr/>
        </p:nvSpPr>
        <p:spPr bwMode="auto">
          <a:xfrm>
            <a:off x="381000" y="1447800"/>
            <a:ext cx="8305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J2ME Personal profile is a reincarnation of the Personal Java Application Environment suitably modified to fit into the J2ME environment.</a:t>
            </a:r>
          </a:p>
          <a:p>
            <a:pPr marL="342900" indent="-342900" eaLnBrk="1" hangingPunct="1">
              <a:buFont typeface="Wingdings" panose="05000000000000000000" pitchFamily="2" charset="2"/>
              <a:buChar char="q"/>
            </a:pPr>
            <a:r>
              <a:rPr lang="en-US" altLang="en-US" dirty="0"/>
              <a:t> Built on top of the Foundation Profile, it is backward compatible with Personal Java 1.1 and 1.2.</a:t>
            </a:r>
          </a:p>
          <a:p>
            <a:pPr marL="342900" indent="-342900" eaLnBrk="1" hangingPunct="1">
              <a:buFont typeface="Wingdings" panose="05000000000000000000" pitchFamily="2" charset="2"/>
              <a:buChar char="q"/>
            </a:pPr>
            <a:r>
              <a:rPr lang="en-US" altLang="en-US" dirty="0"/>
              <a:t> It caters to devices that enjoy reliable and constant Internet connectivity and rich GUI.</a:t>
            </a:r>
          </a:p>
        </p:txBody>
      </p:sp>
    </p:spTree>
    <p:extLst>
      <p:ext uri="{BB962C8B-B14F-4D97-AF65-F5344CB8AC3E}">
        <p14:creationId xmlns:p14="http://schemas.microsoft.com/office/powerpoint/2010/main" val="3691135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J2ME Profile</a:t>
            </a:r>
          </a:p>
        </p:txBody>
      </p:sp>
      <p:sp>
        <p:nvSpPr>
          <p:cNvPr id="15363" name="Text Box 3"/>
          <p:cNvSpPr txBox="1">
            <a:spLocks noChangeArrowheads="1"/>
          </p:cNvSpPr>
          <p:nvPr/>
        </p:nvSpPr>
        <p:spPr bwMode="auto">
          <a:xfrm>
            <a:off x="381000" y="1447800"/>
            <a:ext cx="8305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J2ME Remote Method Invocation profile provides support for RMI across applications.</a:t>
            </a:r>
          </a:p>
          <a:p>
            <a:pPr marL="342900" indent="-342900" eaLnBrk="1" hangingPunct="1">
              <a:buFont typeface="Wingdings" panose="05000000000000000000" pitchFamily="2" charset="2"/>
              <a:buChar char="q"/>
            </a:pPr>
            <a:r>
              <a:rPr lang="en-US" altLang="en-US" dirty="0"/>
              <a:t> It is built on top of the Foundation Profile and uses TCP/IP as the underlying connection protocol.</a:t>
            </a:r>
          </a:p>
          <a:p>
            <a:pPr marL="342900" indent="-342900" eaLnBrk="1" hangingPunct="1">
              <a:buFont typeface="Wingdings" panose="05000000000000000000" pitchFamily="2" charset="2"/>
              <a:buChar char="q"/>
            </a:pPr>
            <a:r>
              <a:rPr lang="en-US" altLang="en-US" dirty="0"/>
              <a:t> It is interoperable with the Java 2 Standard Edition (J2SE) RMI API 1.2 and higher.</a:t>
            </a:r>
          </a:p>
          <a:p>
            <a:pPr marL="342900" indent="-342900" eaLnBrk="1" hangingPunct="1">
              <a:buFont typeface="Wingdings" panose="05000000000000000000" pitchFamily="2" charset="2"/>
              <a:buChar char="q"/>
            </a:pPr>
            <a:endParaRPr lang="en-US" altLang="en-US" dirty="0"/>
          </a:p>
        </p:txBody>
      </p:sp>
    </p:spTree>
    <p:extLst>
      <p:ext uri="{BB962C8B-B14F-4D97-AF65-F5344CB8AC3E}">
        <p14:creationId xmlns:p14="http://schemas.microsoft.com/office/powerpoint/2010/main" val="3317398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81000" y="533400"/>
            <a:ext cx="8610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r>
              <a:rPr lang="en-US" altLang="en-US" sz="3200" dirty="0">
                <a:solidFill>
                  <a:srgbClr val="3333FF"/>
                </a:solidFill>
              </a:rPr>
              <a:t>Connected Limited Device Configuration (CLDC) </a:t>
            </a:r>
            <a:endParaRPr lang="en-US" altLang="en-US" sz="3200" b="1" dirty="0"/>
          </a:p>
        </p:txBody>
      </p:sp>
      <p:sp>
        <p:nvSpPr>
          <p:cNvPr id="16387" name="Text Box 3"/>
          <p:cNvSpPr txBox="1">
            <a:spLocks noChangeArrowheads="1"/>
          </p:cNvSpPr>
          <p:nvPr/>
        </p:nvSpPr>
        <p:spPr bwMode="auto">
          <a:xfrm>
            <a:off x="381000" y="1447800"/>
            <a:ext cx="8305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CLDC is meant for low end, intermittently connected, battery-operated devices.</a:t>
            </a:r>
          </a:p>
          <a:p>
            <a:pPr marL="342900" indent="-342900" eaLnBrk="1" hangingPunct="1">
              <a:buFont typeface="Wingdings" panose="05000000000000000000" pitchFamily="2" charset="2"/>
              <a:buChar char="q"/>
            </a:pPr>
            <a:r>
              <a:rPr lang="en-US" altLang="en-US" dirty="0"/>
              <a:t> A CLDC device is characterized by the following capabilities: a minimum of 128 to 512 KB for the platform, a 16-bit or 32-bit low end processor and a low bandwidth network with intermittent connectivity.</a:t>
            </a:r>
          </a:p>
          <a:p>
            <a:pPr marL="342900" indent="-342900" eaLnBrk="1" hangingPunct="1">
              <a:buFont typeface="Wingdings" panose="05000000000000000000" pitchFamily="2" charset="2"/>
              <a:buChar char="q"/>
            </a:pPr>
            <a:r>
              <a:rPr lang="en-US" altLang="en-US" dirty="0"/>
              <a:t> CLDC runs on KVM, which is a highly optimized JVM for resource constrained devices. It includes just the basic classes from the </a:t>
            </a:r>
            <a:r>
              <a:rPr lang="en-US" altLang="en-US" dirty="0" err="1"/>
              <a:t>java.lang</a:t>
            </a:r>
            <a:r>
              <a:rPr lang="en-US" altLang="en-US" dirty="0"/>
              <a:t>, java.io and </a:t>
            </a:r>
            <a:r>
              <a:rPr lang="en-US" altLang="en-US" dirty="0" err="1"/>
              <a:t>java.util</a:t>
            </a:r>
            <a:r>
              <a:rPr lang="en-US" altLang="en-US" dirty="0"/>
              <a:t> packages with a few additional classes from the new javax.microedition.io package.</a:t>
            </a:r>
          </a:p>
          <a:p>
            <a:pPr marL="342900" indent="-342900" eaLnBrk="1" hangingPunct="1">
              <a:buFont typeface="Wingdings" panose="05000000000000000000" pitchFamily="2" charset="2"/>
              <a:buChar char="q"/>
            </a:pPr>
            <a:r>
              <a:rPr lang="en-US" altLang="en-US" dirty="0"/>
              <a:t> CLDC defines two profiles: Mobile Information Device Profile (MIDP) and Personal Digital Assistant Profile. </a:t>
            </a:r>
          </a:p>
        </p:txBody>
      </p:sp>
    </p:spTree>
    <p:extLst>
      <p:ext uri="{BB962C8B-B14F-4D97-AF65-F5344CB8AC3E}">
        <p14:creationId xmlns:p14="http://schemas.microsoft.com/office/powerpoint/2010/main" val="140849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MIDP Profile</a:t>
            </a:r>
          </a:p>
        </p:txBody>
      </p:sp>
      <p:sp>
        <p:nvSpPr>
          <p:cNvPr id="17411" name="Text Box 3"/>
          <p:cNvSpPr txBox="1">
            <a:spLocks noChangeArrowheads="1"/>
          </p:cNvSpPr>
          <p:nvPr/>
        </p:nvSpPr>
        <p:spPr bwMode="auto">
          <a:xfrm>
            <a:off x="381000" y="1447800"/>
            <a:ext cx="8305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Provides classes for writing downloadable applications and services that are of interest to the consumer. For example games, commerce applications, personalization services, etc.</a:t>
            </a:r>
          </a:p>
          <a:p>
            <a:pPr marL="342900" indent="-342900" eaLnBrk="1" hangingPunct="1">
              <a:buFont typeface="Wingdings" panose="05000000000000000000" pitchFamily="2" charset="2"/>
              <a:buChar char="q"/>
            </a:pPr>
            <a:r>
              <a:rPr lang="en-US" altLang="en-US" dirty="0"/>
              <a:t> MIDP profile requires the devices to have a minimum of 512K for the platform, intermittent connectivity to some type of wireless network, limited User interfaces and some kind of input mechanism.</a:t>
            </a:r>
          </a:p>
        </p:txBody>
      </p:sp>
    </p:spTree>
    <p:extLst>
      <p:ext uri="{BB962C8B-B14F-4D97-AF65-F5344CB8AC3E}">
        <p14:creationId xmlns:p14="http://schemas.microsoft.com/office/powerpoint/2010/main" val="1765783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PDA Profile</a:t>
            </a:r>
          </a:p>
        </p:txBody>
      </p:sp>
      <p:sp>
        <p:nvSpPr>
          <p:cNvPr id="18435" name="Text Box 3"/>
          <p:cNvSpPr txBox="1">
            <a:spLocks noChangeArrowheads="1"/>
          </p:cNvSpPr>
          <p:nvPr/>
        </p:nvSpPr>
        <p:spPr bwMode="auto">
          <a:xfrm>
            <a:off x="381000" y="1447800"/>
            <a:ext cx="8305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PDA Profile lies on top of the CLDC specification.</a:t>
            </a:r>
          </a:p>
          <a:p>
            <a:pPr marL="342900" indent="-342900" eaLnBrk="1" hangingPunct="1">
              <a:buFont typeface="Wingdings" panose="05000000000000000000" pitchFamily="2" charset="2"/>
              <a:buChar char="q"/>
            </a:pPr>
            <a:r>
              <a:rPr lang="en-US" altLang="en-US" dirty="0"/>
              <a:t> It provides user interface and data storage APIs for devices with the following resource constraints: minimum 1000K for the platform, battery powered low power devices, good UI capability with a resolution of 128x128 pixels and depth of 1 pixel, a touch screen, and or character input mechanism in the form of a T keypad or a full qwerty keyboard and an intermittent and low bandwidth two way connectivity. </a:t>
            </a:r>
          </a:p>
        </p:txBody>
      </p:sp>
    </p:spTree>
    <p:extLst>
      <p:ext uri="{BB962C8B-B14F-4D97-AF65-F5344CB8AC3E}">
        <p14:creationId xmlns:p14="http://schemas.microsoft.com/office/powerpoint/2010/main" val="1285666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MIDlet Model</a:t>
            </a:r>
          </a:p>
        </p:txBody>
      </p:sp>
      <p:sp>
        <p:nvSpPr>
          <p:cNvPr id="19459" name="Text Box 3"/>
          <p:cNvSpPr txBox="1">
            <a:spLocks noChangeArrowheads="1"/>
          </p:cNvSpPr>
          <p:nvPr/>
        </p:nvSpPr>
        <p:spPr bwMode="auto">
          <a:xfrm>
            <a:off x="381000" y="14478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A MIDP application is called a </a:t>
            </a:r>
            <a:r>
              <a:rPr lang="en-US" altLang="en-US" dirty="0" err="1"/>
              <a:t>MIDlet</a:t>
            </a:r>
            <a:r>
              <a:rPr lang="en-US" altLang="en-US" dirty="0"/>
              <a:t> and is a take-off on the traditional Applet.</a:t>
            </a:r>
          </a:p>
          <a:p>
            <a:pPr marL="342900" indent="-342900" eaLnBrk="1" hangingPunct="1">
              <a:buFont typeface="Wingdings" panose="05000000000000000000" pitchFamily="2" charset="2"/>
              <a:buChar char="q"/>
            </a:pPr>
            <a:r>
              <a:rPr lang="en-US" altLang="en-US" dirty="0"/>
              <a:t> MIDP application or </a:t>
            </a:r>
            <a:r>
              <a:rPr lang="en-US" altLang="en-US" dirty="0" err="1"/>
              <a:t>MIDlet</a:t>
            </a:r>
            <a:r>
              <a:rPr lang="en-US" altLang="en-US" dirty="0"/>
              <a:t> sits atop the MIDP which in turn requires the services of the CLDC and the VM below it. Finally, it is the device hardware that executes instructions on behalf of the software layers above.</a:t>
            </a:r>
          </a:p>
          <a:p>
            <a:pPr marL="342900" indent="-342900" eaLnBrk="1" hangingPunct="1">
              <a:buFont typeface="Wingdings" panose="05000000000000000000" pitchFamily="2" charset="2"/>
              <a:buChar char="q"/>
            </a:pPr>
            <a:r>
              <a:rPr lang="en-US" altLang="en-US" dirty="0"/>
              <a:t> The browser’s equivalent in the MIDP world is called Application Management Software (AMS). It is a device resident software and all </a:t>
            </a:r>
            <a:r>
              <a:rPr lang="en-US" altLang="en-US" dirty="0" err="1"/>
              <a:t>MIDlets</a:t>
            </a:r>
            <a:r>
              <a:rPr lang="en-US" altLang="en-US" dirty="0"/>
              <a:t> run within the context of an AMS.</a:t>
            </a:r>
          </a:p>
          <a:p>
            <a:pPr marL="342900" indent="-342900" eaLnBrk="1" hangingPunct="1">
              <a:buFont typeface="Wingdings" panose="05000000000000000000" pitchFamily="2" charset="2"/>
              <a:buChar char="q"/>
            </a:pPr>
            <a:r>
              <a:rPr lang="en-US" altLang="en-US" dirty="0"/>
              <a:t> A set of </a:t>
            </a:r>
            <a:r>
              <a:rPr lang="en-US" altLang="en-US" dirty="0" err="1"/>
              <a:t>MIDlets</a:t>
            </a:r>
            <a:r>
              <a:rPr lang="en-US" altLang="en-US" dirty="0"/>
              <a:t> can be grouped together into a </a:t>
            </a:r>
            <a:r>
              <a:rPr lang="en-US" altLang="en-US" dirty="0" err="1"/>
              <a:t>MIDletsuite</a:t>
            </a:r>
            <a:r>
              <a:rPr lang="en-US" altLang="en-US" dirty="0"/>
              <a:t>. Other than managing the </a:t>
            </a:r>
            <a:r>
              <a:rPr lang="en-US" altLang="en-US" dirty="0" err="1"/>
              <a:t>MIDlet</a:t>
            </a:r>
            <a:r>
              <a:rPr lang="en-US" altLang="en-US" dirty="0"/>
              <a:t>, the AMS is also responsible for Application Provisioning and Application removal.</a:t>
            </a:r>
          </a:p>
        </p:txBody>
      </p:sp>
    </p:spTree>
    <p:extLst>
      <p:ext uri="{BB962C8B-B14F-4D97-AF65-F5344CB8AC3E}">
        <p14:creationId xmlns:p14="http://schemas.microsoft.com/office/powerpoint/2010/main" val="2248638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Typical MIDP Application</a:t>
            </a:r>
          </a:p>
        </p:txBody>
      </p:sp>
      <p:pic>
        <p:nvPicPr>
          <p:cNvPr id="204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828800"/>
            <a:ext cx="5181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393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Why Java? </a:t>
            </a:r>
          </a:p>
        </p:txBody>
      </p:sp>
      <p:sp>
        <p:nvSpPr>
          <p:cNvPr id="3075" name="Text Box 3"/>
          <p:cNvSpPr txBox="1">
            <a:spLocks noChangeArrowheads="1"/>
          </p:cNvSpPr>
          <p:nvPr/>
        </p:nvSpPr>
        <p:spPr bwMode="auto">
          <a:xfrm>
            <a:off x="381000" y="1447800"/>
            <a:ext cx="8305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Cross between a compiled and an interpreted language.</a:t>
            </a:r>
          </a:p>
          <a:p>
            <a:pPr marL="342900" indent="-342900" eaLnBrk="1" hangingPunct="1">
              <a:buFont typeface="Wingdings" panose="05000000000000000000" pitchFamily="2" charset="2"/>
              <a:buChar char="q"/>
            </a:pPr>
            <a:r>
              <a:rPr lang="en-US" altLang="en-US" dirty="0"/>
              <a:t> Java program runs on any Java Virtual Machine (JVM)  irrespective of the computer or operating system, the virtual machine is running on.</a:t>
            </a:r>
          </a:p>
          <a:p>
            <a:pPr marL="342900" indent="-342900" eaLnBrk="1" hangingPunct="1">
              <a:buFont typeface="Wingdings" panose="05000000000000000000" pitchFamily="2" charset="2"/>
              <a:buChar char="q"/>
            </a:pPr>
            <a:r>
              <a:rPr lang="en-US" altLang="en-US" dirty="0"/>
              <a:t> Sun’s new mantra ‘Everyone, Everything, Everywhere, Every Time’ for Java holds successful.</a:t>
            </a:r>
          </a:p>
          <a:p>
            <a:pPr marL="342900" indent="-342900" eaLnBrk="1" hangingPunct="1">
              <a:buFont typeface="Wingdings" panose="05000000000000000000" pitchFamily="2" charset="2"/>
              <a:buChar char="q"/>
            </a:pPr>
            <a:r>
              <a:rPr lang="en-US" altLang="en-US" dirty="0"/>
              <a:t> Today, millions of developers worldwide are writing Java applications ranging from embedded mobile systems, to desktop computers, to large servers.</a:t>
            </a:r>
          </a:p>
        </p:txBody>
      </p:sp>
    </p:spTree>
    <p:extLst>
      <p:ext uri="{BB962C8B-B14F-4D97-AF65-F5344CB8AC3E}">
        <p14:creationId xmlns:p14="http://schemas.microsoft.com/office/powerpoint/2010/main" val="354518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Provisioning in MIDlet</a:t>
            </a:r>
          </a:p>
        </p:txBody>
      </p:sp>
      <p:sp>
        <p:nvSpPr>
          <p:cNvPr id="21507" name="Text Box 3"/>
          <p:cNvSpPr txBox="1">
            <a:spLocks noChangeArrowheads="1"/>
          </p:cNvSpPr>
          <p:nvPr/>
        </p:nvSpPr>
        <p:spPr bwMode="auto">
          <a:xfrm>
            <a:off x="381000" y="1447800"/>
            <a:ext cx="83058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Provisioning is the process of application discovery, download and installation. The process includes appropriate user interactions, including payment authorizations. It is a 6 step process: </a:t>
            </a:r>
          </a:p>
          <a:p>
            <a:pPr eaLnBrk="1" hangingPunct="1">
              <a:buFont typeface="Wingdings" panose="05000000000000000000" pitchFamily="2" charset="2"/>
              <a:buAutoNum type="arabicPeriod"/>
            </a:pPr>
            <a:r>
              <a:rPr lang="en-US" altLang="en-US"/>
              <a:t>Search</a:t>
            </a:r>
          </a:p>
          <a:p>
            <a:pPr eaLnBrk="1" hangingPunct="1">
              <a:buFont typeface="Wingdings" panose="05000000000000000000" pitchFamily="2" charset="2"/>
              <a:buAutoNum type="arabicPeriod"/>
            </a:pPr>
            <a:r>
              <a:rPr lang="en-US" altLang="en-US"/>
              <a:t>Retrieving the descriptor file which includes the application details, checks for version and compatibility issues</a:t>
            </a:r>
          </a:p>
          <a:p>
            <a:pPr eaLnBrk="1" hangingPunct="1">
              <a:buFont typeface="Wingdings" panose="05000000000000000000" pitchFamily="2" charset="2"/>
              <a:buAutoNum type="arabicPeriod"/>
            </a:pPr>
            <a:r>
              <a:rPr lang="en-US" altLang="en-US"/>
              <a:t>Proceeding to download the appropriate jar file</a:t>
            </a:r>
          </a:p>
          <a:p>
            <a:pPr eaLnBrk="1" hangingPunct="1">
              <a:buFont typeface="Wingdings" panose="05000000000000000000" pitchFamily="2" charset="2"/>
              <a:buAutoNum type="arabicPeriod"/>
            </a:pPr>
            <a:r>
              <a:rPr lang="en-US" altLang="en-US"/>
              <a:t>Once the download is completed the AMS is called to install</a:t>
            </a:r>
          </a:p>
          <a:p>
            <a:pPr eaLnBrk="1" hangingPunct="1">
              <a:buFont typeface="Wingdings" panose="05000000000000000000" pitchFamily="2" charset="2"/>
              <a:buAutoNum type="arabicPeriod"/>
            </a:pPr>
            <a:r>
              <a:rPr lang="en-US" altLang="en-US"/>
              <a:t>VM is launched</a:t>
            </a:r>
          </a:p>
          <a:p>
            <a:pPr eaLnBrk="1" hangingPunct="1">
              <a:buFont typeface="Wingdings" panose="05000000000000000000" pitchFamily="2" charset="2"/>
              <a:buAutoNum type="arabicPeriod"/>
            </a:pPr>
            <a:r>
              <a:rPr lang="en-US" altLang="en-US"/>
              <a:t>Applications are launched</a:t>
            </a:r>
          </a:p>
        </p:txBody>
      </p:sp>
    </p:spTree>
    <p:extLst>
      <p:ext uri="{BB962C8B-B14F-4D97-AF65-F5344CB8AC3E}">
        <p14:creationId xmlns:p14="http://schemas.microsoft.com/office/powerpoint/2010/main" val="2183885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Provisioning a MIDP Application</a:t>
            </a:r>
          </a:p>
        </p:txBody>
      </p:sp>
      <p:pic>
        <p:nvPicPr>
          <p:cNvPr id="225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28800"/>
            <a:ext cx="63436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2130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MIDlet Life Cycle</a:t>
            </a:r>
          </a:p>
        </p:txBody>
      </p:sp>
      <p:sp>
        <p:nvSpPr>
          <p:cNvPr id="23555" name="Text Box 3"/>
          <p:cNvSpPr txBox="1">
            <a:spLocks noChangeArrowheads="1"/>
          </p:cNvSpPr>
          <p:nvPr/>
        </p:nvSpPr>
        <p:spPr bwMode="auto">
          <a:xfrm>
            <a:off x="402336" y="1453896"/>
            <a:ext cx="828446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a:t>
            </a:r>
            <a:r>
              <a:rPr lang="en-US" altLang="en-US" dirty="0" err="1"/>
              <a:t>MIDlet</a:t>
            </a:r>
            <a:r>
              <a:rPr lang="en-US" altLang="en-US" dirty="0"/>
              <a:t> has three states. The life cycle methods allows the AMS to notify and request </a:t>
            </a:r>
            <a:r>
              <a:rPr lang="en-US" altLang="en-US" dirty="0" err="1"/>
              <a:t>MIDlet</a:t>
            </a:r>
            <a:r>
              <a:rPr lang="en-US" altLang="en-US" dirty="0"/>
              <a:t> state changes.</a:t>
            </a:r>
          </a:p>
          <a:p>
            <a:pPr marL="342900" indent="-342900" eaLnBrk="1" hangingPunct="1">
              <a:buFont typeface="Wingdings" panose="05000000000000000000" pitchFamily="2" charset="2"/>
              <a:buChar char="q"/>
            </a:pPr>
            <a:r>
              <a:rPr lang="en-US" altLang="en-US" dirty="0"/>
              <a:t> On being activated by the AMS, the </a:t>
            </a:r>
            <a:r>
              <a:rPr lang="en-US" altLang="en-US" dirty="0" err="1"/>
              <a:t>MIDlet</a:t>
            </a:r>
            <a:r>
              <a:rPr lang="en-US" altLang="en-US" dirty="0"/>
              <a:t> is constructed but is still inactive. Now, the </a:t>
            </a:r>
            <a:r>
              <a:rPr lang="en-US" altLang="en-US" dirty="0" err="1"/>
              <a:t>MIDlet</a:t>
            </a:r>
            <a:r>
              <a:rPr lang="en-US" altLang="en-US" dirty="0"/>
              <a:t> is in a paused state.</a:t>
            </a:r>
          </a:p>
          <a:p>
            <a:pPr marL="342900" indent="-342900" eaLnBrk="1" hangingPunct="1">
              <a:buFont typeface="Wingdings" panose="05000000000000000000" pitchFamily="2" charset="2"/>
              <a:buChar char="q"/>
            </a:pPr>
            <a:r>
              <a:rPr lang="en-US" altLang="en-US" dirty="0"/>
              <a:t> Once constructed, the AMS initializes and activates the </a:t>
            </a:r>
            <a:r>
              <a:rPr lang="en-US" altLang="en-US" dirty="0" err="1"/>
              <a:t>MIDlet</a:t>
            </a:r>
            <a:r>
              <a:rPr lang="en-US" altLang="en-US" dirty="0"/>
              <a:t>. </a:t>
            </a:r>
            <a:r>
              <a:rPr lang="en-US" altLang="en-US" dirty="0" err="1"/>
              <a:t>MIDlet’s</a:t>
            </a:r>
            <a:r>
              <a:rPr lang="en-US" altLang="en-US" dirty="0"/>
              <a:t> now changes to active state. If the initialization fails, state is changed to the destroyed.</a:t>
            </a:r>
          </a:p>
          <a:p>
            <a:pPr marL="342900" indent="-342900" eaLnBrk="1" hangingPunct="1">
              <a:buFont typeface="Wingdings" panose="05000000000000000000" pitchFamily="2" charset="2"/>
              <a:buChar char="q"/>
            </a:pPr>
            <a:r>
              <a:rPr lang="en-US" altLang="en-US" dirty="0"/>
              <a:t> A transition from active state to the paused state is initiated by the AMS or by the </a:t>
            </a:r>
            <a:r>
              <a:rPr lang="en-US" altLang="en-US" dirty="0" err="1"/>
              <a:t>MIDlet</a:t>
            </a:r>
            <a:r>
              <a:rPr lang="en-US" altLang="en-US" dirty="0"/>
              <a:t> itself. In this state, a </a:t>
            </a:r>
            <a:r>
              <a:rPr lang="en-US" altLang="en-US" dirty="0" err="1"/>
              <a:t>MIDlet</a:t>
            </a:r>
            <a:r>
              <a:rPr lang="en-US" altLang="en-US" dirty="0"/>
              <a:t> should release all its resources.</a:t>
            </a:r>
          </a:p>
          <a:p>
            <a:pPr marL="342900" indent="-342900" eaLnBrk="1" hangingPunct="1">
              <a:buFont typeface="Wingdings" panose="05000000000000000000" pitchFamily="2" charset="2"/>
              <a:buChar char="q"/>
            </a:pPr>
            <a:r>
              <a:rPr lang="en-US" altLang="en-US" dirty="0"/>
              <a:t> A </a:t>
            </a:r>
            <a:r>
              <a:rPr lang="en-US" altLang="en-US" dirty="0" err="1"/>
              <a:t>MIDlet</a:t>
            </a:r>
            <a:r>
              <a:rPr lang="en-US" altLang="en-US" dirty="0"/>
              <a:t> can be destroyed from either active or paused state.</a:t>
            </a:r>
          </a:p>
        </p:txBody>
      </p:sp>
    </p:spTree>
    <p:extLst>
      <p:ext uri="{BB962C8B-B14F-4D97-AF65-F5344CB8AC3E}">
        <p14:creationId xmlns:p14="http://schemas.microsoft.com/office/powerpoint/2010/main" val="2073073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Three states of MIDlet</a:t>
            </a:r>
          </a:p>
        </p:txBody>
      </p:sp>
      <p:sp>
        <p:nvSpPr>
          <p:cNvPr id="24579" name="Text Box 3"/>
          <p:cNvSpPr txBox="1">
            <a:spLocks noChangeArrowheads="1"/>
          </p:cNvSpPr>
          <p:nvPr/>
        </p:nvSpPr>
        <p:spPr bwMode="auto">
          <a:xfrm>
            <a:off x="381000" y="1447800"/>
            <a:ext cx="8305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a:t>
            </a:r>
            <a:r>
              <a:rPr lang="en-US" altLang="en-US" dirty="0">
                <a:solidFill>
                  <a:srgbClr val="3333FF"/>
                </a:solidFill>
              </a:rPr>
              <a:t>paused: </a:t>
            </a:r>
            <a:r>
              <a:rPr lang="en-US" altLang="en-US" dirty="0"/>
              <a:t>The </a:t>
            </a:r>
            <a:r>
              <a:rPr lang="en-US" altLang="en-US" dirty="0" err="1"/>
              <a:t>MIDlet</a:t>
            </a:r>
            <a:r>
              <a:rPr lang="en-US" altLang="en-US" dirty="0"/>
              <a:t> is constructed but inactive</a:t>
            </a:r>
          </a:p>
          <a:p>
            <a:pPr marL="342900" indent="-342900" eaLnBrk="1" hangingPunct="1">
              <a:buFont typeface="Wingdings" panose="05000000000000000000" pitchFamily="2" charset="2"/>
              <a:buChar char="q"/>
            </a:pPr>
            <a:r>
              <a:rPr lang="en-US" altLang="en-US" dirty="0"/>
              <a:t> </a:t>
            </a:r>
            <a:r>
              <a:rPr lang="en-US" altLang="en-US" dirty="0">
                <a:solidFill>
                  <a:srgbClr val="3333FF"/>
                </a:solidFill>
              </a:rPr>
              <a:t>active</a:t>
            </a:r>
            <a:r>
              <a:rPr lang="en-US" altLang="en-US" dirty="0"/>
              <a:t>: The </a:t>
            </a:r>
            <a:r>
              <a:rPr lang="en-US" altLang="en-US" dirty="0" err="1"/>
              <a:t>MIDlet</a:t>
            </a:r>
            <a:r>
              <a:rPr lang="en-US" altLang="en-US" dirty="0"/>
              <a:t> is active and can process requests</a:t>
            </a:r>
          </a:p>
          <a:p>
            <a:pPr marL="342900" indent="-342900" eaLnBrk="1" hangingPunct="1">
              <a:buFont typeface="Wingdings" panose="05000000000000000000" pitchFamily="2" charset="2"/>
              <a:buChar char="q"/>
            </a:pPr>
            <a:r>
              <a:rPr lang="en-US" altLang="en-US" dirty="0"/>
              <a:t> </a:t>
            </a:r>
            <a:r>
              <a:rPr lang="en-US" altLang="en-US" dirty="0">
                <a:solidFill>
                  <a:srgbClr val="3333FF"/>
                </a:solidFill>
              </a:rPr>
              <a:t>destroyed</a:t>
            </a:r>
            <a:r>
              <a:rPr lang="en-US" altLang="en-US" dirty="0"/>
              <a:t>: The </a:t>
            </a:r>
            <a:r>
              <a:rPr lang="en-US" altLang="en-US" dirty="0" err="1"/>
              <a:t>MIDlet</a:t>
            </a:r>
            <a:r>
              <a:rPr lang="en-US" altLang="en-US" dirty="0"/>
              <a:t> has been destroyed and is ready for garbage collection</a:t>
            </a:r>
          </a:p>
        </p:txBody>
      </p:sp>
    </p:spTree>
    <p:extLst>
      <p:ext uri="{BB962C8B-B14F-4D97-AF65-F5344CB8AC3E}">
        <p14:creationId xmlns:p14="http://schemas.microsoft.com/office/powerpoint/2010/main" val="3168005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MIDlet Life Cycle</a:t>
            </a:r>
          </a:p>
        </p:txBody>
      </p:sp>
      <p:sp>
        <p:nvSpPr>
          <p:cNvPr id="25603" name="Text Box 3"/>
          <p:cNvSpPr txBox="1">
            <a:spLocks noChangeArrowheads="1"/>
          </p:cNvSpPr>
          <p:nvPr/>
        </p:nvSpPr>
        <p:spPr bwMode="auto">
          <a:xfrm>
            <a:off x="381000" y="14478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a:t> </a:t>
            </a:r>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600200"/>
            <a:ext cx="49530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3497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MIDlet Event Handling</a:t>
            </a:r>
          </a:p>
        </p:txBody>
      </p:sp>
      <p:sp>
        <p:nvSpPr>
          <p:cNvPr id="26627" name="Text Box 3"/>
          <p:cNvSpPr txBox="1">
            <a:spLocks noChangeArrowheads="1"/>
          </p:cNvSpPr>
          <p:nvPr/>
        </p:nvSpPr>
        <p:spPr bwMode="auto">
          <a:xfrm>
            <a:off x="381000" y="1447800"/>
            <a:ext cx="8305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User interactions generate events. These could be screen inputs, item state change and handset data update.</a:t>
            </a:r>
          </a:p>
          <a:p>
            <a:pPr marL="342900" indent="-342900" eaLnBrk="1" hangingPunct="1">
              <a:buFont typeface="Wingdings" panose="05000000000000000000" pitchFamily="2" charset="2"/>
              <a:buChar char="q"/>
            </a:pPr>
            <a:r>
              <a:rPr lang="en-US" altLang="en-US" dirty="0"/>
              <a:t> MIDP event handling mechanism is based on a listener model. It provides interfaces for each of the events mentioned above. These interfaces implement callback methods, which in turn invocate application defined methods. These methods perform the desired functions in response to events.</a:t>
            </a:r>
          </a:p>
        </p:txBody>
      </p:sp>
    </p:spTree>
    <p:extLst>
      <p:ext uri="{BB962C8B-B14F-4D97-AF65-F5344CB8AC3E}">
        <p14:creationId xmlns:p14="http://schemas.microsoft.com/office/powerpoint/2010/main" val="1393788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Security Considerations in MIDP</a:t>
            </a:r>
          </a:p>
        </p:txBody>
      </p:sp>
      <p:sp>
        <p:nvSpPr>
          <p:cNvPr id="27651" name="Text Box 3"/>
          <p:cNvSpPr txBox="1">
            <a:spLocks noChangeArrowheads="1"/>
          </p:cNvSpPr>
          <p:nvPr/>
        </p:nvSpPr>
        <p:spPr bwMode="auto">
          <a:xfrm>
            <a:off x="381000" y="1447800"/>
            <a:ext cx="8305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Security considerations are of different types namely application security, data security and communication security.</a:t>
            </a:r>
          </a:p>
          <a:p>
            <a:pPr marL="342900" indent="-342900" eaLnBrk="1" hangingPunct="1">
              <a:buFont typeface="Wingdings" panose="05000000000000000000" pitchFamily="2" charset="2"/>
              <a:buChar char="q"/>
            </a:pPr>
            <a:r>
              <a:rPr lang="en-US" altLang="en-US" dirty="0"/>
              <a:t> MIDP 1.0 implemented a strict sandbox for all applications.</a:t>
            </a:r>
          </a:p>
          <a:p>
            <a:pPr marL="342900" indent="-342900" eaLnBrk="1" hangingPunct="1">
              <a:buFont typeface="Wingdings" panose="05000000000000000000" pitchFamily="2" charset="2"/>
              <a:buChar char="q"/>
            </a:pPr>
            <a:r>
              <a:rPr lang="en-US" altLang="en-US" dirty="0"/>
              <a:t> Thus, APIs prevented access to sensitive device capability assuring application security.</a:t>
            </a:r>
          </a:p>
          <a:p>
            <a:pPr marL="342900" indent="-342900" eaLnBrk="1" hangingPunct="1">
              <a:buFont typeface="Wingdings" panose="05000000000000000000" pitchFamily="2" charset="2"/>
              <a:buChar char="q"/>
            </a:pPr>
            <a:r>
              <a:rPr lang="en-US" altLang="en-US" dirty="0"/>
              <a:t> Only </a:t>
            </a:r>
            <a:r>
              <a:rPr lang="en-US" altLang="en-US" dirty="0" err="1"/>
              <a:t>MIDlets</a:t>
            </a:r>
            <a:r>
              <a:rPr lang="en-US" altLang="en-US" dirty="0"/>
              <a:t> within the same </a:t>
            </a:r>
            <a:r>
              <a:rPr lang="en-US" altLang="en-US" dirty="0" err="1"/>
              <a:t>MIDlet</a:t>
            </a:r>
            <a:r>
              <a:rPr lang="en-US" altLang="en-US" dirty="0"/>
              <a:t> suite can access record stores belonging to the suite i.e. created by the </a:t>
            </a:r>
            <a:r>
              <a:rPr lang="en-US" altLang="en-US" dirty="0" err="1"/>
              <a:t>MIDlets</a:t>
            </a:r>
            <a:r>
              <a:rPr lang="en-US" altLang="en-US" dirty="0"/>
              <a:t> in the suite.</a:t>
            </a:r>
          </a:p>
          <a:p>
            <a:pPr marL="342900" indent="-342900" eaLnBrk="1" hangingPunct="1">
              <a:buFont typeface="Wingdings" panose="05000000000000000000" pitchFamily="2" charset="2"/>
              <a:buChar char="q"/>
            </a:pPr>
            <a:endParaRPr lang="en-US" altLang="en-US" dirty="0"/>
          </a:p>
        </p:txBody>
      </p:sp>
    </p:spTree>
    <p:extLst>
      <p:ext uri="{BB962C8B-B14F-4D97-AF65-F5344CB8AC3E}">
        <p14:creationId xmlns:p14="http://schemas.microsoft.com/office/powerpoint/2010/main" val="3761037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Application Security</a:t>
            </a:r>
          </a:p>
        </p:txBody>
      </p:sp>
      <p:sp>
        <p:nvSpPr>
          <p:cNvPr id="28675" name="Text Box 3"/>
          <p:cNvSpPr txBox="1">
            <a:spLocks noChangeArrowheads="1"/>
          </p:cNvSpPr>
          <p:nvPr/>
        </p:nvSpPr>
        <p:spPr bwMode="auto">
          <a:xfrm>
            <a:off x="381000" y="1447800"/>
            <a:ext cx="8305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Applications belong to either the trusted domain or the un-trusted domain. </a:t>
            </a:r>
          </a:p>
          <a:p>
            <a:pPr marL="342900" indent="-342900" eaLnBrk="1" hangingPunct="1">
              <a:buFont typeface="Wingdings" panose="05000000000000000000" pitchFamily="2" charset="2"/>
              <a:buChar char="q"/>
            </a:pPr>
            <a:r>
              <a:rPr lang="en-US" altLang="en-US" dirty="0"/>
              <a:t> A </a:t>
            </a:r>
            <a:r>
              <a:rPr lang="en-US" altLang="en-US" dirty="0" err="1"/>
              <a:t>MIDlet</a:t>
            </a:r>
            <a:r>
              <a:rPr lang="en-US" altLang="en-US" dirty="0"/>
              <a:t> suite that is not trusted will be run in un-trusted mode. Each domain is associated with a domain policy that defines the requirements for a </a:t>
            </a:r>
            <a:r>
              <a:rPr lang="en-US" altLang="en-US" dirty="0" err="1"/>
              <a:t>MIDlet</a:t>
            </a:r>
            <a:r>
              <a:rPr lang="en-US" altLang="en-US" dirty="0"/>
              <a:t> to be considered as trusted.</a:t>
            </a:r>
          </a:p>
          <a:p>
            <a:pPr marL="342900" indent="-342900" eaLnBrk="1" hangingPunct="1">
              <a:buFont typeface="Wingdings" panose="05000000000000000000" pitchFamily="2" charset="2"/>
              <a:buChar char="q"/>
            </a:pPr>
            <a:r>
              <a:rPr lang="en-US" altLang="en-US" dirty="0"/>
              <a:t> A domain policy defines a set of permissions “allowed” and “user” that can be granted to the </a:t>
            </a:r>
            <a:r>
              <a:rPr lang="en-US" altLang="en-US" dirty="0" err="1"/>
              <a:t>MIDlet</a:t>
            </a:r>
            <a:r>
              <a:rPr lang="en-US" altLang="en-US" dirty="0"/>
              <a:t>.</a:t>
            </a:r>
          </a:p>
          <a:p>
            <a:pPr marL="342900" indent="-342900" eaLnBrk="1" hangingPunct="1">
              <a:buFont typeface="Wingdings" panose="05000000000000000000" pitchFamily="2" charset="2"/>
              <a:buChar char="q"/>
            </a:pPr>
            <a:endParaRPr lang="en-US" altLang="en-US" dirty="0"/>
          </a:p>
        </p:txBody>
      </p:sp>
    </p:spTree>
    <p:extLst>
      <p:ext uri="{BB962C8B-B14F-4D97-AF65-F5344CB8AC3E}">
        <p14:creationId xmlns:p14="http://schemas.microsoft.com/office/powerpoint/2010/main" val="2405140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Recordstore Security</a:t>
            </a:r>
          </a:p>
        </p:txBody>
      </p:sp>
      <p:sp>
        <p:nvSpPr>
          <p:cNvPr id="29699" name="Text Box 3"/>
          <p:cNvSpPr txBox="1">
            <a:spLocks noChangeArrowheads="1"/>
          </p:cNvSpPr>
          <p:nvPr/>
        </p:nvSpPr>
        <p:spPr bwMode="auto">
          <a:xfrm>
            <a:off x="381000" y="1447800"/>
            <a:ext cx="8305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MIDP 2.0 allows for shared record stores. Sharing is defined by the </a:t>
            </a:r>
            <a:r>
              <a:rPr lang="en-US" altLang="en-US" dirty="0" err="1"/>
              <a:t>MIDlet</a:t>
            </a:r>
            <a:r>
              <a:rPr lang="en-US" altLang="en-US" dirty="0"/>
              <a:t> suite at the time of creation. Access controls are enforced when </a:t>
            </a:r>
            <a:r>
              <a:rPr lang="en-US" altLang="en-US" dirty="0" err="1"/>
              <a:t>RecordStores</a:t>
            </a:r>
            <a:r>
              <a:rPr lang="en-US" altLang="en-US" dirty="0"/>
              <a:t> are opened.</a:t>
            </a:r>
          </a:p>
          <a:p>
            <a:pPr marL="342900" indent="-342900" eaLnBrk="1" hangingPunct="1">
              <a:buFont typeface="Wingdings" panose="05000000000000000000" pitchFamily="2" charset="2"/>
              <a:buChar char="q"/>
            </a:pPr>
            <a:endParaRPr lang="en-US" altLang="en-US" dirty="0"/>
          </a:p>
          <a:p>
            <a:pPr marL="342900" indent="-342900" eaLnBrk="1" hangingPunct="1">
              <a:buFont typeface="Wingdings" panose="05000000000000000000" pitchFamily="2" charset="2"/>
              <a:buChar char="q"/>
            </a:pPr>
            <a:endParaRPr lang="en-US" altLang="en-US" dirty="0"/>
          </a:p>
        </p:txBody>
      </p:sp>
    </p:spTree>
    <p:extLst>
      <p:ext uri="{BB962C8B-B14F-4D97-AF65-F5344CB8AC3E}">
        <p14:creationId xmlns:p14="http://schemas.microsoft.com/office/powerpoint/2010/main" val="2931209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Communication Channel Security</a:t>
            </a:r>
          </a:p>
        </p:txBody>
      </p:sp>
      <p:sp>
        <p:nvSpPr>
          <p:cNvPr id="30723" name="Text Box 3"/>
          <p:cNvSpPr txBox="1">
            <a:spLocks noChangeArrowheads="1"/>
          </p:cNvSpPr>
          <p:nvPr/>
        </p:nvSpPr>
        <p:spPr bwMode="auto">
          <a:xfrm>
            <a:off x="381000" y="1447800"/>
            <a:ext cx="8305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Secured networking was introduced in MIDP 2.0 with the introduction of HTTPS (Secure HTTP).</a:t>
            </a:r>
          </a:p>
          <a:p>
            <a:pPr marL="342900" indent="-342900" eaLnBrk="1" hangingPunct="1">
              <a:buFont typeface="Wingdings" panose="05000000000000000000" pitchFamily="2" charset="2"/>
              <a:buChar char="q"/>
            </a:pPr>
            <a:r>
              <a:rPr lang="en-US" altLang="en-US" dirty="0"/>
              <a:t> Another level of protection is the secure domains discussed above. All protocols have to initiate a request through a call to </a:t>
            </a:r>
            <a:r>
              <a:rPr lang="en-US" altLang="en-US" dirty="0" err="1"/>
              <a:t>javax.microedition.io.Connector.open</a:t>
            </a:r>
            <a:r>
              <a:rPr lang="en-US" altLang="en-US" dirty="0"/>
              <a:t>(…). The permissions are granted individually to protocols.</a:t>
            </a:r>
          </a:p>
          <a:p>
            <a:pPr marL="342900" indent="-342900" eaLnBrk="1" hangingPunct="1">
              <a:buFont typeface="Wingdings" panose="05000000000000000000" pitchFamily="2" charset="2"/>
              <a:buChar char="q"/>
            </a:pPr>
            <a:r>
              <a:rPr lang="en-US" altLang="en-US" dirty="0"/>
              <a:t> It is not mandatory for all devices to implement all protocols, if implemented, the security framework specifies the naming of permissions based on the package and class name.</a:t>
            </a:r>
          </a:p>
        </p:txBody>
      </p:sp>
    </p:spTree>
    <p:extLst>
      <p:ext uri="{BB962C8B-B14F-4D97-AF65-F5344CB8AC3E}">
        <p14:creationId xmlns:p14="http://schemas.microsoft.com/office/powerpoint/2010/main" val="337651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Timeline for Java and J2ME</a:t>
            </a:r>
          </a:p>
        </p:txBody>
      </p:sp>
      <p:pic>
        <p:nvPicPr>
          <p:cNvPr id="40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624638"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1302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 Security of PushRegistry</a:t>
            </a:r>
          </a:p>
        </p:txBody>
      </p:sp>
      <p:sp>
        <p:nvSpPr>
          <p:cNvPr id="31747" name="Text Box 3"/>
          <p:cNvSpPr txBox="1">
            <a:spLocks noChangeArrowheads="1"/>
          </p:cNvSpPr>
          <p:nvPr/>
        </p:nvSpPr>
        <p:spPr bwMode="auto">
          <a:xfrm>
            <a:off x="381000" y="1447800"/>
            <a:ext cx="8305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a:t>
            </a:r>
            <a:r>
              <a:rPr lang="en-US" altLang="en-US" dirty="0" err="1"/>
              <a:t>PushRegistry</a:t>
            </a:r>
            <a:r>
              <a:rPr lang="en-US" altLang="en-US" dirty="0"/>
              <a:t> is also uses the security framework and permissions.</a:t>
            </a:r>
          </a:p>
          <a:p>
            <a:pPr marL="342900" indent="-342900" eaLnBrk="1" hangingPunct="1">
              <a:buFont typeface="Wingdings" panose="05000000000000000000" pitchFamily="2" charset="2"/>
              <a:buChar char="q"/>
            </a:pPr>
            <a:r>
              <a:rPr lang="en-US" altLang="en-US" dirty="0"/>
              <a:t> Only </a:t>
            </a:r>
            <a:r>
              <a:rPr lang="en-US" altLang="en-US" dirty="0" err="1"/>
              <a:t>MIDlet</a:t>
            </a:r>
            <a:r>
              <a:rPr lang="en-US" altLang="en-US" dirty="0"/>
              <a:t> suites having the </a:t>
            </a:r>
            <a:r>
              <a:rPr lang="en-US" altLang="en-US" dirty="0" err="1"/>
              <a:t>javax.microedition.io.PushRegistry</a:t>
            </a:r>
            <a:r>
              <a:rPr lang="en-US" altLang="en-US" dirty="0"/>
              <a:t> permission can register for a Push based launch.</a:t>
            </a:r>
          </a:p>
          <a:p>
            <a:pPr marL="342900" indent="-342900" eaLnBrk="1" hangingPunct="1">
              <a:buFont typeface="Wingdings" panose="05000000000000000000" pitchFamily="2" charset="2"/>
              <a:buChar char="q"/>
            </a:pPr>
            <a:endParaRPr lang="en-US" altLang="en-US" dirty="0"/>
          </a:p>
        </p:txBody>
      </p:sp>
    </p:spTree>
    <p:extLst>
      <p:ext uri="{BB962C8B-B14F-4D97-AF65-F5344CB8AC3E}">
        <p14:creationId xmlns:p14="http://schemas.microsoft.com/office/powerpoint/2010/main" val="4170333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 Optional Packages</a:t>
            </a:r>
          </a:p>
        </p:txBody>
      </p:sp>
      <p:sp>
        <p:nvSpPr>
          <p:cNvPr id="32771" name="Text Box 3"/>
          <p:cNvSpPr txBox="1">
            <a:spLocks noChangeArrowheads="1"/>
          </p:cNvSpPr>
          <p:nvPr/>
        </p:nvSpPr>
        <p:spPr bwMode="auto">
          <a:xfrm>
            <a:off x="381000" y="1447800"/>
            <a:ext cx="83058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To enhance J2ME capability, we have optional packages. An optional package is a set of APIs to support additional features that don’t really belong in one specific configuration or profile. Bluetooth support, for example, is defined as an optional package.</a:t>
            </a:r>
          </a:p>
          <a:p>
            <a:pPr marL="342900" indent="-342900" eaLnBrk="1" hangingPunct="1">
              <a:buFont typeface="Wingdings" panose="05000000000000000000" pitchFamily="2" charset="2"/>
              <a:buChar char="q"/>
            </a:pPr>
            <a:r>
              <a:rPr lang="en-US" altLang="en-US" dirty="0"/>
              <a:t> Optional packages prescribe their own minimum requirements and are dependent on a particular configuration and one or more profiles. There are many optional packages in development, including JDBC Optional Package, Wireless Messaging API (WMA), Mobile Media API (MMAPI), RMI Optional Package and a host of other APIs.</a:t>
            </a:r>
          </a:p>
        </p:txBody>
      </p:sp>
    </p:spTree>
    <p:extLst>
      <p:ext uri="{BB962C8B-B14F-4D97-AF65-F5344CB8AC3E}">
        <p14:creationId xmlns:p14="http://schemas.microsoft.com/office/powerpoint/2010/main" val="2515615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 Mobile Related JSRs</a:t>
            </a:r>
          </a:p>
        </p:txBody>
      </p:sp>
      <p:sp>
        <p:nvSpPr>
          <p:cNvPr id="33795" name="Text Box 3"/>
          <p:cNvSpPr txBox="1">
            <a:spLocks noChangeArrowheads="1"/>
          </p:cNvSpPr>
          <p:nvPr/>
        </p:nvSpPr>
        <p:spPr bwMode="auto">
          <a:xfrm>
            <a:off x="381000" y="1371600"/>
            <a:ext cx="83058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As technology advances, the Java community is making sure that Java remains up-to-date and supports these advancements. This is done through Java Specification Request ( JSR).</a:t>
            </a:r>
          </a:p>
          <a:p>
            <a:pPr marL="342900" indent="-342900" eaLnBrk="1" hangingPunct="1">
              <a:buFont typeface="Wingdings" panose="05000000000000000000" pitchFamily="2" charset="2"/>
              <a:buChar char="q"/>
            </a:pPr>
            <a:r>
              <a:rPr lang="en-US" altLang="en-US" dirty="0"/>
              <a:t> JSR extends the Java framework to support both current practices and advanced applications development.</a:t>
            </a:r>
          </a:p>
          <a:p>
            <a:pPr marL="342900" indent="-342900" eaLnBrk="1" hangingPunct="1">
              <a:buFont typeface="Wingdings" panose="05000000000000000000" pitchFamily="2" charset="2"/>
              <a:buChar char="q"/>
            </a:pPr>
            <a:r>
              <a:rPr lang="en-US" altLang="en-US" dirty="0"/>
              <a:t> Being the offspring of Java Community Process ( JSP), JSRs mainly cater to areas like J2EE ( Java2 Enterprise Edition), J2SE ( Java2 Standard Edition), OSS, XML, JAIN and J2ME ( Java2 Micro Edition). There are more than 180 released JSRs and many are still in the development phase.</a:t>
            </a:r>
          </a:p>
          <a:p>
            <a:pPr marL="342900" indent="-342900" eaLnBrk="1" hangingPunct="1">
              <a:buFont typeface="Wingdings" panose="05000000000000000000" pitchFamily="2" charset="2"/>
              <a:buChar char="q"/>
            </a:pPr>
            <a:r>
              <a:rPr lang="en-US" altLang="en-US" dirty="0"/>
              <a:t> There are 82 JSRs in Java that can be directly related to J2ME. These JSRs address mobile computing and wireless technologies. </a:t>
            </a:r>
          </a:p>
        </p:txBody>
      </p:sp>
    </p:spTree>
    <p:extLst>
      <p:ext uri="{BB962C8B-B14F-4D97-AF65-F5344CB8AC3E}">
        <p14:creationId xmlns:p14="http://schemas.microsoft.com/office/powerpoint/2010/main" val="2074936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 Latest in J2ME</a:t>
            </a:r>
          </a:p>
        </p:txBody>
      </p:sp>
      <p:sp>
        <p:nvSpPr>
          <p:cNvPr id="34819" name="Text Box 3"/>
          <p:cNvSpPr txBox="1">
            <a:spLocks noChangeArrowheads="1"/>
          </p:cNvSpPr>
          <p:nvPr/>
        </p:nvSpPr>
        <p:spPr bwMode="auto">
          <a:xfrm>
            <a:off x="381000" y="1447800"/>
            <a:ext cx="83058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J2ME’s latest offering is </a:t>
            </a:r>
            <a:r>
              <a:rPr lang="en-US" altLang="en-US" dirty="0" err="1"/>
              <a:t>JavaME</a:t>
            </a:r>
            <a:r>
              <a:rPr lang="en-US" altLang="en-US" dirty="0"/>
              <a:t> 3.0 SDK. This flavor of J2ME is highly </a:t>
            </a:r>
            <a:r>
              <a:rPr lang="en-US" altLang="en-US" dirty="0" err="1"/>
              <a:t>integrable</a:t>
            </a:r>
            <a:r>
              <a:rPr lang="en-US" altLang="en-US" dirty="0"/>
              <a:t> with third party applications and framework. This ensures J2ME truly inheriting Java’s “High Performance–Cross Platform” legacy.</a:t>
            </a:r>
          </a:p>
          <a:p>
            <a:pPr marL="342900" indent="-342900" eaLnBrk="1" hangingPunct="1">
              <a:buFont typeface="Wingdings" panose="05000000000000000000" pitchFamily="2" charset="2"/>
              <a:buChar char="q"/>
            </a:pPr>
            <a:r>
              <a:rPr lang="en-US" altLang="en-US" dirty="0"/>
              <a:t> Adding to this, freeware world makes its contribution in respect of applications, games, emulators, embedded devices add-ons, plug-ins, APIs, tutorials, etc. One recent and striking capability of J2ME is its integration with Android. This helps developers to write managed code in Java, controlling the device via third-party-developed Java libraries.</a:t>
            </a:r>
          </a:p>
          <a:p>
            <a:pPr marL="342900" indent="-342900" eaLnBrk="1" hangingPunct="1">
              <a:buFont typeface="Wingdings" panose="05000000000000000000" pitchFamily="2" charset="2"/>
              <a:buChar char="q"/>
            </a:pPr>
            <a:r>
              <a:rPr lang="en-US" altLang="en-US" dirty="0"/>
              <a:t> One very recent development is the availability of JavaFX application platform, also known as JavaFX Mobile, and its high degree of affinity of integration with J2ME.</a:t>
            </a:r>
          </a:p>
        </p:txBody>
      </p:sp>
    </p:spTree>
    <p:extLst>
      <p:ext uri="{BB962C8B-B14F-4D97-AF65-F5344CB8AC3E}">
        <p14:creationId xmlns:p14="http://schemas.microsoft.com/office/powerpoint/2010/main" val="350487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 Latest in J2ME</a:t>
            </a:r>
          </a:p>
        </p:txBody>
      </p:sp>
      <p:sp>
        <p:nvSpPr>
          <p:cNvPr id="35843" name="Text Box 3"/>
          <p:cNvSpPr txBox="1">
            <a:spLocks noChangeArrowheads="1"/>
          </p:cNvSpPr>
          <p:nvPr/>
        </p:nvSpPr>
        <p:spPr bwMode="auto">
          <a:xfrm>
            <a:off x="381000" y="1295400"/>
            <a:ext cx="83058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www.java.sun.com – The official source for J2ME development and latest releases.</a:t>
            </a:r>
          </a:p>
          <a:p>
            <a:pPr marL="342900" indent="-342900" eaLnBrk="1" hangingPunct="1">
              <a:buFont typeface="Wingdings" panose="05000000000000000000" pitchFamily="2" charset="2"/>
              <a:buChar char="q"/>
            </a:pPr>
            <a:r>
              <a:rPr lang="en-US" altLang="en-US" dirty="0"/>
              <a:t> www.j2mepolish.org – J2ME Polish is a suite of tools and technologies aimed at mobile developers and companies within the mobile space.</a:t>
            </a:r>
          </a:p>
          <a:p>
            <a:pPr marL="342900" indent="-342900" eaLnBrk="1" hangingPunct="1">
              <a:buFont typeface="Wingdings" panose="05000000000000000000" pitchFamily="2" charset="2"/>
              <a:buChar char="q"/>
            </a:pPr>
            <a:r>
              <a:rPr lang="en-US" altLang="en-US" dirty="0"/>
              <a:t> http://java.sun.com/javafx/1/tutorials – This is a good resource for JavaFX.</a:t>
            </a:r>
          </a:p>
          <a:p>
            <a:pPr marL="342900" indent="-342900" eaLnBrk="1" hangingPunct="1">
              <a:buFont typeface="Wingdings" panose="05000000000000000000" pitchFamily="2" charset="2"/>
              <a:buChar char="q"/>
            </a:pPr>
            <a:r>
              <a:rPr lang="en-US" altLang="en-US" dirty="0"/>
              <a:t> http://www.netmite.com/android/ – This provides a lot of developer’s material for integrating J2ME applications with Android.</a:t>
            </a:r>
          </a:p>
          <a:p>
            <a:pPr marL="342900" indent="-342900" eaLnBrk="1" hangingPunct="1">
              <a:buFont typeface="Wingdings" panose="05000000000000000000" pitchFamily="2" charset="2"/>
              <a:buChar char="q"/>
            </a:pPr>
            <a:r>
              <a:rPr lang="en-US" altLang="en-US" dirty="0"/>
              <a:t> http://netbeans.org/features/javame/index.html – A lot of developer’s stuff can be found when you go to access NetBeans IDE.</a:t>
            </a:r>
          </a:p>
        </p:txBody>
      </p:sp>
    </p:spTree>
    <p:extLst>
      <p:ext uri="{BB962C8B-B14F-4D97-AF65-F5344CB8AC3E}">
        <p14:creationId xmlns:p14="http://schemas.microsoft.com/office/powerpoint/2010/main" val="2388448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 J2ME Capabilities</a:t>
            </a:r>
          </a:p>
        </p:txBody>
      </p:sp>
      <p:sp>
        <p:nvSpPr>
          <p:cNvPr id="36867" name="Text Box 3"/>
          <p:cNvSpPr txBox="1">
            <a:spLocks noChangeArrowheads="1"/>
          </p:cNvSpPr>
          <p:nvPr/>
        </p:nvSpPr>
        <p:spPr bwMode="auto">
          <a:xfrm>
            <a:off x="381000" y="1447800"/>
            <a:ext cx="8305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J2ME capabilities are quite restrictive from a Java developer’s perspective but for someone who has already worked with Sim Tool Kit (STK) or </a:t>
            </a:r>
            <a:r>
              <a:rPr lang="en-US" altLang="en-US" dirty="0" err="1"/>
              <a:t>JavaCard</a:t>
            </a:r>
            <a:r>
              <a:rPr lang="en-US" altLang="en-US" dirty="0"/>
              <a:t> technologies, it is a luxury.</a:t>
            </a:r>
          </a:p>
          <a:p>
            <a:pPr marL="342900" indent="-342900" eaLnBrk="1" hangingPunct="1">
              <a:buFont typeface="Wingdings" panose="05000000000000000000" pitchFamily="2" charset="2"/>
              <a:buChar char="q"/>
            </a:pPr>
            <a:r>
              <a:rPr lang="en-US" altLang="en-US" dirty="0"/>
              <a:t> The configurations have been formed keeping in mind the limitations of the devices.</a:t>
            </a:r>
          </a:p>
          <a:p>
            <a:pPr marL="342900" indent="-342900" eaLnBrk="1" hangingPunct="1">
              <a:buFont typeface="Wingdings" panose="05000000000000000000" pitchFamily="2" charset="2"/>
              <a:buChar char="q"/>
            </a:pPr>
            <a:endParaRPr lang="en-US" altLang="en-US" dirty="0"/>
          </a:p>
          <a:p>
            <a:pPr marL="342900" indent="-342900" eaLnBrk="1" hangingPunct="1">
              <a:buFont typeface="Wingdings" panose="05000000000000000000" pitchFamily="2" charset="2"/>
              <a:buChar char="q"/>
            </a:pPr>
            <a:endParaRPr lang="en-US" altLang="en-US" dirty="0"/>
          </a:p>
        </p:txBody>
      </p:sp>
    </p:spTree>
    <p:extLst>
      <p:ext uri="{BB962C8B-B14F-4D97-AF65-F5344CB8AC3E}">
        <p14:creationId xmlns:p14="http://schemas.microsoft.com/office/powerpoint/2010/main" val="2444111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dirty="0"/>
              <a:t> What J2ME does </a:t>
            </a:r>
            <a:r>
              <a:rPr lang="en-US" altLang="en-US" sz="3200" b="1" dirty="0" smtClean="0"/>
              <a:t>handles</a:t>
            </a:r>
            <a:endParaRPr lang="en-US" altLang="en-US" sz="3200" b="1" dirty="0"/>
          </a:p>
        </p:txBody>
      </p:sp>
      <p:sp>
        <p:nvSpPr>
          <p:cNvPr id="37891" name="Text Box 3"/>
          <p:cNvSpPr txBox="1">
            <a:spLocks noChangeArrowheads="1"/>
          </p:cNvSpPr>
          <p:nvPr/>
        </p:nvSpPr>
        <p:spPr bwMode="auto">
          <a:xfrm>
            <a:off x="381000" y="1447800"/>
            <a:ext cx="8305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Basic Java: Object, Class, Runnable, String, </a:t>
            </a:r>
            <a:r>
              <a:rPr lang="en-US" altLang="en-US" dirty="0" err="1"/>
              <a:t>System,Thread,Throwable</a:t>
            </a:r>
            <a:r>
              <a:rPr lang="en-US" altLang="en-US" dirty="0"/>
              <a:t> </a:t>
            </a:r>
            <a:r>
              <a:rPr lang="en-US" altLang="en-US" dirty="0" err="1"/>
              <a:t>java.lang</a:t>
            </a:r>
            <a:r>
              <a:rPr lang="en-US" altLang="en-US" dirty="0"/>
              <a:t>.</a:t>
            </a:r>
          </a:p>
          <a:p>
            <a:pPr marL="342900" indent="-342900" eaLnBrk="1" hangingPunct="1">
              <a:buFont typeface="Wingdings" panose="05000000000000000000" pitchFamily="2" charset="2"/>
              <a:buChar char="q"/>
            </a:pPr>
            <a:r>
              <a:rPr lang="en-US" altLang="en-US" dirty="0"/>
              <a:t> Data Types: </a:t>
            </a:r>
            <a:r>
              <a:rPr lang="en-US" altLang="en-US" dirty="0" err="1"/>
              <a:t>Int</a:t>
            </a:r>
            <a:r>
              <a:rPr lang="en-US" altLang="en-US" dirty="0"/>
              <a:t>, char, String, </a:t>
            </a:r>
            <a:r>
              <a:rPr lang="en-US" altLang="en-US" dirty="0" err="1"/>
              <a:t>Stringbuffer</a:t>
            </a:r>
            <a:endParaRPr lang="en-US" altLang="en-US" dirty="0"/>
          </a:p>
          <a:p>
            <a:pPr marL="342900" indent="-342900" eaLnBrk="1" hangingPunct="1">
              <a:buFont typeface="Wingdings" panose="05000000000000000000" pitchFamily="2" charset="2"/>
              <a:buChar char="q"/>
            </a:pPr>
            <a:r>
              <a:rPr lang="en-US" altLang="en-US" dirty="0"/>
              <a:t> Utility classes Stack, Vector, </a:t>
            </a:r>
            <a:r>
              <a:rPr lang="en-US" altLang="en-US" dirty="0" err="1"/>
              <a:t>Hashtable</a:t>
            </a:r>
            <a:r>
              <a:rPr lang="en-US" altLang="en-US" dirty="0"/>
              <a:t>, Enumeration, </a:t>
            </a:r>
            <a:r>
              <a:rPr lang="en-US" altLang="en-US" dirty="0" err="1"/>
              <a:t>Date,Calendar</a:t>
            </a:r>
            <a:r>
              <a:rPr lang="en-US" altLang="en-US" dirty="0"/>
              <a:t>, random numbers </a:t>
            </a:r>
            <a:r>
              <a:rPr lang="en-US" altLang="en-US" dirty="0" err="1"/>
              <a:t>java.util</a:t>
            </a:r>
            <a:endParaRPr lang="en-US" altLang="en-US" dirty="0"/>
          </a:p>
          <a:p>
            <a:pPr marL="342900" indent="-342900" eaLnBrk="1" hangingPunct="1">
              <a:buFont typeface="Wingdings" panose="05000000000000000000" pitchFamily="2" charset="2"/>
              <a:buChar char="q"/>
            </a:pPr>
            <a:r>
              <a:rPr lang="en-US" altLang="en-US" dirty="0"/>
              <a:t> I/O Stream classes (java.io)</a:t>
            </a:r>
          </a:p>
          <a:p>
            <a:pPr marL="342900" indent="-342900" eaLnBrk="1" hangingPunct="1">
              <a:buFont typeface="Wingdings" panose="05000000000000000000" pitchFamily="2" charset="2"/>
              <a:buChar char="q"/>
            </a:pPr>
            <a:r>
              <a:rPr lang="en-US" altLang="en-US" dirty="0"/>
              <a:t> Operations: integer </a:t>
            </a:r>
            <a:r>
              <a:rPr lang="en-US" altLang="en-US" dirty="0" err="1"/>
              <a:t>math,abs</a:t>
            </a:r>
            <a:r>
              <a:rPr lang="en-US" altLang="en-US" dirty="0"/>
              <a:t>, min, max </a:t>
            </a:r>
            <a:r>
              <a:rPr lang="en-US" altLang="en-US" dirty="0" err="1"/>
              <a:t>java.lang.Math</a:t>
            </a:r>
            <a:endParaRPr lang="en-US" altLang="en-US" dirty="0"/>
          </a:p>
          <a:p>
            <a:pPr marL="342900" indent="-342900" eaLnBrk="1" hangingPunct="1">
              <a:buFont typeface="Wingdings" panose="05000000000000000000" pitchFamily="2" charset="2"/>
              <a:buChar char="q"/>
            </a:pPr>
            <a:r>
              <a:rPr lang="en-US" altLang="en-US" dirty="0"/>
              <a:t> Exceptions limited list of standard exception classes</a:t>
            </a:r>
          </a:p>
          <a:p>
            <a:pPr marL="342900" indent="-342900" eaLnBrk="1" hangingPunct="1">
              <a:buFont typeface="Wingdings" panose="05000000000000000000" pitchFamily="2" charset="2"/>
              <a:buChar char="q"/>
            </a:pPr>
            <a:endParaRPr lang="en-US" altLang="en-US" dirty="0"/>
          </a:p>
        </p:txBody>
      </p:sp>
    </p:spTree>
    <p:extLst>
      <p:ext uri="{BB962C8B-B14F-4D97-AF65-F5344CB8AC3E}">
        <p14:creationId xmlns:p14="http://schemas.microsoft.com/office/powerpoint/2010/main" val="653130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 What J2ME does not handles?</a:t>
            </a:r>
          </a:p>
        </p:txBody>
      </p:sp>
      <p:sp>
        <p:nvSpPr>
          <p:cNvPr id="38915" name="Text Box 3"/>
          <p:cNvSpPr txBox="1">
            <a:spLocks noChangeArrowheads="1"/>
          </p:cNvSpPr>
          <p:nvPr/>
        </p:nvSpPr>
        <p:spPr bwMode="auto">
          <a:xfrm>
            <a:off x="381000" y="1447800"/>
            <a:ext cx="8305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Floating point: Most small CPUs don’t have on-chip floating point and MIDP doesn’t include it.</a:t>
            </a:r>
          </a:p>
          <a:p>
            <a:pPr marL="342900" indent="-342900" eaLnBrk="1" hangingPunct="1">
              <a:buFont typeface="Wingdings" panose="05000000000000000000" pitchFamily="2" charset="2"/>
              <a:buChar char="q"/>
            </a:pPr>
            <a:r>
              <a:rPr lang="en-US" altLang="en-US" dirty="0"/>
              <a:t> Class loader: There is no option for the developer to choose the class loader. It is the responsibility of the default loader.</a:t>
            </a:r>
          </a:p>
          <a:p>
            <a:pPr marL="342900" indent="-342900" eaLnBrk="1" hangingPunct="1">
              <a:buFont typeface="Wingdings" panose="05000000000000000000" pitchFamily="2" charset="2"/>
              <a:buChar char="q"/>
            </a:pPr>
            <a:r>
              <a:rPr lang="en-US" altLang="en-US" dirty="0"/>
              <a:t> Finalization doesn’t exist. The developer is responsible for cleaning up before the object deletion takes place.</a:t>
            </a:r>
          </a:p>
          <a:p>
            <a:pPr marL="342900" indent="-342900" eaLnBrk="1" hangingPunct="1">
              <a:buFont typeface="Wingdings" panose="05000000000000000000" pitchFamily="2" charset="2"/>
              <a:buChar char="q"/>
            </a:pPr>
            <a:r>
              <a:rPr lang="en-US" altLang="en-US" dirty="0"/>
              <a:t> JNI: There is no standardized calling convention or hardware profile and hence doesn’t make much sense to native support. This is also a security threat.</a:t>
            </a:r>
          </a:p>
          <a:p>
            <a:pPr marL="342900" indent="-342900" eaLnBrk="1" hangingPunct="1">
              <a:buFont typeface="Wingdings" panose="05000000000000000000" pitchFamily="2" charset="2"/>
              <a:buChar char="q"/>
            </a:pPr>
            <a:r>
              <a:rPr lang="en-US" altLang="en-US" dirty="0"/>
              <a:t> Reflection is not included in J2ME.</a:t>
            </a:r>
          </a:p>
        </p:txBody>
      </p:sp>
    </p:spTree>
    <p:extLst>
      <p:ext uri="{BB962C8B-B14F-4D97-AF65-F5344CB8AC3E}">
        <p14:creationId xmlns:p14="http://schemas.microsoft.com/office/powerpoint/2010/main" val="1927686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dirty="0"/>
              <a:t> What </a:t>
            </a:r>
            <a:r>
              <a:rPr lang="en-US" altLang="en-US" sz="3200" b="1" dirty="0" smtClean="0"/>
              <a:t>does J2ME not </a:t>
            </a:r>
            <a:r>
              <a:rPr lang="en-US" altLang="en-US" sz="3200" b="1" dirty="0"/>
              <a:t>handles?</a:t>
            </a:r>
          </a:p>
        </p:txBody>
      </p:sp>
      <p:sp>
        <p:nvSpPr>
          <p:cNvPr id="39939" name="Text Box 3"/>
          <p:cNvSpPr txBox="1">
            <a:spLocks noChangeArrowheads="1"/>
          </p:cNvSpPr>
          <p:nvPr/>
        </p:nvSpPr>
        <p:spPr bwMode="auto">
          <a:xfrm>
            <a:off x="381000" y="1447800"/>
            <a:ext cx="8305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Error handling: a specific set of exceptions is generated. Other errors are left to the device manufacturer to handle as they deem fit.</a:t>
            </a:r>
          </a:p>
          <a:p>
            <a:pPr marL="342900" indent="-342900" eaLnBrk="1" hangingPunct="1">
              <a:buFont typeface="Wingdings" panose="05000000000000000000" pitchFamily="2" charset="2"/>
              <a:buChar char="q"/>
            </a:pPr>
            <a:r>
              <a:rPr lang="en-US" altLang="en-US" dirty="0"/>
              <a:t> High-level APIs: Heavy weight GUI APIs, Swing and AWT, are replaced by more appropriate APIs.</a:t>
            </a:r>
          </a:p>
          <a:p>
            <a:pPr marL="342900" indent="-342900" eaLnBrk="1" hangingPunct="1">
              <a:buFont typeface="Wingdings" panose="05000000000000000000" pitchFamily="2" charset="2"/>
              <a:buChar char="q"/>
            </a:pPr>
            <a:r>
              <a:rPr lang="en-US" altLang="en-US" dirty="0"/>
              <a:t> File handling: Due to memory constraints, there is no interface for reading or writing persistent files. We have only a mechanism called </a:t>
            </a:r>
            <a:r>
              <a:rPr lang="en-US" altLang="en-US" dirty="0">
                <a:solidFill>
                  <a:srgbClr val="3333FF"/>
                </a:solidFill>
              </a:rPr>
              <a:t>Record Management System (RMS) </a:t>
            </a:r>
            <a:r>
              <a:rPr lang="en-US" altLang="en-US" dirty="0"/>
              <a:t>which provides a means for creating persistent data records.</a:t>
            </a:r>
          </a:p>
        </p:txBody>
      </p:sp>
    </p:spTree>
    <p:extLst>
      <p:ext uri="{BB962C8B-B14F-4D97-AF65-F5344CB8AC3E}">
        <p14:creationId xmlns:p14="http://schemas.microsoft.com/office/powerpoint/2010/main" val="1358677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Mobile Applications</a:t>
            </a:r>
          </a:p>
        </p:txBody>
      </p:sp>
      <p:sp>
        <p:nvSpPr>
          <p:cNvPr id="5123" name="Text Box 3"/>
          <p:cNvSpPr txBox="1">
            <a:spLocks noChangeArrowheads="1"/>
          </p:cNvSpPr>
          <p:nvPr/>
        </p:nvSpPr>
        <p:spPr bwMode="auto">
          <a:xfrm>
            <a:off x="381000" y="1447800"/>
            <a:ext cx="8305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Ones that are device resident, i.e., those that utilize exclusively the device resources and do not interact with any other applications outside except may be while being downloaded or installed.</a:t>
            </a:r>
          </a:p>
          <a:p>
            <a:pPr marL="342900" indent="-342900" eaLnBrk="1" hangingPunct="1">
              <a:buFont typeface="Wingdings" panose="05000000000000000000" pitchFamily="2" charset="2"/>
              <a:buChar char="q"/>
            </a:pPr>
            <a:r>
              <a:rPr lang="en-US" altLang="en-US" dirty="0"/>
              <a:t> The second type are the network enabled applications. The real potential of this kind of application is derived from the fact that it can connect to other devices across networks and perform tasks ranging from simple e-mail to complex monetary transaction.</a:t>
            </a:r>
          </a:p>
          <a:p>
            <a:pPr marL="342900" indent="-342900" eaLnBrk="1" hangingPunct="1">
              <a:buFont typeface="Wingdings" panose="05000000000000000000" pitchFamily="2" charset="2"/>
              <a:buChar char="q"/>
            </a:pPr>
            <a:endParaRPr lang="en-US" altLang="en-US" dirty="0"/>
          </a:p>
        </p:txBody>
      </p:sp>
    </p:spTree>
    <p:extLst>
      <p:ext uri="{BB962C8B-B14F-4D97-AF65-F5344CB8AC3E}">
        <p14:creationId xmlns:p14="http://schemas.microsoft.com/office/powerpoint/2010/main" val="255745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Mobile Application Architecture</a:t>
            </a:r>
          </a:p>
        </p:txBody>
      </p:sp>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00"/>
            <a:ext cx="5562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640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A three prong approach to Java</a:t>
            </a:r>
          </a:p>
        </p:txBody>
      </p:sp>
      <p:pic>
        <p:nvPicPr>
          <p:cNvPr id="71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52600"/>
            <a:ext cx="641985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6170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r>
              <a:rPr lang="en-US" altLang="en-US" sz="3200" dirty="0">
                <a:solidFill>
                  <a:srgbClr val="3333FF"/>
                </a:solidFill>
              </a:rPr>
              <a:t>Java2 Micro Edition </a:t>
            </a:r>
            <a:r>
              <a:rPr lang="en-US" altLang="en-US" sz="3200" dirty="0" smtClean="0">
                <a:solidFill>
                  <a:srgbClr val="3333FF"/>
                </a:solidFill>
              </a:rPr>
              <a:t>(</a:t>
            </a:r>
            <a:r>
              <a:rPr lang="en-US" altLang="en-US" sz="3200" b="1" dirty="0" smtClean="0">
                <a:solidFill>
                  <a:srgbClr val="3333FF"/>
                </a:solidFill>
              </a:rPr>
              <a:t>J2ME)</a:t>
            </a:r>
            <a:endParaRPr lang="en-US" altLang="en-US" sz="3200" b="1" dirty="0">
              <a:solidFill>
                <a:srgbClr val="3333FF"/>
              </a:solidFill>
            </a:endParaRPr>
          </a:p>
        </p:txBody>
      </p:sp>
      <p:sp>
        <p:nvSpPr>
          <p:cNvPr id="8195" name="Text Box 3"/>
          <p:cNvSpPr txBox="1">
            <a:spLocks noChangeArrowheads="1"/>
          </p:cNvSpPr>
          <p:nvPr/>
        </p:nvSpPr>
        <p:spPr bwMode="auto">
          <a:xfrm>
            <a:off x="381000" y="14478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The biggest challenge for J2ME was to specify a platform that could support a consistent set of services across a broad spectrum of devices with a large multitude of capabilities.</a:t>
            </a:r>
          </a:p>
          <a:p>
            <a:pPr marL="342900" indent="-342900" eaLnBrk="1" hangingPunct="1">
              <a:buFont typeface="Wingdings" panose="05000000000000000000" pitchFamily="2" charset="2"/>
              <a:buChar char="q"/>
            </a:pPr>
            <a:r>
              <a:rPr lang="en-US" altLang="en-US" dirty="0"/>
              <a:t> To be able to support the large brood of devices, a modular structure was essential. The designers of J2ME came up with a concept of configurations and profiles towards achieving this goal. The primary differentiators are computing power, power supply and I/O capabilities.</a:t>
            </a:r>
          </a:p>
          <a:p>
            <a:pPr marL="342900" indent="-342900" eaLnBrk="1" hangingPunct="1">
              <a:buFont typeface="Wingdings" panose="05000000000000000000" pitchFamily="2" charset="2"/>
              <a:buChar char="q"/>
            </a:pPr>
            <a:r>
              <a:rPr lang="en-US" altLang="en-US" dirty="0"/>
              <a:t> J2ME is a complete Java runtime environment consisting of a  JVM (Java virtual machine), a set of Core Java runtime classes and a set of supported API (Application Programming Interface).</a:t>
            </a:r>
          </a:p>
          <a:p>
            <a:pPr marL="342900" indent="-342900" eaLnBrk="1" hangingPunct="1">
              <a:buFont typeface="Wingdings" panose="05000000000000000000" pitchFamily="2" charset="2"/>
              <a:buChar char="q"/>
            </a:pPr>
            <a:endParaRPr lang="en-US" altLang="en-US" dirty="0"/>
          </a:p>
        </p:txBody>
      </p:sp>
    </p:spTree>
    <p:extLst>
      <p:ext uri="{BB962C8B-B14F-4D97-AF65-F5344CB8AC3E}">
        <p14:creationId xmlns:p14="http://schemas.microsoft.com/office/powerpoint/2010/main" val="3651468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J2ME</a:t>
            </a:r>
          </a:p>
        </p:txBody>
      </p:sp>
      <p:sp>
        <p:nvSpPr>
          <p:cNvPr id="9219" name="Text Box 3"/>
          <p:cNvSpPr txBox="1">
            <a:spLocks noChangeArrowheads="1"/>
          </p:cNvSpPr>
          <p:nvPr/>
        </p:nvSpPr>
        <p:spPr bwMode="auto">
          <a:xfrm>
            <a:off x="381000" y="1447800"/>
            <a:ext cx="83058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marL="342900" indent="-342900" eaLnBrk="1" hangingPunct="1">
              <a:buFont typeface="Wingdings" panose="05000000000000000000" pitchFamily="2" charset="2"/>
              <a:buChar char="q"/>
            </a:pPr>
            <a:r>
              <a:rPr lang="en-US" altLang="en-US" dirty="0"/>
              <a:t> To avoid fragmentation and a deluge of incompatible platforms, J2ME defines only two configurations representing the two distinct categories of devices.</a:t>
            </a:r>
          </a:p>
          <a:p>
            <a:pPr marL="342900" indent="-342900" eaLnBrk="1" hangingPunct="1">
              <a:buFont typeface="Wingdings" panose="05000000000000000000" pitchFamily="2" charset="2"/>
              <a:buChar char="q"/>
            </a:pPr>
            <a:r>
              <a:rPr lang="en-US" altLang="en-US" dirty="0"/>
              <a:t> The first category is devices that have superior UI facilities higher computing power and are constantly connected. These implement the </a:t>
            </a:r>
            <a:r>
              <a:rPr lang="en-US" altLang="en-US" dirty="0">
                <a:solidFill>
                  <a:srgbClr val="3333FF"/>
                </a:solidFill>
              </a:rPr>
              <a:t>Connected Device Configuration (CDC). </a:t>
            </a:r>
            <a:r>
              <a:rPr lang="en-US" altLang="en-US" dirty="0"/>
              <a:t>For example, set top boxes, Internet TVs, Internet enabled screen phones, high end communicators and car entertainment/navigation systems.</a:t>
            </a:r>
          </a:p>
          <a:p>
            <a:pPr marL="342900" indent="-342900" eaLnBrk="1" hangingPunct="1">
              <a:buFont typeface="Wingdings" panose="05000000000000000000" pitchFamily="2" charset="2"/>
              <a:buChar char="q"/>
            </a:pPr>
            <a:r>
              <a:rPr lang="en-US" altLang="en-US" dirty="0"/>
              <a:t> The second being personal, mobile information devices that are capable of intermittent communications. These implement the </a:t>
            </a:r>
            <a:r>
              <a:rPr lang="en-US" altLang="en-US" dirty="0">
                <a:solidFill>
                  <a:srgbClr val="3333FF"/>
                </a:solidFill>
              </a:rPr>
              <a:t>Connected Limited Device Configuration (CLDC) </a:t>
            </a:r>
            <a:r>
              <a:rPr lang="en-US" altLang="en-US" dirty="0"/>
              <a:t>in use for mobile phones, two-way pagers, PDAs and organizers.</a:t>
            </a:r>
          </a:p>
        </p:txBody>
      </p:sp>
    </p:spTree>
    <p:extLst>
      <p:ext uri="{BB962C8B-B14F-4D97-AF65-F5344CB8AC3E}">
        <p14:creationId xmlns:p14="http://schemas.microsoft.com/office/powerpoint/2010/main" val="1279751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J2SE, CDC and CLDC</a:t>
            </a:r>
          </a:p>
        </p:txBody>
      </p:sp>
      <p:sp>
        <p:nvSpPr>
          <p:cNvPr id="10243" name="Text Box 3"/>
          <p:cNvSpPr txBox="1">
            <a:spLocks noChangeArrowheads="1"/>
          </p:cNvSpPr>
          <p:nvPr/>
        </p:nvSpPr>
        <p:spPr bwMode="auto">
          <a:xfrm>
            <a:off x="381000" y="14478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a:t> </a:t>
            </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981200"/>
            <a:ext cx="4343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858534"/>
      </p:ext>
    </p:extLst>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Arial"/>
      </a:majorFont>
      <a:minorFont>
        <a:latin typeface="Verdan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3261</TotalTime>
  <Words>2637</Words>
  <Application>Microsoft Office PowerPoint</Application>
  <PresentationFormat>On-screen Show (4:3)</PresentationFormat>
  <Paragraphs>181</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BaskervilleBE-Regular</vt:lpstr>
      <vt:lpstr>Garamond</vt:lpstr>
      <vt:lpstr>Times New Roman</vt:lpstr>
      <vt:lpstr>Verdana</vt:lpstr>
      <vt:lpstr>Wingdings</vt:lpstr>
      <vt:lpstr>Level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Dell Computer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Database Administration</dc:title>
  <dc:creator>Mark L. Gillenson</dc:creator>
  <cp:lastModifiedBy>Gerald Chege</cp:lastModifiedBy>
  <cp:revision>164</cp:revision>
  <dcterms:created xsi:type="dcterms:W3CDTF">1998-04-19T17:54:40Z</dcterms:created>
  <dcterms:modified xsi:type="dcterms:W3CDTF">2015-09-19T21:07:44Z</dcterms:modified>
</cp:coreProperties>
</file>