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64"/>
  </p:notesMasterIdLst>
  <p:sldIdLst>
    <p:sldId id="315" r:id="rId2"/>
    <p:sldId id="319"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B71FCE-333C-4A5B-946E-D7CAD7CA7AB6}" type="slidenum">
              <a:rPr lang="en-US" altLang="en-US" sz="1200"/>
              <a:pPr eaLnBrk="1" hangingPunct="1"/>
              <a:t>10</a:t>
            </a:fld>
            <a:endParaRPr lang="en-US" altLang="en-US" sz="120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6126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3343A5-6BE1-478F-B4BC-FA3D52FBE5A1}" type="slidenum">
              <a:rPr lang="en-US" altLang="en-US" sz="1200"/>
              <a:pPr eaLnBrk="1" hangingPunct="1"/>
              <a:t>11</a:t>
            </a:fld>
            <a:endParaRPr lang="en-US" altLang="en-US"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1729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484DEE-0BEF-49AF-8C69-6CA7A697488A}" type="slidenum">
              <a:rPr lang="en-US" altLang="en-US" sz="1200"/>
              <a:pPr eaLnBrk="1" hangingPunct="1"/>
              <a:t>12</a:t>
            </a:fld>
            <a:endParaRPr lang="en-US" altLang="en-US"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76845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6D8400-F368-43A1-9857-F513B118D1B0}" type="slidenum">
              <a:rPr lang="en-US" altLang="en-US" sz="1200"/>
              <a:pPr eaLnBrk="1" hangingPunct="1"/>
              <a:t>13</a:t>
            </a:fld>
            <a:endParaRPr lang="en-US" alt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5666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C84437-55AB-4467-ADA1-D92F4C94021B}" type="slidenum">
              <a:rPr lang="en-US" altLang="en-US" sz="1200"/>
              <a:pPr eaLnBrk="1" hangingPunct="1"/>
              <a:t>14</a:t>
            </a:fld>
            <a:endParaRPr lang="en-US" altLang="en-US"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8442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68D1EA-719E-4355-A822-CB9B172BD90C}" type="slidenum">
              <a:rPr lang="en-US" altLang="en-US" sz="1200"/>
              <a:pPr eaLnBrk="1" hangingPunct="1"/>
              <a:t>15</a:t>
            </a:fld>
            <a:endParaRPr lang="en-US" altLang="en-US" sz="120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8779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3A4F95-466B-40DC-BD24-09CB5AB0D4E9}" type="slidenum">
              <a:rPr lang="en-US" altLang="en-US" sz="1200"/>
              <a:pPr eaLnBrk="1" hangingPunct="1"/>
              <a:t>16</a:t>
            </a:fld>
            <a:endParaRPr lang="en-US" altLang="en-US"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42336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54586C-5F62-4DCB-9BD7-BD49CAFDD938}" type="slidenum">
              <a:rPr lang="en-US" altLang="en-US" sz="1200"/>
              <a:pPr eaLnBrk="1" hangingPunct="1"/>
              <a:t>17</a:t>
            </a:fld>
            <a:endParaRPr lang="en-US" altLang="en-US"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58743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AA80FA-31DA-442F-86AB-343B03E9A8FE}" type="slidenum">
              <a:rPr lang="en-US" altLang="en-US" sz="1200"/>
              <a:pPr eaLnBrk="1" hangingPunct="1"/>
              <a:t>18</a:t>
            </a:fld>
            <a:endParaRPr lang="en-US" altLang="en-US"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0686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12C58B-1172-47D6-BC4E-79A3B8572C91}" type="slidenum">
              <a:rPr lang="en-US" altLang="en-US" sz="1200"/>
              <a:pPr eaLnBrk="1" hangingPunct="1"/>
              <a:t>19</a:t>
            </a:fld>
            <a:endParaRPr lang="en-US" altLang="en-US"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8226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637F16-1C93-483D-A54D-168F5347508A}" type="slidenum">
              <a:rPr lang="en-US" altLang="en-US" sz="1200"/>
              <a:pPr eaLnBrk="1" hangingPunct="1"/>
              <a:t>2</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8231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00482B-968E-45F7-A05E-A24CA8A89D7B}" type="slidenum">
              <a:rPr lang="en-US" altLang="en-US" sz="1200"/>
              <a:pPr eaLnBrk="1" hangingPunct="1"/>
              <a:t>20</a:t>
            </a:fld>
            <a:endParaRPr lang="en-US" altLang="en-US" sz="120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7709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95E76C-7D37-4D18-887C-62BE2F1908E2}" type="slidenum">
              <a:rPr lang="en-US" altLang="en-US" sz="1200"/>
              <a:pPr eaLnBrk="1" hangingPunct="1"/>
              <a:t>21</a:t>
            </a:fld>
            <a:endParaRPr lang="en-US" altLang="en-US" sz="120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24641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9052A7-B72F-4D3C-B30F-F2FF01823548}" type="slidenum">
              <a:rPr lang="en-US" altLang="en-US" sz="1200"/>
              <a:pPr eaLnBrk="1" hangingPunct="1"/>
              <a:t>22</a:t>
            </a:fld>
            <a:endParaRPr lang="en-US" altLang="en-US"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99567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3A35354-4742-41CC-BA36-B6D7BD254978}" type="slidenum">
              <a:rPr lang="en-US" altLang="en-US" sz="1200"/>
              <a:pPr eaLnBrk="1" hangingPunct="1"/>
              <a:t>23</a:t>
            </a:fld>
            <a:endParaRPr lang="en-US" altLang="en-US"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17722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7DC1B27-2116-4114-AA2D-E153CC812F31}" type="slidenum">
              <a:rPr lang="en-US" altLang="en-US" sz="1200"/>
              <a:pPr eaLnBrk="1" hangingPunct="1"/>
              <a:t>24</a:t>
            </a:fld>
            <a:endParaRPr lang="en-US" altLang="en-US" sz="1200"/>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65813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39443A-0B65-412C-BFCE-6B9DFA5A428C}" type="slidenum">
              <a:rPr lang="en-US" altLang="en-US" sz="1200"/>
              <a:pPr eaLnBrk="1" hangingPunct="1"/>
              <a:t>25</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55559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BB6950-41FC-4870-9180-33ABBCB965D0}" type="slidenum">
              <a:rPr lang="en-US" altLang="en-US" sz="1200"/>
              <a:pPr eaLnBrk="1" hangingPunct="1"/>
              <a:t>26</a:t>
            </a:fld>
            <a:endParaRPr lang="en-US" altLang="en-US" sz="12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60315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E61D88-544C-441E-A61C-8152CFD53A91}" type="slidenum">
              <a:rPr lang="en-US" altLang="en-US" sz="1200"/>
              <a:pPr eaLnBrk="1" hangingPunct="1"/>
              <a:t>27</a:t>
            </a:fld>
            <a:endParaRPr lang="en-US" altLang="en-US" sz="1200"/>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16192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3F9A9C-E63A-43D7-A5AF-BA89EEBDBFFE}" type="slidenum">
              <a:rPr lang="en-US" altLang="en-US" sz="1200"/>
              <a:pPr eaLnBrk="1" hangingPunct="1"/>
              <a:t>28</a:t>
            </a:fld>
            <a:endParaRPr lang="en-US" altLang="en-US" sz="1200"/>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0726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CE6AC6-1F99-410E-AC0D-13DD2E0408E7}" type="slidenum">
              <a:rPr lang="en-US" altLang="en-US" sz="1200"/>
              <a:pPr eaLnBrk="1" hangingPunct="1"/>
              <a:t>29</a:t>
            </a:fld>
            <a:endParaRPr lang="en-US" altLang="en-US" sz="120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8879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5B4D30-15BC-488C-ACF5-D1E9A4485F24}" type="slidenum">
              <a:rPr lang="en-US" altLang="en-US" sz="1200"/>
              <a:pPr eaLnBrk="1" hangingPunct="1"/>
              <a:t>3</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25444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9C64AA-3FEA-4150-9140-552979210958}" type="slidenum">
              <a:rPr lang="en-US" altLang="en-US" sz="1200"/>
              <a:pPr eaLnBrk="1" hangingPunct="1"/>
              <a:t>30</a:t>
            </a:fld>
            <a:endParaRPr lang="en-US" altLang="en-US" sz="120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32602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62C08C-5DD0-4D50-8B51-150069ABB27E}" type="slidenum">
              <a:rPr lang="en-US" altLang="en-US" sz="1200"/>
              <a:pPr eaLnBrk="1" hangingPunct="1"/>
              <a:t>31</a:t>
            </a:fld>
            <a:endParaRPr lang="en-US" altLang="en-US" sz="120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93023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A81773-C0D5-4577-AF6E-A9AEE3A610D6}" type="slidenum">
              <a:rPr lang="en-US" altLang="en-US" sz="1200"/>
              <a:pPr eaLnBrk="1" hangingPunct="1"/>
              <a:t>32</a:t>
            </a:fld>
            <a:endParaRPr lang="en-US" altLang="en-US" sz="120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88659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D0599A-1AAC-4320-8B0C-A982A38617C9}" type="slidenum">
              <a:rPr lang="en-US" altLang="en-US" sz="1200"/>
              <a:pPr eaLnBrk="1" hangingPunct="1"/>
              <a:t>33</a:t>
            </a:fld>
            <a:endParaRPr lang="en-US" altLang="en-US" sz="120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95855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E4C5FA-73F3-44AE-AC81-DAE1D3CBB6F2}" type="slidenum">
              <a:rPr lang="en-US" altLang="en-US" sz="1200"/>
              <a:pPr eaLnBrk="1" hangingPunct="1"/>
              <a:t>34</a:t>
            </a:fld>
            <a:endParaRPr lang="en-US" altLang="en-US" sz="12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60034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37658B-2628-409D-9FCA-D15D75DDCA43}" type="slidenum">
              <a:rPr lang="en-US" altLang="en-US" sz="1200"/>
              <a:pPr eaLnBrk="1" hangingPunct="1"/>
              <a:t>35</a:t>
            </a:fld>
            <a:endParaRPr lang="en-US" altLang="en-US" sz="1200"/>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61179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B0D907-3D78-4819-90BE-F8C84334D163}" type="slidenum">
              <a:rPr lang="en-US" altLang="en-US" sz="1200"/>
              <a:pPr eaLnBrk="1" hangingPunct="1"/>
              <a:t>36</a:t>
            </a:fld>
            <a:endParaRPr lang="en-US" altLang="en-US" sz="120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97018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807473F-CC9D-4F2C-9457-395B00C6D9D1}" type="slidenum">
              <a:rPr lang="en-US" altLang="en-US" sz="1200"/>
              <a:pPr eaLnBrk="1" hangingPunct="1"/>
              <a:t>37</a:t>
            </a:fld>
            <a:endParaRPr lang="en-US" altLang="en-US" sz="120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04360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6571B64-A7DD-4275-A8B8-7D2582B238C7}" type="slidenum">
              <a:rPr lang="en-US" altLang="en-US" sz="1200"/>
              <a:pPr eaLnBrk="1" hangingPunct="1"/>
              <a:t>38</a:t>
            </a:fld>
            <a:endParaRPr lang="en-US" altLang="en-US" sz="1200"/>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8639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FDE1FB-89BE-4650-9B9F-EC1CAC4BFD00}" type="slidenum">
              <a:rPr lang="en-US" altLang="en-US" sz="1200"/>
              <a:pPr eaLnBrk="1" hangingPunct="1"/>
              <a:t>39</a:t>
            </a:fld>
            <a:endParaRPr lang="en-US" altLang="en-US" sz="120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9128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FEF6EE-DE66-48BE-A614-B9487EB0CD83}" type="slidenum">
              <a:rPr lang="en-US" altLang="en-US" sz="1200"/>
              <a:pPr eaLnBrk="1" hangingPunct="1"/>
              <a:t>4</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39091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E2CC9A-1BE8-42B6-A865-B6121C048042}" type="slidenum">
              <a:rPr lang="en-US" altLang="en-US" sz="1200"/>
              <a:pPr eaLnBrk="1" hangingPunct="1"/>
              <a:t>40</a:t>
            </a:fld>
            <a:endParaRPr lang="en-US" altLang="en-US"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41683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34CAF8-05D5-4C2B-BE55-5A8D355F02BF}" type="slidenum">
              <a:rPr lang="en-US" altLang="en-US" sz="1200"/>
              <a:pPr eaLnBrk="1" hangingPunct="1"/>
              <a:t>41</a:t>
            </a:fld>
            <a:endParaRPr lang="en-US" altLang="en-US" sz="120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81360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DD55E6-9CF1-4C3B-84BB-0DEED784CE80}" type="slidenum">
              <a:rPr lang="en-US" altLang="en-US" sz="1200"/>
              <a:pPr eaLnBrk="1" hangingPunct="1"/>
              <a:t>42</a:t>
            </a:fld>
            <a:endParaRPr lang="en-US" altLang="en-US" sz="1200"/>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22867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B7FA41-D363-490D-8A75-6F318852E240}" type="slidenum">
              <a:rPr lang="en-US" altLang="en-US" sz="1200"/>
              <a:pPr eaLnBrk="1" hangingPunct="1"/>
              <a:t>43</a:t>
            </a:fld>
            <a:endParaRPr lang="en-US" altLang="en-US" sz="1200"/>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57752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883F1F4-BAB6-41E2-B83C-9F2E2ED5E0EC}" type="slidenum">
              <a:rPr lang="en-US" altLang="en-US" sz="1200"/>
              <a:pPr eaLnBrk="1" hangingPunct="1"/>
              <a:t>44</a:t>
            </a:fld>
            <a:endParaRPr lang="en-US" altLang="en-US" sz="120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93972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309741-0A7F-4E1F-8150-B58007D43F44}" type="slidenum">
              <a:rPr lang="en-US" altLang="en-US" sz="1200"/>
              <a:pPr eaLnBrk="1" hangingPunct="1"/>
              <a:t>45</a:t>
            </a:fld>
            <a:endParaRPr lang="en-US" altLang="en-US" sz="1200"/>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15968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2906868-2314-4DB1-8280-3B5B456EBCAC}" type="slidenum">
              <a:rPr lang="en-US" altLang="en-US" sz="1200"/>
              <a:pPr eaLnBrk="1" hangingPunct="1"/>
              <a:t>46</a:t>
            </a:fld>
            <a:endParaRPr lang="en-US" altLang="en-US" sz="120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8563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2449F1-645B-4223-B9F5-1826EC665BEF}" type="slidenum">
              <a:rPr lang="en-US" altLang="en-US" sz="1200"/>
              <a:pPr eaLnBrk="1" hangingPunct="1"/>
              <a:t>47</a:t>
            </a:fld>
            <a:endParaRPr lang="en-US" altLang="en-US" sz="120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79427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0B890B-0883-4539-88F2-997994B2BD5B}" type="slidenum">
              <a:rPr lang="en-US" altLang="en-US" sz="1200"/>
              <a:pPr eaLnBrk="1" hangingPunct="1"/>
              <a:t>48</a:t>
            </a:fld>
            <a:endParaRPr lang="en-US" altLang="en-US" sz="12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47781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60ABB7-928D-481B-AA70-AAA2C449EAC9}" type="slidenum">
              <a:rPr lang="en-US" altLang="en-US" sz="1200"/>
              <a:pPr eaLnBrk="1" hangingPunct="1"/>
              <a:t>49</a:t>
            </a:fld>
            <a:endParaRPr lang="en-US" altLang="en-US" sz="1200"/>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1803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B2B16D-5EF4-4992-B7D7-6E1DBBBE3EE6}" type="slidenum">
              <a:rPr lang="en-US" altLang="en-US" sz="1200"/>
              <a:pPr eaLnBrk="1" hangingPunct="1"/>
              <a:t>5</a:t>
            </a:fld>
            <a:endParaRPr lang="en-US" alt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501906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CE5FAA-3051-4CD2-AE29-B00ABB781DE3}" type="slidenum">
              <a:rPr lang="en-US" altLang="en-US" sz="1200"/>
              <a:pPr eaLnBrk="1" hangingPunct="1"/>
              <a:t>50</a:t>
            </a:fld>
            <a:endParaRPr lang="en-US" altLang="en-US" sz="1200"/>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256504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6D0B94-4697-43CE-8220-1894497E316C}" type="slidenum">
              <a:rPr lang="en-US" altLang="en-US" sz="1200"/>
              <a:pPr eaLnBrk="1" hangingPunct="1"/>
              <a:t>51</a:t>
            </a:fld>
            <a:endParaRPr lang="en-US" altLang="en-US" sz="120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909124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A54ADC-8093-4716-8252-223422D0C4B8}" type="slidenum">
              <a:rPr lang="en-US" altLang="en-US" sz="1200"/>
              <a:pPr eaLnBrk="1" hangingPunct="1"/>
              <a:t>52</a:t>
            </a:fld>
            <a:endParaRPr lang="en-US" altLang="en-US" sz="120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05845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8170B7-7EAD-4631-9550-1C01F3AD0E40}" type="slidenum">
              <a:rPr lang="en-US" altLang="en-US" sz="1200"/>
              <a:pPr eaLnBrk="1" hangingPunct="1"/>
              <a:t>53</a:t>
            </a:fld>
            <a:endParaRPr lang="en-US" altLang="en-US" sz="120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06428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723692-FDD1-4F14-8F09-6665D8FA12C9}" type="slidenum">
              <a:rPr lang="en-US" altLang="en-US" sz="1200"/>
              <a:pPr eaLnBrk="1" hangingPunct="1"/>
              <a:t>54</a:t>
            </a:fld>
            <a:endParaRPr lang="en-US" altLang="en-US" sz="120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067197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6AC67D-06D0-4BB6-BB56-1165953F7E24}" type="slidenum">
              <a:rPr lang="en-US" altLang="en-US" sz="1200"/>
              <a:pPr eaLnBrk="1" hangingPunct="1"/>
              <a:t>55</a:t>
            </a:fld>
            <a:endParaRPr lang="en-US" altLang="en-US" sz="1200"/>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45410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43B77BB-A028-4B4F-9CE9-D3C3D73D518C}" type="slidenum">
              <a:rPr lang="en-US" altLang="en-US" sz="1200"/>
              <a:pPr eaLnBrk="1" hangingPunct="1"/>
              <a:t>56</a:t>
            </a:fld>
            <a:endParaRPr lang="en-US" altLang="en-US" sz="12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980359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D028E7-9AF9-4050-9DA7-F2E97A37C497}" type="slidenum">
              <a:rPr lang="en-US" altLang="en-US" sz="1200"/>
              <a:pPr eaLnBrk="1" hangingPunct="1"/>
              <a:t>57</a:t>
            </a:fld>
            <a:endParaRPr lang="en-US" altLang="en-US" sz="12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739970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54ECFD-2C69-4CE9-937C-32A45330E29E}" type="slidenum">
              <a:rPr lang="en-US" altLang="en-US" sz="1200"/>
              <a:pPr eaLnBrk="1" hangingPunct="1"/>
              <a:t>58</a:t>
            </a:fld>
            <a:endParaRPr lang="en-US" altLang="en-US" sz="1200"/>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41278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6FEAF8-64D3-4DA3-80A7-A89DB60335DE}" type="slidenum">
              <a:rPr lang="en-US" altLang="en-US" sz="1200"/>
              <a:pPr eaLnBrk="1" hangingPunct="1"/>
              <a:t>59</a:t>
            </a:fld>
            <a:endParaRPr lang="en-US" altLang="en-US" sz="120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2475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1C1C26B-5392-4E89-8407-2171850BD4C1}" type="slidenum">
              <a:rPr lang="en-US" altLang="en-US" sz="1200"/>
              <a:pPr eaLnBrk="1" hangingPunct="1"/>
              <a:t>6</a:t>
            </a:fld>
            <a:endParaRPr lang="en-US" alt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647304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F7BBD9-4078-46C2-B9A5-4C4DAA4FC8B8}" type="slidenum">
              <a:rPr lang="en-US" altLang="en-US" sz="1200"/>
              <a:pPr eaLnBrk="1" hangingPunct="1"/>
              <a:t>60</a:t>
            </a:fld>
            <a:endParaRPr lang="en-US" altLang="en-US" sz="1200"/>
          </a:p>
        </p:txBody>
      </p:sp>
      <p:sp>
        <p:nvSpPr>
          <p:cNvPr id="126979" name="Rectangle 2"/>
          <p:cNvSpPr>
            <a:spLocks noGrp="1" noRot="1" noChangeAspect="1" noChangeArrowheads="1" noTextEdit="1"/>
          </p:cNvSpPr>
          <p:nvPr>
            <p:ph type="sldImg"/>
          </p:nvPr>
        </p:nvSpPr>
        <p:spPr>
          <a:solidFill>
            <a:srgbClr val="FFFFFF"/>
          </a:solidFill>
          <a:ln/>
        </p:spPr>
      </p:sp>
      <p:sp>
        <p:nvSpPr>
          <p:cNvPr id="1269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89521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E633C7-D95C-4CAF-ACA0-E2D307904E91}" type="slidenum">
              <a:rPr lang="en-US" altLang="en-US" sz="1200"/>
              <a:pPr eaLnBrk="1" hangingPunct="1"/>
              <a:t>61</a:t>
            </a:fld>
            <a:endParaRPr lang="en-US" altLang="en-US" sz="1200"/>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01994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B6F030-F2E7-47F8-873D-75859F31D954}" type="slidenum">
              <a:rPr lang="en-US" altLang="en-US" sz="1200"/>
              <a:pPr eaLnBrk="1" hangingPunct="1"/>
              <a:t>62</a:t>
            </a:fld>
            <a:endParaRPr lang="en-US" altLang="en-US" sz="1200"/>
          </a:p>
        </p:txBody>
      </p:sp>
      <p:sp>
        <p:nvSpPr>
          <p:cNvPr id="129027" name="Rectangle 2"/>
          <p:cNvSpPr>
            <a:spLocks noGrp="1" noRot="1" noChangeAspect="1" noChangeArrowheads="1" noTextEdit="1"/>
          </p:cNvSpPr>
          <p:nvPr>
            <p:ph type="sldImg"/>
          </p:nvPr>
        </p:nvSpPr>
        <p:spPr>
          <a:solidFill>
            <a:srgbClr val="FFFFFF"/>
          </a:solidFill>
          <a:ln/>
        </p:spPr>
      </p:sp>
      <p:sp>
        <p:nvSpPr>
          <p:cNvPr id="1290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6468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65D789-28AF-4C96-9049-C2007AAF521E}" type="slidenum">
              <a:rPr lang="en-US" altLang="en-US" sz="1200"/>
              <a:pPr eaLnBrk="1" hangingPunct="1"/>
              <a:t>7</a:t>
            </a:fld>
            <a:endParaRPr lang="en-US" altLang="en-US" sz="120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95612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ADF4ED-010F-4679-A6D8-B26E9E97B1F6}" type="slidenum">
              <a:rPr lang="en-US" altLang="en-US" sz="1200"/>
              <a:pPr eaLnBrk="1" hangingPunct="1"/>
              <a:t>8</a:t>
            </a:fld>
            <a:endParaRPr lang="en-US" altLang="en-US" sz="120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6963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ED3164-2D49-4B15-8B9C-F9A0EBAA1DD5}" type="slidenum">
              <a:rPr lang="en-US" altLang="en-US" sz="1200"/>
              <a:pPr eaLnBrk="1" hangingPunct="1"/>
              <a:t>9</a:t>
            </a:fld>
            <a:endParaRPr lang="en-US" alt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7488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4191000" y="3200400"/>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b="1" smtClean="0">
                <a:solidFill>
                  <a:srgbClr val="3333FF"/>
                </a:solidFill>
              </a:rPr>
              <a:t>Notes#6</a:t>
            </a:r>
            <a:r>
              <a:rPr lang="en-US" altLang="en-US" sz="440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4191000" y="4116050"/>
            <a:ext cx="2362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5400" dirty="0" smtClean="0">
                <a:solidFill>
                  <a:srgbClr val="FF0000"/>
                </a:solidFill>
              </a:rPr>
              <a:t>GSM</a:t>
            </a:r>
            <a:endParaRPr lang="en-US" altLang="en-US" sz="54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287520" y="304800"/>
            <a:ext cx="4246880" cy="1754326"/>
          </a:xfrm>
          <a:prstGeom prst="rect">
            <a:avLst/>
          </a:prstGeom>
        </p:spPr>
        <p:txBody>
          <a:bodyPr wrap="square">
            <a:spAutoFit/>
          </a:bodyPr>
          <a:lstStyle/>
          <a:p>
            <a:r>
              <a:rPr lang="en-US" altLang="en-US" sz="5400" dirty="0">
                <a:solidFill>
                  <a:srgbClr val="FF0000"/>
                </a:solidFill>
              </a:rPr>
              <a:t>Mobile Computing</a:t>
            </a:r>
            <a:endParaRPr lang="en-US" sz="5400" dirty="0">
              <a:solidFill>
                <a:srgbClr val="FF0000"/>
              </a:solidFill>
            </a:endParaRPr>
          </a:p>
        </p:txBody>
      </p:sp>
      <p:sp>
        <p:nvSpPr>
          <p:cNvPr id="3" name="Footer Placeholder 2"/>
          <p:cNvSpPr>
            <a:spLocks noGrp="1"/>
          </p:cNvSpPr>
          <p:nvPr>
            <p:ph type="ftr" sz="quarter" idx="3"/>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76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solidFill>
                  <a:srgbClr val="3333FF"/>
                </a:solidFill>
              </a:rPr>
              <a:t>GSM Architecture</a:t>
            </a:r>
          </a:p>
        </p:txBody>
      </p:sp>
      <p:pic>
        <p:nvPicPr>
          <p:cNvPr id="112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8305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dirty="0" smtClean="0"/>
              <a:t>MIS6120 - Gerald Chege</a:t>
            </a:r>
            <a:endParaRPr lang="en-US" altLang="en-US" dirty="0"/>
          </a:p>
        </p:txBody>
      </p:sp>
    </p:spTree>
    <p:extLst>
      <p:ext uri="{BB962C8B-B14F-4D97-AF65-F5344CB8AC3E}">
        <p14:creationId xmlns:p14="http://schemas.microsoft.com/office/powerpoint/2010/main" val="53051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Architecture</a:t>
            </a:r>
          </a:p>
        </p:txBody>
      </p:sp>
      <p:sp>
        <p:nvSpPr>
          <p:cNvPr id="12291" name="Text Box 3"/>
          <p:cNvSpPr txBox="1">
            <a:spLocks noChangeArrowheads="1"/>
          </p:cNvSpPr>
          <p:nvPr/>
        </p:nvSpPr>
        <p:spPr bwMode="auto">
          <a:xfrm>
            <a:off x="381000" y="1600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Cells are formed by the radio areas covered by a BTS (Base Transceiver Station)</a:t>
            </a:r>
          </a:p>
          <a:p>
            <a:pPr eaLnBrk="1" hangingPunct="1">
              <a:spcBef>
                <a:spcPct val="50000"/>
              </a:spcBef>
              <a:buFont typeface="Wingdings" panose="05000000000000000000" pitchFamily="2" charset="2"/>
              <a:buChar char="q"/>
            </a:pPr>
            <a:r>
              <a:rPr lang="en-US" altLang="en-US">
                <a:latin typeface="BaskervilleBE-Regular" charset="0"/>
              </a:rPr>
              <a:t> Several BTSs are controlled by one BSC</a:t>
            </a:r>
          </a:p>
          <a:p>
            <a:pPr eaLnBrk="1" hangingPunct="1">
              <a:spcBef>
                <a:spcPct val="50000"/>
              </a:spcBef>
              <a:buFont typeface="Wingdings" panose="05000000000000000000" pitchFamily="2" charset="2"/>
              <a:buChar char="q"/>
            </a:pPr>
            <a:r>
              <a:rPr lang="en-US" altLang="en-US">
                <a:latin typeface="BaskervilleBE-Regular" charset="0"/>
              </a:rPr>
              <a:t> Traffic from the MS (Mobile Station) is routed through MSC</a:t>
            </a:r>
          </a:p>
          <a:p>
            <a:pPr eaLnBrk="1" hangingPunct="1">
              <a:spcBef>
                <a:spcPct val="50000"/>
              </a:spcBef>
              <a:buFont typeface="Wingdings" panose="05000000000000000000" pitchFamily="2" charset="2"/>
              <a:buChar char="q"/>
            </a:pPr>
            <a:r>
              <a:rPr lang="en-US" altLang="en-US">
                <a:latin typeface="BaskervilleBE-Regular" charset="0"/>
              </a:rPr>
              <a:t> Calls originating from or terminating in a fixed network or other mobile networks is handled by the GMSC (Gateway MSC)</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98065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Operational Architecture of GSM</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38200"/>
            <a:ext cx="76962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78874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Home Location Register (HLR) in GSM</a:t>
            </a:r>
          </a:p>
        </p:txBody>
      </p:sp>
      <p:sp>
        <p:nvSpPr>
          <p:cNvPr id="14339" name="Text Box 3"/>
          <p:cNvSpPr txBox="1">
            <a:spLocks noChangeArrowheads="1"/>
          </p:cNvSpPr>
          <p:nvPr/>
        </p:nvSpPr>
        <p:spPr bwMode="auto">
          <a:xfrm>
            <a:off x="381000" y="19050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It contains the following information:</a:t>
            </a:r>
          </a:p>
          <a:p>
            <a:pPr eaLnBrk="1" hangingPunct="1">
              <a:spcBef>
                <a:spcPct val="50000"/>
              </a:spcBef>
              <a:buFont typeface="Wingdings" panose="05000000000000000000" pitchFamily="2" charset="2"/>
              <a:buAutoNum type="arabicPeriod"/>
            </a:pPr>
            <a:r>
              <a:rPr lang="en-US" altLang="en-US">
                <a:latin typeface="BaskervilleBE-Regular" charset="0"/>
              </a:rPr>
              <a:t>Authentication information like International Mobile Subscriber Identity (IMSI)</a:t>
            </a:r>
          </a:p>
          <a:p>
            <a:pPr eaLnBrk="1" hangingPunct="1">
              <a:spcBef>
                <a:spcPct val="50000"/>
              </a:spcBef>
              <a:buFont typeface="Wingdings" panose="05000000000000000000" pitchFamily="2" charset="2"/>
              <a:buAutoNum type="arabicPeriod"/>
            </a:pPr>
            <a:r>
              <a:rPr lang="en-US" altLang="en-US">
                <a:latin typeface="BaskervilleBE-Regular" charset="0"/>
              </a:rPr>
              <a:t>Identification information like name, address, etc. of the subscriber</a:t>
            </a:r>
          </a:p>
          <a:p>
            <a:pPr eaLnBrk="1" hangingPunct="1">
              <a:spcBef>
                <a:spcPct val="50000"/>
              </a:spcBef>
              <a:buFont typeface="Wingdings" panose="05000000000000000000" pitchFamily="2" charset="2"/>
              <a:buAutoNum type="arabicPeriod"/>
            </a:pPr>
            <a:r>
              <a:rPr lang="en-US" altLang="en-US">
                <a:latin typeface="BaskervilleBE-Regular" charset="0"/>
              </a:rPr>
              <a:t>Identification information like Mobile Subscriber ISDN (MSISDN) etc.</a:t>
            </a:r>
          </a:p>
          <a:p>
            <a:pPr eaLnBrk="1" hangingPunct="1">
              <a:spcBef>
                <a:spcPct val="50000"/>
              </a:spcBef>
              <a:buFont typeface="Wingdings" panose="05000000000000000000" pitchFamily="2" charset="2"/>
              <a:buAutoNum type="arabicPeriod"/>
            </a:pPr>
            <a:r>
              <a:rPr lang="en-US" altLang="en-US">
                <a:latin typeface="BaskervilleBE-Regular" charset="0"/>
              </a:rPr>
              <a:t>Billing information like prepaid or postpaid</a:t>
            </a:r>
          </a:p>
          <a:p>
            <a:pPr eaLnBrk="1" hangingPunct="1">
              <a:spcBef>
                <a:spcPct val="50000"/>
              </a:spcBef>
              <a:buFont typeface="Wingdings" panose="05000000000000000000" pitchFamily="2" charset="2"/>
              <a:buAutoNum type="arabicPeriod"/>
            </a:pPr>
            <a:r>
              <a:rPr lang="en-US" altLang="en-US">
                <a:latin typeface="BaskervilleBE-Regular" charset="0"/>
              </a:rPr>
              <a:t>Operator selected denial of service to a subscriber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12601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Home Location Register (HLR) in GSM</a:t>
            </a:r>
          </a:p>
        </p:txBody>
      </p:sp>
      <p:sp>
        <p:nvSpPr>
          <p:cNvPr id="15363"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6"/>
            </a:pPr>
            <a:r>
              <a:rPr lang="en-US" altLang="en-US">
                <a:latin typeface="BaskervilleBE-Regular" charset="0"/>
              </a:rPr>
              <a:t>Handling of supplementary services like for CFU (Call Forwarding Unconditional), CFB (Call Forwarding Busy), CFNR (Call Forwarding Not Reachable) or CFNA (Call Forwarding Not Answered)</a:t>
            </a:r>
          </a:p>
          <a:p>
            <a:pPr eaLnBrk="1" hangingPunct="1">
              <a:spcBef>
                <a:spcPct val="50000"/>
              </a:spcBef>
              <a:buFont typeface="Wingdings" panose="05000000000000000000" pitchFamily="2" charset="2"/>
              <a:buAutoNum type="arabicPeriod" startAt="6"/>
            </a:pPr>
            <a:r>
              <a:rPr lang="en-US" altLang="en-US">
                <a:latin typeface="BaskervilleBE-Regular" charset="0"/>
              </a:rPr>
              <a:t>Storage of SMS Service Center (SC) number in case the mobile is not connectable so that whenever the mobile is connectable, a paging signal is sent to the SC</a:t>
            </a:r>
          </a:p>
          <a:p>
            <a:pPr eaLnBrk="1" hangingPunct="1">
              <a:spcBef>
                <a:spcPct val="50000"/>
              </a:spcBef>
              <a:buFont typeface="Wingdings" panose="05000000000000000000" pitchFamily="2" charset="2"/>
              <a:buAutoNum type="arabicPeriod" startAt="6"/>
            </a:pPr>
            <a:r>
              <a:rPr lang="en-US" altLang="en-US">
                <a:latin typeface="BaskervilleBE-Regular" charset="0"/>
              </a:rPr>
              <a:t> Provisioning information like whether long distance and international calls allowed or not</a:t>
            </a:r>
          </a:p>
          <a:p>
            <a:pPr eaLnBrk="1" hangingPunct="1">
              <a:spcBef>
                <a:spcPct val="50000"/>
              </a:spcBef>
              <a:buFont typeface="Wingdings" panose="05000000000000000000" pitchFamily="2" charset="2"/>
              <a:buAutoNum type="arabicPeriod" startAt="6"/>
            </a:pPr>
            <a:r>
              <a:rPr lang="en-US" altLang="en-US">
                <a:latin typeface="BaskervilleBE-Regular" charset="0"/>
              </a:rPr>
              <a:t>Provisioning information like whether roaming is enabled or not</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007573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Home Location Register (HLR) in GSM</a:t>
            </a:r>
          </a:p>
        </p:txBody>
      </p:sp>
      <p:sp>
        <p:nvSpPr>
          <p:cNvPr id="16387"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10"/>
            </a:pPr>
            <a:r>
              <a:rPr lang="en-US" altLang="en-US"/>
              <a:t>Information related to auxiliary services like Voice mail, data, fax services, etc.</a:t>
            </a:r>
          </a:p>
          <a:p>
            <a:pPr eaLnBrk="1" hangingPunct="1">
              <a:spcBef>
                <a:spcPct val="50000"/>
              </a:spcBef>
              <a:buFont typeface="Wingdings" panose="05000000000000000000" pitchFamily="2" charset="2"/>
              <a:buAutoNum type="arabicPeriod" startAt="10"/>
            </a:pPr>
            <a:r>
              <a:rPr lang="en-US" altLang="en-US"/>
              <a:t>Information related to auxiliary services like CLI (Caller Line Identification), etc.</a:t>
            </a:r>
          </a:p>
          <a:p>
            <a:pPr eaLnBrk="1" hangingPunct="1">
              <a:spcBef>
                <a:spcPct val="50000"/>
              </a:spcBef>
              <a:buFont typeface="Wingdings" panose="05000000000000000000" pitchFamily="2" charset="2"/>
              <a:buAutoNum type="arabicPeriod" startAt="10"/>
            </a:pPr>
            <a:r>
              <a:rPr lang="en-US" altLang="en-US"/>
              <a:t>Information related to supplementary services for call routing. In GSM network, one can customize the personal profile to the extent that while the subscriber is roaming in a foreign PLMN, incoming calls can be barred. Also, outgoing international calls can be barred, etc.</a:t>
            </a:r>
          </a:p>
          <a:p>
            <a:pPr eaLnBrk="1" hangingPunct="1">
              <a:spcBef>
                <a:spcPct val="50000"/>
              </a:spcBef>
              <a:buFont typeface="Wingdings" panose="05000000000000000000" pitchFamily="2" charset="2"/>
              <a:buAutoNum type="arabicPeriod" startAt="10"/>
            </a:pPr>
            <a:r>
              <a:rPr lang="en-US" altLang="en-US"/>
              <a:t>Some variable information like </a:t>
            </a:r>
            <a:r>
              <a:rPr lang="en-US" altLang="en-US">
                <a:latin typeface="BaskervilleBE-Regular" charset="0"/>
              </a:rPr>
              <a:t>pointer to the VLR, location area of the subscriber, Power OFF status of the handset, etc.</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72282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Entities in GSM</a:t>
            </a:r>
          </a:p>
        </p:txBody>
      </p:sp>
      <p:sp>
        <p:nvSpPr>
          <p:cNvPr id="17411"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Mobile Station (MS) - This includes the Mobile Equipment (ME) and the Subscriber Identity Module (SIM).</a:t>
            </a:r>
          </a:p>
          <a:p>
            <a:pPr eaLnBrk="1" hangingPunct="1">
              <a:spcBef>
                <a:spcPct val="50000"/>
              </a:spcBef>
              <a:buFont typeface="Wingdings" panose="05000000000000000000" pitchFamily="2" charset="2"/>
              <a:buChar char="q"/>
            </a:pPr>
            <a:r>
              <a:rPr lang="en-US" altLang="en-US"/>
              <a:t> The Base Station Subsystem (BSS) - This includes the Base Transceiver Station (BTS) and the Base Station Controller (BSC).</a:t>
            </a:r>
          </a:p>
          <a:p>
            <a:pPr eaLnBrk="1" hangingPunct="1">
              <a:spcBef>
                <a:spcPct val="50000"/>
              </a:spcBef>
              <a:buFont typeface="Wingdings" panose="05000000000000000000" pitchFamily="2" charset="2"/>
              <a:buChar char="q"/>
            </a:pPr>
            <a:r>
              <a:rPr lang="en-US" altLang="en-US"/>
              <a:t> The Network and Switching Subsystem (NSS) - This includes Mobile Switching Center (MSC), Home Location Register (HLR), Visitor Location Register (VLR), Equipment Identity Register (EIR), and the Authentication Center (AUC).</a:t>
            </a:r>
          </a:p>
          <a:p>
            <a:pPr eaLnBrk="1" hangingPunct="1">
              <a:spcBef>
                <a:spcPct val="50000"/>
              </a:spcBef>
              <a:buFont typeface="Wingdings" panose="05000000000000000000" pitchFamily="2" charset="2"/>
              <a:buChar char="q"/>
            </a:pPr>
            <a:r>
              <a:rPr lang="en-US" altLang="en-US"/>
              <a:t> The Operation and Support Subsystem (OSS) - This includes the Operation and Maintenance Center (OMC).</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3342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Station</a:t>
            </a:r>
          </a:p>
        </p:txBody>
      </p:sp>
      <p:sp>
        <p:nvSpPr>
          <p:cNvPr id="18435" name="Text Box 3"/>
          <p:cNvSpPr txBox="1">
            <a:spLocks noChangeArrowheads="1"/>
          </p:cNvSpPr>
          <p:nvPr/>
        </p:nvSpPr>
        <p:spPr bwMode="auto">
          <a:xfrm>
            <a:off x="304800" y="1219200"/>
            <a:ext cx="8305800" cy="73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Mobile Station (</a:t>
            </a:r>
            <a:r>
              <a:rPr lang="en-US" altLang="en-US">
                <a:latin typeface="BaskervilleBE-Regular" charset="0"/>
              </a:rPr>
              <a:t>MS) consists of two main elements: mobile equipment or mobile device (that is the phone without the SIM card) and Subscriber Identity Module (SIM)</a:t>
            </a:r>
          </a:p>
          <a:p>
            <a:pPr eaLnBrk="1" hangingPunct="1">
              <a:spcBef>
                <a:spcPct val="50000"/>
              </a:spcBef>
              <a:buFont typeface="Wingdings" panose="05000000000000000000" pitchFamily="2" charset="2"/>
              <a:buChar char="q"/>
            </a:pPr>
            <a:r>
              <a:rPr lang="en-US" altLang="en-US">
                <a:latin typeface="BaskervilleBE-Regular" charset="0"/>
              </a:rPr>
              <a:t> Terminals distinguished principally by their power and application</a:t>
            </a:r>
          </a:p>
          <a:p>
            <a:pPr eaLnBrk="1" hangingPunct="1">
              <a:spcBef>
                <a:spcPct val="50000"/>
              </a:spcBef>
              <a:buFont typeface="Wingdings" panose="05000000000000000000" pitchFamily="2" charset="2"/>
              <a:buChar char="q"/>
            </a:pPr>
            <a:r>
              <a:rPr lang="en-US" altLang="en-US">
                <a:latin typeface="BaskervilleBE-Regular" charset="0"/>
              </a:rPr>
              <a:t> SIM is installed in every GSM phone and identifies the terminal</a:t>
            </a:r>
          </a:p>
          <a:p>
            <a:pPr eaLnBrk="1" hangingPunct="1">
              <a:spcBef>
                <a:spcPct val="50000"/>
              </a:spcBef>
              <a:buFont typeface="Wingdings" panose="05000000000000000000" pitchFamily="2" charset="2"/>
              <a:buChar char="q"/>
            </a:pPr>
            <a:r>
              <a:rPr lang="en-US" altLang="en-US">
                <a:latin typeface="BaskervilleBE-Regular" charset="0"/>
              </a:rPr>
              <a:t> SIM cards used in GSM phones are smart processor cards with a processor and a small memory</a:t>
            </a:r>
          </a:p>
          <a:p>
            <a:pPr eaLnBrk="1" hangingPunct="1">
              <a:spcBef>
                <a:spcPct val="50000"/>
              </a:spcBef>
              <a:buFont typeface="Wingdings" panose="05000000000000000000" pitchFamily="2" charset="2"/>
              <a:buChar char="q"/>
            </a:pPr>
            <a:r>
              <a:rPr lang="en-US" altLang="en-US">
                <a:latin typeface="BaskervilleBE-Regular" charset="0"/>
              </a:rPr>
              <a:t> SIM card contains the International Mobile Subscriber Identity (IMSI) used to identify the subscriber to the system, a secret key for authentication, and other security information </a:t>
            </a:r>
          </a:p>
          <a:p>
            <a:pPr eaLnBrk="1" hangingPunct="1">
              <a:spcBef>
                <a:spcPct val="50000"/>
              </a:spcBef>
              <a:buFont typeface="Wingdings" panose="05000000000000000000" pitchFamily="2" charset="2"/>
              <a:buChar char="q"/>
            </a:pPr>
            <a:endParaRPr lang="en-US" altLang="en-US">
              <a:latin typeface="BaskervilleBE-Regular" charset="0"/>
            </a:endParaRPr>
          </a:p>
          <a:p>
            <a:pPr eaLnBrk="1" hangingPunct="1">
              <a:spcBef>
                <a:spcPct val="50000"/>
              </a:spcBef>
              <a:buFont typeface="Wingdings" panose="05000000000000000000" pitchFamily="2" charset="2"/>
              <a:buChar char="q"/>
            </a:pPr>
            <a:endParaRPr lang="en-US" altLang="en-US">
              <a:latin typeface="BaskervilleBE-Regular" charset="0"/>
            </a:endParaRPr>
          </a:p>
          <a:p>
            <a:pPr eaLnBrk="1" hangingPunct="1">
              <a:spcBef>
                <a:spcPct val="50000"/>
              </a:spcBef>
              <a:buFont typeface="Wingdings" panose="05000000000000000000" pitchFamily="2" charset="2"/>
              <a:buChar char="q"/>
            </a:pPr>
            <a:endParaRPr lang="en-US" altLang="en-US">
              <a:latin typeface="BaskervilleBE-Regular" charset="0"/>
            </a:endParaRP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15970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Base Station Subsystem</a:t>
            </a:r>
          </a:p>
        </p:txBody>
      </p:sp>
      <p:sp>
        <p:nvSpPr>
          <p:cNvPr id="19459"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Base Station Subsystem (BSS) connects the Mobile Station and the Network and Switching Subsystem (NSS)</a:t>
            </a:r>
          </a:p>
          <a:p>
            <a:pPr eaLnBrk="1" hangingPunct="1">
              <a:spcBef>
                <a:spcPct val="50000"/>
              </a:spcBef>
              <a:buFont typeface="Wingdings" panose="05000000000000000000" pitchFamily="2" charset="2"/>
              <a:buChar char="q"/>
            </a:pPr>
            <a:r>
              <a:rPr lang="en-US" altLang="en-US">
                <a:latin typeface="BaskervilleBE-Regular" charset="0"/>
              </a:rPr>
              <a:t> In charge of the transmission and reception for the last mile</a:t>
            </a:r>
          </a:p>
          <a:p>
            <a:pPr eaLnBrk="1" hangingPunct="1">
              <a:spcBef>
                <a:spcPct val="50000"/>
              </a:spcBef>
              <a:buFont typeface="Wingdings" panose="05000000000000000000" pitchFamily="2" charset="2"/>
              <a:buChar char="q"/>
            </a:pPr>
            <a:r>
              <a:rPr lang="en-US" altLang="en-US">
                <a:latin typeface="BaskervilleBE-Regular" charset="0"/>
              </a:rPr>
              <a:t> BSS can be divided into two parts: Base Transceiver Station (BTS) or Base Station and Base Station Controller (BSC)</a:t>
            </a:r>
          </a:p>
          <a:p>
            <a:pPr eaLnBrk="1" hangingPunct="1">
              <a:spcBef>
                <a:spcPct val="50000"/>
              </a:spcBef>
              <a:buFont typeface="Wingdings" panose="05000000000000000000" pitchFamily="2" charset="2"/>
              <a:buChar char="q"/>
            </a:pPr>
            <a:r>
              <a:rPr lang="en-US" altLang="en-US">
                <a:latin typeface="BaskervilleBE-Regular" charset="0"/>
              </a:rPr>
              <a:t> Base Transceiver Station corresponds to the transceivers and antennas used in each cell of the network</a:t>
            </a:r>
          </a:p>
          <a:p>
            <a:pPr eaLnBrk="1" hangingPunct="1">
              <a:spcBef>
                <a:spcPct val="50000"/>
              </a:spcBef>
              <a:buFont typeface="Wingdings" panose="05000000000000000000" pitchFamily="2" charset="2"/>
              <a:buChar char="q"/>
            </a:pPr>
            <a:r>
              <a:rPr lang="en-US" altLang="en-US">
                <a:latin typeface="BaskervilleBE-Regular" charset="0"/>
              </a:rPr>
              <a:t> BTS is usually placed in the center of a cell and its transmitting power defines the size of a cell</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3757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Base Station Subsystem</a:t>
            </a:r>
          </a:p>
        </p:txBody>
      </p:sp>
      <p:sp>
        <p:nvSpPr>
          <p:cNvPr id="20483" name="Text Box 3"/>
          <p:cNvSpPr txBox="1">
            <a:spLocks noChangeArrowheads="1"/>
          </p:cNvSpPr>
          <p:nvPr/>
        </p:nvSpPr>
        <p:spPr bwMode="auto">
          <a:xfrm>
            <a:off x="381000" y="1600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BTS houses the radio transmitter and the receivers that define a cell and handles the radio-link protocols with the Mobile Station while handling between one and sixteen transceivers depending on the density of users in the cell</a:t>
            </a:r>
          </a:p>
          <a:p>
            <a:pPr eaLnBrk="1" hangingPunct="1">
              <a:spcBef>
                <a:spcPct val="50000"/>
              </a:spcBef>
              <a:buFont typeface="Wingdings" panose="05000000000000000000" pitchFamily="2" charset="2"/>
              <a:buChar char="q"/>
            </a:pPr>
            <a:r>
              <a:rPr lang="en-US" altLang="en-US"/>
              <a:t> Base Station Controller is the connection between the BTS and the Mobile service Switching Center (MSC) and manages the radio resources for one or more BTSs</a:t>
            </a:r>
          </a:p>
          <a:p>
            <a:pPr eaLnBrk="1" hangingPunct="1">
              <a:spcBef>
                <a:spcPct val="50000"/>
              </a:spcBef>
              <a:buFont typeface="Wingdings" panose="05000000000000000000" pitchFamily="2" charset="2"/>
              <a:buChar char="q"/>
            </a:pPr>
            <a:r>
              <a:rPr lang="en-US" altLang="en-US"/>
              <a:t> BSC handles handovers, radio-channel setup, control of radio frequency power levels of the BTSs, exchange function, and the frequency hopping</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82831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solidFill>
                  <a:srgbClr val="FF0000"/>
                </a:solidFill>
              </a:rPr>
              <a:t>Global System for Mobile Communications</a:t>
            </a:r>
          </a:p>
        </p:txBody>
      </p:sp>
      <p:sp>
        <p:nvSpPr>
          <p:cNvPr id="3075" name="Text Box 1027"/>
          <p:cNvSpPr txBox="1">
            <a:spLocks noChangeArrowheads="1"/>
          </p:cNvSpPr>
          <p:nvPr/>
        </p:nvSpPr>
        <p:spPr bwMode="auto">
          <a:xfrm>
            <a:off x="381000" y="13716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Originally GSM stood for </a:t>
            </a:r>
            <a:r>
              <a:rPr lang="en-US" altLang="en-US" dirty="0" err="1"/>
              <a:t>Groupe</a:t>
            </a:r>
            <a:r>
              <a:rPr lang="en-US" altLang="en-US" dirty="0"/>
              <a:t> </a:t>
            </a:r>
            <a:r>
              <a:rPr lang="en-US" altLang="en-US" dirty="0" err="1"/>
              <a:t>Speciale</a:t>
            </a:r>
            <a:r>
              <a:rPr lang="en-US" altLang="en-US" dirty="0"/>
              <a:t> Mobile</a:t>
            </a:r>
          </a:p>
          <a:p>
            <a:pPr eaLnBrk="1" hangingPunct="1">
              <a:spcBef>
                <a:spcPct val="50000"/>
              </a:spcBef>
              <a:buFont typeface="Wingdings" panose="05000000000000000000" pitchFamily="2" charset="2"/>
              <a:buChar char="q"/>
            </a:pPr>
            <a:r>
              <a:rPr lang="en-US" altLang="en-US" dirty="0" smtClean="0"/>
              <a:t>GSM was designed to </a:t>
            </a:r>
            <a:r>
              <a:rPr lang="en-US" altLang="en-US" dirty="0"/>
              <a:t>meet the following business objectives</a:t>
            </a:r>
          </a:p>
          <a:p>
            <a:pPr eaLnBrk="1" hangingPunct="1">
              <a:spcBef>
                <a:spcPct val="50000"/>
              </a:spcBef>
              <a:buFont typeface="Wingdings" panose="05000000000000000000" pitchFamily="2" charset="2"/>
              <a:buAutoNum type="arabicPeriod"/>
            </a:pPr>
            <a:r>
              <a:rPr lang="en-US" altLang="en-US" dirty="0"/>
              <a:t>Support for international roaming</a:t>
            </a:r>
          </a:p>
          <a:p>
            <a:pPr eaLnBrk="1" hangingPunct="1">
              <a:spcBef>
                <a:spcPct val="50000"/>
              </a:spcBef>
              <a:buFont typeface="Wingdings" panose="05000000000000000000" pitchFamily="2" charset="2"/>
              <a:buAutoNum type="arabicPeriod"/>
            </a:pPr>
            <a:r>
              <a:rPr lang="en-US" altLang="en-US" dirty="0"/>
              <a:t>Good speech quality</a:t>
            </a:r>
          </a:p>
          <a:p>
            <a:pPr eaLnBrk="1" hangingPunct="1">
              <a:spcBef>
                <a:spcPct val="50000"/>
              </a:spcBef>
              <a:buFont typeface="Wingdings" panose="05000000000000000000" pitchFamily="2" charset="2"/>
              <a:buAutoNum type="arabicPeriod"/>
            </a:pPr>
            <a:r>
              <a:rPr lang="en-US" altLang="en-US" dirty="0"/>
              <a:t>Ability to support handheld terminals</a:t>
            </a:r>
          </a:p>
          <a:p>
            <a:pPr eaLnBrk="1" hangingPunct="1">
              <a:spcBef>
                <a:spcPct val="50000"/>
              </a:spcBef>
              <a:buFont typeface="Wingdings" panose="05000000000000000000" pitchFamily="2" charset="2"/>
              <a:buAutoNum type="arabicPeriod"/>
            </a:pPr>
            <a:r>
              <a:rPr lang="en-US" altLang="en-US" dirty="0"/>
              <a:t>Low terminal and service cost</a:t>
            </a:r>
          </a:p>
          <a:p>
            <a:pPr eaLnBrk="1" hangingPunct="1">
              <a:spcBef>
                <a:spcPct val="50000"/>
              </a:spcBef>
              <a:buFont typeface="Wingdings" panose="05000000000000000000" pitchFamily="2" charset="2"/>
              <a:buAutoNum type="arabicPeriod"/>
            </a:pPr>
            <a:r>
              <a:rPr lang="en-US" altLang="en-US" dirty="0"/>
              <a:t>Spectral efficiency</a:t>
            </a:r>
          </a:p>
          <a:p>
            <a:pPr eaLnBrk="1" hangingPunct="1">
              <a:spcBef>
                <a:spcPct val="50000"/>
              </a:spcBef>
              <a:buFont typeface="Wingdings" panose="05000000000000000000" pitchFamily="2" charset="2"/>
              <a:buAutoNum type="arabicPeriod"/>
            </a:pPr>
            <a:r>
              <a:rPr lang="en-US" altLang="en-US" dirty="0"/>
              <a:t>Support for a range of new services and facilities</a:t>
            </a:r>
          </a:p>
          <a:p>
            <a:pPr eaLnBrk="1" hangingPunct="1">
              <a:spcBef>
                <a:spcPct val="50000"/>
              </a:spcBef>
              <a:buFont typeface="Wingdings" panose="05000000000000000000" pitchFamily="2" charset="2"/>
              <a:buAutoNum type="arabicPeriod"/>
            </a:pPr>
            <a:r>
              <a:rPr lang="en-US" altLang="en-US" dirty="0"/>
              <a:t>ISDN compatibility</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9745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and Switching Subsystem</a:t>
            </a:r>
          </a:p>
        </p:txBody>
      </p:sp>
      <p:sp>
        <p:nvSpPr>
          <p:cNvPr id="21507"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C</a:t>
            </a:r>
            <a:r>
              <a:rPr lang="en-US" altLang="en-US">
                <a:latin typeface="BaskervilleBE-Regular" charset="0"/>
              </a:rPr>
              <a:t>entral component of the Network Subsystem is the Mobile Switching Center (MSC)</a:t>
            </a:r>
          </a:p>
          <a:p>
            <a:pPr eaLnBrk="1" hangingPunct="1">
              <a:spcBef>
                <a:spcPct val="50000"/>
              </a:spcBef>
              <a:buFont typeface="Wingdings" panose="05000000000000000000" pitchFamily="2" charset="2"/>
              <a:buChar char="q"/>
            </a:pPr>
            <a:r>
              <a:rPr lang="en-US" altLang="en-US">
                <a:latin typeface="BaskervilleBE-Regular" charset="0"/>
              </a:rPr>
              <a:t>Signaling between functional entities in the Network Subsystem uses Signaling System Number 7 (SS7)</a:t>
            </a:r>
          </a:p>
          <a:p>
            <a:pPr eaLnBrk="1" hangingPunct="1">
              <a:spcBef>
                <a:spcPct val="50000"/>
              </a:spcBef>
              <a:buFont typeface="Wingdings" panose="05000000000000000000" pitchFamily="2" charset="2"/>
              <a:buChar char="q"/>
            </a:pPr>
            <a:r>
              <a:rPr lang="en-US" altLang="en-US">
                <a:latin typeface="BaskervilleBE-Regular" charset="0"/>
              </a:rPr>
              <a:t>MSC together with Home Location Register (HLR) and Visitor Location Register (VLR) databases, provide the call-routing and roaming capabilities of GSM</a:t>
            </a:r>
          </a:p>
          <a:p>
            <a:pPr eaLnBrk="1" hangingPunct="1">
              <a:spcBef>
                <a:spcPct val="50000"/>
              </a:spcBef>
              <a:buFont typeface="Wingdings" panose="05000000000000000000" pitchFamily="2" charset="2"/>
              <a:buChar char="q"/>
            </a:pPr>
            <a:r>
              <a:rPr lang="en-US" altLang="en-US">
                <a:latin typeface="BaskervilleBE-Regular" charset="0"/>
              </a:rPr>
              <a:t>MSC does the following functions: </a:t>
            </a:r>
          </a:p>
          <a:p>
            <a:pPr eaLnBrk="1" hangingPunct="1">
              <a:spcBef>
                <a:spcPct val="50000"/>
              </a:spcBef>
              <a:buFont typeface="Wingdings" panose="05000000000000000000" pitchFamily="2" charset="2"/>
              <a:buAutoNum type="arabicPeriod"/>
            </a:pPr>
            <a:r>
              <a:rPr lang="en-US" altLang="en-US">
                <a:latin typeface="BaskervilleBE-Regular" charset="0"/>
              </a:rPr>
              <a:t>It acts like a normal switching node for mobile subscribers of the same network (connection between mobile phone to mobile phone within the same network) </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454683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and Switching Subsystem</a:t>
            </a:r>
          </a:p>
        </p:txBody>
      </p:sp>
      <p:sp>
        <p:nvSpPr>
          <p:cNvPr id="22531" name="Text Box 3"/>
          <p:cNvSpPr txBox="1">
            <a:spLocks noChangeArrowheads="1"/>
          </p:cNvSpPr>
          <p:nvPr/>
        </p:nvSpPr>
        <p:spPr bwMode="auto">
          <a:xfrm>
            <a:off x="381000" y="1600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2"/>
            </a:pPr>
            <a:r>
              <a:rPr lang="en-US" altLang="en-US">
                <a:latin typeface="BaskervilleBE-Regular" charset="0"/>
              </a:rPr>
              <a:t>It acts like a normal switching node for the PSTN fixed telephone (connection between mobile phone to fixed phone)</a:t>
            </a:r>
          </a:p>
          <a:p>
            <a:pPr eaLnBrk="1" hangingPunct="1">
              <a:spcBef>
                <a:spcPct val="50000"/>
              </a:spcBef>
              <a:buFont typeface="Wingdings" panose="05000000000000000000" pitchFamily="2" charset="2"/>
              <a:buAutoNum type="arabicPeriod" startAt="2"/>
            </a:pPr>
            <a:r>
              <a:rPr lang="en-US" altLang="en-US">
                <a:latin typeface="BaskervilleBE-Regular" charset="0"/>
              </a:rPr>
              <a:t>It acts like a normal switching node for ISDN</a:t>
            </a:r>
          </a:p>
          <a:p>
            <a:pPr eaLnBrk="1" hangingPunct="1">
              <a:spcBef>
                <a:spcPct val="50000"/>
              </a:spcBef>
              <a:buFont typeface="Wingdings" panose="05000000000000000000" pitchFamily="2" charset="2"/>
              <a:buAutoNum type="arabicPeriod" startAt="2"/>
            </a:pPr>
            <a:r>
              <a:rPr lang="en-US" altLang="en-US">
                <a:latin typeface="BaskervilleBE-Regular" charset="0"/>
              </a:rPr>
              <a:t>It provides all the functionality needed to handle a mobile subscriber, such as registration, authentication, location updating, handovers and call routing</a:t>
            </a:r>
          </a:p>
          <a:p>
            <a:pPr eaLnBrk="1" hangingPunct="1">
              <a:spcBef>
                <a:spcPct val="50000"/>
              </a:spcBef>
              <a:buFont typeface="Wingdings" panose="05000000000000000000" pitchFamily="2" charset="2"/>
              <a:buAutoNum type="arabicPeriod" startAt="2"/>
            </a:pPr>
            <a:r>
              <a:rPr lang="en-US" altLang="en-US">
                <a:latin typeface="BaskervilleBE-Regular" charset="0"/>
              </a:rPr>
              <a:t>It includes databases needed in order to store information to manage the mobility of a roaming subscriber</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12090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Switching Subsystem</a:t>
            </a:r>
          </a:p>
        </p:txBody>
      </p:sp>
      <p:sp>
        <p:nvSpPr>
          <p:cNvPr id="23555"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MSC together with Home Location Register (HLR) and Visitor Location Register (VLR) databases, provide the call-routing and roaming capabilities of GSM</a:t>
            </a:r>
          </a:p>
          <a:p>
            <a:pPr eaLnBrk="1" hangingPunct="1">
              <a:spcBef>
                <a:spcPct val="50000"/>
              </a:spcBef>
              <a:buFont typeface="Wingdings" panose="05000000000000000000" pitchFamily="2" charset="2"/>
              <a:buChar char="q"/>
            </a:pPr>
            <a:r>
              <a:rPr lang="en-US" altLang="en-US">
                <a:latin typeface="BaskervilleBE-Regular" charset="0"/>
              </a:rPr>
              <a:t> HLR contains all the administrative information of each subscriber registered in the corresponding GSM network</a:t>
            </a:r>
          </a:p>
          <a:p>
            <a:pPr eaLnBrk="1" hangingPunct="1">
              <a:spcBef>
                <a:spcPct val="50000"/>
              </a:spcBef>
              <a:buFont typeface="Wingdings" panose="05000000000000000000" pitchFamily="2" charset="2"/>
              <a:buChar char="q"/>
            </a:pPr>
            <a:r>
              <a:rPr lang="en-US" altLang="en-US">
                <a:latin typeface="BaskervilleBE-Regular" charset="0"/>
              </a:rPr>
              <a:t> Location of the mobile is typically in the form of the signaling address of the VLR associated with the mobile station</a:t>
            </a:r>
          </a:p>
          <a:p>
            <a:pPr eaLnBrk="1" hangingPunct="1">
              <a:spcBef>
                <a:spcPct val="50000"/>
              </a:spcBef>
              <a:buFont typeface="Wingdings" panose="05000000000000000000" pitchFamily="2" charset="2"/>
              <a:buChar char="q"/>
            </a:pPr>
            <a:r>
              <a:rPr lang="en-US" altLang="en-US">
                <a:latin typeface="BaskervilleBE-Regular" charset="0"/>
              </a:rPr>
              <a:t> HLR is always fixed and stored in the home network, whereas the VLR logically moves with the subscriber</a:t>
            </a:r>
          </a:p>
          <a:p>
            <a:pPr eaLnBrk="1" hangingPunct="1">
              <a:spcBef>
                <a:spcPct val="50000"/>
              </a:spcBef>
              <a:buFont typeface="Wingdings" panose="05000000000000000000" pitchFamily="2" charset="2"/>
              <a:buChar char="q"/>
            </a:pPr>
            <a:r>
              <a:rPr lang="en-US" altLang="en-US">
                <a:latin typeface="BaskervilleBE-Regular" charset="0"/>
              </a:rPr>
              <a:t> VLR is similar to a cache, whereas HLR is the persistent storage</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998164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and Switching Subsystem</a:t>
            </a:r>
          </a:p>
        </p:txBody>
      </p:sp>
      <p:sp>
        <p:nvSpPr>
          <p:cNvPr id="24579" name="Text Box 3"/>
          <p:cNvSpPr txBox="1">
            <a:spLocks noChangeArrowheads="1"/>
          </p:cNvSpPr>
          <p:nvPr/>
        </p:nvSpPr>
        <p:spPr bwMode="auto">
          <a:xfrm>
            <a:off x="381000" y="18288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VLR contains selected administrative information borrowed from the HLR, necessary for call control and provisioning of the subscribed services</a:t>
            </a:r>
          </a:p>
          <a:p>
            <a:pPr eaLnBrk="1" hangingPunct="1">
              <a:spcBef>
                <a:spcPct val="50000"/>
              </a:spcBef>
              <a:buFont typeface="Wingdings" panose="05000000000000000000" pitchFamily="2" charset="2"/>
              <a:buChar char="q"/>
            </a:pPr>
            <a:r>
              <a:rPr lang="en-US" altLang="en-US">
                <a:latin typeface="BaskervilleBE-Regular" charset="0"/>
              </a:rPr>
              <a:t> When a subscriber enters the covering area of a new MSC, the VLR associated with this MSC can request information about the new subscriber from its corresponding HLR in the home network</a:t>
            </a:r>
          </a:p>
          <a:p>
            <a:pPr eaLnBrk="1" hangingPunct="1">
              <a:spcBef>
                <a:spcPct val="50000"/>
              </a:spcBef>
              <a:buFont typeface="Wingdings" panose="05000000000000000000" pitchFamily="2" charset="2"/>
              <a:buChar char="q"/>
            </a:pPr>
            <a:r>
              <a:rPr lang="en-US" altLang="en-US">
                <a:latin typeface="BaskervilleBE-Regular" charset="0"/>
              </a:rPr>
              <a:t> There is a component called Gateway MSC (GMSC) that is associated with the MSC</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33363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and Switching Subsystem</a:t>
            </a:r>
          </a:p>
        </p:txBody>
      </p:sp>
      <p:sp>
        <p:nvSpPr>
          <p:cNvPr id="25603" name="Text Box 3"/>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GMSC is the interface between the mobile cellular network and the PSTN and also is in charge of routing calls from the fixed network towards a GSM user and vice versa</a:t>
            </a:r>
            <a:r>
              <a:rPr lang="en-US" altLang="en-US"/>
              <a:t> </a:t>
            </a:r>
          </a:p>
          <a:p>
            <a:pPr eaLnBrk="1" hangingPunct="1">
              <a:spcBef>
                <a:spcPct val="50000"/>
              </a:spcBef>
              <a:buFont typeface="Wingdings" panose="05000000000000000000" pitchFamily="2" charset="2"/>
              <a:buChar char="q"/>
            </a:pPr>
            <a:r>
              <a:rPr lang="en-US" altLang="en-US">
                <a:latin typeface="BaskervilleBE-Regular" charset="0"/>
              </a:rPr>
              <a:t> GMSC is often implemented in the same node as the MSC</a:t>
            </a:r>
          </a:p>
          <a:p>
            <a:pPr eaLnBrk="1" hangingPunct="1">
              <a:spcBef>
                <a:spcPct val="50000"/>
              </a:spcBef>
              <a:buFont typeface="Wingdings" panose="05000000000000000000" pitchFamily="2" charset="2"/>
              <a:buChar char="q"/>
            </a:pPr>
            <a:r>
              <a:rPr lang="en-US" altLang="en-US">
                <a:latin typeface="BaskervilleBE-Regular" charset="0"/>
              </a:rPr>
              <a:t> GIWU (GSM Inter Working Unit) corresponds to an interface to various networks for data communications</a:t>
            </a:r>
          </a:p>
          <a:p>
            <a:pPr eaLnBrk="1" hangingPunct="1">
              <a:spcBef>
                <a:spcPct val="50000"/>
              </a:spcBef>
              <a:buFont typeface="Wingdings" panose="05000000000000000000" pitchFamily="2" charset="2"/>
              <a:buChar char="q"/>
            </a:pPr>
            <a:endParaRPr lang="en-US" altLang="en-US">
              <a:latin typeface="BaskervilleBE-Regular" charset="0"/>
            </a:endParaRP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92501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latin typeface="AvantGarde-Demi" charset="0"/>
              </a:rPr>
              <a:t>Operation and Support Subsystem</a:t>
            </a:r>
            <a:endParaRPr lang="en-US" altLang="en-US" sz="3200" b="1"/>
          </a:p>
        </p:txBody>
      </p:sp>
      <p:sp>
        <p:nvSpPr>
          <p:cNvPr id="26627" name="Text Box 3"/>
          <p:cNvSpPr txBox="1">
            <a:spLocks noChangeArrowheads="1"/>
          </p:cNvSpPr>
          <p:nvPr/>
        </p:nvSpPr>
        <p:spPr bwMode="auto">
          <a:xfrm>
            <a:off x="381000" y="1600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Operations and Support Subsystem (OSS) controls and monitors the GSM system</a:t>
            </a:r>
          </a:p>
          <a:p>
            <a:pPr eaLnBrk="1" hangingPunct="1">
              <a:spcBef>
                <a:spcPct val="50000"/>
              </a:spcBef>
              <a:buFont typeface="Wingdings" panose="05000000000000000000" pitchFamily="2" charset="2"/>
              <a:buChar char="q"/>
            </a:pPr>
            <a:r>
              <a:rPr lang="en-US" altLang="en-US">
                <a:latin typeface="BaskervilleBE-Regular" charset="0"/>
              </a:rPr>
              <a:t> OSS is connected to the different components of the NSS and to the BSC and also in charge of controlling the traffic load of the BSS</a:t>
            </a:r>
          </a:p>
          <a:p>
            <a:pPr eaLnBrk="1" hangingPunct="1">
              <a:spcBef>
                <a:spcPct val="50000"/>
              </a:spcBef>
              <a:buFont typeface="Wingdings" panose="05000000000000000000" pitchFamily="2" charset="2"/>
              <a:buChar char="q"/>
            </a:pPr>
            <a:r>
              <a:rPr lang="en-US" altLang="en-US">
                <a:latin typeface="BaskervilleBE-Regular" charset="0"/>
              </a:rPr>
              <a:t> Equipment Identity Register (EIR) rests with OSS</a:t>
            </a:r>
          </a:p>
          <a:p>
            <a:pPr eaLnBrk="1" hangingPunct="1">
              <a:spcBef>
                <a:spcPct val="50000"/>
              </a:spcBef>
              <a:buFont typeface="Wingdings" panose="05000000000000000000" pitchFamily="2" charset="2"/>
              <a:buChar char="q"/>
            </a:pPr>
            <a:r>
              <a:rPr lang="en-US" altLang="en-US">
                <a:latin typeface="BaskervilleBE-Regular" charset="0"/>
              </a:rPr>
              <a:t> EIR is a database that contains a list of all valid mobile equipment within the network, where each mobile station is identified by its International Mobile Equipment Identity (IMEI)</a:t>
            </a:r>
          </a:p>
          <a:p>
            <a:pPr eaLnBrk="1" hangingPunct="1">
              <a:spcBef>
                <a:spcPct val="50000"/>
              </a:spcBef>
              <a:buFont typeface="Wingdings" panose="05000000000000000000" pitchFamily="2" charset="2"/>
              <a:buChar char="q"/>
            </a:pPr>
            <a:r>
              <a:rPr lang="en-US" altLang="en-US">
                <a:latin typeface="BaskervilleBE-Regular" charset="0"/>
              </a:rPr>
              <a:t> EIR contains a list of IMEIs of all valid terminals</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00108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Operation and Support Subsystem</a:t>
            </a:r>
          </a:p>
        </p:txBody>
      </p:sp>
      <p:sp>
        <p:nvSpPr>
          <p:cNvPr id="27651" name="Text Box 3"/>
          <p:cNvSpPr txBox="1">
            <a:spLocks noChangeArrowheads="1"/>
          </p:cNvSpPr>
          <p:nvPr/>
        </p:nvSpPr>
        <p:spPr bwMode="auto">
          <a:xfrm>
            <a:off x="381000" y="1600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An IMEI is marked as invalid if it has been reported stolen or is not type approved</a:t>
            </a:r>
          </a:p>
          <a:p>
            <a:pPr eaLnBrk="1" hangingPunct="1">
              <a:spcBef>
                <a:spcPct val="50000"/>
              </a:spcBef>
              <a:buFont typeface="Wingdings" panose="05000000000000000000" pitchFamily="2" charset="2"/>
              <a:buChar char="q"/>
            </a:pPr>
            <a:r>
              <a:rPr lang="en-US" altLang="en-US"/>
              <a:t> The EIR allows the MSC to forbid calls from this stolen or unauthorized terminals</a:t>
            </a:r>
          </a:p>
          <a:p>
            <a:pPr eaLnBrk="1" hangingPunct="1">
              <a:spcBef>
                <a:spcPct val="50000"/>
              </a:spcBef>
              <a:buFont typeface="Wingdings" panose="05000000000000000000" pitchFamily="2" charset="2"/>
              <a:buChar char="q"/>
            </a:pPr>
            <a:r>
              <a:rPr lang="en-US" altLang="en-US"/>
              <a:t> Authentication Center (AUC) is responsible for the authentication of a subscriber </a:t>
            </a:r>
          </a:p>
          <a:p>
            <a:pPr eaLnBrk="1" hangingPunct="1">
              <a:spcBef>
                <a:spcPct val="50000"/>
              </a:spcBef>
              <a:buFont typeface="Wingdings" panose="05000000000000000000" pitchFamily="2" charset="2"/>
              <a:buChar char="q"/>
            </a:pPr>
            <a:r>
              <a:rPr lang="en-US" altLang="en-US"/>
              <a:t> AUC is a protected database and stores a copy of the secret key stored in each subscriber’s SIM card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131136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Short Message Service</a:t>
            </a:r>
          </a:p>
        </p:txBody>
      </p:sp>
      <p:sp>
        <p:nvSpPr>
          <p:cNvPr id="28675" name="Text Box 3"/>
          <p:cNvSpPr txBox="1">
            <a:spLocks noChangeArrowheads="1"/>
          </p:cNvSpPr>
          <p:nvPr/>
        </p:nvSpPr>
        <p:spPr bwMode="auto">
          <a:xfrm>
            <a:off x="381000" y="1600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Short Message Service (</a:t>
            </a:r>
            <a:r>
              <a:rPr lang="en-US" altLang="en-US">
                <a:latin typeface="BaskervilleBE-Regular" charset="0"/>
              </a:rPr>
              <a:t>SMS) is one of the most popular services within GSM</a:t>
            </a:r>
          </a:p>
          <a:p>
            <a:pPr eaLnBrk="1" hangingPunct="1">
              <a:spcBef>
                <a:spcPct val="50000"/>
              </a:spcBef>
              <a:buFont typeface="Wingdings" panose="05000000000000000000" pitchFamily="2" charset="2"/>
              <a:buChar char="q"/>
            </a:pPr>
            <a:r>
              <a:rPr lang="en-US" altLang="en-US">
                <a:latin typeface="BaskervilleBE-Regular" charset="0"/>
              </a:rPr>
              <a:t> SMS is a data service and allows a user to enter text message up to 160 characters in length when 7 bit English characters are used</a:t>
            </a:r>
          </a:p>
          <a:p>
            <a:pPr eaLnBrk="1" hangingPunct="1">
              <a:spcBef>
                <a:spcPct val="50000"/>
              </a:spcBef>
              <a:buFont typeface="Wingdings" panose="05000000000000000000" pitchFamily="2" charset="2"/>
              <a:buChar char="q"/>
            </a:pPr>
            <a:r>
              <a:rPr lang="en-US" altLang="en-US">
                <a:latin typeface="BaskervilleBE-Regular" charset="0"/>
              </a:rPr>
              <a:t> </a:t>
            </a:r>
            <a:r>
              <a:rPr lang="en-US" altLang="en-US"/>
              <a:t>SMS is a proactive bearer and is an ‘always on’ network</a:t>
            </a:r>
          </a:p>
          <a:p>
            <a:pPr eaLnBrk="1" hangingPunct="1">
              <a:spcBef>
                <a:spcPct val="50000"/>
              </a:spcBef>
              <a:buFont typeface="Wingdings" panose="05000000000000000000" pitchFamily="2" charset="2"/>
              <a:buChar char="q"/>
            </a:pPr>
            <a:r>
              <a:rPr lang="en-US" altLang="en-US"/>
              <a:t> </a:t>
            </a:r>
            <a:r>
              <a:rPr lang="en-US" altLang="en-US">
                <a:latin typeface="BaskervilleBE-Regular" charset="0"/>
              </a:rPr>
              <a:t>Message center is referred to as Service Centre (SC) or SMS Controller (SMSC)</a:t>
            </a:r>
          </a:p>
          <a:p>
            <a:pPr eaLnBrk="1" hangingPunct="1">
              <a:spcBef>
                <a:spcPct val="50000"/>
              </a:spcBef>
              <a:buFont typeface="Wingdings" panose="05000000000000000000" pitchFamily="2" charset="2"/>
              <a:buChar char="q"/>
            </a:pPr>
            <a:r>
              <a:rPr lang="en-US" altLang="en-US">
                <a:latin typeface="BaskervilleBE-Regular" charset="0"/>
              </a:rPr>
              <a:t> SMSC is a system within the core GSM network which works as the store and forward system for SMS messages</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242391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a:t>
            </a:r>
          </a:p>
        </p:txBody>
      </p:sp>
      <p:sp>
        <p:nvSpPr>
          <p:cNvPr id="29699"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Two types of SMS: SMMT (Short Message Mobile Terminated Point-to-Point) and SMMO (Short Message Mobile Originated Point-to-Point)</a:t>
            </a:r>
          </a:p>
          <a:p>
            <a:pPr eaLnBrk="1" hangingPunct="1">
              <a:spcBef>
                <a:spcPct val="50000"/>
              </a:spcBef>
              <a:buFont typeface="Wingdings" panose="05000000000000000000" pitchFamily="2" charset="2"/>
              <a:buChar char="q"/>
            </a:pPr>
            <a:r>
              <a:rPr lang="en-US" altLang="en-US"/>
              <a:t> SMMT is an incoming short message from the network and is terminated in the MS (phone or Mobile Station)</a:t>
            </a:r>
          </a:p>
          <a:p>
            <a:pPr eaLnBrk="1" hangingPunct="1">
              <a:spcBef>
                <a:spcPct val="50000"/>
              </a:spcBef>
              <a:buFont typeface="Wingdings" panose="05000000000000000000" pitchFamily="2" charset="2"/>
              <a:buChar char="q"/>
            </a:pPr>
            <a:r>
              <a:rPr lang="en-US" altLang="en-US"/>
              <a:t> SMMO is an outgoing message originated in the MS, and forwarded to the network for delivery</a:t>
            </a:r>
          </a:p>
          <a:p>
            <a:pPr eaLnBrk="1" hangingPunct="1">
              <a:spcBef>
                <a:spcPct val="50000"/>
              </a:spcBef>
              <a:buFont typeface="Wingdings" panose="05000000000000000000" pitchFamily="2" charset="2"/>
              <a:buChar char="q"/>
            </a:pPr>
            <a:r>
              <a:rPr lang="en-US" altLang="en-US"/>
              <a:t> For an outgoing message, the SMS is sent from the phone to SC via the VLR and the Inter Working MSC (IWMSC)</a:t>
            </a:r>
          </a:p>
          <a:p>
            <a:pPr eaLnBrk="1" hangingPunct="1">
              <a:spcBef>
                <a:spcPct val="50000"/>
              </a:spcBef>
              <a:buFont typeface="Wingdings" panose="05000000000000000000" pitchFamily="2" charset="2"/>
              <a:buChar char="q"/>
            </a:pPr>
            <a:r>
              <a:rPr lang="en-US" altLang="en-US"/>
              <a:t> For incoming message, the path is from SC to the MS via the HLR and the Gateway MSC (GMSC)</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026947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 Transfer </a:t>
            </a: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62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20187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Timeline</a:t>
            </a:r>
          </a:p>
        </p:txBody>
      </p:sp>
      <p:pic>
        <p:nvPicPr>
          <p:cNvPr id="40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010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46456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From speech to radio waves</a:t>
            </a:r>
          </a:p>
        </p:txBody>
      </p:sp>
      <p:pic>
        <p:nvPicPr>
          <p:cNvPr id="317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19200"/>
            <a:ext cx="6172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93186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From speech to radio waves</a:t>
            </a:r>
          </a:p>
        </p:txBody>
      </p:sp>
      <p:sp>
        <p:nvSpPr>
          <p:cNvPr id="32771" name="Text Box 3"/>
          <p:cNvSpPr txBox="1">
            <a:spLocks noChangeArrowheads="1"/>
          </p:cNvSpPr>
          <p:nvPr/>
        </p:nvSpPr>
        <p:spPr bwMode="auto">
          <a:xfrm>
            <a:off x="381000" y="16002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Digitizer and source coding: The user speech is digitized at 8 KHz sampling rate using Regular Pulse Excited–Linear Predictive Coder (RPE–LPC) with a Long Term Predictor loop where information from previous samples is used to predict the current sample. </a:t>
            </a:r>
            <a:r>
              <a:rPr lang="en-US" altLang="en-US">
                <a:latin typeface="BaskervilleBE-Regular" charset="0"/>
              </a:rPr>
              <a:t>Each sample is then represented in signed 13-bit linear PCM value. This digitized data is passed to the coder with frames of 160 samples where encoder compresses these 160 samples into 260-bits GSM frames resulting in one second of speech compressed into 1625 bytes and achieving a rate of 13 Kbits/sec.</a:t>
            </a:r>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z="1200" dirty="0" smtClean="0"/>
              <a:t>MIS6120 - Gerald Chege</a:t>
            </a:r>
            <a:endParaRPr lang="en-US" altLang="en-US" sz="1200" dirty="0"/>
          </a:p>
        </p:txBody>
      </p:sp>
    </p:spTree>
    <p:extLst>
      <p:ext uri="{BB962C8B-B14F-4D97-AF65-F5344CB8AC3E}">
        <p14:creationId xmlns:p14="http://schemas.microsoft.com/office/powerpoint/2010/main" val="3468136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From speech to radio waves</a:t>
            </a:r>
          </a:p>
        </p:txBody>
      </p:sp>
      <p:sp>
        <p:nvSpPr>
          <p:cNvPr id="33795"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Channel coding: This introduces redundancy into the data for error detection and possible error correction where the gross bit rate after channel coding is 22.8 kbps (or 456 bits every 20 ms). These 456 bits are divided into eight 57-bit blocks and the result is interleaved amongst eight successive time slot bursts for protection against burst transmission errors.</a:t>
            </a:r>
          </a:p>
          <a:p>
            <a:pPr eaLnBrk="1" hangingPunct="1">
              <a:spcBef>
                <a:spcPct val="50000"/>
              </a:spcBef>
              <a:buFont typeface="Wingdings" panose="05000000000000000000" pitchFamily="2" charset="2"/>
              <a:buChar char="q"/>
            </a:pPr>
            <a:r>
              <a:rPr lang="en-US" altLang="en-US"/>
              <a:t> Interleaving: This step rearranges a group of bits in a particular way to improve the performance of the error-correction mechanisms. The interleaving decreases the possibility of losing whole bursts during the transmission by dispersing the errors.</a:t>
            </a:r>
          </a:p>
          <a:p>
            <a:pPr eaLnBrk="1" hangingPunct="1">
              <a:spcBef>
                <a:spcPct val="50000"/>
              </a:spcBef>
              <a:buFont typeface="Wingdings" panose="05000000000000000000" pitchFamily="2" charset="2"/>
              <a:buChar char="q"/>
            </a:pPr>
            <a:r>
              <a:rPr lang="en-US" altLang="en-US"/>
              <a:t> Ciphering: This encrypts blocks of user data using a symmetric key shared by the mobile station and the BTS.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53015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From speech to radio waves</a:t>
            </a:r>
          </a:p>
        </p:txBody>
      </p:sp>
      <p:sp>
        <p:nvSpPr>
          <p:cNvPr id="34819" name="Text Box 3"/>
          <p:cNvSpPr txBox="1">
            <a:spLocks noChangeArrowheads="1"/>
          </p:cNvSpPr>
          <p:nvPr/>
        </p:nvSpPr>
        <p:spPr bwMode="auto">
          <a:xfrm>
            <a:off x="381000" y="9906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Medium" charset="0"/>
              </a:rPr>
              <a:t>Burst formatting: It a</a:t>
            </a:r>
            <a:r>
              <a:rPr lang="en-US" altLang="en-US">
                <a:latin typeface="BaskervilleBE-Regular" charset="0"/>
              </a:rPr>
              <a:t>dds some binary information to the ciphered block for use in synchronization and equalization of the received data.</a:t>
            </a:r>
          </a:p>
          <a:p>
            <a:pPr eaLnBrk="1" hangingPunct="1">
              <a:spcBef>
                <a:spcPct val="50000"/>
              </a:spcBef>
              <a:buFont typeface="Wingdings" panose="05000000000000000000" pitchFamily="2" charset="2"/>
              <a:buChar char="q"/>
            </a:pPr>
            <a:r>
              <a:rPr lang="en-US" altLang="en-US">
                <a:latin typeface="BaskervilleBE-Regular" charset="0"/>
              </a:rPr>
              <a:t> </a:t>
            </a:r>
            <a:r>
              <a:rPr lang="en-US" altLang="en-US">
                <a:latin typeface="BaskervilleBE-Medium" charset="0"/>
              </a:rPr>
              <a:t>Modulation: </a:t>
            </a:r>
            <a:r>
              <a:rPr lang="en-US" altLang="en-US">
                <a:latin typeface="BaskervilleBE-Regular" charset="0"/>
              </a:rPr>
              <a:t>The modulation technique chosen for the GSM system is the Gaussian Minimum Shift Keying (GMSK) where binary data is converted back into analog signal to fit the frequency and time requirements for the multiple access rules. This signal is then radiated as radio wave over the air.</a:t>
            </a:r>
          </a:p>
          <a:p>
            <a:pPr eaLnBrk="1" hangingPunct="1">
              <a:spcBef>
                <a:spcPct val="50000"/>
              </a:spcBef>
              <a:buFont typeface="Wingdings" panose="05000000000000000000" pitchFamily="2" charset="2"/>
              <a:buChar char="q"/>
            </a:pPr>
            <a:r>
              <a:rPr lang="en-US" altLang="en-US">
                <a:latin typeface="BaskervilleBE-Regular" charset="0"/>
              </a:rPr>
              <a:t> </a:t>
            </a:r>
            <a:r>
              <a:rPr lang="en-US" altLang="en-US"/>
              <a:t>Multipath and equalization: An equaliser is in charge of extracting the ‘right’ signal from the received signal while estimating the channel impulse response of the GSM system and then it constructs an inverse filter. The received signal is then passed through the inverse filter.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907800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From speech to radio waves</a:t>
            </a:r>
          </a:p>
        </p:txBody>
      </p:sp>
      <p:sp>
        <p:nvSpPr>
          <p:cNvPr id="35843" name="Text Box 3"/>
          <p:cNvSpPr txBox="1">
            <a:spLocks noChangeArrowheads="1"/>
          </p:cNvSpPr>
          <p:nvPr/>
        </p:nvSpPr>
        <p:spPr bwMode="auto">
          <a:xfrm>
            <a:off x="381000" y="13716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Synchronization: For successful operation of a mobile radio system, time and frequency synchronization are needed. Frequency synchronization is necessary so that the transmitter and receiver frequency match (in FDMA) while Time synchronization is necessary to identify the frame boundary and the bits within the frame (in TDMA).</a:t>
            </a:r>
          </a:p>
          <a:p>
            <a:pPr eaLnBrk="1" hangingPunct="1">
              <a:spcBef>
                <a:spcPct val="50000"/>
              </a:spcBef>
              <a:buFont typeface="Wingdings" panose="05000000000000000000" pitchFamily="2" charset="2"/>
              <a:buChar char="q"/>
            </a:pPr>
            <a:r>
              <a:rPr lang="en-US" altLang="en-US"/>
              <a:t> </a:t>
            </a:r>
            <a:r>
              <a:rPr lang="en-US" altLang="en-US">
                <a:latin typeface="BaskervilleBE-Regular" charset="0"/>
              </a:rPr>
              <a:t>To avoid collisions of burst transmitted by MS with the  adjacent timeslot such collisions, the </a:t>
            </a:r>
            <a:r>
              <a:rPr lang="en-US" altLang="en-US">
                <a:latin typeface="BaskervilleBE-Medium" charset="0"/>
              </a:rPr>
              <a:t>Timing Advance </a:t>
            </a:r>
            <a:r>
              <a:rPr lang="en-US" altLang="en-US">
                <a:latin typeface="BaskervilleBE-Regular" charset="0"/>
              </a:rPr>
              <a:t>technique is used where frame is advanced in time so that this offsets the delay due to greater distance. Using this technique and the triangulation of the intersection cell sites, the location of a mobile station can be determined from within the network.</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876062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Call Routing</a:t>
            </a:r>
          </a:p>
        </p:txBody>
      </p:sp>
      <p:sp>
        <p:nvSpPr>
          <p:cNvPr id="36867" name="Text Box 3"/>
          <p:cNvSpPr txBox="1">
            <a:spLocks noChangeArrowheads="1"/>
          </p:cNvSpPr>
          <p:nvPr/>
        </p:nvSpPr>
        <p:spPr bwMode="auto">
          <a:xfrm>
            <a:off x="381000" y="10668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directory number dialed to reach a mobile subscriber is called the Mobile Subscriber ISDN (MSISDN) which is defined by the E.164 numbering plan and includes a country code and a National Destination Code, which identifies the subscriber’s operator. The first few digits of the remaining subscriber number may identify the subscriber’s HLR within the home PLMN</a:t>
            </a:r>
          </a:p>
          <a:p>
            <a:pPr eaLnBrk="1" hangingPunct="1">
              <a:spcBef>
                <a:spcPct val="50000"/>
              </a:spcBef>
              <a:buFont typeface="Wingdings" panose="05000000000000000000" pitchFamily="2" charset="2"/>
              <a:buChar char="q"/>
            </a:pPr>
            <a:r>
              <a:rPr lang="en-US" altLang="en-US"/>
              <a:t> For example, the MSISDN number of a subscriber in Bangalore associated with Airtel network is +919845XYYYYY which is a unique number and understood from anywhere in the world. Here, + means prefix for international dialing, 91 is the country code for India and 45 is the network operator’s code (Airtel in this case). X is the level number managed by the network operator ranging from 0 to 9 while YYYYY is the subscriber code which , too, is managed by the operator.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15849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Call Routing </a:t>
            </a: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0866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099259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Call Routing</a:t>
            </a:r>
          </a:p>
        </p:txBody>
      </p:sp>
      <p:sp>
        <p:nvSpPr>
          <p:cNvPr id="38915" name="Text Box 3"/>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The call first goes to the local PSTN exchange where PSTN exchange looks at the routing table and determines that it is a call to a mobile network.</a:t>
            </a:r>
          </a:p>
          <a:p>
            <a:pPr eaLnBrk="1" hangingPunct="1">
              <a:spcBef>
                <a:spcPct val="50000"/>
              </a:spcBef>
              <a:buFont typeface="Wingdings" panose="05000000000000000000" pitchFamily="2" charset="2"/>
              <a:buChar char="q"/>
            </a:pPr>
            <a:r>
              <a:rPr lang="en-US" altLang="en-US">
                <a:latin typeface="BaskervilleBE-Regular" charset="0"/>
              </a:rPr>
              <a:t> PSTN forwards the call to the Gateway MSC (GMSC) of the mobile network. </a:t>
            </a:r>
          </a:p>
          <a:p>
            <a:pPr eaLnBrk="1" hangingPunct="1">
              <a:spcBef>
                <a:spcPct val="50000"/>
              </a:spcBef>
              <a:buFont typeface="Wingdings" panose="05000000000000000000" pitchFamily="2" charset="2"/>
              <a:buChar char="q"/>
            </a:pPr>
            <a:r>
              <a:rPr lang="en-US" altLang="en-US">
                <a:latin typeface="BaskervilleBE-Regular" charset="0"/>
              </a:rPr>
              <a:t> MSC enquires the HLR to determine the status of the subscriber. It will decide whether the call is to be routed or not. If MSC finds that the call can be processed, it will find out the address of the VLR where the mobile is expected to be present.</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857103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Call Routing</a:t>
            </a:r>
          </a:p>
        </p:txBody>
      </p:sp>
      <p:sp>
        <p:nvSpPr>
          <p:cNvPr id="39939" name="Text Box 3"/>
          <p:cNvSpPr txBox="1">
            <a:spLocks noChangeArrowheads="1"/>
          </p:cNvSpPr>
          <p:nvPr/>
        </p:nvSpPr>
        <p:spPr bwMode="auto">
          <a:xfrm>
            <a:off x="381000" y="16002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latin typeface="BaskervilleBE-Regular" charset="0"/>
              </a:rPr>
              <a:t>If VLR is that of a different PLMN, it will forward the call to the foreign PLMN through the Gateway MSC. If the VLR is in the home network, it will determine the Location Area (LA).</a:t>
            </a:r>
          </a:p>
          <a:p>
            <a:pPr eaLnBrk="1" hangingPunct="1">
              <a:spcBef>
                <a:spcPct val="50000"/>
              </a:spcBef>
              <a:buFont typeface="Wingdings" panose="05000000000000000000" pitchFamily="2" charset="2"/>
              <a:buChar char="q"/>
            </a:pPr>
            <a:r>
              <a:rPr lang="en-US" altLang="en-US">
                <a:latin typeface="BaskervilleBE-Regular" charset="0"/>
              </a:rPr>
              <a:t> Within the LA, it will page and locate the phone and connect the call.</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046315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3048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smtClean="0"/>
              <a:t>Public Land Mobile Network (PLMN) </a:t>
            </a:r>
            <a:r>
              <a:rPr lang="en-US" altLang="en-US" sz="3200" b="1" dirty="0"/>
              <a:t>Interfaces</a:t>
            </a:r>
          </a:p>
        </p:txBody>
      </p:sp>
      <p:sp>
        <p:nvSpPr>
          <p:cNvPr id="40963" name="Text Box 3"/>
          <p:cNvSpPr txBox="1">
            <a:spLocks noChangeArrowheads="1"/>
          </p:cNvSpPr>
          <p:nvPr/>
        </p:nvSpPr>
        <p:spPr bwMode="auto">
          <a:xfrm>
            <a:off x="381000" y="1395412"/>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B</a:t>
            </a:r>
            <a:r>
              <a:rPr lang="en-US" altLang="en-US" dirty="0">
                <a:latin typeface="BaskervilleBE-Regular" charset="0"/>
              </a:rPr>
              <a:t>asic configuration of a GSM network contains a central HLR and a central VLR where HLR contains all security, provisioning and subscriber related information and VLR stores the location information and other transient data.</a:t>
            </a:r>
          </a:p>
          <a:p>
            <a:pPr eaLnBrk="1" hangingPunct="1">
              <a:spcBef>
                <a:spcPct val="50000"/>
              </a:spcBef>
              <a:buFont typeface="Wingdings" panose="05000000000000000000" pitchFamily="2" charset="2"/>
              <a:buChar char="q"/>
            </a:pPr>
            <a:r>
              <a:rPr lang="en-US" altLang="en-US" dirty="0">
                <a:latin typeface="BaskervilleBE-Regular" charset="0"/>
              </a:rPr>
              <a:t> MSC needs subscriber parameter for successful call set-up.</a:t>
            </a:r>
          </a:p>
          <a:p>
            <a:pPr eaLnBrk="1" hangingPunct="1">
              <a:spcBef>
                <a:spcPct val="50000"/>
              </a:spcBef>
              <a:buFont typeface="Wingdings" panose="05000000000000000000" pitchFamily="2" charset="2"/>
              <a:buChar char="q"/>
            </a:pPr>
            <a:r>
              <a:rPr lang="en-US" altLang="en-US" dirty="0">
                <a:latin typeface="BaskervilleBE-Regular" charset="0"/>
              </a:rPr>
              <a:t> Any data related to user call (connection, teardown etc.) are processed with SS7 protocol for signaling using ISUP (ISDN User Part) stack between network nodes.</a:t>
            </a:r>
          </a:p>
          <a:p>
            <a:pPr eaLnBrk="1" hangingPunct="1">
              <a:spcBef>
                <a:spcPct val="50000"/>
              </a:spcBef>
              <a:buFont typeface="Wingdings" panose="05000000000000000000" pitchFamily="2" charset="2"/>
              <a:buChar char="q"/>
            </a:pPr>
            <a:r>
              <a:rPr lang="en-US" altLang="en-US" dirty="0">
                <a:latin typeface="BaskervilleBE-Regular" charset="0"/>
              </a:rPr>
              <a:t> For mobile specific signaling, a protocol stack called MAP (Mobile Application Part) is used over the SS7 network which does all database transactions and handover/roaming transactions between the MSC.</a:t>
            </a: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2837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Use of TDMA and FDMA in GSM</a:t>
            </a:r>
          </a:p>
        </p:txBody>
      </p:sp>
      <p:sp>
        <p:nvSpPr>
          <p:cNvPr id="5123" name="Text Box 3"/>
          <p:cNvSpPr txBox="1">
            <a:spLocks noChangeArrowheads="1"/>
          </p:cNvSpPr>
          <p:nvPr/>
        </p:nvSpPr>
        <p:spPr bwMode="auto">
          <a:xfrm>
            <a:off x="381000" y="1600200"/>
            <a:ext cx="8305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Uses a combination of FDMA (Frequency Division Multiple Access) and TDMA (Time Division Multiple Access)</a:t>
            </a:r>
          </a:p>
          <a:p>
            <a:pPr eaLnBrk="1" hangingPunct="1">
              <a:spcBef>
                <a:spcPct val="50000"/>
              </a:spcBef>
              <a:buFont typeface="Wingdings" panose="05000000000000000000" pitchFamily="2" charset="2"/>
              <a:buChar char="q"/>
            </a:pPr>
            <a:r>
              <a:rPr lang="en-US" altLang="en-US" dirty="0"/>
              <a:t> A</a:t>
            </a:r>
            <a:r>
              <a:rPr lang="en-US" altLang="en-US" dirty="0">
                <a:latin typeface="BaskervilleBE-Regular" charset="0"/>
              </a:rPr>
              <a:t>llocation of 50 MHz (890–915 MHz and 935–960 MHz) bandwidth in the 900 MHz frequency band and using FDMA further divided into 124 (125 channels, 1 not used) channels each with a carrier bandwidth of 200 KHz </a:t>
            </a:r>
          </a:p>
          <a:p>
            <a:pPr eaLnBrk="1" hangingPunct="1">
              <a:spcBef>
                <a:spcPct val="50000"/>
              </a:spcBef>
              <a:buFont typeface="Wingdings" panose="05000000000000000000" pitchFamily="2" charset="2"/>
              <a:buChar char="q"/>
            </a:pPr>
            <a:r>
              <a:rPr lang="en-US" altLang="en-US" dirty="0">
                <a:latin typeface="BaskervilleBE-Regular" charset="0"/>
              </a:rPr>
              <a:t> Using TDMA, each of the above mentioned channels is then further divided into 8 time slots</a:t>
            </a:r>
          </a:p>
          <a:p>
            <a:pPr eaLnBrk="1" hangingPunct="1">
              <a:spcBef>
                <a:spcPct val="50000"/>
              </a:spcBef>
              <a:buFont typeface="Wingdings" panose="05000000000000000000" pitchFamily="2" charset="2"/>
              <a:buChar char="q"/>
            </a:pPr>
            <a:r>
              <a:rPr lang="en-US" altLang="en-US" dirty="0">
                <a:latin typeface="BaskervilleBE-Regular" charset="0"/>
              </a:rPr>
              <a:t> So, with the combination of FDMA and TDMA, a maximum </a:t>
            </a:r>
            <a:r>
              <a:rPr lang="en-US" altLang="en-US" dirty="0" smtClean="0">
                <a:latin typeface="BaskervilleBE-Regular" charset="0"/>
              </a:rPr>
              <a:t>of 992 </a:t>
            </a:r>
            <a:r>
              <a:rPr lang="en-US" altLang="en-US" dirty="0">
                <a:latin typeface="BaskervilleBE-Regular" charset="0"/>
              </a:rPr>
              <a:t>channels for transmit and receive can be realized</a:t>
            </a: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046544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Addresses and Identifiers</a:t>
            </a:r>
          </a:p>
        </p:txBody>
      </p:sp>
      <p:sp>
        <p:nvSpPr>
          <p:cNvPr id="41987" name="Text Box 3"/>
          <p:cNvSpPr txBox="1">
            <a:spLocks noChangeArrowheads="1"/>
          </p:cNvSpPr>
          <p:nvPr/>
        </p:nvSpPr>
        <p:spPr bwMode="auto">
          <a:xfrm>
            <a:off x="381000" y="13716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International Mobile Station Equipment Identity (IMEI): Every mobile equipment in this world has a unique identifier which is called IMEI. IMEI is allocated by the equipment manufacturer and registered by the network operator in the Equipment Identity Register (EIR). </a:t>
            </a:r>
          </a:p>
          <a:p>
            <a:pPr eaLnBrk="1" hangingPunct="1">
              <a:spcBef>
                <a:spcPct val="50000"/>
              </a:spcBef>
              <a:buFont typeface="Wingdings" panose="05000000000000000000" pitchFamily="2" charset="2"/>
              <a:buChar char="q"/>
            </a:pPr>
            <a:r>
              <a:rPr lang="en-US" altLang="en-US"/>
              <a:t> International Mobile Subscriber Identity (IMSI): When registered with a GSM operator, each subscriber is assigned a unique identifier called IMSI which is stored in the SIM card and secured by the operator. IMSI consists of several parts: 3 decimal digits of Mobile Country Code (MCC), 2 decimal digits of Mobile Network Code (MNC) and a maximum of 10 decimal digits of Mobile Subscriber Identification Number (MSIN) which is a unique number of the subscriber within the home network.</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82816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Addresses and Identifiers</a:t>
            </a:r>
          </a:p>
        </p:txBody>
      </p:sp>
      <p:sp>
        <p:nvSpPr>
          <p:cNvPr id="43011"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Mobile Subscriber ISDN Number (MSISDN): The MSISDN number is the real telephone number as is known to the external world. MSISDN number is public information whereas IMSI is private to the operator. IMSI can be multiple such as when a subscriber opts for fax and data, he is assigned a total of three numbers: one for voice call, one for fax call and another for data call. MSISDN follows the international ISDN (Integrated Systems Data Network) numbering plan.</a:t>
            </a:r>
          </a:p>
          <a:p>
            <a:pPr eaLnBrk="1" hangingPunct="1">
              <a:spcBef>
                <a:spcPct val="50000"/>
              </a:spcBef>
              <a:buFont typeface="Wingdings" panose="05000000000000000000" pitchFamily="2" charset="2"/>
              <a:buChar char="q"/>
            </a:pPr>
            <a:r>
              <a:rPr lang="en-US" altLang="en-US"/>
              <a:t> ISDN has Country Code (CC) of 1 to 3 decimal digits, National Destination Code (NDC) of 2 to 3 decimal digits and Subscriber Number (SN) of maximum 10 decimal digits</a:t>
            </a:r>
            <a:r>
              <a:rPr lang="en-US" altLang="en-US">
                <a:latin typeface="BaskervilleBE-Regular" charset="0"/>
              </a:rPr>
              <a:t>.</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84392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Addresses and Identifiers</a:t>
            </a:r>
          </a:p>
        </p:txBody>
      </p:sp>
      <p:sp>
        <p:nvSpPr>
          <p:cNvPr id="44035" name="Text Box 3"/>
          <p:cNvSpPr txBox="1">
            <a:spLocks noChangeArrowheads="1"/>
          </p:cNvSpPr>
          <p:nvPr/>
        </p:nvSpPr>
        <p:spPr bwMode="auto">
          <a:xfrm>
            <a:off x="381000" y="1600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Location Area Identity: Each LA in a PLMN has its own identifier called Location Area Identifier (LAI) which is structured hierarchically and unique. LAI consists of 3 digits of CC, 2 digits of Mobile Network Code and maximum of 5 digits of Location Area Code.</a:t>
            </a:r>
          </a:p>
          <a:p>
            <a:pPr eaLnBrk="1" hangingPunct="1">
              <a:spcBef>
                <a:spcPct val="50000"/>
              </a:spcBef>
              <a:buFont typeface="Wingdings" panose="05000000000000000000" pitchFamily="2" charset="2"/>
              <a:buChar char="q"/>
            </a:pPr>
            <a:r>
              <a:rPr lang="en-US" altLang="en-US"/>
              <a:t> Mobile Station Roaming Number (MSRN): When a subscriber is roaming in another network, a temporary ISDN number is assigned to the subscriber called MSRN. MSRN is assigned by the local VLR in charge of the mobile station and follows the structure of MSISDN.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68777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800" y="228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Addresses and Identifiers</a:t>
            </a:r>
          </a:p>
        </p:txBody>
      </p:sp>
      <p:sp>
        <p:nvSpPr>
          <p:cNvPr id="45059" name="Text Box 3"/>
          <p:cNvSpPr txBox="1">
            <a:spLocks noChangeArrowheads="1"/>
          </p:cNvSpPr>
          <p:nvPr/>
        </p:nvSpPr>
        <p:spPr bwMode="auto">
          <a:xfrm>
            <a:off x="304800" y="914400"/>
            <a:ext cx="83058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Temporary Mobile Subscriber Identity (TMSI): TMSI is a temporary identifier assigned by the serving VLR used in place of the IMSI for identification and addressing of the mobile station. Together with the current location area, a TMSI allows a subscriber to be identified uniquely.</a:t>
            </a:r>
          </a:p>
          <a:p>
            <a:pPr eaLnBrk="1" hangingPunct="1">
              <a:spcBef>
                <a:spcPct val="50000"/>
              </a:spcBef>
              <a:buFont typeface="Wingdings" panose="05000000000000000000" pitchFamily="2" charset="2"/>
              <a:buChar char="q"/>
            </a:pPr>
            <a:r>
              <a:rPr lang="en-US" altLang="en-US"/>
              <a:t> Local Mobile Subscriber Identity (LMSI): LMSI is assigned by the VLR and stored in the HLR and is used as a searching key for faster database access within the VLR.</a:t>
            </a:r>
          </a:p>
          <a:p>
            <a:pPr eaLnBrk="1" hangingPunct="1">
              <a:spcBef>
                <a:spcPct val="50000"/>
              </a:spcBef>
              <a:buFont typeface="Wingdings" panose="05000000000000000000" pitchFamily="2" charset="2"/>
              <a:buChar char="q"/>
            </a:pPr>
            <a:r>
              <a:rPr lang="en-US" altLang="en-US"/>
              <a:t> Cell Identifier: Within a LA, every cell has a unique Cell Identifier (CI) and together with a LAI, a cell can be identified uniquely through Global Cell Identity (LAI &amp; CI).</a:t>
            </a:r>
          </a:p>
          <a:p>
            <a:pPr eaLnBrk="1" hangingPunct="1">
              <a:spcBef>
                <a:spcPct val="50000"/>
              </a:spcBef>
              <a:buFont typeface="Wingdings" panose="05000000000000000000" pitchFamily="2" charset="2"/>
              <a:buChar char="q"/>
            </a:pPr>
            <a:r>
              <a:rPr lang="en-US" altLang="en-US"/>
              <a:t> MSCs and Location Registers (HLR &amp; VLR) are addressed with ISDN numbers while they may use a Signaling Point Code (SPC) within a PLMN.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87256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aspects in GSM</a:t>
            </a:r>
          </a:p>
        </p:txBody>
      </p:sp>
      <p:sp>
        <p:nvSpPr>
          <p:cNvPr id="46083" name="Text Box 3"/>
          <p:cNvSpPr txBox="1">
            <a:spLocks noChangeArrowheads="1"/>
          </p:cNvSpPr>
          <p:nvPr/>
        </p:nvSpPr>
        <p:spPr bwMode="auto">
          <a:xfrm>
            <a:off x="381000" y="1600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p>
        </p:txBody>
      </p:sp>
      <p:pic>
        <p:nvPicPr>
          <p:cNvPr id="460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6934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2514600" y="525780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	Signaling protocol structure in GSM</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29713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aspects in GSM</a:t>
            </a:r>
          </a:p>
        </p:txBody>
      </p:sp>
      <p:sp>
        <p:nvSpPr>
          <p:cNvPr id="47107" name="Text Box 3"/>
          <p:cNvSpPr txBox="1">
            <a:spLocks noChangeArrowheads="1"/>
          </p:cNvSpPr>
          <p:nvPr/>
        </p:nvSpPr>
        <p:spPr bwMode="auto">
          <a:xfrm>
            <a:off x="381000" y="19050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Layer 1 is the physical layer which uses the channel structures over the air interface.</a:t>
            </a:r>
          </a:p>
          <a:p>
            <a:pPr eaLnBrk="1" hangingPunct="1">
              <a:spcBef>
                <a:spcPct val="50000"/>
              </a:spcBef>
              <a:buFont typeface="Wingdings" panose="05000000000000000000" pitchFamily="2" charset="2"/>
              <a:buChar char="q"/>
            </a:pPr>
            <a:r>
              <a:rPr lang="en-US" altLang="en-US"/>
              <a:t> Layer 2 is the data link layer and across the Um interface, the data link layer is a modified version of the LAPD protocol used in ISDN or X.25, called LAPDm.</a:t>
            </a:r>
          </a:p>
          <a:p>
            <a:pPr eaLnBrk="1" hangingPunct="1">
              <a:spcBef>
                <a:spcPct val="50000"/>
              </a:spcBef>
              <a:buFont typeface="Wingdings" panose="05000000000000000000" pitchFamily="2" charset="2"/>
              <a:buChar char="q"/>
            </a:pPr>
            <a:r>
              <a:rPr lang="en-US" altLang="en-US"/>
              <a:t> Across the A interface, the Message Transfer Part layer 2 of Signaling System Number 7 is used.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3017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Network aspects in GSM</a:t>
            </a:r>
          </a:p>
        </p:txBody>
      </p:sp>
      <p:sp>
        <p:nvSpPr>
          <p:cNvPr id="48131"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latin typeface="BaskervilleBE-Regular" charset="0"/>
              </a:rPr>
              <a:t>Layer 3 of the GSM signaling protocol is itself divided into three sub-layers:</a:t>
            </a:r>
          </a:p>
          <a:p>
            <a:pPr eaLnBrk="1" hangingPunct="1">
              <a:spcBef>
                <a:spcPct val="50000"/>
              </a:spcBef>
              <a:buFont typeface="Wingdings" panose="05000000000000000000" pitchFamily="2" charset="2"/>
              <a:buAutoNum type="arabicPeriod"/>
            </a:pPr>
            <a:r>
              <a:rPr lang="en-US" altLang="en-US"/>
              <a:t>Radio Resources Management: It controls the set-up, maintenance and termination of radio and fixed channels, including handovers.</a:t>
            </a:r>
          </a:p>
          <a:p>
            <a:pPr eaLnBrk="1" hangingPunct="1">
              <a:spcBef>
                <a:spcPct val="50000"/>
              </a:spcBef>
              <a:buFont typeface="Wingdings" panose="05000000000000000000" pitchFamily="2" charset="2"/>
              <a:buAutoNum type="arabicPeriod"/>
            </a:pPr>
            <a:r>
              <a:rPr lang="en-US" altLang="en-US"/>
              <a:t>Mobility Management: It manages the location updating and registration procedures as well as security and authentication.</a:t>
            </a:r>
          </a:p>
          <a:p>
            <a:pPr eaLnBrk="1" hangingPunct="1">
              <a:spcBef>
                <a:spcPct val="50000"/>
              </a:spcBef>
              <a:buFont typeface="Wingdings" panose="05000000000000000000" pitchFamily="2" charset="2"/>
              <a:buAutoNum type="arabicPeriod"/>
            </a:pPr>
            <a:r>
              <a:rPr lang="en-US" altLang="en-US"/>
              <a:t>Connection Management: It handles general call control and manages Supplementary Services and the Short Message Service.</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1879773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Handover</a:t>
            </a:r>
          </a:p>
        </p:txBody>
      </p:sp>
      <p:sp>
        <p:nvSpPr>
          <p:cNvPr id="49155"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The procedure of change of resources is called handover when the user is mobile while the call is in progress.</a:t>
            </a:r>
          </a:p>
          <a:p>
            <a:pPr eaLnBrk="1" hangingPunct="1">
              <a:spcBef>
                <a:spcPct val="50000"/>
              </a:spcBef>
              <a:buFont typeface="Wingdings" panose="05000000000000000000" pitchFamily="2" charset="2"/>
              <a:buChar char="q"/>
            </a:pPr>
            <a:r>
              <a:rPr lang="en-US" altLang="en-US"/>
              <a:t>There are four different types of handover in the GSM system, which involve transferring a call between:</a:t>
            </a:r>
          </a:p>
          <a:p>
            <a:pPr eaLnBrk="1" hangingPunct="1">
              <a:spcBef>
                <a:spcPct val="50000"/>
              </a:spcBef>
              <a:buFont typeface="Wingdings" panose="05000000000000000000" pitchFamily="2" charset="2"/>
              <a:buAutoNum type="arabicPeriod"/>
            </a:pPr>
            <a:r>
              <a:rPr lang="en-US" altLang="en-US"/>
              <a:t>Channels (time slots) in the same cell</a:t>
            </a:r>
          </a:p>
          <a:p>
            <a:pPr eaLnBrk="1" hangingPunct="1">
              <a:spcBef>
                <a:spcPct val="50000"/>
              </a:spcBef>
              <a:buFont typeface="Wingdings" panose="05000000000000000000" pitchFamily="2" charset="2"/>
              <a:buAutoNum type="arabicPeriod"/>
            </a:pPr>
            <a:r>
              <a:rPr lang="en-US" altLang="en-US"/>
              <a:t>Cells (Base Transceiver Stations) under the control of the same Base Station Controller (BSC)</a:t>
            </a:r>
          </a:p>
          <a:p>
            <a:pPr eaLnBrk="1" hangingPunct="1">
              <a:spcBef>
                <a:spcPct val="50000"/>
              </a:spcBef>
              <a:buFont typeface="Wingdings" panose="05000000000000000000" pitchFamily="2" charset="2"/>
              <a:buAutoNum type="arabicPeriod"/>
            </a:pPr>
            <a:r>
              <a:rPr lang="en-US" altLang="en-US"/>
              <a:t>Cells under the control of different BSCs but belonging to the same Mobile Switching Center (MSC)</a:t>
            </a:r>
          </a:p>
          <a:p>
            <a:pPr eaLnBrk="1" hangingPunct="1">
              <a:spcBef>
                <a:spcPct val="50000"/>
              </a:spcBef>
              <a:buFont typeface="Wingdings" panose="05000000000000000000" pitchFamily="2" charset="2"/>
              <a:buAutoNum type="arabicPeriod"/>
            </a:pPr>
            <a:r>
              <a:rPr lang="en-US" altLang="en-US"/>
              <a:t>Cells under the control of different MSCs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67878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Handover</a:t>
            </a:r>
          </a:p>
        </p:txBody>
      </p:sp>
      <p:sp>
        <p:nvSpPr>
          <p:cNvPr id="50179" name="Text Box 3"/>
          <p:cNvSpPr txBox="1">
            <a:spLocks noChangeArrowheads="1"/>
          </p:cNvSpPr>
          <p:nvPr/>
        </p:nvSpPr>
        <p:spPr bwMode="auto">
          <a:xfrm>
            <a:off x="381000" y="1600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First two types of handover, called internal handovers, involve only one Base Station Controller (BSC). To save signaling bandwidth, they are managed by the BSC without involving the Mobile services Switching Center (MSC), except to notify it at the completion of the handover.</a:t>
            </a:r>
          </a:p>
          <a:p>
            <a:pPr eaLnBrk="1" hangingPunct="1">
              <a:spcBef>
                <a:spcPct val="50000"/>
              </a:spcBef>
              <a:buFont typeface="Wingdings" panose="05000000000000000000" pitchFamily="2" charset="2"/>
              <a:buChar char="q"/>
            </a:pPr>
            <a:r>
              <a:rPr lang="en-US" altLang="en-US"/>
              <a:t> Last two types of handover, called external handovers, are handled by the MSC.</a:t>
            </a:r>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2809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Mobility Management</a:t>
            </a:r>
          </a:p>
        </p:txBody>
      </p:sp>
      <p:sp>
        <p:nvSpPr>
          <p:cNvPr id="51203" name="Text Box 3"/>
          <p:cNvSpPr txBox="1">
            <a:spLocks noChangeArrowheads="1"/>
          </p:cNvSpPr>
          <p:nvPr/>
        </p:nvSpPr>
        <p:spPr bwMode="auto">
          <a:xfrm>
            <a:off x="381000" y="1600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Mobility Management (MM) function handles the procedures that arise from the mobility of the subscriber and is in charge of all the aspects related to the mobility of the user, especially the roaming, the location management, and the security/authentication of the subscriber.</a:t>
            </a:r>
          </a:p>
          <a:p>
            <a:pPr eaLnBrk="1" hangingPunct="1">
              <a:spcBef>
                <a:spcPct val="50000"/>
              </a:spcBef>
              <a:buFont typeface="Wingdings" panose="05000000000000000000" pitchFamily="2" charset="2"/>
              <a:buChar char="q"/>
            </a:pPr>
            <a:r>
              <a:rPr lang="en-US" altLang="en-US"/>
              <a:t> First location update procedure is called the IMSI attach procedure where the MS indicates its IMSI to the network whereas when a mobile station is powered off, it performs an IMSI detach procedure in order to tell the network that it is no longer connected.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31378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Frequency reuse in GSM</a:t>
            </a:r>
          </a:p>
        </p:txBody>
      </p:sp>
      <p:sp>
        <p:nvSpPr>
          <p:cNvPr id="6147" name="Text Box 3"/>
          <p:cNvSpPr txBox="1">
            <a:spLocks noChangeArrowheads="1"/>
          </p:cNvSpPr>
          <p:nvPr/>
        </p:nvSpPr>
        <p:spPr bwMode="auto">
          <a:xfrm>
            <a:off x="381000" y="1600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To serve hundreds of thousands of users, the frequency must be reused and this is done through cells.</a:t>
            </a:r>
          </a:p>
          <a:p>
            <a:pPr eaLnBrk="1" hangingPunct="1">
              <a:spcBef>
                <a:spcPct val="50000"/>
              </a:spcBef>
              <a:buFont typeface="Wingdings" panose="05000000000000000000" pitchFamily="2" charset="2"/>
              <a:buChar char="q"/>
            </a:pPr>
            <a:r>
              <a:rPr lang="en-US" altLang="en-US"/>
              <a:t> </a:t>
            </a:r>
            <a:r>
              <a:rPr lang="en-US" altLang="en-US">
                <a:latin typeface="BaskervilleBE-Regular" charset="0"/>
              </a:rPr>
              <a:t>The area to be covered is subdivided into radio zones or cells. Though in reality these cells could be of any shape, for convenient modeling purposes these are modeled as hexagons. Base stations are positioned at the center of these cells.</a:t>
            </a:r>
          </a:p>
          <a:p>
            <a:pPr eaLnBrk="1" hangingPunct="1">
              <a:spcBef>
                <a:spcPct val="50000"/>
              </a:spcBef>
              <a:buFont typeface="Wingdings" panose="05000000000000000000" pitchFamily="2" charset="2"/>
              <a:buChar char="q"/>
            </a:pPr>
            <a:r>
              <a:rPr lang="en-US" altLang="en-US">
                <a:latin typeface="BaskervilleBE-Regular" charset="0"/>
              </a:rPr>
              <a:t> Each cell </a:t>
            </a:r>
            <a:r>
              <a:rPr lang="en-US" altLang="en-US" i="1">
                <a:latin typeface="BaskervilleBE-Italic" charset="0"/>
              </a:rPr>
              <a:t>i </a:t>
            </a:r>
            <a:r>
              <a:rPr lang="en-US" altLang="en-US">
                <a:latin typeface="BaskervilleBE-Regular" charset="0"/>
              </a:rPr>
              <a:t>receives a subset of frequencies </a:t>
            </a:r>
            <a:r>
              <a:rPr lang="en-US" altLang="en-US" i="1">
                <a:latin typeface="BaskervilleBE-Italic" charset="0"/>
              </a:rPr>
              <a:t>fbi </a:t>
            </a:r>
            <a:r>
              <a:rPr lang="en-US" altLang="en-US">
                <a:latin typeface="BaskervilleBE-Regular" charset="0"/>
              </a:rPr>
              <a:t>from the total set assigned to the respective mobile network. To avoid any type of co-channel interference, two neighboring cells never use the same frequencies.</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90013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Mobility Management</a:t>
            </a:r>
          </a:p>
        </p:txBody>
      </p:sp>
      <p:sp>
        <p:nvSpPr>
          <p:cNvPr id="52227"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 location update message is sent to the new MSC/VLR which records the location area information and then sends the location information to the subscriber’s HLR.</a:t>
            </a:r>
          </a:p>
          <a:p>
            <a:pPr eaLnBrk="1" hangingPunct="1">
              <a:spcBef>
                <a:spcPct val="50000"/>
              </a:spcBef>
              <a:buFont typeface="Wingdings" panose="05000000000000000000" pitchFamily="2" charset="2"/>
              <a:buChar char="q"/>
            </a:pPr>
            <a:r>
              <a:rPr lang="en-US" altLang="en-US"/>
              <a:t> If the mobile station is authenticated and authorized in the new MSC/VLR, the subscriber’s HLR cancels the registration of the mobile station with the old MSC/VLR.</a:t>
            </a:r>
          </a:p>
          <a:p>
            <a:pPr eaLnBrk="1" hangingPunct="1">
              <a:spcBef>
                <a:spcPct val="50000"/>
              </a:spcBef>
              <a:buFont typeface="Wingdings" panose="05000000000000000000" pitchFamily="2" charset="2"/>
              <a:buChar char="q"/>
            </a:pPr>
            <a:r>
              <a:rPr lang="en-US" altLang="en-US"/>
              <a:t> Location update is also performed periodically and if after the updating time period, the mobile station has not registered, it is then deregistered.</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5356976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Mobility Management</a:t>
            </a:r>
          </a:p>
        </p:txBody>
      </p:sp>
      <p:sp>
        <p:nvSpPr>
          <p:cNvPr id="53251" name="Text Box 3"/>
          <p:cNvSpPr txBox="1">
            <a:spLocks noChangeArrowheads="1"/>
          </p:cNvSpPr>
          <p:nvPr/>
        </p:nvSpPr>
        <p:spPr bwMode="auto">
          <a:xfrm>
            <a:off x="381000" y="16002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When there is an incoming call for a subscriber, the mobile phone needs to be located and a channel needs to be allocated and the call connected.</a:t>
            </a:r>
          </a:p>
          <a:p>
            <a:pPr eaLnBrk="1" hangingPunct="1">
              <a:spcBef>
                <a:spcPct val="50000"/>
              </a:spcBef>
              <a:buFont typeface="Wingdings" panose="05000000000000000000" pitchFamily="2" charset="2"/>
              <a:buChar char="q"/>
            </a:pPr>
            <a:r>
              <a:rPr lang="en-US" altLang="en-US"/>
              <a:t> A powered-on mobile is informed of an incoming call by a paging message sent over the paging channel of the cells within the current location area while  location updating procedures and subsequent call routing use MSC, HLR and VLR.</a:t>
            </a:r>
          </a:p>
          <a:p>
            <a:pPr eaLnBrk="1" hangingPunct="1">
              <a:spcBef>
                <a:spcPct val="50000"/>
              </a:spcBef>
              <a:buFont typeface="Wingdings" panose="05000000000000000000" pitchFamily="2" charset="2"/>
              <a:buChar char="q"/>
            </a:pPr>
            <a:r>
              <a:rPr lang="en-US" altLang="en-US"/>
              <a:t> If the subscriber is entitled to service, HLR sends a subset of the subscriber information needed for call control to the new MSC/VLR and sends a message to the old MSC/VLR to cancel the old registration.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017153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Mobility Management</a:t>
            </a:r>
          </a:p>
        </p:txBody>
      </p:sp>
      <p:sp>
        <p:nvSpPr>
          <p:cNvPr id="54275" name="Text Box 3"/>
          <p:cNvSpPr txBox="1">
            <a:spLocks noChangeArrowheads="1"/>
          </p:cNvSpPr>
          <p:nvPr/>
        </p:nvSpPr>
        <p:spPr bwMode="auto">
          <a:xfrm>
            <a:off x="381000" y="1600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An incoming mobile terminating call is directed to the Gateway MSC (GMSC) function which, as a switch, interrogates the subscriber’s HLR to obtain routing information and thus contains a table linking MSISDNs to their corresponding HLRs.</a:t>
            </a:r>
          </a:p>
          <a:p>
            <a:pPr eaLnBrk="1" hangingPunct="1">
              <a:spcBef>
                <a:spcPct val="50000"/>
              </a:spcBef>
              <a:buFont typeface="Wingdings" panose="05000000000000000000" pitchFamily="2" charset="2"/>
              <a:buChar char="q"/>
            </a:pPr>
            <a:r>
              <a:rPr lang="en-US" altLang="en-US"/>
              <a:t> The routing information that is returned to the GMSC is the Mobile Station Roaming Number (MSRN).</a:t>
            </a:r>
          </a:p>
          <a:p>
            <a:pPr eaLnBrk="1" hangingPunct="1">
              <a:spcBef>
                <a:spcPct val="50000"/>
              </a:spcBef>
              <a:buFont typeface="Wingdings" panose="05000000000000000000" pitchFamily="2" charset="2"/>
              <a:buChar char="q"/>
            </a:pPr>
            <a:r>
              <a:rPr lang="en-US" altLang="en-US"/>
              <a:t> MSRNs are related to the geographical numbering plan and not visible to subscribers.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042290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Mobility Management</a:t>
            </a:r>
          </a:p>
        </p:txBody>
      </p:sp>
      <p:sp>
        <p:nvSpPr>
          <p:cNvPr id="55299"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Generally, GMSC queries the called subscriber’s HLR for an MSRN.</a:t>
            </a:r>
          </a:p>
          <a:p>
            <a:pPr eaLnBrk="1" hangingPunct="1">
              <a:spcBef>
                <a:spcPct val="50000"/>
              </a:spcBef>
              <a:buFont typeface="Wingdings" panose="05000000000000000000" pitchFamily="2" charset="2"/>
              <a:buChar char="q"/>
            </a:pPr>
            <a:r>
              <a:rPr lang="en-US" altLang="en-US"/>
              <a:t> HLR stores only the SS7 address of the subscriber’s current VLR while VLR temporarily allocates an MSRN from its pool for the call.</a:t>
            </a:r>
          </a:p>
          <a:p>
            <a:pPr eaLnBrk="1" hangingPunct="1">
              <a:spcBef>
                <a:spcPct val="50000"/>
              </a:spcBef>
              <a:buFont typeface="Wingdings" panose="05000000000000000000" pitchFamily="2" charset="2"/>
              <a:buChar char="q"/>
            </a:pPr>
            <a:r>
              <a:rPr lang="en-US" altLang="en-US"/>
              <a:t> MSRN is returned to the HLR and back to the GMSC, which can then route the call to the new MSC. At new MSC, IMSI corresponding to the MSRN is looked up and the mobile station is paged in its current location area.</a:t>
            </a:r>
          </a:p>
          <a:p>
            <a:pPr eaLnBrk="1" hangingPunct="1">
              <a:spcBef>
                <a:spcPct val="50000"/>
              </a:spcBef>
              <a:buFont typeface="Wingdings" panose="05000000000000000000" pitchFamily="2" charset="2"/>
              <a:buChar char="q"/>
            </a:pPr>
            <a:r>
              <a:rPr lang="en-US" altLang="en-US"/>
              <a:t> HLR is referred for incoming call whereas VLR is referred for outgoing call.</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471002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Frequency Allocation</a:t>
            </a:r>
          </a:p>
        </p:txBody>
      </p:sp>
      <p:sp>
        <p:nvSpPr>
          <p:cNvPr id="56323"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Normally, GSM uses 900 MHz band wherein 890-915 MHz is allocated for the uplink (mobile station to base station) and 935–960 MHz is allocated for the downlink (base station to mobile station). Each way the bandwidth for the GSM system is 25 MHz which provides 125 carriers uplink/downlink each having a bandwidth of 200 kHz. </a:t>
            </a:r>
          </a:p>
          <a:p>
            <a:pPr eaLnBrk="1" hangingPunct="1">
              <a:spcBef>
                <a:spcPct val="50000"/>
              </a:spcBef>
              <a:buFont typeface="Wingdings" panose="05000000000000000000" pitchFamily="2" charset="2"/>
              <a:buChar char="q"/>
            </a:pPr>
            <a:r>
              <a:rPr lang="en-US" altLang="en-US"/>
              <a:t> ARFCN (Absolute Radio Frequency Channel Numbers) denote a forward and reverse channel pair which is separated in frequency by 45 MHz.</a:t>
            </a:r>
          </a:p>
          <a:p>
            <a:pPr eaLnBrk="1" hangingPunct="1">
              <a:spcBef>
                <a:spcPct val="50000"/>
              </a:spcBef>
              <a:buFont typeface="Wingdings" panose="05000000000000000000" pitchFamily="2" charset="2"/>
              <a:buChar char="q"/>
            </a:pPr>
            <a:r>
              <a:rPr lang="en-US" altLang="en-US"/>
              <a:t> Practically, a guard band of 100 kHz is provided at the upper and lower end of the GSM 900 MHz spectrum and only 124 (duplex) channels are implemented.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998219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Frequency Allocation</a:t>
            </a:r>
          </a:p>
        </p:txBody>
      </p:sp>
      <p:sp>
        <p:nvSpPr>
          <p:cNvPr id="57347" name="Text Box 3"/>
          <p:cNvSpPr txBox="1">
            <a:spLocks noChangeArrowheads="1"/>
          </p:cNvSpPr>
          <p:nvPr/>
        </p:nvSpPr>
        <p:spPr bwMode="auto">
          <a:xfrm>
            <a:off x="3048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GSM uses a combination of Time Division Multiple Access (TDMA) and Frequency Division Multiple Access (FDMA) encoding.</a:t>
            </a:r>
          </a:p>
          <a:p>
            <a:pPr eaLnBrk="1" hangingPunct="1">
              <a:spcBef>
                <a:spcPct val="50000"/>
              </a:spcBef>
              <a:buFont typeface="Wingdings" panose="05000000000000000000" pitchFamily="2" charset="2"/>
              <a:buChar char="q"/>
            </a:pPr>
            <a:r>
              <a:rPr lang="en-US" altLang="en-US"/>
              <a:t> One or more carrier frequencies are assigned to each base station and each of these carrier frequencies is then divided in time using a TDMA scheme where fundamental unit is called a burst period lasting approximately 0.577 ms.</a:t>
            </a:r>
          </a:p>
          <a:p>
            <a:pPr eaLnBrk="1" hangingPunct="1">
              <a:spcBef>
                <a:spcPct val="50000"/>
              </a:spcBef>
              <a:buFont typeface="Wingdings" panose="05000000000000000000" pitchFamily="2" charset="2"/>
              <a:buChar char="q"/>
            </a:pPr>
            <a:r>
              <a:rPr lang="en-US" altLang="en-US"/>
              <a:t> Eight burst periods are grouped into a TDMA frame of  approximately 4.615 ms which forms the basic unit for the definition of logical channels.</a:t>
            </a:r>
          </a:p>
          <a:p>
            <a:pPr eaLnBrk="1" hangingPunct="1">
              <a:spcBef>
                <a:spcPct val="50000"/>
              </a:spcBef>
              <a:buFont typeface="Wingdings" panose="05000000000000000000" pitchFamily="2" charset="2"/>
              <a:buChar char="q"/>
            </a:pPr>
            <a:r>
              <a:rPr lang="en-US" altLang="en-US"/>
              <a:t> One physical channel is one burst period per TDMA frame while, normally, channels are defined by the number and position of their corresponding burst periods.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969714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Frequency Allocation</a:t>
            </a:r>
          </a:p>
        </p:txBody>
      </p:sp>
      <p:sp>
        <p:nvSpPr>
          <p:cNvPr id="58371" name="Text Box 3"/>
          <p:cNvSpPr txBox="1">
            <a:spLocks noChangeArrowheads="1"/>
          </p:cNvSpPr>
          <p:nvPr/>
        </p:nvSpPr>
        <p:spPr bwMode="auto">
          <a:xfrm>
            <a:off x="381000" y="1600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 </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19200"/>
            <a:ext cx="61055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2209800" y="617220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	Carrier frequencies and TDMA frames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636114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Authentication and Security</a:t>
            </a:r>
          </a:p>
        </p:txBody>
      </p:sp>
      <p:sp>
        <p:nvSpPr>
          <p:cNvPr id="59395" name="Text Box 3"/>
          <p:cNvSpPr txBox="1">
            <a:spLocks noChangeArrowheads="1"/>
          </p:cNvSpPr>
          <p:nvPr/>
        </p:nvSpPr>
        <p:spPr bwMode="auto">
          <a:xfrm>
            <a:off x="381000" y="16002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Authentication involves two functional entities - the SIM card in the mobile phone and the Authentication Center (AUC).</a:t>
            </a:r>
          </a:p>
          <a:p>
            <a:pPr eaLnBrk="1" hangingPunct="1">
              <a:spcBef>
                <a:spcPct val="50000"/>
              </a:spcBef>
              <a:buFont typeface="Wingdings" panose="05000000000000000000" pitchFamily="2" charset="2"/>
              <a:buChar char="q"/>
            </a:pPr>
            <a:r>
              <a:rPr lang="en-US" altLang="en-US" dirty="0"/>
              <a:t> Following authentication by algorithm A3, a key is generated for encryption. </a:t>
            </a:r>
          </a:p>
          <a:p>
            <a:pPr eaLnBrk="1" hangingPunct="1">
              <a:spcBef>
                <a:spcPct val="50000"/>
              </a:spcBef>
              <a:buFont typeface="Wingdings" panose="05000000000000000000" pitchFamily="2" charset="2"/>
              <a:buChar char="q"/>
            </a:pPr>
            <a:r>
              <a:rPr lang="en-US" altLang="en-US" dirty="0"/>
              <a:t> An algorithm A8 is used to generate the key while a different algorithm called A5 is used for both ciphering and deciphering procedures for signaling, voice and data.</a:t>
            </a:r>
          </a:p>
          <a:p>
            <a:pPr eaLnBrk="1" hangingPunct="1">
              <a:spcBef>
                <a:spcPct val="50000"/>
              </a:spcBef>
              <a:buFont typeface="Wingdings" panose="05000000000000000000" pitchFamily="2" charset="2"/>
              <a:buChar char="q"/>
            </a:pPr>
            <a:r>
              <a:rPr lang="en-US" altLang="en-US" dirty="0"/>
              <a:t> So, SS7 signal, voice, data, and SMS within GSM networks are ciphered over the wireless radio interface.</a:t>
            </a:r>
          </a:p>
          <a:p>
            <a:pP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31835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A3 Algorithm</a:t>
            </a:r>
          </a:p>
        </p:txBody>
      </p:sp>
      <p:sp>
        <p:nvSpPr>
          <p:cNvPr id="60419" name="Text Box 3"/>
          <p:cNvSpPr txBox="1">
            <a:spLocks noChangeArrowheads="1"/>
          </p:cNvSpPr>
          <p:nvPr/>
        </p:nvSpPr>
        <p:spPr bwMode="auto">
          <a:xfrm>
            <a:off x="381000" y="12954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During authentication, MSC challenges the MS with a random number (RAND).</a:t>
            </a:r>
          </a:p>
          <a:p>
            <a:pPr eaLnBrk="1" hangingPunct="1">
              <a:spcBef>
                <a:spcPct val="50000"/>
              </a:spcBef>
              <a:buFont typeface="Wingdings" panose="05000000000000000000" pitchFamily="2" charset="2"/>
              <a:buChar char="q"/>
            </a:pPr>
            <a:r>
              <a:rPr lang="en-US" altLang="en-US"/>
              <a:t> SIM card uses this RAND received from the MSC and a secret key Kj stored within the SIM as input. Both the RAND and the Kj secret are 128 bits long. Using the A3 algorithm with RAND and Kj as input a 32-bit output called signature response (SRES) is generated in the MS and then sent back to MSC.</a:t>
            </a:r>
          </a:p>
          <a:p>
            <a:pPr eaLnBrk="1" hangingPunct="1">
              <a:spcBef>
                <a:spcPct val="50000"/>
              </a:spcBef>
              <a:buFont typeface="Wingdings" panose="05000000000000000000" pitchFamily="2" charset="2"/>
              <a:buChar char="q"/>
            </a:pPr>
            <a:r>
              <a:rPr lang="en-US" altLang="en-US"/>
              <a:t> Using the same set of algorithms, the AUC also generates a SRES. The SRES from MS and the SRES generated by the AUC are compared.</a:t>
            </a:r>
          </a:p>
          <a:p>
            <a:pPr eaLnBrk="1" hangingPunct="1">
              <a:spcBef>
                <a:spcPct val="50000"/>
              </a:spcBef>
              <a:buFont typeface="Wingdings" panose="05000000000000000000" pitchFamily="2" charset="2"/>
              <a:buChar char="q"/>
            </a:pPr>
            <a:r>
              <a:rPr lang="en-US" altLang="en-US"/>
              <a:t> If they are the same, the MS is authenticated.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776711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A3 Algorithm</a:t>
            </a:r>
          </a:p>
        </p:txBody>
      </p:sp>
      <p:sp>
        <p:nvSpPr>
          <p:cNvPr id="61443" name="Text Box 3"/>
          <p:cNvSpPr txBox="1">
            <a:spLocks noChangeArrowheads="1"/>
          </p:cNvSpPr>
          <p:nvPr/>
        </p:nvSpPr>
        <p:spPr bwMode="auto">
          <a:xfrm>
            <a:off x="381000" y="16002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idea is that no keys will be transacted over the air. However, if the SRES values calculated independently by the SIM and the AUC are the same, then Kj has to be same and if Kj is same, SIM card is genuine.</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52800"/>
            <a:ext cx="533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588350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Frequency reuse in GSM</a:t>
            </a:r>
          </a:p>
        </p:txBody>
      </p:sp>
      <p:sp>
        <p:nvSpPr>
          <p:cNvPr id="7171" name="Text Box 3"/>
          <p:cNvSpPr txBox="1">
            <a:spLocks noChangeArrowheads="1"/>
          </p:cNvSpPr>
          <p:nvPr/>
        </p:nvSpPr>
        <p:spPr bwMode="auto">
          <a:xfrm>
            <a:off x="381000" y="1143000"/>
            <a:ext cx="8305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a:t>
            </a:r>
            <a:r>
              <a:rPr lang="en-US" altLang="en-US" dirty="0">
                <a:latin typeface="BaskervilleBE-Regular" charset="0"/>
              </a:rPr>
              <a:t>Only at a distance of </a:t>
            </a:r>
            <a:r>
              <a:rPr lang="en-US" altLang="en-US" i="1" dirty="0">
                <a:latin typeface="BaskervilleBE-Italic" charset="0"/>
              </a:rPr>
              <a:t>D </a:t>
            </a:r>
            <a:r>
              <a:rPr lang="en-US" altLang="en-US" dirty="0">
                <a:latin typeface="BaskervilleBE-Regular" charset="0"/>
              </a:rPr>
              <a:t>(known as frequency reuse distance), the same frequency from the set </a:t>
            </a:r>
            <a:r>
              <a:rPr lang="en-US" altLang="en-US" i="1" dirty="0" err="1">
                <a:latin typeface="BaskervilleBE-Italic" charset="0"/>
              </a:rPr>
              <a:t>fbi</a:t>
            </a:r>
            <a:r>
              <a:rPr lang="en-US" altLang="en-US" i="1" dirty="0">
                <a:latin typeface="BaskervilleBE-Italic" charset="0"/>
              </a:rPr>
              <a:t> </a:t>
            </a:r>
            <a:r>
              <a:rPr lang="en-US" altLang="en-US" dirty="0">
                <a:latin typeface="BaskervilleBE-Regular" charset="0"/>
              </a:rPr>
              <a:t>can be reused. Cells with distance </a:t>
            </a:r>
            <a:r>
              <a:rPr lang="en-US" altLang="en-US" i="1" dirty="0">
                <a:latin typeface="BaskervilleBE-Italic" charset="0"/>
              </a:rPr>
              <a:t>D </a:t>
            </a:r>
            <a:r>
              <a:rPr lang="en-US" altLang="en-US" dirty="0">
                <a:latin typeface="BaskervilleBE-Regular" charset="0"/>
              </a:rPr>
              <a:t>from cell </a:t>
            </a:r>
            <a:r>
              <a:rPr lang="en-US" altLang="en-US" i="1" dirty="0" err="1">
                <a:latin typeface="BaskervilleBE-Italic" charset="0"/>
              </a:rPr>
              <a:t>i</a:t>
            </a:r>
            <a:r>
              <a:rPr lang="en-US" altLang="en-US" dirty="0">
                <a:latin typeface="BaskervilleBE-Regular" charset="0"/>
              </a:rPr>
              <a:t>, can be assigned one or all the frequencies from the set </a:t>
            </a:r>
            <a:r>
              <a:rPr lang="en-US" altLang="en-US" i="1" dirty="0" err="1">
                <a:latin typeface="BaskervilleBE-Italic" charset="0"/>
              </a:rPr>
              <a:t>fbi</a:t>
            </a:r>
            <a:r>
              <a:rPr lang="en-US" altLang="en-US" i="1" dirty="0">
                <a:latin typeface="BaskervilleBE-Italic" charset="0"/>
              </a:rPr>
              <a:t> </a:t>
            </a:r>
            <a:r>
              <a:rPr lang="en-US" altLang="en-US" dirty="0">
                <a:latin typeface="BaskervilleBE-Regular" charset="0"/>
              </a:rPr>
              <a:t>belonging to cell </a:t>
            </a:r>
            <a:r>
              <a:rPr lang="en-US" altLang="en-US" i="1" dirty="0" err="1">
                <a:latin typeface="BaskervilleBE-Italic" charset="0"/>
              </a:rPr>
              <a:t>i</a:t>
            </a:r>
            <a:r>
              <a:rPr lang="en-US" altLang="en-US" dirty="0">
                <a:latin typeface="BaskervilleBE-Regular" charset="0"/>
              </a:rPr>
              <a:t>.</a:t>
            </a:r>
          </a:p>
          <a:p>
            <a:pPr eaLnBrk="1" hangingPunct="1">
              <a:spcBef>
                <a:spcPct val="50000"/>
              </a:spcBef>
              <a:buFont typeface="Wingdings" panose="05000000000000000000" pitchFamily="2" charset="2"/>
              <a:buChar char="q"/>
            </a:pPr>
            <a:r>
              <a:rPr lang="en-US" altLang="en-US" dirty="0">
                <a:latin typeface="BaskervilleBE-Regular" charset="0"/>
              </a:rPr>
              <a:t> When moving from one cell to another during an ongoing conversation, an automatic channel change occurs. This phenomenon is called </a:t>
            </a:r>
            <a:r>
              <a:rPr lang="en-US" altLang="en-US" dirty="0">
                <a:solidFill>
                  <a:srgbClr val="3333FF"/>
                </a:solidFill>
                <a:latin typeface="BaskervilleBE-Regular" charset="0"/>
              </a:rPr>
              <a:t>handover</a:t>
            </a:r>
            <a:r>
              <a:rPr lang="en-US" altLang="en-US" dirty="0">
                <a:latin typeface="BaskervilleBE-Regular" charset="0"/>
              </a:rPr>
              <a:t>. Handover maintains an active speech and data connection over cell boundaries.</a:t>
            </a:r>
          </a:p>
          <a:p>
            <a:pPr eaLnBrk="1" hangingPunct="1">
              <a:spcBef>
                <a:spcPct val="50000"/>
              </a:spcBef>
              <a:buFont typeface="Wingdings" panose="05000000000000000000" pitchFamily="2" charset="2"/>
              <a:buChar char="q"/>
            </a:pPr>
            <a:r>
              <a:rPr lang="en-US" altLang="en-US" dirty="0">
                <a:latin typeface="BaskervilleBE-Regular" charset="0"/>
              </a:rPr>
              <a:t> The regular repetition of frequencies in cells result in a clustering of cells. The clusters generated in this way can consume the whole frequency band. The size of a cluster is defined by </a:t>
            </a:r>
            <a:r>
              <a:rPr lang="en-US" altLang="en-US" i="1" dirty="0">
                <a:latin typeface="BaskervilleBE-Italic" charset="0"/>
              </a:rPr>
              <a:t>k</a:t>
            </a:r>
            <a:r>
              <a:rPr lang="en-US" altLang="en-US" dirty="0">
                <a:latin typeface="BaskervilleBE-Regular" charset="0"/>
              </a:rPr>
              <a:t>, the number of cells in the cluster. This also defines the frequency reuse distance </a:t>
            </a:r>
            <a:r>
              <a:rPr lang="en-US" altLang="en-US" i="1" dirty="0">
                <a:latin typeface="BaskervilleBE-Italic" charset="0"/>
              </a:rPr>
              <a:t>D</a:t>
            </a:r>
            <a:r>
              <a:rPr lang="en-US" altLang="en-US" dirty="0">
                <a:latin typeface="BaskervilleBE-Regular" charset="0"/>
              </a:rPr>
              <a:t>. The figure in next slide shows an example of cluster size of 4.</a:t>
            </a: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849284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A8 Algorithm</a:t>
            </a:r>
          </a:p>
        </p:txBody>
      </p:sp>
      <p:sp>
        <p:nvSpPr>
          <p:cNvPr id="62467"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A8 algorithm is the key generation algorithm.</a:t>
            </a:r>
          </a:p>
          <a:p>
            <a:pPr eaLnBrk="1" hangingPunct="1">
              <a:spcBef>
                <a:spcPct val="50000"/>
              </a:spcBef>
              <a:buFont typeface="Wingdings" panose="05000000000000000000" pitchFamily="2" charset="2"/>
              <a:buChar char="q"/>
            </a:pPr>
            <a:r>
              <a:rPr lang="en-US" altLang="en-US"/>
              <a:t> A8 generates a session key, Kc, from the random challenge RAND (received from the MSC) and from the secret key Kj.</a:t>
            </a:r>
          </a:p>
          <a:p>
            <a:pPr eaLnBrk="1" hangingPunct="1">
              <a:spcBef>
                <a:spcPct val="50000"/>
              </a:spcBef>
              <a:buFont typeface="Wingdings" panose="05000000000000000000" pitchFamily="2" charset="2"/>
              <a:buChar char="q"/>
            </a:pPr>
            <a:r>
              <a:rPr lang="en-US" altLang="en-US"/>
              <a:t> Keys are generated at both the MS and the network end. The session key, Kc, is used for ciphering till the MSC decides to authenticate the MS once again.</a:t>
            </a:r>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343400"/>
            <a:ext cx="41910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629072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A5 Algorithm</a:t>
            </a:r>
          </a:p>
        </p:txBody>
      </p:sp>
      <p:sp>
        <p:nvSpPr>
          <p:cNvPr id="63491" name="Text Box 3"/>
          <p:cNvSpPr txBox="1">
            <a:spLocks noChangeArrowheads="1"/>
          </p:cNvSpPr>
          <p:nvPr/>
        </p:nvSpPr>
        <p:spPr bwMode="auto">
          <a:xfrm>
            <a:off x="381000" y="12954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A5 is the stream cipher algorithm used to encrypt over-the-air transmissions. The stream cipher is initialized all over again for  every frame sent with the session key, Kc, and the number of the frame being encrypted or decrypted.</a:t>
            </a:r>
          </a:p>
          <a:p>
            <a:pPr eaLnBrk="1" hangingPunct="1">
              <a:spcBef>
                <a:spcPct val="50000"/>
              </a:spcBef>
              <a:buFont typeface="Wingdings" panose="05000000000000000000" pitchFamily="2" charset="2"/>
              <a:buChar char="q"/>
            </a:pPr>
            <a:r>
              <a:rPr lang="en-US" altLang="en-US"/>
              <a:t> Same Kc is used throughout the call but the 22-bit frame number changes during the call, thus, generating a unique key stream for every frame.</a:t>
            </a:r>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343400"/>
            <a:ext cx="59912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1182368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0" y="201295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 Next Chapter</a:t>
            </a:r>
          </a:p>
          <a:p>
            <a:endParaRPr lang="en-US" altLang="en-US"/>
          </a:p>
        </p:txBody>
      </p:sp>
      <p:sp>
        <p:nvSpPr>
          <p:cNvPr id="64515" name="Rectangle 4"/>
          <p:cNvSpPr>
            <a:spLocks noChangeArrowheads="1"/>
          </p:cNvSpPr>
          <p:nvPr/>
        </p:nvSpPr>
        <p:spPr bwMode="auto">
          <a:xfrm>
            <a:off x="0" y="2957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u="sng"/>
              <a:t>Short Message Service</a:t>
            </a:r>
          </a:p>
        </p:txBody>
      </p:sp>
      <p:sp>
        <p:nvSpPr>
          <p:cNvPr id="64516"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17" name="Rectangle 6"/>
          <p:cNvSpPr>
            <a:spLocks noChangeArrowheads="1"/>
          </p:cNvSpPr>
          <p:nvPr/>
        </p:nvSpPr>
        <p:spPr bwMode="auto">
          <a:xfrm>
            <a:off x="0" y="3902075"/>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Thanks</a:t>
            </a:r>
          </a:p>
          <a:p>
            <a:endParaRPr lang="en-US" altLang="en-US"/>
          </a:p>
        </p:txBody>
      </p:sp>
      <p:sp>
        <p:nvSpPr>
          <p:cNvPr id="64518"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 name="Footer Placeholder 1"/>
          <p:cNvSpPr>
            <a:spLocks noGrp="1"/>
          </p:cNvSpPr>
          <p:nvPr>
            <p:ph type="ftr" sz="quarter" idx="3"/>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30807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Cell clusters in GSM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47863"/>
            <a:ext cx="6172200"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0498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System Hierarchy</a:t>
            </a:r>
          </a:p>
        </p:txBody>
      </p:sp>
      <p:pic>
        <p:nvPicPr>
          <p:cNvPr id="92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93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6379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System Hierarchy</a:t>
            </a:r>
          </a:p>
        </p:txBody>
      </p:sp>
      <p:sp>
        <p:nvSpPr>
          <p:cNvPr id="10243" name="Text Box 3"/>
          <p:cNvSpPr txBox="1">
            <a:spLocks noChangeArrowheads="1"/>
          </p:cNvSpPr>
          <p:nvPr/>
        </p:nvSpPr>
        <p:spPr bwMode="auto">
          <a:xfrm>
            <a:off x="381000" y="16002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a:t>
            </a:r>
            <a:r>
              <a:rPr lang="en-US" altLang="en-US">
                <a:latin typeface="BaskervilleBE-Regular" charset="0"/>
              </a:rPr>
              <a:t>onsists at the minimum one administrative region assigned to one MSC (Mobile Switching Centre)</a:t>
            </a:r>
          </a:p>
          <a:p>
            <a:pPr eaLnBrk="1" hangingPunct="1">
              <a:spcBef>
                <a:spcPct val="50000"/>
              </a:spcBef>
              <a:buFont typeface="Wingdings" panose="05000000000000000000" pitchFamily="2" charset="2"/>
              <a:buChar char="q"/>
            </a:pPr>
            <a:r>
              <a:rPr lang="en-US" altLang="en-US">
                <a:latin typeface="BaskervilleBE-Regular" charset="0"/>
              </a:rPr>
              <a:t> Administrative region is commonly known as PLMN (Public Land Mobile Network)</a:t>
            </a:r>
          </a:p>
          <a:p>
            <a:pPr eaLnBrk="1" hangingPunct="1">
              <a:spcBef>
                <a:spcPct val="50000"/>
              </a:spcBef>
              <a:buFont typeface="Wingdings" panose="05000000000000000000" pitchFamily="2" charset="2"/>
              <a:buChar char="q"/>
            </a:pPr>
            <a:r>
              <a:rPr lang="en-US" altLang="en-US">
                <a:latin typeface="BaskervilleBE-Regular" charset="0"/>
              </a:rPr>
              <a:t> Each administrative region is subdivided into one or many Location Area (LA)</a:t>
            </a:r>
          </a:p>
          <a:p>
            <a:pPr eaLnBrk="1" hangingPunct="1">
              <a:spcBef>
                <a:spcPct val="50000"/>
              </a:spcBef>
              <a:buFont typeface="Wingdings" panose="05000000000000000000" pitchFamily="2" charset="2"/>
              <a:buChar char="q"/>
            </a:pPr>
            <a:r>
              <a:rPr lang="en-US" altLang="en-US">
                <a:latin typeface="BaskervilleBE-Regular" charset="0"/>
              </a:rPr>
              <a:t> One LA consists of many cell groups and each cell group is assigned to one BSC (Base Station Controller)</a:t>
            </a:r>
          </a:p>
          <a:p>
            <a:pPr eaLnBrk="1" hangingPunct="1">
              <a:spcBef>
                <a:spcPct val="50000"/>
              </a:spcBef>
              <a:buFont typeface="Wingdings" panose="05000000000000000000" pitchFamily="2" charset="2"/>
              <a:buChar char="q"/>
            </a:pPr>
            <a:r>
              <a:rPr lang="en-US" altLang="en-US">
                <a:latin typeface="BaskervilleBE-Regular" charset="0"/>
              </a:rPr>
              <a:t> For each LA, there will be at least one BSC while cells in one BSC can belong to different LAs</a:t>
            </a: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79029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2071</TotalTime>
  <Words>5333</Words>
  <Application>Microsoft Office PowerPoint</Application>
  <PresentationFormat>On-screen Show (4:3)</PresentationFormat>
  <Paragraphs>375</Paragraphs>
  <Slides>62</Slides>
  <Notes>62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AvantGarde-Demi</vt:lpstr>
      <vt:lpstr>BaskervilleBE-Italic</vt:lpstr>
      <vt:lpstr>BaskervilleBE-Medium</vt:lpstr>
      <vt:lpstr>BaskervilleBE-Regular</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163</cp:revision>
  <dcterms:created xsi:type="dcterms:W3CDTF">1998-04-19T17:54:40Z</dcterms:created>
  <dcterms:modified xsi:type="dcterms:W3CDTF">2015-09-19T21:07:04Z</dcterms:modified>
</cp:coreProperties>
</file>