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46"/>
  </p:notesMasterIdLst>
  <p:sldIdLst>
    <p:sldId id="315"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D0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574274-8295-4755-BF38-145D2F19DC35}" type="slidenum">
              <a:rPr lang="en-US" altLang="en-US" sz="1200"/>
              <a:pPr eaLnBrk="1" hangingPunct="1"/>
              <a:t>10</a:t>
            </a:fld>
            <a:endParaRPr lang="en-US" altLang="en-US" sz="1200"/>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23285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BEDDE8-BF84-40E6-9085-BBF5D5E31F3C}" type="slidenum">
              <a:rPr lang="en-US" altLang="en-US" sz="1200"/>
              <a:pPr eaLnBrk="1" hangingPunct="1"/>
              <a:t>11</a:t>
            </a:fld>
            <a:endParaRPr lang="en-US" altLang="en-US" sz="120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47005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947AE6F-43E2-48D8-A56F-F390130A30B7}" type="slidenum">
              <a:rPr lang="en-US" altLang="en-US" sz="1200"/>
              <a:pPr eaLnBrk="1" hangingPunct="1"/>
              <a:t>12</a:t>
            </a:fld>
            <a:endParaRPr lang="en-US" altLang="en-US" sz="1200"/>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54305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8FDEF0-742D-4EC0-ACD9-DDD6DFD5006C}" type="slidenum">
              <a:rPr lang="en-US" altLang="en-US" sz="1200"/>
              <a:pPr eaLnBrk="1" hangingPunct="1"/>
              <a:t>13</a:t>
            </a:fld>
            <a:endParaRPr lang="en-US" altLang="en-US" sz="1200"/>
          </a:p>
        </p:txBody>
      </p:sp>
      <p:sp>
        <p:nvSpPr>
          <p:cNvPr id="60419" name="Rectangle 1026"/>
          <p:cNvSpPr>
            <a:spLocks noGrp="1" noRot="1" noChangeAspect="1" noChangeArrowheads="1" noTextEdit="1"/>
          </p:cNvSpPr>
          <p:nvPr>
            <p:ph type="sldImg"/>
          </p:nvPr>
        </p:nvSpPr>
        <p:spPr>
          <a:solidFill>
            <a:srgbClr val="FFFFFF"/>
          </a:solidFill>
          <a:ln/>
        </p:spPr>
      </p:sp>
      <p:sp>
        <p:nvSpPr>
          <p:cNvPr id="60420" name="Rectangle 1027"/>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601976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C2284DB-CCA2-473C-AF06-70388479A3BF}" type="slidenum">
              <a:rPr lang="en-US" altLang="en-US" sz="1200"/>
              <a:pPr eaLnBrk="1" hangingPunct="1"/>
              <a:t>14</a:t>
            </a:fld>
            <a:endParaRPr lang="en-US" altLang="en-US" sz="1200"/>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32862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2393C1-99D2-4F99-AF03-01ABE6D00BE1}" type="slidenum">
              <a:rPr lang="en-US" altLang="en-US" sz="1200"/>
              <a:pPr eaLnBrk="1" hangingPunct="1"/>
              <a:t>15</a:t>
            </a:fld>
            <a:endParaRPr lang="en-US" altLang="en-US" sz="1200"/>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97552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BE98FDB-D42A-409C-9548-42D04391992F}" type="slidenum">
              <a:rPr lang="en-US" altLang="en-US" sz="1200"/>
              <a:pPr eaLnBrk="1" hangingPunct="1"/>
              <a:t>16</a:t>
            </a:fld>
            <a:endParaRPr lang="en-US" altLang="en-US" sz="1200"/>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24494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2F8FD2-DDA8-4C3F-926F-121E2BAC97D0}" type="slidenum">
              <a:rPr lang="en-US" altLang="en-US" sz="1200"/>
              <a:pPr eaLnBrk="1" hangingPunct="1"/>
              <a:t>17</a:t>
            </a:fld>
            <a:endParaRPr lang="en-US" altLang="en-US" sz="1200"/>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64390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7366DA-9FF5-48F3-A385-7CB6017A3EB2}" type="slidenum">
              <a:rPr lang="en-US" altLang="en-US" sz="1200"/>
              <a:pPr eaLnBrk="1" hangingPunct="1"/>
              <a:t>18</a:t>
            </a:fld>
            <a:endParaRPr lang="en-US" altLang="en-US" sz="1200"/>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76189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1D64F6-F52B-4765-BC9A-B0398650D0BC}" type="slidenum">
              <a:rPr lang="en-US" altLang="en-US" sz="1200"/>
              <a:pPr eaLnBrk="1" hangingPunct="1"/>
              <a:t>19</a:t>
            </a:fld>
            <a:endParaRPr lang="en-US" altLang="en-US" sz="1200"/>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65027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9FBA526-7691-4229-A32B-7C886D73BD26}" type="slidenum">
              <a:rPr lang="en-US" altLang="en-US" sz="1200"/>
              <a:pPr eaLnBrk="1" hangingPunct="1"/>
              <a:t>2</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8248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1502760-AF87-43FC-8F8C-C90AA73573C7}" type="slidenum">
              <a:rPr lang="en-US" altLang="en-US" sz="1200"/>
              <a:pPr eaLnBrk="1" hangingPunct="1"/>
              <a:t>20</a:t>
            </a:fld>
            <a:endParaRPr lang="en-US" altLang="en-US" sz="1200"/>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06714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31A3DC5-14B4-43F7-84AF-BFBE0315F605}" type="slidenum">
              <a:rPr lang="en-US" altLang="en-US" sz="1200"/>
              <a:pPr eaLnBrk="1" hangingPunct="1"/>
              <a:t>21</a:t>
            </a:fld>
            <a:endParaRPr lang="en-US" altLang="en-US" sz="1200"/>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81613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7B9E9D-1353-4C98-8430-05961A29A889}" type="slidenum">
              <a:rPr lang="en-US" altLang="en-US" sz="1200"/>
              <a:pPr eaLnBrk="1" hangingPunct="1"/>
              <a:t>22</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8160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354DD35-38A3-4EBA-BE99-A2EFEFF19797}" type="slidenum">
              <a:rPr lang="en-US" altLang="en-US" sz="1200"/>
              <a:pPr eaLnBrk="1" hangingPunct="1"/>
              <a:t>23</a:t>
            </a:fld>
            <a:endParaRPr lang="en-US" altLang="en-US" sz="1200"/>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64548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4FB6E92-62C7-40F3-8683-966982B30997}" type="slidenum">
              <a:rPr lang="en-US" altLang="en-US" sz="1200"/>
              <a:pPr eaLnBrk="1" hangingPunct="1"/>
              <a:t>24</a:t>
            </a:fld>
            <a:endParaRPr lang="en-US" altLang="en-US" sz="120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27390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83A1DAF-9D80-403A-BDD7-4A641CF9A563}" type="slidenum">
              <a:rPr lang="en-US" altLang="en-US" sz="1200"/>
              <a:pPr eaLnBrk="1" hangingPunct="1"/>
              <a:t>25</a:t>
            </a:fld>
            <a:endParaRPr lang="en-US" altLang="en-US" sz="1200"/>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62576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8668E65-4B59-4BC4-9BC3-C162F0306E8B}" type="slidenum">
              <a:rPr lang="en-US" altLang="en-US" sz="1200"/>
              <a:pPr eaLnBrk="1" hangingPunct="1"/>
              <a:t>26</a:t>
            </a:fld>
            <a:endParaRPr lang="en-US" altLang="en-US" sz="1200"/>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19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75DA9F-C26D-4972-B4E0-0D68FCB62D4E}" type="slidenum">
              <a:rPr lang="en-US" altLang="en-US" sz="1200"/>
              <a:pPr eaLnBrk="1" hangingPunct="1"/>
              <a:t>27</a:t>
            </a:fld>
            <a:endParaRPr lang="en-US" altLang="en-US" sz="1200"/>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57393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8C4E3C-1659-4D31-81C1-E00403D969DE}" type="slidenum">
              <a:rPr lang="en-US" altLang="en-US" sz="1200"/>
              <a:pPr eaLnBrk="1" hangingPunct="1"/>
              <a:t>28</a:t>
            </a:fld>
            <a:endParaRPr lang="en-US" altLang="en-US" sz="1200"/>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93107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2D66FE4-934F-4D2A-AE5D-61C61F1AC842}" type="slidenum">
              <a:rPr lang="en-US" altLang="en-US" sz="1200"/>
              <a:pPr eaLnBrk="1" hangingPunct="1"/>
              <a:t>29</a:t>
            </a:fld>
            <a:endParaRPr lang="en-US" altLang="en-US" sz="1200"/>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4042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581804B-FEE7-431D-867F-BAE201639696}" type="slidenum">
              <a:rPr lang="en-US" altLang="en-US" sz="1200"/>
              <a:pPr eaLnBrk="1" hangingPunct="1"/>
              <a:t>3</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07973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399629F-6A31-4554-9D92-7D3D0F672228}" type="slidenum">
              <a:rPr lang="en-US" altLang="en-US" sz="1200"/>
              <a:pPr eaLnBrk="1" hangingPunct="1"/>
              <a:t>30</a:t>
            </a:fld>
            <a:endParaRPr lang="en-US" altLang="en-US" sz="1200"/>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10788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88A6759-299D-44AD-86F5-3269A7B8D16A}" type="slidenum">
              <a:rPr lang="en-US" altLang="en-US" sz="1200"/>
              <a:pPr eaLnBrk="1" hangingPunct="1"/>
              <a:t>31</a:t>
            </a:fld>
            <a:endParaRPr lang="en-US" altLang="en-US"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57243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C6307C8-35D0-4934-9B85-6740056F49B8}" type="slidenum">
              <a:rPr lang="en-US" altLang="en-US" sz="1200"/>
              <a:pPr eaLnBrk="1" hangingPunct="1"/>
              <a:t>32</a:t>
            </a:fld>
            <a:endParaRPr lang="en-US" altLang="en-US" sz="1200"/>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447194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471354-97FC-419E-BD8C-45E5763460ED}" type="slidenum">
              <a:rPr lang="en-US" altLang="en-US" sz="1200"/>
              <a:pPr eaLnBrk="1" hangingPunct="1"/>
              <a:t>33</a:t>
            </a:fld>
            <a:endParaRPr lang="en-US" altLang="en-US" sz="1200"/>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13132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B0EBA8-4DC5-4AC6-98D8-DF64A7D6BEC7}" type="slidenum">
              <a:rPr lang="en-US" altLang="en-US" sz="1200"/>
              <a:pPr eaLnBrk="1" hangingPunct="1"/>
              <a:t>34</a:t>
            </a:fld>
            <a:endParaRPr lang="en-US" altLang="en-US" sz="1200"/>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654465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DAA78D4-D6E5-4A2B-9AE9-E5A3A404FEB7}" type="slidenum">
              <a:rPr lang="en-US" altLang="en-US" sz="1200"/>
              <a:pPr eaLnBrk="1" hangingPunct="1"/>
              <a:t>35</a:t>
            </a:fld>
            <a:endParaRPr lang="en-US" altLang="en-US" sz="1200"/>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76421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F129E1F-3FA2-4DA6-82A7-C65927088AD2}" type="slidenum">
              <a:rPr lang="en-US" altLang="en-US" sz="1200"/>
              <a:pPr eaLnBrk="1" hangingPunct="1"/>
              <a:t>36</a:t>
            </a:fld>
            <a:endParaRPr lang="en-US" altLang="en-US" sz="1200"/>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697928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2FED6BA-BC27-441E-90E0-4A7429C43E28}" type="slidenum">
              <a:rPr lang="en-US" altLang="en-US" sz="1200"/>
              <a:pPr eaLnBrk="1" hangingPunct="1"/>
              <a:t>37</a:t>
            </a:fld>
            <a:endParaRPr lang="en-US" altLang="en-US" sz="1200"/>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7798923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9B351B3-5D07-44E9-815E-AA3DAEADE513}" type="slidenum">
              <a:rPr lang="en-US" altLang="en-US" sz="1200"/>
              <a:pPr eaLnBrk="1" hangingPunct="1"/>
              <a:t>38</a:t>
            </a:fld>
            <a:endParaRPr lang="en-US" altLang="en-US" sz="1200"/>
          </a:p>
        </p:txBody>
      </p:sp>
      <p:sp>
        <p:nvSpPr>
          <p:cNvPr id="86019" name="Rectangle 2"/>
          <p:cNvSpPr>
            <a:spLocks noGrp="1" noRot="1" noChangeAspect="1" noChangeArrowheads="1" noTextEdit="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48998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C51ED07-2145-4982-A988-E5EF0A310C6C}" type="slidenum">
              <a:rPr lang="en-US" altLang="en-US" sz="1200"/>
              <a:pPr eaLnBrk="1" hangingPunct="1"/>
              <a:t>39</a:t>
            </a:fld>
            <a:endParaRPr lang="en-US" altLang="en-US" sz="1200"/>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0298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15D062-D21C-47C5-AD1F-E938CA85589A}" type="slidenum">
              <a:rPr lang="en-US" altLang="en-US" sz="1200"/>
              <a:pPr eaLnBrk="1" hangingPunct="1"/>
              <a:t>4</a:t>
            </a:fld>
            <a:endParaRPr lang="en-US" altLang="en-US" sz="1200"/>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038966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7306456-827B-4E14-B431-A1A971AB0AE9}" type="slidenum">
              <a:rPr lang="en-US" altLang="en-US" sz="1200"/>
              <a:pPr eaLnBrk="1" hangingPunct="1"/>
              <a:t>40</a:t>
            </a:fld>
            <a:endParaRPr lang="en-US" altLang="en-US" sz="1200"/>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27533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343005-8D7B-4D8A-958C-20D8562E9725}" type="slidenum">
              <a:rPr lang="en-US" altLang="en-US" sz="1200"/>
              <a:pPr eaLnBrk="1" hangingPunct="1"/>
              <a:t>41</a:t>
            </a:fld>
            <a:endParaRPr lang="en-US" altLang="en-US" sz="1200"/>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333757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10D9A1E-625F-4E7B-9CA1-3F272401BF62}" type="slidenum">
              <a:rPr lang="en-US" altLang="en-US" sz="1200"/>
              <a:pPr eaLnBrk="1" hangingPunct="1"/>
              <a:t>42</a:t>
            </a:fld>
            <a:endParaRPr lang="en-US" altLang="en-US" sz="1200"/>
          </a:p>
        </p:txBody>
      </p:sp>
      <p:sp>
        <p:nvSpPr>
          <p:cNvPr id="90115" name="Rectangle 2"/>
          <p:cNvSpPr>
            <a:spLocks noGrp="1" noRot="1" noChangeAspect="1" noChangeArrowheads="1" noTextEdit="1"/>
          </p:cNvSpPr>
          <p:nvPr>
            <p:ph type="sldImg"/>
          </p:nvPr>
        </p:nvSpPr>
        <p:spPr>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300004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25AA403-2624-4E48-BF18-DF904BE87D49}" type="slidenum">
              <a:rPr lang="en-US" altLang="en-US" sz="1200"/>
              <a:pPr eaLnBrk="1" hangingPunct="1"/>
              <a:t>43</a:t>
            </a:fld>
            <a:endParaRPr lang="en-US" altLang="en-US" sz="1200"/>
          </a:p>
        </p:txBody>
      </p:sp>
      <p:sp>
        <p:nvSpPr>
          <p:cNvPr id="91139"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940924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9AA885-C1D5-45B7-A6D2-BE69EDDD09D3}" type="slidenum">
              <a:rPr lang="en-US" altLang="en-US" sz="1200"/>
              <a:pPr eaLnBrk="1" hangingPunct="1"/>
              <a:t>44</a:t>
            </a:fld>
            <a:endParaRPr lang="en-US" altLang="en-US" sz="1200"/>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51553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9BCC258-C955-421F-9F3D-471DB3F1BFFB}" type="slidenum">
              <a:rPr lang="en-US" altLang="en-US" sz="1200"/>
              <a:pPr eaLnBrk="1" hangingPunct="1"/>
              <a:t>5</a:t>
            </a:fld>
            <a:endParaRPr lang="en-US" altLang="en-US" sz="1200"/>
          </a:p>
        </p:txBody>
      </p:sp>
      <p:sp>
        <p:nvSpPr>
          <p:cNvPr id="52227" name="Rectangle 1026"/>
          <p:cNvSpPr>
            <a:spLocks noGrp="1" noRot="1" noChangeAspect="1" noChangeArrowheads="1" noTextEdit="1"/>
          </p:cNvSpPr>
          <p:nvPr>
            <p:ph type="sldImg"/>
          </p:nvPr>
        </p:nvSpPr>
        <p:spPr>
          <a:solidFill>
            <a:srgbClr val="FFFFFF"/>
          </a:solidFill>
          <a:ln/>
        </p:spPr>
      </p:sp>
      <p:sp>
        <p:nvSpPr>
          <p:cNvPr id="52228" name="Rectangle 1027"/>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6120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04D1397-3F9E-4B62-8213-34A7956D5402}" type="slidenum">
              <a:rPr lang="en-US" altLang="en-US" sz="1200"/>
              <a:pPr eaLnBrk="1" hangingPunct="1"/>
              <a:t>6</a:t>
            </a:fld>
            <a:endParaRPr lang="en-US" altLang="en-US" sz="1200"/>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1154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A94DE0-7856-437A-8AE3-530649C2CBC5}" type="slidenum">
              <a:rPr lang="en-US" altLang="en-US" sz="1200"/>
              <a:pPr eaLnBrk="1" hangingPunct="1"/>
              <a:t>7</a:t>
            </a:fld>
            <a:endParaRPr lang="en-US" altLang="en-US" sz="1200"/>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7323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F9ACD43-E48A-4F84-94D0-A781F5A57943}" type="slidenum">
              <a:rPr lang="en-US" altLang="en-US" sz="1200"/>
              <a:pPr eaLnBrk="1" hangingPunct="1"/>
              <a:t>8</a:t>
            </a:fld>
            <a:endParaRPr lang="en-US" altLang="en-US" sz="1200"/>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1787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FAD65EB-B9D8-44DD-9D13-01F8AF50D38C}" type="slidenum">
              <a:rPr lang="en-US" altLang="en-US" sz="1200"/>
              <a:pPr eaLnBrk="1" hangingPunct="1"/>
              <a:t>9</a:t>
            </a:fld>
            <a:endParaRPr lang="en-US" altLang="en-US" sz="1200"/>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5116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a:solidFill>
                  <a:schemeClr val="tx2"/>
                </a:solidFill>
              </a:rPr>
              <a:t> </a:t>
            </a:r>
            <a:r>
              <a:rPr lang="en-US" altLang="en-US" sz="4400" b="1" smtClean="0">
                <a:solidFill>
                  <a:srgbClr val="3333FF"/>
                </a:solidFill>
              </a:rPr>
              <a:t>Notes#7</a:t>
            </a:r>
            <a:r>
              <a:rPr lang="en-US" altLang="en-US" sz="440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3733800" y="4038600"/>
            <a:ext cx="533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4000" dirty="0" smtClean="0">
                <a:solidFill>
                  <a:srgbClr val="FF0000"/>
                </a:solidFill>
              </a:rPr>
              <a:t> </a:t>
            </a:r>
            <a:r>
              <a:rPr lang="en-US" altLang="en-US" sz="4000" dirty="0" smtClean="0">
                <a:solidFill>
                  <a:srgbClr val="FF0000"/>
                </a:solidFill>
              </a:rPr>
              <a:t>Short Message Service            (SMS)</a:t>
            </a:r>
            <a:endParaRPr lang="en-US" altLang="en-US" sz="4000" dirty="0">
              <a:solidFill>
                <a:srgbClr val="FF0000"/>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SMS as an Information Bearer</a:t>
            </a:r>
          </a:p>
        </p:txBody>
      </p:sp>
      <p:sp>
        <p:nvSpPr>
          <p:cNvPr id="11267" name="Text Box 3"/>
          <p:cNvSpPr txBox="1">
            <a:spLocks noChangeArrowheads="1"/>
          </p:cNvSpPr>
          <p:nvPr/>
        </p:nvSpPr>
        <p:spPr bwMode="auto">
          <a:xfrm>
            <a:off x="381000" y="14478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For using SMS as an information bearer, we need to connect the services running on the Enterprise Origin server to the SC through an SME (Short Message Entity) or ESME (External Short Message Entity).</a:t>
            </a:r>
          </a:p>
          <a:p>
            <a:pPr eaLnBrk="1" hangingPunct="1">
              <a:spcBef>
                <a:spcPct val="50000"/>
              </a:spcBef>
              <a:buFont typeface="Wingdings" panose="05000000000000000000" pitchFamily="2" charset="2"/>
              <a:buChar char="q"/>
            </a:pPr>
            <a:r>
              <a:rPr lang="en-US" altLang="en-US"/>
              <a:t> SME in any network is generally a SMS gateway.</a:t>
            </a:r>
          </a:p>
          <a:p>
            <a:pPr eaLnBrk="1" hangingPunct="1">
              <a:spcBef>
                <a:spcPct val="50000"/>
              </a:spcBef>
              <a:buFont typeface="Wingdings" panose="05000000000000000000" pitchFamily="2" charset="2"/>
              <a:buChar char="q"/>
            </a:pPr>
            <a:r>
              <a:rPr lang="en-US" altLang="en-US"/>
              <a:t> With respect to SMS, a GSM subscriber is always in control of the SC in the home network irrespective of the serving network.</a:t>
            </a:r>
          </a:p>
          <a:p>
            <a:pPr eaLnBrk="1" hangingPunct="1">
              <a:spcBef>
                <a:spcPct val="50000"/>
              </a:spcBef>
              <a:buFont typeface="Wingdings" panose="05000000000000000000" pitchFamily="2" charset="2"/>
              <a:buChar char="q"/>
            </a:pPr>
            <a:r>
              <a:rPr lang="en-US" altLang="en-US"/>
              <a:t> If there is any SMS-based data service in the home network, it will be available in any foreign network.</a:t>
            </a:r>
          </a:p>
        </p:txBody>
      </p:sp>
    </p:spTree>
    <p:extLst>
      <p:ext uri="{BB962C8B-B14F-4D97-AF65-F5344CB8AC3E}">
        <p14:creationId xmlns:p14="http://schemas.microsoft.com/office/powerpoint/2010/main" val="61355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SMS as an Information Bearer</a:t>
            </a:r>
          </a:p>
        </p:txBody>
      </p:sp>
      <p:pic>
        <p:nvPicPr>
          <p:cNvPr id="122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28800"/>
            <a:ext cx="6324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48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Operator Centric Pull</a:t>
            </a:r>
          </a:p>
        </p:txBody>
      </p:sp>
      <p:sp>
        <p:nvSpPr>
          <p:cNvPr id="13315"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Operators offer different information on demand and entertainment services through connecting an Origin server to the SC via a SMS gateway.</a:t>
            </a:r>
          </a:p>
          <a:p>
            <a:pPr eaLnBrk="1" hangingPunct="1">
              <a:spcBef>
                <a:spcPct val="50000"/>
              </a:spcBef>
              <a:buFont typeface="Wingdings" panose="05000000000000000000" pitchFamily="2" charset="2"/>
              <a:buChar char="q"/>
            </a:pPr>
            <a:r>
              <a:rPr lang="en-US" altLang="en-US"/>
              <a:t> Such service providers are known as Mobile Virtual Network Operator(s) (MVNO).</a:t>
            </a:r>
          </a:p>
          <a:p>
            <a:pPr eaLnBrk="1" hangingPunct="1">
              <a:spcBef>
                <a:spcPct val="50000"/>
              </a:spcBef>
              <a:buFont typeface="Wingdings" panose="05000000000000000000" pitchFamily="2" charset="2"/>
              <a:buChar char="q"/>
            </a:pPr>
            <a:r>
              <a:rPr lang="en-US" altLang="en-US"/>
              <a:t> MVNOs develop different systems, services and applications to offer data services using SMS.</a:t>
            </a:r>
          </a:p>
          <a:p>
            <a:pPr eaLnBrk="1" hangingPunct="1">
              <a:spcBef>
                <a:spcPct val="50000"/>
              </a:spcBef>
              <a:buFont typeface="Wingdings" panose="05000000000000000000" pitchFamily="2" charset="2"/>
              <a:buChar char="q"/>
            </a:pPr>
            <a:r>
              <a:rPr lang="en-US" altLang="en-US"/>
              <a:t> Many enterprises use MVNOs to make their services available to mobile phone users.</a:t>
            </a:r>
          </a:p>
          <a:p>
            <a:pPr eaLnBrk="1" hangingPunct="1">
              <a:spcBef>
                <a:spcPct val="50000"/>
              </a:spcBef>
              <a:buFont typeface="Wingdings" panose="05000000000000000000" pitchFamily="2" charset="2"/>
              <a:buNone/>
            </a:pPr>
            <a:endParaRPr lang="en-US" altLang="en-US"/>
          </a:p>
          <a:p>
            <a:pPr eaLnBrk="1" hangingPunct="1">
              <a:spcBef>
                <a:spcPct val="50000"/>
              </a:spcBef>
              <a:buFont typeface="Wingdings" panose="05000000000000000000" pitchFamily="2" charset="2"/>
              <a:buChar char="q"/>
            </a:pPr>
            <a:endParaRPr lang="en-US" altLang="en-US"/>
          </a:p>
        </p:txBody>
      </p:sp>
    </p:spTree>
    <p:extLst>
      <p:ext uri="{BB962C8B-B14F-4D97-AF65-F5344CB8AC3E}">
        <p14:creationId xmlns:p14="http://schemas.microsoft.com/office/powerpoint/2010/main" val="97696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Example of MVNO</a:t>
            </a:r>
          </a:p>
        </p:txBody>
      </p:sp>
      <p:sp>
        <p:nvSpPr>
          <p:cNvPr id="14339" name="Text Box 3"/>
          <p:cNvSpPr txBox="1">
            <a:spLocks noChangeArrowheads="1"/>
          </p:cNvSpPr>
          <p:nvPr/>
        </p:nvSpPr>
        <p:spPr bwMode="auto">
          <a:xfrm>
            <a:off x="381000" y="1447800"/>
            <a:ext cx="830580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Let’s say few banks offer balance enquiry and other low security banking services over SMS and customers need to register for the service.</a:t>
            </a:r>
          </a:p>
          <a:p>
            <a:pPr eaLnBrk="1" hangingPunct="1">
              <a:spcBef>
                <a:spcPct val="50000"/>
              </a:spcBef>
              <a:buFont typeface="Wingdings" panose="05000000000000000000" pitchFamily="2" charset="2"/>
              <a:buChar char="q"/>
            </a:pPr>
            <a:r>
              <a:rPr lang="en-US" altLang="en-US"/>
              <a:t> During the registration, the customer needs to mention the MSISDN of the phone which will be used for a banking service.</a:t>
            </a:r>
          </a:p>
          <a:p>
            <a:pPr eaLnBrk="1" hangingPunct="1">
              <a:spcBef>
                <a:spcPct val="50000"/>
              </a:spcBef>
              <a:buFont typeface="Wingdings" panose="05000000000000000000" pitchFamily="2" charset="2"/>
              <a:buChar char="q"/>
            </a:pPr>
            <a:r>
              <a:rPr lang="en-US" altLang="en-US"/>
              <a:t> Once a user is registered for the service, he enters ‘BAL’ and sends the message to a service number (like 333) as a MO message and then SC delivers this MO message to the SMS gateway (known as SME-Short Message Entity) connected to this service number.</a:t>
            </a:r>
          </a:p>
          <a:p>
            <a:pPr eaLnBrk="1" hangingPunct="1">
              <a:spcBef>
                <a:spcPct val="50000"/>
              </a:spcBef>
              <a:buFont typeface="Wingdings" panose="05000000000000000000" pitchFamily="2" charset="2"/>
              <a:buNone/>
            </a:pPr>
            <a:endParaRPr lang="en-US" altLang="en-US"/>
          </a:p>
          <a:p>
            <a:pPr eaLnBrk="1" hangingPunct="1">
              <a:spcBef>
                <a:spcPct val="5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p:txBody>
      </p:sp>
    </p:spTree>
    <p:extLst>
      <p:ext uri="{BB962C8B-B14F-4D97-AF65-F5344CB8AC3E}">
        <p14:creationId xmlns:p14="http://schemas.microsoft.com/office/powerpoint/2010/main" val="4033402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Example of MVNO</a:t>
            </a:r>
          </a:p>
        </p:txBody>
      </p:sp>
      <p:sp>
        <p:nvSpPr>
          <p:cNvPr id="15363" name="Text Box 3"/>
          <p:cNvSpPr txBox="1">
            <a:spLocks noChangeArrowheads="1"/>
          </p:cNvSpPr>
          <p:nvPr/>
        </p:nvSpPr>
        <p:spPr bwMode="auto">
          <a:xfrm>
            <a:off x="381000" y="14478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SMS gateway then forwards this message to the enterprise application and response from the enterprise application is delivered to the MS as a MT message from the SME.</a:t>
            </a:r>
          </a:p>
          <a:p>
            <a:pPr eaLnBrk="1" hangingPunct="1">
              <a:spcBef>
                <a:spcPct val="50000"/>
              </a:spcBef>
              <a:buFont typeface="Wingdings" panose="05000000000000000000" pitchFamily="2" charset="2"/>
              <a:buChar char="q"/>
            </a:pPr>
            <a:r>
              <a:rPr lang="en-US" altLang="en-US"/>
              <a:t> Even if the subscriber is in some remote region of a foreign network within GSM coverage, he can send the same SMS to the same service number in his home network and this makes the home services available in the foreign network. Hence, operator-centric SMS pull service is completely ubiquitous.</a:t>
            </a:r>
          </a:p>
          <a:p>
            <a:pPr eaLnBrk="1" hangingPunct="1">
              <a:spcBef>
                <a:spcPct val="50000"/>
              </a:spcBef>
              <a:buFont typeface="Wingdings" panose="05000000000000000000" pitchFamily="2" charset="2"/>
              <a:buNone/>
            </a:pPr>
            <a:endParaRPr lang="en-US" altLang="en-US"/>
          </a:p>
        </p:txBody>
      </p:sp>
    </p:spTree>
    <p:extLst>
      <p:ext uri="{BB962C8B-B14F-4D97-AF65-F5344CB8AC3E}">
        <p14:creationId xmlns:p14="http://schemas.microsoft.com/office/powerpoint/2010/main" val="155652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Operator Centric Pull</a:t>
            </a:r>
          </a:p>
        </p:txBody>
      </p:sp>
      <p:sp>
        <p:nvSpPr>
          <p:cNvPr id="16387" name="Text Box 3"/>
          <p:cNvSpPr txBox="1">
            <a:spLocks noChangeArrowheads="1"/>
          </p:cNvSpPr>
          <p:nvPr/>
        </p:nvSpPr>
        <p:spPr bwMode="auto">
          <a:xfrm>
            <a:off x="381000" y="1447800"/>
            <a:ext cx="8305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Connectivity between SME and Origin server could be anything like SOAP (Simple Object Access Protocol), direct connection through TCP socket or through HTTP.</a:t>
            </a:r>
          </a:p>
          <a:p>
            <a:pPr eaLnBrk="1" hangingPunct="1">
              <a:spcBef>
                <a:spcPct val="50000"/>
              </a:spcBef>
              <a:buFont typeface="Wingdings" panose="05000000000000000000" pitchFamily="2" charset="2"/>
              <a:buChar char="q"/>
            </a:pPr>
            <a:r>
              <a:rPr lang="en-US" altLang="en-US"/>
              <a:t> There are applications where SMS is used in session oriented transactions as ‘SMS chat’ and ‘SMS contests’ need to remember the user context over multiple transactions.</a:t>
            </a:r>
          </a:p>
        </p:txBody>
      </p:sp>
    </p:spTree>
    <p:extLst>
      <p:ext uri="{BB962C8B-B14F-4D97-AF65-F5344CB8AC3E}">
        <p14:creationId xmlns:p14="http://schemas.microsoft.com/office/powerpoint/2010/main" val="70881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Operator Independent Push</a:t>
            </a:r>
          </a:p>
        </p:txBody>
      </p:sp>
      <p:sp>
        <p:nvSpPr>
          <p:cNvPr id="17411" name="Text Box 3"/>
          <p:cNvSpPr txBox="1">
            <a:spLocks noChangeArrowheads="1"/>
          </p:cNvSpPr>
          <p:nvPr/>
        </p:nvSpPr>
        <p:spPr bwMode="auto">
          <a:xfrm>
            <a:off x="381000" y="1447800"/>
            <a:ext cx="8305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Any push, which may be an alert, notification or even response from a pull message generated by an application, can be serviced by any network and delivered to any GSM phone in any network without any difficulty.</a:t>
            </a:r>
          </a:p>
          <a:p>
            <a:pPr eaLnBrk="1" hangingPunct="1">
              <a:spcBef>
                <a:spcPct val="50000"/>
              </a:spcBef>
              <a:buFont typeface="Wingdings" panose="05000000000000000000" pitchFamily="2" charset="2"/>
              <a:buChar char="q"/>
            </a:pPr>
            <a:r>
              <a:rPr lang="en-US" altLang="en-US"/>
              <a:t> If appropriate roaming tie-ups are in place, an enterprise can use SMS to send business alerts or proactive notifications to its customer anywhere, anytime on his phone. </a:t>
            </a:r>
          </a:p>
        </p:txBody>
      </p:sp>
    </p:spTree>
    <p:extLst>
      <p:ext uri="{BB962C8B-B14F-4D97-AF65-F5344CB8AC3E}">
        <p14:creationId xmlns:p14="http://schemas.microsoft.com/office/powerpoint/2010/main" val="1665597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Operator Independent Push</a:t>
            </a:r>
          </a:p>
        </p:txBody>
      </p:sp>
      <p:sp>
        <p:nvSpPr>
          <p:cNvPr id="18435" name="Text Box 3"/>
          <p:cNvSpPr txBox="1">
            <a:spLocks noChangeArrowheads="1"/>
          </p:cNvSpPr>
          <p:nvPr/>
        </p:nvSpPr>
        <p:spPr bwMode="auto">
          <a:xfrm>
            <a:off x="381000" y="1447800"/>
            <a:ext cx="8305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endParaRPr lang="en-US" altLang="en-US"/>
          </a:p>
          <a:p>
            <a:pPr eaLnBrk="1" hangingPunct="1">
              <a:spcBef>
                <a:spcPct val="5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858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230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3048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Operator Independent Pull</a:t>
            </a:r>
          </a:p>
        </p:txBody>
      </p:sp>
      <p:sp>
        <p:nvSpPr>
          <p:cNvPr id="19459" name="Text Box 3"/>
          <p:cNvSpPr txBox="1">
            <a:spLocks noChangeArrowheads="1"/>
          </p:cNvSpPr>
          <p:nvPr/>
        </p:nvSpPr>
        <p:spPr bwMode="auto">
          <a:xfrm>
            <a:off x="304800" y="1219200"/>
            <a:ext cx="830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For a SMS message to be routed to some enterprise SME connected to external SC, SAT is used.</a:t>
            </a:r>
          </a:p>
          <a:p>
            <a:pPr eaLnBrk="1" hangingPunct="1">
              <a:spcBef>
                <a:spcPct val="50000"/>
              </a:spcBef>
              <a:buFont typeface="Wingdings" panose="05000000000000000000" pitchFamily="2" charset="2"/>
              <a:buChar char="q"/>
            </a:pPr>
            <a:r>
              <a:rPr lang="en-US" altLang="en-US"/>
              <a:t> SAT application running on the SIM card changes the SC number during the transmission of the SMS and forces the SMS to recognize a different SC of a different network as its home SC.</a:t>
            </a:r>
          </a:p>
          <a:p>
            <a:pPr eaLnBrk="1" hangingPunct="1">
              <a:spcBef>
                <a:spcPct val="50000"/>
              </a:spcBef>
              <a:buFont typeface="Wingdings" panose="05000000000000000000" pitchFamily="2" charset="2"/>
              <a:buChar char="q"/>
            </a:pPr>
            <a:r>
              <a:rPr lang="en-US" altLang="en-US"/>
              <a:t> Here, too, SMS is sent to the SME connected to the home SC. If a SMS service is operator dependent, the cellular operator can use this to its advantage.</a:t>
            </a:r>
          </a:p>
          <a:p>
            <a:pPr eaLnBrk="1" hangingPunct="1">
              <a:spcBef>
                <a:spcPct val="50000"/>
              </a:spcBef>
              <a:buFont typeface="Wingdings" panose="05000000000000000000" pitchFamily="2" charset="2"/>
              <a:buChar char="q"/>
            </a:pPr>
            <a:r>
              <a:rPr lang="en-US" altLang="en-US"/>
              <a:t> Enterprises need operator independent pull as enterprises have customers around the world subscribing to different GSM networks</a:t>
            </a:r>
          </a:p>
          <a:p>
            <a:pPr eaLnBrk="1" hangingPunct="1">
              <a:spcBef>
                <a:spcPct val="50000"/>
              </a:spcBef>
              <a:buFont typeface="Wingdings" panose="05000000000000000000" pitchFamily="2" charset="2"/>
              <a:buChar char="q"/>
            </a:pPr>
            <a:r>
              <a:rPr lang="en-US" altLang="en-US"/>
              <a:t> Above scenario can also be achieved through Intelligent Network.</a:t>
            </a:r>
          </a:p>
        </p:txBody>
      </p:sp>
    </p:spTree>
    <p:extLst>
      <p:ext uri="{BB962C8B-B14F-4D97-AF65-F5344CB8AC3E}">
        <p14:creationId xmlns:p14="http://schemas.microsoft.com/office/powerpoint/2010/main" val="323481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Value Added Services through SMS</a:t>
            </a:r>
          </a:p>
        </p:txBody>
      </p:sp>
      <p:sp>
        <p:nvSpPr>
          <p:cNvPr id="20483" name="Text Box 3"/>
          <p:cNvSpPr txBox="1">
            <a:spLocks noChangeArrowheads="1"/>
          </p:cNvSpPr>
          <p:nvPr/>
        </p:nvSpPr>
        <p:spPr bwMode="auto">
          <a:xfrm>
            <a:off x="381000" y="14478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latin typeface="BaskervilleBE-Regular" charset="0"/>
              </a:rPr>
              <a:t>Value Added Services (VAS) can be defined as services, which share one or more of the following characteristics:</a:t>
            </a:r>
          </a:p>
          <a:p>
            <a:pPr eaLnBrk="1" hangingPunct="1">
              <a:spcBef>
                <a:spcPct val="50000"/>
              </a:spcBef>
              <a:buFont typeface="Wingdings" panose="05000000000000000000" pitchFamily="2" charset="2"/>
              <a:buAutoNum type="arabicPeriod"/>
            </a:pPr>
            <a:r>
              <a:rPr lang="en-US" altLang="en-US">
                <a:latin typeface="BaskervilleBE-Regular" charset="0"/>
              </a:rPr>
              <a:t>Supplementary service (not a part of basic service) but adds value to total service offering</a:t>
            </a:r>
          </a:p>
          <a:p>
            <a:pPr eaLnBrk="1" hangingPunct="1">
              <a:spcBef>
                <a:spcPct val="50000"/>
              </a:spcBef>
              <a:buFont typeface="Wingdings" panose="05000000000000000000" pitchFamily="2" charset="2"/>
              <a:buAutoNum type="arabicPeriod"/>
            </a:pPr>
            <a:r>
              <a:rPr lang="en-US" altLang="en-US">
                <a:latin typeface="BaskervilleBE-Regular" charset="0"/>
              </a:rPr>
              <a:t>Stimulates incremental demand for core services offering</a:t>
            </a:r>
          </a:p>
          <a:p>
            <a:pPr eaLnBrk="1" hangingPunct="1">
              <a:spcBef>
                <a:spcPct val="50000"/>
              </a:spcBef>
              <a:buFont typeface="Wingdings" panose="05000000000000000000" pitchFamily="2" charset="2"/>
              <a:buAutoNum type="arabicPeriod"/>
            </a:pPr>
            <a:r>
              <a:rPr lang="en-US" altLang="en-US">
                <a:latin typeface="BaskervilleBE-Regular" charset="0"/>
              </a:rPr>
              <a:t>Stands alone in terms of profitability and revenue generation potential</a:t>
            </a:r>
          </a:p>
          <a:p>
            <a:pPr eaLnBrk="1" hangingPunct="1">
              <a:spcBef>
                <a:spcPct val="50000"/>
              </a:spcBef>
              <a:buFont typeface="Wingdings" panose="05000000000000000000" pitchFamily="2" charset="2"/>
              <a:buAutoNum type="arabicPeriod"/>
            </a:pPr>
            <a:r>
              <a:rPr lang="en-US" altLang="en-US">
                <a:latin typeface="BaskervilleBE-Regular" charset="0"/>
              </a:rPr>
              <a:t>Can sometimes stand-alone operationally</a:t>
            </a:r>
          </a:p>
          <a:p>
            <a:pPr eaLnBrk="1" hangingPunct="1">
              <a:spcBef>
                <a:spcPct val="50000"/>
              </a:spcBef>
              <a:buFont typeface="Wingdings" panose="05000000000000000000" pitchFamily="2" charset="2"/>
              <a:buAutoNum type="arabicPeriod"/>
            </a:pPr>
            <a:r>
              <a:rPr lang="en-US" altLang="en-US">
                <a:latin typeface="BaskervilleBE-Regular" charset="0"/>
              </a:rPr>
              <a:t>Does not cannibalize basic service unless clearly favorable</a:t>
            </a:r>
            <a:endParaRPr lang="en-US" altLang="en-US"/>
          </a:p>
        </p:txBody>
      </p:sp>
    </p:spTree>
    <p:extLst>
      <p:ext uri="{BB962C8B-B14F-4D97-AF65-F5344CB8AC3E}">
        <p14:creationId xmlns:p14="http://schemas.microsoft.com/office/powerpoint/2010/main" val="121212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solidFill>
                  <a:srgbClr val="FF0000"/>
                </a:solidFill>
              </a:rPr>
              <a:t>Short Message Service (SMS)</a:t>
            </a:r>
          </a:p>
        </p:txBody>
      </p:sp>
      <p:sp>
        <p:nvSpPr>
          <p:cNvPr id="3075" name="Text Box 3"/>
          <p:cNvSpPr txBox="1">
            <a:spLocks noChangeArrowheads="1"/>
          </p:cNvSpPr>
          <p:nvPr/>
        </p:nvSpPr>
        <p:spPr bwMode="auto">
          <a:xfrm>
            <a:off x="381000" y="1371600"/>
            <a:ext cx="83820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Most popular data bearer/service within GSM</a:t>
            </a:r>
          </a:p>
          <a:p>
            <a:pPr eaLnBrk="1" hangingPunct="1">
              <a:spcBef>
                <a:spcPct val="50000"/>
              </a:spcBef>
              <a:buFont typeface="Wingdings" panose="05000000000000000000" pitchFamily="2" charset="2"/>
              <a:buChar char="q"/>
            </a:pPr>
            <a:r>
              <a:rPr lang="en-US" altLang="en-US"/>
              <a:t> More than one billion SMS messages interchanged everyday with a growth of more than half a billion every month on an average</a:t>
            </a:r>
          </a:p>
          <a:p>
            <a:pPr eaLnBrk="1" hangingPunct="1">
              <a:spcBef>
                <a:spcPct val="50000"/>
              </a:spcBef>
              <a:buFont typeface="Wingdings" panose="05000000000000000000" pitchFamily="2" charset="2"/>
              <a:buChar char="q"/>
            </a:pPr>
            <a:r>
              <a:rPr lang="en-US" altLang="en-US"/>
              <a:t> Runs on SS7 signaling channels, which are always present but mostly unused, be it during an active user connection or in the idle state</a:t>
            </a:r>
          </a:p>
          <a:p>
            <a:pPr eaLnBrk="1" hangingPunct="1">
              <a:spcBef>
                <a:spcPct val="50000"/>
              </a:spcBef>
              <a:buFont typeface="Wingdings" panose="05000000000000000000" pitchFamily="2" charset="2"/>
              <a:buChar char="q"/>
            </a:pPr>
            <a:r>
              <a:rPr lang="en-US" altLang="en-US"/>
              <a:t> Each short message is up to 160 characters in length when 7-bit English characters are used and 140 octets when 8-bit characters are used</a:t>
            </a:r>
          </a:p>
        </p:txBody>
      </p:sp>
    </p:spTree>
    <p:extLst>
      <p:ext uri="{BB962C8B-B14F-4D97-AF65-F5344CB8AC3E}">
        <p14:creationId xmlns:p14="http://schemas.microsoft.com/office/powerpoint/2010/main" val="390977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Value Added Services through SMS</a:t>
            </a:r>
          </a:p>
        </p:txBody>
      </p:sp>
      <p:sp>
        <p:nvSpPr>
          <p:cNvPr id="21507" name="Text Box 3"/>
          <p:cNvSpPr txBox="1">
            <a:spLocks noChangeArrowheads="1"/>
          </p:cNvSpPr>
          <p:nvPr/>
        </p:nvSpPr>
        <p:spPr bwMode="auto">
          <a:xfrm>
            <a:off x="381000" y="1447800"/>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AutoNum type="arabicPeriod" startAt="6"/>
            </a:pPr>
            <a:r>
              <a:rPr lang="en-US" altLang="en-US">
                <a:latin typeface="BaskervilleBE-Regular" charset="0"/>
              </a:rPr>
              <a:t>Can be an add-on to basic service, and as such, may be sold at a premium price</a:t>
            </a:r>
          </a:p>
          <a:p>
            <a:pPr eaLnBrk="1" hangingPunct="1">
              <a:spcBef>
                <a:spcPct val="50000"/>
              </a:spcBef>
              <a:buFont typeface="Wingdings" panose="05000000000000000000" pitchFamily="2" charset="2"/>
              <a:buAutoNum type="arabicPeriod" startAt="6"/>
            </a:pPr>
            <a:r>
              <a:rPr lang="en-US" altLang="en-US">
                <a:latin typeface="BaskervilleBE-Regular" charset="0"/>
              </a:rPr>
              <a:t>May provide operational and/or administrative synergy between or among other services and not merely for diversification</a:t>
            </a:r>
          </a:p>
          <a:p>
            <a:pPr eaLnBrk="1" hangingPunct="1">
              <a:spcBef>
                <a:spcPct val="50000"/>
              </a:spcBef>
              <a:buFont typeface="Wingdings" panose="05000000000000000000" pitchFamily="2" charset="2"/>
              <a:buNone/>
            </a:pPr>
            <a:endParaRPr lang="en-US" altLang="en-US"/>
          </a:p>
        </p:txBody>
      </p:sp>
    </p:spTree>
    <p:extLst>
      <p:ext uri="{BB962C8B-B14F-4D97-AF65-F5344CB8AC3E}">
        <p14:creationId xmlns:p14="http://schemas.microsoft.com/office/powerpoint/2010/main" val="2427996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3048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Value Added Services through SMS</a:t>
            </a:r>
          </a:p>
        </p:txBody>
      </p:sp>
      <p:sp>
        <p:nvSpPr>
          <p:cNvPr id="22531" name="Text Box 3"/>
          <p:cNvSpPr txBox="1">
            <a:spLocks noChangeArrowheads="1"/>
          </p:cNvSpPr>
          <p:nvPr/>
        </p:nvSpPr>
        <p:spPr bwMode="auto">
          <a:xfrm>
            <a:off x="457200" y="990600"/>
            <a:ext cx="8305800"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VAS over SMS are entertainment and information on demand which is further categorized into:</a:t>
            </a:r>
          </a:p>
          <a:p>
            <a:pPr eaLnBrk="1" hangingPunct="1">
              <a:spcBef>
                <a:spcPct val="50000"/>
              </a:spcBef>
              <a:buFont typeface="Wingdings" panose="05000000000000000000" pitchFamily="2" charset="2"/>
              <a:buAutoNum type="arabicPeriod"/>
            </a:pPr>
            <a:r>
              <a:rPr lang="en-US" altLang="en-US"/>
              <a:t>Static information which does not change frequently</a:t>
            </a:r>
          </a:p>
          <a:p>
            <a:pPr eaLnBrk="1" hangingPunct="1">
              <a:spcBef>
                <a:spcPct val="50000"/>
              </a:spcBef>
              <a:buFont typeface="Wingdings" panose="05000000000000000000" pitchFamily="2" charset="2"/>
              <a:buAutoNum type="arabicPeriod"/>
            </a:pPr>
            <a:r>
              <a:rPr lang="en-US" altLang="en-US"/>
              <a:t>Dynamic information which changes in days</a:t>
            </a:r>
          </a:p>
          <a:p>
            <a:pPr eaLnBrk="1" hangingPunct="1">
              <a:spcBef>
                <a:spcPct val="50000"/>
              </a:spcBef>
              <a:buFont typeface="Wingdings" panose="05000000000000000000" pitchFamily="2" charset="2"/>
              <a:buAutoNum type="arabicPeriod"/>
            </a:pPr>
            <a:r>
              <a:rPr lang="en-US" altLang="en-US"/>
              <a:t>Real-time information which changes continually</a:t>
            </a:r>
          </a:p>
          <a:p>
            <a:pPr eaLnBrk="1" hangingPunct="1">
              <a:spcBef>
                <a:spcPct val="50000"/>
              </a:spcBef>
              <a:buFont typeface="Wingdings" panose="05000000000000000000" pitchFamily="2" charset="2"/>
              <a:buChar char="q"/>
            </a:pPr>
            <a:r>
              <a:rPr lang="en-US" altLang="en-US"/>
              <a:t>Some of the common VAS examples are:</a:t>
            </a:r>
          </a:p>
          <a:p>
            <a:pPr eaLnBrk="1" hangingPunct="1">
              <a:spcBef>
                <a:spcPct val="50000"/>
              </a:spcBef>
              <a:buFont typeface="Wingdings" panose="05000000000000000000" pitchFamily="2" charset="2"/>
              <a:buAutoNum type="arabicPeriod"/>
            </a:pPr>
            <a:r>
              <a:rPr lang="en-US" altLang="en-US"/>
              <a:t>News/Stock Quotes Service</a:t>
            </a:r>
          </a:p>
          <a:p>
            <a:pPr eaLnBrk="1" hangingPunct="1">
              <a:spcBef>
                <a:spcPct val="50000"/>
              </a:spcBef>
              <a:buFont typeface="Wingdings" panose="05000000000000000000" pitchFamily="2" charset="2"/>
              <a:buAutoNum type="arabicPeriod"/>
            </a:pPr>
            <a:r>
              <a:rPr lang="en-US" altLang="en-US"/>
              <a:t>Session-based Chat Application</a:t>
            </a:r>
          </a:p>
          <a:p>
            <a:pPr eaLnBrk="1" hangingPunct="1">
              <a:spcBef>
                <a:spcPct val="50000"/>
              </a:spcBef>
              <a:buFont typeface="Wingdings" panose="05000000000000000000" pitchFamily="2" charset="2"/>
              <a:buAutoNum type="arabicPeriod"/>
            </a:pPr>
            <a:r>
              <a:rPr lang="en-US" altLang="en-US"/>
              <a:t>Email through SMS</a:t>
            </a:r>
          </a:p>
          <a:p>
            <a:pPr eaLnBrk="1" hangingPunct="1">
              <a:spcBef>
                <a:spcPct val="50000"/>
              </a:spcBef>
              <a:buFont typeface="Wingdings" panose="05000000000000000000" pitchFamily="2" charset="2"/>
              <a:buAutoNum type="arabicPeriod"/>
            </a:pPr>
            <a:r>
              <a:rPr lang="en-US" altLang="en-US"/>
              <a:t>Health Care Services</a:t>
            </a:r>
          </a:p>
          <a:p>
            <a:pPr eaLnBrk="1" hangingPunct="1">
              <a:spcBef>
                <a:spcPct val="50000"/>
              </a:spcBef>
              <a:buFont typeface="Wingdings" panose="05000000000000000000" pitchFamily="2" charset="2"/>
              <a:buAutoNum type="arabicPeriod"/>
            </a:pPr>
            <a:r>
              <a:rPr lang="en-US" altLang="en-US"/>
              <a:t>Micro-Payment Services</a:t>
            </a:r>
          </a:p>
        </p:txBody>
      </p:sp>
    </p:spTree>
    <p:extLst>
      <p:ext uri="{BB962C8B-B14F-4D97-AF65-F5344CB8AC3E}">
        <p14:creationId xmlns:p14="http://schemas.microsoft.com/office/powerpoint/2010/main" val="33362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Alert services through VAS</a:t>
            </a:r>
          </a:p>
        </p:txBody>
      </p:sp>
      <p:sp>
        <p:nvSpPr>
          <p:cNvPr id="23555" name="Text Box 3"/>
          <p:cNvSpPr txBox="1">
            <a:spLocks noChangeArrowheads="1"/>
          </p:cNvSpPr>
          <p:nvPr/>
        </p:nvSpPr>
        <p:spPr bwMode="auto">
          <a:xfrm>
            <a:off x="381000" y="1447800"/>
            <a:ext cx="8305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endParaRPr lang="en-US" altLang="en-US">
              <a:latin typeface="AvantGarde-Demi" charset="0"/>
            </a:endParaRPr>
          </a:p>
          <a:p>
            <a:pPr eaLnBrk="1" hangingPunct="1">
              <a:spcBef>
                <a:spcPct val="50000"/>
              </a:spcBef>
              <a:buFont typeface="Wingdings" panose="05000000000000000000" pitchFamily="2" charset="2"/>
              <a:buChar char="q"/>
            </a:pPr>
            <a:endParaRPr lang="en-US" altLang="en-US"/>
          </a:p>
        </p:txBody>
      </p:sp>
      <p:sp>
        <p:nvSpPr>
          <p:cNvPr id="23556" name="Text Box 5"/>
          <p:cNvSpPr txBox="1">
            <a:spLocks noChangeArrowheads="1"/>
          </p:cNvSpPr>
          <p:nvPr/>
        </p:nvSpPr>
        <p:spPr bwMode="auto">
          <a:xfrm>
            <a:off x="457200" y="1600200"/>
            <a:ext cx="8458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Proactive alert services can be of the two kinds – Time based and Watermark based</a:t>
            </a:r>
          </a:p>
          <a:p>
            <a:pPr eaLnBrk="1" hangingPunct="1">
              <a:spcBef>
                <a:spcPct val="50000"/>
              </a:spcBef>
              <a:buFont typeface="Wingdings" panose="05000000000000000000" pitchFamily="2" charset="2"/>
              <a:buChar char="q"/>
            </a:pPr>
            <a:r>
              <a:rPr lang="en-US" altLang="en-US"/>
              <a:t> Time based proactive alerts are sent to the mobile phone at a pre-assigned time of the day</a:t>
            </a:r>
          </a:p>
          <a:p>
            <a:pPr eaLnBrk="1" hangingPunct="1">
              <a:spcBef>
                <a:spcPct val="50000"/>
              </a:spcBef>
              <a:buFont typeface="Wingdings" panose="05000000000000000000" pitchFamily="2" charset="2"/>
              <a:buChar char="q"/>
            </a:pPr>
            <a:r>
              <a:rPr lang="en-US" altLang="en-US"/>
              <a:t> Watermark based proactive alerts are sent when some event occurs</a:t>
            </a:r>
          </a:p>
        </p:txBody>
      </p:sp>
    </p:spTree>
    <p:extLst>
      <p:ext uri="{BB962C8B-B14F-4D97-AF65-F5344CB8AC3E}">
        <p14:creationId xmlns:p14="http://schemas.microsoft.com/office/powerpoint/2010/main" val="1630909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VAS Architecture</a:t>
            </a:r>
          </a:p>
        </p:txBody>
      </p:sp>
      <p:sp>
        <p:nvSpPr>
          <p:cNvPr id="24579" name="Text Box 3"/>
          <p:cNvSpPr txBox="1">
            <a:spLocks noChangeArrowheads="1"/>
          </p:cNvSpPr>
          <p:nvPr/>
        </p:nvSpPr>
        <p:spPr bwMode="auto">
          <a:xfrm>
            <a:off x="381000" y="1447800"/>
            <a:ext cx="8305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endParaRPr lang="en-US" altLang="en-US">
              <a:latin typeface="AvantGarde-Demi" charset="0"/>
            </a:endParaRPr>
          </a:p>
          <a:p>
            <a:pPr eaLnBrk="1" hangingPunct="1">
              <a:spcBef>
                <a:spcPct val="50000"/>
              </a:spcBef>
              <a:buFont typeface="Wingdings" panose="05000000000000000000" pitchFamily="2" charset="2"/>
              <a:buChar char="q"/>
            </a:pPr>
            <a:endParaRPr lang="en-US" altLang="en-US"/>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14463"/>
            <a:ext cx="685800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8702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Location based services through SMS</a:t>
            </a:r>
          </a:p>
        </p:txBody>
      </p:sp>
      <p:sp>
        <p:nvSpPr>
          <p:cNvPr id="25603" name="Text Box 3"/>
          <p:cNvSpPr txBox="1">
            <a:spLocks noChangeArrowheads="1"/>
          </p:cNvSpPr>
          <p:nvPr/>
        </p:nvSpPr>
        <p:spPr bwMode="auto">
          <a:xfrm>
            <a:off x="381000" y="14478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endParaRPr lang="en-US" altLang="en-US"/>
          </a:p>
        </p:txBody>
      </p:sp>
      <p:sp>
        <p:nvSpPr>
          <p:cNvPr id="25604" name="Text Box 4"/>
          <p:cNvSpPr txBox="1">
            <a:spLocks noChangeArrowheads="1"/>
          </p:cNvSpPr>
          <p:nvPr/>
        </p:nvSpPr>
        <p:spPr bwMode="auto">
          <a:xfrm>
            <a:off x="304800" y="1371600"/>
            <a:ext cx="85344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Location based services could be road direction, restaurant guide, shopping alerts, etc.</a:t>
            </a:r>
          </a:p>
          <a:p>
            <a:pPr eaLnBrk="1" hangingPunct="1">
              <a:spcBef>
                <a:spcPct val="50000"/>
              </a:spcBef>
              <a:buFont typeface="Wingdings" panose="05000000000000000000" pitchFamily="2" charset="2"/>
              <a:buChar char="q"/>
            </a:pPr>
            <a:r>
              <a:rPr lang="en-US" altLang="en-US"/>
              <a:t> In location based services, only the information relevant to the current location of the mobile phone (or the subscriber) is provided.</a:t>
            </a:r>
          </a:p>
          <a:p>
            <a:pPr eaLnBrk="1" hangingPunct="1">
              <a:spcBef>
                <a:spcPct val="50000"/>
              </a:spcBef>
              <a:buFont typeface="Wingdings" panose="05000000000000000000" pitchFamily="2" charset="2"/>
              <a:buChar char="q"/>
            </a:pPr>
            <a:r>
              <a:rPr lang="en-US" altLang="en-US"/>
              <a:t> The location of a mobile phone can be determined either from the network or from the device. </a:t>
            </a:r>
          </a:p>
          <a:p>
            <a:pPr eaLnBrk="1" hangingPunct="1">
              <a:spcBef>
                <a:spcPct val="50000"/>
              </a:spcBef>
              <a:buFont typeface="Wingdings" panose="05000000000000000000" pitchFamily="2" charset="2"/>
              <a:buChar char="q"/>
            </a:pPr>
            <a:r>
              <a:rPr lang="en-US" altLang="en-US"/>
              <a:t> The location of a mobile phone can be determined either from the network or from the device.</a:t>
            </a:r>
          </a:p>
          <a:p>
            <a:pPr eaLnBrk="1" hangingPunct="1">
              <a:spcBef>
                <a:spcPct val="50000"/>
              </a:spcBef>
              <a:buFont typeface="Wingdings" panose="05000000000000000000" pitchFamily="2" charset="2"/>
              <a:buChar char="q"/>
            </a:pPr>
            <a:r>
              <a:rPr lang="en-US" altLang="en-US"/>
              <a:t> To find out the location from the device either of the following technologies are used - Cell ID (CID) based system and Global Positioning System (GPS) based system.</a:t>
            </a:r>
          </a:p>
          <a:p>
            <a:pPr eaLnBrk="1" hangingPunct="1">
              <a:spcBef>
                <a:spcPct val="50000"/>
              </a:spcBef>
              <a:buFont typeface="Wingdings" panose="05000000000000000000" pitchFamily="2" charset="2"/>
              <a:buChar char="q"/>
            </a:pPr>
            <a:endParaRPr lang="en-US" altLang="en-US"/>
          </a:p>
        </p:txBody>
      </p:sp>
    </p:spTree>
    <p:extLst>
      <p:ext uri="{BB962C8B-B14F-4D97-AF65-F5344CB8AC3E}">
        <p14:creationId xmlns:p14="http://schemas.microsoft.com/office/powerpoint/2010/main" val="77517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Cell ID based system</a:t>
            </a:r>
          </a:p>
        </p:txBody>
      </p:sp>
      <p:sp>
        <p:nvSpPr>
          <p:cNvPr id="26627" name="Text Box 3"/>
          <p:cNvSpPr txBox="1">
            <a:spLocks noChangeArrowheads="1"/>
          </p:cNvSpPr>
          <p:nvPr/>
        </p:nvSpPr>
        <p:spPr bwMode="auto">
          <a:xfrm>
            <a:off x="381000" y="14478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CID of the current BTS is determined and then mapping of the cell identifier to the geographical location is performed.</a:t>
            </a:r>
          </a:p>
          <a:p>
            <a:pPr eaLnBrk="1" hangingPunct="1">
              <a:spcBef>
                <a:spcPct val="50000"/>
              </a:spcBef>
              <a:buFont typeface="Wingdings" panose="05000000000000000000" pitchFamily="2" charset="2"/>
              <a:buChar char="q"/>
            </a:pPr>
            <a:r>
              <a:rPr lang="en-US" altLang="en-US"/>
              <a:t>For CID based system, the signal strength from all the different CIDs are extracted from the device and sent to the server through a SMS.</a:t>
            </a:r>
          </a:p>
          <a:p>
            <a:pPr eaLnBrk="1" hangingPunct="1">
              <a:spcBef>
                <a:spcPct val="50000"/>
              </a:spcBef>
              <a:buFont typeface="Wingdings" panose="05000000000000000000" pitchFamily="2" charset="2"/>
              <a:buChar char="q"/>
            </a:pPr>
            <a:r>
              <a:rPr lang="en-US" altLang="en-US"/>
              <a:t>Location of the user is determined using the signal strength and triangulation algorithms.</a:t>
            </a:r>
          </a:p>
        </p:txBody>
      </p:sp>
    </p:spTree>
    <p:extLst>
      <p:ext uri="{BB962C8B-B14F-4D97-AF65-F5344CB8AC3E}">
        <p14:creationId xmlns:p14="http://schemas.microsoft.com/office/powerpoint/2010/main" val="4293779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GPS based system</a:t>
            </a:r>
          </a:p>
        </p:txBody>
      </p:sp>
      <p:sp>
        <p:nvSpPr>
          <p:cNvPr id="27651" name="Text Box 3"/>
          <p:cNvSpPr txBox="1">
            <a:spLocks noChangeArrowheads="1"/>
          </p:cNvSpPr>
          <p:nvPr/>
        </p:nvSpPr>
        <p:spPr bwMode="auto">
          <a:xfrm>
            <a:off x="381000" y="1447800"/>
            <a:ext cx="8305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GPS is Global Positioning System.</a:t>
            </a:r>
          </a:p>
          <a:p>
            <a:pPr eaLnBrk="1" hangingPunct="1">
              <a:spcBef>
                <a:spcPct val="50000"/>
              </a:spcBef>
              <a:buFont typeface="Wingdings" panose="05000000000000000000" pitchFamily="2" charset="2"/>
              <a:buChar char="q"/>
            </a:pPr>
            <a:r>
              <a:rPr lang="en-US" altLang="en-US"/>
              <a:t>Location is determined through a GPS receiver installed within the phone.</a:t>
            </a:r>
          </a:p>
          <a:p>
            <a:pPr eaLnBrk="1" hangingPunct="1">
              <a:spcBef>
                <a:spcPct val="50000"/>
              </a:spcBef>
              <a:buFont typeface="Wingdings" panose="05000000000000000000" pitchFamily="2" charset="2"/>
              <a:buChar char="q"/>
            </a:pPr>
            <a:r>
              <a:rPr lang="en-US" altLang="en-US"/>
              <a:t>GPS provides facility to compute position, velocity and time of a GPS receiver.</a:t>
            </a:r>
          </a:p>
          <a:p>
            <a:pPr eaLnBrk="1" hangingPunct="1">
              <a:spcBef>
                <a:spcPct val="50000"/>
              </a:spcBef>
              <a:buFont typeface="Wingdings" panose="05000000000000000000" pitchFamily="2" charset="2"/>
              <a:buChar char="q"/>
            </a:pPr>
            <a:r>
              <a:rPr lang="en-US" altLang="en-US"/>
              <a:t>GPS based system is not dependent on the network operator.</a:t>
            </a:r>
          </a:p>
        </p:txBody>
      </p:sp>
    </p:spTree>
    <p:extLst>
      <p:ext uri="{BB962C8B-B14F-4D97-AF65-F5344CB8AC3E}">
        <p14:creationId xmlns:p14="http://schemas.microsoft.com/office/powerpoint/2010/main" val="1394189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Accessing the SMS bearer</a:t>
            </a:r>
          </a:p>
        </p:txBody>
      </p:sp>
      <p:sp>
        <p:nvSpPr>
          <p:cNvPr id="28675" name="Text Box 3"/>
          <p:cNvSpPr txBox="1">
            <a:spLocks noChangeArrowheads="1"/>
          </p:cNvSpPr>
          <p:nvPr/>
        </p:nvSpPr>
        <p:spPr bwMode="auto">
          <a:xfrm>
            <a:off x="381000" y="1447800"/>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latin typeface="BaskervilleBE-Regular" charset="0"/>
              </a:rPr>
              <a:t>There are two ways through which SMS bearer can be accessed:</a:t>
            </a:r>
          </a:p>
          <a:p>
            <a:pPr eaLnBrk="1" hangingPunct="1">
              <a:spcBef>
                <a:spcPct val="50000"/>
              </a:spcBef>
              <a:buFont typeface="Wingdings" panose="05000000000000000000" pitchFamily="2" charset="2"/>
              <a:buAutoNum type="arabicPeriod"/>
            </a:pPr>
            <a:r>
              <a:rPr lang="en-US" altLang="en-US">
                <a:latin typeface="BaskervilleBE-Regular" charset="0"/>
              </a:rPr>
              <a:t>Using a mobile phone as a GSM modem and connecting it to the </a:t>
            </a:r>
            <a:r>
              <a:rPr lang="en-US" altLang="en-US"/>
              <a:t>computer</a:t>
            </a:r>
          </a:p>
          <a:p>
            <a:pPr eaLnBrk="1" hangingPunct="1">
              <a:spcBef>
                <a:spcPct val="50000"/>
              </a:spcBef>
              <a:buFont typeface="Wingdings" panose="05000000000000000000" pitchFamily="2" charset="2"/>
              <a:buAutoNum type="arabicPeriod"/>
            </a:pPr>
            <a:r>
              <a:rPr lang="en-US" altLang="en-US">
                <a:latin typeface="BaskervilleBE-Regular" charset="0"/>
              </a:rPr>
              <a:t>Using the SMSC of an operator through SMPP or similar interface</a:t>
            </a:r>
            <a:endParaRPr lang="en-US" altLang="en-US"/>
          </a:p>
        </p:txBody>
      </p:sp>
    </p:spTree>
    <p:extLst>
      <p:ext uri="{BB962C8B-B14F-4D97-AF65-F5344CB8AC3E}">
        <p14:creationId xmlns:p14="http://schemas.microsoft.com/office/powerpoint/2010/main" val="4250111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GSM Modem</a:t>
            </a:r>
          </a:p>
        </p:txBody>
      </p:sp>
      <p:sp>
        <p:nvSpPr>
          <p:cNvPr id="29699"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Normal cell phone can be used as a data modem which will be in a position to access the network as a normal GSM phone.</a:t>
            </a:r>
          </a:p>
          <a:p>
            <a:pPr eaLnBrk="1" hangingPunct="1">
              <a:spcBef>
                <a:spcPct val="50000"/>
              </a:spcBef>
              <a:buFont typeface="Wingdings" panose="05000000000000000000" pitchFamily="2" charset="2"/>
              <a:buChar char="q"/>
            </a:pPr>
            <a:r>
              <a:rPr lang="en-US" altLang="en-US"/>
              <a:t>Once phone and computer is connected (through wired or wireless means), cell phone can be used as an external GSM modem and issue </a:t>
            </a:r>
            <a:r>
              <a:rPr lang="en-US" altLang="en-US" b="1"/>
              <a:t>AT </a:t>
            </a:r>
            <a:r>
              <a:rPr lang="en-US" altLang="en-US"/>
              <a:t>commands to transact data over the GSM/SMS bearer. AT in Hayes terminology is known as attention and are commands to the modem from the computer.</a:t>
            </a:r>
          </a:p>
          <a:p>
            <a:pPr eaLnBrk="1" hangingPunct="1">
              <a:spcBef>
                <a:spcPct val="50000"/>
              </a:spcBef>
              <a:buFont typeface="Wingdings" panose="05000000000000000000" pitchFamily="2" charset="2"/>
              <a:buChar char="q"/>
            </a:pPr>
            <a:r>
              <a:rPr lang="en-US" altLang="en-US"/>
              <a:t>AT commands can be for sending a SMS, reading a SMS, checking battery power, writing a phone book entry, etc.</a:t>
            </a:r>
          </a:p>
          <a:p>
            <a:pPr eaLnBrk="1" hangingPunct="1">
              <a:spcBef>
                <a:spcPct val="50000"/>
              </a:spcBef>
              <a:buFont typeface="Wingdings" panose="05000000000000000000" pitchFamily="2" charset="2"/>
              <a:buChar char="q"/>
            </a:pPr>
            <a:r>
              <a:rPr lang="en-US" altLang="en-US"/>
              <a:t>To read a SMS from the GSM modem, we need to ensure that the SMS is forwarded to the computer rather than the phone local store and for this CNMI commands are used.</a:t>
            </a:r>
          </a:p>
        </p:txBody>
      </p:sp>
    </p:spTree>
    <p:extLst>
      <p:ext uri="{BB962C8B-B14F-4D97-AF65-F5344CB8AC3E}">
        <p14:creationId xmlns:p14="http://schemas.microsoft.com/office/powerpoint/2010/main" val="2693696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Example code for GSM</a:t>
            </a:r>
          </a:p>
        </p:txBody>
      </p:sp>
      <p:pic>
        <p:nvPicPr>
          <p:cNvPr id="307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6934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487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Strengths of SMS</a:t>
            </a:r>
          </a:p>
        </p:txBody>
      </p:sp>
      <p:sp>
        <p:nvSpPr>
          <p:cNvPr id="4099" name="Text Box 3"/>
          <p:cNvSpPr txBox="1">
            <a:spLocks noChangeArrowheads="1"/>
          </p:cNvSpPr>
          <p:nvPr/>
        </p:nvSpPr>
        <p:spPr bwMode="auto">
          <a:xfrm>
            <a:off x="381000" y="1447800"/>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Omnibus nature of SMS: SMS uses SS7 signaling channel which is available throughout the world.</a:t>
            </a:r>
          </a:p>
          <a:p>
            <a:pPr eaLnBrk="1" hangingPunct="1">
              <a:spcBef>
                <a:spcPct val="50000"/>
              </a:spcBef>
              <a:buFont typeface="Wingdings" panose="05000000000000000000" pitchFamily="2" charset="2"/>
              <a:buChar char="q"/>
            </a:pPr>
            <a:r>
              <a:rPr lang="en-US" altLang="en-US"/>
              <a:t> Stateless: SMS is session-less and stateless as every SMS message is unidirectional and independent of any context. This makes SMS the best bearer for notifications, alerts and paging.</a:t>
            </a:r>
          </a:p>
          <a:p>
            <a:pPr eaLnBrk="1" hangingPunct="1">
              <a:spcBef>
                <a:spcPct val="50000"/>
              </a:spcBef>
              <a:buFont typeface="Wingdings" panose="05000000000000000000" pitchFamily="2" charset="2"/>
              <a:buChar char="q"/>
            </a:pPr>
            <a:r>
              <a:rPr lang="en-US" altLang="en-US"/>
              <a:t> Asynchronous: SMS is completely asynchronous. In case of SMS, even if the recipient is out of service, the transmission will not be abandoned and hence, SMS can be used as message queues. SMS can be used as a transport bearer for both synchronous (transaction oriented) and asynchronous (message queue and notification) information exchange.</a:t>
            </a:r>
          </a:p>
        </p:txBody>
      </p:sp>
    </p:spTree>
    <p:extLst>
      <p:ext uri="{BB962C8B-B14F-4D97-AF65-F5344CB8AC3E}">
        <p14:creationId xmlns:p14="http://schemas.microsoft.com/office/powerpoint/2010/main" val="3924370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Example code for GSM</a:t>
            </a:r>
          </a:p>
        </p:txBody>
      </p:sp>
      <p:pic>
        <p:nvPicPr>
          <p:cNvPr id="317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62100"/>
            <a:ext cx="70104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757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Example code for GSM</a:t>
            </a:r>
          </a:p>
        </p:txBody>
      </p:sp>
      <p:sp>
        <p:nvSpPr>
          <p:cNvPr id="32771" name="Text Box 4"/>
          <p:cNvSpPr txBox="1">
            <a:spLocks noChangeArrowheads="1"/>
          </p:cNvSpPr>
          <p:nvPr/>
        </p:nvSpPr>
        <p:spPr bwMode="auto">
          <a:xfrm>
            <a:off x="304800" y="1219200"/>
            <a:ext cx="8534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Code is written in Visual Basic and uses Microsoftmscomm controls. The mscomm controls use the COM1 port for communication.</a:t>
            </a:r>
          </a:p>
          <a:p>
            <a:pPr eaLnBrk="1" hangingPunct="1">
              <a:spcBef>
                <a:spcPct val="50000"/>
              </a:spcBef>
              <a:buFont typeface="Wingdings" panose="05000000000000000000" pitchFamily="2" charset="2"/>
              <a:buChar char="q"/>
            </a:pPr>
            <a:r>
              <a:rPr lang="en-US" altLang="en-US"/>
              <a:t> Line 13 is for setting of the communication port and the interface between the computer and the modem. </a:t>
            </a:r>
          </a:p>
          <a:p>
            <a:pPr eaLnBrk="1" hangingPunct="1">
              <a:spcBef>
                <a:spcPct val="50000"/>
              </a:spcBef>
              <a:buFont typeface="Wingdings" panose="05000000000000000000" pitchFamily="2" charset="2"/>
              <a:buChar char="q"/>
            </a:pPr>
            <a:r>
              <a:rPr lang="en-US" altLang="en-US"/>
              <a:t> Lines 14–24 are for initialization of the GSM phone as modem.</a:t>
            </a:r>
          </a:p>
          <a:p>
            <a:pPr eaLnBrk="1" hangingPunct="1">
              <a:spcBef>
                <a:spcPct val="50000"/>
              </a:spcBef>
              <a:buFont typeface="Wingdings" panose="05000000000000000000" pitchFamily="2" charset="2"/>
              <a:buChar char="q"/>
            </a:pPr>
            <a:r>
              <a:rPr lang="en-US" altLang="en-US"/>
              <a:t> Lines 28–46 are to send a SMS.</a:t>
            </a:r>
          </a:p>
          <a:p>
            <a:pPr eaLnBrk="1" hangingPunct="1">
              <a:spcBef>
                <a:spcPct val="50000"/>
              </a:spcBef>
              <a:buFont typeface="Wingdings" panose="05000000000000000000" pitchFamily="2" charset="2"/>
              <a:buChar char="q"/>
            </a:pPr>
            <a:r>
              <a:rPr lang="en-US" altLang="en-US"/>
              <a:t> Lines 50–52 are for reading SMS from the modem.</a:t>
            </a:r>
          </a:p>
        </p:txBody>
      </p:sp>
    </p:spTree>
    <p:extLst>
      <p:ext uri="{BB962C8B-B14F-4D97-AF65-F5344CB8AC3E}">
        <p14:creationId xmlns:p14="http://schemas.microsoft.com/office/powerpoint/2010/main" val="2759104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SMPP</a:t>
            </a:r>
          </a:p>
        </p:txBody>
      </p:sp>
      <p:sp>
        <p:nvSpPr>
          <p:cNvPr id="33795" name="Text Box 4"/>
          <p:cNvSpPr txBox="1">
            <a:spLocks noChangeArrowheads="1"/>
          </p:cNvSpPr>
          <p:nvPr/>
        </p:nvSpPr>
        <p:spPr bwMode="auto">
          <a:xfrm>
            <a:off x="228600" y="1371600"/>
            <a:ext cx="85344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Short Message Peer to Peer (SMPP) protocol</a:t>
            </a:r>
          </a:p>
          <a:p>
            <a:pPr eaLnBrk="1" hangingPunct="1">
              <a:spcBef>
                <a:spcPct val="50000"/>
              </a:spcBef>
              <a:buFont typeface="Wingdings" panose="05000000000000000000" pitchFamily="2" charset="2"/>
              <a:buChar char="q"/>
            </a:pPr>
            <a:r>
              <a:rPr lang="en-US" altLang="en-US"/>
              <a:t> Open, industry standard protocol designed to provide a flexible data communications interface for transfer of short message data between a Message Center (SC or SMSC) and a VAS application such as a WAP Proxy Server, Voice Mail server, E-Mail Gateway or any other Messaging Gateway</a:t>
            </a:r>
          </a:p>
          <a:p>
            <a:pPr eaLnBrk="1" hangingPunct="1">
              <a:spcBef>
                <a:spcPct val="50000"/>
              </a:spcBef>
              <a:buFont typeface="Wingdings" panose="05000000000000000000" pitchFamily="2" charset="2"/>
              <a:buChar char="q"/>
            </a:pPr>
            <a:r>
              <a:rPr lang="en-US" altLang="en-US"/>
              <a:t> SMPP client is termed a External Short Message Entity (ESME) and is connected to the SC</a:t>
            </a:r>
          </a:p>
          <a:p>
            <a:pPr eaLnBrk="1" hangingPunct="1">
              <a:spcBef>
                <a:spcPct val="50000"/>
              </a:spcBef>
              <a:buFont typeface="Wingdings" panose="05000000000000000000" pitchFamily="2" charset="2"/>
              <a:buChar char="q"/>
            </a:pPr>
            <a:r>
              <a:rPr lang="en-US" altLang="en-US"/>
              <a:t> SMPP release v3.4 presently supports Digital Cellular Network technologies which include GSM, IS-95 (CDMA), CDMA 1X/CDMA 2000, ANSI-136 (TDMA) and IDEN</a:t>
            </a:r>
          </a:p>
        </p:txBody>
      </p:sp>
    </p:spTree>
    <p:extLst>
      <p:ext uri="{BB962C8B-B14F-4D97-AF65-F5344CB8AC3E}">
        <p14:creationId xmlns:p14="http://schemas.microsoft.com/office/powerpoint/2010/main" val="938708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SMPP</a:t>
            </a:r>
          </a:p>
        </p:txBody>
      </p:sp>
      <p:sp>
        <p:nvSpPr>
          <p:cNvPr id="34819" name="Text Box 3"/>
          <p:cNvSpPr txBox="1">
            <a:spLocks noChangeArrowheads="1"/>
          </p:cNvSpPr>
          <p:nvPr/>
        </p:nvSpPr>
        <p:spPr bwMode="auto">
          <a:xfrm>
            <a:off x="228600" y="1371600"/>
            <a:ext cx="8534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SMPP supports a full featured set of two way messaging functions such as:</a:t>
            </a:r>
          </a:p>
          <a:p>
            <a:pPr eaLnBrk="1" hangingPunct="1">
              <a:spcBef>
                <a:spcPct val="50000"/>
              </a:spcBef>
              <a:buFont typeface="Wingdings" panose="05000000000000000000" pitchFamily="2" charset="2"/>
              <a:buAutoNum type="arabicPeriod"/>
            </a:pPr>
            <a:r>
              <a:rPr lang="en-US" altLang="en-US"/>
              <a:t>Transmit messages from an ESME to single or multiple destinations via the SMSC</a:t>
            </a:r>
          </a:p>
          <a:p>
            <a:pPr eaLnBrk="1" hangingPunct="1">
              <a:spcBef>
                <a:spcPct val="50000"/>
              </a:spcBef>
              <a:buFont typeface="Wingdings" panose="05000000000000000000" pitchFamily="2" charset="2"/>
              <a:buAutoNum type="arabicPeriod"/>
            </a:pPr>
            <a:r>
              <a:rPr lang="en-US" altLang="en-US"/>
              <a:t>An ESME may receive messages via the SMSC from other SMEs</a:t>
            </a:r>
          </a:p>
          <a:p>
            <a:pPr eaLnBrk="1" hangingPunct="1">
              <a:spcBef>
                <a:spcPct val="50000"/>
              </a:spcBef>
              <a:buFont typeface="Wingdings" panose="05000000000000000000" pitchFamily="2" charset="2"/>
              <a:buAutoNum type="arabicPeriod"/>
            </a:pPr>
            <a:r>
              <a:rPr lang="en-US" altLang="en-US"/>
              <a:t>Query the status of a short message stored on the SMSC</a:t>
            </a:r>
          </a:p>
          <a:p>
            <a:pPr eaLnBrk="1" hangingPunct="1">
              <a:spcBef>
                <a:spcPct val="50000"/>
              </a:spcBef>
              <a:buFont typeface="Wingdings" panose="05000000000000000000" pitchFamily="2" charset="2"/>
              <a:buAutoNum type="arabicPeriod"/>
            </a:pPr>
            <a:r>
              <a:rPr lang="en-US" altLang="en-US"/>
              <a:t>Cancel or replace a short message stored on the SMSC</a:t>
            </a:r>
          </a:p>
          <a:p>
            <a:pPr eaLnBrk="1" hangingPunct="1">
              <a:spcBef>
                <a:spcPct val="50000"/>
              </a:spcBef>
              <a:buFont typeface="Wingdings" panose="05000000000000000000" pitchFamily="2" charset="2"/>
              <a:buAutoNum type="arabicPeriod"/>
            </a:pPr>
            <a:r>
              <a:rPr lang="en-US" altLang="en-US"/>
              <a:t>Send a registered short message</a:t>
            </a:r>
          </a:p>
          <a:p>
            <a:pPr eaLnBrk="1" hangingPunct="1">
              <a:spcBef>
                <a:spcPct val="50000"/>
              </a:spcBef>
              <a:buFont typeface="Wingdings" panose="05000000000000000000" pitchFamily="2" charset="2"/>
              <a:buAutoNum type="arabicPeriod"/>
            </a:pPr>
            <a:r>
              <a:rPr lang="en-US" altLang="en-US"/>
              <a:t>Schedule the message delivery date and time</a:t>
            </a:r>
          </a:p>
        </p:txBody>
      </p:sp>
    </p:spTree>
    <p:extLst>
      <p:ext uri="{BB962C8B-B14F-4D97-AF65-F5344CB8AC3E}">
        <p14:creationId xmlns:p14="http://schemas.microsoft.com/office/powerpoint/2010/main" val="99963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SMPP</a:t>
            </a:r>
          </a:p>
        </p:txBody>
      </p:sp>
      <p:sp>
        <p:nvSpPr>
          <p:cNvPr id="35843" name="Text Box 3"/>
          <p:cNvSpPr txBox="1">
            <a:spLocks noChangeArrowheads="1"/>
          </p:cNvSpPr>
          <p:nvPr/>
        </p:nvSpPr>
        <p:spPr bwMode="auto">
          <a:xfrm>
            <a:off x="228600" y="13716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endParaRPr lang="en-US" altLang="en-US"/>
          </a:p>
        </p:txBody>
      </p:sp>
      <p:sp>
        <p:nvSpPr>
          <p:cNvPr id="35844" name="Text Box 4"/>
          <p:cNvSpPr txBox="1">
            <a:spLocks noChangeArrowheads="1"/>
          </p:cNvSpPr>
          <p:nvPr/>
        </p:nvSpPr>
        <p:spPr bwMode="auto">
          <a:xfrm>
            <a:off x="381000" y="1371600"/>
            <a:ext cx="8382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AutoNum type="arabicPeriod" startAt="7"/>
            </a:pPr>
            <a:r>
              <a:rPr lang="en-US" altLang="en-US"/>
              <a:t>Select the message mode such as datagram or store and forward</a:t>
            </a:r>
          </a:p>
          <a:p>
            <a:pPr eaLnBrk="1" hangingPunct="1">
              <a:spcBef>
                <a:spcPct val="50000"/>
              </a:spcBef>
              <a:buFont typeface="Wingdings" panose="05000000000000000000" pitchFamily="2" charset="2"/>
              <a:buAutoNum type="arabicPeriod" startAt="7"/>
            </a:pPr>
            <a:r>
              <a:rPr lang="en-US" altLang="en-US"/>
              <a:t>Set the delivery priority of the short message</a:t>
            </a:r>
          </a:p>
          <a:p>
            <a:pPr eaLnBrk="1" hangingPunct="1">
              <a:spcBef>
                <a:spcPct val="50000"/>
              </a:spcBef>
              <a:buFont typeface="Wingdings" panose="05000000000000000000" pitchFamily="2" charset="2"/>
              <a:buAutoNum type="arabicPeriod" startAt="7"/>
            </a:pPr>
            <a:r>
              <a:rPr lang="en-US" altLang="en-US"/>
              <a:t>Define the data-coding type of the short message</a:t>
            </a:r>
          </a:p>
          <a:p>
            <a:pPr eaLnBrk="1" hangingPunct="1">
              <a:spcBef>
                <a:spcPct val="50000"/>
              </a:spcBef>
              <a:buFont typeface="Wingdings" panose="05000000000000000000" pitchFamily="2" charset="2"/>
              <a:buAutoNum type="arabicPeriod" startAt="7"/>
            </a:pPr>
            <a:r>
              <a:rPr lang="en-US" altLang="en-US"/>
              <a:t>Set the short message validity period</a:t>
            </a:r>
          </a:p>
          <a:p>
            <a:pPr eaLnBrk="1" hangingPunct="1">
              <a:spcBef>
                <a:spcPct val="50000"/>
              </a:spcBef>
              <a:buFont typeface="Wingdings" panose="05000000000000000000" pitchFamily="2" charset="2"/>
              <a:buAutoNum type="arabicPeriod" startAt="7"/>
            </a:pPr>
            <a:r>
              <a:rPr lang="en-US" altLang="en-US"/>
              <a:t>Associate a service type with each message such as voice mail notification</a:t>
            </a:r>
          </a:p>
        </p:txBody>
      </p:sp>
    </p:spTree>
    <p:extLst>
      <p:ext uri="{BB962C8B-B14F-4D97-AF65-F5344CB8AC3E}">
        <p14:creationId xmlns:p14="http://schemas.microsoft.com/office/powerpoint/2010/main" val="3409268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SMPP</a:t>
            </a:r>
          </a:p>
        </p:txBody>
      </p:sp>
      <p:sp>
        <p:nvSpPr>
          <p:cNvPr id="36867" name="Text Box 3"/>
          <p:cNvSpPr txBox="1">
            <a:spLocks noChangeArrowheads="1"/>
          </p:cNvSpPr>
          <p:nvPr/>
        </p:nvSpPr>
        <p:spPr bwMode="auto">
          <a:xfrm>
            <a:off x="228600" y="1371600"/>
            <a:ext cx="85344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Open message transfer protocol that enables short message entities (SMEs) outside the mobile network to interface with an SC and non-mobile entities that submit messages to, or receive messages from an SMSC are known as External Short Message Entities (ESMEs)</a:t>
            </a:r>
          </a:p>
          <a:p>
            <a:pPr eaLnBrk="1" hangingPunct="1">
              <a:spcBef>
                <a:spcPct val="50000"/>
              </a:spcBef>
              <a:buFont typeface="Wingdings" panose="05000000000000000000" pitchFamily="2" charset="2"/>
              <a:buChar char="q"/>
            </a:pPr>
            <a:r>
              <a:rPr lang="en-US" altLang="en-US"/>
              <a:t>The SMPP protocol defines operations and data as:</a:t>
            </a:r>
          </a:p>
          <a:p>
            <a:pPr eaLnBrk="1" hangingPunct="1">
              <a:spcBef>
                <a:spcPct val="50000"/>
              </a:spcBef>
              <a:buFont typeface="Wingdings" panose="05000000000000000000" pitchFamily="2" charset="2"/>
              <a:buAutoNum type="arabicPeriod"/>
            </a:pPr>
            <a:r>
              <a:rPr lang="en-US" altLang="en-US"/>
              <a:t>Set of operations for the exchange of short messages between an ESME and an SMSC</a:t>
            </a:r>
          </a:p>
          <a:p>
            <a:pPr eaLnBrk="1" hangingPunct="1">
              <a:spcBef>
                <a:spcPct val="50000"/>
              </a:spcBef>
              <a:buFont typeface="Wingdings" panose="05000000000000000000" pitchFamily="2" charset="2"/>
              <a:buAutoNum type="arabicPeriod"/>
            </a:pPr>
            <a:r>
              <a:rPr lang="en-US" altLang="en-US"/>
              <a:t>Data that an ESME application must exchange with an SMSC during SMPP operations</a:t>
            </a:r>
          </a:p>
        </p:txBody>
      </p:sp>
    </p:spTree>
    <p:extLst>
      <p:ext uri="{BB962C8B-B14F-4D97-AF65-F5344CB8AC3E}">
        <p14:creationId xmlns:p14="http://schemas.microsoft.com/office/powerpoint/2010/main" val="3997274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SMPP</a:t>
            </a:r>
          </a:p>
        </p:txBody>
      </p:sp>
      <p:sp>
        <p:nvSpPr>
          <p:cNvPr id="37891" name="Text Box 3"/>
          <p:cNvSpPr txBox="1">
            <a:spLocks noChangeArrowheads="1"/>
          </p:cNvSpPr>
          <p:nvPr/>
        </p:nvSpPr>
        <p:spPr bwMode="auto">
          <a:xfrm>
            <a:off x="228600" y="1371600"/>
            <a:ext cx="85344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Subscribers to an SMS capable Cellular Network may receive short messages on a Mobile Station (MS) from one or more ESMEs</a:t>
            </a:r>
          </a:p>
          <a:p>
            <a:pPr eaLnBrk="1" hangingPunct="1">
              <a:spcBef>
                <a:spcPct val="50000"/>
              </a:spcBef>
              <a:buFont typeface="Wingdings" panose="05000000000000000000" pitchFamily="2" charset="2"/>
              <a:buChar char="q"/>
            </a:pPr>
            <a:r>
              <a:rPr lang="en-US" altLang="en-US"/>
              <a:t>Examples of such ESME applications can be:</a:t>
            </a:r>
          </a:p>
          <a:p>
            <a:pPr eaLnBrk="1" hangingPunct="1">
              <a:spcBef>
                <a:spcPct val="50000"/>
              </a:spcBef>
              <a:buFont typeface="Wingdings" panose="05000000000000000000" pitchFamily="2" charset="2"/>
              <a:buAutoNum type="arabicPeriod"/>
            </a:pPr>
            <a:r>
              <a:rPr lang="en-US" altLang="en-US"/>
              <a:t>Voice mail alerts originating from a VMS (Voice Messaging System)</a:t>
            </a:r>
          </a:p>
          <a:p>
            <a:pPr eaLnBrk="1" hangingPunct="1">
              <a:spcBef>
                <a:spcPct val="50000"/>
              </a:spcBef>
              <a:buFont typeface="Wingdings" panose="05000000000000000000" pitchFamily="2" charset="2"/>
              <a:buAutoNum type="arabicPeriod"/>
            </a:pPr>
            <a:r>
              <a:rPr lang="en-US" altLang="en-US"/>
              <a:t>Numeric and alphanumeric paging services</a:t>
            </a:r>
          </a:p>
          <a:p>
            <a:pPr eaLnBrk="1" hangingPunct="1">
              <a:spcBef>
                <a:spcPct val="50000"/>
              </a:spcBef>
              <a:buFont typeface="Wingdings" panose="05000000000000000000" pitchFamily="2" charset="2"/>
              <a:buAutoNum type="arabicPeriod"/>
            </a:pPr>
            <a:r>
              <a:rPr lang="en-US" altLang="en-US"/>
              <a:t>Informative services</a:t>
            </a:r>
          </a:p>
          <a:p>
            <a:pPr eaLnBrk="1" hangingPunct="1">
              <a:spcBef>
                <a:spcPct val="50000"/>
              </a:spcBef>
              <a:buFont typeface="Wingdings" panose="05000000000000000000" pitchFamily="2" charset="2"/>
              <a:buAutoNum type="arabicPeriod"/>
            </a:pPr>
            <a:r>
              <a:rPr lang="en-US" altLang="en-US"/>
              <a:t>Calls directly dialed or diverted to a message-bureau operator, who forwards the message to the SMSC, for onward delivery to a subscriber’s handset</a:t>
            </a:r>
          </a:p>
        </p:txBody>
      </p:sp>
    </p:spTree>
    <p:extLst>
      <p:ext uri="{BB962C8B-B14F-4D97-AF65-F5344CB8AC3E}">
        <p14:creationId xmlns:p14="http://schemas.microsoft.com/office/powerpoint/2010/main" val="2721650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SMPP</a:t>
            </a:r>
          </a:p>
        </p:txBody>
      </p:sp>
      <p:sp>
        <p:nvSpPr>
          <p:cNvPr id="38915" name="Text Box 3"/>
          <p:cNvSpPr txBox="1">
            <a:spLocks noChangeArrowheads="1"/>
          </p:cNvSpPr>
          <p:nvPr/>
        </p:nvSpPr>
        <p:spPr bwMode="auto">
          <a:xfrm>
            <a:off x="228600" y="1371600"/>
            <a:ext cx="85344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AutoNum type="arabicPeriod" startAt="5"/>
            </a:pPr>
            <a:r>
              <a:rPr lang="en-US" altLang="en-US"/>
              <a:t>Fleet management applications that enable a central station to use the SMSC to determine the location of its service vehicles and notify the closest vehicle of a service request in their area</a:t>
            </a:r>
          </a:p>
          <a:p>
            <a:pPr eaLnBrk="1" hangingPunct="1">
              <a:spcBef>
                <a:spcPct val="50000"/>
              </a:spcBef>
              <a:buFont typeface="Wingdings" panose="05000000000000000000" pitchFamily="2" charset="2"/>
              <a:buAutoNum type="arabicPeriod" startAt="5"/>
            </a:pPr>
            <a:r>
              <a:rPr lang="en-US" altLang="en-US"/>
              <a:t>Telemetry applications</a:t>
            </a:r>
          </a:p>
          <a:p>
            <a:pPr eaLnBrk="1" hangingPunct="1">
              <a:spcBef>
                <a:spcPct val="50000"/>
              </a:spcBef>
              <a:buFont typeface="Wingdings" panose="05000000000000000000" pitchFamily="2" charset="2"/>
              <a:buAutoNum type="arabicPeriod" startAt="5"/>
            </a:pPr>
            <a:r>
              <a:rPr lang="en-US" altLang="en-US"/>
              <a:t>WAP Proxy Server</a:t>
            </a:r>
          </a:p>
          <a:p>
            <a:pPr eaLnBrk="1" hangingPunct="1">
              <a:spcBef>
                <a:spcPct val="50000"/>
              </a:spcBef>
              <a:buFont typeface="Wingdings" panose="05000000000000000000" pitchFamily="2" charset="2"/>
              <a:buAutoNum type="arabicPeriod" startAt="5"/>
            </a:pPr>
            <a:endParaRPr lang="en-US" altLang="en-US"/>
          </a:p>
        </p:txBody>
      </p:sp>
    </p:spTree>
    <p:extLst>
      <p:ext uri="{BB962C8B-B14F-4D97-AF65-F5344CB8AC3E}">
        <p14:creationId xmlns:p14="http://schemas.microsoft.com/office/powerpoint/2010/main" val="2767395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2286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Kannel</a:t>
            </a:r>
          </a:p>
        </p:txBody>
      </p:sp>
      <p:sp>
        <p:nvSpPr>
          <p:cNvPr id="39939" name="Text Box 3"/>
          <p:cNvSpPr txBox="1">
            <a:spLocks noChangeArrowheads="1"/>
          </p:cNvSpPr>
          <p:nvPr/>
        </p:nvSpPr>
        <p:spPr bwMode="auto">
          <a:xfrm>
            <a:off x="228600" y="1143000"/>
            <a:ext cx="85344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Open source SMS gateway</a:t>
            </a:r>
          </a:p>
          <a:p>
            <a:pPr eaLnBrk="1" hangingPunct="1">
              <a:spcBef>
                <a:spcPct val="50000"/>
              </a:spcBef>
              <a:buFont typeface="Wingdings" panose="05000000000000000000" pitchFamily="2" charset="2"/>
              <a:buChar char="q"/>
            </a:pPr>
            <a:r>
              <a:rPr lang="en-US" altLang="en-US"/>
              <a:t>Kannel gateway also supports WAP and MMS (Multi Media Messaging) interfaces</a:t>
            </a:r>
          </a:p>
          <a:p>
            <a:pPr eaLnBrk="1" hangingPunct="1">
              <a:spcBef>
                <a:spcPct val="50000"/>
              </a:spcBef>
              <a:buFont typeface="Wingdings" panose="05000000000000000000" pitchFamily="2" charset="2"/>
              <a:buChar char="q"/>
            </a:pPr>
            <a:r>
              <a:rPr lang="en-US" altLang="en-US"/>
              <a:t>Offers HTTP interface for message transfer and administrating of the gateway</a:t>
            </a:r>
          </a:p>
          <a:p>
            <a:pPr eaLnBrk="1" hangingPunct="1">
              <a:spcBef>
                <a:spcPct val="50000"/>
              </a:spcBef>
              <a:buFont typeface="Wingdings" panose="05000000000000000000" pitchFamily="2" charset="2"/>
              <a:buChar char="q"/>
            </a:pPr>
            <a:r>
              <a:rPr lang="en-US" altLang="en-US"/>
              <a:t>Kannel divides its various functions into different kinds of processes (figure ahead) called boxes, based on what kinds of external agents it needs to interact with</a:t>
            </a:r>
          </a:p>
          <a:p>
            <a:pPr eaLnBrk="1" hangingPunct="1">
              <a:spcBef>
                <a:spcPct val="50000"/>
              </a:spcBef>
              <a:buFont typeface="Wingdings" panose="05000000000000000000" pitchFamily="2" charset="2"/>
              <a:buChar char="q"/>
            </a:pPr>
            <a:r>
              <a:rPr lang="en-US" altLang="en-US"/>
              <a:t>Bearerbox implements the bearer level of SMS and as a part of this, it connects to the SMS centers</a:t>
            </a:r>
          </a:p>
          <a:p>
            <a:pPr eaLnBrk="1" hangingPunct="1">
              <a:spcBef>
                <a:spcPct val="50000"/>
              </a:spcBef>
              <a:buFont typeface="Wingdings" panose="05000000000000000000" pitchFamily="2" charset="2"/>
              <a:buChar char="q"/>
            </a:pPr>
            <a:r>
              <a:rPr lang="en-US" altLang="en-US"/>
              <a:t>Definitions of different TCP/IP ports, usernames, passwords, etc. are required to be defined for Bearerbox connection</a:t>
            </a:r>
          </a:p>
        </p:txBody>
      </p:sp>
    </p:spTree>
    <p:extLst>
      <p:ext uri="{BB962C8B-B14F-4D97-AF65-F5344CB8AC3E}">
        <p14:creationId xmlns:p14="http://schemas.microsoft.com/office/powerpoint/2010/main" val="2196940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Kannel</a:t>
            </a:r>
          </a:p>
        </p:txBody>
      </p:sp>
      <p:sp>
        <p:nvSpPr>
          <p:cNvPr id="40963" name="Text Box 3"/>
          <p:cNvSpPr txBox="1">
            <a:spLocks noChangeArrowheads="1"/>
          </p:cNvSpPr>
          <p:nvPr/>
        </p:nvSpPr>
        <p:spPr bwMode="auto">
          <a:xfrm>
            <a:off x="228600" y="1371600"/>
            <a:ext cx="8534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Smsbox implements the rest of the SMS gateway functionality and as a part of this it receives textual SMS messages from the bearerbox and interprets them as service requests and responds to them in the appropriate way</a:t>
            </a:r>
          </a:p>
          <a:p>
            <a:pPr eaLnBrk="1" hangingPunct="1">
              <a:spcBef>
                <a:spcPct val="50000"/>
              </a:spcBef>
              <a:buFont typeface="Wingdings" panose="05000000000000000000" pitchFamily="2" charset="2"/>
              <a:buChar char="q"/>
            </a:pPr>
            <a:r>
              <a:rPr lang="en-US" altLang="en-US"/>
              <a:t>All the services are handled and managed by Smsbox</a:t>
            </a:r>
          </a:p>
          <a:p>
            <a:pPr eaLnBrk="1" hangingPunct="1">
              <a:spcBef>
                <a:spcPct val="50000"/>
              </a:spcBef>
              <a:buFont typeface="Wingdings" panose="05000000000000000000" pitchFamily="2" charset="2"/>
              <a:buChar char="q"/>
            </a:pPr>
            <a:r>
              <a:rPr lang="en-US" altLang="en-US"/>
              <a:t>There can be only one bearerbox, but any number of Smsboxes in a single Kannel instance</a:t>
            </a:r>
          </a:p>
          <a:p>
            <a:pPr eaLnBrk="1" hangingPunct="1">
              <a:spcBef>
                <a:spcPct val="50000"/>
              </a:spcBef>
              <a:buFont typeface="Wingdings" panose="05000000000000000000" pitchFamily="2" charset="2"/>
              <a:buChar char="q"/>
            </a:pPr>
            <a:r>
              <a:rPr lang="en-US" altLang="en-US"/>
              <a:t>While it is possible to have each SMS center served by a different process, it has been deemed not to give enough extra reliability or scalability to warrant the complexity</a:t>
            </a:r>
          </a:p>
          <a:p>
            <a:pPr eaLnBrk="1" hangingPunct="1">
              <a:spcBef>
                <a:spcPct val="50000"/>
              </a:spcBef>
              <a:buFont typeface="Wingdings" panose="05000000000000000000" pitchFamily="2" charset="2"/>
              <a:buChar char="q"/>
            </a:pPr>
            <a:r>
              <a:rPr lang="en-US" altLang="en-US"/>
              <a:t>Each box is internally multithreaded</a:t>
            </a:r>
          </a:p>
        </p:txBody>
      </p:sp>
    </p:spTree>
    <p:extLst>
      <p:ext uri="{BB962C8B-B14F-4D97-AF65-F5344CB8AC3E}">
        <p14:creationId xmlns:p14="http://schemas.microsoft.com/office/powerpoint/2010/main" val="108838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Strengths of SMS</a:t>
            </a:r>
          </a:p>
        </p:txBody>
      </p:sp>
      <p:sp>
        <p:nvSpPr>
          <p:cNvPr id="5123" name="Text Box 3"/>
          <p:cNvSpPr txBox="1">
            <a:spLocks noChangeArrowheads="1"/>
          </p:cNvSpPr>
          <p:nvPr/>
        </p:nvSpPr>
        <p:spPr bwMode="auto">
          <a:xfrm>
            <a:off x="381000" y="14478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Self-configurable and last mile problem resistant: SMS is self-configurable and subscriber is always connected to the SMS bearer irrespective of the home and visiting network configurations.</a:t>
            </a:r>
          </a:p>
          <a:p>
            <a:pPr eaLnBrk="1" hangingPunct="1">
              <a:spcBef>
                <a:spcPct val="50000"/>
              </a:spcBef>
              <a:buFont typeface="Wingdings" panose="05000000000000000000" pitchFamily="2" charset="2"/>
              <a:buChar char="q"/>
            </a:pPr>
            <a:r>
              <a:rPr lang="en-US" altLang="en-US"/>
              <a:t> Non-repudiable: SMS message carries the Service Center (SC) and the source MSISDN as a part of the message header through which any SMS can prove beyond doubt its origin.</a:t>
            </a:r>
          </a:p>
          <a:p>
            <a:pPr eaLnBrk="1" hangingPunct="1">
              <a:spcBef>
                <a:spcPct val="50000"/>
              </a:spcBef>
              <a:buFont typeface="Wingdings" panose="05000000000000000000" pitchFamily="2" charset="2"/>
              <a:buChar char="q"/>
            </a:pPr>
            <a:r>
              <a:rPr lang="en-US" altLang="en-US"/>
              <a:t> Always connected: As SMS uses the SS7 signaling channel for its data traffic, the bearer media is always on. Users cannot switch OFF, BAR or DIVERT any SMS message. SMS message is delivered to the Mobile Station (MS) without any interruption to the ongoing call.</a:t>
            </a:r>
          </a:p>
        </p:txBody>
      </p:sp>
    </p:spTree>
    <p:extLst>
      <p:ext uri="{BB962C8B-B14F-4D97-AF65-F5344CB8AC3E}">
        <p14:creationId xmlns:p14="http://schemas.microsoft.com/office/powerpoint/2010/main" val="1778500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Kannel Architecture</a:t>
            </a:r>
          </a:p>
        </p:txBody>
      </p:sp>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76400"/>
            <a:ext cx="6781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117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Pull messages in Kannel</a:t>
            </a:r>
          </a:p>
        </p:txBody>
      </p:sp>
      <p:sp>
        <p:nvSpPr>
          <p:cNvPr id="43011" name="Text Box 3"/>
          <p:cNvSpPr txBox="1">
            <a:spLocks noChangeArrowheads="1"/>
          </p:cNvSpPr>
          <p:nvPr/>
        </p:nvSpPr>
        <p:spPr bwMode="auto">
          <a:xfrm>
            <a:off x="228600" y="1371600"/>
            <a:ext cx="85344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User enters a message with a keyword and then sends the same to a service number.</a:t>
            </a:r>
          </a:p>
          <a:p>
            <a:pPr eaLnBrk="1" hangingPunct="1">
              <a:spcBef>
                <a:spcPct val="50000"/>
              </a:spcBef>
              <a:buFont typeface="Wingdings" panose="05000000000000000000" pitchFamily="2" charset="2"/>
              <a:buChar char="q"/>
            </a:pPr>
            <a:r>
              <a:rPr lang="en-US" altLang="en-US"/>
              <a:t>During binding of the SMS gateway, we intimate the SC that we are listening for a service number. Therefore, all the messages sent to a service number will be routed to our SMPP gateway.</a:t>
            </a:r>
          </a:p>
          <a:p>
            <a:pPr eaLnBrk="1" hangingPunct="1">
              <a:spcBef>
                <a:spcPct val="50000"/>
              </a:spcBef>
              <a:buFont typeface="Wingdings" panose="05000000000000000000" pitchFamily="2" charset="2"/>
              <a:buChar char="q"/>
            </a:pPr>
            <a:r>
              <a:rPr lang="en-US" altLang="en-US"/>
              <a:t>In the Kannel configuration file, we mention that whenever there is a message with a particular keyword, it should be forwarded to a HTTP URL.</a:t>
            </a:r>
          </a:p>
          <a:p>
            <a:pPr eaLnBrk="1" hangingPunct="1">
              <a:spcBef>
                <a:spcPct val="50000"/>
              </a:spcBef>
              <a:buFont typeface="Wingdings" panose="05000000000000000000" pitchFamily="2" charset="2"/>
              <a:buChar char="q"/>
            </a:pPr>
            <a:r>
              <a:rPr lang="en-US" altLang="en-US"/>
              <a:t>To service the user with appropriate response, we need to know the request with all the parameters and the MSISDN number of the phone. These are transferred from Kannel gateway to the URL through %a and %p.</a:t>
            </a:r>
          </a:p>
        </p:txBody>
      </p:sp>
    </p:spTree>
    <p:extLst>
      <p:ext uri="{BB962C8B-B14F-4D97-AF65-F5344CB8AC3E}">
        <p14:creationId xmlns:p14="http://schemas.microsoft.com/office/powerpoint/2010/main" val="4165901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Pull messages in Kannel</a:t>
            </a:r>
          </a:p>
        </p:txBody>
      </p:sp>
      <p:sp>
        <p:nvSpPr>
          <p:cNvPr id="44035" name="Text Box 3"/>
          <p:cNvSpPr txBox="1">
            <a:spLocks noChangeArrowheads="1"/>
          </p:cNvSpPr>
          <p:nvPr/>
        </p:nvSpPr>
        <p:spPr bwMode="auto">
          <a:xfrm>
            <a:off x="228600" y="1371600"/>
            <a:ext cx="8534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The response of the http request will be forwarded directly to the user by Kannel gateway.</a:t>
            </a:r>
          </a:p>
          <a:p>
            <a:pPr eaLnBrk="1" hangingPunct="1">
              <a:spcBef>
                <a:spcPct val="50000"/>
              </a:spcBef>
              <a:buFont typeface="Wingdings" panose="05000000000000000000" pitchFamily="2" charset="2"/>
              <a:buChar char="q"/>
            </a:pPr>
            <a:r>
              <a:rPr lang="en-US" altLang="en-US"/>
              <a:t>If the response from the content/origin server is more than 160 characters, Kannel splits the message into multiple messages.</a:t>
            </a:r>
          </a:p>
          <a:p>
            <a:pPr eaLnBrk="1" hangingPunct="1">
              <a:spcBef>
                <a:spcPct val="50000"/>
              </a:spcBef>
              <a:buFont typeface="Wingdings" panose="05000000000000000000" pitchFamily="2" charset="2"/>
              <a:buChar char="q"/>
            </a:pPr>
            <a:r>
              <a:rPr lang="en-US" altLang="en-US"/>
              <a:t>The max message parameter defines the limit of maximum number of messages as response. If we set the max messages to 0, no response will be sent to the user, though there could be some response coming from the HTTP request.</a:t>
            </a:r>
          </a:p>
          <a:p>
            <a:pPr eaLnBrk="1" hangingPunct="1">
              <a:spcBef>
                <a:spcPct val="50000"/>
              </a:spcBef>
              <a:buFont typeface="Wingdings" panose="05000000000000000000" pitchFamily="2" charset="2"/>
              <a:buNone/>
            </a:pPr>
            <a:endParaRPr lang="en-US" altLang="en-US"/>
          </a:p>
          <a:p>
            <a:pPr eaLnBrk="1" hangingPunct="1">
              <a:spcBef>
                <a:spcPct val="50000"/>
              </a:spcBef>
              <a:buFont typeface="Wingdings" panose="05000000000000000000" pitchFamily="2" charset="2"/>
              <a:buChar char="q"/>
            </a:pPr>
            <a:endParaRPr lang="en-US" altLang="en-US"/>
          </a:p>
        </p:txBody>
      </p:sp>
    </p:spTree>
    <p:extLst>
      <p:ext uri="{BB962C8B-B14F-4D97-AF65-F5344CB8AC3E}">
        <p14:creationId xmlns:p14="http://schemas.microsoft.com/office/powerpoint/2010/main" val="1499853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Push messages in Kannel</a:t>
            </a:r>
          </a:p>
        </p:txBody>
      </p:sp>
      <p:sp>
        <p:nvSpPr>
          <p:cNvPr id="45059" name="Text Box 3"/>
          <p:cNvSpPr txBox="1">
            <a:spLocks noChangeArrowheads="1"/>
          </p:cNvSpPr>
          <p:nvPr/>
        </p:nvSpPr>
        <p:spPr bwMode="auto">
          <a:xfrm>
            <a:off x="228600" y="1371600"/>
            <a:ext cx="85344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Message is sent through HTTP interface as well and an application uses an HTTP URL to communicate with the Kannel gateway and to send SMS messages</a:t>
            </a:r>
          </a:p>
          <a:p>
            <a:pPr eaLnBrk="1" hangingPunct="1">
              <a:spcBef>
                <a:spcPct val="50000"/>
              </a:spcBef>
              <a:buFont typeface="Wingdings" panose="05000000000000000000" pitchFamily="2" charset="2"/>
              <a:buChar char="q"/>
            </a:pPr>
            <a:r>
              <a:rPr lang="en-US" altLang="en-US"/>
              <a:t>Kannel delivers these messages to the SC</a:t>
            </a:r>
          </a:p>
          <a:p>
            <a:pPr eaLnBrk="1" hangingPunct="1">
              <a:spcBef>
                <a:spcPct val="50000"/>
              </a:spcBef>
              <a:buFont typeface="Wingdings" panose="05000000000000000000" pitchFamily="2" charset="2"/>
              <a:buChar char="q"/>
            </a:pPr>
            <a:r>
              <a:rPr lang="en-US" altLang="en-US"/>
              <a:t>To offer certain level of security, Kannel allows the user authentication through user identifier and a password to access such URLs</a:t>
            </a:r>
          </a:p>
        </p:txBody>
      </p:sp>
    </p:spTree>
    <p:extLst>
      <p:ext uri="{BB962C8B-B14F-4D97-AF65-F5344CB8AC3E}">
        <p14:creationId xmlns:p14="http://schemas.microsoft.com/office/powerpoint/2010/main" val="3358289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0" y="2012950"/>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 Next Chapter</a:t>
            </a:r>
          </a:p>
          <a:p>
            <a:endParaRPr lang="en-US" altLang="en-US"/>
          </a:p>
        </p:txBody>
      </p:sp>
      <p:sp>
        <p:nvSpPr>
          <p:cNvPr id="46083" name="Rectangle 4"/>
          <p:cNvSpPr>
            <a:spLocks noChangeArrowheads="1"/>
          </p:cNvSpPr>
          <p:nvPr/>
        </p:nvSpPr>
        <p:spPr bwMode="auto">
          <a:xfrm>
            <a:off x="0" y="295751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u="sng"/>
              <a:t>General Packet Radio Service (GPRS)</a:t>
            </a:r>
          </a:p>
        </p:txBody>
      </p:sp>
      <p:sp>
        <p:nvSpPr>
          <p:cNvPr id="46084" name="Rectangle 5"/>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6085" name="Rectangle 6"/>
          <p:cNvSpPr>
            <a:spLocks noChangeArrowheads="1"/>
          </p:cNvSpPr>
          <p:nvPr/>
        </p:nvSpPr>
        <p:spPr bwMode="auto">
          <a:xfrm>
            <a:off x="0" y="3902075"/>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Thanks</a:t>
            </a:r>
          </a:p>
          <a:p>
            <a:endParaRPr lang="en-US" altLang="en-US"/>
          </a:p>
        </p:txBody>
      </p:sp>
      <p:sp>
        <p:nvSpPr>
          <p:cNvPr id="46086" name="Rectangle 7"/>
          <p:cNvSpPr>
            <a:spLocks noChangeArrowheads="1"/>
          </p:cNvSpPr>
          <p:nvPr/>
        </p:nvSpPr>
        <p:spPr bwMode="auto">
          <a:xfrm>
            <a:off x="0" y="4846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96002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SMS Architecture</a:t>
            </a:r>
          </a:p>
        </p:txBody>
      </p:sp>
      <p:sp>
        <p:nvSpPr>
          <p:cNvPr id="6147"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Two types of SMS - </a:t>
            </a:r>
            <a:r>
              <a:rPr lang="en-US" altLang="en-US" b="1"/>
              <a:t>SM MT </a:t>
            </a:r>
            <a:r>
              <a:rPr lang="en-US" altLang="en-US"/>
              <a:t>(Short Message Mobile Terminated Point-to-Point) and </a:t>
            </a:r>
            <a:r>
              <a:rPr lang="en-US" altLang="en-US" b="1"/>
              <a:t>SM MO </a:t>
            </a:r>
            <a:r>
              <a:rPr lang="en-US" altLang="en-US"/>
              <a:t>(Short Message Mobile Originated Point-to-Point)</a:t>
            </a:r>
          </a:p>
          <a:p>
            <a:pPr eaLnBrk="1" hangingPunct="1">
              <a:spcBef>
                <a:spcPct val="50000"/>
              </a:spcBef>
              <a:buFont typeface="Wingdings" panose="05000000000000000000" pitchFamily="2" charset="2"/>
              <a:buChar char="q"/>
            </a:pPr>
            <a:r>
              <a:rPr lang="en-US" altLang="en-US"/>
              <a:t> SM MT is an incoming short message from the network and is terminated in the MS</a:t>
            </a:r>
          </a:p>
          <a:p>
            <a:pPr eaLnBrk="1" hangingPunct="1">
              <a:spcBef>
                <a:spcPct val="50000"/>
              </a:spcBef>
              <a:buFont typeface="Wingdings" panose="05000000000000000000" pitchFamily="2" charset="2"/>
              <a:buChar char="q"/>
            </a:pPr>
            <a:r>
              <a:rPr lang="en-US" altLang="en-US"/>
              <a:t> SM MO is an outgoing message originated in the MS and forwarded to the network for delivery</a:t>
            </a:r>
          </a:p>
          <a:p>
            <a:pPr eaLnBrk="1" hangingPunct="1">
              <a:spcBef>
                <a:spcPct val="50000"/>
              </a:spcBef>
              <a:buFont typeface="Wingdings" panose="05000000000000000000" pitchFamily="2" charset="2"/>
              <a:buChar char="q"/>
            </a:pPr>
            <a:r>
              <a:rPr lang="en-US" altLang="en-US"/>
              <a:t> For an outgoing message, the path is from MS to SC via the VLR and the IWMSC (Inter Working MSC) function of the serving MSC whereas for an incoming message the path is from SC to the MS via HLR and the GMSC (Gateway MSC) function of the home MSC</a:t>
            </a:r>
          </a:p>
        </p:txBody>
      </p:sp>
    </p:spTree>
    <p:extLst>
      <p:ext uri="{BB962C8B-B14F-4D97-AF65-F5344CB8AC3E}">
        <p14:creationId xmlns:p14="http://schemas.microsoft.com/office/powerpoint/2010/main" val="65071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Strengths of SMS</a:t>
            </a:r>
          </a:p>
        </p:txBody>
      </p:sp>
      <p:sp>
        <p:nvSpPr>
          <p:cNvPr id="7171" name="Text Box 3"/>
          <p:cNvSpPr txBox="1">
            <a:spLocks noChangeArrowheads="1"/>
          </p:cNvSpPr>
          <p:nvPr/>
        </p:nvSpPr>
        <p:spPr bwMode="auto">
          <a:xfrm>
            <a:off x="381000" y="1447800"/>
            <a:ext cx="8305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Omnibus nature of SMS: SMS uses SS7 signaling channel which is available throughout the world.</a:t>
            </a:r>
          </a:p>
          <a:p>
            <a:pPr eaLnBrk="1" hangingPunct="1">
              <a:spcBef>
                <a:spcPct val="50000"/>
              </a:spcBef>
              <a:buFont typeface="Wingdings" panose="05000000000000000000" pitchFamily="2" charset="2"/>
              <a:buChar char="q"/>
            </a:pPr>
            <a:r>
              <a:rPr lang="en-US" altLang="en-US"/>
              <a:t> Stateless: SMS is session-less and stateless as every SMS message is unidirectional and independent of any context. This makes SMS the best bearer for notifications, alerts and paging.</a:t>
            </a:r>
          </a:p>
          <a:p>
            <a:pPr eaLnBrk="1" hangingPunct="1">
              <a:spcBef>
                <a:spcPct val="50000"/>
              </a:spcBef>
              <a:buFont typeface="Wingdings" panose="05000000000000000000" pitchFamily="2" charset="2"/>
              <a:buChar char="q"/>
            </a:pPr>
            <a:r>
              <a:rPr lang="en-US" altLang="en-US"/>
              <a:t> Asynchronous: SMS is completely asynchronous. In case of SMS, even if the recipient is out of service, the transmission will not be abandoned and hence, SMS can be used as message queues. SMS can be used as a transport bearer for both synchronous (transaction oriented) and asynchronous (message queue and notification) information exchange.</a:t>
            </a:r>
          </a:p>
        </p:txBody>
      </p:sp>
    </p:spTree>
    <p:extLst>
      <p:ext uri="{BB962C8B-B14F-4D97-AF65-F5344CB8AC3E}">
        <p14:creationId xmlns:p14="http://schemas.microsoft.com/office/powerpoint/2010/main" val="334463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Short Message Mobile Terminated (SMMT)</a:t>
            </a:r>
          </a:p>
        </p:txBody>
      </p:sp>
      <p:sp>
        <p:nvSpPr>
          <p:cNvPr id="8195" name="Text Box 3"/>
          <p:cNvSpPr txBox="1">
            <a:spLocks noChangeArrowheads="1"/>
          </p:cNvSpPr>
          <p:nvPr/>
        </p:nvSpPr>
        <p:spPr bwMode="auto">
          <a:xfrm>
            <a:off x="381000" y="14478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Message is sent from SC to the MS.</a:t>
            </a:r>
          </a:p>
          <a:p>
            <a:pPr eaLnBrk="1" hangingPunct="1">
              <a:spcBef>
                <a:spcPct val="50000"/>
              </a:spcBef>
              <a:buFont typeface="Wingdings" panose="05000000000000000000" pitchFamily="2" charset="2"/>
              <a:buChar char="q"/>
            </a:pPr>
            <a:r>
              <a:rPr lang="en-US" altLang="en-US"/>
              <a:t> For the delivery of MT or incoming SMS messages, the SC of the serving network is never used which implies that a SMS message can be sent from any SC in any network to a GSM phone anywhere in the world.</a:t>
            </a:r>
          </a:p>
          <a:p>
            <a:pPr eaLnBrk="1" hangingPunct="1">
              <a:spcBef>
                <a:spcPct val="5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62400"/>
            <a:ext cx="55626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1905000" y="5943600"/>
            <a:ext cx="525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		Interfaces in SMMT</a:t>
            </a:r>
          </a:p>
        </p:txBody>
      </p:sp>
    </p:spTree>
    <p:extLst>
      <p:ext uri="{BB962C8B-B14F-4D97-AF65-F5344CB8AC3E}">
        <p14:creationId xmlns:p14="http://schemas.microsoft.com/office/powerpoint/2010/main" val="286371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Short Message Mobile Originated</a:t>
            </a:r>
          </a:p>
        </p:txBody>
      </p:sp>
      <p:sp>
        <p:nvSpPr>
          <p:cNvPr id="9219" name="Text Box 3"/>
          <p:cNvSpPr txBox="1">
            <a:spLocks noChangeArrowheads="1"/>
          </p:cNvSpPr>
          <p:nvPr/>
        </p:nvSpPr>
        <p:spPr bwMode="auto">
          <a:xfrm>
            <a:off x="381000" y="14478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For a MO message, the MSC forwards the message to the home SC.</a:t>
            </a:r>
          </a:p>
          <a:p>
            <a:pPr eaLnBrk="1" hangingPunct="1">
              <a:spcBef>
                <a:spcPct val="50000"/>
              </a:spcBef>
              <a:buFont typeface="Wingdings" panose="05000000000000000000" pitchFamily="2" charset="2"/>
              <a:buChar char="q"/>
            </a:pPr>
            <a:r>
              <a:rPr lang="en-US" altLang="en-US"/>
              <a:t> MO message works in two asynchronous phases. In the first phase, the message is sent from the MS to the home SC as a MO message. In the second phase, the message is sent from the home SC to the MS as a MT message.</a:t>
            </a:r>
          </a:p>
          <a:p>
            <a:pPr eaLnBrk="1" hangingPunct="1">
              <a:spcBef>
                <a:spcPct val="50000"/>
              </a:spcBef>
              <a:buFont typeface="Wingdings" panose="05000000000000000000" pitchFamily="2" charset="2"/>
              <a:buNone/>
            </a:pPr>
            <a:endParaRPr lang="en-US" altLang="en-US"/>
          </a:p>
          <a:p>
            <a:pPr eaLnBrk="1" hangingPunct="1">
              <a:spcBef>
                <a:spcPct val="50000"/>
              </a:spcBef>
              <a:buFont typeface="Wingdings" panose="05000000000000000000" pitchFamily="2" charset="2"/>
              <a:buNone/>
            </a:pPr>
            <a:endParaRPr lang="en-US" altLang="en-US"/>
          </a:p>
          <a:p>
            <a:pPr eaLnBrk="1" hangingPunct="1">
              <a:spcBef>
                <a:spcPct val="50000"/>
              </a:spcBef>
              <a:buFont typeface="Wingdings" panose="05000000000000000000" pitchFamily="2" charset="2"/>
              <a:buNone/>
            </a:pPr>
            <a:endParaRPr lang="en-US" altLang="en-US"/>
          </a:p>
          <a:p>
            <a:pPr eaLnBrk="1" hangingPunct="1">
              <a:spcBef>
                <a:spcPct val="50000"/>
              </a:spcBef>
              <a:buFont typeface="Wingdings" panose="05000000000000000000" pitchFamily="2" charset="2"/>
              <a:buNone/>
            </a:pPr>
            <a:r>
              <a:rPr lang="en-US" altLang="en-US"/>
              <a:t> </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19600"/>
            <a:ext cx="51054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txBox="1">
            <a:spLocks noChangeArrowheads="1"/>
          </p:cNvSpPr>
          <p:nvPr/>
        </p:nvSpPr>
        <p:spPr bwMode="auto">
          <a:xfrm>
            <a:off x="2133600" y="586740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1400"/>
              <a:t>	                Interfaces in SMMO </a:t>
            </a:r>
          </a:p>
        </p:txBody>
      </p:sp>
    </p:spTree>
    <p:extLst>
      <p:ext uri="{BB962C8B-B14F-4D97-AF65-F5344CB8AC3E}">
        <p14:creationId xmlns:p14="http://schemas.microsoft.com/office/powerpoint/2010/main" val="168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SMS Transfer</a:t>
            </a:r>
          </a:p>
        </p:txBody>
      </p:sp>
      <p:pic>
        <p:nvPicPr>
          <p:cNvPr id="102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76400"/>
            <a:ext cx="6248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095438"/>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1920</TotalTime>
  <Words>3029</Words>
  <Application>Microsoft Office PowerPoint</Application>
  <PresentationFormat>On-screen Show (4:3)</PresentationFormat>
  <Paragraphs>239</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AvantGarde-Demi</vt:lpstr>
      <vt:lpstr>BaskervilleBE-Regular</vt:lpstr>
      <vt:lpstr>Garamond</vt:lpstr>
      <vt:lpstr>Times New Roman</vt:lpstr>
      <vt:lpstr>Verdana</vt:lpstr>
      <vt:lpstr>Wingdings</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157</cp:revision>
  <dcterms:created xsi:type="dcterms:W3CDTF">1998-04-19T17:54:40Z</dcterms:created>
  <dcterms:modified xsi:type="dcterms:W3CDTF">2015-09-19T21:06:27Z</dcterms:modified>
</cp:coreProperties>
</file>