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48"/>
  </p:notesMasterIdLst>
  <p:sldIdLst>
    <p:sldId id="315"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F895D0-C591-419C-B5A9-5C227073547D}" type="slidenum">
              <a:rPr lang="en-US" altLang="en-US"/>
              <a:pPr>
                <a:spcBef>
                  <a:spcPct val="0"/>
                </a:spcBef>
              </a:pPr>
              <a:t>10</a:t>
            </a:fld>
            <a:endParaRPr lang="en-US" altLang="en-US"/>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36664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8C2113-84D9-41A1-847C-A41E155E49CA}" type="slidenum">
              <a:rPr lang="en-US" altLang="en-US"/>
              <a:pPr>
                <a:spcBef>
                  <a:spcPct val="0"/>
                </a:spcBef>
              </a:pPr>
              <a:t>11</a:t>
            </a:fld>
            <a:endParaRPr lang="en-US" alt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2941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DC8446-4AE3-45E2-B3E1-FF2026201695}" type="slidenum">
              <a:rPr lang="en-US" altLang="en-US"/>
              <a:pPr>
                <a:spcBef>
                  <a:spcPct val="0"/>
                </a:spcBef>
              </a:pPr>
              <a:t>12</a:t>
            </a:fld>
            <a:endParaRPr lang="en-US" altLang="en-US"/>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9905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0FE979-4AC7-43D4-B3DF-6D84D7E4C44F}" type="slidenum">
              <a:rPr lang="en-US" altLang="en-US"/>
              <a:pPr>
                <a:spcBef>
                  <a:spcPct val="0"/>
                </a:spcBef>
              </a:pPr>
              <a:t>13</a:t>
            </a:fld>
            <a:endParaRPr lang="en-US" altLang="en-US"/>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98697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2BD4EC-2766-4C62-9D66-EF9252CCDDE4}" type="slidenum">
              <a:rPr lang="en-US" altLang="en-US"/>
              <a:pPr>
                <a:spcBef>
                  <a:spcPct val="0"/>
                </a:spcBef>
              </a:pPr>
              <a:t>14</a:t>
            </a:fld>
            <a:endParaRPr lang="en-US" altLang="en-US"/>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06190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629E7D-22F5-4BB1-A92D-23106EA63F0B}" type="slidenum">
              <a:rPr lang="en-US" altLang="en-US"/>
              <a:pPr>
                <a:spcBef>
                  <a:spcPct val="0"/>
                </a:spcBef>
              </a:pPr>
              <a:t>15</a:t>
            </a:fld>
            <a:endParaRPr lang="en-US" altLang="en-US"/>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40806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42BDFD-92D7-4231-A8DE-74DFC52AA544}" type="slidenum">
              <a:rPr lang="en-US" altLang="en-US"/>
              <a:pPr>
                <a:spcBef>
                  <a:spcPct val="0"/>
                </a:spcBef>
              </a:pPr>
              <a:t>16</a:t>
            </a:fld>
            <a:endParaRPr lang="en-US" alt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82812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955F0D-243E-4253-9F23-E4F20290628E}" type="slidenum">
              <a:rPr lang="en-US" altLang="en-US"/>
              <a:pPr>
                <a:spcBef>
                  <a:spcPct val="0"/>
                </a:spcBef>
              </a:pPr>
              <a:t>17</a:t>
            </a:fld>
            <a:endParaRPr lang="en-US" altLang="en-US"/>
          </a:p>
        </p:txBody>
      </p:sp>
      <p:sp>
        <p:nvSpPr>
          <p:cNvPr id="36867" name="Rectangle 1026"/>
          <p:cNvSpPr>
            <a:spLocks noGrp="1" noRot="1" noChangeAspect="1" noChangeArrowheads="1" noTextEdit="1"/>
          </p:cNvSpPr>
          <p:nvPr>
            <p:ph type="sldImg"/>
          </p:nvPr>
        </p:nvSpPr>
        <p:spPr>
          <a:solidFill>
            <a:srgbClr val="FFFFFF"/>
          </a:solidFill>
          <a:ln/>
        </p:spPr>
      </p:sp>
      <p:sp>
        <p:nvSpPr>
          <p:cNvPr id="36868"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65995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09E297-73C7-4960-8F03-6B0E60683412}" type="slidenum">
              <a:rPr lang="en-US" altLang="en-US"/>
              <a:pPr>
                <a:spcBef>
                  <a:spcPct val="0"/>
                </a:spcBef>
              </a:pPr>
              <a:t>18</a:t>
            </a:fld>
            <a:endParaRPr lang="en-US" alt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90236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1052C9-5B12-41E9-B0FA-07249ABB2572}" type="slidenum">
              <a:rPr lang="en-US" altLang="en-US"/>
              <a:pPr>
                <a:spcBef>
                  <a:spcPct val="0"/>
                </a:spcBef>
              </a:pPr>
              <a:t>19</a:t>
            </a:fld>
            <a:endParaRPr lang="en-US" altLang="en-US"/>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0338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F7BF69-A7D6-4ACF-8881-BC1DF2E303C5}" type="slidenum">
              <a:rPr lang="en-US" altLang="en-US"/>
              <a:pPr>
                <a:spcBef>
                  <a:spcPct val="0"/>
                </a:spcBef>
              </a:pPr>
              <a:t>2</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50280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4BC37DB-BB33-4653-9F51-BE3FC5C9404D}" type="slidenum">
              <a:rPr lang="en-US" altLang="en-US"/>
              <a:pPr>
                <a:spcBef>
                  <a:spcPct val="0"/>
                </a:spcBef>
              </a:pPr>
              <a:t>20</a:t>
            </a:fld>
            <a:endParaRPr lang="en-US" alt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1842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72C8052-27FB-47FB-9735-4D04BADE4E1C}" type="slidenum">
              <a:rPr lang="en-US" altLang="en-US"/>
              <a:pPr>
                <a:spcBef>
                  <a:spcPct val="0"/>
                </a:spcBef>
              </a:pPr>
              <a:t>21</a:t>
            </a:fld>
            <a:endParaRPr lang="en-US" altLang="en-US"/>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08200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1292C17-D77A-4A84-BD51-E07D6BE225A2}" type="slidenum">
              <a:rPr lang="en-US" altLang="en-US"/>
              <a:pPr>
                <a:spcBef>
                  <a:spcPct val="0"/>
                </a:spcBef>
              </a:pPr>
              <a:t>22</a:t>
            </a:fld>
            <a:endParaRPr lang="en-US" altLang="en-US"/>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05845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1CDD334-79BC-4772-9160-E720B9410F1D}" type="slidenum">
              <a:rPr lang="en-US" altLang="en-US"/>
              <a:pPr>
                <a:spcBef>
                  <a:spcPct val="0"/>
                </a:spcBef>
              </a:pPr>
              <a:t>23</a:t>
            </a:fld>
            <a:endParaRPr lang="en-US" altLang="en-US"/>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0798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51F650-3D82-45A4-8F1A-66530977BE87}" type="slidenum">
              <a:rPr lang="en-US" altLang="en-US"/>
              <a:pPr>
                <a:spcBef>
                  <a:spcPct val="0"/>
                </a:spcBef>
              </a:pPr>
              <a:t>24</a:t>
            </a:fld>
            <a:endParaRPr lang="en-US" alt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9844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22DFCA4-F884-4533-8BBC-3F20C1489A19}" type="slidenum">
              <a:rPr lang="en-US" altLang="en-US"/>
              <a:pPr>
                <a:spcBef>
                  <a:spcPct val="0"/>
                </a:spcBef>
              </a:pPr>
              <a:t>25</a:t>
            </a:fld>
            <a:endParaRPr lang="en-US" altLang="en-US"/>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18846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7ED6E6-B441-4334-85E9-B2AF59D2220E}" type="slidenum">
              <a:rPr lang="en-US" altLang="en-US"/>
              <a:pPr>
                <a:spcBef>
                  <a:spcPct val="0"/>
                </a:spcBef>
              </a:pPr>
              <a:t>26</a:t>
            </a:fld>
            <a:endParaRPr lang="en-US" altLang="en-US"/>
          </a:p>
        </p:txBody>
      </p:sp>
      <p:sp>
        <p:nvSpPr>
          <p:cNvPr id="55299" name="Rectangle 1026"/>
          <p:cNvSpPr>
            <a:spLocks noGrp="1" noRot="1" noChangeAspect="1" noChangeArrowheads="1" noTextEdit="1"/>
          </p:cNvSpPr>
          <p:nvPr>
            <p:ph type="sldImg"/>
          </p:nvPr>
        </p:nvSpPr>
        <p:spPr>
          <a:solidFill>
            <a:srgbClr val="FFFFFF"/>
          </a:solidFill>
          <a:ln/>
        </p:spPr>
      </p:sp>
      <p:sp>
        <p:nvSpPr>
          <p:cNvPr id="55300"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57409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4F0B6B-2065-4D63-9377-F2BC1AB134F2}" type="slidenum">
              <a:rPr lang="en-US" altLang="en-US"/>
              <a:pPr>
                <a:spcBef>
                  <a:spcPct val="0"/>
                </a:spcBef>
              </a:pPr>
              <a:t>27</a:t>
            </a:fld>
            <a:endParaRPr lang="en-US" altLang="en-US"/>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20238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7DEFC2-5077-42F3-830C-78484A1146A3}" type="slidenum">
              <a:rPr lang="en-US" altLang="en-US"/>
              <a:pPr>
                <a:spcBef>
                  <a:spcPct val="0"/>
                </a:spcBef>
              </a:pPr>
              <a:t>28</a:t>
            </a:fld>
            <a:endParaRPr lang="en-US" altLang="en-US"/>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3074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27DE6E-46C6-4152-B8E9-F8A5EF50C71D}" type="slidenum">
              <a:rPr lang="en-US" altLang="en-US"/>
              <a:pPr>
                <a:spcBef>
                  <a:spcPct val="0"/>
                </a:spcBef>
              </a:pPr>
              <a:t>29</a:t>
            </a:fld>
            <a:endParaRPr lang="en-US" altLang="en-US"/>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7970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D2834A0-EC6F-416A-815A-6A9F345B7D1B}" type="slidenum">
              <a:rPr lang="en-US" altLang="en-US"/>
              <a:pPr>
                <a:spcBef>
                  <a:spcPct val="0"/>
                </a:spcBef>
              </a:pPr>
              <a:t>3</a:t>
            </a:fld>
            <a:endParaRPr lang="en-US" altLang="en-US"/>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0623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AFB6E8-DF4E-455D-A90E-9924487DB683}" type="slidenum">
              <a:rPr lang="en-US" altLang="en-US"/>
              <a:pPr>
                <a:spcBef>
                  <a:spcPct val="0"/>
                </a:spcBef>
              </a:pPr>
              <a:t>30</a:t>
            </a:fld>
            <a:endParaRPr lang="en-US" altLang="en-US"/>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42932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32A2095-31ED-40C4-9F01-057B4681183F}" type="slidenum">
              <a:rPr lang="en-US" altLang="en-US"/>
              <a:pPr>
                <a:spcBef>
                  <a:spcPct val="0"/>
                </a:spcBef>
              </a:pPr>
              <a:t>31</a:t>
            </a:fld>
            <a:endParaRPr lang="en-US" altLang="en-US"/>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88367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1629A0-4B96-4CE2-AE86-6A5ED5B2F6BE}" type="slidenum">
              <a:rPr lang="en-US" altLang="en-US"/>
              <a:pPr>
                <a:spcBef>
                  <a:spcPct val="0"/>
                </a:spcBef>
              </a:pPr>
              <a:t>32</a:t>
            </a:fld>
            <a:endParaRPr lang="en-US" altLang="en-US"/>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73958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0D4E55-66E4-46D9-8405-FEB8A694B0A0}" type="slidenum">
              <a:rPr lang="en-US" altLang="en-US"/>
              <a:pPr>
                <a:spcBef>
                  <a:spcPct val="0"/>
                </a:spcBef>
              </a:pPr>
              <a:t>33</a:t>
            </a:fld>
            <a:endParaRPr lang="en-US" altLang="en-US"/>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08892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9DD003-6AC2-4921-B6F3-045E8F146DAC}" type="slidenum">
              <a:rPr lang="en-US" altLang="en-US"/>
              <a:pPr>
                <a:spcBef>
                  <a:spcPct val="0"/>
                </a:spcBef>
              </a:pPr>
              <a:t>34</a:t>
            </a:fld>
            <a:endParaRPr lang="en-US" altLang="en-US"/>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2020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1D20E7-1479-4947-9C18-2F6EC6B1C349}" type="slidenum">
              <a:rPr lang="en-US" altLang="en-US"/>
              <a:pPr>
                <a:spcBef>
                  <a:spcPct val="0"/>
                </a:spcBef>
              </a:pPr>
              <a:t>35</a:t>
            </a:fld>
            <a:endParaRPr lang="en-US" altLang="en-US"/>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67837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74F4BD-61C5-49C0-B45E-C1937C593B92}" type="slidenum">
              <a:rPr lang="en-US" altLang="en-US"/>
              <a:pPr>
                <a:spcBef>
                  <a:spcPct val="0"/>
                </a:spcBef>
              </a:pPr>
              <a:t>36</a:t>
            </a:fld>
            <a:endParaRPr lang="en-US" altLang="en-US"/>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63389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D06556-39AE-425E-9929-7A75D12BAB40}" type="slidenum">
              <a:rPr lang="en-US" altLang="en-US"/>
              <a:pPr>
                <a:spcBef>
                  <a:spcPct val="0"/>
                </a:spcBef>
              </a:pPr>
              <a:t>37</a:t>
            </a:fld>
            <a:endParaRPr lang="en-US" altLang="en-US"/>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60575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4764E18-21D2-498A-9F02-59D12D7F4D4B}" type="slidenum">
              <a:rPr lang="en-US" altLang="en-US"/>
              <a:pPr>
                <a:spcBef>
                  <a:spcPct val="0"/>
                </a:spcBef>
              </a:pPr>
              <a:t>38</a:t>
            </a:fld>
            <a:endParaRPr lang="en-US" altLang="en-US"/>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27969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963AC0-A8FC-4FF9-8FB1-9BF5DF073FC8}" type="slidenum">
              <a:rPr lang="en-US" altLang="en-US"/>
              <a:pPr>
                <a:spcBef>
                  <a:spcPct val="0"/>
                </a:spcBef>
              </a:pPr>
              <a:t>39</a:t>
            </a:fld>
            <a:endParaRPr lang="en-US" altLang="en-US"/>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4564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3E89624-B4DC-409D-AAB9-4FE96B516BF3}" type="slidenum">
              <a:rPr lang="en-US" altLang="en-US"/>
              <a:pPr>
                <a:spcBef>
                  <a:spcPct val="0"/>
                </a:spcBef>
              </a:pPr>
              <a:t>4</a:t>
            </a:fld>
            <a:endParaRPr lang="en-US" altLang="en-US"/>
          </a:p>
        </p:txBody>
      </p:sp>
      <p:sp>
        <p:nvSpPr>
          <p:cNvPr id="10243" name="Rectangle 2"/>
          <p:cNvSpPr>
            <a:spLocks noGrp="1" noRot="1" noChangeAspect="1" noChangeArrowheads="1" noTextEdit="1"/>
          </p:cNvSpPr>
          <p:nvPr>
            <p:ph type="sldImg"/>
          </p:nvPr>
        </p:nvSpPr>
        <p:spPr>
          <a:solidFill>
            <a:srgbClr val="FFFFFF"/>
          </a:solidFill>
          <a:ln/>
        </p:spPr>
      </p:sp>
      <p:sp>
        <p:nvSpPr>
          <p:cNvPr id="102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23296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B92EF1-F9A8-4BAC-852A-C8AA9D7DD435}" type="slidenum">
              <a:rPr lang="en-US" altLang="en-US"/>
              <a:pPr>
                <a:spcBef>
                  <a:spcPct val="0"/>
                </a:spcBef>
              </a:pPr>
              <a:t>40</a:t>
            </a:fld>
            <a:endParaRPr lang="en-US" altLang="en-US"/>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27911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068ADE-5159-4FAB-8A02-AC13375D24D0}" type="slidenum">
              <a:rPr lang="en-US" altLang="en-US"/>
              <a:pPr>
                <a:spcBef>
                  <a:spcPct val="0"/>
                </a:spcBef>
              </a:pPr>
              <a:t>41</a:t>
            </a:fld>
            <a:endParaRPr lang="en-US" altLang="en-US"/>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25826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E752C12-1447-4263-B8ED-4108E62A05CD}" type="slidenum">
              <a:rPr lang="en-US" altLang="en-US"/>
              <a:pPr>
                <a:spcBef>
                  <a:spcPct val="0"/>
                </a:spcBef>
              </a:pPr>
              <a:t>42</a:t>
            </a:fld>
            <a:endParaRPr lang="en-US" alt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448783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C8240D-5199-4D49-A9B2-85F7F80001BA}" type="slidenum">
              <a:rPr lang="en-US" altLang="en-US"/>
              <a:pPr>
                <a:spcBef>
                  <a:spcPct val="0"/>
                </a:spcBef>
              </a:pPr>
              <a:t>43</a:t>
            </a:fld>
            <a:endParaRPr lang="en-US" altLang="en-US"/>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46608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D200D9-93F0-4FC6-B266-E64A08E0874B}" type="slidenum">
              <a:rPr lang="en-US" altLang="en-US"/>
              <a:pPr>
                <a:spcBef>
                  <a:spcPct val="0"/>
                </a:spcBef>
              </a:pPr>
              <a:t>44</a:t>
            </a:fld>
            <a:endParaRPr lang="en-US" altLang="en-US"/>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932155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76830B-B18A-4A59-8D43-6B8D1822DD13}" type="slidenum">
              <a:rPr lang="en-US" altLang="en-US"/>
              <a:pPr>
                <a:spcBef>
                  <a:spcPct val="0"/>
                </a:spcBef>
              </a:pPr>
              <a:t>45</a:t>
            </a:fld>
            <a:endParaRPr lang="en-US" altLang="en-US"/>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909585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0A4C78-49AD-4DFA-826A-477FADA24458}" type="slidenum">
              <a:rPr lang="en-US" altLang="en-US"/>
              <a:pPr>
                <a:spcBef>
                  <a:spcPct val="0"/>
                </a:spcBef>
              </a:pPr>
              <a:t>46</a:t>
            </a:fld>
            <a:endParaRPr lang="en-US" altLang="en-US"/>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843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2CDEA6-BABE-47FA-AB21-BB8150890DBE}" type="slidenum">
              <a:rPr lang="en-US" altLang="en-US"/>
              <a:pPr>
                <a:spcBef>
                  <a:spcPct val="0"/>
                </a:spcBef>
              </a:pPr>
              <a:t>5</a:t>
            </a:fld>
            <a:endParaRPr lang="en-US" altLang="en-US"/>
          </a:p>
        </p:txBody>
      </p:sp>
      <p:sp>
        <p:nvSpPr>
          <p:cNvPr id="12291" name="Rectangle 2"/>
          <p:cNvSpPr>
            <a:spLocks noGrp="1" noRot="1" noChangeAspect="1" noChangeArrowheads="1" noTextEdit="1"/>
          </p:cNvSpPr>
          <p:nvPr>
            <p:ph type="sldImg"/>
          </p:nvPr>
        </p:nvSpPr>
        <p:spPr>
          <a:solidFill>
            <a:srgbClr val="FFFFFF"/>
          </a:solidFill>
          <a:ln/>
        </p:spPr>
      </p:sp>
      <p:sp>
        <p:nvSpPr>
          <p:cNvPr id="122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2800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362731-2BD4-4E16-8D6F-8D066BE5EA8F}" type="slidenum">
              <a:rPr lang="en-US" altLang="en-US"/>
              <a:pPr>
                <a:spcBef>
                  <a:spcPct val="0"/>
                </a:spcBef>
              </a:pPr>
              <a:t>6</a:t>
            </a:fld>
            <a:endParaRPr lang="en-US" altLang="en-US"/>
          </a:p>
        </p:txBody>
      </p:sp>
      <p:sp>
        <p:nvSpPr>
          <p:cNvPr id="14339" name="Rectangle 2"/>
          <p:cNvSpPr>
            <a:spLocks noGrp="1" noRot="1" noChangeAspect="1" noChangeArrowheads="1" noTextEdit="1"/>
          </p:cNvSpPr>
          <p:nvPr>
            <p:ph type="sldImg"/>
          </p:nvPr>
        </p:nvSpPr>
        <p:spPr>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18172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547CFD-042C-4075-9B49-D17A1ADD3090}" type="slidenum">
              <a:rPr lang="en-US" altLang="en-US"/>
              <a:pPr>
                <a:spcBef>
                  <a:spcPct val="0"/>
                </a:spcBef>
              </a:pPr>
              <a:t>7</a:t>
            </a:fld>
            <a:endParaRPr lang="en-US" altLang="en-US"/>
          </a:p>
        </p:txBody>
      </p:sp>
      <p:sp>
        <p:nvSpPr>
          <p:cNvPr id="16387" name="Rectangle 2"/>
          <p:cNvSpPr>
            <a:spLocks noGrp="1" noRot="1" noChangeAspect="1" noChangeArrowheads="1" noTextEdit="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8798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835060-6FB8-45ED-B8A4-7058FB921ABF}" type="slidenum">
              <a:rPr lang="en-US" altLang="en-US"/>
              <a:pPr>
                <a:spcBef>
                  <a:spcPct val="0"/>
                </a:spcBef>
              </a:pPr>
              <a:t>8</a:t>
            </a:fld>
            <a:endParaRPr lang="en-US" altLang="en-US"/>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6431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E3EEAE-D3FE-48D2-95EE-3AABBE3320A3}" type="slidenum">
              <a:rPr lang="en-US" altLang="en-US"/>
              <a:pPr>
                <a:spcBef>
                  <a:spcPct val="0"/>
                </a:spcBef>
              </a:pPr>
              <a:t>9</a:t>
            </a:fld>
            <a:endParaRPr lang="en-US" altLang="en-US"/>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1660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a:solidFill>
                  <a:schemeClr val="tx2"/>
                </a:solidFill>
              </a:rPr>
              <a:t> </a:t>
            </a:r>
            <a:r>
              <a:rPr lang="en-US" altLang="en-US" sz="4400" b="1" smtClean="0">
                <a:solidFill>
                  <a:srgbClr val="3333FF"/>
                </a:solidFill>
              </a:rPr>
              <a:t>Notes#8</a:t>
            </a:r>
            <a:r>
              <a:rPr lang="en-US" altLang="en-US" sz="440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4000" b="1" dirty="0">
                <a:solidFill>
                  <a:srgbClr val="FF0000"/>
                </a:solidFill>
              </a:rPr>
              <a:t>General Packet Radio Service</a:t>
            </a:r>
            <a:endParaRPr lang="en-US" altLang="en-US" sz="40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Channel Coding</a:t>
            </a:r>
          </a:p>
        </p:txBody>
      </p:sp>
      <p:sp>
        <p:nvSpPr>
          <p:cNvPr id="21507" name="Text Box 3"/>
          <p:cNvSpPr txBox="1">
            <a:spLocks noChangeArrowheads="1"/>
          </p:cNvSpPr>
          <p:nvPr/>
        </p:nvSpPr>
        <p:spPr bwMode="auto">
          <a:xfrm>
            <a:off x="381000" y="14478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Channel coding is used to protect the transmitted data packets against errors</a:t>
            </a:r>
          </a:p>
          <a:p>
            <a:pPr eaLnBrk="1" hangingPunct="1">
              <a:spcBef>
                <a:spcPct val="50000"/>
              </a:spcBef>
              <a:buFont typeface="Wingdings" panose="05000000000000000000" pitchFamily="2" charset="2"/>
              <a:buChar char="q"/>
            </a:pPr>
            <a:r>
              <a:rPr lang="en-US" altLang="en-US" sz="2400"/>
              <a:t> Channel coding technique in GPRS is quite similar to the one employed in conventional GSM</a:t>
            </a:r>
          </a:p>
          <a:p>
            <a:pPr eaLnBrk="1" hangingPunct="1">
              <a:spcBef>
                <a:spcPct val="50000"/>
              </a:spcBef>
              <a:buFont typeface="Wingdings" panose="05000000000000000000" pitchFamily="2" charset="2"/>
              <a:buChar char="q"/>
            </a:pPr>
            <a:r>
              <a:rPr lang="en-US" altLang="en-US" sz="2400"/>
              <a:t> Under very bad channel conditions, reliable coding scheme is used where redundant bits are added to recover from burst errors</a:t>
            </a:r>
          </a:p>
          <a:p>
            <a:pPr eaLnBrk="1" hangingPunct="1">
              <a:spcBef>
                <a:spcPct val="50000"/>
              </a:spcBef>
              <a:buFont typeface="Wingdings" panose="05000000000000000000" pitchFamily="2" charset="2"/>
              <a:buChar char="q"/>
            </a:pPr>
            <a:r>
              <a:rPr lang="en-US" altLang="en-US" sz="2400"/>
              <a:t> Under good channel conditions, no encoding scheme is used resulting in a higher data rate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0423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Transmission Plane Protocol Architecture</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705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1794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Signaling Plane</a:t>
            </a:r>
          </a:p>
        </p:txBody>
      </p:sp>
      <p:sp>
        <p:nvSpPr>
          <p:cNvPr id="25603" name="Text Box 3"/>
          <p:cNvSpPr txBox="1">
            <a:spLocks noChangeArrowheads="1"/>
          </p:cNvSpPr>
          <p:nvPr/>
        </p:nvSpPr>
        <p:spPr bwMode="auto">
          <a:xfrm>
            <a:off x="381000" y="9906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P</a:t>
            </a:r>
            <a:r>
              <a:rPr lang="en-US" altLang="en-US" sz="2400">
                <a:latin typeface="BaskervilleBE-Regular" charset="0"/>
              </a:rPr>
              <a:t>rotocol architecture of the signaling plane comprises protocols for control and support of the functions of the transmission plane and includes GPRS attach and detach, PDP context activation, control of routing paths and allocation of network resources.</a:t>
            </a:r>
          </a:p>
          <a:p>
            <a:pPr eaLnBrk="1" hangingPunct="1">
              <a:spcBef>
                <a:spcPct val="50000"/>
              </a:spcBef>
              <a:buFont typeface="Wingdings" panose="05000000000000000000" pitchFamily="2" charset="2"/>
              <a:buChar char="q"/>
            </a:pPr>
            <a:r>
              <a:rPr lang="en-US" altLang="en-US" sz="2400">
                <a:latin typeface="BaskervilleBE-Regular" charset="0"/>
              </a:rPr>
              <a:t> Between SGSN and HLR as well as between SGSN and EIR, an enhanced Mobile Application Part (MAP) is employed which is a mobile network specific extension of the Signaling System SS#7 used in GSM and transports the signaling information related to location updates, routing information, user profiles and handovers.</a:t>
            </a:r>
          </a:p>
          <a:p>
            <a:pPr eaLnBrk="1" hangingPunct="1">
              <a:spcBef>
                <a:spcPct val="50000"/>
              </a:spcBef>
              <a:buFont typeface="Wingdings" panose="05000000000000000000" pitchFamily="2" charset="2"/>
              <a:buChar char="q"/>
            </a:pPr>
            <a:r>
              <a:rPr lang="en-US" altLang="en-US" sz="2400">
                <a:latin typeface="BaskervilleBE-Regular" charset="0"/>
              </a:rPr>
              <a:t> MAP messages are exchanged over Transaction Capabilities Application Part (TCAP) and Signaling Connection Control Part (SCCP) while BSSGP is an enhancement of GSM’s BSSAP.</a:t>
            </a: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92968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 Backbone</a:t>
            </a:r>
          </a:p>
        </p:txBody>
      </p:sp>
      <p:sp>
        <p:nvSpPr>
          <p:cNvPr id="27651"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It includes the transmission plane between SGSN and GGSN.</a:t>
            </a:r>
          </a:p>
          <a:p>
            <a:pPr eaLnBrk="1" hangingPunct="1">
              <a:spcBef>
                <a:spcPct val="50000"/>
              </a:spcBef>
              <a:buFont typeface="Wingdings" panose="05000000000000000000" pitchFamily="2" charset="2"/>
              <a:buChar char="q"/>
            </a:pPr>
            <a:r>
              <a:rPr lang="en-US" altLang="en-US" sz="2400"/>
              <a:t> User data packets and signaling information within GPRS networks are encapsulated using GPRS Tunneling Protocol (GTP) which is also used in both intra-PLMN (between SGSN and GGSN within one PLMN) and inter-PLMN (between SGSN and GGSN of different PLMNs).</a:t>
            </a:r>
          </a:p>
          <a:p>
            <a:pPr eaLnBrk="1" hangingPunct="1">
              <a:spcBef>
                <a:spcPct val="50000"/>
              </a:spcBef>
              <a:buFont typeface="Wingdings" panose="05000000000000000000" pitchFamily="2" charset="2"/>
              <a:buChar char="q"/>
            </a:pPr>
            <a:r>
              <a:rPr lang="en-US" altLang="en-US" sz="2400"/>
              <a:t> GTP protocol tunnels the user data packets through GPRS backbone by adding GPRS specific routing information in the form of GTP packets which can carry data packets from both IP and X.25 data networks.</a:t>
            </a:r>
          </a:p>
          <a:p>
            <a:pPr eaLnBrk="1" hangingPunct="1">
              <a:spcBef>
                <a:spcPct val="50000"/>
              </a:spcBef>
              <a:buFont typeface="Wingdings" panose="05000000000000000000" pitchFamily="2" charset="2"/>
              <a:buChar char="q"/>
            </a:pPr>
            <a:r>
              <a:rPr lang="en-US" altLang="en-US" sz="2400"/>
              <a:t> Finally, GPRS backbone has an IP/X.25-over-GTP-over-UDP/TCP-over-IP transport architecture.</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0314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BSS-SGSN Interface</a:t>
            </a:r>
          </a:p>
        </p:txBody>
      </p:sp>
      <p:sp>
        <p:nvSpPr>
          <p:cNvPr id="29699" name="Text Box 3"/>
          <p:cNvSpPr txBox="1">
            <a:spLocks noChangeArrowheads="1"/>
          </p:cNvSpPr>
          <p:nvPr/>
        </p:nvSpPr>
        <p:spPr bwMode="auto">
          <a:xfrm>
            <a:off x="381000" y="14478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400"/>
              <a:t>The BSS-SGSN interface is divided into four layers:</a:t>
            </a:r>
          </a:p>
          <a:p>
            <a:pPr eaLnBrk="1" hangingPunct="1">
              <a:spcBef>
                <a:spcPct val="50000"/>
              </a:spcBef>
              <a:buFont typeface="Wingdings" panose="05000000000000000000" pitchFamily="2" charset="2"/>
              <a:buAutoNum type="arabicPeriod"/>
            </a:pPr>
            <a:r>
              <a:rPr lang="en-US" altLang="en-US" sz="2400"/>
              <a:t>Sub-Network Dependent Convergence Protocol (SNDCP) which transfers data packets between SGSN and MS, multiplexes several connections of the network layer onto one virtual logical connection of the underlying LLC layer and does segmentation, compression-decompression of user data.</a:t>
            </a:r>
          </a:p>
          <a:p>
            <a:pPr eaLnBrk="1" hangingPunct="1">
              <a:spcBef>
                <a:spcPct val="50000"/>
              </a:spcBef>
              <a:buFont typeface="Wingdings" panose="05000000000000000000" pitchFamily="2" charset="2"/>
              <a:buAutoNum type="arabicPeriod"/>
            </a:pPr>
            <a:r>
              <a:rPr lang="en-US" altLang="en-US" sz="2400"/>
              <a:t>Logical Link Control (LLC) is data link layer protocol for GPRS which functions similar to Link Access Procedure-D (LAPD) and assures the reliable transfer of user data across a wireless network.</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01281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BSS-SGSN Interface</a:t>
            </a:r>
          </a:p>
        </p:txBody>
      </p:sp>
      <p:sp>
        <p:nvSpPr>
          <p:cNvPr id="31747" name="Text Box 3"/>
          <p:cNvSpPr txBox="1">
            <a:spLocks noChangeArrowheads="1"/>
          </p:cNvSpPr>
          <p:nvPr/>
        </p:nvSpPr>
        <p:spPr bwMode="auto">
          <a:xfrm>
            <a:off x="381000" y="1447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endParaRPr lang="en-US" altLang="en-US" sz="2400"/>
          </a:p>
        </p:txBody>
      </p:sp>
      <p:sp>
        <p:nvSpPr>
          <p:cNvPr id="31748" name="Text Box 5"/>
          <p:cNvSpPr txBox="1">
            <a:spLocks noChangeArrowheads="1"/>
          </p:cNvSpPr>
          <p:nvPr/>
        </p:nvSpPr>
        <p:spPr bwMode="auto">
          <a:xfrm>
            <a:off x="381000" y="10668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3"/>
            </a:pPr>
            <a:endParaRPr lang="en-US" altLang="en-US" sz="2400"/>
          </a:p>
          <a:p>
            <a:pPr eaLnBrk="1" hangingPunct="1">
              <a:spcBef>
                <a:spcPct val="50000"/>
              </a:spcBef>
              <a:buFont typeface="Wingdings" panose="05000000000000000000" pitchFamily="2" charset="2"/>
              <a:buAutoNum type="arabicPeriod" startAt="3"/>
            </a:pPr>
            <a:r>
              <a:rPr lang="en-US" altLang="en-US" sz="2400"/>
              <a:t>Base Station System GPRS Protocol (BSSGP) delivers routing and QoS related information between BSS and SGSN.</a:t>
            </a:r>
          </a:p>
          <a:p>
            <a:pPr eaLnBrk="1" hangingPunct="1">
              <a:spcBef>
                <a:spcPct val="50000"/>
              </a:spcBef>
              <a:buFont typeface="Wingdings" panose="05000000000000000000" pitchFamily="2" charset="2"/>
              <a:buAutoNum type="arabicPeriod" startAt="3"/>
            </a:pPr>
            <a:r>
              <a:rPr lang="en-US" altLang="en-US" sz="2400"/>
              <a:t>Network Service layer manages the convergence sub-layer that operates between BSSGP and Frame Relay Q.922 Core by mapping BSSGP’s service requests to the appropriate Frame Relay services.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97720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Air Interface</a:t>
            </a:r>
          </a:p>
        </p:txBody>
      </p:sp>
      <p:sp>
        <p:nvSpPr>
          <p:cNvPr id="33795" name="Text Box 3"/>
          <p:cNvSpPr txBox="1">
            <a:spLocks noChangeArrowheads="1"/>
          </p:cNvSpPr>
          <p:nvPr/>
        </p:nvSpPr>
        <p:spPr bwMode="auto">
          <a:xfrm>
            <a:off x="381000" y="14478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Air interface of GPRS comprises data link layer and physical layer.</a:t>
            </a:r>
          </a:p>
          <a:p>
            <a:pPr eaLnBrk="1" hangingPunct="1">
              <a:spcBef>
                <a:spcPct val="50000"/>
              </a:spcBef>
              <a:buFont typeface="Wingdings" panose="05000000000000000000" pitchFamily="2" charset="2"/>
              <a:buChar char="q"/>
            </a:pPr>
            <a:r>
              <a:rPr lang="en-US" altLang="en-US" sz="2400"/>
              <a:t> Data link layer between MS and BSS is divided into three sublayers: the logical link control (LLC) layer, the radio link control (RLC) layer and the medium access control (MAC) layer.</a:t>
            </a:r>
          </a:p>
          <a:p>
            <a:pPr eaLnBrk="1" hangingPunct="1">
              <a:spcBef>
                <a:spcPct val="50000"/>
              </a:spcBef>
              <a:buFont typeface="Wingdings" panose="05000000000000000000" pitchFamily="2" charset="2"/>
              <a:buChar char="q"/>
            </a:pPr>
            <a:r>
              <a:rPr lang="en-US" altLang="en-US" sz="2400"/>
              <a:t> Physical layer between MS and BSS is divided into two sublayers: the physical link layer (PLL) and the physical RF layer (RFL).</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3110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LLC Layer</a:t>
            </a:r>
          </a:p>
        </p:txBody>
      </p:sp>
      <p:sp>
        <p:nvSpPr>
          <p:cNvPr id="35843" name="Text Box 1027"/>
          <p:cNvSpPr txBox="1">
            <a:spLocks noChangeArrowheads="1"/>
          </p:cNvSpPr>
          <p:nvPr/>
        </p:nvSpPr>
        <p:spPr bwMode="auto">
          <a:xfrm>
            <a:off x="381000" y="14478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Logical Link Control (LLC) layer provides a reliable logical link between an MS and its assigned SGSN as its functionality is based on HDLC (High Level Data Link Control) protocol and includes sequence control, in-order delivery, flow control, detection of transmission errors and retransmissions.</a:t>
            </a:r>
          </a:p>
          <a:p>
            <a:pPr eaLnBrk="1" hangingPunct="1">
              <a:spcBef>
                <a:spcPct val="50000"/>
              </a:spcBef>
              <a:buFont typeface="Wingdings" panose="05000000000000000000" pitchFamily="2" charset="2"/>
              <a:buChar char="q"/>
            </a:pPr>
            <a:r>
              <a:rPr lang="en-US" altLang="en-US" sz="2400"/>
              <a:t> </a:t>
            </a:r>
            <a:r>
              <a:rPr lang="en-US" altLang="en-US" sz="2400">
                <a:latin typeface="BaskervilleBE-Regular" charset="0"/>
              </a:rPr>
              <a:t>Encryption is used.</a:t>
            </a:r>
          </a:p>
          <a:p>
            <a:pPr eaLnBrk="1" hangingPunct="1">
              <a:spcBef>
                <a:spcPct val="50000"/>
              </a:spcBef>
              <a:buFont typeface="Wingdings" panose="05000000000000000000" pitchFamily="2" charset="2"/>
              <a:buChar char="q"/>
            </a:pPr>
            <a:r>
              <a:rPr lang="en-US" altLang="en-US" sz="2400">
                <a:latin typeface="BaskervilleBE-Regular" charset="0"/>
              </a:rPr>
              <a:t> Variable frame lengths are possible and both acknowledged and unacknowledged data transmission modes are supported.</a:t>
            </a: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82185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RLC Layer</a:t>
            </a:r>
          </a:p>
        </p:txBody>
      </p:sp>
      <p:sp>
        <p:nvSpPr>
          <p:cNvPr id="37891" name="Text Box 3"/>
          <p:cNvSpPr txBox="1">
            <a:spLocks noChangeArrowheads="1"/>
          </p:cNvSpPr>
          <p:nvPr/>
        </p:nvSpPr>
        <p:spPr bwMode="auto">
          <a:xfrm>
            <a:off x="381000" y="14478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Radio Link Control (RLC) layer establishes a reliable link between MS and BSS. </a:t>
            </a:r>
          </a:p>
          <a:p>
            <a:pPr eaLnBrk="1" hangingPunct="1">
              <a:spcBef>
                <a:spcPct val="50000"/>
              </a:spcBef>
              <a:buFont typeface="Wingdings" panose="05000000000000000000" pitchFamily="2" charset="2"/>
              <a:buChar char="q"/>
            </a:pPr>
            <a:r>
              <a:rPr lang="en-US" altLang="en-US" sz="2400"/>
              <a:t> It also does segmentation and reassembly of LLC frames into RLC data blocks and ARQ of uncorrectable data.</a:t>
            </a:r>
          </a:p>
          <a:p>
            <a:pPr eaLnBrk="1" hangingPunct="1">
              <a:spcBef>
                <a:spcPct val="50000"/>
              </a:spcBef>
              <a:buFont typeface="Wingdings" panose="05000000000000000000" pitchFamily="2" charset="2"/>
              <a:buChar char="q"/>
            </a:pP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01427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MAC Layer</a:t>
            </a:r>
          </a:p>
        </p:txBody>
      </p:sp>
      <p:sp>
        <p:nvSpPr>
          <p:cNvPr id="39939" name="Text Box 3"/>
          <p:cNvSpPr txBox="1">
            <a:spLocks noChangeArrowheads="1"/>
          </p:cNvSpPr>
          <p:nvPr/>
        </p:nvSpPr>
        <p:spPr bwMode="auto">
          <a:xfrm>
            <a:off x="381000" y="14478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Medium Access Control (MAC) layer controls the access attempts of an MS on the radio channel shared by several MSs by employing algorithms for contention resolution, multi-user multiplexing on a packet data traffic channel (PDTCH) and scheduling and prioritizing based on the negotiated QoS.</a:t>
            </a:r>
          </a:p>
          <a:p>
            <a:pPr eaLnBrk="1" hangingPunct="1">
              <a:spcBef>
                <a:spcPct val="50000"/>
              </a:spcBef>
              <a:buFont typeface="Wingdings" panose="05000000000000000000" pitchFamily="2" charset="2"/>
              <a:buNone/>
            </a:pP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841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rgbClr val="FF0000"/>
                </a:solidFill>
              </a:rPr>
              <a:t>General Packet Radio </a:t>
            </a:r>
            <a:r>
              <a:rPr lang="en-US" altLang="en-US" sz="3600" b="1" dirty="0" smtClean="0">
                <a:solidFill>
                  <a:srgbClr val="FF0000"/>
                </a:solidFill>
              </a:rPr>
              <a:t>Service (</a:t>
            </a:r>
            <a:r>
              <a:rPr lang="en-US" altLang="en-US" b="1" dirty="0" smtClean="0">
                <a:solidFill>
                  <a:srgbClr val="FF0000"/>
                </a:solidFill>
              </a:rPr>
              <a:t>GPRS)</a:t>
            </a:r>
            <a:endParaRPr lang="en-US" altLang="en-US" b="1" dirty="0">
              <a:solidFill>
                <a:srgbClr val="FF0000"/>
              </a:solidFill>
            </a:endParaRPr>
          </a:p>
        </p:txBody>
      </p:sp>
      <p:sp>
        <p:nvSpPr>
          <p:cNvPr id="5123" name="Text Box 3"/>
          <p:cNvSpPr txBox="1">
            <a:spLocks noChangeArrowheads="1"/>
          </p:cNvSpPr>
          <p:nvPr/>
        </p:nvSpPr>
        <p:spPr bwMode="auto">
          <a:xfrm>
            <a:off x="381000" y="14478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dirty="0"/>
              <a:t> General Packet Radio Service</a:t>
            </a:r>
          </a:p>
          <a:p>
            <a:pPr eaLnBrk="1" hangingPunct="1">
              <a:spcBef>
                <a:spcPct val="50000"/>
              </a:spcBef>
              <a:buFont typeface="Wingdings" panose="05000000000000000000" pitchFamily="2" charset="2"/>
              <a:buChar char="q"/>
            </a:pPr>
            <a:r>
              <a:rPr lang="en-US" altLang="en-US" sz="2400" dirty="0"/>
              <a:t> Step to efficiently transport high-speed data over the current GSM and TDMA-based wireless network infrastructures</a:t>
            </a:r>
          </a:p>
          <a:p>
            <a:pPr eaLnBrk="1" hangingPunct="1">
              <a:spcBef>
                <a:spcPct val="50000"/>
              </a:spcBef>
              <a:buFont typeface="Wingdings" panose="05000000000000000000" pitchFamily="2" charset="2"/>
              <a:buChar char="q"/>
            </a:pPr>
            <a:r>
              <a:rPr lang="en-US" altLang="en-US" sz="2400" dirty="0"/>
              <a:t> Deployment of GPRS networks allows a variety of new applications ranging from mobile e-commerce to mobile corporate VPN access</a:t>
            </a:r>
          </a:p>
          <a:p>
            <a:pPr eaLnBrk="1" hangingPunct="1">
              <a:spcBef>
                <a:spcPct val="50000"/>
              </a:spcBef>
              <a:buFont typeface="Wingdings" panose="05000000000000000000" pitchFamily="2" charset="2"/>
              <a:buChar char="q"/>
            </a:pPr>
            <a:r>
              <a:rPr lang="en-US" altLang="en-US" sz="2400" dirty="0"/>
              <a:t> GPRS allows for data speeds of 14.4 </a:t>
            </a:r>
            <a:r>
              <a:rPr lang="en-US" altLang="en-US" sz="2400" dirty="0" err="1"/>
              <a:t>KBps</a:t>
            </a:r>
            <a:r>
              <a:rPr lang="en-US" altLang="en-US" sz="2400" dirty="0"/>
              <a:t> to 171.2 </a:t>
            </a:r>
            <a:r>
              <a:rPr lang="en-US" altLang="en-US" sz="2400" dirty="0" err="1"/>
              <a:t>KBps</a:t>
            </a:r>
            <a:r>
              <a:rPr lang="en-US" altLang="en-US" sz="2400" dirty="0"/>
              <a:t>, which allow for comfortable Internet access</a:t>
            </a:r>
          </a:p>
          <a:p>
            <a:pPr eaLnBrk="1" hangingPunct="1">
              <a:spcBef>
                <a:spcPct val="50000"/>
              </a:spcBef>
              <a:buFont typeface="Wingdings" panose="05000000000000000000" pitchFamily="2" charset="2"/>
              <a:buChar char="q"/>
            </a:pPr>
            <a:r>
              <a:rPr lang="en-US" altLang="en-US" sz="2400" dirty="0"/>
              <a:t> Allows for short ‘</a:t>
            </a:r>
            <a:r>
              <a:rPr lang="en-US" altLang="en-US" sz="2400" dirty="0" err="1"/>
              <a:t>bursty</a:t>
            </a:r>
            <a:r>
              <a:rPr lang="en-US" altLang="en-US" sz="2400" dirty="0"/>
              <a:t>’ traffic, such as e-mail and web browsing, as well as large volumes of data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77762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PL Layer</a:t>
            </a:r>
          </a:p>
        </p:txBody>
      </p:sp>
      <p:sp>
        <p:nvSpPr>
          <p:cNvPr id="41987" name="Text Box 3"/>
          <p:cNvSpPr txBox="1">
            <a:spLocks noChangeArrowheads="1"/>
          </p:cNvSpPr>
          <p:nvPr/>
        </p:nvSpPr>
        <p:spPr bwMode="auto">
          <a:xfrm>
            <a:off x="381000" y="14478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Physical Link Layer (PLL) provides services for information transfer over a physical channel between the MS and the network.</a:t>
            </a:r>
          </a:p>
          <a:p>
            <a:pPr eaLnBrk="1" hangingPunct="1">
              <a:spcBef>
                <a:spcPct val="50000"/>
              </a:spcBef>
              <a:buFont typeface="Wingdings" panose="05000000000000000000" pitchFamily="2" charset="2"/>
              <a:buChar char="q"/>
            </a:pPr>
            <a:r>
              <a:rPr lang="en-US" altLang="en-US" sz="2400"/>
              <a:t> Its functions include data unit framing, data coding and detection and correction of physical medium transmission errors.</a:t>
            </a:r>
          </a:p>
          <a:p>
            <a:pPr eaLnBrk="1" hangingPunct="1">
              <a:spcBef>
                <a:spcPct val="50000"/>
              </a:spcBef>
              <a:buFont typeface="Wingdings" panose="05000000000000000000" pitchFamily="2" charset="2"/>
              <a:buChar char="q"/>
            </a:pPr>
            <a:r>
              <a:rPr lang="en-US" altLang="en-US" sz="2400"/>
              <a:t> Physical Link Layer uses the services of the Physical RF Layer.</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13066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PRF Layer</a:t>
            </a:r>
          </a:p>
        </p:txBody>
      </p:sp>
      <p:sp>
        <p:nvSpPr>
          <p:cNvPr id="44035" name="Text Box 3"/>
          <p:cNvSpPr txBox="1">
            <a:spLocks noChangeArrowheads="1"/>
          </p:cNvSpPr>
          <p:nvPr/>
        </p:nvSpPr>
        <p:spPr bwMode="auto">
          <a:xfrm>
            <a:off x="381000" y="14478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Physical RF Layer (RFL) performs the modulation of the physical waveforms based on the sequence of bits received from the Physical Link Layer above.</a:t>
            </a:r>
          </a:p>
          <a:p>
            <a:pPr eaLnBrk="1" hangingPunct="1">
              <a:spcBef>
                <a:spcPct val="50000"/>
              </a:spcBef>
              <a:buFont typeface="Wingdings" panose="05000000000000000000" pitchFamily="2" charset="2"/>
              <a:buChar char="q"/>
            </a:pPr>
            <a:r>
              <a:rPr lang="en-US" altLang="en-US" sz="2400"/>
              <a:t> It also demodulates received wave forms into a sequence of bits that are transferred to the Physical Link layer for interpretation.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47421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Radio Resource Management</a:t>
            </a:r>
          </a:p>
        </p:txBody>
      </p:sp>
      <p:sp>
        <p:nvSpPr>
          <p:cNvPr id="46083" name="Text Box 3"/>
          <p:cNvSpPr txBox="1">
            <a:spLocks noChangeArrowheads="1"/>
          </p:cNvSpPr>
          <p:nvPr/>
        </p:nvSpPr>
        <p:spPr bwMode="auto">
          <a:xfrm>
            <a:off x="381000" y="14478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On the radio interface, GPRS uses a combination of FDMA and TDMA.</a:t>
            </a:r>
          </a:p>
          <a:p>
            <a:pPr eaLnBrk="1" hangingPunct="1">
              <a:spcBef>
                <a:spcPct val="50000"/>
              </a:spcBef>
              <a:buFont typeface="Wingdings" panose="05000000000000000000" pitchFamily="2" charset="2"/>
              <a:buChar char="q"/>
            </a:pPr>
            <a:r>
              <a:rPr lang="en-US" altLang="en-US" sz="2400"/>
              <a:t> A series of logical channels are defined to perform functions like signaling, broadcast of general system information, synchronization, channel assignment, paging or payload transport.</a:t>
            </a:r>
          </a:p>
          <a:p>
            <a:pPr eaLnBrk="1" hangingPunct="1">
              <a:spcBef>
                <a:spcPct val="50000"/>
              </a:spcBef>
              <a:buFont typeface="Wingdings" panose="05000000000000000000" pitchFamily="2" charset="2"/>
              <a:buChar char="q"/>
            </a:pPr>
            <a:r>
              <a:rPr lang="en-US" altLang="en-US" sz="2400"/>
              <a:t> Such channels can be divided into two categories: traffic channels and signaling channels.</a:t>
            </a:r>
          </a:p>
          <a:p>
            <a:pPr eaLnBrk="1" hangingPunct="1">
              <a:spcBef>
                <a:spcPct val="50000"/>
              </a:spcBef>
              <a:buFont typeface="Wingdings" panose="05000000000000000000" pitchFamily="2" charset="2"/>
              <a:buChar char="q"/>
            </a:pPr>
            <a:r>
              <a:rPr lang="en-US" altLang="en-US" sz="2400"/>
              <a:t> GPRS traffic channels are allocated when data packets are sent or received and they are released after the transmission of data.</a:t>
            </a:r>
          </a:p>
          <a:p>
            <a:pPr eaLnBrk="1" hangingPunct="1">
              <a:spcBef>
                <a:spcPct val="50000"/>
              </a:spcBef>
              <a:buFont typeface="Wingdings" panose="05000000000000000000" pitchFamily="2" charset="2"/>
              <a:buChar char="q"/>
            </a:pPr>
            <a:r>
              <a:rPr lang="en-US" altLang="en-US" sz="2400"/>
              <a:t> GPRS allows a single mobile station to use multiple time slots of the same TDMA frame for data transmission which is known as multi-slot operation and uses a very flexible channel allocation.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52459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Radio Resource Management</a:t>
            </a:r>
          </a:p>
        </p:txBody>
      </p:sp>
      <p:sp>
        <p:nvSpPr>
          <p:cNvPr id="48131"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Uplink and downlink channels are allocated separately which efficiently supports asymmetric data traffic like Internet.</a:t>
            </a:r>
          </a:p>
          <a:p>
            <a:pPr eaLnBrk="1" hangingPunct="1">
              <a:spcBef>
                <a:spcPct val="50000"/>
              </a:spcBef>
              <a:buFont typeface="Wingdings" panose="05000000000000000000" pitchFamily="2" charset="2"/>
              <a:buChar char="q"/>
            </a:pPr>
            <a:r>
              <a:rPr lang="en-US" altLang="en-US" sz="2400"/>
              <a:t> Physical channels to transport user data packet are called Physical Data Traffic Channel (PDTCH) which are taken from a common pool of all channels available in a cell.</a:t>
            </a:r>
          </a:p>
          <a:p>
            <a:pPr eaLnBrk="1" hangingPunct="1">
              <a:spcBef>
                <a:spcPct val="50000"/>
              </a:spcBef>
              <a:buFont typeface="Wingdings" panose="05000000000000000000" pitchFamily="2" charset="2"/>
              <a:buChar char="q"/>
            </a:pPr>
            <a:r>
              <a:rPr lang="en-US" altLang="en-US" sz="2400"/>
              <a:t> Mapping of physical channels to either packet switched data (in GPRS mode) or circuit switched data (in GSM mode) services are performed dynamically depending on demand.</a:t>
            </a:r>
          </a:p>
          <a:p>
            <a:pPr eaLnBrk="1" hangingPunct="1">
              <a:spcBef>
                <a:spcPct val="50000"/>
              </a:spcBef>
              <a:buFont typeface="Wingdings" panose="05000000000000000000" pitchFamily="2" charset="2"/>
              <a:buChar char="q"/>
            </a:pPr>
            <a:r>
              <a:rPr lang="en-US" altLang="en-US" sz="2400"/>
              <a:t> Demand-wise, the number of channels allocated for GPRS can be changed. For example, physical channels not currently in use by GSM can be allocated as PDTCHs to increase the bandwidth of a GPRS connection.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15064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Security</a:t>
            </a:r>
          </a:p>
        </p:txBody>
      </p:sp>
      <p:sp>
        <p:nvSpPr>
          <p:cNvPr id="50179" name="Text Box 3"/>
          <p:cNvSpPr txBox="1">
            <a:spLocks noChangeArrowheads="1"/>
          </p:cNvSpPr>
          <p:nvPr/>
        </p:nvSpPr>
        <p:spPr bwMode="auto">
          <a:xfrm>
            <a:off x="381000" y="14478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GPRS security is similar to the existing GSM security.</a:t>
            </a:r>
          </a:p>
          <a:p>
            <a:pPr eaLnBrk="1" hangingPunct="1">
              <a:spcBef>
                <a:spcPct val="50000"/>
              </a:spcBef>
              <a:buFont typeface="Wingdings" panose="05000000000000000000" pitchFamily="2" charset="2"/>
              <a:buChar char="q"/>
            </a:pPr>
            <a:r>
              <a:rPr lang="en-US" altLang="en-US" sz="2400"/>
              <a:t> SGSN performs authentication and cipher setting procedures based on the same algorithms, keys and other criteria of GSM. </a:t>
            </a:r>
          </a:p>
          <a:p>
            <a:pPr eaLnBrk="1" hangingPunct="1">
              <a:spcBef>
                <a:spcPct val="50000"/>
              </a:spcBef>
              <a:buFont typeface="Wingdings" panose="05000000000000000000" pitchFamily="2" charset="2"/>
              <a:buChar char="q"/>
            </a:pPr>
            <a:r>
              <a:rPr lang="en-US" altLang="en-US" sz="2400"/>
              <a:t> GPRS uses a ciphering algorithm optimized for packet data transmission.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7338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Attachment and Detachment in GPRS</a:t>
            </a:r>
          </a:p>
        </p:txBody>
      </p:sp>
      <p:sp>
        <p:nvSpPr>
          <p:cNvPr id="52227" name="Text Box 3"/>
          <p:cNvSpPr txBox="1">
            <a:spLocks noChangeArrowheads="1"/>
          </p:cNvSpPr>
          <p:nvPr/>
        </p:nvSpPr>
        <p:spPr bwMode="auto">
          <a:xfrm>
            <a:off x="381000" y="14478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MS registers itself with SGSN of GPRS network through a GPRS attach which establishes a logical link between the MS and the SGSN.</a:t>
            </a:r>
          </a:p>
          <a:p>
            <a:pPr eaLnBrk="1" hangingPunct="1">
              <a:spcBef>
                <a:spcPct val="50000"/>
              </a:spcBef>
              <a:buFont typeface="Wingdings" panose="05000000000000000000" pitchFamily="2" charset="2"/>
              <a:buChar char="q"/>
            </a:pPr>
            <a:r>
              <a:rPr lang="en-US" altLang="en-US" sz="2400"/>
              <a:t> Network checks if MS is authorized to use the services; if so, it copies the user profile from HLR to SGSN and assigns a Packet Temporary Mobile Subscriber Identity (P-TMSI) to the MS.</a:t>
            </a:r>
          </a:p>
          <a:p>
            <a:pPr eaLnBrk="1" hangingPunct="1">
              <a:spcBef>
                <a:spcPct val="50000"/>
              </a:spcBef>
              <a:buFont typeface="Wingdings" panose="05000000000000000000" pitchFamily="2" charset="2"/>
              <a:buChar char="q"/>
            </a:pPr>
            <a:r>
              <a:rPr lang="en-US" altLang="en-US" sz="2400"/>
              <a:t> To exchange data packets with external PDNs after a successful GPRS attach, an MS must apply for an address which is called PDP (Packet Data Protocol) address.</a:t>
            </a:r>
          </a:p>
          <a:p>
            <a:pPr eaLnBrk="1" hangingPunct="1">
              <a:spcBef>
                <a:spcPct val="50000"/>
              </a:spcBef>
              <a:buFont typeface="Wingdings" panose="05000000000000000000" pitchFamily="2" charset="2"/>
              <a:buChar char="q"/>
            </a:pPr>
            <a:r>
              <a:rPr lang="en-US" altLang="en-US" sz="2400"/>
              <a:t> For each session, a PDP context is created which contains PDP type (e.g. IPv4), PDP address assigned to the mobile station (e.g.  129.187.222.10), requested QoS and address of the GGSN that will function as an access point to the PDN.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98115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Attachment and Detachment in GPRS</a:t>
            </a:r>
          </a:p>
        </p:txBody>
      </p:sp>
      <p:sp>
        <p:nvSpPr>
          <p:cNvPr id="54275" name="Text Box 3"/>
          <p:cNvSpPr txBox="1">
            <a:spLocks noChangeArrowheads="1"/>
          </p:cNvSpPr>
          <p:nvPr/>
        </p:nvSpPr>
        <p:spPr bwMode="auto">
          <a:xfrm>
            <a:off x="381000" y="14478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Such a context is stored in MS, SGSN and GGSN while with an active PDP context, the MS is ‘visible’ to the external PDN.</a:t>
            </a:r>
          </a:p>
          <a:p>
            <a:pPr eaLnBrk="1" hangingPunct="1">
              <a:spcBef>
                <a:spcPct val="50000"/>
              </a:spcBef>
              <a:buFont typeface="Wingdings" panose="05000000000000000000" pitchFamily="2" charset="2"/>
              <a:buChar char="q"/>
            </a:pPr>
            <a:r>
              <a:rPr lang="en-US" altLang="en-US" sz="2400"/>
              <a:t> A user may have several simultaneous PDP contexts active at a given time and user data is transferred transparently between MS and external data networks trough GTP encapsulation and tunneling.</a:t>
            </a:r>
          </a:p>
          <a:p>
            <a:pPr eaLnBrk="1" hangingPunct="1">
              <a:spcBef>
                <a:spcPct val="50000"/>
              </a:spcBef>
              <a:buFont typeface="Wingdings" panose="05000000000000000000" pitchFamily="2" charset="2"/>
              <a:buChar char="q"/>
            </a:pPr>
            <a:r>
              <a:rPr lang="en-US" altLang="en-US" sz="2400"/>
              <a:t> Allocation of the PDP address can be static or dynamic.</a:t>
            </a:r>
          </a:p>
          <a:p>
            <a:pPr eaLnBrk="1" hangingPunct="1">
              <a:spcBef>
                <a:spcPct val="50000"/>
              </a:spcBef>
              <a:buFont typeface="Wingdings" panose="05000000000000000000" pitchFamily="2" charset="2"/>
              <a:buChar char="q"/>
            </a:pPr>
            <a:r>
              <a:rPr lang="en-US" altLang="en-US" sz="2400"/>
              <a:t> In case of static address, the network operator permanently assigns a PDP address to the user while in other case, a PDP address is assigned to the user upon the activation of a PDP context.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01228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PDP Context Activation</a:t>
            </a:r>
          </a:p>
        </p:txBody>
      </p:sp>
      <p:sp>
        <p:nvSpPr>
          <p:cNvPr id="56323" name="Text Box 3"/>
          <p:cNvSpPr txBox="1">
            <a:spLocks noChangeArrowheads="1"/>
          </p:cNvSpPr>
          <p:nvPr/>
        </p:nvSpPr>
        <p:spPr bwMode="auto">
          <a:xfrm>
            <a:off x="381000" y="12954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Using the message ‘activate PDP context request’, MS informs the SGSN about the requested PDP context and if request is for dynamic PDP address assignment, the parameter PDP address will be left empty.</a:t>
            </a:r>
          </a:p>
          <a:p>
            <a:pPr eaLnBrk="1" hangingPunct="1">
              <a:spcBef>
                <a:spcPct val="50000"/>
              </a:spcBef>
              <a:buFont typeface="Wingdings" panose="05000000000000000000" pitchFamily="2" charset="2"/>
              <a:buChar char="q"/>
            </a:pPr>
            <a:r>
              <a:rPr lang="en-US" altLang="en-US" sz="2400"/>
              <a:t> After necessary security steps, if authentication is successful, SGSN will send a ‘create PDP context request’ message to the GGSN, the result of which is a confirmation message ‘create PDP context response’ from the GGSN to the SGSN, which contains the PDP address.</a:t>
            </a:r>
          </a:p>
          <a:p>
            <a:pPr eaLnBrk="1" hangingPunct="1">
              <a:spcBef>
                <a:spcPct val="50000"/>
              </a:spcBef>
              <a:buFont typeface="Wingdings" panose="05000000000000000000" pitchFamily="2" charset="2"/>
              <a:buChar char="q"/>
            </a:pPr>
            <a:r>
              <a:rPr lang="en-US" altLang="en-US" sz="2400"/>
              <a:t> SGSN updates its PDP context table and confirms the activation of the new PDP context to the MS.</a:t>
            </a:r>
          </a:p>
          <a:p>
            <a:pPr eaLnBrk="1" hangingPunct="1">
              <a:spcBef>
                <a:spcPct val="50000"/>
              </a:spcBef>
              <a:buFont typeface="Wingdings" panose="05000000000000000000" pitchFamily="2" charset="2"/>
              <a:buChar char="q"/>
            </a:pPr>
            <a:r>
              <a:rPr lang="en-US" altLang="en-US" sz="2400"/>
              <a:t> Disconnection from the GPRS network is called GPRS detach in which all the resources are released.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06191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PDP Context Activation</a:t>
            </a:r>
          </a:p>
        </p:txBody>
      </p:sp>
      <p:sp>
        <p:nvSpPr>
          <p:cNvPr id="58371" name="Text Box 3"/>
          <p:cNvSpPr txBox="1">
            <a:spLocks noChangeArrowheads="1"/>
          </p:cNvSpPr>
          <p:nvPr/>
        </p:nvSpPr>
        <p:spPr bwMode="auto">
          <a:xfrm>
            <a:off x="381000" y="1447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400"/>
              <a:t> </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6096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15339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Mobility Management</a:t>
            </a:r>
          </a:p>
        </p:txBody>
      </p:sp>
      <p:sp>
        <p:nvSpPr>
          <p:cNvPr id="60419" name="Text Box 3"/>
          <p:cNvSpPr txBox="1">
            <a:spLocks noChangeArrowheads="1"/>
          </p:cNvSpPr>
          <p:nvPr/>
        </p:nvSpPr>
        <p:spPr bwMode="auto">
          <a:xfrm>
            <a:off x="381000" y="14478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Mobility Management functions are used to track its location within each PLMN in which SGSNs communicate with each other to update the MS’s location in the relevant registers. </a:t>
            </a:r>
          </a:p>
          <a:p>
            <a:pPr eaLnBrk="1" hangingPunct="1">
              <a:spcBef>
                <a:spcPct val="50000"/>
              </a:spcBef>
              <a:buFont typeface="Wingdings" panose="05000000000000000000" pitchFamily="2" charset="2"/>
              <a:buChar char="q"/>
            </a:pPr>
            <a:r>
              <a:rPr lang="en-US" altLang="en-US" sz="2400"/>
              <a:t> Profiles of MSs are preserved in VLRs that are accessible to SGSNs via the local MSC.</a:t>
            </a:r>
          </a:p>
          <a:p>
            <a:pPr eaLnBrk="1" hangingPunct="1">
              <a:spcBef>
                <a:spcPct val="50000"/>
              </a:spcBef>
              <a:buFont typeface="Wingdings" panose="05000000000000000000" pitchFamily="2" charset="2"/>
              <a:buChar char="q"/>
            </a:pPr>
            <a:r>
              <a:rPr lang="en-US" altLang="en-US" sz="2400"/>
              <a:t> A logical link is established and maintained between the MS and the SGSN at each PLMN.</a:t>
            </a:r>
          </a:p>
          <a:p>
            <a:pPr eaLnBrk="1" hangingPunct="1">
              <a:spcBef>
                <a:spcPct val="50000"/>
              </a:spcBef>
              <a:buFont typeface="Wingdings" panose="05000000000000000000" pitchFamily="2" charset="2"/>
              <a:buChar char="q"/>
            </a:pPr>
            <a:r>
              <a:rPr lang="en-US" altLang="en-US" sz="2400"/>
              <a:t> At the end of transmission or when a mobile station moves out of area of a specific SGSN, the logical link is released and the resources associated with it can be reallocated.</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5482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a:t>
            </a:r>
          </a:p>
        </p:txBody>
      </p:sp>
      <p:sp>
        <p:nvSpPr>
          <p:cNvPr id="7171" name="Text Box 3"/>
          <p:cNvSpPr txBox="1">
            <a:spLocks noChangeArrowheads="1"/>
          </p:cNvSpPr>
          <p:nvPr/>
        </p:nvSpPr>
        <p:spPr bwMode="auto">
          <a:xfrm>
            <a:off x="381000" y="17526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No dial-up modem connection is necessary</a:t>
            </a:r>
          </a:p>
          <a:p>
            <a:pPr eaLnBrk="1" hangingPunct="1">
              <a:spcBef>
                <a:spcPct val="50000"/>
              </a:spcBef>
              <a:buFont typeface="Wingdings" panose="05000000000000000000" pitchFamily="2" charset="2"/>
              <a:buChar char="q"/>
            </a:pPr>
            <a:r>
              <a:rPr lang="en-US" altLang="en-US" sz="2400"/>
              <a:t> Offers fast connection set-up mechanism to offer a perception of being ‘always on’ or ‘always connected’</a:t>
            </a:r>
          </a:p>
          <a:p>
            <a:pPr eaLnBrk="1" hangingPunct="1">
              <a:spcBef>
                <a:spcPct val="50000"/>
              </a:spcBef>
              <a:buFont typeface="Wingdings" panose="05000000000000000000" pitchFamily="2" charset="2"/>
              <a:buChar char="q"/>
            </a:pPr>
            <a:r>
              <a:rPr lang="en-US" altLang="en-US" sz="2400"/>
              <a:t> Immediacy is one of the prime advantages of GPRS</a:t>
            </a:r>
          </a:p>
          <a:p>
            <a:pPr eaLnBrk="1" hangingPunct="1">
              <a:spcBef>
                <a:spcPct val="50000"/>
              </a:spcBef>
              <a:buFont typeface="Wingdings" panose="05000000000000000000" pitchFamily="2" charset="2"/>
              <a:buChar char="q"/>
            </a:pPr>
            <a:endParaRPr lang="en-US" altLang="en-US" sz="2400"/>
          </a:p>
          <a:p>
            <a:pPr eaLnBrk="1" hangingPunct="1">
              <a:spcBef>
                <a:spcPct val="50000"/>
              </a:spcBef>
              <a:buFont typeface="Wingdings" panose="05000000000000000000" pitchFamily="2" charset="2"/>
              <a:buChar char="q"/>
            </a:pP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48522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Routing</a:t>
            </a:r>
          </a:p>
        </p:txBody>
      </p:sp>
      <p:sp>
        <p:nvSpPr>
          <p:cNvPr id="62467" name="Text Box 3"/>
          <p:cNvSpPr txBox="1">
            <a:spLocks noChangeArrowheads="1"/>
          </p:cNvSpPr>
          <p:nvPr/>
        </p:nvSpPr>
        <p:spPr bwMode="auto">
          <a:xfrm>
            <a:off x="381000" y="12954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Routing is the process of how packets are routed in GPRS.</a:t>
            </a:r>
          </a:p>
          <a:p>
            <a:pPr eaLnBrk="1" hangingPunct="1">
              <a:spcBef>
                <a:spcPct val="50000"/>
              </a:spcBef>
              <a:buFont typeface="Wingdings" panose="05000000000000000000" pitchFamily="2" charset="2"/>
              <a:buChar char="q"/>
            </a:pPr>
            <a:r>
              <a:rPr lang="en-US" altLang="en-US" sz="2400"/>
              <a:t> Here, the example assumes two intra-PLMN backbone networks of different PLMNs. Intra-PLMN backbone networks connect GSNs of the same PLMN or the same network operator.</a:t>
            </a:r>
          </a:p>
          <a:p>
            <a:pPr eaLnBrk="1" hangingPunct="1">
              <a:spcBef>
                <a:spcPct val="50000"/>
              </a:spcBef>
              <a:buFont typeface="Wingdings" panose="05000000000000000000" pitchFamily="2" charset="2"/>
              <a:buChar char="q"/>
            </a:pPr>
            <a:r>
              <a:rPr lang="en-US" altLang="en-US" sz="2400"/>
              <a:t> These intra-PLMN networks are connected with an inter-PLMN backbone while an inter-PLMN backbone network connects GSNs of different PLMNs and operators. However, a roaming agreement is necessary between two GPRS network providers.</a:t>
            </a:r>
          </a:p>
          <a:p>
            <a:pPr eaLnBrk="1" hangingPunct="1">
              <a:spcBef>
                <a:spcPct val="50000"/>
              </a:spcBef>
              <a:buFont typeface="Wingdings" panose="05000000000000000000" pitchFamily="2" charset="2"/>
              <a:buChar char="q"/>
            </a:pPr>
            <a:r>
              <a:rPr lang="en-US" altLang="en-US" sz="2400"/>
              <a:t> Gateways between PLMNs and external inter-PLMN backbone are called border gateways which perform security functions to protect the private intra-PLMN backbones against malicious attacks.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60416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Routing</a:t>
            </a:r>
          </a:p>
        </p:txBody>
      </p:sp>
      <p:sp>
        <p:nvSpPr>
          <p:cNvPr id="64515" name="Text Box 3"/>
          <p:cNvSpPr txBox="1">
            <a:spLocks noChangeArrowheads="1"/>
          </p:cNvSpPr>
          <p:nvPr/>
        </p:nvSpPr>
        <p:spPr bwMode="auto">
          <a:xfrm>
            <a:off x="381000" y="14478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Let’s say that GPRS MS located in PLMN1 sends IP packets to a host connected to the IP network (e.g. to a Web server connected to the Internet).</a:t>
            </a:r>
          </a:p>
          <a:p>
            <a:pPr eaLnBrk="1" hangingPunct="1">
              <a:spcBef>
                <a:spcPct val="50000"/>
              </a:spcBef>
              <a:buFont typeface="Wingdings" panose="05000000000000000000" pitchFamily="2" charset="2"/>
              <a:buChar char="q"/>
            </a:pPr>
            <a:r>
              <a:rPr lang="en-US" altLang="en-US" sz="2400"/>
              <a:t> SGSN that the MS is registered with encapsulates the IP packets coming from the mobile station, examines the PDP context and routes them through the intra-PLMN GPRS backbone to the appropriate GGSN.</a:t>
            </a:r>
          </a:p>
          <a:p>
            <a:pPr eaLnBrk="1" hangingPunct="1">
              <a:spcBef>
                <a:spcPct val="50000"/>
              </a:spcBef>
              <a:buFont typeface="Wingdings" panose="05000000000000000000" pitchFamily="2" charset="2"/>
              <a:buChar char="q"/>
            </a:pPr>
            <a:r>
              <a:rPr lang="en-US" altLang="en-US" sz="2400"/>
              <a:t> GGSN de-encapsulates the packets and sends them out on the IP network, where IP routing mechanisms are used to transfer the packets to the access router of the destination network and finally,  delivers the IP packets to the host.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54569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Routing</a:t>
            </a:r>
          </a:p>
        </p:txBody>
      </p:sp>
      <p:sp>
        <p:nvSpPr>
          <p:cNvPr id="66563"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Let us also say that home-PLMN of the mobile station is PLMN2.</a:t>
            </a:r>
          </a:p>
          <a:p>
            <a:pPr eaLnBrk="1" hangingPunct="1">
              <a:spcBef>
                <a:spcPct val="50000"/>
              </a:spcBef>
              <a:buFont typeface="Wingdings" panose="05000000000000000000" pitchFamily="2" charset="2"/>
              <a:buChar char="q"/>
            </a:pPr>
            <a:r>
              <a:rPr lang="en-US" altLang="en-US" sz="2400"/>
              <a:t> An IP address has been assigned to MS by the GGSN of PLMN2 and so, MS’s IP address has the same network prefix as the IP address of the GGSN in PLMN2.</a:t>
            </a:r>
          </a:p>
          <a:p>
            <a:pPr eaLnBrk="1" hangingPunct="1">
              <a:spcBef>
                <a:spcPct val="50000"/>
              </a:spcBef>
              <a:buFont typeface="Wingdings" panose="05000000000000000000" pitchFamily="2" charset="2"/>
              <a:buChar char="q"/>
            </a:pPr>
            <a:r>
              <a:rPr lang="en-US" altLang="en-US" sz="2400"/>
              <a:t> Correspondent host is now sending IP packets to the MS onto the IP network and are routed to the GGSN of PLMN2 (the home-GGSN of the MS). The latter queries the HLR and obtains the information that the MS is currently located in PLMN1.</a:t>
            </a:r>
          </a:p>
          <a:p>
            <a:pPr eaLnBrk="1" hangingPunct="1">
              <a:spcBef>
                <a:spcPct val="50000"/>
              </a:spcBef>
              <a:buFont typeface="Wingdings" panose="05000000000000000000" pitchFamily="2" charset="2"/>
              <a:buChar char="q"/>
            </a:pPr>
            <a:r>
              <a:rPr lang="en-US" altLang="en-US" sz="2400"/>
              <a:t> It encapsulates the incoming IP packets and tunnels them through the inter-PLMN GPRS backbone to the appropriate SGSN in PLMN1 while the SGSN de-encapsulates the packets and delivers them to the MS.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087680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Routing</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8293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2752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Routing</a:t>
            </a:r>
          </a:p>
        </p:txBody>
      </p:sp>
      <p:sp>
        <p:nvSpPr>
          <p:cNvPr id="70659" name="Text Box 3"/>
          <p:cNvSpPr txBox="1">
            <a:spLocks noChangeArrowheads="1"/>
          </p:cNvSpPr>
          <p:nvPr/>
        </p:nvSpPr>
        <p:spPr bwMode="auto">
          <a:xfrm>
            <a:off x="457200" y="1219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HLR stores the user profile, the current SGSN address and the PDP addresses for every GPRS user in the PLMN.</a:t>
            </a:r>
          </a:p>
          <a:p>
            <a:pPr eaLnBrk="1" hangingPunct="1">
              <a:spcBef>
                <a:spcPct val="50000"/>
              </a:spcBef>
              <a:buFont typeface="Wingdings" panose="05000000000000000000" pitchFamily="2" charset="2"/>
              <a:buChar char="q"/>
            </a:pPr>
            <a:r>
              <a:rPr lang="en-US" altLang="en-US" sz="2400"/>
              <a:t> When the MS registers with a new SGSN, HLR will send the user profile to the new SGSN.</a:t>
            </a:r>
          </a:p>
          <a:p>
            <a:pPr eaLnBrk="1" hangingPunct="1">
              <a:spcBef>
                <a:spcPct val="50000"/>
              </a:spcBef>
              <a:buFont typeface="Wingdings" panose="05000000000000000000" pitchFamily="2" charset="2"/>
              <a:buChar char="q"/>
            </a:pPr>
            <a:r>
              <a:rPr lang="en-US" altLang="en-US" sz="2400"/>
              <a:t> Signaling path between GGSN and HLR may be used by the GGSN to query a user’s location and profile in order to update its location register.</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584863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Communicating with IP Networks</a:t>
            </a:r>
          </a:p>
        </p:txBody>
      </p:sp>
      <p:sp>
        <p:nvSpPr>
          <p:cNvPr id="72707"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 GPRS network can be interconnected with Internet or a corporate intranet and supports both IPv4 and IPv6.</a:t>
            </a:r>
          </a:p>
          <a:p>
            <a:pPr eaLnBrk="1" hangingPunct="1">
              <a:spcBef>
                <a:spcPct val="50000"/>
              </a:spcBef>
              <a:buFont typeface="Wingdings" panose="05000000000000000000" pitchFamily="2" charset="2"/>
              <a:buChar char="q"/>
            </a:pPr>
            <a:r>
              <a:rPr lang="en-US" altLang="en-US" sz="2400"/>
              <a:t> From an external IP network’s point of view, the GPRS network looks like any other IP sub-network, and the GGSN looks like a usual IP router.</a:t>
            </a:r>
          </a:p>
          <a:p>
            <a:pPr eaLnBrk="1" hangingPunct="1">
              <a:spcBef>
                <a:spcPct val="50000"/>
              </a:spcBef>
              <a:buFont typeface="Wingdings" panose="05000000000000000000" pitchFamily="2" charset="2"/>
              <a:buChar char="q"/>
            </a:pPr>
            <a:r>
              <a:rPr lang="en-US" altLang="en-US" sz="2400"/>
              <a:t> Each registered user who wants to exchange data packets with the IP network gets an IP address which is taken from the address space of the GPRS operator maintained by a Dynamic Host Configuration Protocol (DHCP) server.</a:t>
            </a:r>
          </a:p>
          <a:p>
            <a:pPr eaLnBrk="1" hangingPunct="1">
              <a:spcBef>
                <a:spcPct val="50000"/>
              </a:spcBef>
              <a:buFont typeface="Wingdings" panose="05000000000000000000" pitchFamily="2" charset="2"/>
              <a:buChar char="q"/>
            </a:pPr>
            <a:r>
              <a:rPr lang="en-US" altLang="en-US" sz="2400"/>
              <a:t> Address resolution between IP address and GSM address is performed by the GGSN using the appropriate PDP context.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61169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Communicating with IP Networks</a:t>
            </a:r>
          </a:p>
        </p:txBody>
      </p:sp>
      <p:sp>
        <p:nvSpPr>
          <p:cNvPr id="74755" name="Text Box 3"/>
          <p:cNvSpPr txBox="1">
            <a:spLocks noChangeArrowheads="1"/>
          </p:cNvSpPr>
          <p:nvPr/>
        </p:nvSpPr>
        <p:spPr bwMode="auto">
          <a:xfrm>
            <a:off x="457200" y="12192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Domain Name Server (DNS) managed by the GPRS operator or the external IP network operator is used to resolve host name.</a:t>
            </a:r>
          </a:p>
          <a:p>
            <a:pPr eaLnBrk="1" hangingPunct="1">
              <a:spcBef>
                <a:spcPct val="50000"/>
              </a:spcBef>
              <a:buFont typeface="Wingdings" panose="05000000000000000000" pitchFamily="2" charset="2"/>
              <a:buChar char="q"/>
            </a:pPr>
            <a:r>
              <a:rPr lang="en-US" altLang="en-US" sz="2400"/>
              <a:t> To protect the PLMN from unauthorized access, a firewall is installed between the private GPRS network and the external IP network.</a:t>
            </a:r>
          </a:p>
          <a:p>
            <a:pPr eaLnBrk="1" hangingPunct="1">
              <a:spcBef>
                <a:spcPct val="50000"/>
              </a:spcBef>
              <a:buFont typeface="Wingdings" panose="05000000000000000000" pitchFamily="2" charset="2"/>
              <a:buChar char="q"/>
            </a:pPr>
            <a:r>
              <a:rPr lang="en-US" altLang="en-US" sz="2400"/>
              <a:t> Thus, GPRS can be seen as a wireless extension of the Internet all the way to a MS or mobile computer as mobile user has a direct connection to the Internet.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966481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Communicating with IP Networks</a:t>
            </a:r>
          </a:p>
        </p:txBody>
      </p:sp>
      <p:pic>
        <p:nvPicPr>
          <p:cNvPr id="768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81150"/>
            <a:ext cx="56388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603274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Data Services in GPRS</a:t>
            </a:r>
          </a:p>
        </p:txBody>
      </p:sp>
      <p:sp>
        <p:nvSpPr>
          <p:cNvPr id="78851" name="Text Box 3"/>
          <p:cNvSpPr txBox="1">
            <a:spLocks noChangeArrowheads="1"/>
          </p:cNvSpPr>
          <p:nvPr/>
        </p:nvSpPr>
        <p:spPr bwMode="auto">
          <a:xfrm>
            <a:off x="457200" y="12192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Any user is likely to use either of the two modes of the GPRS network: application mode or tunneling mode.</a:t>
            </a:r>
          </a:p>
          <a:p>
            <a:pPr eaLnBrk="1" hangingPunct="1">
              <a:spcBef>
                <a:spcPct val="50000"/>
              </a:spcBef>
              <a:buFont typeface="Wingdings" panose="05000000000000000000" pitchFamily="2" charset="2"/>
              <a:buChar char="q"/>
            </a:pPr>
            <a:r>
              <a:rPr lang="en-US" altLang="en-US" sz="2400"/>
              <a:t> In application mode, user uses the GPRS mobile phone to access the applications running on the phone itself. The phone here acts as the end user device. </a:t>
            </a:r>
          </a:p>
          <a:p>
            <a:pPr eaLnBrk="1" hangingPunct="1">
              <a:spcBef>
                <a:spcPct val="50000"/>
              </a:spcBef>
              <a:buFont typeface="Wingdings" panose="05000000000000000000" pitchFamily="2" charset="2"/>
              <a:buChar char="q"/>
            </a:pPr>
            <a:r>
              <a:rPr lang="en-US" altLang="en-US" sz="2400"/>
              <a:t> In tunneling mode, user uses GPRS interface as an access to the network as the end user device would be a large footprint device like laptop computer or a small footprint device like PDA. The mobile phone will be connected to the device and used as a modem to access the wireless data network.</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3520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 Handsets</a:t>
            </a:r>
          </a:p>
        </p:txBody>
      </p:sp>
      <p:sp>
        <p:nvSpPr>
          <p:cNvPr id="80899" name="Text Box 3"/>
          <p:cNvSpPr txBox="1">
            <a:spLocks noChangeArrowheads="1"/>
          </p:cNvSpPr>
          <p:nvPr/>
        </p:nvSpPr>
        <p:spPr bwMode="auto">
          <a:xfrm>
            <a:off x="457200" y="12192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GPRS terminal can be one of the three classes: A, B or C.</a:t>
            </a:r>
          </a:p>
          <a:p>
            <a:pPr eaLnBrk="1" hangingPunct="1">
              <a:spcBef>
                <a:spcPct val="50000"/>
              </a:spcBef>
              <a:buFont typeface="Wingdings" panose="05000000000000000000" pitchFamily="2" charset="2"/>
              <a:buChar char="q"/>
            </a:pPr>
            <a:r>
              <a:rPr lang="en-US" altLang="en-US" sz="2400"/>
              <a:t> Class A terminal supports GPRS data and other GSM services such as SMS and voice simultaneously. This includes simultaneous attach, activation, monitoring and traffic. As such, a class A terminal can make or receive calls on two services simultaneously while supporting SMS.</a:t>
            </a:r>
          </a:p>
          <a:p>
            <a:pPr eaLnBrk="1" hangingPunct="1">
              <a:spcBef>
                <a:spcPct val="50000"/>
              </a:spcBef>
              <a:buFont typeface="Wingdings" panose="05000000000000000000" pitchFamily="2" charset="2"/>
              <a:buChar char="q"/>
            </a:pPr>
            <a:r>
              <a:rPr lang="en-US" altLang="en-US" sz="2400"/>
              <a:t> Class B terminal can monitor GSM and GPRS channels simultaneously, but can support only one of these services at any time. Therefore, a Class B terminal can support simultaneous attach, activation, and monitoring but not simultaneous traffic. Users can make or receive calls on either a packet or a switched call type sequentially but not simultaneously. SMS is supported in class B terminals.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57557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050"/>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QoS in GPRS</a:t>
            </a:r>
          </a:p>
        </p:txBody>
      </p:sp>
      <p:sp>
        <p:nvSpPr>
          <p:cNvPr id="9219" name="Text Box 2051"/>
          <p:cNvSpPr txBox="1">
            <a:spLocks noChangeArrowheads="1"/>
          </p:cNvSpPr>
          <p:nvPr/>
        </p:nvSpPr>
        <p:spPr bwMode="auto">
          <a:xfrm>
            <a:off x="381000" y="14478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Allows definition of QoS profiles using the parameters of service precedence, reliability, delay and throughput</a:t>
            </a:r>
          </a:p>
          <a:p>
            <a:pPr eaLnBrk="1" hangingPunct="1">
              <a:spcBef>
                <a:spcPct val="50000"/>
              </a:spcBef>
              <a:buFont typeface="Wingdings" panose="05000000000000000000" pitchFamily="2" charset="2"/>
              <a:buChar char="q"/>
            </a:pPr>
            <a:r>
              <a:rPr lang="en-US" altLang="en-US" sz="2400"/>
              <a:t> Service precedence is the priority of a service in relation to another service which can be either high, normal or low</a:t>
            </a:r>
          </a:p>
          <a:p>
            <a:pPr eaLnBrk="1" hangingPunct="1">
              <a:spcBef>
                <a:spcPct val="50000"/>
              </a:spcBef>
              <a:buFont typeface="Wingdings" panose="05000000000000000000" pitchFamily="2" charset="2"/>
              <a:buChar char="q"/>
            </a:pPr>
            <a:r>
              <a:rPr lang="en-US" altLang="en-US" sz="2400"/>
              <a:t> Reliability indicates the transmission characteristics required by an application and guarantees certain maximum values for the probability of loss, duplication, mis-sequencing and corruption of packets</a:t>
            </a:r>
          </a:p>
          <a:p>
            <a:pPr eaLnBrk="1" hangingPunct="1">
              <a:spcBef>
                <a:spcPct val="50000"/>
              </a:spcBef>
              <a:buFont typeface="Wingdings" panose="05000000000000000000" pitchFamily="2" charset="2"/>
              <a:buChar char="q"/>
            </a:pPr>
            <a:r>
              <a:rPr lang="en-US" altLang="en-US" sz="2400"/>
              <a:t> Delay parameters define maximum values for the mean delay and the 95-percentile delay</a:t>
            </a:r>
          </a:p>
          <a:p>
            <a:pPr eaLnBrk="1" hangingPunct="1">
              <a:spcBef>
                <a:spcPct val="50000"/>
              </a:spcBef>
              <a:buFont typeface="Wingdings" panose="05000000000000000000" pitchFamily="2" charset="2"/>
              <a:buChar char="q"/>
            </a:pPr>
            <a:r>
              <a:rPr lang="en-US" altLang="en-US" sz="2400"/>
              <a:t> Throughput specifies the maximum/peak bit rate and the mean bit rate</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52041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 Handsets</a:t>
            </a:r>
          </a:p>
        </p:txBody>
      </p:sp>
      <p:sp>
        <p:nvSpPr>
          <p:cNvPr id="82947"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Class C terminal supports only non-simultaneous attach. The user must select which service to connect to. Therefore, a class C terminal can make or receive calls from only the manually selected network service (and so, the service that is not selected is not reachable). The GPRS specifications state that support of SMS is optional for class C terminals.</a:t>
            </a:r>
          </a:p>
          <a:p>
            <a:pPr eaLnBrk="1" hangingPunct="1">
              <a:spcBef>
                <a:spcPct val="50000"/>
              </a:spcBef>
              <a:buFont typeface="Wingdings" panose="05000000000000000000" pitchFamily="2" charset="2"/>
              <a:buChar char="q"/>
            </a:pPr>
            <a:r>
              <a:rPr lang="en-US" altLang="en-US" sz="2400"/>
              <a:t> Each handset will have a unique form factor. So, terminals will be available in the standard form factor with a numeric keypad and a relatively small display. Other types of phones with different form factors, color displays, cameras are common apart from the latest smart phones.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989188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Bearers in GPRS</a:t>
            </a:r>
          </a:p>
        </p:txBody>
      </p:sp>
      <p:sp>
        <p:nvSpPr>
          <p:cNvPr id="84995" name="Text Box 3"/>
          <p:cNvSpPr txBox="1">
            <a:spLocks noChangeArrowheads="1"/>
          </p:cNvSpPr>
          <p:nvPr/>
        </p:nvSpPr>
        <p:spPr bwMode="auto">
          <a:xfrm>
            <a:off x="457200" y="14478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Bearer services of GPRS offer end-to-end packet switched data transfer.</a:t>
            </a:r>
          </a:p>
          <a:p>
            <a:pPr eaLnBrk="1" hangingPunct="1">
              <a:spcBef>
                <a:spcPct val="50000"/>
              </a:spcBef>
              <a:buFont typeface="Wingdings" panose="05000000000000000000" pitchFamily="2" charset="2"/>
              <a:buChar char="q"/>
            </a:pPr>
            <a:r>
              <a:rPr lang="en-US" altLang="en-US" sz="2400"/>
              <a:t> GPRS supports two different kinds of data transport services: point-to-point (PTP) services and point-to-multipoint (PTM) services.</a:t>
            </a:r>
          </a:p>
          <a:p>
            <a:pPr eaLnBrk="1" hangingPunct="1">
              <a:spcBef>
                <a:spcPct val="50000"/>
              </a:spcBef>
              <a:buFont typeface="Wingdings" panose="05000000000000000000" pitchFamily="2" charset="2"/>
              <a:buChar char="q"/>
            </a:pPr>
            <a:r>
              <a:rPr lang="en-US" altLang="en-US" sz="2400"/>
              <a:t> GPRS continues to support SMS as a bearer.</a:t>
            </a:r>
          </a:p>
          <a:p>
            <a:pPr eaLnBrk="1" hangingPunct="1">
              <a:spcBef>
                <a:spcPct val="50000"/>
              </a:spcBef>
              <a:buFont typeface="Wingdings" panose="05000000000000000000" pitchFamily="2" charset="2"/>
              <a:buChar char="q"/>
            </a:pPr>
            <a:r>
              <a:rPr lang="en-US" altLang="en-US" sz="2400"/>
              <a:t> Wireless Application Protocol is a data bearer service over HTTP protocol, supported by GPRS.</a:t>
            </a:r>
          </a:p>
          <a:p>
            <a:pPr eaLnBrk="1" hangingPunct="1">
              <a:spcBef>
                <a:spcPct val="50000"/>
              </a:spcBef>
              <a:buFont typeface="Wingdings" panose="05000000000000000000" pitchFamily="2" charset="2"/>
              <a:buChar char="q"/>
            </a:pPr>
            <a:r>
              <a:rPr lang="en-US" altLang="en-US" sz="2400"/>
              <a:t> Multimedia Messaging Service, too, is supported by GPRS.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3134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Applications of GPRS</a:t>
            </a:r>
          </a:p>
        </p:txBody>
      </p:sp>
      <p:sp>
        <p:nvSpPr>
          <p:cNvPr id="87043" name="Text Box 3"/>
          <p:cNvSpPr txBox="1">
            <a:spLocks noChangeArrowheads="1"/>
          </p:cNvSpPr>
          <p:nvPr/>
        </p:nvSpPr>
        <p:spPr bwMode="auto">
          <a:xfrm>
            <a:off x="457200" y="13716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Chat</a:t>
            </a:r>
          </a:p>
          <a:p>
            <a:pPr eaLnBrk="1" hangingPunct="1">
              <a:spcBef>
                <a:spcPct val="50000"/>
              </a:spcBef>
              <a:buFont typeface="Wingdings" panose="05000000000000000000" pitchFamily="2" charset="2"/>
              <a:buChar char="q"/>
            </a:pPr>
            <a:r>
              <a:rPr lang="en-US" altLang="en-US" sz="2400"/>
              <a:t> Multimedia Services</a:t>
            </a:r>
          </a:p>
          <a:p>
            <a:pPr eaLnBrk="1" hangingPunct="1">
              <a:spcBef>
                <a:spcPct val="50000"/>
              </a:spcBef>
              <a:buFont typeface="Wingdings" panose="05000000000000000000" pitchFamily="2" charset="2"/>
              <a:buChar char="q"/>
            </a:pPr>
            <a:r>
              <a:rPr lang="en-US" altLang="en-US" sz="2400"/>
              <a:t> Virtual Private Network</a:t>
            </a:r>
          </a:p>
          <a:p>
            <a:pPr eaLnBrk="1" hangingPunct="1">
              <a:spcBef>
                <a:spcPct val="50000"/>
              </a:spcBef>
              <a:buFont typeface="Wingdings" panose="05000000000000000000" pitchFamily="2" charset="2"/>
              <a:buChar char="q"/>
            </a:pPr>
            <a:r>
              <a:rPr lang="en-US" altLang="en-US" sz="2400"/>
              <a:t> Personal Information Management</a:t>
            </a:r>
          </a:p>
          <a:p>
            <a:pPr eaLnBrk="1" hangingPunct="1">
              <a:spcBef>
                <a:spcPct val="50000"/>
              </a:spcBef>
              <a:buFont typeface="Wingdings" panose="05000000000000000000" pitchFamily="2" charset="2"/>
              <a:buChar char="q"/>
            </a:pPr>
            <a:r>
              <a:rPr lang="en-US" altLang="en-US" sz="2400"/>
              <a:t> Job Sheet Dispatch</a:t>
            </a:r>
          </a:p>
          <a:p>
            <a:pPr eaLnBrk="1" hangingPunct="1">
              <a:spcBef>
                <a:spcPct val="50000"/>
              </a:spcBef>
              <a:buFont typeface="Wingdings" panose="05000000000000000000" pitchFamily="2" charset="2"/>
              <a:buChar char="q"/>
            </a:pPr>
            <a:r>
              <a:rPr lang="en-US" altLang="en-US" sz="2400"/>
              <a:t> Unified Messaging</a:t>
            </a:r>
          </a:p>
          <a:p>
            <a:pPr eaLnBrk="1" hangingPunct="1">
              <a:spcBef>
                <a:spcPct val="50000"/>
              </a:spcBef>
              <a:buFont typeface="Wingdings" panose="05000000000000000000" pitchFamily="2" charset="2"/>
              <a:buChar char="q"/>
            </a:pPr>
            <a:r>
              <a:rPr lang="en-US" altLang="en-US" sz="2400"/>
              <a:t> Vehicle Positioning</a:t>
            </a:r>
          </a:p>
          <a:p>
            <a:pPr eaLnBrk="1" hangingPunct="1">
              <a:spcBef>
                <a:spcPct val="50000"/>
              </a:spcBef>
              <a:buFont typeface="Wingdings" panose="05000000000000000000" pitchFamily="2" charset="2"/>
              <a:buChar char="q"/>
            </a:pPr>
            <a:r>
              <a:rPr lang="en-US" altLang="en-US" sz="2400"/>
              <a:t> Location based services and Telematics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91147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Limitations of GPRS</a:t>
            </a:r>
          </a:p>
        </p:txBody>
      </p:sp>
      <p:sp>
        <p:nvSpPr>
          <p:cNvPr id="89091" name="Text Box 3"/>
          <p:cNvSpPr txBox="1">
            <a:spLocks noChangeArrowheads="1"/>
          </p:cNvSpPr>
          <p:nvPr/>
        </p:nvSpPr>
        <p:spPr bwMode="auto">
          <a:xfrm>
            <a:off x="381000" y="1371600"/>
            <a:ext cx="8305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Limited cell capacity for all users</a:t>
            </a:r>
          </a:p>
          <a:p>
            <a:pPr eaLnBrk="1" hangingPunct="1">
              <a:spcBef>
                <a:spcPct val="50000"/>
              </a:spcBef>
              <a:buFont typeface="Wingdings" panose="05000000000000000000" pitchFamily="2" charset="2"/>
              <a:buChar char="q"/>
            </a:pPr>
            <a:r>
              <a:rPr lang="en-US" altLang="en-US" sz="2400"/>
              <a:t> Lower access speed in reality</a:t>
            </a:r>
          </a:p>
          <a:p>
            <a:pPr eaLnBrk="1" hangingPunct="1">
              <a:spcBef>
                <a:spcPct val="50000"/>
              </a:spcBef>
              <a:buFont typeface="Wingdings" panose="05000000000000000000" pitchFamily="2" charset="2"/>
              <a:buChar char="q"/>
            </a:pPr>
            <a:r>
              <a:rPr lang="en-US" altLang="en-US" sz="2400"/>
              <a:t> No support of GPRS Mobile Terminate Connection for a mobile server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864410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Billing and Tariffing</a:t>
            </a:r>
          </a:p>
        </p:txBody>
      </p:sp>
      <p:sp>
        <p:nvSpPr>
          <p:cNvPr id="91139" name="Text Box 3"/>
          <p:cNvSpPr txBox="1">
            <a:spLocks noChangeArrowheads="1"/>
          </p:cNvSpPr>
          <p:nvPr/>
        </p:nvSpPr>
        <p:spPr bwMode="auto">
          <a:xfrm>
            <a:off x="381000" y="13716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400"/>
              <a:t>Minimum charging information that must be collected are:</a:t>
            </a:r>
          </a:p>
          <a:p>
            <a:pPr eaLnBrk="1" hangingPunct="1">
              <a:spcBef>
                <a:spcPct val="50000"/>
              </a:spcBef>
              <a:buFont typeface="Wingdings" panose="05000000000000000000" pitchFamily="2" charset="2"/>
              <a:buChar char="q"/>
            </a:pPr>
            <a:r>
              <a:rPr lang="en-US" altLang="en-US" sz="2400"/>
              <a:t> Destination and source addresses</a:t>
            </a:r>
          </a:p>
          <a:p>
            <a:pPr eaLnBrk="1" hangingPunct="1">
              <a:spcBef>
                <a:spcPct val="50000"/>
              </a:spcBef>
              <a:buFont typeface="Wingdings" panose="05000000000000000000" pitchFamily="2" charset="2"/>
              <a:buChar char="q"/>
            </a:pPr>
            <a:r>
              <a:rPr lang="en-US" altLang="en-US" sz="2400"/>
              <a:t> Usage of radio interface</a:t>
            </a:r>
          </a:p>
          <a:p>
            <a:pPr eaLnBrk="1" hangingPunct="1">
              <a:spcBef>
                <a:spcPct val="50000"/>
              </a:spcBef>
              <a:buFont typeface="Wingdings" panose="05000000000000000000" pitchFamily="2" charset="2"/>
              <a:buChar char="q"/>
            </a:pPr>
            <a:r>
              <a:rPr lang="en-US" altLang="en-US" sz="2400"/>
              <a:t> Usage of external Packet Data Networks</a:t>
            </a:r>
          </a:p>
          <a:p>
            <a:pPr eaLnBrk="1" hangingPunct="1">
              <a:spcBef>
                <a:spcPct val="50000"/>
              </a:spcBef>
              <a:buFont typeface="Wingdings" panose="05000000000000000000" pitchFamily="2" charset="2"/>
              <a:buChar char="q"/>
            </a:pPr>
            <a:r>
              <a:rPr lang="en-US" altLang="en-US" sz="2400"/>
              <a:t> Usage of the packet data protocol addresses</a:t>
            </a:r>
          </a:p>
          <a:p>
            <a:pPr eaLnBrk="1" hangingPunct="1">
              <a:spcBef>
                <a:spcPct val="50000"/>
              </a:spcBef>
              <a:buFont typeface="Wingdings" panose="05000000000000000000" pitchFamily="2" charset="2"/>
              <a:buChar char="q"/>
            </a:pPr>
            <a:r>
              <a:rPr lang="en-US" altLang="en-US" sz="2400"/>
              <a:t> Usage of general GPRS resources and location of the Mobile Station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772845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Billing and Tariffing</a:t>
            </a:r>
          </a:p>
        </p:txBody>
      </p:sp>
      <p:sp>
        <p:nvSpPr>
          <p:cNvPr id="93187" name="Text Box 3"/>
          <p:cNvSpPr txBox="1">
            <a:spLocks noChangeArrowheads="1"/>
          </p:cNvSpPr>
          <p:nvPr/>
        </p:nvSpPr>
        <p:spPr bwMode="auto">
          <a:xfrm>
            <a:off x="457200" y="12192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Various business models exist for charging customers as b</a:t>
            </a:r>
            <a:r>
              <a:rPr lang="en-US" altLang="en-US" sz="2400">
                <a:latin typeface="BaskervilleBE-Regular" charset="0"/>
              </a:rPr>
              <a:t>illing of services can be based on the transmitted data volume, the type of service, the chosen QoS profile, etc.</a:t>
            </a:r>
            <a:endParaRPr lang="en-US" altLang="en-US" sz="2400"/>
          </a:p>
          <a:p>
            <a:pPr eaLnBrk="1" hangingPunct="1">
              <a:spcBef>
                <a:spcPct val="50000"/>
              </a:spcBef>
              <a:buFont typeface="Wingdings" panose="05000000000000000000" pitchFamily="2" charset="2"/>
              <a:buChar char="q"/>
            </a:pPr>
            <a:r>
              <a:rPr lang="en-US" altLang="en-US" sz="2400"/>
              <a:t> </a:t>
            </a:r>
            <a:r>
              <a:rPr lang="en-US" altLang="en-US" sz="2400">
                <a:latin typeface="BaskervilleBE-Regular" charset="0"/>
              </a:rPr>
              <a:t>GPRS call records are generated in the GPRS Service Nodes.</a:t>
            </a:r>
          </a:p>
          <a:p>
            <a:pPr eaLnBrk="1" hangingPunct="1">
              <a:spcBef>
                <a:spcPct val="50000"/>
              </a:spcBef>
              <a:buFont typeface="Wingdings" panose="05000000000000000000" pitchFamily="2" charset="2"/>
              <a:buChar char="q"/>
            </a:pPr>
            <a:r>
              <a:rPr lang="en-US" altLang="en-US" sz="2400">
                <a:latin typeface="BaskervilleBE-Regular" charset="0"/>
              </a:rPr>
              <a:t> Packet counts are passed to a Charging Gateway that generates Call Detail Records that are sent to the billing system.</a:t>
            </a: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4440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0" y="2012950"/>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b="1"/>
              <a:t> Next Chapter</a:t>
            </a:r>
          </a:p>
          <a:p>
            <a:pPr>
              <a:spcBef>
                <a:spcPct val="0"/>
              </a:spcBef>
              <a:buFontTx/>
              <a:buNone/>
            </a:pPr>
            <a:endParaRPr lang="en-US" altLang="en-US" sz="2400"/>
          </a:p>
        </p:txBody>
      </p:sp>
      <p:sp>
        <p:nvSpPr>
          <p:cNvPr id="95235" name="Rectangle 4"/>
          <p:cNvSpPr>
            <a:spLocks noChangeArrowheads="1"/>
          </p:cNvSpPr>
          <p:nvPr/>
        </p:nvSpPr>
        <p:spPr bwMode="auto">
          <a:xfrm>
            <a:off x="0" y="2957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b="1" u="sng"/>
              <a:t>Wireless Application Protocol</a:t>
            </a:r>
          </a:p>
        </p:txBody>
      </p:sp>
      <p:sp>
        <p:nvSpPr>
          <p:cNvPr id="95236"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endParaRPr lang="en-US" altLang="en-US" sz="2400"/>
          </a:p>
        </p:txBody>
      </p:sp>
      <p:sp>
        <p:nvSpPr>
          <p:cNvPr id="95237" name="Rectangle 6"/>
          <p:cNvSpPr>
            <a:spLocks noChangeArrowheads="1"/>
          </p:cNvSpPr>
          <p:nvPr/>
        </p:nvSpPr>
        <p:spPr bwMode="auto">
          <a:xfrm>
            <a:off x="0" y="3902075"/>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b="1"/>
              <a:t>Thanks</a:t>
            </a:r>
          </a:p>
          <a:p>
            <a:pPr>
              <a:spcBef>
                <a:spcPct val="0"/>
              </a:spcBef>
              <a:buFontTx/>
              <a:buNone/>
            </a:pPr>
            <a:endParaRPr lang="en-US" altLang="en-US" sz="2400"/>
          </a:p>
        </p:txBody>
      </p:sp>
      <p:sp>
        <p:nvSpPr>
          <p:cNvPr id="95238"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endParaRPr lang="en-US" altLang="en-US" sz="2400"/>
          </a:p>
        </p:txBody>
      </p:sp>
    </p:spTree>
    <p:extLst>
      <p:ext uri="{BB962C8B-B14F-4D97-AF65-F5344CB8AC3E}">
        <p14:creationId xmlns:p14="http://schemas.microsoft.com/office/powerpoint/2010/main" val="88418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 Network Architecture</a:t>
            </a:r>
          </a:p>
        </p:txBody>
      </p:sp>
      <p:sp>
        <p:nvSpPr>
          <p:cNvPr id="11267" name="Text Box 3"/>
          <p:cNvSpPr txBox="1">
            <a:spLocks noChangeArrowheads="1"/>
          </p:cNvSpPr>
          <p:nvPr/>
        </p:nvSpPr>
        <p:spPr bwMode="auto">
          <a:xfrm>
            <a:off x="381000" y="14478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GPRS uses the GSM architecture for voice</a:t>
            </a:r>
          </a:p>
          <a:p>
            <a:pPr eaLnBrk="1" hangingPunct="1">
              <a:spcBef>
                <a:spcPct val="50000"/>
              </a:spcBef>
              <a:buFont typeface="Wingdings" panose="05000000000000000000" pitchFamily="2" charset="2"/>
              <a:buChar char="q"/>
            </a:pPr>
            <a:r>
              <a:rPr lang="en-US" altLang="en-US" sz="2400"/>
              <a:t> To offer packet data services through GPRS, a new class of network nodes called GPRS support nodes (GSN) are introduced</a:t>
            </a:r>
          </a:p>
          <a:p>
            <a:pPr eaLnBrk="1" hangingPunct="1">
              <a:spcBef>
                <a:spcPct val="50000"/>
              </a:spcBef>
              <a:buFont typeface="Wingdings" panose="05000000000000000000" pitchFamily="2" charset="2"/>
              <a:buChar char="q"/>
            </a:pPr>
            <a:r>
              <a:rPr lang="en-US" altLang="en-US" sz="2400"/>
              <a:t> GSNs are responsible for the delivery and routing of data packets between the mobile stations and the external packet data networks (PDN)</a:t>
            </a:r>
          </a:p>
          <a:p>
            <a:pPr eaLnBrk="1" hangingPunct="1">
              <a:spcBef>
                <a:spcPct val="50000"/>
              </a:spcBef>
              <a:buFont typeface="Wingdings" panose="05000000000000000000" pitchFamily="2" charset="2"/>
              <a:buChar char="q"/>
            </a:pPr>
            <a:r>
              <a:rPr lang="en-US" altLang="en-US" sz="2400"/>
              <a:t> Two main GSNs are Serving GSN (SGSN) and Gateway GSN (GGSN)</a:t>
            </a:r>
          </a:p>
          <a:p>
            <a:pPr eaLnBrk="1" hangingPunct="1">
              <a:spcBef>
                <a:spcPct val="50000"/>
              </a:spcBef>
              <a:buFont typeface="Wingdings" panose="05000000000000000000" pitchFamily="2" charset="2"/>
              <a:buNone/>
            </a:pPr>
            <a:endParaRPr lang="en-US" altLang="en-US" sz="240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21192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SGSN</a:t>
            </a:r>
          </a:p>
        </p:txBody>
      </p:sp>
      <p:sp>
        <p:nvSpPr>
          <p:cNvPr id="13315" name="Text Box 3"/>
          <p:cNvSpPr txBox="1">
            <a:spLocks noChangeArrowheads="1"/>
          </p:cNvSpPr>
          <p:nvPr/>
        </p:nvSpPr>
        <p:spPr bwMode="auto">
          <a:xfrm>
            <a:off x="381000" y="14478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SGSN is at the same hierarchical level as the MSC and so, whatever MSC does for voice, SGSN does for packet data</a:t>
            </a:r>
          </a:p>
          <a:p>
            <a:pPr eaLnBrk="1" hangingPunct="1">
              <a:spcBef>
                <a:spcPct val="50000"/>
              </a:spcBef>
              <a:buFont typeface="Wingdings" panose="05000000000000000000" pitchFamily="2" charset="2"/>
              <a:buChar char="q"/>
            </a:pPr>
            <a:r>
              <a:rPr lang="en-US" altLang="en-US" sz="2400"/>
              <a:t> SGSN’s tasks include packet switching, routing and transfer, mobility management, logical link management, authentication and charging functions</a:t>
            </a:r>
          </a:p>
          <a:p>
            <a:pPr eaLnBrk="1" hangingPunct="1">
              <a:spcBef>
                <a:spcPct val="50000"/>
              </a:spcBef>
              <a:buFont typeface="Wingdings" panose="05000000000000000000" pitchFamily="2" charset="2"/>
              <a:buChar char="q"/>
            </a:pPr>
            <a:r>
              <a:rPr lang="en-US" altLang="en-US" sz="2400"/>
              <a:t> SGSN processes registration of new mobile subscribers and keeps a record of their location inside a given service area</a:t>
            </a:r>
          </a:p>
          <a:p>
            <a:pPr eaLnBrk="1" hangingPunct="1">
              <a:spcBef>
                <a:spcPct val="50000"/>
              </a:spcBef>
              <a:buFont typeface="Wingdings" panose="05000000000000000000" pitchFamily="2" charset="2"/>
              <a:buChar char="q"/>
            </a:pPr>
            <a:r>
              <a:rPr lang="en-US" altLang="en-US" sz="2400"/>
              <a:t> Location register of the SGSN stores location information (like current cell, current VLR, etc.) and user profiles of all GPRS users registered with this SGSN</a:t>
            </a:r>
          </a:p>
          <a:p>
            <a:pPr eaLnBrk="1" hangingPunct="1">
              <a:spcBef>
                <a:spcPct val="50000"/>
              </a:spcBef>
              <a:buFont typeface="Wingdings" panose="05000000000000000000" pitchFamily="2" charset="2"/>
              <a:buChar char="q"/>
            </a:pPr>
            <a:r>
              <a:rPr lang="en-US" altLang="en-US" sz="2400"/>
              <a:t> SGSN sends queries to HLR to obtain profile data of GPRS subscribers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74743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GGSN</a:t>
            </a:r>
          </a:p>
        </p:txBody>
      </p:sp>
      <p:sp>
        <p:nvSpPr>
          <p:cNvPr id="15363"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GGSN acts as an interface between the GPRS backbone network and the external packet data networks and functions like a router in a LAN</a:t>
            </a:r>
          </a:p>
          <a:p>
            <a:pPr eaLnBrk="1" hangingPunct="1">
              <a:spcBef>
                <a:spcPct val="50000"/>
              </a:spcBef>
              <a:buFont typeface="Wingdings" panose="05000000000000000000" pitchFamily="2" charset="2"/>
              <a:buChar char="q"/>
            </a:pPr>
            <a:r>
              <a:rPr lang="en-US" altLang="en-US" sz="2400"/>
              <a:t> GGSN maintains routing information that is necessary to tunnel Protocol Data Units (PDUs) to the SGSNs that service particular mobile stations</a:t>
            </a:r>
          </a:p>
          <a:p>
            <a:pPr eaLnBrk="1" hangingPunct="1">
              <a:spcBef>
                <a:spcPct val="50000"/>
              </a:spcBef>
              <a:buFont typeface="Wingdings" panose="05000000000000000000" pitchFamily="2" charset="2"/>
              <a:buChar char="q"/>
            </a:pPr>
            <a:r>
              <a:rPr lang="en-US" altLang="en-US" sz="2400"/>
              <a:t> GGSNs convert the GPRS packets coming from the SGSN into the appropriate packet data protocol (PDP) format for the data networks like Internet or X.25</a:t>
            </a:r>
          </a:p>
          <a:p>
            <a:pPr eaLnBrk="1" hangingPunct="1">
              <a:spcBef>
                <a:spcPct val="50000"/>
              </a:spcBef>
              <a:buFont typeface="Wingdings" panose="05000000000000000000" pitchFamily="2" charset="2"/>
              <a:buChar char="q"/>
            </a:pPr>
            <a:r>
              <a:rPr lang="en-US" altLang="en-US" sz="2400"/>
              <a:t> GGSN stores the current SGSN address of the user and user’s profile in its location register while performing authentication and charging functions related to data transfer</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77772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 System Architecture</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934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9363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a:t>GPRS Network Enhancements</a:t>
            </a:r>
          </a:p>
        </p:txBody>
      </p:sp>
      <p:sp>
        <p:nvSpPr>
          <p:cNvPr id="19459" name="Text Box 3"/>
          <p:cNvSpPr txBox="1">
            <a:spLocks noChangeArrowheads="1"/>
          </p:cNvSpPr>
          <p:nvPr/>
        </p:nvSpPr>
        <p:spPr bwMode="auto">
          <a:xfrm>
            <a:off x="381000" y="14478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sz="2400"/>
              <a:t> Base Station System (BSS) needs enhancement to recognize and send packet data and this includes BTS upgrade to allow transportation of user data to the SGSN. BTS, too, needs to be upgraded to support packet data transportation between BTS and  MS (mobile station).</a:t>
            </a:r>
          </a:p>
          <a:p>
            <a:pPr eaLnBrk="1" hangingPunct="1">
              <a:spcBef>
                <a:spcPct val="50000"/>
              </a:spcBef>
              <a:buFont typeface="Wingdings" panose="05000000000000000000" pitchFamily="2" charset="2"/>
              <a:buChar char="q"/>
            </a:pPr>
            <a:r>
              <a:rPr lang="en-US" altLang="en-US" sz="2400"/>
              <a:t> HLR needs enhancement to register GPRS user profiles and respond to queries originating from GSNs regarding these profiles.</a:t>
            </a:r>
          </a:p>
          <a:p>
            <a:pPr eaLnBrk="1" hangingPunct="1">
              <a:spcBef>
                <a:spcPct val="50000"/>
              </a:spcBef>
              <a:buFont typeface="Wingdings" panose="05000000000000000000" pitchFamily="2" charset="2"/>
              <a:buChar char="q"/>
            </a:pPr>
            <a:r>
              <a:rPr lang="en-US" altLang="en-US" sz="2400"/>
              <a:t> MS (mobile station) for GPRS is different from that of GSM.</a:t>
            </a:r>
          </a:p>
          <a:p>
            <a:pPr eaLnBrk="1" hangingPunct="1">
              <a:spcBef>
                <a:spcPct val="50000"/>
              </a:spcBef>
              <a:buFont typeface="Wingdings" panose="05000000000000000000" pitchFamily="2" charset="2"/>
              <a:buChar char="q"/>
            </a:pPr>
            <a:r>
              <a:rPr lang="en-US" altLang="en-US" sz="2400"/>
              <a:t> SMS-GMSCs and SMS-IWMSCs are upgraded to support SMS transmission via the SGSN.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0255078"/>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3170</TotalTime>
  <Words>3728</Words>
  <Application>Microsoft Office PowerPoint</Application>
  <PresentationFormat>On-screen Show (4:3)</PresentationFormat>
  <Paragraphs>283</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BaskervilleBE-Regular</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160</cp:revision>
  <dcterms:created xsi:type="dcterms:W3CDTF">1998-04-19T17:54:40Z</dcterms:created>
  <dcterms:modified xsi:type="dcterms:W3CDTF">2015-09-19T21:05:16Z</dcterms:modified>
</cp:coreProperties>
</file>