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54"/>
  </p:notesMasterIdLst>
  <p:sldIdLst>
    <p:sldId id="315"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FC4782D-4CDE-4324-878B-8C73B8F44BDE}" type="slidenum">
              <a:rPr lang="en-US" altLang="en-US" sz="1200"/>
              <a:pPr eaLnBrk="1" hangingPunct="1"/>
              <a:t>10</a:t>
            </a:fld>
            <a:endParaRPr lang="en-US" altLang="en-US" sz="120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1552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162C0E5-8735-4197-A551-241536B9E442}" type="slidenum">
              <a:rPr lang="en-US" altLang="en-US" sz="1200"/>
              <a:pPr eaLnBrk="1" hangingPunct="1"/>
              <a:t>11</a:t>
            </a:fld>
            <a:endParaRPr lang="en-US" altLang="en-US" sz="120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40091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42069D9-42DE-4237-91AA-5ECCFA0BFF41}" type="slidenum">
              <a:rPr lang="en-US" altLang="en-US" sz="1200"/>
              <a:pPr eaLnBrk="1" hangingPunct="1"/>
              <a:t>12</a:t>
            </a:fld>
            <a:endParaRPr lang="en-US" alt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39248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15A5A9F-9080-402C-A65C-5A0B0CD74B32}" type="slidenum">
              <a:rPr lang="en-US" altLang="en-US" sz="1200"/>
              <a:pPr eaLnBrk="1" hangingPunct="1"/>
              <a:t>13</a:t>
            </a:fld>
            <a:endParaRPr lang="en-US" altLang="en-US" sz="120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62664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F711D20-4627-4B7D-A2BA-379CE87A8E28}" type="slidenum">
              <a:rPr lang="en-US" altLang="en-US" sz="1200"/>
              <a:pPr eaLnBrk="1" hangingPunct="1"/>
              <a:t>14</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8352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F2EE4BE-927C-4344-B14B-D65F03A0742A}" type="slidenum">
              <a:rPr lang="en-US" altLang="en-US" sz="1200"/>
              <a:pPr eaLnBrk="1" hangingPunct="1"/>
              <a:t>15</a:t>
            </a:fld>
            <a:endParaRPr lang="en-US" alt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7003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C699BDA-AD87-4EA8-8BC3-1687FE3AE6E0}" type="slidenum">
              <a:rPr lang="en-US" altLang="en-US" sz="1200"/>
              <a:pPr eaLnBrk="1" hangingPunct="1"/>
              <a:t>16</a:t>
            </a:fld>
            <a:endParaRPr lang="en-US" alt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02624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5A222D1-516B-425D-8E60-5125F3A18BA6}" type="slidenum">
              <a:rPr lang="en-US" altLang="en-US" sz="1200"/>
              <a:pPr eaLnBrk="1" hangingPunct="1"/>
              <a:t>17</a:t>
            </a:fld>
            <a:endParaRPr lang="en-US" altLang="en-US" sz="120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9539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318701D-3D80-4A01-8C13-C68F7FB40453}" type="slidenum">
              <a:rPr lang="en-US" altLang="en-US" sz="1200"/>
              <a:pPr eaLnBrk="1" hangingPunct="1"/>
              <a:t>18</a:t>
            </a:fld>
            <a:endParaRPr lang="en-US" altLang="en-US" sz="120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5446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6F14491-6461-49B6-AB2D-E2F843A9A187}" type="slidenum">
              <a:rPr lang="en-US" altLang="en-US" sz="1200"/>
              <a:pPr eaLnBrk="1" hangingPunct="1"/>
              <a:t>19</a:t>
            </a:fld>
            <a:endParaRPr lang="en-US" alt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2801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4E06429-91AB-4078-AE05-98A571D7904D}" type="slidenum">
              <a:rPr lang="en-US" altLang="en-US" sz="1200"/>
              <a:pPr eaLnBrk="1" hangingPunct="1"/>
              <a:t>2</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31904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4D94DE8-2988-4ABF-8582-C1FE036536B1}" type="slidenum">
              <a:rPr lang="en-US" altLang="en-US" sz="1200"/>
              <a:pPr eaLnBrk="1" hangingPunct="1"/>
              <a:t>20</a:t>
            </a:fld>
            <a:endParaRPr lang="en-US" altLang="en-US" sz="120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3763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D563B53-BF85-4946-8B1A-3E9096389D74}" type="slidenum">
              <a:rPr lang="en-US" altLang="en-US" sz="1200"/>
              <a:pPr eaLnBrk="1" hangingPunct="1"/>
              <a:t>21</a:t>
            </a:fld>
            <a:endParaRPr lang="en-US" altLang="en-US"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84133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145E9CE-451A-4619-A65B-89EA0AA3C1C5}" type="slidenum">
              <a:rPr lang="en-US" altLang="en-US" sz="1200"/>
              <a:pPr eaLnBrk="1" hangingPunct="1"/>
              <a:t>22</a:t>
            </a:fld>
            <a:endParaRPr lang="en-US" altLang="en-US"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56694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43F48F3-629D-4EBB-A596-9F0B6640D17B}" type="slidenum">
              <a:rPr lang="en-US" altLang="en-US" sz="1200"/>
              <a:pPr eaLnBrk="1" hangingPunct="1"/>
              <a:t>23</a:t>
            </a:fld>
            <a:endParaRPr lang="en-US" alt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9795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6AF2739-FED0-4E88-AC67-1E630D8E1618}" type="slidenum">
              <a:rPr lang="en-US" altLang="en-US" sz="1200"/>
              <a:pPr eaLnBrk="1" hangingPunct="1"/>
              <a:t>24</a:t>
            </a:fld>
            <a:endParaRPr lang="en-US" altLang="en-US"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1661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ACC1F06-D15A-4F7E-A047-792B2EADAE6D}" type="slidenum">
              <a:rPr lang="en-US" altLang="en-US" sz="1200"/>
              <a:pPr eaLnBrk="1" hangingPunct="1"/>
              <a:t>25</a:t>
            </a:fld>
            <a:endParaRPr lang="en-US" altLang="en-US" sz="120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23967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2D48893-DA2C-474F-890D-C1C71D5E6403}" type="slidenum">
              <a:rPr lang="en-US" altLang="en-US" sz="1200"/>
              <a:pPr eaLnBrk="1" hangingPunct="1"/>
              <a:t>26</a:t>
            </a:fld>
            <a:endParaRPr lang="en-US" altLang="en-US"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60616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6810C05-0745-4B31-A25D-8D556E6AE4DB}" type="slidenum">
              <a:rPr lang="en-US" altLang="en-US" sz="1200"/>
              <a:pPr eaLnBrk="1" hangingPunct="1"/>
              <a:t>27</a:t>
            </a:fld>
            <a:endParaRPr lang="en-US" altLang="en-US"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53842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B282AD9-DE7A-44BE-BB25-EF462E99C1D9}" type="slidenum">
              <a:rPr lang="en-US" altLang="en-US" sz="1200"/>
              <a:pPr eaLnBrk="1" hangingPunct="1"/>
              <a:t>28</a:t>
            </a:fld>
            <a:endParaRPr lang="en-US" altLang="en-US"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65590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056BEF3-DC63-4697-A7DB-0D22181C6744}" type="slidenum">
              <a:rPr lang="en-US" altLang="en-US" sz="1200"/>
              <a:pPr eaLnBrk="1" hangingPunct="1"/>
              <a:t>29</a:t>
            </a:fld>
            <a:endParaRPr lang="en-US" altLang="en-US"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373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B85E3C8-6039-4D2D-BEE4-5CC4D705D82C}" type="slidenum">
              <a:rPr lang="en-US" altLang="en-US" sz="1200"/>
              <a:pPr eaLnBrk="1" hangingPunct="1"/>
              <a:t>3</a:t>
            </a:fld>
            <a:endParaRPr lang="en-US" altLang="en-US"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61226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25C3C07-929E-4388-9967-AB34F44D4621}" type="slidenum">
              <a:rPr lang="en-US" altLang="en-US" sz="1200"/>
              <a:pPr eaLnBrk="1" hangingPunct="1"/>
              <a:t>30</a:t>
            </a:fld>
            <a:endParaRPr lang="en-US" altLang="en-US" sz="120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5633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301C308-D6A4-4A8B-9642-2E19363096F0}" type="slidenum">
              <a:rPr lang="en-US" altLang="en-US" sz="1200"/>
              <a:pPr eaLnBrk="1" hangingPunct="1"/>
              <a:t>31</a:t>
            </a:fld>
            <a:endParaRPr lang="en-US" altLang="en-US" sz="120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6233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F4EB32F-C559-4A1F-838F-F1D0B57F4E80}" type="slidenum">
              <a:rPr lang="en-US" altLang="en-US" sz="1200"/>
              <a:pPr eaLnBrk="1" hangingPunct="1"/>
              <a:t>32</a:t>
            </a:fld>
            <a:endParaRPr lang="en-US" altLang="en-US"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54073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A1DE753-92F3-475E-B60C-0F0DE99977DB}" type="slidenum">
              <a:rPr lang="en-US" altLang="en-US" sz="1200"/>
              <a:pPr eaLnBrk="1" hangingPunct="1"/>
              <a:t>33</a:t>
            </a:fld>
            <a:endParaRPr lang="en-US" altLang="en-US"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74560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609D35C-68D6-4C46-A762-D285976D2BF6}" type="slidenum">
              <a:rPr lang="en-US" altLang="en-US" sz="1200"/>
              <a:pPr eaLnBrk="1" hangingPunct="1"/>
              <a:t>34</a:t>
            </a:fld>
            <a:endParaRPr lang="en-US" altLang="en-US" sz="1200"/>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98537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44F1ACE-F7DB-48EC-83EF-32C268AE1397}" type="slidenum">
              <a:rPr lang="en-US" altLang="en-US" sz="1200"/>
              <a:pPr eaLnBrk="1" hangingPunct="1"/>
              <a:t>35</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81706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B5E9CC4-7262-4C3C-906F-62E89C86EF0C}" type="slidenum">
              <a:rPr lang="en-US" altLang="en-US" sz="1200"/>
              <a:pPr eaLnBrk="1" hangingPunct="1"/>
              <a:t>36</a:t>
            </a:fld>
            <a:endParaRPr lang="en-US" altLang="en-US" sz="12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50674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CA07D6C-0EB4-4DF6-B598-4BAC01185001}" type="slidenum">
              <a:rPr lang="en-US" altLang="en-US" sz="1200"/>
              <a:pPr eaLnBrk="1" hangingPunct="1"/>
              <a:t>37</a:t>
            </a:fld>
            <a:endParaRPr lang="en-US" altLang="en-US" sz="1200"/>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61046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2701D5E-E78C-465E-859A-B9546DCDA731}" type="slidenum">
              <a:rPr lang="en-US" altLang="en-US" sz="1200"/>
              <a:pPr eaLnBrk="1" hangingPunct="1"/>
              <a:t>38</a:t>
            </a:fld>
            <a:endParaRPr lang="en-US" altLang="en-US" sz="1200"/>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34981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275544B-0679-4033-8B84-AF00CFE6826D}" type="slidenum">
              <a:rPr lang="en-US" altLang="en-US" sz="1200"/>
              <a:pPr eaLnBrk="1" hangingPunct="1"/>
              <a:t>39</a:t>
            </a:fld>
            <a:endParaRPr lang="en-US" altLang="en-US" sz="120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8985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D33D954-88E7-47E2-BA72-383828FD9382}" type="slidenum">
              <a:rPr lang="en-US" altLang="en-US" sz="1200"/>
              <a:pPr eaLnBrk="1" hangingPunct="1"/>
              <a:t>4</a:t>
            </a:fld>
            <a:endParaRPr lang="en-US" altLang="en-US" sz="120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64234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33F5CE4-D01F-4657-9477-F8BC547CC044}" type="slidenum">
              <a:rPr lang="en-US" altLang="en-US" sz="1200"/>
              <a:pPr eaLnBrk="1" hangingPunct="1"/>
              <a:t>40</a:t>
            </a:fld>
            <a:endParaRPr lang="en-US" altLang="en-US" sz="120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14700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BA2941E-4F44-4F78-B6D9-1E780CAF3E5B}" type="slidenum">
              <a:rPr lang="en-US" altLang="en-US" sz="1200"/>
              <a:pPr eaLnBrk="1" hangingPunct="1"/>
              <a:t>41</a:t>
            </a:fld>
            <a:endParaRPr lang="en-US" altLang="en-US" sz="120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07747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700F005-D90A-45B4-9979-722C1CCCE26A}" type="slidenum">
              <a:rPr lang="en-US" altLang="en-US" sz="1200"/>
              <a:pPr eaLnBrk="1" hangingPunct="1"/>
              <a:t>42</a:t>
            </a:fld>
            <a:endParaRPr lang="en-US" altLang="en-US" sz="120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83579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4970574-83BC-440B-9C9D-C0E440F81520}" type="slidenum">
              <a:rPr lang="en-US" altLang="en-US" sz="1200"/>
              <a:pPr eaLnBrk="1" hangingPunct="1"/>
              <a:t>43</a:t>
            </a:fld>
            <a:endParaRPr lang="en-US" altLang="en-US" sz="120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97066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C3AB852-5F33-4EDA-B2ED-50D0042ADB8B}" type="slidenum">
              <a:rPr lang="en-US" altLang="en-US" sz="1200"/>
              <a:pPr eaLnBrk="1" hangingPunct="1"/>
              <a:t>44</a:t>
            </a:fld>
            <a:endParaRPr lang="en-US" altLang="en-US" sz="12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289962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1E2A51B-4CA7-4D90-B64C-5A4218C789BE}" type="slidenum">
              <a:rPr lang="en-US" altLang="en-US" sz="1200"/>
              <a:pPr eaLnBrk="1" hangingPunct="1"/>
              <a:t>45</a:t>
            </a:fld>
            <a:endParaRPr lang="en-US" altLang="en-US" sz="1200"/>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12450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B37AFAA-630D-4941-AAEB-2EDCE5958677}" type="slidenum">
              <a:rPr lang="en-US" altLang="en-US" sz="1200"/>
              <a:pPr eaLnBrk="1" hangingPunct="1"/>
              <a:t>46</a:t>
            </a:fld>
            <a:endParaRPr lang="en-US" altLang="en-US" sz="120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86057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7024591-75D6-4CB4-B4AD-381DAD03D2A1}" type="slidenum">
              <a:rPr lang="en-US" altLang="en-US" sz="1200"/>
              <a:pPr eaLnBrk="1" hangingPunct="1"/>
              <a:t>47</a:t>
            </a:fld>
            <a:endParaRPr lang="en-US" altLang="en-US" sz="120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10165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7B2C8AC-EAB4-4F3C-9859-962BAFA012E5}" type="slidenum">
              <a:rPr lang="en-US" altLang="en-US" sz="1200"/>
              <a:pPr eaLnBrk="1" hangingPunct="1"/>
              <a:t>48</a:t>
            </a:fld>
            <a:endParaRPr lang="en-US" altLang="en-US" sz="1200"/>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9612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2521808-1068-4224-84A6-C4AE0F7A1850}" type="slidenum">
              <a:rPr lang="en-US" altLang="en-US" sz="1200"/>
              <a:pPr eaLnBrk="1" hangingPunct="1"/>
              <a:t>49</a:t>
            </a:fld>
            <a:endParaRPr lang="en-US" altLang="en-US" sz="120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20503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70DC9B2-7E4F-442F-94C3-5C7FE48723B0}" type="slidenum">
              <a:rPr lang="en-US" altLang="en-US" sz="1200"/>
              <a:pPr eaLnBrk="1" hangingPunct="1"/>
              <a:t>5</a:t>
            </a:fld>
            <a:endParaRPr lang="en-US" altLang="en-US" sz="120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20592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E75DD740-7BC5-4D25-ADC4-6CD485B8F9B9}" type="slidenum">
              <a:rPr lang="en-US" altLang="en-US" sz="1200"/>
              <a:pPr eaLnBrk="1" hangingPunct="1"/>
              <a:t>50</a:t>
            </a:fld>
            <a:endParaRPr lang="en-US" altLang="en-US"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204137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A6E78BB-E0B9-4BAB-9E93-380B6BBD0A81}" type="slidenum">
              <a:rPr lang="en-US" altLang="en-US" sz="1200"/>
              <a:pPr eaLnBrk="1" hangingPunct="1"/>
              <a:t>51</a:t>
            </a:fld>
            <a:endParaRPr lang="en-US" altLang="en-US" sz="120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83921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69150D3-F21A-4686-BDEE-D593436D98D5}" type="slidenum">
              <a:rPr lang="en-US" altLang="en-US" sz="1200"/>
              <a:pPr eaLnBrk="1" hangingPunct="1"/>
              <a:t>52</a:t>
            </a:fld>
            <a:endParaRPr lang="en-US" altLang="en-US" sz="1200"/>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824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EB2E98A-17ED-4132-A6B1-12051940349D}" type="slidenum">
              <a:rPr lang="en-US" altLang="en-US" sz="1200"/>
              <a:pPr eaLnBrk="1" hangingPunct="1"/>
              <a:t>6</a:t>
            </a:fld>
            <a:endParaRPr lang="en-US" altLang="en-US" sz="120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9611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087C4A4-CF56-4F16-9331-7B797FC78BD4}" type="slidenum">
              <a:rPr lang="en-US" altLang="en-US" sz="1200"/>
              <a:pPr eaLnBrk="1" hangingPunct="1"/>
              <a:t>7</a:t>
            </a:fld>
            <a:endParaRPr lang="en-US" altLang="en-US"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30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49312C3-C7B3-41CA-9FBA-1678CBAECA0B}" type="slidenum">
              <a:rPr lang="en-US" altLang="en-US" sz="1200"/>
              <a:pPr eaLnBrk="1" hangingPunct="1"/>
              <a:t>8</a:t>
            </a:fld>
            <a:endParaRPr lang="en-US" altLang="en-US" sz="120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1426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A1AF0D1-7455-493A-87D0-288E8909C1BA}" type="slidenum">
              <a:rPr lang="en-US" altLang="en-US" sz="1200"/>
              <a:pPr eaLnBrk="1" hangingPunct="1"/>
              <a:t>9</a:t>
            </a:fld>
            <a:endParaRPr lang="en-US" altLang="en-US" sz="1200"/>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7995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a:solidFill>
                  <a:schemeClr val="tx2"/>
                </a:solidFill>
              </a:rPr>
              <a:t> </a:t>
            </a:r>
            <a:r>
              <a:rPr lang="en-US" altLang="en-US" sz="4400" b="1" smtClean="0">
                <a:solidFill>
                  <a:srgbClr val="3333FF"/>
                </a:solidFill>
              </a:rPr>
              <a:t>Notes#9</a:t>
            </a:r>
            <a:r>
              <a:rPr lang="en-US" altLang="en-US" sz="440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4000" b="1" dirty="0" smtClean="0">
                <a:solidFill>
                  <a:srgbClr val="FF0000"/>
                </a:solidFill>
              </a:rPr>
              <a:t>Wireless Application Protocol</a:t>
            </a:r>
            <a:endParaRPr lang="en-US" altLang="en-US" sz="40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User Agent</a:t>
            </a:r>
          </a:p>
        </p:txBody>
      </p:sp>
      <p:sp>
        <p:nvSpPr>
          <p:cNvPr id="11267"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User Agent is the user facing browser software, while in WAE this is generally referred to as micro-browser.</a:t>
            </a:r>
          </a:p>
          <a:p>
            <a:pPr marL="342900" indent="-342900" eaLnBrk="1" hangingPunct="1">
              <a:buFont typeface="Wingdings" panose="05000000000000000000" pitchFamily="2" charset="2"/>
              <a:buChar char="q"/>
            </a:pPr>
            <a:r>
              <a:rPr lang="en-US" altLang="en-US" dirty="0"/>
              <a:t> WAE only defines fundamental services and formats that are needed to ensure interoperability among implementations and different layers.</a:t>
            </a:r>
          </a:p>
          <a:p>
            <a:pPr marL="342900" indent="-342900" eaLnBrk="1" hangingPunct="1">
              <a:buFont typeface="Wingdings" panose="05000000000000000000" pitchFamily="2" charset="2"/>
              <a:buChar char="q"/>
            </a:pPr>
            <a:r>
              <a:rPr lang="en-US" altLang="en-US" dirty="0"/>
              <a:t> User Agent Profile (</a:t>
            </a:r>
            <a:r>
              <a:rPr lang="en-US" altLang="en-US" dirty="0" err="1"/>
              <a:t>UAProf</a:t>
            </a:r>
            <a:r>
              <a:rPr lang="en-US" altLang="en-US" dirty="0"/>
              <a:t>) specification allows WAP to notify the content server about the device capability.</a:t>
            </a:r>
          </a:p>
          <a:p>
            <a:pPr marL="342900" indent="-342900" eaLnBrk="1" hangingPunct="1">
              <a:buFont typeface="Wingdings" panose="05000000000000000000" pitchFamily="2" charset="2"/>
              <a:buChar char="q"/>
            </a:pPr>
            <a:r>
              <a:rPr lang="en-US" altLang="en-US" dirty="0"/>
              <a:t> Devices that support </a:t>
            </a:r>
            <a:r>
              <a:rPr lang="en-US" altLang="en-US" dirty="0" err="1"/>
              <a:t>UAProf</a:t>
            </a:r>
            <a:r>
              <a:rPr lang="en-US" altLang="en-US" dirty="0"/>
              <a:t> architecture provide a URL in the WAP or HTTP session header which points to a XML file that describes the profile of that device which is used to deliver the content to best suit the terminal’s capabilities.</a:t>
            </a:r>
          </a:p>
        </p:txBody>
      </p:sp>
    </p:spTree>
    <p:extLst>
      <p:ext uri="{BB962C8B-B14F-4D97-AF65-F5344CB8AC3E}">
        <p14:creationId xmlns:p14="http://schemas.microsoft.com/office/powerpoint/2010/main" val="321464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a:t>
            </a:r>
          </a:p>
        </p:txBody>
      </p:sp>
      <p:sp>
        <p:nvSpPr>
          <p:cNvPr id="12291" name="Text Box 3"/>
          <p:cNvSpPr txBox="1">
            <a:spLocks noChangeArrowheads="1"/>
          </p:cNvSpPr>
          <p:nvPr/>
        </p:nvSpPr>
        <p:spPr bwMode="auto">
          <a:xfrm>
            <a:off x="381000" y="1571685"/>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Wireless Markup Language</a:t>
            </a:r>
          </a:p>
          <a:p>
            <a:pPr marL="342900" indent="-342900" eaLnBrk="1" hangingPunct="1">
              <a:buFont typeface="Wingdings" panose="05000000000000000000" pitchFamily="2" charset="2"/>
              <a:buChar char="q"/>
            </a:pPr>
            <a:r>
              <a:rPr lang="en-US" altLang="en-US" dirty="0"/>
              <a:t> Tag based document manipulation language which shares a heritage with HTML and HDML.</a:t>
            </a:r>
          </a:p>
          <a:p>
            <a:pPr marL="342900" indent="-342900" eaLnBrk="1" hangingPunct="1">
              <a:buFont typeface="Wingdings" panose="05000000000000000000" pitchFamily="2" charset="2"/>
              <a:buChar char="q"/>
            </a:pPr>
            <a:r>
              <a:rPr lang="en-US" altLang="en-US" dirty="0"/>
              <a:t> WML is designed to specify presentation and user interaction on mobile phones and other wireless devices.</a:t>
            </a:r>
          </a:p>
          <a:p>
            <a:pPr marL="342900" indent="-342900" eaLnBrk="1" hangingPunct="1">
              <a:buFont typeface="Wingdings" panose="05000000000000000000" pitchFamily="2" charset="2"/>
              <a:buChar char="q"/>
            </a:pPr>
            <a:r>
              <a:rPr lang="en-US" altLang="en-US" dirty="0"/>
              <a:t> WML implements a deck and card metaphor. A deck is a logical representation of a document and made up of multiple cards. Each WML card, in a deck, performs a specific task for a particular user interaction.</a:t>
            </a:r>
          </a:p>
          <a:p>
            <a:pPr marL="342900" indent="-342900" eaLnBrk="1" hangingPunct="1">
              <a:buFont typeface="Wingdings" panose="05000000000000000000" pitchFamily="2" charset="2"/>
              <a:buChar char="q"/>
            </a:pPr>
            <a:r>
              <a:rPr lang="en-US" altLang="en-US" dirty="0"/>
              <a:t> To access a document, a user navigates to a card; reviews its contents, makes a choice or enters requested information and then moves to another card.</a:t>
            </a:r>
          </a:p>
        </p:txBody>
      </p:sp>
    </p:spTree>
    <p:extLst>
      <p:ext uri="{BB962C8B-B14F-4D97-AF65-F5344CB8AC3E}">
        <p14:creationId xmlns:p14="http://schemas.microsoft.com/office/powerpoint/2010/main" val="121266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a:t>
            </a:r>
          </a:p>
        </p:txBody>
      </p:sp>
      <p:sp>
        <p:nvSpPr>
          <p:cNvPr id="13315" name="Text Box 3"/>
          <p:cNvSpPr txBox="1">
            <a:spLocks noChangeArrowheads="1"/>
          </p:cNvSpPr>
          <p:nvPr/>
        </p:nvSpPr>
        <p:spPr bwMode="auto">
          <a:xfrm>
            <a:off x="381000" y="14478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WML has support for:</a:t>
            </a:r>
          </a:p>
          <a:p>
            <a:pPr eaLnBrk="1" hangingPunct="1">
              <a:buFont typeface="Wingdings" panose="05000000000000000000" pitchFamily="2" charset="2"/>
              <a:buAutoNum type="arabicPeriod"/>
            </a:pPr>
            <a:r>
              <a:rPr lang="en-US" altLang="en-US"/>
              <a:t>Text </a:t>
            </a:r>
          </a:p>
          <a:p>
            <a:pPr eaLnBrk="1" hangingPunct="1">
              <a:buFont typeface="Wingdings" panose="05000000000000000000" pitchFamily="2" charset="2"/>
              <a:buAutoNum type="arabicPeriod"/>
            </a:pPr>
            <a:r>
              <a:rPr lang="en-US" altLang="en-US"/>
              <a:t>User input</a:t>
            </a:r>
          </a:p>
          <a:p>
            <a:pPr eaLnBrk="1" hangingPunct="1">
              <a:buFont typeface="Wingdings" panose="05000000000000000000" pitchFamily="2" charset="2"/>
              <a:buAutoNum type="arabicPeriod"/>
            </a:pPr>
            <a:r>
              <a:rPr lang="en-US" altLang="en-US"/>
              <a:t>Task invocation control</a:t>
            </a:r>
          </a:p>
          <a:p>
            <a:pPr eaLnBrk="1" hangingPunct="1">
              <a:buFont typeface="Wingdings" panose="05000000000000000000" pitchFamily="2" charset="2"/>
              <a:buAutoNum type="arabicPeriod"/>
            </a:pPr>
            <a:r>
              <a:rPr lang="en-US" altLang="en-US"/>
              <a:t>Universal character support</a:t>
            </a:r>
          </a:p>
          <a:p>
            <a:pPr eaLnBrk="1" hangingPunct="1">
              <a:buFont typeface="Wingdings" panose="05000000000000000000" pitchFamily="2" charset="2"/>
              <a:buAutoNum type="arabicPeriod"/>
            </a:pPr>
            <a:r>
              <a:rPr lang="en-US" altLang="en-US"/>
              <a:t>MMI independence</a:t>
            </a:r>
          </a:p>
          <a:p>
            <a:pPr eaLnBrk="1" hangingPunct="1">
              <a:buFont typeface="Wingdings" panose="05000000000000000000" pitchFamily="2" charset="2"/>
              <a:buAutoNum type="arabicPeriod"/>
            </a:pPr>
            <a:r>
              <a:rPr lang="en-US" altLang="en-US"/>
              <a:t>Narrow band optimization</a:t>
            </a:r>
          </a:p>
          <a:p>
            <a:pPr eaLnBrk="1" hangingPunct="1">
              <a:buFont typeface="Wingdings" panose="05000000000000000000" pitchFamily="2" charset="2"/>
              <a:buAutoNum type="arabicPeriod"/>
            </a:pPr>
            <a:r>
              <a:rPr lang="en-US" altLang="en-US"/>
              <a:t>State and context management</a:t>
            </a:r>
          </a:p>
        </p:txBody>
      </p:sp>
    </p:spTree>
    <p:extLst>
      <p:ext uri="{BB962C8B-B14F-4D97-AF65-F5344CB8AC3E}">
        <p14:creationId xmlns:p14="http://schemas.microsoft.com/office/powerpoint/2010/main" val="332351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a:t>
            </a:r>
          </a:p>
        </p:txBody>
      </p:sp>
      <p:sp>
        <p:nvSpPr>
          <p:cNvPr id="14339" name="Text Box 3"/>
          <p:cNvSpPr txBox="1">
            <a:spLocks noChangeArrowheads="1"/>
          </p:cNvSpPr>
          <p:nvPr/>
        </p:nvSpPr>
        <p:spPr bwMode="auto">
          <a:xfrm>
            <a:off x="381000" y="1447800"/>
            <a:ext cx="8305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All WML tags are case sensitive and must be properly closed.</a:t>
            </a:r>
          </a:p>
          <a:p>
            <a:pPr marL="342900" indent="-342900" eaLnBrk="1" hangingPunct="1">
              <a:buFont typeface="Wingdings" panose="05000000000000000000" pitchFamily="2" charset="2"/>
              <a:buChar char="q"/>
            </a:pPr>
            <a:r>
              <a:rPr lang="en-US" altLang="en-US" dirty="0"/>
              <a:t> Cards within a deck can be related to each other with links</a:t>
            </a:r>
          </a:p>
          <a:p>
            <a:pPr marL="342900" indent="-342900" eaLnBrk="1" hangingPunct="1">
              <a:buFont typeface="Wingdings" panose="05000000000000000000" pitchFamily="2" charset="2"/>
              <a:buChar char="q"/>
            </a:pPr>
            <a:r>
              <a:rPr lang="en-US" altLang="en-US" dirty="0"/>
              <a:t> A card element can contain text, input fields, links, images,  etc.</a:t>
            </a:r>
          </a:p>
          <a:p>
            <a:pPr marL="342900" indent="-342900" eaLnBrk="1" hangingPunct="1">
              <a:buFont typeface="Wingdings" panose="05000000000000000000" pitchFamily="2" charset="2"/>
              <a:buChar char="q"/>
            </a:pPr>
            <a:r>
              <a:rPr lang="en-US" altLang="en-US" dirty="0"/>
              <a:t> When a WML page is accessed from a mobile phone, all the cards in the page are downloaded from the WAP server.</a:t>
            </a:r>
          </a:p>
          <a:p>
            <a:pPr marL="342900" indent="-342900" eaLnBrk="1" hangingPunct="1">
              <a:buFont typeface="Wingdings" panose="05000000000000000000" pitchFamily="2" charset="2"/>
              <a:buChar char="q"/>
            </a:pPr>
            <a:r>
              <a:rPr lang="en-US" altLang="en-US" dirty="0"/>
              <a:t> Navigation between the cards is done inside the phone without any extra access trips to the server.</a:t>
            </a:r>
          </a:p>
        </p:txBody>
      </p:sp>
    </p:spTree>
    <p:extLst>
      <p:ext uri="{BB962C8B-B14F-4D97-AF65-F5344CB8AC3E}">
        <p14:creationId xmlns:p14="http://schemas.microsoft.com/office/powerpoint/2010/main" val="358289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a:t>
            </a:r>
          </a:p>
        </p:txBody>
      </p:sp>
      <p:sp>
        <p:nvSpPr>
          <p:cNvPr id="15363" name="Text Box 3"/>
          <p:cNvSpPr txBox="1">
            <a:spLocks noChangeArrowheads="1"/>
          </p:cNvSpPr>
          <p:nvPr/>
        </p:nvSpPr>
        <p:spPr bwMode="auto">
          <a:xfrm>
            <a:off x="381000" y="1447800"/>
            <a:ext cx="8305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a:t>	  Example code of printing “Hello World!” in WML</a:t>
            </a:r>
          </a:p>
          <a:p>
            <a:pPr eaLnBrk="1" hangingPunct="1">
              <a:buFont typeface="Wingdings" panose="05000000000000000000" pitchFamily="2" charset="2"/>
              <a:buNone/>
            </a:pPr>
            <a:endParaRPr lang="en-US" altLang="en-US"/>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09800"/>
            <a:ext cx="5943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603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a:t>
            </a:r>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472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5"/>
          <p:cNvSpPr txBox="1">
            <a:spLocks noChangeArrowheads="1"/>
          </p:cNvSpPr>
          <p:nvPr/>
        </p:nvSpPr>
        <p:spPr bwMode="auto">
          <a:xfrm>
            <a:off x="1219200" y="14478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a:t>	    Output of the previous code</a:t>
            </a:r>
          </a:p>
        </p:txBody>
      </p:sp>
    </p:spTree>
    <p:extLst>
      <p:ext uri="{BB962C8B-B14F-4D97-AF65-F5344CB8AC3E}">
        <p14:creationId xmlns:p14="http://schemas.microsoft.com/office/powerpoint/2010/main" val="2765668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 Script</a:t>
            </a:r>
          </a:p>
        </p:txBody>
      </p:sp>
      <p:sp>
        <p:nvSpPr>
          <p:cNvPr id="17411"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Extended subset of JavaScript and forms a standard means for adding procedural logic to WML decks</a:t>
            </a:r>
          </a:p>
          <a:p>
            <a:pPr marL="342900" indent="-342900" eaLnBrk="1" hangingPunct="1">
              <a:buFont typeface="Wingdings" panose="05000000000000000000" pitchFamily="2" charset="2"/>
              <a:buChar char="q"/>
            </a:pPr>
            <a:r>
              <a:rPr lang="en-US" altLang="en-US" dirty="0"/>
              <a:t> Used to do client side processing and can be used very effectively to add intelligence to the client and enhance the user interface</a:t>
            </a:r>
          </a:p>
          <a:p>
            <a:pPr marL="342900" indent="-342900" eaLnBrk="1" hangingPunct="1">
              <a:buFont typeface="Wingdings" panose="05000000000000000000" pitchFamily="2" charset="2"/>
              <a:buChar char="q"/>
            </a:pPr>
            <a:r>
              <a:rPr lang="en-US" altLang="en-US" dirty="0"/>
              <a:t> Using WML Script, it is possible to access the device resources and provides the application programmer with a variety of interesting capabilities</a:t>
            </a:r>
          </a:p>
          <a:p>
            <a:pPr marL="342900" indent="-342900" eaLnBrk="1" hangingPunct="1">
              <a:buFont typeface="Wingdings" panose="05000000000000000000" pitchFamily="2" charset="2"/>
              <a:buChar char="q"/>
            </a:pPr>
            <a:endParaRPr lang="en-US" altLang="en-US" dirty="0"/>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153777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 Script</a:t>
            </a:r>
          </a:p>
        </p:txBody>
      </p:sp>
      <p:sp>
        <p:nvSpPr>
          <p:cNvPr id="18435"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dirty="0"/>
              <a:t>Provides ability to do local validation of user input before it is sent to the content server</a:t>
            </a:r>
          </a:p>
          <a:p>
            <a:pPr eaLnBrk="1" hangingPunct="1">
              <a:buFont typeface="Wingdings" panose="05000000000000000000" pitchFamily="2" charset="2"/>
              <a:buChar char="q"/>
            </a:pPr>
            <a:r>
              <a:rPr lang="en-US" altLang="en-US" dirty="0"/>
              <a:t>Provides ability to access device resources, functions and peripherals</a:t>
            </a:r>
          </a:p>
          <a:p>
            <a:pPr eaLnBrk="1" hangingPunct="1">
              <a:buFont typeface="Wingdings" panose="05000000000000000000" pitchFamily="2" charset="2"/>
              <a:buChar char="q"/>
            </a:pPr>
            <a:r>
              <a:rPr lang="en-US" altLang="en-US" dirty="0"/>
              <a:t>Provides ability to interact with the user without reference to the origin server</a:t>
            </a:r>
          </a:p>
          <a:p>
            <a:pPr eaLnBrk="1" hangingPunct="1">
              <a:buFont typeface="Wingdings" panose="05000000000000000000" pitchFamily="2" charset="2"/>
              <a:buChar char="q"/>
            </a:pPr>
            <a:r>
              <a:rPr lang="en-US" altLang="en-US" dirty="0"/>
              <a:t>Other features include:</a:t>
            </a:r>
          </a:p>
          <a:p>
            <a:pPr eaLnBrk="1" hangingPunct="1">
              <a:buFont typeface="Wingdings" panose="05000000000000000000" pitchFamily="2" charset="2"/>
              <a:buAutoNum type="arabicPeriod"/>
            </a:pPr>
            <a:r>
              <a:rPr lang="en-US" altLang="en-US" dirty="0"/>
              <a:t>JavaScript based scripting language</a:t>
            </a:r>
          </a:p>
          <a:p>
            <a:pPr eaLnBrk="1" hangingPunct="1">
              <a:buFont typeface="Wingdings" panose="05000000000000000000" pitchFamily="2" charset="2"/>
              <a:buAutoNum type="arabicPeriod"/>
            </a:pPr>
            <a:r>
              <a:rPr lang="en-US" altLang="en-US" dirty="0"/>
              <a:t>Procedural Logic</a:t>
            </a:r>
          </a:p>
          <a:p>
            <a:pPr eaLnBrk="1" hangingPunct="1">
              <a:buFont typeface="Wingdings" panose="05000000000000000000" pitchFamily="2" charset="2"/>
              <a:buAutoNum type="arabicPeriod"/>
            </a:pPr>
            <a:r>
              <a:rPr lang="en-US" altLang="en-US" dirty="0"/>
              <a:t>Compiled implementation</a:t>
            </a:r>
          </a:p>
        </p:txBody>
      </p:sp>
    </p:spTree>
    <p:extLst>
      <p:ext uri="{BB962C8B-B14F-4D97-AF65-F5344CB8AC3E}">
        <p14:creationId xmlns:p14="http://schemas.microsoft.com/office/powerpoint/2010/main" val="227776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WML Script</a:t>
            </a:r>
          </a:p>
        </p:txBody>
      </p:sp>
      <p:sp>
        <p:nvSpPr>
          <p:cNvPr id="19459" name="Text Box 3"/>
          <p:cNvSpPr txBox="1">
            <a:spLocks noChangeArrowheads="1"/>
          </p:cNvSpPr>
          <p:nvPr/>
        </p:nvSpPr>
        <p:spPr bwMode="auto">
          <a:xfrm>
            <a:off x="381000" y="14478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AutoNum type="arabicPeriod" startAt="4"/>
            </a:pPr>
            <a:r>
              <a:rPr lang="en-US" altLang="en-US"/>
              <a:t>Event based</a:t>
            </a:r>
          </a:p>
          <a:p>
            <a:pPr eaLnBrk="1" hangingPunct="1">
              <a:buFont typeface="Wingdings" panose="05000000000000000000" pitchFamily="2" charset="2"/>
              <a:buAutoNum type="arabicPeriod" startAt="4"/>
            </a:pPr>
            <a:r>
              <a:rPr lang="en-US" altLang="en-US"/>
              <a:t>Integrated into WAE</a:t>
            </a:r>
          </a:p>
          <a:p>
            <a:pPr eaLnBrk="1" hangingPunct="1">
              <a:buFont typeface="Wingdings" panose="05000000000000000000" pitchFamily="2" charset="2"/>
              <a:buAutoNum type="arabicPeriod" startAt="4"/>
            </a:pPr>
            <a:r>
              <a:rPr lang="en-US" altLang="en-US"/>
              <a:t>International support</a:t>
            </a:r>
          </a:p>
          <a:p>
            <a:pPr eaLnBrk="1" hangingPunct="1">
              <a:buFont typeface="Wingdings" panose="05000000000000000000" pitchFamily="2" charset="2"/>
              <a:buAutoNum type="arabicPeriod" startAt="4"/>
            </a:pPr>
            <a:r>
              <a:rPr lang="en-US" altLang="en-US"/>
              <a:t>Efficient extensible library support</a:t>
            </a:r>
          </a:p>
          <a:p>
            <a:pPr eaLnBrk="1" hangingPunct="1">
              <a:buFont typeface="Wingdings" panose="05000000000000000000" pitchFamily="2" charset="2"/>
              <a:buAutoNum type="arabicPeriod" startAt="4"/>
            </a:pPr>
            <a:r>
              <a:rPr lang="en-US" altLang="en-US"/>
              <a:t>Data types</a:t>
            </a:r>
          </a:p>
        </p:txBody>
      </p:sp>
    </p:spTree>
    <p:extLst>
      <p:ext uri="{BB962C8B-B14F-4D97-AF65-F5344CB8AC3E}">
        <p14:creationId xmlns:p14="http://schemas.microsoft.com/office/powerpoint/2010/main" val="215706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WTAI</a:t>
            </a:r>
          </a:p>
        </p:txBody>
      </p:sp>
      <p:sp>
        <p:nvSpPr>
          <p:cNvPr id="20483"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Wireless Telephony Application Interface</a:t>
            </a:r>
          </a:p>
          <a:p>
            <a:pPr marL="342900" indent="-342900" eaLnBrk="1" hangingPunct="1">
              <a:buFont typeface="Wingdings" panose="05000000000000000000" pitchFamily="2" charset="2"/>
              <a:buChar char="q"/>
            </a:pPr>
            <a:r>
              <a:rPr lang="en-US" altLang="en-US" dirty="0"/>
              <a:t> WTAI function libraries are accessed from server side using URL’s; or at the client side through WML Script</a:t>
            </a:r>
          </a:p>
          <a:p>
            <a:pPr marL="342900" indent="-342900" eaLnBrk="1" hangingPunct="1">
              <a:buFont typeface="Wingdings" panose="05000000000000000000" pitchFamily="2" charset="2"/>
              <a:buChar char="q"/>
            </a:pPr>
            <a:r>
              <a:rPr lang="en-US" altLang="en-US" dirty="0"/>
              <a:t> Different library functions to do different telephony functions like Voice Call Control, Network Text, Phonebook and Call Logs</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83079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533400"/>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r>
              <a:rPr lang="en-US" altLang="en-US" sz="3200" b="1" dirty="0">
                <a:solidFill>
                  <a:srgbClr val="3333FF"/>
                </a:solidFill>
              </a:rPr>
              <a:t>Wireless Application </a:t>
            </a:r>
            <a:r>
              <a:rPr lang="en-US" altLang="en-US" sz="3200" b="1" dirty="0" smtClean="0">
                <a:solidFill>
                  <a:srgbClr val="3333FF"/>
                </a:solidFill>
              </a:rPr>
              <a:t>Protocol (WAP)</a:t>
            </a:r>
            <a:endParaRPr lang="en-US" altLang="en-US" sz="3200" b="1" dirty="0">
              <a:solidFill>
                <a:srgbClr val="3333FF"/>
              </a:solidFill>
            </a:endParaRPr>
          </a:p>
        </p:txBody>
      </p:sp>
      <p:sp>
        <p:nvSpPr>
          <p:cNvPr id="3075" name="Text Box 3"/>
          <p:cNvSpPr txBox="1">
            <a:spLocks noChangeArrowheads="1"/>
          </p:cNvSpPr>
          <p:nvPr/>
        </p:nvSpPr>
        <p:spPr bwMode="auto">
          <a:xfrm>
            <a:off x="381000" y="14478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Wireless Application </a:t>
            </a:r>
            <a:r>
              <a:rPr lang="en-US" altLang="en-US" dirty="0" smtClean="0"/>
              <a:t>Protocol was designed </a:t>
            </a:r>
            <a:r>
              <a:rPr lang="en-US" altLang="en-US" dirty="0"/>
              <a:t>for access to Internet and advanced telephony services from mobile phones</a:t>
            </a:r>
          </a:p>
          <a:p>
            <a:pPr marL="342900" indent="-342900" eaLnBrk="1" hangingPunct="1">
              <a:buFont typeface="Wingdings" panose="05000000000000000000" pitchFamily="2" charset="2"/>
              <a:buChar char="q"/>
            </a:pPr>
            <a:r>
              <a:rPr lang="en-US" altLang="en-US" dirty="0"/>
              <a:t> Pays intelligent sensitivity to the constraints of these devices like small display, limited keys on the keypad, no pointer device like mouse, etc.</a:t>
            </a:r>
          </a:p>
        </p:txBody>
      </p:sp>
    </p:spTree>
    <p:extLst>
      <p:ext uri="{BB962C8B-B14F-4D97-AF65-F5344CB8AC3E}">
        <p14:creationId xmlns:p14="http://schemas.microsoft.com/office/powerpoint/2010/main" val="701227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WAP Push Architecture </a:t>
            </a:r>
          </a:p>
        </p:txBody>
      </p:sp>
      <p:sp>
        <p:nvSpPr>
          <p:cNvPr id="21507"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In Pull technology, client pulls information from the server.</a:t>
            </a:r>
          </a:p>
          <a:p>
            <a:pPr marL="342900" indent="-342900" eaLnBrk="1" hangingPunct="1">
              <a:buFont typeface="Wingdings" panose="05000000000000000000" pitchFamily="2" charset="2"/>
              <a:buChar char="q"/>
            </a:pPr>
            <a:r>
              <a:rPr lang="en-US" altLang="en-US" dirty="0"/>
              <a:t> Push technology is based on the client/server model but there is no explicit request from the client before the server transmits its content. This can be termed as unsolicited response. </a:t>
            </a:r>
          </a:p>
          <a:p>
            <a:pPr marL="342900" indent="-342900" eaLnBrk="1" hangingPunct="1">
              <a:buFont typeface="Wingdings" panose="05000000000000000000" pitchFamily="2" charset="2"/>
              <a:buChar char="q"/>
            </a:pPr>
            <a:r>
              <a:rPr lang="en-US" altLang="en-US" dirty="0"/>
              <a:t> ‘Pull’ transactions are always initiated from the client whereas ‘Push’ transactions are server initiated. </a:t>
            </a:r>
          </a:p>
          <a:p>
            <a:pPr marL="342900" indent="-342900" eaLnBrk="1" hangingPunct="1">
              <a:buFont typeface="Wingdings" panose="05000000000000000000" pitchFamily="2" charset="2"/>
              <a:buChar char="q"/>
            </a:pPr>
            <a:r>
              <a:rPr lang="en-US" altLang="en-US" dirty="0"/>
              <a:t> Push technology is helpful to implement alerts and notification.</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22136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Pull v Push Technology</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705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133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Push Framework</a:t>
            </a:r>
          </a:p>
        </p:txBody>
      </p:sp>
      <p:sp>
        <p:nvSpPr>
          <p:cNvPr id="23555" name="Text Box 3"/>
          <p:cNvSpPr txBox="1">
            <a:spLocks noChangeArrowheads="1"/>
          </p:cNvSpPr>
          <p:nvPr/>
        </p:nvSpPr>
        <p:spPr bwMode="auto">
          <a:xfrm>
            <a:off x="381000" y="1447800"/>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Push content is originated in a server in the Internet that needs to be delivered to a mobile phone while Push Initiator contacts the </a:t>
            </a:r>
            <a:r>
              <a:rPr lang="en-US" altLang="en-US" dirty="0">
                <a:solidFill>
                  <a:srgbClr val="3333FF"/>
                </a:solidFill>
              </a:rPr>
              <a:t>Push Proxy Gateway</a:t>
            </a:r>
            <a:r>
              <a:rPr lang="en-US" altLang="en-US" dirty="0"/>
              <a:t> (PPG) from the Internet side delivering content for the destination client.</a:t>
            </a:r>
          </a:p>
          <a:p>
            <a:pPr marL="342900" indent="-342900" eaLnBrk="1" hangingPunct="1">
              <a:buFont typeface="Wingdings" panose="05000000000000000000" pitchFamily="2" charset="2"/>
              <a:buChar char="q"/>
            </a:pPr>
            <a:r>
              <a:rPr lang="en-US" altLang="en-US" dirty="0"/>
              <a:t> PPG then forwards the content to the mobile network to be delivered to the destination client over the air. PPG is, also, capable of notifying the Push Initiator about the final outcome of the push operation. It may even wait for the client to accept or reject the content in two way mobile networks.</a:t>
            </a:r>
          </a:p>
          <a:p>
            <a:pPr marL="342900" indent="-342900" eaLnBrk="1" hangingPunct="1">
              <a:buFont typeface="Wingdings" panose="05000000000000000000" pitchFamily="2" charset="2"/>
              <a:buChar char="q"/>
            </a:pPr>
            <a:r>
              <a:rPr lang="en-US" altLang="en-US" dirty="0"/>
              <a:t> Internet side PPG access protocol is called the Push Access Protocol while WAP side protocol is called the Push Over The Air Protocol.</a:t>
            </a:r>
          </a:p>
        </p:txBody>
      </p:sp>
    </p:spTree>
    <p:extLst>
      <p:ext uri="{BB962C8B-B14F-4D97-AF65-F5344CB8AC3E}">
        <p14:creationId xmlns:p14="http://schemas.microsoft.com/office/powerpoint/2010/main" val="332262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Push Framework with PPG</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19338"/>
            <a:ext cx="6400800"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341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WSP</a:t>
            </a:r>
          </a:p>
        </p:txBody>
      </p:sp>
      <p:sp>
        <p:nvSpPr>
          <p:cNvPr id="25603" name="Text Box 3"/>
          <p:cNvSpPr txBox="1">
            <a:spLocks noChangeArrowheads="1"/>
          </p:cNvSpPr>
          <p:nvPr/>
        </p:nvSpPr>
        <p:spPr bwMode="auto">
          <a:xfrm>
            <a:off x="381000" y="14478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Wireless Session Protocol</a:t>
            </a:r>
          </a:p>
          <a:p>
            <a:pPr marL="342900" indent="-342900" eaLnBrk="1" hangingPunct="1">
              <a:buFont typeface="Wingdings" panose="05000000000000000000" pitchFamily="2" charset="2"/>
              <a:buChar char="q"/>
            </a:pPr>
            <a:r>
              <a:rPr lang="en-US" altLang="en-US" dirty="0"/>
              <a:t> P</a:t>
            </a:r>
            <a:r>
              <a:rPr lang="en-US" altLang="en-US" dirty="0">
                <a:latin typeface="BaskervilleBE-Regular" charset="0"/>
              </a:rPr>
              <a:t>rovides a consistent interface between two session services  (like client and server)</a:t>
            </a:r>
          </a:p>
          <a:p>
            <a:pPr marL="342900" indent="-342900" eaLnBrk="1" hangingPunct="1">
              <a:buFont typeface="Wingdings" panose="05000000000000000000" pitchFamily="2" charset="2"/>
              <a:buChar char="q"/>
            </a:pPr>
            <a:r>
              <a:rPr lang="en-US" altLang="en-US" dirty="0">
                <a:latin typeface="BaskervilleBE-Regular" charset="0"/>
              </a:rPr>
              <a:t> Provides the cooperating client/server applications to establish a reliable session from client to server and close it in an orderly manner, agree on a common level of protocol functionality using capability negotiation and exchange content between client and server using compact coding</a:t>
            </a:r>
          </a:p>
          <a:p>
            <a:pPr marL="342900" indent="-342900" eaLnBrk="1" hangingPunct="1">
              <a:buFont typeface="Wingdings" panose="05000000000000000000" pitchFamily="2" charset="2"/>
              <a:buChar char="q"/>
            </a:pPr>
            <a:r>
              <a:rPr lang="en-US" altLang="en-US" dirty="0">
                <a:latin typeface="BaskervilleBE-Regular" charset="0"/>
              </a:rPr>
              <a:t> WSP helps suspend and resume the session</a:t>
            </a:r>
            <a:endParaRPr lang="en-US" altLang="en-US" dirty="0"/>
          </a:p>
        </p:txBody>
      </p:sp>
    </p:spTree>
    <p:extLst>
      <p:ext uri="{BB962C8B-B14F-4D97-AF65-F5344CB8AC3E}">
        <p14:creationId xmlns:p14="http://schemas.microsoft.com/office/powerpoint/2010/main" val="1080205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WSP</a:t>
            </a:r>
          </a:p>
        </p:txBody>
      </p:sp>
      <p:sp>
        <p:nvSpPr>
          <p:cNvPr id="26627"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It offers both connection oriented and connectionless service while connectionless service is most suitable when applications do not need reliable delivery of data and do not care about confirmation.</a:t>
            </a:r>
          </a:p>
          <a:p>
            <a:pPr marL="342900" indent="-342900" eaLnBrk="1" hangingPunct="1">
              <a:buFont typeface="Wingdings" panose="05000000000000000000" pitchFamily="2" charset="2"/>
              <a:buChar char="q"/>
            </a:pPr>
            <a:r>
              <a:rPr lang="en-US" altLang="en-US" dirty="0"/>
              <a:t> Connection oriented session services are divided into Session Management facility, Method Invocation facility, Exception Reporting facility, Push facility, Confirmed Push facility and Session Resume facility.</a:t>
            </a:r>
          </a:p>
          <a:p>
            <a:pPr marL="342900" indent="-342900" eaLnBrk="1" hangingPunct="1">
              <a:buFont typeface="Wingdings" panose="05000000000000000000" pitchFamily="2" charset="2"/>
              <a:buChar char="q"/>
            </a:pPr>
            <a:r>
              <a:rPr lang="en-US" altLang="en-US" dirty="0"/>
              <a:t> Designed to function on the transaction and datagram services between WAE and the WTP and as such WSP itself does not require a security layer.</a:t>
            </a:r>
          </a:p>
        </p:txBody>
      </p:sp>
    </p:spTree>
    <p:extLst>
      <p:ext uri="{BB962C8B-B14F-4D97-AF65-F5344CB8AC3E}">
        <p14:creationId xmlns:p14="http://schemas.microsoft.com/office/powerpoint/2010/main" val="309273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WTP</a:t>
            </a:r>
          </a:p>
        </p:txBody>
      </p:sp>
      <p:sp>
        <p:nvSpPr>
          <p:cNvPr id="27651" name="Text Box 3"/>
          <p:cNvSpPr txBox="1">
            <a:spLocks noChangeArrowheads="1"/>
          </p:cNvSpPr>
          <p:nvPr/>
        </p:nvSpPr>
        <p:spPr bwMode="auto">
          <a:xfrm>
            <a:off x="381000" y="1447800"/>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Wireless Transaction Protocol</a:t>
            </a:r>
          </a:p>
          <a:p>
            <a:pPr marL="342900" indent="-342900" eaLnBrk="1" hangingPunct="1">
              <a:buFont typeface="Wingdings" panose="05000000000000000000" pitchFamily="2" charset="2"/>
              <a:buChar char="q"/>
            </a:pPr>
            <a:r>
              <a:rPr lang="en-US" altLang="en-US" dirty="0"/>
              <a:t> Runs on top of a datagram service and provides a lightweight transaction oriented protocol that is suitable for implementation in thin clients while employing asynchronous transactions</a:t>
            </a:r>
          </a:p>
          <a:p>
            <a:pPr marL="342900" indent="-342900" eaLnBrk="1" hangingPunct="1">
              <a:buFont typeface="Wingdings" panose="05000000000000000000" pitchFamily="2" charset="2"/>
              <a:buChar char="q"/>
            </a:pPr>
            <a:r>
              <a:rPr lang="en-US" altLang="en-US" dirty="0"/>
              <a:t> Allows for interactive browsing (request/response) applications and supports three transaction classes: unreliable with no result message, reliable with no result message and reliable with one reliable result message</a:t>
            </a:r>
          </a:p>
          <a:p>
            <a:pPr marL="342900" indent="-342900" eaLnBrk="1" hangingPunct="1">
              <a:buFont typeface="Wingdings" panose="05000000000000000000" pitchFamily="2" charset="2"/>
              <a:buChar char="q"/>
            </a:pPr>
            <a:r>
              <a:rPr lang="en-US" altLang="en-US" dirty="0"/>
              <a:t> Optional user to user reliability and optional out-of-band data on acknowledgements </a:t>
            </a:r>
          </a:p>
          <a:p>
            <a:pPr marL="342900" indent="-342900" eaLnBrk="1" hangingPunct="1">
              <a:buFont typeface="Wingdings" panose="05000000000000000000" pitchFamily="2" charset="2"/>
              <a:buChar char="q"/>
            </a:pPr>
            <a:r>
              <a:rPr lang="en-US" altLang="en-US" dirty="0"/>
              <a:t> PDU concatenation and delayed acknowledgements to reduce the number of messages sent</a:t>
            </a:r>
          </a:p>
        </p:txBody>
      </p:sp>
    </p:spTree>
    <p:extLst>
      <p:ext uri="{BB962C8B-B14F-4D97-AF65-F5344CB8AC3E}">
        <p14:creationId xmlns:p14="http://schemas.microsoft.com/office/powerpoint/2010/main" val="235099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WTLS</a:t>
            </a:r>
          </a:p>
        </p:txBody>
      </p:sp>
      <p:sp>
        <p:nvSpPr>
          <p:cNvPr id="28675" name="Text Box 3"/>
          <p:cNvSpPr txBox="1">
            <a:spLocks noChangeArrowheads="1"/>
          </p:cNvSpPr>
          <p:nvPr/>
        </p:nvSpPr>
        <p:spPr bwMode="auto">
          <a:xfrm>
            <a:off x="457200" y="1547812"/>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dirty="0">
                <a:solidFill>
                  <a:srgbClr val="3333FF"/>
                </a:solidFill>
              </a:rPr>
              <a:t>Wireless Transport Layer Security</a:t>
            </a:r>
          </a:p>
          <a:p>
            <a:pPr eaLnBrk="1" hangingPunct="1">
              <a:buFont typeface="Wingdings" panose="05000000000000000000" pitchFamily="2" charset="2"/>
              <a:buChar char="q"/>
            </a:pPr>
            <a:r>
              <a:rPr lang="en-US" altLang="en-US" dirty="0"/>
              <a:t>Security protocol based upon the Transport Layer Security (TLS) protocol</a:t>
            </a:r>
          </a:p>
          <a:p>
            <a:pPr eaLnBrk="1" hangingPunct="1">
              <a:buFont typeface="Wingdings" panose="05000000000000000000" pitchFamily="2" charset="2"/>
              <a:buChar char="q"/>
            </a:pPr>
            <a:r>
              <a:rPr lang="en-US" altLang="en-US" dirty="0"/>
              <a:t>Intended for use with the WAP transport protocols and has been optimized for use over narrow band communication channels</a:t>
            </a:r>
          </a:p>
          <a:p>
            <a:pPr eaLnBrk="1" hangingPunct="1">
              <a:buFont typeface="Wingdings" panose="05000000000000000000" pitchFamily="2" charset="2"/>
              <a:buChar char="q"/>
            </a:pPr>
            <a:r>
              <a:rPr lang="en-US" altLang="en-US" dirty="0"/>
              <a:t>Provides support for:</a:t>
            </a:r>
          </a:p>
          <a:p>
            <a:pPr lvl="1" eaLnBrk="1" hangingPunct="1">
              <a:buFont typeface="+mj-lt"/>
              <a:buAutoNum type="arabicParenR"/>
            </a:pPr>
            <a:r>
              <a:rPr lang="en-US" altLang="en-US" dirty="0"/>
              <a:t>Data Integrity</a:t>
            </a:r>
          </a:p>
          <a:p>
            <a:pPr lvl="1" eaLnBrk="1" hangingPunct="1">
              <a:buFont typeface="+mj-lt"/>
              <a:buAutoNum type="arabicParenR"/>
            </a:pPr>
            <a:r>
              <a:rPr lang="en-US" altLang="en-US" dirty="0"/>
              <a:t>Privacy</a:t>
            </a:r>
          </a:p>
          <a:p>
            <a:pPr lvl="1" eaLnBrk="1" hangingPunct="1">
              <a:buFont typeface="+mj-lt"/>
              <a:buAutoNum type="arabicParenR"/>
            </a:pPr>
            <a:r>
              <a:rPr lang="en-US" altLang="en-US" dirty="0"/>
              <a:t>Authentication</a:t>
            </a:r>
          </a:p>
          <a:p>
            <a:pPr lvl="1" eaLnBrk="1" hangingPunct="1">
              <a:buFont typeface="+mj-lt"/>
              <a:buAutoNum type="arabicParenR"/>
            </a:pPr>
            <a:r>
              <a:rPr lang="en-US" altLang="en-US" dirty="0"/>
              <a:t>Denial of service protection</a:t>
            </a:r>
          </a:p>
        </p:txBody>
      </p:sp>
    </p:spTree>
    <p:extLst>
      <p:ext uri="{BB962C8B-B14F-4D97-AF65-F5344CB8AC3E}">
        <p14:creationId xmlns:p14="http://schemas.microsoft.com/office/powerpoint/2010/main" val="2104209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WDP</a:t>
            </a:r>
          </a:p>
        </p:txBody>
      </p:sp>
      <p:sp>
        <p:nvSpPr>
          <p:cNvPr id="29699"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solidFill>
                  <a:srgbClr val="3333FF"/>
                </a:solidFill>
              </a:rPr>
              <a:t> Wireless Datagram Protocol</a:t>
            </a:r>
          </a:p>
          <a:p>
            <a:pPr marL="342900" indent="-342900" eaLnBrk="1" hangingPunct="1">
              <a:buFont typeface="Wingdings" panose="05000000000000000000" pitchFamily="2" charset="2"/>
              <a:buChar char="q"/>
            </a:pPr>
            <a:r>
              <a:rPr lang="en-US" altLang="en-US" dirty="0"/>
              <a:t> Transport layer protocol in the WAP architecture</a:t>
            </a:r>
          </a:p>
          <a:p>
            <a:pPr marL="342900" indent="-342900" eaLnBrk="1" hangingPunct="1">
              <a:buFont typeface="Wingdings" panose="05000000000000000000" pitchFamily="2" charset="2"/>
              <a:buChar char="q"/>
            </a:pPr>
            <a:r>
              <a:rPr lang="en-US" altLang="en-US" dirty="0"/>
              <a:t> Operates above the data capable bearer services supported by the various network type general transport service</a:t>
            </a:r>
          </a:p>
          <a:p>
            <a:pPr marL="342900" indent="-342900" eaLnBrk="1" hangingPunct="1">
              <a:buFont typeface="Wingdings" panose="05000000000000000000" pitchFamily="2" charset="2"/>
              <a:buChar char="q"/>
            </a:pPr>
            <a:r>
              <a:rPr lang="en-US" altLang="en-US" dirty="0"/>
              <a:t> Offers a consistent service to the upper layer protocols of WAP and communicates transparently over one of the available bearer services</a:t>
            </a:r>
          </a:p>
          <a:p>
            <a:pPr marL="342900" indent="-342900" eaLnBrk="1" hangingPunct="1">
              <a:buFont typeface="Wingdings" panose="05000000000000000000" pitchFamily="2" charset="2"/>
              <a:buChar char="q"/>
            </a:pPr>
            <a:r>
              <a:rPr lang="en-US" altLang="en-US" dirty="0"/>
              <a:t> Uses User Datagram Protocol (UDP)</a:t>
            </a:r>
          </a:p>
          <a:p>
            <a:pPr marL="342900" indent="-342900" eaLnBrk="1" hangingPunct="1">
              <a:buFont typeface="Wingdings" panose="05000000000000000000" pitchFamily="2" charset="2"/>
              <a:buChar char="q"/>
            </a:pPr>
            <a:r>
              <a:rPr lang="en-US" altLang="en-US" dirty="0"/>
              <a:t> By keeping the transport layer and the basic features consistent, global interoperability can be achieved using mediating gateways</a:t>
            </a:r>
          </a:p>
        </p:txBody>
      </p:sp>
    </p:spTree>
    <p:extLst>
      <p:ext uri="{BB962C8B-B14F-4D97-AF65-F5344CB8AC3E}">
        <p14:creationId xmlns:p14="http://schemas.microsoft.com/office/powerpoint/2010/main" val="3325059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WAP Gateway</a:t>
            </a:r>
          </a:p>
        </p:txBody>
      </p:sp>
      <p:sp>
        <p:nvSpPr>
          <p:cNvPr id="30723" name="Text Box 3"/>
          <p:cNvSpPr txBox="1">
            <a:spLocks noChangeArrowheads="1"/>
          </p:cNvSpPr>
          <p:nvPr/>
        </p:nvSpPr>
        <p:spPr bwMode="auto">
          <a:xfrm>
            <a:off x="381000" y="1447800"/>
            <a:ext cx="8305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a:t>
            </a:r>
            <a:r>
              <a:rPr lang="en-US" altLang="en-US" dirty="0">
                <a:latin typeface="BaskervilleBE-Regular" charset="0"/>
              </a:rPr>
              <a:t>cts as a middleware which performs coding and encoding between cellular device and the web server</a:t>
            </a:r>
          </a:p>
          <a:p>
            <a:pPr marL="342900" indent="-342900" eaLnBrk="1" hangingPunct="1">
              <a:buFont typeface="Wingdings" panose="05000000000000000000" pitchFamily="2" charset="2"/>
              <a:buChar char="q"/>
            </a:pPr>
            <a:r>
              <a:rPr lang="en-US" altLang="en-US" dirty="0">
                <a:latin typeface="BaskervilleBE-Regular" charset="0"/>
              </a:rPr>
              <a:t> Can be located either in a telecom network or within a computer data network (ISP)</a:t>
            </a:r>
          </a:p>
          <a:p>
            <a:pPr marL="342900" indent="-342900" eaLnBrk="1" hangingPunct="1">
              <a:buFont typeface="Wingdings" panose="05000000000000000000" pitchFamily="2" charset="2"/>
              <a:buChar char="q"/>
            </a:pPr>
            <a:r>
              <a:rPr lang="en-US" altLang="en-US" dirty="0">
                <a:latin typeface="BaskervilleBE-Regular" charset="0"/>
              </a:rPr>
              <a:t> Implements a WAP protocol stack</a:t>
            </a:r>
          </a:p>
          <a:p>
            <a:pPr marL="342900" indent="-342900" eaLnBrk="1" hangingPunct="1">
              <a:buFont typeface="Wingdings" panose="05000000000000000000" pitchFamily="2" charset="2"/>
              <a:buChar char="q"/>
            </a:pPr>
            <a:r>
              <a:rPr lang="en-US" altLang="en-US" dirty="0">
                <a:latin typeface="BaskervilleBE-Regular" charset="0"/>
              </a:rPr>
              <a:t> Does protocol translation between phone and server</a:t>
            </a:r>
          </a:p>
          <a:p>
            <a:pPr marL="342900" indent="-342900" eaLnBrk="1" hangingPunct="1">
              <a:buFont typeface="Wingdings" panose="05000000000000000000" pitchFamily="2" charset="2"/>
              <a:buChar char="q"/>
            </a:pPr>
            <a:r>
              <a:rPr lang="en-US" altLang="en-US" dirty="0">
                <a:latin typeface="Wingdings-Regular" charset="0"/>
              </a:rPr>
              <a:t> </a:t>
            </a:r>
            <a:r>
              <a:rPr lang="en-US" altLang="en-US" dirty="0">
                <a:latin typeface="BaskervilleBE-Regular" charset="0"/>
              </a:rPr>
              <a:t>Compresses WML pages to save bandwidth</a:t>
            </a:r>
          </a:p>
          <a:p>
            <a:pPr marL="342900" indent="-342900" eaLnBrk="1" hangingPunct="1">
              <a:buFont typeface="Wingdings" panose="05000000000000000000" pitchFamily="2" charset="2"/>
              <a:buChar char="q"/>
            </a:pPr>
            <a:r>
              <a:rPr lang="en-US" altLang="en-US" dirty="0">
                <a:latin typeface="Wingdings-Regular" charset="0"/>
              </a:rPr>
              <a:t> Does u</a:t>
            </a:r>
            <a:r>
              <a:rPr lang="en-US" altLang="en-US" dirty="0">
                <a:latin typeface="BaskervilleBE-Regular" charset="0"/>
              </a:rPr>
              <a:t>ser authentication and billing</a:t>
            </a:r>
            <a:endParaRPr lang="en-US" altLang="en-US" dirty="0"/>
          </a:p>
        </p:txBody>
      </p:sp>
    </p:spTree>
    <p:extLst>
      <p:ext uri="{BB962C8B-B14F-4D97-AF65-F5344CB8AC3E}">
        <p14:creationId xmlns:p14="http://schemas.microsoft.com/office/powerpoint/2010/main" val="289243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Evolution of WAP</a:t>
            </a:r>
          </a:p>
        </p:txBody>
      </p:sp>
      <p:sp>
        <p:nvSpPr>
          <p:cNvPr id="4099"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DoCoMo of Japan developed a language called compact Hyper Text Markup Language (cHTML) and a gateway which can be used for accessing the Internet.</a:t>
            </a:r>
          </a:p>
          <a:p>
            <a:pPr marL="342900" indent="-342900" eaLnBrk="1" hangingPunct="1">
              <a:buFont typeface="Wingdings" panose="05000000000000000000" pitchFamily="2" charset="2"/>
              <a:buChar char="q"/>
            </a:pPr>
            <a:r>
              <a:rPr lang="en-US" altLang="en-US" dirty="0"/>
              <a:t> Unwired Planet of USA developed a comprehensive framework including browser, gateway and markup language. The markup language was called Handheld Device Markup Language (HDML) and the protocol was called Handheld Device Transport Protocol (HDTP).</a:t>
            </a:r>
          </a:p>
          <a:p>
            <a:pPr marL="342900" indent="-342900" eaLnBrk="1" hangingPunct="1">
              <a:buFont typeface="Wingdings" panose="05000000000000000000" pitchFamily="2" charset="2"/>
              <a:buChar char="q"/>
            </a:pPr>
            <a:r>
              <a:rPr lang="en-US" altLang="en-US" dirty="0"/>
              <a:t> Ericsson of Europe developed Intelligent Terminal Transfer Protocol (ITTP) with the intent of making it easy for call control and adding services to mobile telephony platforms.</a:t>
            </a:r>
          </a:p>
        </p:txBody>
      </p:sp>
    </p:spTree>
    <p:extLst>
      <p:ext uri="{BB962C8B-B14F-4D97-AF65-F5344CB8AC3E}">
        <p14:creationId xmlns:p14="http://schemas.microsoft.com/office/powerpoint/2010/main" val="249897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WAP Gateway</a:t>
            </a:r>
          </a:p>
        </p:txBody>
      </p:sp>
      <p:sp>
        <p:nvSpPr>
          <p:cNvPr id="31747" name="Text Box 3"/>
          <p:cNvSpPr txBox="1">
            <a:spLocks noChangeArrowheads="1"/>
          </p:cNvSpPr>
          <p:nvPr/>
        </p:nvSpPr>
        <p:spPr bwMode="auto">
          <a:xfrm>
            <a:off x="381000" y="14478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External interfaces of WAP gateways are:</a:t>
            </a:r>
          </a:p>
          <a:p>
            <a:pPr eaLnBrk="1" hangingPunct="1">
              <a:buFont typeface="Wingdings" panose="05000000000000000000" pitchFamily="2" charset="2"/>
              <a:buAutoNum type="arabicPeriod"/>
            </a:pPr>
            <a:r>
              <a:rPr lang="en-US" altLang="en-US"/>
              <a:t>SMS center using various protocols</a:t>
            </a:r>
          </a:p>
          <a:p>
            <a:pPr eaLnBrk="1" hangingPunct="1">
              <a:buFont typeface="Wingdings" panose="05000000000000000000" pitchFamily="2" charset="2"/>
              <a:buAutoNum type="arabicPeriod"/>
            </a:pPr>
            <a:r>
              <a:rPr lang="en-US" altLang="en-US"/>
              <a:t>HTTP servers to fetch WML pages</a:t>
            </a:r>
          </a:p>
          <a:p>
            <a:pPr eaLnBrk="1" hangingPunct="1">
              <a:buFont typeface="Wingdings" panose="05000000000000000000" pitchFamily="2" charset="2"/>
              <a:buAutoNum type="arabicPeriod"/>
            </a:pPr>
            <a:r>
              <a:rPr lang="en-US" altLang="en-US"/>
              <a:t>WAP devices using WAP protocol stack</a:t>
            </a:r>
          </a:p>
          <a:p>
            <a:pPr eaLnBrk="1" hangingPunct="1"/>
            <a:r>
              <a:rPr lang="en-US" altLang="en-US"/>
              <a:t>Keeps the number of packets small to keep costs down and make the best use of available bandwidth</a:t>
            </a:r>
          </a:p>
          <a:p>
            <a:pPr eaLnBrk="1" hangingPunct="1"/>
            <a:r>
              <a:rPr lang="en-US" altLang="en-US"/>
              <a:t>May include the charging function</a:t>
            </a:r>
          </a:p>
        </p:txBody>
      </p:sp>
    </p:spTree>
    <p:extLst>
      <p:ext uri="{BB962C8B-B14F-4D97-AF65-F5344CB8AC3E}">
        <p14:creationId xmlns:p14="http://schemas.microsoft.com/office/powerpoint/2010/main" val="3131113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Architecture of WAP Gateway</a:t>
            </a: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629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112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a:t>
            </a:r>
          </a:p>
        </p:txBody>
      </p:sp>
      <p:sp>
        <p:nvSpPr>
          <p:cNvPr id="33795"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a:solidFill>
                  <a:srgbClr val="3333FF"/>
                </a:solidFill>
              </a:rPr>
              <a:t>Multimedia Messaging Service</a:t>
            </a:r>
          </a:p>
          <a:p>
            <a:pPr marL="342900" indent="-342900" eaLnBrk="1" hangingPunct="1">
              <a:buFont typeface="Wingdings" panose="05000000000000000000" pitchFamily="2" charset="2"/>
              <a:buChar char="q"/>
            </a:pPr>
            <a:r>
              <a:rPr lang="en-US" altLang="en-US" dirty="0"/>
              <a:t> Can contain formatted text, graphics, data, animations, images, audio clips, voice transmissions and video sequences</a:t>
            </a:r>
          </a:p>
          <a:p>
            <a:pPr marL="342900" indent="-342900" eaLnBrk="1" hangingPunct="1">
              <a:buFont typeface="Wingdings" panose="05000000000000000000" pitchFamily="2" charset="2"/>
              <a:buChar char="q"/>
            </a:pPr>
            <a:r>
              <a:rPr lang="en-US" altLang="en-US" dirty="0"/>
              <a:t> Two standards bodies producing specifications relating to MMS messages: WAP Forum and the 3GPP</a:t>
            </a:r>
          </a:p>
          <a:p>
            <a:pPr marL="342900" indent="-342900" eaLnBrk="1" hangingPunct="1">
              <a:buFont typeface="Wingdings" panose="05000000000000000000" pitchFamily="2" charset="2"/>
              <a:buChar char="q"/>
            </a:pPr>
            <a:r>
              <a:rPr lang="en-US" altLang="en-US" dirty="0"/>
              <a:t> Standards from the WAP Forum specify how messages are composed and packaged whereas standards from the 3GPP specify how messages are sent, routed and received</a:t>
            </a:r>
          </a:p>
          <a:p>
            <a:pPr marL="342900" indent="-342900" eaLnBrk="1" hangingPunct="1">
              <a:buFont typeface="Wingdings" panose="05000000000000000000" pitchFamily="2" charset="2"/>
              <a:buChar char="q"/>
            </a:pPr>
            <a:r>
              <a:rPr lang="en-US" altLang="en-US" dirty="0"/>
              <a:t> Layout and ordering of the slides are specified through a language called Synchronization Multimedia Integration Language (SMIL)</a:t>
            </a:r>
          </a:p>
        </p:txBody>
      </p:sp>
    </p:spTree>
    <p:extLst>
      <p:ext uri="{BB962C8B-B14F-4D97-AF65-F5344CB8AC3E}">
        <p14:creationId xmlns:p14="http://schemas.microsoft.com/office/powerpoint/2010/main" val="40026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in different networks</a:t>
            </a: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17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p:cNvSpPr txBox="1">
            <a:spLocks noChangeArrowheads="1"/>
          </p:cNvSpPr>
          <p:nvPr/>
        </p:nvSpPr>
        <p:spPr bwMode="auto">
          <a:xfrm>
            <a:off x="1066800" y="586740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200"/>
              <a:t>MMSE – MMS Environment</a:t>
            </a:r>
          </a:p>
        </p:txBody>
      </p:sp>
    </p:spTree>
    <p:extLst>
      <p:ext uri="{BB962C8B-B14F-4D97-AF65-F5344CB8AC3E}">
        <p14:creationId xmlns:p14="http://schemas.microsoft.com/office/powerpoint/2010/main" val="409171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Architecture of MMS</a:t>
            </a:r>
          </a:p>
        </p:txBody>
      </p:sp>
      <p:sp>
        <p:nvSpPr>
          <p:cNvPr id="35843" name="Text Box 3"/>
          <p:cNvSpPr txBox="1">
            <a:spLocks noChangeArrowheads="1"/>
          </p:cNvSpPr>
          <p:nvPr/>
        </p:nvSpPr>
        <p:spPr bwMode="auto">
          <a:xfrm>
            <a:off x="381000" y="14478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Multimedia Message Service Environment (MMSE) encompasses various elements required to deliver a MMS and includes:</a:t>
            </a:r>
          </a:p>
          <a:p>
            <a:pPr eaLnBrk="1" hangingPunct="1">
              <a:buFont typeface="Wingdings" panose="05000000000000000000" pitchFamily="2" charset="2"/>
              <a:buAutoNum type="arabicPeriod"/>
            </a:pPr>
            <a:r>
              <a:rPr lang="en-US" altLang="en-US"/>
              <a:t>MMS Client - This is the entity that interacts with the user. It is an application on the user’s wireless device.</a:t>
            </a:r>
          </a:p>
          <a:p>
            <a:pPr eaLnBrk="1" hangingPunct="1">
              <a:buFont typeface="Wingdings" panose="05000000000000000000" pitchFamily="2" charset="2"/>
              <a:buAutoNum type="arabicPeriod"/>
            </a:pPr>
            <a:r>
              <a:rPr lang="en-US" altLang="en-US"/>
              <a:t>MMS Relay - This is the system element that the MMS client interacts with. It provides access to the components that provide message storage services. It is responsible for messaging activities with other available messaging systems. The SMS relay along with the MMS content server is referred to as MMS Controller (MMSC).</a:t>
            </a:r>
          </a:p>
        </p:txBody>
      </p:sp>
    </p:spTree>
    <p:extLst>
      <p:ext uri="{BB962C8B-B14F-4D97-AF65-F5344CB8AC3E}">
        <p14:creationId xmlns:p14="http://schemas.microsoft.com/office/powerpoint/2010/main" val="486835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Architecture of MMS</a:t>
            </a:r>
          </a:p>
        </p:txBody>
      </p:sp>
      <p:sp>
        <p:nvSpPr>
          <p:cNvPr id="36867" name="Text Box 3"/>
          <p:cNvSpPr txBox="1">
            <a:spLocks noChangeArrowheads="1"/>
          </p:cNvSpPr>
          <p:nvPr/>
        </p:nvSpPr>
        <p:spPr bwMode="auto">
          <a:xfrm>
            <a:off x="381000" y="14478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AutoNum type="arabicPeriod" startAt="3"/>
            </a:pPr>
            <a:r>
              <a:rPr lang="en-US" altLang="en-US"/>
              <a:t>WAP Gateway - It provides standard WAP services needed to implement MMS. </a:t>
            </a:r>
          </a:p>
          <a:p>
            <a:pPr eaLnBrk="1" hangingPunct="1">
              <a:buFont typeface="Wingdings" panose="05000000000000000000" pitchFamily="2" charset="2"/>
              <a:buAutoNum type="arabicPeriod" startAt="3"/>
            </a:pPr>
            <a:r>
              <a:rPr lang="en-US" altLang="en-US"/>
              <a:t>MMS Server - This is the content server where the MMS content is generated.</a:t>
            </a:r>
          </a:p>
          <a:p>
            <a:pPr eaLnBrk="1" hangingPunct="1">
              <a:buFont typeface="Wingdings" panose="05000000000000000000" pitchFamily="2" charset="2"/>
              <a:buAutoNum type="arabicPeriod" startAt="3"/>
            </a:pPr>
            <a:r>
              <a:rPr lang="en-US" altLang="en-US"/>
              <a:t>Email Server - MMS can integrate seamlessly to the email system of Internet.</a:t>
            </a:r>
          </a:p>
          <a:p>
            <a:pPr eaLnBrk="1" hangingPunct="1"/>
            <a:r>
              <a:rPr lang="en-US" altLang="en-US"/>
              <a:t>Messages that transit between the MMS Client and MMS Relay pass through WAP Gateway. Data is transferred between the MMS client and WAP gateway using WAP Session Protocol (WSP). Data is transferred between the WAP gateway and the MMS Relay using HTTP.</a:t>
            </a:r>
          </a:p>
        </p:txBody>
      </p:sp>
    </p:spTree>
    <p:extLst>
      <p:ext uri="{BB962C8B-B14F-4D97-AF65-F5344CB8AC3E}">
        <p14:creationId xmlns:p14="http://schemas.microsoft.com/office/powerpoint/2010/main" val="408591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Environment</a:t>
            </a:r>
          </a:p>
        </p:txBody>
      </p:sp>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6294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047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Transactions Flows</a:t>
            </a:r>
          </a:p>
        </p:txBody>
      </p:sp>
      <p:sp>
        <p:nvSpPr>
          <p:cNvPr id="38915"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MMS service is realized by the invocation of transactions between the MMS Client and the MMS Relay.</a:t>
            </a:r>
          </a:p>
          <a:p>
            <a:pPr marL="342900" indent="-342900" eaLnBrk="1" hangingPunct="1">
              <a:buFont typeface="Wingdings" panose="05000000000000000000" pitchFamily="2" charset="2"/>
              <a:buChar char="q"/>
            </a:pPr>
            <a:r>
              <a:rPr lang="en-US" altLang="en-US" dirty="0"/>
              <a:t> General transactions of sending and retrieving messages do not depend on what type of client the message is sent to or MMS service is realized by the invocation of transactions between the MMS Client and the MMS Relay.</a:t>
            </a:r>
          </a:p>
          <a:p>
            <a:pPr marL="342900" indent="-342900" eaLnBrk="1" hangingPunct="1">
              <a:buFont typeface="Wingdings" panose="05000000000000000000" pitchFamily="2" charset="2"/>
              <a:buChar char="q"/>
            </a:pPr>
            <a:r>
              <a:rPr lang="en-US" altLang="en-US" dirty="0"/>
              <a:t> The general transactions of sending and retrieving messages do not depend on what type of client the message is sent to or received from. The other endpoint for the message may be another MMS Client or a client on a legacy wireless messaging system or it may even be an email server.</a:t>
            </a:r>
          </a:p>
        </p:txBody>
      </p:sp>
    </p:spTree>
    <p:extLst>
      <p:ext uri="{BB962C8B-B14F-4D97-AF65-F5344CB8AC3E}">
        <p14:creationId xmlns:p14="http://schemas.microsoft.com/office/powerpoint/2010/main" val="4051406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Transaction Flows</a:t>
            </a:r>
          </a:p>
        </p:txBody>
      </p:sp>
      <p:pic>
        <p:nvPicPr>
          <p:cNvPr id="399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33538"/>
            <a:ext cx="64008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638800"/>
            <a:ext cx="4152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47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SMIL</a:t>
            </a:r>
          </a:p>
        </p:txBody>
      </p:sp>
      <p:sp>
        <p:nvSpPr>
          <p:cNvPr id="40963"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a:solidFill>
                  <a:srgbClr val="3333FF"/>
                </a:solidFill>
              </a:rPr>
              <a:t>Synchronized Multimedia Integration Language</a:t>
            </a:r>
          </a:p>
          <a:p>
            <a:pPr marL="342900" indent="-342900" eaLnBrk="1" hangingPunct="1">
              <a:buFont typeface="Wingdings" panose="05000000000000000000" pitchFamily="2" charset="2"/>
              <a:buChar char="q"/>
            </a:pPr>
            <a:r>
              <a:rPr lang="en-US" altLang="en-US" dirty="0"/>
              <a:t> XML based language specified by the W3C for specifying how and when multimedia clips will play</a:t>
            </a:r>
          </a:p>
          <a:p>
            <a:pPr marL="342900" indent="-342900" eaLnBrk="1" hangingPunct="1">
              <a:buFont typeface="Wingdings" panose="05000000000000000000" pitchFamily="2" charset="2"/>
              <a:buChar char="q"/>
            </a:pPr>
            <a:r>
              <a:rPr lang="en-US" altLang="en-US" dirty="0"/>
              <a:t> Integrates streaming audio and video with images, text or any other media type</a:t>
            </a:r>
          </a:p>
          <a:p>
            <a:pPr marL="342900" indent="-342900" eaLnBrk="1" hangingPunct="1">
              <a:buFont typeface="Wingdings" panose="05000000000000000000" pitchFamily="2" charset="2"/>
              <a:buChar char="q"/>
            </a:pPr>
            <a:r>
              <a:rPr lang="en-US" altLang="en-US" dirty="0"/>
              <a:t> MMS messages are sent using SMIL as the presentation language</a:t>
            </a:r>
          </a:p>
          <a:p>
            <a:pPr marL="342900" indent="-342900" eaLnBrk="1" hangingPunct="1">
              <a:buFont typeface="Wingdings" panose="05000000000000000000" pitchFamily="2" charset="2"/>
              <a:buChar char="q"/>
            </a:pPr>
            <a:r>
              <a:rPr lang="en-US" altLang="en-US" dirty="0"/>
              <a:t> MMS adapted a limited subset of SMIL, often referred to as ‘MMS SMIL’</a:t>
            </a:r>
          </a:p>
        </p:txBody>
      </p:sp>
    </p:spTree>
    <p:extLst>
      <p:ext uri="{BB962C8B-B14F-4D97-AF65-F5344CB8AC3E}">
        <p14:creationId xmlns:p14="http://schemas.microsoft.com/office/powerpoint/2010/main" val="45738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Evolution of WAP</a:t>
            </a:r>
          </a:p>
        </p:txBody>
      </p:sp>
      <p:sp>
        <p:nvSpPr>
          <p:cNvPr id="5123" name="Text Box 3"/>
          <p:cNvSpPr txBox="1">
            <a:spLocks noChangeArrowheads="1"/>
          </p:cNvSpPr>
          <p:nvPr/>
        </p:nvSpPr>
        <p:spPr bwMode="auto">
          <a:xfrm>
            <a:off x="381000" y="1447800"/>
            <a:ext cx="8305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Nokia developed the Tagged Text Mark-up Language (TTML) which allowed a mobile phone to communicate with a World Wide Web site via gateway. Following TTML, Nokia introduced Narrow Band Sockets (NBS) to create wireless messaging applications for PCs communicating with GSM phones.</a:t>
            </a:r>
          </a:p>
          <a:p>
            <a:pPr marL="342900" indent="-342900" eaLnBrk="1" hangingPunct="1">
              <a:buFont typeface="Wingdings" panose="05000000000000000000" pitchFamily="2" charset="2"/>
              <a:buChar char="q"/>
            </a:pPr>
            <a:r>
              <a:rPr lang="en-US" altLang="en-US" dirty="0"/>
              <a:t> Ericsson, Motorola, Nokia, and Unwired Planet joined hands to launch the WAP Forum  which is now known as Open Mobile Alliance.</a:t>
            </a:r>
          </a:p>
          <a:p>
            <a:pPr marL="342900" indent="-342900" eaLnBrk="1" hangingPunct="1">
              <a:buFont typeface="Wingdings" panose="05000000000000000000" pitchFamily="2" charset="2"/>
              <a:buChar char="q"/>
            </a:pPr>
            <a:r>
              <a:rPr lang="en-US" altLang="en-US" dirty="0"/>
              <a:t> The goal of WAP Forum was to produce a refined, license-free protocol, independent of the underlying air-link standard and it inherited its main characteristics and functionality from HDML, HDTP, Smart Messaging specification based on TTML, ITTP and NBS.</a:t>
            </a:r>
          </a:p>
        </p:txBody>
      </p:sp>
    </p:spTree>
    <p:extLst>
      <p:ext uri="{BB962C8B-B14F-4D97-AF65-F5344CB8AC3E}">
        <p14:creationId xmlns:p14="http://schemas.microsoft.com/office/powerpoint/2010/main" val="1760395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SMIL</a:t>
            </a:r>
          </a:p>
        </p:txBody>
      </p:sp>
      <p:sp>
        <p:nvSpPr>
          <p:cNvPr id="41987" name="Text Box 3"/>
          <p:cNvSpPr txBox="1">
            <a:spLocks noChangeArrowheads="1"/>
          </p:cNvSpPr>
          <p:nvPr/>
        </p:nvSpPr>
        <p:spPr bwMode="auto">
          <a:xfrm>
            <a:off x="381000" y="14478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Links can be to various places inside the current presentation to allow the user to jump around from place to place within the timeline of the presentation</a:t>
            </a:r>
          </a:p>
          <a:p>
            <a:pPr marL="342900" indent="-342900" eaLnBrk="1" hangingPunct="1">
              <a:buFont typeface="Wingdings" panose="05000000000000000000" pitchFamily="2" charset="2"/>
              <a:buChar char="q"/>
            </a:pPr>
            <a:r>
              <a:rPr lang="en-US" altLang="en-US" dirty="0"/>
              <a:t> SMIL support images, text and audio</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092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Interoperability and Roaming for MMS </a:t>
            </a:r>
          </a:p>
        </p:txBody>
      </p:sp>
      <p:sp>
        <p:nvSpPr>
          <p:cNvPr id="43011"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Interoperability of MMS means the ability of terminals to exchange mutually acceptable messages between terminals from different vendors or network components like MMSCs and with WAP gateways. This includes the end-to-end exchange of formats and protocols.</a:t>
            </a:r>
          </a:p>
          <a:p>
            <a:pPr marL="342900" indent="-342900" eaLnBrk="1" hangingPunct="1">
              <a:buFont typeface="Wingdings" panose="05000000000000000000" pitchFamily="2" charset="2"/>
              <a:buChar char="q"/>
            </a:pPr>
            <a:r>
              <a:rPr lang="en-US" altLang="en-US" dirty="0"/>
              <a:t> MMS roaming means that a subscriber can send and receive MMS messages when roaming in another network.</a:t>
            </a:r>
          </a:p>
          <a:p>
            <a:pPr marL="342900" indent="-342900" eaLnBrk="1" hangingPunct="1">
              <a:buFont typeface="Wingdings" panose="05000000000000000000" pitchFamily="2" charset="2"/>
              <a:buChar char="q"/>
            </a:pPr>
            <a:r>
              <a:rPr lang="en-US" altLang="en-US" dirty="0"/>
              <a:t> Main method for GPRS roaming is PLMN roaming where the home PLMN GGSN is used while another method is ISP roaming where the visited PLMN GGSN is used. </a:t>
            </a:r>
          </a:p>
        </p:txBody>
      </p:sp>
    </p:spTree>
    <p:extLst>
      <p:ext uri="{BB962C8B-B14F-4D97-AF65-F5344CB8AC3E}">
        <p14:creationId xmlns:p14="http://schemas.microsoft.com/office/powerpoint/2010/main" val="1266028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Interoperability and Roaming for MMS </a:t>
            </a:r>
          </a:p>
        </p:txBody>
      </p:sp>
      <p:sp>
        <p:nvSpPr>
          <p:cNvPr id="44035" name="Text Box 3"/>
          <p:cNvSpPr txBox="1">
            <a:spLocks noChangeArrowheads="1"/>
          </p:cNvSpPr>
          <p:nvPr/>
        </p:nvSpPr>
        <p:spPr bwMode="auto">
          <a:xfrm>
            <a:off x="381000" y="1447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When the user is roaming, MMS messages are sent via normal packet data traffic between the home operator network and the roaming operator network. In addition to this, roaming customer must be able to receive SMS from the home SMSC. To achieve MMS roaming, both GPRS and SMS roaming procedures are required.</a:t>
            </a:r>
          </a:p>
          <a:p>
            <a:pPr marL="342900" indent="-342900" eaLnBrk="1" hangingPunct="1">
              <a:buFont typeface="Wingdings" panose="05000000000000000000" pitchFamily="2" charset="2"/>
              <a:buChar char="q"/>
            </a:pPr>
            <a:r>
              <a:rPr lang="en-US" altLang="en-US" dirty="0"/>
              <a:t> Participating operators need to have a packet data roaming agreement and SMS roaming agreement in place and operators must solve the problem of handling the interconnection charge, first within one country and then globally.</a:t>
            </a:r>
          </a:p>
          <a:p>
            <a:pPr marL="342900" indent="-342900" eaLnBrk="1" hangingPunct="1">
              <a:buFont typeface="Wingdings" panose="05000000000000000000" pitchFamily="2" charset="2"/>
              <a:buChar char="q"/>
            </a:pPr>
            <a:r>
              <a:rPr lang="en-US" altLang="en-US" dirty="0"/>
              <a:t> There are three ways for operators to arrange MMS: Interconnection using GPRS Roaming Exchange (GRX), VPN over Internet and VPN over leased lines.</a:t>
            </a:r>
          </a:p>
        </p:txBody>
      </p:sp>
    </p:spTree>
    <p:extLst>
      <p:ext uri="{BB962C8B-B14F-4D97-AF65-F5344CB8AC3E}">
        <p14:creationId xmlns:p14="http://schemas.microsoft.com/office/powerpoint/2010/main" val="6296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Interoperability and Roaming for MMS </a:t>
            </a:r>
          </a:p>
        </p:txBody>
      </p:sp>
      <p:sp>
        <p:nvSpPr>
          <p:cNvPr id="45059"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OMA and 3GPP have defined three domains for multimedia messages.</a:t>
            </a:r>
          </a:p>
          <a:p>
            <a:pPr marL="342900" indent="-342900" eaLnBrk="1" hangingPunct="1">
              <a:buFont typeface="Wingdings" panose="05000000000000000000" pitchFamily="2" charset="2"/>
              <a:buChar char="q"/>
            </a:pPr>
            <a:r>
              <a:rPr lang="en-US" altLang="en-US" dirty="0"/>
              <a:t> The first is the Core MM Content Domain where full interoperability is guaranteed.</a:t>
            </a:r>
          </a:p>
          <a:p>
            <a:pPr marL="342900" indent="-342900" eaLnBrk="1" hangingPunct="1">
              <a:buFont typeface="Wingdings" panose="05000000000000000000" pitchFamily="2" charset="2"/>
              <a:buChar char="q"/>
            </a:pPr>
            <a:r>
              <a:rPr lang="en-US" altLang="en-US" dirty="0"/>
              <a:t> The second is the Standard MM Content Domain where terminals and multimedia messages are still compliant with MMS standards but terminals have certain freedoms. </a:t>
            </a:r>
          </a:p>
          <a:p>
            <a:pPr marL="342900" indent="-342900" eaLnBrk="1" hangingPunct="1">
              <a:buFont typeface="Wingdings" panose="05000000000000000000" pitchFamily="2" charset="2"/>
              <a:buChar char="q"/>
            </a:pPr>
            <a:r>
              <a:rPr lang="en-US" altLang="en-US" dirty="0"/>
              <a:t> The third domain is the unclassified MM Content Domain giving full freedom to create multimedia messages.</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955429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Sender Roaming </a:t>
            </a:r>
          </a:p>
        </p:txBody>
      </p:sp>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54102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375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Receiver Roaming</a:t>
            </a:r>
          </a:p>
        </p:txBody>
      </p:sp>
      <p:pic>
        <p:nvPicPr>
          <p:cNvPr id="471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47800"/>
            <a:ext cx="57435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877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MMS Device Management and Configuration</a:t>
            </a:r>
          </a:p>
        </p:txBody>
      </p:sp>
      <p:sp>
        <p:nvSpPr>
          <p:cNvPr id="48131"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MMS services require complex configuration. </a:t>
            </a:r>
          </a:p>
          <a:p>
            <a:pPr marL="342900" indent="-342900" eaLnBrk="1" hangingPunct="1">
              <a:buFont typeface="Wingdings" panose="05000000000000000000" pitchFamily="2" charset="2"/>
              <a:buChar char="q"/>
            </a:pPr>
            <a:r>
              <a:rPr lang="en-US" altLang="en-US" dirty="0"/>
              <a:t> There is a need to be able to configure the users’ devices by providing device settings over the air.</a:t>
            </a:r>
          </a:p>
          <a:p>
            <a:pPr marL="342900" indent="-342900" eaLnBrk="1" hangingPunct="1">
              <a:buFont typeface="Wingdings" panose="05000000000000000000" pitchFamily="2" charset="2"/>
              <a:buChar char="q"/>
            </a:pPr>
            <a:r>
              <a:rPr lang="en-US" altLang="en-US" dirty="0"/>
              <a:t> OMA device management architecture consists of two components: OMA Client Provisioning and a continuous management technology that is based on the </a:t>
            </a:r>
            <a:r>
              <a:rPr lang="en-US" altLang="en-US" dirty="0" err="1"/>
              <a:t>SyncML</a:t>
            </a:r>
            <a:r>
              <a:rPr lang="en-US" altLang="en-US" dirty="0"/>
              <a:t> Device Management specification.</a:t>
            </a:r>
          </a:p>
          <a:p>
            <a:pPr marL="342900" indent="-342900" eaLnBrk="1" hangingPunct="1">
              <a:buFont typeface="Wingdings" panose="05000000000000000000" pitchFamily="2" charset="2"/>
              <a:buChar char="q"/>
            </a:pPr>
            <a:r>
              <a:rPr lang="en-US" altLang="en-US" dirty="0"/>
              <a:t> Client Provisioning is a messaging based provisioning technology that sends settings over the air to the device and configure. All the user has to do is to accept the sent settings and the device will be correctly configured and ready for use.</a:t>
            </a:r>
          </a:p>
        </p:txBody>
      </p:sp>
    </p:spTree>
    <p:extLst>
      <p:ext uri="{BB962C8B-B14F-4D97-AF65-F5344CB8AC3E}">
        <p14:creationId xmlns:p14="http://schemas.microsoft.com/office/powerpoint/2010/main" val="289591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GPRS Applications</a:t>
            </a:r>
          </a:p>
        </p:txBody>
      </p:sp>
      <p:sp>
        <p:nvSpPr>
          <p:cNvPr id="49155" name="Text Box 3"/>
          <p:cNvSpPr txBox="1">
            <a:spLocks noChangeArrowheads="1"/>
          </p:cNvSpPr>
          <p:nvPr/>
        </p:nvSpPr>
        <p:spPr bwMode="auto">
          <a:xfrm>
            <a:off x="381000" y="14478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MMS based contents/applications better suited for GPRS networks are:</a:t>
            </a:r>
          </a:p>
          <a:p>
            <a:pPr eaLnBrk="1" hangingPunct="1">
              <a:buFont typeface="Wingdings" panose="05000000000000000000" pitchFamily="2" charset="2"/>
              <a:buAutoNum type="arabicPeriod"/>
            </a:pPr>
            <a:r>
              <a:rPr lang="en-US" altLang="en-US"/>
              <a:t>Dating</a:t>
            </a:r>
          </a:p>
          <a:p>
            <a:pPr eaLnBrk="1" hangingPunct="1">
              <a:buFont typeface="Wingdings" panose="05000000000000000000" pitchFamily="2" charset="2"/>
              <a:buAutoNum type="arabicPeriod"/>
            </a:pPr>
            <a:r>
              <a:rPr lang="en-US" altLang="en-US"/>
              <a:t>Games</a:t>
            </a:r>
          </a:p>
          <a:p>
            <a:pPr eaLnBrk="1" hangingPunct="1">
              <a:buFont typeface="Wingdings" panose="05000000000000000000" pitchFamily="2" charset="2"/>
              <a:buAutoNum type="arabicPeriod"/>
            </a:pPr>
            <a:r>
              <a:rPr lang="en-US" altLang="en-US"/>
              <a:t>Sending/Receiving Fax/Email on the handset</a:t>
            </a:r>
          </a:p>
          <a:p>
            <a:pPr eaLnBrk="1" hangingPunct="1">
              <a:buFont typeface="Wingdings" panose="05000000000000000000" pitchFamily="2" charset="2"/>
              <a:buAutoNum type="arabicPeriod"/>
            </a:pPr>
            <a:r>
              <a:rPr lang="en-US" altLang="en-US"/>
              <a:t>Location aware applications</a:t>
            </a:r>
          </a:p>
          <a:p>
            <a:pPr eaLnBrk="1" hangingPunct="1">
              <a:buFont typeface="Wingdings" panose="05000000000000000000" pitchFamily="2" charset="2"/>
              <a:buAutoNum type="arabicPeriod"/>
            </a:pPr>
            <a:r>
              <a:rPr lang="en-US" altLang="en-US"/>
              <a:t>VPN</a:t>
            </a:r>
          </a:p>
          <a:p>
            <a:pPr eaLnBrk="1" hangingPunct="1">
              <a:buFont typeface="Wingdings" panose="05000000000000000000" pitchFamily="2" charset="2"/>
              <a:buAutoNum type="arabicPeriod"/>
            </a:pPr>
            <a:r>
              <a:rPr lang="en-US" altLang="en-US"/>
              <a:t>Multimedia downloads</a:t>
            </a:r>
          </a:p>
          <a:p>
            <a:pPr eaLnBrk="1" hangingPunct="1">
              <a:buFont typeface="Wingdings" panose="05000000000000000000" pitchFamily="2" charset="2"/>
              <a:buAutoNum type="arabicPeriod"/>
            </a:pPr>
            <a:endParaRPr lang="en-US" altLang="en-US"/>
          </a:p>
        </p:txBody>
      </p:sp>
    </p:spTree>
    <p:extLst>
      <p:ext uri="{BB962C8B-B14F-4D97-AF65-F5344CB8AC3E}">
        <p14:creationId xmlns:p14="http://schemas.microsoft.com/office/powerpoint/2010/main" val="3744997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Digital Rights Management</a:t>
            </a:r>
          </a:p>
        </p:txBody>
      </p:sp>
      <p:sp>
        <p:nvSpPr>
          <p:cNvPr id="50179"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As services take off, it is crucial to take into account Digital Rights Management (DRM) for the distribution and consumption of mobile content.</a:t>
            </a:r>
          </a:p>
          <a:p>
            <a:pPr marL="342900" indent="-342900" eaLnBrk="1" hangingPunct="1">
              <a:buFont typeface="Wingdings" panose="05000000000000000000" pitchFamily="2" charset="2"/>
              <a:buChar char="q"/>
            </a:pPr>
            <a:r>
              <a:rPr lang="en-US" altLang="en-US" dirty="0"/>
              <a:t> With DRM, the content owner or service provider can determine if and how his content can be distributed if at all from person to person. Of course, some content will be available even without DRM.</a:t>
            </a:r>
          </a:p>
          <a:p>
            <a:pPr marL="342900" indent="-342900" eaLnBrk="1" hangingPunct="1">
              <a:buFont typeface="Wingdings" panose="05000000000000000000" pitchFamily="2" charset="2"/>
              <a:buChar char="q"/>
            </a:pPr>
            <a:r>
              <a:rPr lang="en-US" altLang="en-US" dirty="0"/>
              <a:t> All the content created by mobile users themselves will be free.</a:t>
            </a:r>
          </a:p>
          <a:p>
            <a:pPr marL="342900" indent="-342900" eaLnBrk="1" hangingPunct="1">
              <a:buFont typeface="Wingdings" panose="05000000000000000000" pitchFamily="2" charset="2"/>
              <a:buChar char="q"/>
            </a:pPr>
            <a:r>
              <a:rPr lang="en-US" altLang="en-US" dirty="0"/>
              <a:t> Companies involved in mobile content services such as ring tones, wallpapers, or games where the business plan is based on being able to collect the rightful payment, will be interested in implementing DRM technology.</a:t>
            </a:r>
          </a:p>
        </p:txBody>
      </p:sp>
    </p:spTree>
    <p:extLst>
      <p:ext uri="{BB962C8B-B14F-4D97-AF65-F5344CB8AC3E}">
        <p14:creationId xmlns:p14="http://schemas.microsoft.com/office/powerpoint/2010/main" val="431022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OMA DRM</a:t>
            </a:r>
          </a:p>
        </p:txBody>
      </p:sp>
      <p:sp>
        <p:nvSpPr>
          <p:cNvPr id="51203"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dirty="0"/>
              <a:t>OMA has proposed Digital Rights Management and OMA Download standards.</a:t>
            </a:r>
          </a:p>
          <a:p>
            <a:pPr eaLnBrk="1" hangingPunct="1">
              <a:buFont typeface="Wingdings" panose="05000000000000000000" pitchFamily="2" charset="2"/>
              <a:buChar char="q"/>
            </a:pPr>
            <a:r>
              <a:rPr lang="en-US" altLang="en-US" dirty="0"/>
              <a:t>By implementing OMA DRM, service providers can allow end users to preview content before making a purchase decision.</a:t>
            </a:r>
          </a:p>
          <a:p>
            <a:pPr eaLnBrk="1" hangingPunct="1">
              <a:buFont typeface="Wingdings" panose="05000000000000000000" pitchFamily="2" charset="2"/>
              <a:buChar char="q"/>
            </a:pPr>
            <a:r>
              <a:rPr lang="en-US" altLang="en-US" dirty="0"/>
              <a:t>OMA DRM also allows end users to distribute content to other users via super-distribution. The OMA DRM standard will govern the use of mobile centric content types. </a:t>
            </a:r>
          </a:p>
          <a:p>
            <a:pPr eaLnBrk="1" hangingPunct="1">
              <a:buFont typeface="Wingdings" panose="05000000000000000000" pitchFamily="2" charset="2"/>
              <a:buChar char="q"/>
            </a:pPr>
            <a:r>
              <a:rPr lang="en-US" altLang="en-US" dirty="0"/>
              <a:t>It provides three methods: Forward-lock, Combined delivery and Separate delivery.</a:t>
            </a:r>
          </a:p>
        </p:txBody>
      </p:sp>
    </p:spTree>
    <p:extLst>
      <p:ext uri="{BB962C8B-B14F-4D97-AF65-F5344CB8AC3E}">
        <p14:creationId xmlns:p14="http://schemas.microsoft.com/office/powerpoint/2010/main" val="42572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Networks for WAP</a:t>
            </a:r>
          </a:p>
        </p:txBody>
      </p:sp>
      <p:sp>
        <p:nvSpPr>
          <p:cNvPr id="6147" name="Text Box 3"/>
          <p:cNvSpPr txBox="1">
            <a:spLocks noChangeArrowheads="1"/>
          </p:cNvSpPr>
          <p:nvPr/>
        </p:nvSpPr>
        <p:spPr bwMode="auto">
          <a:xfrm>
            <a:off x="381000" y="1447800"/>
            <a:ext cx="8534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All GSM modes </a:t>
            </a:r>
          </a:p>
          <a:p>
            <a:pPr marL="342900" indent="-342900" eaLnBrk="1" hangingPunct="1">
              <a:buFont typeface="Wingdings" panose="05000000000000000000" pitchFamily="2" charset="2"/>
              <a:buChar char="q"/>
            </a:pPr>
            <a:r>
              <a:rPr lang="en-US" altLang="en-US" dirty="0"/>
              <a:t> GPRS</a:t>
            </a:r>
          </a:p>
          <a:p>
            <a:pPr marL="342900" indent="-342900" eaLnBrk="1" hangingPunct="1">
              <a:buFont typeface="Wingdings" panose="05000000000000000000" pitchFamily="2" charset="2"/>
              <a:buChar char="q"/>
            </a:pPr>
            <a:r>
              <a:rPr lang="en-US" altLang="en-US" dirty="0"/>
              <a:t> CDMA IS-95 and cdma2000</a:t>
            </a:r>
          </a:p>
          <a:p>
            <a:pPr marL="342900" indent="-342900" eaLnBrk="1" hangingPunct="1">
              <a:buFont typeface="Wingdings" panose="05000000000000000000" pitchFamily="2" charset="2"/>
              <a:buChar char="q"/>
            </a:pPr>
            <a:r>
              <a:rPr lang="en-US" altLang="en-US" dirty="0"/>
              <a:t> TDMA IS-136</a:t>
            </a:r>
          </a:p>
          <a:p>
            <a:pPr marL="342900" indent="-342900" eaLnBrk="1" hangingPunct="1">
              <a:buFont typeface="Wingdings" panose="05000000000000000000" pitchFamily="2" charset="2"/>
              <a:buChar char="q"/>
            </a:pPr>
            <a:r>
              <a:rPr lang="en-US" altLang="en-US" dirty="0"/>
              <a:t> </a:t>
            </a:r>
            <a:r>
              <a:rPr lang="en-US" altLang="en-US" dirty="0" err="1"/>
              <a:t>i</a:t>
            </a:r>
            <a:r>
              <a:rPr lang="en-US" altLang="en-US" dirty="0"/>
              <a:t>-mode</a:t>
            </a:r>
          </a:p>
          <a:p>
            <a:pPr marL="342900" indent="-342900" eaLnBrk="1" hangingPunct="1">
              <a:buFont typeface="Wingdings" panose="05000000000000000000" pitchFamily="2" charset="2"/>
              <a:buChar char="q"/>
            </a:pPr>
            <a:r>
              <a:rPr lang="en-US" altLang="en-US" dirty="0"/>
              <a:t> 3G systems: IMT-2000, UMTS, W-CDMA and Wideband IS-95 </a:t>
            </a:r>
          </a:p>
        </p:txBody>
      </p:sp>
    </p:spTree>
    <p:extLst>
      <p:ext uri="{BB962C8B-B14F-4D97-AF65-F5344CB8AC3E}">
        <p14:creationId xmlns:p14="http://schemas.microsoft.com/office/powerpoint/2010/main" val="2600291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OMA DRM</a:t>
            </a:r>
          </a:p>
        </p:txBody>
      </p:sp>
      <p:sp>
        <p:nvSpPr>
          <p:cNvPr id="52227" name="Text Box 3"/>
          <p:cNvSpPr txBox="1">
            <a:spLocks noChangeArrowheads="1"/>
          </p:cNvSpPr>
          <p:nvPr/>
        </p:nvSpPr>
        <p:spPr bwMode="auto">
          <a:xfrm>
            <a:off x="381000" y="14478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dirty="0"/>
              <a:t>Forward-lock is intended for the delivery of subscription-based services. The device is allowed to play, display or execute the MMS but it cannot forward the MMS object. The content itself is hidden inside the DRM message that is delivered to the terminal. Examples will be news, sports, information and images that should not be sent on to others.</a:t>
            </a:r>
          </a:p>
          <a:p>
            <a:pPr eaLnBrk="1" hangingPunct="1">
              <a:buFont typeface="Wingdings" panose="05000000000000000000" pitchFamily="2" charset="2"/>
              <a:buChar char="q"/>
            </a:pPr>
            <a:r>
              <a:rPr lang="en-US" altLang="en-US" dirty="0"/>
              <a:t>Combined Delivery enables usage rules to be set for the media object. This method extends Forward-lock by adding a rights object to the DRM Message. Rights define how the device is allowed to render the content and can be limited using both time and count constraints. This method allows previews.</a:t>
            </a:r>
          </a:p>
        </p:txBody>
      </p:sp>
    </p:spTree>
    <p:extLst>
      <p:ext uri="{BB962C8B-B14F-4D97-AF65-F5344CB8AC3E}">
        <p14:creationId xmlns:p14="http://schemas.microsoft.com/office/powerpoint/2010/main" val="140484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OMA DRM</a:t>
            </a:r>
          </a:p>
        </p:txBody>
      </p:sp>
      <p:sp>
        <p:nvSpPr>
          <p:cNvPr id="53251"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Separate Delivery protects higher value media and enables super-distribution. This allows the device to forward the media, but not the rights. This is achieved by delivering the media and rights via separate channels which is more secure than combined delivery. The media is encrypted into DRM Content Format (DCF) using symmetric encryption while the rights hold the Content Encryption Key (CEK), which is used by the DRM User Agent in the device for decryption. Recipients of super-distributed content must contact the content retailer to obtain rights to either preview or purchase media.</a:t>
            </a:r>
          </a:p>
        </p:txBody>
      </p:sp>
    </p:spTree>
    <p:extLst>
      <p:ext uri="{BB962C8B-B14F-4D97-AF65-F5344CB8AC3E}">
        <p14:creationId xmlns:p14="http://schemas.microsoft.com/office/powerpoint/2010/main" val="138830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0" y="201295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a:t> Next Chapter</a:t>
            </a:r>
          </a:p>
          <a:p>
            <a:pPr>
              <a:spcBef>
                <a:spcPct val="0"/>
              </a:spcBef>
              <a:buFontTx/>
              <a:buNone/>
            </a:pPr>
            <a:endParaRPr lang="en-US" altLang="en-US"/>
          </a:p>
        </p:txBody>
      </p:sp>
      <p:sp>
        <p:nvSpPr>
          <p:cNvPr id="54275" name="Rectangle 4"/>
          <p:cNvSpPr>
            <a:spLocks noChangeArrowheads="1"/>
          </p:cNvSpPr>
          <p:nvPr/>
        </p:nvSpPr>
        <p:spPr bwMode="auto">
          <a:xfrm>
            <a:off x="0" y="315436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u="sng" dirty="0" smtClean="0"/>
              <a:t>Client Programming</a:t>
            </a:r>
            <a:endParaRPr lang="en-US" altLang="en-US" sz="3200" b="1" u="sng" dirty="0"/>
          </a:p>
        </p:txBody>
      </p:sp>
      <p:sp>
        <p:nvSpPr>
          <p:cNvPr id="54276"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endParaRPr lang="en-US" altLang="en-US"/>
          </a:p>
        </p:txBody>
      </p:sp>
      <p:sp>
        <p:nvSpPr>
          <p:cNvPr id="54277" name="Rectangle 6"/>
          <p:cNvSpPr>
            <a:spLocks noChangeArrowheads="1"/>
          </p:cNvSpPr>
          <p:nvPr/>
        </p:nvSpPr>
        <p:spPr bwMode="auto">
          <a:xfrm>
            <a:off x="0" y="3902075"/>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smtClean="0"/>
              <a:t>Thank you</a:t>
            </a:r>
            <a:endParaRPr lang="en-US" altLang="en-US" sz="3200" b="1"/>
          </a:p>
          <a:p>
            <a:pPr>
              <a:spcBef>
                <a:spcPct val="0"/>
              </a:spcBef>
              <a:buFontTx/>
              <a:buNone/>
            </a:pPr>
            <a:endParaRPr lang="en-US" altLang="en-US" dirty="0"/>
          </a:p>
        </p:txBody>
      </p:sp>
      <p:sp>
        <p:nvSpPr>
          <p:cNvPr id="54278"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19924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Architecture of WAP</a:t>
            </a:r>
          </a:p>
        </p:txBody>
      </p:sp>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5867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76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Components of WAE</a:t>
            </a:r>
          </a:p>
        </p:txBody>
      </p:sp>
      <p:sp>
        <p:nvSpPr>
          <p:cNvPr id="8195"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User agent which is the browser or a client program</a:t>
            </a:r>
          </a:p>
          <a:p>
            <a:pPr marL="342900" indent="-342900" eaLnBrk="1" hangingPunct="1">
              <a:buFont typeface="Wingdings" panose="05000000000000000000" pitchFamily="2" charset="2"/>
              <a:buChar char="q"/>
            </a:pPr>
            <a:r>
              <a:rPr lang="en-US" altLang="en-US" dirty="0"/>
              <a:t> Wireless Markup Language (WML) which is a lightweight markup language optimized for use in wireless devices</a:t>
            </a:r>
          </a:p>
          <a:p>
            <a:pPr marL="342900" indent="-342900" eaLnBrk="1" hangingPunct="1">
              <a:buFont typeface="Wingdings" panose="05000000000000000000" pitchFamily="2" charset="2"/>
              <a:buChar char="q"/>
            </a:pPr>
            <a:r>
              <a:rPr lang="en-US" altLang="en-US" dirty="0"/>
              <a:t> </a:t>
            </a:r>
            <a:r>
              <a:rPr lang="en-US" altLang="en-US" dirty="0" err="1"/>
              <a:t>WMLScript</a:t>
            </a:r>
            <a:r>
              <a:rPr lang="en-US" altLang="en-US" dirty="0"/>
              <a:t> which is a lightweight client side scripting language</a:t>
            </a:r>
          </a:p>
          <a:p>
            <a:pPr marL="342900" indent="-342900" eaLnBrk="1" hangingPunct="1">
              <a:buFont typeface="Wingdings" panose="05000000000000000000" pitchFamily="2" charset="2"/>
              <a:buChar char="q"/>
            </a:pPr>
            <a:r>
              <a:rPr lang="en-US" altLang="en-US" dirty="0"/>
              <a:t> Wireless Telephony Application</a:t>
            </a:r>
          </a:p>
          <a:p>
            <a:pPr marL="342900" indent="-342900" eaLnBrk="1" hangingPunct="1">
              <a:buFont typeface="Wingdings" panose="05000000000000000000" pitchFamily="2" charset="2"/>
              <a:buChar char="q"/>
            </a:pPr>
            <a:r>
              <a:rPr lang="en-US" altLang="en-US" dirty="0"/>
              <a:t> WAP Push Architecture which allow for mechanisms to allow origin servers to deliver content to the terminal without the terminal requesting for it</a:t>
            </a:r>
          </a:p>
        </p:txBody>
      </p:sp>
    </p:spTree>
    <p:extLst>
      <p:ext uri="{BB962C8B-B14F-4D97-AF65-F5344CB8AC3E}">
        <p14:creationId xmlns:p14="http://schemas.microsoft.com/office/powerpoint/2010/main" val="2677553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WAE</a:t>
            </a:r>
          </a:p>
        </p:txBody>
      </p:sp>
      <p:sp>
        <p:nvSpPr>
          <p:cNvPr id="9219"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Primary objective of WAE is to provide an interoperable environment to build services in wireless space</a:t>
            </a:r>
          </a:p>
          <a:p>
            <a:pPr marL="342900" indent="-342900" eaLnBrk="1" hangingPunct="1">
              <a:buFont typeface="Wingdings" panose="05000000000000000000" pitchFamily="2" charset="2"/>
              <a:buChar char="q"/>
            </a:pPr>
            <a:r>
              <a:rPr lang="en-US" altLang="en-US" dirty="0"/>
              <a:t> Content is transported using standard protocols in the WWW domain and an optimized HTTP like protocol in the wireless domain</a:t>
            </a:r>
          </a:p>
          <a:p>
            <a:pPr marL="342900" indent="-342900" eaLnBrk="1" hangingPunct="1">
              <a:buFont typeface="Wingdings" panose="05000000000000000000" pitchFamily="2" charset="2"/>
              <a:buChar char="q"/>
            </a:pPr>
            <a:r>
              <a:rPr lang="en-US" altLang="en-US" dirty="0"/>
              <a:t> WAE architecture allows all content and services to be hosted on standard Web servers when all content is located using WWW standard URLs</a:t>
            </a:r>
          </a:p>
          <a:p>
            <a:pPr marL="342900" indent="-342900" eaLnBrk="1" hangingPunct="1">
              <a:buFont typeface="Wingdings" panose="05000000000000000000" pitchFamily="2" charset="2"/>
              <a:buChar char="q"/>
            </a:pPr>
            <a:r>
              <a:rPr lang="en-US" altLang="en-US" dirty="0"/>
              <a:t> WAE enhances some of the WWW standards to reflect some of the telephony network characteristics</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8503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Architecture of WAE </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7800"/>
            <a:ext cx="6629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643428"/>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3229</TotalTime>
  <Words>3131</Words>
  <Application>Microsoft Office PowerPoint</Application>
  <PresentationFormat>On-screen Show (4:3)</PresentationFormat>
  <Paragraphs>272</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BaskervilleBE-Regular</vt:lpstr>
      <vt:lpstr>Garamond</vt:lpstr>
      <vt:lpstr>Times New Roman</vt:lpstr>
      <vt:lpstr>Verdana</vt:lpstr>
      <vt:lpstr>Wingdings</vt:lpstr>
      <vt:lpstr>Wingdings-Regular</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167</cp:revision>
  <dcterms:created xsi:type="dcterms:W3CDTF">1998-04-19T17:54:40Z</dcterms:created>
  <dcterms:modified xsi:type="dcterms:W3CDTF">2015-09-19T22:09:13Z</dcterms:modified>
</cp:coreProperties>
</file>