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97" r:id="rId2"/>
    <p:sldId id="300" r:id="rId3"/>
    <p:sldId id="301" r:id="rId4"/>
    <p:sldId id="302" r:id="rId5"/>
    <p:sldId id="303" r:id="rId6"/>
    <p:sldId id="304" r:id="rId7"/>
    <p:sldId id="305" r:id="rId8"/>
    <p:sldId id="306" r:id="rId9"/>
    <p:sldId id="307" r:id="rId10"/>
    <p:sldId id="308" r:id="rId11"/>
    <p:sldId id="309" r:id="rId12"/>
    <p:sldId id="310" r:id="rId13"/>
    <p:sldId id="311" r:id="rId14"/>
    <p:sldId id="312" r:id="rId15"/>
    <p:sldId id="313" r:id="rId16"/>
    <p:sldId id="314" r:id="rId17"/>
    <p:sldId id="315" r:id="rId18"/>
    <p:sldId id="316" r:id="rId19"/>
    <p:sldId id="317" r:id="rId20"/>
    <p:sldId id="318" r:id="rId21"/>
    <p:sldId id="319" r:id="rId22"/>
    <p:sldId id="320" r:id="rId23"/>
    <p:sldId id="321" r:id="rId24"/>
    <p:sldId id="322" r:id="rId25"/>
    <p:sldId id="323" r:id="rId26"/>
    <p:sldId id="324" r:id="rId27"/>
    <p:sldId id="325" r:id="rId28"/>
    <p:sldId id="326" r:id="rId29"/>
    <p:sldId id="327" r:id="rId30"/>
    <p:sldId id="328" r:id="rId31"/>
    <p:sldId id="329" r:id="rId32"/>
    <p:sldId id="330" r:id="rId33"/>
    <p:sldId id="331" r:id="rId34"/>
    <p:sldId id="332" r:id="rId35"/>
    <p:sldId id="333" r:id="rId36"/>
    <p:sldId id="334" r:id="rId37"/>
    <p:sldId id="335" r:id="rId38"/>
    <p:sldId id="336" r:id="rId39"/>
    <p:sldId id="337" r:id="rId40"/>
    <p:sldId id="338" r:id="rId41"/>
    <p:sldId id="339" r:id="rId42"/>
    <p:sldId id="340" r:id="rId43"/>
    <p:sldId id="341" r:id="rId44"/>
    <p:sldId id="342" r:id="rId45"/>
    <p:sldId id="343" r:id="rId46"/>
    <p:sldId id="344" r:id="rId47"/>
    <p:sldId id="345" r:id="rId48"/>
    <p:sldId id="346" r:id="rId49"/>
    <p:sldId id="347" r:id="rId50"/>
    <p:sldId id="348" r:id="rId51"/>
    <p:sldId id="349" r:id="rId52"/>
    <p:sldId id="350" r:id="rId53"/>
    <p:sldId id="351" r:id="rId54"/>
    <p:sldId id="352" r:id="rId55"/>
    <p:sldId id="353" r:id="rId56"/>
    <p:sldId id="354" r:id="rId57"/>
    <p:sldId id="355" r:id="rId58"/>
    <p:sldId id="356" r:id="rId59"/>
    <p:sldId id="357" r:id="rId60"/>
    <p:sldId id="358" r:id="rId61"/>
    <p:sldId id="359" r:id="rId62"/>
    <p:sldId id="360" r:id="rId63"/>
    <p:sldId id="361" r:id="rId64"/>
    <p:sldId id="362" r:id="rId65"/>
    <p:sldId id="363" r:id="rId6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DDDDDD"/>
    <a:srgbClr val="FF0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26"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593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68612"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93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593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BCF1ED5-148F-4C8E-B66B-D106FC39EDBC}" type="slidenum">
              <a:rPr lang="en-US" altLang="en-US"/>
              <a:pPr/>
              <a:t>‹#›</a:t>
            </a:fld>
            <a:endParaRPr lang="en-US" altLang="en-US"/>
          </a:p>
        </p:txBody>
      </p:sp>
    </p:spTree>
    <p:extLst>
      <p:ext uri="{BB962C8B-B14F-4D97-AF65-F5344CB8AC3E}">
        <p14:creationId xmlns:p14="http://schemas.microsoft.com/office/powerpoint/2010/main" val="39371652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fld id="{A833EF7A-2A86-4170-993D-31ACD30A48FC}" type="slidenum">
              <a:rPr lang="en-US" altLang="en-US" sz="1200">
                <a:solidFill>
                  <a:schemeClr val="tx1"/>
                </a:solidFill>
              </a:rPr>
              <a:pPr eaLnBrk="1" hangingPunct="1"/>
              <a:t>2</a:t>
            </a:fld>
            <a:endParaRPr lang="en-US" altLang="en-US" sz="1200">
              <a:solidFill>
                <a:schemeClr val="tx1"/>
              </a:solidFill>
            </a:endParaRPr>
          </a:p>
        </p:txBody>
      </p:sp>
      <p:sp>
        <p:nvSpPr>
          <p:cNvPr id="68611" name="Rectangle 2"/>
          <p:cNvSpPr>
            <a:spLocks noChangeArrowheads="1" noTextEdit="1"/>
          </p:cNvSpPr>
          <p:nvPr>
            <p:ph type="sldImg"/>
          </p:nvPr>
        </p:nvSpPr>
        <p:spPr>
          <a:solidFill>
            <a:srgbClr val="FFFFFF"/>
          </a:solidFill>
          <a:ln/>
        </p:spPr>
      </p:sp>
      <p:sp>
        <p:nvSpPr>
          <p:cNvPr id="68612"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961065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fld id="{7B5EB161-2EB2-4990-9758-C0C9FC8023FA}" type="slidenum">
              <a:rPr lang="en-US" altLang="en-US" sz="1200">
                <a:solidFill>
                  <a:schemeClr val="tx1"/>
                </a:solidFill>
              </a:rPr>
              <a:pPr eaLnBrk="1" hangingPunct="1"/>
              <a:t>11</a:t>
            </a:fld>
            <a:endParaRPr lang="en-US" altLang="en-US" sz="1200">
              <a:solidFill>
                <a:schemeClr val="tx1"/>
              </a:solidFill>
            </a:endParaRPr>
          </a:p>
        </p:txBody>
      </p:sp>
      <p:sp>
        <p:nvSpPr>
          <p:cNvPr id="77827" name="Rectangle 2"/>
          <p:cNvSpPr>
            <a:spLocks noChangeArrowheads="1" noTextEdit="1"/>
          </p:cNvSpPr>
          <p:nvPr>
            <p:ph type="sldImg"/>
          </p:nvPr>
        </p:nvSpPr>
        <p:spPr>
          <a:solidFill>
            <a:srgbClr val="FFFFFF"/>
          </a:solidFill>
          <a:ln/>
        </p:spPr>
      </p:sp>
      <p:sp>
        <p:nvSpPr>
          <p:cNvPr id="77828"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4693315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fld id="{9CEA65DA-682F-43BF-B86F-CB3399371F9B}" type="slidenum">
              <a:rPr lang="en-US" altLang="en-US" sz="1200">
                <a:solidFill>
                  <a:schemeClr val="tx1"/>
                </a:solidFill>
              </a:rPr>
              <a:pPr eaLnBrk="1" hangingPunct="1"/>
              <a:t>12</a:t>
            </a:fld>
            <a:endParaRPr lang="en-US" altLang="en-US" sz="1200">
              <a:solidFill>
                <a:schemeClr val="tx1"/>
              </a:solidFill>
            </a:endParaRPr>
          </a:p>
        </p:txBody>
      </p:sp>
      <p:sp>
        <p:nvSpPr>
          <p:cNvPr id="78851" name="Rectangle 2"/>
          <p:cNvSpPr>
            <a:spLocks noChangeArrowheads="1" noTextEdit="1"/>
          </p:cNvSpPr>
          <p:nvPr>
            <p:ph type="sldImg"/>
          </p:nvPr>
        </p:nvSpPr>
        <p:spPr>
          <a:solidFill>
            <a:srgbClr val="FFFFFF"/>
          </a:solidFill>
          <a:ln/>
        </p:spPr>
      </p:sp>
      <p:sp>
        <p:nvSpPr>
          <p:cNvPr id="78852"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6137747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fld id="{4AC95F6C-3B3A-478C-94A6-1BE858387FCE}" type="slidenum">
              <a:rPr lang="en-US" altLang="en-US" sz="1200">
                <a:solidFill>
                  <a:schemeClr val="tx1"/>
                </a:solidFill>
              </a:rPr>
              <a:pPr eaLnBrk="1" hangingPunct="1"/>
              <a:t>13</a:t>
            </a:fld>
            <a:endParaRPr lang="en-US" altLang="en-US" sz="1200">
              <a:solidFill>
                <a:schemeClr val="tx1"/>
              </a:solidFill>
            </a:endParaRPr>
          </a:p>
        </p:txBody>
      </p:sp>
      <p:sp>
        <p:nvSpPr>
          <p:cNvPr id="79875" name="Rectangle 2"/>
          <p:cNvSpPr>
            <a:spLocks noChangeArrowheads="1" noTextEdit="1"/>
          </p:cNvSpPr>
          <p:nvPr>
            <p:ph type="sldImg"/>
          </p:nvPr>
        </p:nvSpPr>
        <p:spPr>
          <a:solidFill>
            <a:srgbClr val="FFFFFF"/>
          </a:solidFill>
          <a:ln/>
        </p:spPr>
      </p:sp>
      <p:sp>
        <p:nvSpPr>
          <p:cNvPr id="79876"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193530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fld id="{513FAE02-212A-4F6C-883D-39D0A96A5917}" type="slidenum">
              <a:rPr lang="en-US" altLang="en-US" sz="1200">
                <a:solidFill>
                  <a:schemeClr val="tx1"/>
                </a:solidFill>
              </a:rPr>
              <a:pPr eaLnBrk="1" hangingPunct="1"/>
              <a:t>14</a:t>
            </a:fld>
            <a:endParaRPr lang="en-US" altLang="en-US" sz="1200">
              <a:solidFill>
                <a:schemeClr val="tx1"/>
              </a:solidFill>
            </a:endParaRPr>
          </a:p>
        </p:txBody>
      </p:sp>
      <p:sp>
        <p:nvSpPr>
          <p:cNvPr id="80899" name="Rectangle 2"/>
          <p:cNvSpPr>
            <a:spLocks noChangeArrowheads="1" noTextEdit="1"/>
          </p:cNvSpPr>
          <p:nvPr>
            <p:ph type="sldImg"/>
          </p:nvPr>
        </p:nvSpPr>
        <p:spPr>
          <a:solidFill>
            <a:srgbClr val="FFFFFF"/>
          </a:solidFill>
          <a:ln/>
        </p:spPr>
      </p:sp>
      <p:sp>
        <p:nvSpPr>
          <p:cNvPr id="80900"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085850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fld id="{7E280714-A995-4A35-A813-87BAFB1E024A}" type="slidenum">
              <a:rPr lang="en-US" altLang="en-US" sz="1200">
                <a:solidFill>
                  <a:schemeClr val="tx1"/>
                </a:solidFill>
              </a:rPr>
              <a:pPr eaLnBrk="1" hangingPunct="1"/>
              <a:t>15</a:t>
            </a:fld>
            <a:endParaRPr lang="en-US" altLang="en-US" sz="1200">
              <a:solidFill>
                <a:schemeClr val="tx1"/>
              </a:solidFill>
            </a:endParaRPr>
          </a:p>
        </p:txBody>
      </p:sp>
      <p:sp>
        <p:nvSpPr>
          <p:cNvPr id="81923" name="Rectangle 2"/>
          <p:cNvSpPr>
            <a:spLocks noChangeArrowheads="1" noTextEdit="1"/>
          </p:cNvSpPr>
          <p:nvPr>
            <p:ph type="sldImg"/>
          </p:nvPr>
        </p:nvSpPr>
        <p:spPr>
          <a:solidFill>
            <a:srgbClr val="FFFFFF"/>
          </a:solidFill>
          <a:ln/>
        </p:spPr>
      </p:sp>
      <p:sp>
        <p:nvSpPr>
          <p:cNvPr id="81924"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7270629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fld id="{FB1F2E3B-3EA9-4909-BB99-24D534420831}" type="slidenum">
              <a:rPr lang="en-US" altLang="en-US" sz="1200">
                <a:solidFill>
                  <a:schemeClr val="tx1"/>
                </a:solidFill>
              </a:rPr>
              <a:pPr eaLnBrk="1" hangingPunct="1"/>
              <a:t>16</a:t>
            </a:fld>
            <a:endParaRPr lang="en-US" altLang="en-US" sz="1200">
              <a:solidFill>
                <a:schemeClr val="tx1"/>
              </a:solidFill>
            </a:endParaRPr>
          </a:p>
        </p:txBody>
      </p:sp>
      <p:sp>
        <p:nvSpPr>
          <p:cNvPr id="82947" name="Rectangle 2"/>
          <p:cNvSpPr>
            <a:spLocks noChangeArrowheads="1" noTextEdit="1"/>
          </p:cNvSpPr>
          <p:nvPr>
            <p:ph type="sldImg"/>
          </p:nvPr>
        </p:nvSpPr>
        <p:spPr>
          <a:solidFill>
            <a:srgbClr val="FFFFFF"/>
          </a:solidFill>
          <a:ln/>
        </p:spPr>
      </p:sp>
      <p:sp>
        <p:nvSpPr>
          <p:cNvPr id="82948"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6451543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fld id="{8A1FC7D6-91D1-42D8-AA62-2911D8C2AC89}" type="slidenum">
              <a:rPr lang="en-US" altLang="en-US" sz="1200">
                <a:solidFill>
                  <a:schemeClr val="tx1"/>
                </a:solidFill>
              </a:rPr>
              <a:pPr eaLnBrk="1" hangingPunct="1"/>
              <a:t>17</a:t>
            </a:fld>
            <a:endParaRPr lang="en-US" altLang="en-US" sz="1200">
              <a:solidFill>
                <a:schemeClr val="tx1"/>
              </a:solidFill>
            </a:endParaRPr>
          </a:p>
        </p:txBody>
      </p:sp>
      <p:sp>
        <p:nvSpPr>
          <p:cNvPr id="83971" name="Rectangle 2"/>
          <p:cNvSpPr>
            <a:spLocks noChangeArrowheads="1" noTextEdit="1"/>
          </p:cNvSpPr>
          <p:nvPr>
            <p:ph type="sldImg"/>
          </p:nvPr>
        </p:nvSpPr>
        <p:spPr>
          <a:solidFill>
            <a:srgbClr val="FFFFFF"/>
          </a:solidFill>
          <a:ln/>
        </p:spPr>
      </p:sp>
      <p:sp>
        <p:nvSpPr>
          <p:cNvPr id="83972"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8627597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fld id="{760B3AFD-3684-4F5D-9F31-C427B6FEC15F}" type="slidenum">
              <a:rPr lang="en-US" altLang="en-US" sz="1200">
                <a:solidFill>
                  <a:schemeClr val="tx1"/>
                </a:solidFill>
              </a:rPr>
              <a:pPr eaLnBrk="1" hangingPunct="1"/>
              <a:t>18</a:t>
            </a:fld>
            <a:endParaRPr lang="en-US" altLang="en-US" sz="1200">
              <a:solidFill>
                <a:schemeClr val="tx1"/>
              </a:solidFill>
            </a:endParaRPr>
          </a:p>
        </p:txBody>
      </p:sp>
      <p:sp>
        <p:nvSpPr>
          <p:cNvPr id="84995" name="Rectangle 2"/>
          <p:cNvSpPr>
            <a:spLocks noChangeArrowheads="1" noTextEdit="1"/>
          </p:cNvSpPr>
          <p:nvPr>
            <p:ph type="sldImg"/>
          </p:nvPr>
        </p:nvSpPr>
        <p:spPr>
          <a:solidFill>
            <a:srgbClr val="FFFFFF"/>
          </a:solidFill>
          <a:ln/>
        </p:spPr>
      </p:sp>
      <p:sp>
        <p:nvSpPr>
          <p:cNvPr id="84996"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948323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fld id="{849A2D7B-D8A4-4570-B135-EB08E8096094}" type="slidenum">
              <a:rPr lang="en-US" altLang="en-US" sz="1200">
                <a:solidFill>
                  <a:schemeClr val="tx1"/>
                </a:solidFill>
              </a:rPr>
              <a:pPr eaLnBrk="1" hangingPunct="1"/>
              <a:t>19</a:t>
            </a:fld>
            <a:endParaRPr lang="en-US" altLang="en-US" sz="1200">
              <a:solidFill>
                <a:schemeClr val="tx1"/>
              </a:solidFill>
            </a:endParaRPr>
          </a:p>
        </p:txBody>
      </p:sp>
      <p:sp>
        <p:nvSpPr>
          <p:cNvPr id="86019" name="Rectangle 2"/>
          <p:cNvSpPr>
            <a:spLocks noChangeArrowheads="1" noTextEdit="1"/>
          </p:cNvSpPr>
          <p:nvPr>
            <p:ph type="sldImg"/>
          </p:nvPr>
        </p:nvSpPr>
        <p:spPr>
          <a:solidFill>
            <a:srgbClr val="FFFFFF"/>
          </a:solidFill>
          <a:ln/>
        </p:spPr>
      </p:sp>
      <p:sp>
        <p:nvSpPr>
          <p:cNvPr id="86020"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6978242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fld id="{47454C16-436C-4C67-A9E5-F6A67CEB37C5}" type="slidenum">
              <a:rPr lang="en-US" altLang="en-US" sz="1200">
                <a:solidFill>
                  <a:schemeClr val="tx1"/>
                </a:solidFill>
              </a:rPr>
              <a:pPr eaLnBrk="1" hangingPunct="1"/>
              <a:t>20</a:t>
            </a:fld>
            <a:endParaRPr lang="en-US" altLang="en-US" sz="1200">
              <a:solidFill>
                <a:schemeClr val="tx1"/>
              </a:solidFill>
            </a:endParaRPr>
          </a:p>
        </p:txBody>
      </p:sp>
      <p:sp>
        <p:nvSpPr>
          <p:cNvPr id="87043" name="Rectangle 2"/>
          <p:cNvSpPr>
            <a:spLocks noChangeArrowheads="1" noTextEdit="1"/>
          </p:cNvSpPr>
          <p:nvPr>
            <p:ph type="sldImg"/>
          </p:nvPr>
        </p:nvSpPr>
        <p:spPr>
          <a:solidFill>
            <a:srgbClr val="FFFFFF"/>
          </a:solidFill>
          <a:ln/>
        </p:spPr>
      </p:sp>
      <p:sp>
        <p:nvSpPr>
          <p:cNvPr id="87044"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64448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fld id="{DD9D604B-D213-4E96-A0BA-DDABCEE576B8}" type="slidenum">
              <a:rPr lang="en-US" altLang="en-US" sz="1200">
                <a:solidFill>
                  <a:schemeClr val="tx1"/>
                </a:solidFill>
              </a:rPr>
              <a:pPr eaLnBrk="1" hangingPunct="1"/>
              <a:t>3</a:t>
            </a:fld>
            <a:endParaRPr lang="en-US" altLang="en-US" sz="1200">
              <a:solidFill>
                <a:schemeClr val="tx1"/>
              </a:solidFill>
            </a:endParaRPr>
          </a:p>
        </p:txBody>
      </p:sp>
      <p:sp>
        <p:nvSpPr>
          <p:cNvPr id="69635" name="Rectangle 2"/>
          <p:cNvSpPr>
            <a:spLocks noChangeArrowheads="1" noTextEdit="1"/>
          </p:cNvSpPr>
          <p:nvPr>
            <p:ph type="sldImg"/>
          </p:nvPr>
        </p:nvSpPr>
        <p:spPr>
          <a:solidFill>
            <a:srgbClr val="FFFFFF"/>
          </a:solidFill>
          <a:ln/>
        </p:spPr>
      </p:sp>
      <p:sp>
        <p:nvSpPr>
          <p:cNvPr id="69636"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4402072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fld id="{173AC060-12CF-4BB2-B11D-0BB27EC8AD24}" type="slidenum">
              <a:rPr lang="en-US" altLang="en-US" sz="1200">
                <a:solidFill>
                  <a:schemeClr val="tx1"/>
                </a:solidFill>
              </a:rPr>
              <a:pPr eaLnBrk="1" hangingPunct="1"/>
              <a:t>21</a:t>
            </a:fld>
            <a:endParaRPr lang="en-US" altLang="en-US" sz="1200">
              <a:solidFill>
                <a:schemeClr val="tx1"/>
              </a:solidFill>
            </a:endParaRPr>
          </a:p>
        </p:txBody>
      </p:sp>
      <p:sp>
        <p:nvSpPr>
          <p:cNvPr id="88067" name="Rectangle 2"/>
          <p:cNvSpPr>
            <a:spLocks noChangeArrowheads="1" noTextEdit="1"/>
          </p:cNvSpPr>
          <p:nvPr>
            <p:ph type="sldImg"/>
          </p:nvPr>
        </p:nvSpPr>
        <p:spPr>
          <a:solidFill>
            <a:srgbClr val="FFFFFF"/>
          </a:solidFill>
          <a:ln/>
        </p:spPr>
      </p:sp>
      <p:sp>
        <p:nvSpPr>
          <p:cNvPr id="88068"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7708251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fld id="{EF40B694-DF55-4AAF-9139-73DE507A70D9}" type="slidenum">
              <a:rPr lang="en-US" altLang="en-US" sz="1200">
                <a:solidFill>
                  <a:schemeClr val="tx1"/>
                </a:solidFill>
              </a:rPr>
              <a:pPr eaLnBrk="1" hangingPunct="1"/>
              <a:t>22</a:t>
            </a:fld>
            <a:endParaRPr lang="en-US" altLang="en-US" sz="1200">
              <a:solidFill>
                <a:schemeClr val="tx1"/>
              </a:solidFill>
            </a:endParaRPr>
          </a:p>
        </p:txBody>
      </p:sp>
      <p:sp>
        <p:nvSpPr>
          <p:cNvPr id="89091" name="Rectangle 2"/>
          <p:cNvSpPr>
            <a:spLocks noChangeArrowheads="1" noTextEdit="1"/>
          </p:cNvSpPr>
          <p:nvPr>
            <p:ph type="sldImg"/>
          </p:nvPr>
        </p:nvSpPr>
        <p:spPr>
          <a:solidFill>
            <a:srgbClr val="FFFFFF"/>
          </a:solidFill>
          <a:ln/>
        </p:spPr>
      </p:sp>
      <p:sp>
        <p:nvSpPr>
          <p:cNvPr id="89092"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6009910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fld id="{21177AFA-52D1-4CC8-A96E-1C2EA6666B7C}" type="slidenum">
              <a:rPr lang="en-US" altLang="en-US" sz="1200">
                <a:solidFill>
                  <a:schemeClr val="tx1"/>
                </a:solidFill>
              </a:rPr>
              <a:pPr eaLnBrk="1" hangingPunct="1"/>
              <a:t>23</a:t>
            </a:fld>
            <a:endParaRPr lang="en-US" altLang="en-US" sz="1200">
              <a:solidFill>
                <a:schemeClr val="tx1"/>
              </a:solidFill>
            </a:endParaRPr>
          </a:p>
        </p:txBody>
      </p:sp>
      <p:sp>
        <p:nvSpPr>
          <p:cNvPr id="90115" name="Rectangle 2"/>
          <p:cNvSpPr>
            <a:spLocks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0468460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fld id="{442ECDD9-2C73-4B95-AEFB-23CD9F370337}" type="slidenum">
              <a:rPr lang="en-US" altLang="en-US" sz="1200">
                <a:solidFill>
                  <a:schemeClr val="tx1"/>
                </a:solidFill>
              </a:rPr>
              <a:pPr eaLnBrk="1" hangingPunct="1"/>
              <a:t>24</a:t>
            </a:fld>
            <a:endParaRPr lang="en-US" altLang="en-US" sz="1200">
              <a:solidFill>
                <a:schemeClr val="tx1"/>
              </a:solidFill>
            </a:endParaRPr>
          </a:p>
        </p:txBody>
      </p:sp>
      <p:sp>
        <p:nvSpPr>
          <p:cNvPr id="91139" name="Rectangle 2"/>
          <p:cNvSpPr>
            <a:spLocks noChangeArrowheads="1" noTextEdit="1"/>
          </p:cNvSpPr>
          <p:nvPr>
            <p:ph type="sldImg"/>
          </p:nvPr>
        </p:nvSpPr>
        <p:spPr>
          <a:solidFill>
            <a:srgbClr val="FFFFFF"/>
          </a:solidFill>
          <a:ln/>
        </p:spPr>
      </p:sp>
      <p:sp>
        <p:nvSpPr>
          <p:cNvPr id="91140"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7316799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fld id="{41454D98-334F-4EA6-89D1-B06DC06A33F0}" type="slidenum">
              <a:rPr lang="en-US" altLang="en-US" sz="1200">
                <a:solidFill>
                  <a:schemeClr val="tx1"/>
                </a:solidFill>
              </a:rPr>
              <a:pPr eaLnBrk="1" hangingPunct="1"/>
              <a:t>25</a:t>
            </a:fld>
            <a:endParaRPr lang="en-US" altLang="en-US" sz="1200">
              <a:solidFill>
                <a:schemeClr val="tx1"/>
              </a:solidFill>
            </a:endParaRPr>
          </a:p>
        </p:txBody>
      </p:sp>
      <p:sp>
        <p:nvSpPr>
          <p:cNvPr id="92163" name="Rectangle 2"/>
          <p:cNvSpPr>
            <a:spLocks noChangeArrowheads="1" noTextEdit="1"/>
          </p:cNvSpPr>
          <p:nvPr>
            <p:ph type="sldImg"/>
          </p:nvPr>
        </p:nvSpPr>
        <p:spPr>
          <a:solidFill>
            <a:srgbClr val="FFFFFF"/>
          </a:solidFill>
          <a:ln/>
        </p:spPr>
      </p:sp>
      <p:sp>
        <p:nvSpPr>
          <p:cNvPr id="92164"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1231505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fld id="{A70041B3-314C-44B2-946B-AF1A04A4CA12}" type="slidenum">
              <a:rPr lang="en-US" altLang="en-US" sz="1200">
                <a:solidFill>
                  <a:schemeClr val="tx1"/>
                </a:solidFill>
              </a:rPr>
              <a:pPr eaLnBrk="1" hangingPunct="1"/>
              <a:t>26</a:t>
            </a:fld>
            <a:endParaRPr lang="en-US" altLang="en-US" sz="1200">
              <a:solidFill>
                <a:schemeClr val="tx1"/>
              </a:solidFill>
            </a:endParaRPr>
          </a:p>
        </p:txBody>
      </p:sp>
      <p:sp>
        <p:nvSpPr>
          <p:cNvPr id="93187" name="Rectangle 2"/>
          <p:cNvSpPr>
            <a:spLocks noChangeArrowheads="1" noTextEdit="1"/>
          </p:cNvSpPr>
          <p:nvPr>
            <p:ph type="sldImg"/>
          </p:nvPr>
        </p:nvSpPr>
        <p:spPr>
          <a:solidFill>
            <a:srgbClr val="FFFFFF"/>
          </a:solidFill>
          <a:ln/>
        </p:spPr>
      </p:sp>
      <p:sp>
        <p:nvSpPr>
          <p:cNvPr id="93188"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0375462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fld id="{C8B214EF-65F8-417B-BD52-7C01D08CA302}" type="slidenum">
              <a:rPr lang="en-US" altLang="en-US" sz="1200">
                <a:solidFill>
                  <a:schemeClr val="tx1"/>
                </a:solidFill>
              </a:rPr>
              <a:pPr eaLnBrk="1" hangingPunct="1"/>
              <a:t>27</a:t>
            </a:fld>
            <a:endParaRPr lang="en-US" altLang="en-US" sz="1200">
              <a:solidFill>
                <a:schemeClr val="tx1"/>
              </a:solidFill>
            </a:endParaRPr>
          </a:p>
        </p:txBody>
      </p:sp>
      <p:sp>
        <p:nvSpPr>
          <p:cNvPr id="94211" name="Rectangle 2"/>
          <p:cNvSpPr>
            <a:spLocks noChangeArrowheads="1" noTextEdit="1"/>
          </p:cNvSpPr>
          <p:nvPr>
            <p:ph type="sldImg"/>
          </p:nvPr>
        </p:nvSpPr>
        <p:spPr>
          <a:solidFill>
            <a:srgbClr val="FFFFFF"/>
          </a:solidFill>
          <a:ln/>
        </p:spPr>
      </p:sp>
      <p:sp>
        <p:nvSpPr>
          <p:cNvPr id="94212"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8194537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fld id="{88E88E59-2026-426B-8974-EAF58F92A925}" type="slidenum">
              <a:rPr lang="en-US" altLang="en-US" sz="1200">
                <a:solidFill>
                  <a:schemeClr val="tx1"/>
                </a:solidFill>
              </a:rPr>
              <a:pPr eaLnBrk="1" hangingPunct="1"/>
              <a:t>28</a:t>
            </a:fld>
            <a:endParaRPr lang="en-US" altLang="en-US" sz="1200">
              <a:solidFill>
                <a:schemeClr val="tx1"/>
              </a:solidFill>
            </a:endParaRPr>
          </a:p>
        </p:txBody>
      </p:sp>
      <p:sp>
        <p:nvSpPr>
          <p:cNvPr id="95235" name="Rectangle 2"/>
          <p:cNvSpPr>
            <a:spLocks noChangeArrowheads="1" noTextEdit="1"/>
          </p:cNvSpPr>
          <p:nvPr>
            <p:ph type="sldImg"/>
          </p:nvPr>
        </p:nvSpPr>
        <p:spPr>
          <a:solidFill>
            <a:srgbClr val="FFFFFF"/>
          </a:solidFill>
          <a:ln/>
        </p:spPr>
      </p:sp>
      <p:sp>
        <p:nvSpPr>
          <p:cNvPr id="95236"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1161889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fld id="{C74F1E91-3CC3-4D06-9F19-3C70103F170A}" type="slidenum">
              <a:rPr lang="en-US" altLang="en-US" sz="1200">
                <a:solidFill>
                  <a:schemeClr val="tx1"/>
                </a:solidFill>
              </a:rPr>
              <a:pPr eaLnBrk="1" hangingPunct="1"/>
              <a:t>29</a:t>
            </a:fld>
            <a:endParaRPr lang="en-US" altLang="en-US" sz="1200">
              <a:solidFill>
                <a:schemeClr val="tx1"/>
              </a:solidFill>
            </a:endParaRPr>
          </a:p>
        </p:txBody>
      </p:sp>
      <p:sp>
        <p:nvSpPr>
          <p:cNvPr id="96259" name="Rectangle 2"/>
          <p:cNvSpPr>
            <a:spLocks noChangeArrowheads="1" noTextEdit="1"/>
          </p:cNvSpPr>
          <p:nvPr>
            <p:ph type="sldImg"/>
          </p:nvPr>
        </p:nvSpPr>
        <p:spPr>
          <a:solidFill>
            <a:srgbClr val="FFFFFF"/>
          </a:solidFill>
          <a:ln/>
        </p:spPr>
      </p:sp>
      <p:sp>
        <p:nvSpPr>
          <p:cNvPr id="96260"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0734666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fld id="{933D5058-39FB-4081-8C75-3F70A83F1380}" type="slidenum">
              <a:rPr lang="en-US" altLang="en-US" sz="1200">
                <a:solidFill>
                  <a:schemeClr val="tx1"/>
                </a:solidFill>
              </a:rPr>
              <a:pPr eaLnBrk="1" hangingPunct="1"/>
              <a:t>30</a:t>
            </a:fld>
            <a:endParaRPr lang="en-US" altLang="en-US" sz="1200">
              <a:solidFill>
                <a:schemeClr val="tx1"/>
              </a:solidFill>
            </a:endParaRPr>
          </a:p>
        </p:txBody>
      </p:sp>
      <p:sp>
        <p:nvSpPr>
          <p:cNvPr id="97283" name="Rectangle 2"/>
          <p:cNvSpPr>
            <a:spLocks noChangeArrowheads="1" noTextEdit="1"/>
          </p:cNvSpPr>
          <p:nvPr>
            <p:ph type="sldImg"/>
          </p:nvPr>
        </p:nvSpPr>
        <p:spPr>
          <a:solidFill>
            <a:srgbClr val="FFFFFF"/>
          </a:solidFill>
          <a:ln/>
        </p:spPr>
      </p:sp>
      <p:sp>
        <p:nvSpPr>
          <p:cNvPr id="97284"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02723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fld id="{BF66C5A7-71FF-43DC-9003-28160E289AB8}" type="slidenum">
              <a:rPr lang="en-US" altLang="en-US" sz="1200">
                <a:solidFill>
                  <a:schemeClr val="tx1"/>
                </a:solidFill>
              </a:rPr>
              <a:pPr eaLnBrk="1" hangingPunct="1"/>
              <a:t>4</a:t>
            </a:fld>
            <a:endParaRPr lang="en-US" altLang="en-US" sz="1200">
              <a:solidFill>
                <a:schemeClr val="tx1"/>
              </a:solidFill>
            </a:endParaRPr>
          </a:p>
        </p:txBody>
      </p:sp>
      <p:sp>
        <p:nvSpPr>
          <p:cNvPr id="70659" name="Rectangle 2"/>
          <p:cNvSpPr>
            <a:spLocks noChangeArrowheads="1" noTextEdit="1"/>
          </p:cNvSpPr>
          <p:nvPr>
            <p:ph type="sldImg"/>
          </p:nvPr>
        </p:nvSpPr>
        <p:spPr>
          <a:solidFill>
            <a:srgbClr val="FFFFFF"/>
          </a:solidFill>
          <a:ln/>
        </p:spPr>
      </p:sp>
      <p:sp>
        <p:nvSpPr>
          <p:cNvPr id="70660"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8456561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fld id="{4485485E-998B-4ECA-AD51-15096C8726A1}" type="slidenum">
              <a:rPr lang="en-US" altLang="en-US" sz="1200">
                <a:solidFill>
                  <a:schemeClr val="tx1"/>
                </a:solidFill>
              </a:rPr>
              <a:pPr eaLnBrk="1" hangingPunct="1"/>
              <a:t>31</a:t>
            </a:fld>
            <a:endParaRPr lang="en-US" altLang="en-US" sz="1200">
              <a:solidFill>
                <a:schemeClr val="tx1"/>
              </a:solidFill>
            </a:endParaRPr>
          </a:p>
        </p:txBody>
      </p:sp>
      <p:sp>
        <p:nvSpPr>
          <p:cNvPr id="98307" name="Rectangle 2"/>
          <p:cNvSpPr>
            <a:spLocks noChangeArrowheads="1" noTextEdit="1"/>
          </p:cNvSpPr>
          <p:nvPr>
            <p:ph type="sldImg"/>
          </p:nvPr>
        </p:nvSpPr>
        <p:spPr>
          <a:solidFill>
            <a:srgbClr val="FFFFFF"/>
          </a:solidFill>
          <a:ln/>
        </p:spPr>
      </p:sp>
      <p:sp>
        <p:nvSpPr>
          <p:cNvPr id="98308"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0860709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fld id="{F8743344-1024-4DDB-AEAC-5DEB2386BB8D}" type="slidenum">
              <a:rPr lang="en-US" altLang="en-US" sz="1200">
                <a:solidFill>
                  <a:schemeClr val="tx1"/>
                </a:solidFill>
              </a:rPr>
              <a:pPr eaLnBrk="1" hangingPunct="1"/>
              <a:t>32</a:t>
            </a:fld>
            <a:endParaRPr lang="en-US" altLang="en-US" sz="1200">
              <a:solidFill>
                <a:schemeClr val="tx1"/>
              </a:solidFill>
            </a:endParaRPr>
          </a:p>
        </p:txBody>
      </p:sp>
      <p:sp>
        <p:nvSpPr>
          <p:cNvPr id="99331" name="Rectangle 2"/>
          <p:cNvSpPr>
            <a:spLocks noChangeArrowheads="1" noTextEdit="1"/>
          </p:cNvSpPr>
          <p:nvPr>
            <p:ph type="sldImg"/>
          </p:nvPr>
        </p:nvSpPr>
        <p:spPr>
          <a:solidFill>
            <a:srgbClr val="FFFFFF"/>
          </a:solidFill>
          <a:ln/>
        </p:spPr>
      </p:sp>
      <p:sp>
        <p:nvSpPr>
          <p:cNvPr id="99332"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3305250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fld id="{A3B4D46D-DCF4-4301-8762-0768A78B8AA0}" type="slidenum">
              <a:rPr lang="en-US" altLang="en-US" sz="1200">
                <a:solidFill>
                  <a:schemeClr val="tx1"/>
                </a:solidFill>
              </a:rPr>
              <a:pPr eaLnBrk="1" hangingPunct="1"/>
              <a:t>33</a:t>
            </a:fld>
            <a:endParaRPr lang="en-US" altLang="en-US" sz="1200">
              <a:solidFill>
                <a:schemeClr val="tx1"/>
              </a:solidFill>
            </a:endParaRPr>
          </a:p>
        </p:txBody>
      </p:sp>
      <p:sp>
        <p:nvSpPr>
          <p:cNvPr id="100355" name="Rectangle 2"/>
          <p:cNvSpPr>
            <a:spLocks noChangeArrowheads="1" noTextEdit="1"/>
          </p:cNvSpPr>
          <p:nvPr>
            <p:ph type="sldImg"/>
          </p:nvPr>
        </p:nvSpPr>
        <p:spPr>
          <a:solidFill>
            <a:srgbClr val="FFFFFF"/>
          </a:solidFill>
          <a:ln/>
        </p:spPr>
      </p:sp>
      <p:sp>
        <p:nvSpPr>
          <p:cNvPr id="100356"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9844424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fld id="{C8C56519-F74F-454D-AD98-6E012DEF4DFD}" type="slidenum">
              <a:rPr lang="en-US" altLang="en-US" sz="1200">
                <a:solidFill>
                  <a:schemeClr val="tx1"/>
                </a:solidFill>
              </a:rPr>
              <a:pPr eaLnBrk="1" hangingPunct="1"/>
              <a:t>34</a:t>
            </a:fld>
            <a:endParaRPr lang="en-US" altLang="en-US" sz="1200">
              <a:solidFill>
                <a:schemeClr val="tx1"/>
              </a:solidFill>
            </a:endParaRPr>
          </a:p>
        </p:txBody>
      </p:sp>
      <p:sp>
        <p:nvSpPr>
          <p:cNvPr id="101379" name="Rectangle 2"/>
          <p:cNvSpPr>
            <a:spLocks noChangeArrowheads="1" noTextEdit="1"/>
          </p:cNvSpPr>
          <p:nvPr>
            <p:ph type="sldImg"/>
          </p:nvPr>
        </p:nvSpPr>
        <p:spPr>
          <a:solidFill>
            <a:srgbClr val="FFFFFF"/>
          </a:solidFill>
          <a:ln/>
        </p:spPr>
      </p:sp>
      <p:sp>
        <p:nvSpPr>
          <p:cNvPr id="101380"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40512883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fld id="{7D19D2BC-9940-48F1-98AC-5F202A93F70B}" type="slidenum">
              <a:rPr lang="en-US" altLang="en-US" sz="1200">
                <a:solidFill>
                  <a:schemeClr val="tx1"/>
                </a:solidFill>
              </a:rPr>
              <a:pPr eaLnBrk="1" hangingPunct="1"/>
              <a:t>35</a:t>
            </a:fld>
            <a:endParaRPr lang="en-US" altLang="en-US" sz="1200">
              <a:solidFill>
                <a:schemeClr val="tx1"/>
              </a:solidFill>
            </a:endParaRPr>
          </a:p>
        </p:txBody>
      </p:sp>
      <p:sp>
        <p:nvSpPr>
          <p:cNvPr id="102403" name="Rectangle 2"/>
          <p:cNvSpPr>
            <a:spLocks noChangeArrowheads="1" noTextEdit="1"/>
          </p:cNvSpPr>
          <p:nvPr>
            <p:ph type="sldImg"/>
          </p:nvPr>
        </p:nvSpPr>
        <p:spPr>
          <a:solidFill>
            <a:srgbClr val="FFFFFF"/>
          </a:solidFill>
          <a:ln/>
        </p:spPr>
      </p:sp>
      <p:sp>
        <p:nvSpPr>
          <p:cNvPr id="102404"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502314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fld id="{2F2B8F59-CC1D-4F89-B5D7-B50B603092F5}" type="slidenum">
              <a:rPr lang="en-US" altLang="en-US" sz="1200">
                <a:solidFill>
                  <a:schemeClr val="tx1"/>
                </a:solidFill>
              </a:rPr>
              <a:pPr eaLnBrk="1" hangingPunct="1"/>
              <a:t>36</a:t>
            </a:fld>
            <a:endParaRPr lang="en-US" altLang="en-US" sz="1200">
              <a:solidFill>
                <a:schemeClr val="tx1"/>
              </a:solidFill>
            </a:endParaRPr>
          </a:p>
        </p:txBody>
      </p:sp>
      <p:sp>
        <p:nvSpPr>
          <p:cNvPr id="103427" name="Rectangle 2"/>
          <p:cNvSpPr>
            <a:spLocks noChangeArrowheads="1" noTextEdit="1"/>
          </p:cNvSpPr>
          <p:nvPr>
            <p:ph type="sldImg"/>
          </p:nvPr>
        </p:nvSpPr>
        <p:spPr>
          <a:solidFill>
            <a:srgbClr val="FFFFFF"/>
          </a:solidFill>
          <a:ln/>
        </p:spPr>
      </p:sp>
      <p:sp>
        <p:nvSpPr>
          <p:cNvPr id="103428"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4426853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fld id="{32BFF277-8BB6-4C29-BECD-0971C3E307A0}" type="slidenum">
              <a:rPr lang="en-US" altLang="en-US" sz="1200">
                <a:solidFill>
                  <a:schemeClr val="tx1"/>
                </a:solidFill>
              </a:rPr>
              <a:pPr eaLnBrk="1" hangingPunct="1"/>
              <a:t>37</a:t>
            </a:fld>
            <a:endParaRPr lang="en-US" altLang="en-US" sz="1200">
              <a:solidFill>
                <a:schemeClr val="tx1"/>
              </a:solidFill>
            </a:endParaRPr>
          </a:p>
        </p:txBody>
      </p:sp>
      <p:sp>
        <p:nvSpPr>
          <p:cNvPr id="104451" name="Rectangle 2"/>
          <p:cNvSpPr>
            <a:spLocks noChangeArrowheads="1" noTextEdit="1"/>
          </p:cNvSpPr>
          <p:nvPr>
            <p:ph type="sldImg"/>
          </p:nvPr>
        </p:nvSpPr>
        <p:spPr>
          <a:solidFill>
            <a:srgbClr val="FFFFFF"/>
          </a:solidFill>
          <a:ln/>
        </p:spPr>
      </p:sp>
      <p:sp>
        <p:nvSpPr>
          <p:cNvPr id="104452"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4135140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fld id="{132A3994-6FCB-405B-B475-0115B06589AF}" type="slidenum">
              <a:rPr lang="en-US" altLang="en-US" sz="1200">
                <a:solidFill>
                  <a:schemeClr val="tx1"/>
                </a:solidFill>
              </a:rPr>
              <a:pPr eaLnBrk="1" hangingPunct="1"/>
              <a:t>38</a:t>
            </a:fld>
            <a:endParaRPr lang="en-US" altLang="en-US" sz="1200">
              <a:solidFill>
                <a:schemeClr val="tx1"/>
              </a:solidFill>
            </a:endParaRPr>
          </a:p>
        </p:txBody>
      </p:sp>
      <p:sp>
        <p:nvSpPr>
          <p:cNvPr id="105475" name="Rectangle 2"/>
          <p:cNvSpPr>
            <a:spLocks noChangeArrowheads="1" noTextEdit="1"/>
          </p:cNvSpPr>
          <p:nvPr>
            <p:ph type="sldImg"/>
          </p:nvPr>
        </p:nvSpPr>
        <p:spPr>
          <a:solidFill>
            <a:srgbClr val="FFFFFF"/>
          </a:solidFill>
          <a:ln/>
        </p:spPr>
      </p:sp>
      <p:sp>
        <p:nvSpPr>
          <p:cNvPr id="105476"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42240891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fld id="{54BBDC36-193C-4C34-A151-278725BE897B}" type="slidenum">
              <a:rPr lang="en-US" altLang="en-US" sz="1200">
                <a:solidFill>
                  <a:schemeClr val="tx1"/>
                </a:solidFill>
              </a:rPr>
              <a:pPr eaLnBrk="1" hangingPunct="1"/>
              <a:t>39</a:t>
            </a:fld>
            <a:endParaRPr lang="en-US" altLang="en-US" sz="1200">
              <a:solidFill>
                <a:schemeClr val="tx1"/>
              </a:solidFill>
            </a:endParaRPr>
          </a:p>
        </p:txBody>
      </p:sp>
      <p:sp>
        <p:nvSpPr>
          <p:cNvPr id="106499" name="Rectangle 2"/>
          <p:cNvSpPr>
            <a:spLocks noChangeArrowheads="1" noTextEdit="1"/>
          </p:cNvSpPr>
          <p:nvPr>
            <p:ph type="sldImg"/>
          </p:nvPr>
        </p:nvSpPr>
        <p:spPr>
          <a:solidFill>
            <a:srgbClr val="FFFFFF"/>
          </a:solidFill>
          <a:ln/>
        </p:spPr>
      </p:sp>
      <p:sp>
        <p:nvSpPr>
          <p:cNvPr id="106500"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41884712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fld id="{8283C943-7EF3-4D5F-A527-01A5884172A8}" type="slidenum">
              <a:rPr lang="en-US" altLang="en-US" sz="1200">
                <a:solidFill>
                  <a:schemeClr val="tx1"/>
                </a:solidFill>
              </a:rPr>
              <a:pPr eaLnBrk="1" hangingPunct="1"/>
              <a:t>40</a:t>
            </a:fld>
            <a:endParaRPr lang="en-US" altLang="en-US" sz="1200">
              <a:solidFill>
                <a:schemeClr val="tx1"/>
              </a:solidFill>
            </a:endParaRPr>
          </a:p>
        </p:txBody>
      </p:sp>
      <p:sp>
        <p:nvSpPr>
          <p:cNvPr id="107523" name="Rectangle 2"/>
          <p:cNvSpPr>
            <a:spLocks noChangeArrowheads="1" noTextEdit="1"/>
          </p:cNvSpPr>
          <p:nvPr>
            <p:ph type="sldImg"/>
          </p:nvPr>
        </p:nvSpPr>
        <p:spPr>
          <a:solidFill>
            <a:srgbClr val="FFFFFF"/>
          </a:solidFill>
          <a:ln/>
        </p:spPr>
      </p:sp>
      <p:sp>
        <p:nvSpPr>
          <p:cNvPr id="107524"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879117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fld id="{B9AB511B-F916-4FE2-9D8D-162F6295D6A0}" type="slidenum">
              <a:rPr lang="en-US" altLang="en-US" sz="1200">
                <a:solidFill>
                  <a:schemeClr val="tx1"/>
                </a:solidFill>
              </a:rPr>
              <a:pPr eaLnBrk="1" hangingPunct="1"/>
              <a:t>5</a:t>
            </a:fld>
            <a:endParaRPr lang="en-US" altLang="en-US" sz="1200">
              <a:solidFill>
                <a:schemeClr val="tx1"/>
              </a:solidFill>
            </a:endParaRPr>
          </a:p>
        </p:txBody>
      </p:sp>
      <p:sp>
        <p:nvSpPr>
          <p:cNvPr id="71683" name="Rectangle 2"/>
          <p:cNvSpPr>
            <a:spLocks noChangeArrowheads="1" noTextEdit="1"/>
          </p:cNvSpPr>
          <p:nvPr>
            <p:ph type="sldImg"/>
          </p:nvPr>
        </p:nvSpPr>
        <p:spPr>
          <a:solidFill>
            <a:srgbClr val="FFFFFF"/>
          </a:solidFill>
          <a:ln/>
        </p:spPr>
      </p:sp>
      <p:sp>
        <p:nvSpPr>
          <p:cNvPr id="71684"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5709636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ChangeArrowheads="1" noTextEdit="1"/>
          </p:cNvSpPr>
          <p:nvPr>
            <p:ph type="sldImg"/>
          </p:nvPr>
        </p:nvSpPr>
        <p:spPr>
          <a:ln/>
        </p:spPr>
      </p:sp>
      <p:sp>
        <p:nvSpPr>
          <p:cNvPr id="122883" name="Rectangle 3"/>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191793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ChangeArrowheads="1" noTextEdit="1"/>
          </p:cNvSpPr>
          <p:nvPr>
            <p:ph type="sldImg"/>
          </p:nvPr>
        </p:nvSpPr>
        <p:spPr>
          <a:ln/>
        </p:spPr>
      </p:sp>
      <p:sp>
        <p:nvSpPr>
          <p:cNvPr id="123907" name="Rectangle 3"/>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9004763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ChangeArrowheads="1" noTextEdit="1"/>
          </p:cNvSpPr>
          <p:nvPr>
            <p:ph type="sldImg"/>
          </p:nvPr>
        </p:nvSpPr>
        <p:spPr>
          <a:ln/>
        </p:spPr>
      </p:sp>
      <p:sp>
        <p:nvSpPr>
          <p:cNvPr id="124931" name="Rectangle 3"/>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979478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ChangeArrowheads="1" noTextEdit="1"/>
          </p:cNvSpPr>
          <p:nvPr>
            <p:ph type="sldImg"/>
          </p:nvPr>
        </p:nvSpPr>
        <p:spPr>
          <a:ln/>
        </p:spPr>
      </p:sp>
      <p:sp>
        <p:nvSpPr>
          <p:cNvPr id="125955" name="Rectangle 3"/>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84303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ChangeArrowheads="1" noTextEdit="1"/>
          </p:cNvSpPr>
          <p:nvPr>
            <p:ph type="sldImg"/>
          </p:nvPr>
        </p:nvSpPr>
        <p:spPr>
          <a:ln/>
        </p:spPr>
      </p:sp>
      <p:sp>
        <p:nvSpPr>
          <p:cNvPr id="126979" name="Rectangle 3"/>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729577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ChangeArrowheads="1" noTextEdit="1"/>
          </p:cNvSpPr>
          <p:nvPr>
            <p:ph type="sldImg"/>
          </p:nvPr>
        </p:nvSpPr>
        <p:spPr>
          <a:ln/>
        </p:spPr>
      </p:sp>
      <p:sp>
        <p:nvSpPr>
          <p:cNvPr id="128003" name="Rectangle 3"/>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3648864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noTextEdit="1"/>
          </p:cNvSpPr>
          <p:nvPr>
            <p:ph type="sldImg"/>
          </p:nvPr>
        </p:nvSpPr>
        <p:spPr>
          <a:ln/>
        </p:spPr>
      </p:sp>
      <p:sp>
        <p:nvSpPr>
          <p:cNvPr id="129027" name="Rectangle 3"/>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5500313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ChangeArrowheads="1" noTextEdit="1"/>
          </p:cNvSpPr>
          <p:nvPr>
            <p:ph type="sldImg"/>
          </p:nvPr>
        </p:nvSpPr>
        <p:spPr>
          <a:ln/>
        </p:spPr>
      </p:sp>
      <p:sp>
        <p:nvSpPr>
          <p:cNvPr id="130051" name="Rectangle 3"/>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5046339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ChangeArrowheads="1" noTextEdit="1"/>
          </p:cNvSpPr>
          <p:nvPr>
            <p:ph type="sldImg"/>
          </p:nvPr>
        </p:nvSpPr>
        <p:spPr>
          <a:ln/>
        </p:spPr>
      </p:sp>
      <p:sp>
        <p:nvSpPr>
          <p:cNvPr id="131075" name="Rectangle 3"/>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8185467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ChangeArrowheads="1" noTextEdit="1"/>
          </p:cNvSpPr>
          <p:nvPr>
            <p:ph type="sldImg"/>
          </p:nvPr>
        </p:nvSpPr>
        <p:spPr>
          <a:ln/>
        </p:spPr>
      </p:sp>
      <p:sp>
        <p:nvSpPr>
          <p:cNvPr id="132099" name="Rectangle 3"/>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096860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fld id="{B21E1D87-5C38-46BD-94D9-73C069E1A3DB}" type="slidenum">
              <a:rPr lang="en-US" altLang="en-US" sz="1200">
                <a:solidFill>
                  <a:schemeClr val="tx1"/>
                </a:solidFill>
              </a:rPr>
              <a:pPr eaLnBrk="1" hangingPunct="1"/>
              <a:t>6</a:t>
            </a:fld>
            <a:endParaRPr lang="en-US" altLang="en-US" sz="1200">
              <a:solidFill>
                <a:schemeClr val="tx1"/>
              </a:solidFill>
            </a:endParaRPr>
          </a:p>
        </p:txBody>
      </p:sp>
      <p:sp>
        <p:nvSpPr>
          <p:cNvPr id="72707" name="Rectangle 2"/>
          <p:cNvSpPr>
            <a:spLocks noChangeArrowheads="1" noTextEdit="1"/>
          </p:cNvSpPr>
          <p:nvPr>
            <p:ph type="sldImg"/>
          </p:nvPr>
        </p:nvSpPr>
        <p:spPr>
          <a:solidFill>
            <a:srgbClr val="FFFFFF"/>
          </a:solidFill>
          <a:ln/>
        </p:spPr>
      </p:sp>
      <p:sp>
        <p:nvSpPr>
          <p:cNvPr id="72708"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3139173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ChangeArrowheads="1" noTextEdit="1"/>
          </p:cNvSpPr>
          <p:nvPr>
            <p:ph type="sldImg"/>
          </p:nvPr>
        </p:nvSpPr>
        <p:spPr>
          <a:ln/>
        </p:spPr>
      </p:sp>
      <p:sp>
        <p:nvSpPr>
          <p:cNvPr id="133123" name="Rectangle 3"/>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74784937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ChangeArrowheads="1" noTextEdit="1"/>
          </p:cNvSpPr>
          <p:nvPr>
            <p:ph type="sldImg"/>
          </p:nvPr>
        </p:nvSpPr>
        <p:spPr>
          <a:ln/>
        </p:spPr>
      </p:sp>
      <p:sp>
        <p:nvSpPr>
          <p:cNvPr id="134147" name="Rectangle 3"/>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26896896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ChangeArrowheads="1" noTextEdit="1"/>
          </p:cNvSpPr>
          <p:nvPr>
            <p:ph type="sldImg"/>
          </p:nvPr>
        </p:nvSpPr>
        <p:spPr>
          <a:ln/>
        </p:spPr>
      </p:sp>
      <p:sp>
        <p:nvSpPr>
          <p:cNvPr id="135171" name="Rectangle 3"/>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88237478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ChangeArrowheads="1" noTextEdit="1"/>
          </p:cNvSpPr>
          <p:nvPr>
            <p:ph type="sldImg"/>
          </p:nvPr>
        </p:nvSpPr>
        <p:spPr>
          <a:ln/>
        </p:spPr>
      </p:sp>
      <p:sp>
        <p:nvSpPr>
          <p:cNvPr id="136195" name="Rectangle 3"/>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79454351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ChangeArrowheads="1" noTextEdit="1"/>
          </p:cNvSpPr>
          <p:nvPr>
            <p:ph type="sldImg"/>
          </p:nvPr>
        </p:nvSpPr>
        <p:spPr>
          <a:ln/>
        </p:spPr>
      </p:sp>
      <p:sp>
        <p:nvSpPr>
          <p:cNvPr id="137219" name="Rectangle 3"/>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23775010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ChangeArrowheads="1" noTextEdit="1"/>
          </p:cNvSpPr>
          <p:nvPr>
            <p:ph type="sldImg"/>
          </p:nvPr>
        </p:nvSpPr>
        <p:spPr>
          <a:ln/>
        </p:spPr>
      </p:sp>
      <p:sp>
        <p:nvSpPr>
          <p:cNvPr id="138243" name="Rectangle 3"/>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35257555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ChangeArrowheads="1" noTextEdit="1"/>
          </p:cNvSpPr>
          <p:nvPr>
            <p:ph type="sldImg"/>
          </p:nvPr>
        </p:nvSpPr>
        <p:spPr>
          <a:ln/>
        </p:spPr>
      </p:sp>
      <p:sp>
        <p:nvSpPr>
          <p:cNvPr id="139267" name="Rectangle 3"/>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81881242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ChangeArrowheads="1" noTextEdit="1"/>
          </p:cNvSpPr>
          <p:nvPr>
            <p:ph type="sldImg"/>
          </p:nvPr>
        </p:nvSpPr>
        <p:spPr>
          <a:ln/>
        </p:spPr>
      </p:sp>
      <p:sp>
        <p:nvSpPr>
          <p:cNvPr id="140291" name="Rectangle 3"/>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55842145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ChangeArrowheads="1" noTextEdit="1"/>
          </p:cNvSpPr>
          <p:nvPr>
            <p:ph type="sldImg"/>
          </p:nvPr>
        </p:nvSpPr>
        <p:spPr>
          <a:ln/>
        </p:spPr>
      </p:sp>
      <p:sp>
        <p:nvSpPr>
          <p:cNvPr id="141315" name="Rectangle 3"/>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64751634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fld id="{5419A21B-A061-41A6-BAD7-6DF2B9AD35C5}" type="slidenum">
              <a:rPr lang="en-US" altLang="en-US" sz="1200">
                <a:solidFill>
                  <a:schemeClr val="tx1"/>
                </a:solidFill>
              </a:rPr>
              <a:pPr eaLnBrk="1" hangingPunct="1"/>
              <a:t>60</a:t>
            </a:fld>
            <a:endParaRPr lang="en-US" altLang="en-US" sz="1200">
              <a:solidFill>
                <a:schemeClr val="tx1"/>
              </a:solidFill>
            </a:endParaRPr>
          </a:p>
        </p:txBody>
      </p:sp>
      <p:sp>
        <p:nvSpPr>
          <p:cNvPr id="108547" name="Rectangle 2"/>
          <p:cNvSpPr>
            <a:spLocks noChangeArrowheads="1" noTextEdit="1"/>
          </p:cNvSpPr>
          <p:nvPr>
            <p:ph type="sldImg"/>
          </p:nvPr>
        </p:nvSpPr>
        <p:spPr>
          <a:solidFill>
            <a:srgbClr val="FFFFFF"/>
          </a:solidFill>
          <a:ln/>
        </p:spPr>
      </p:sp>
      <p:sp>
        <p:nvSpPr>
          <p:cNvPr id="108548"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698880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fld id="{EA4F538E-3A23-4948-94B3-CA3DCFA678B6}" type="slidenum">
              <a:rPr lang="en-US" altLang="en-US" sz="1200">
                <a:solidFill>
                  <a:schemeClr val="tx1"/>
                </a:solidFill>
              </a:rPr>
              <a:pPr eaLnBrk="1" hangingPunct="1"/>
              <a:t>7</a:t>
            </a:fld>
            <a:endParaRPr lang="en-US" altLang="en-US" sz="1200">
              <a:solidFill>
                <a:schemeClr val="tx1"/>
              </a:solidFill>
            </a:endParaRPr>
          </a:p>
        </p:txBody>
      </p:sp>
      <p:sp>
        <p:nvSpPr>
          <p:cNvPr id="73731" name="Rectangle 2"/>
          <p:cNvSpPr>
            <a:spLocks noChangeArrowheads="1" noTextEdit="1"/>
          </p:cNvSpPr>
          <p:nvPr>
            <p:ph type="sldImg"/>
          </p:nvPr>
        </p:nvSpPr>
        <p:spPr>
          <a:solidFill>
            <a:srgbClr val="FFFFFF"/>
          </a:solidFill>
          <a:ln/>
        </p:spPr>
      </p:sp>
      <p:sp>
        <p:nvSpPr>
          <p:cNvPr id="73732"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413169490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ChangeArrowheads="1" noTextEdit="1"/>
          </p:cNvSpPr>
          <p:nvPr>
            <p:ph type="sldImg"/>
          </p:nvPr>
        </p:nvSpPr>
        <p:spPr>
          <a:ln/>
        </p:spPr>
      </p:sp>
      <p:sp>
        <p:nvSpPr>
          <p:cNvPr id="142339" name="Rectangle 3"/>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07104067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ChangeArrowheads="1" noTextEdit="1"/>
          </p:cNvSpPr>
          <p:nvPr>
            <p:ph type="sldImg"/>
          </p:nvPr>
        </p:nvSpPr>
        <p:spPr>
          <a:ln/>
        </p:spPr>
      </p:sp>
      <p:sp>
        <p:nvSpPr>
          <p:cNvPr id="143363" name="Rectangle 3"/>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14240980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ChangeArrowheads="1" noTextEdit="1"/>
          </p:cNvSpPr>
          <p:nvPr>
            <p:ph type="sldImg"/>
          </p:nvPr>
        </p:nvSpPr>
        <p:spPr>
          <a:ln/>
        </p:spPr>
      </p:sp>
      <p:sp>
        <p:nvSpPr>
          <p:cNvPr id="144387" name="Rectangle 3"/>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73032529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fld id="{140C3432-1B48-4230-9DAE-CFBE66D73989}" type="slidenum">
              <a:rPr lang="en-US" altLang="en-US" sz="1200">
                <a:solidFill>
                  <a:schemeClr val="tx1"/>
                </a:solidFill>
              </a:rPr>
              <a:pPr eaLnBrk="1" hangingPunct="1"/>
              <a:t>64</a:t>
            </a:fld>
            <a:endParaRPr lang="en-US" altLang="en-US" sz="1200">
              <a:solidFill>
                <a:schemeClr val="tx1"/>
              </a:solidFill>
            </a:endParaRPr>
          </a:p>
        </p:txBody>
      </p:sp>
      <p:sp>
        <p:nvSpPr>
          <p:cNvPr id="109571" name="Rectangle 2"/>
          <p:cNvSpPr>
            <a:spLocks noChangeArrowheads="1" noTextEdit="1"/>
          </p:cNvSpPr>
          <p:nvPr>
            <p:ph type="sldImg"/>
          </p:nvPr>
        </p:nvSpPr>
        <p:spPr>
          <a:solidFill>
            <a:srgbClr val="FFFFFF"/>
          </a:solidFill>
          <a:ln/>
        </p:spPr>
      </p:sp>
      <p:sp>
        <p:nvSpPr>
          <p:cNvPr id="109572"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420028202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fld id="{B896E66E-BB39-4606-8C50-6E4E14016B5E}" type="slidenum">
              <a:rPr lang="en-US" altLang="en-US" sz="1200">
                <a:solidFill>
                  <a:schemeClr val="tx1"/>
                </a:solidFill>
              </a:rPr>
              <a:pPr eaLnBrk="1" hangingPunct="1"/>
              <a:t>65</a:t>
            </a:fld>
            <a:endParaRPr lang="en-US" altLang="en-US" sz="1200">
              <a:solidFill>
                <a:schemeClr val="tx1"/>
              </a:solidFill>
            </a:endParaRPr>
          </a:p>
        </p:txBody>
      </p:sp>
      <p:sp>
        <p:nvSpPr>
          <p:cNvPr id="110595" name="Rectangle 2"/>
          <p:cNvSpPr>
            <a:spLocks noChangeArrowheads="1" noTextEdit="1"/>
          </p:cNvSpPr>
          <p:nvPr>
            <p:ph type="sldImg"/>
          </p:nvPr>
        </p:nvSpPr>
        <p:spPr>
          <a:solidFill>
            <a:srgbClr val="FFFFFF"/>
          </a:solidFill>
          <a:ln/>
        </p:spPr>
      </p:sp>
      <p:sp>
        <p:nvSpPr>
          <p:cNvPr id="110596"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599825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fld id="{7380A087-821F-4D37-81EF-7C4CD16EB426}" type="slidenum">
              <a:rPr lang="en-US" altLang="en-US" sz="1200">
                <a:solidFill>
                  <a:schemeClr val="tx1"/>
                </a:solidFill>
              </a:rPr>
              <a:pPr eaLnBrk="1" hangingPunct="1"/>
              <a:t>8</a:t>
            </a:fld>
            <a:endParaRPr lang="en-US" altLang="en-US" sz="1200">
              <a:solidFill>
                <a:schemeClr val="tx1"/>
              </a:solidFill>
            </a:endParaRPr>
          </a:p>
        </p:txBody>
      </p:sp>
      <p:sp>
        <p:nvSpPr>
          <p:cNvPr id="74755" name="Rectangle 2"/>
          <p:cNvSpPr>
            <a:spLocks noChangeArrowheads="1" noTextEdit="1"/>
          </p:cNvSpPr>
          <p:nvPr>
            <p:ph type="sldImg"/>
          </p:nvPr>
        </p:nvSpPr>
        <p:spPr>
          <a:solidFill>
            <a:srgbClr val="FFFFFF"/>
          </a:solidFill>
          <a:ln/>
        </p:spPr>
      </p:sp>
      <p:sp>
        <p:nvSpPr>
          <p:cNvPr id="74756"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453121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fld id="{B320431F-0027-45DD-8492-3C9BED0A01C6}" type="slidenum">
              <a:rPr lang="en-US" altLang="en-US" sz="1200">
                <a:solidFill>
                  <a:schemeClr val="tx1"/>
                </a:solidFill>
              </a:rPr>
              <a:pPr eaLnBrk="1" hangingPunct="1"/>
              <a:t>9</a:t>
            </a:fld>
            <a:endParaRPr lang="en-US" altLang="en-US" sz="1200">
              <a:solidFill>
                <a:schemeClr val="tx1"/>
              </a:solidFill>
            </a:endParaRPr>
          </a:p>
        </p:txBody>
      </p:sp>
      <p:sp>
        <p:nvSpPr>
          <p:cNvPr id="75779" name="Rectangle 2"/>
          <p:cNvSpPr>
            <a:spLocks noChangeArrowheads="1" noTextEdit="1"/>
          </p:cNvSpPr>
          <p:nvPr>
            <p:ph type="sldImg"/>
          </p:nvPr>
        </p:nvSpPr>
        <p:spPr>
          <a:solidFill>
            <a:srgbClr val="FFFFFF"/>
          </a:solidFill>
          <a:ln/>
        </p:spPr>
      </p:sp>
      <p:sp>
        <p:nvSpPr>
          <p:cNvPr id="75780"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2686797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fld id="{0FB086E2-1AB9-4C62-A3B3-F7A8B28DA9D6}" type="slidenum">
              <a:rPr lang="en-US" altLang="en-US" sz="1200">
                <a:solidFill>
                  <a:schemeClr val="tx1"/>
                </a:solidFill>
              </a:rPr>
              <a:pPr eaLnBrk="1" hangingPunct="1"/>
              <a:t>10</a:t>
            </a:fld>
            <a:endParaRPr lang="en-US" altLang="en-US" sz="1200">
              <a:solidFill>
                <a:schemeClr val="tx1"/>
              </a:solidFill>
            </a:endParaRPr>
          </a:p>
        </p:txBody>
      </p:sp>
      <p:sp>
        <p:nvSpPr>
          <p:cNvPr id="76803" name="Rectangle 2"/>
          <p:cNvSpPr>
            <a:spLocks noChangeArrowheads="1" noTextEdit="1"/>
          </p:cNvSpPr>
          <p:nvPr>
            <p:ph type="sldImg"/>
          </p:nvPr>
        </p:nvSpPr>
        <p:spPr>
          <a:solidFill>
            <a:srgbClr val="FFFFFF"/>
          </a:solidFill>
          <a:ln/>
        </p:spPr>
      </p:sp>
      <p:sp>
        <p:nvSpPr>
          <p:cNvPr id="76804"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624149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MIS 6120 Gerald Chege</a:t>
            </a:r>
            <a:endParaRPr lang="en-US"/>
          </a:p>
        </p:txBody>
      </p:sp>
      <p:sp>
        <p:nvSpPr>
          <p:cNvPr id="6" name="Rectangle 6"/>
          <p:cNvSpPr>
            <a:spLocks noGrp="1" noChangeArrowheads="1"/>
          </p:cNvSpPr>
          <p:nvPr>
            <p:ph type="sldNum" sz="quarter" idx="12"/>
          </p:nvPr>
        </p:nvSpPr>
        <p:spPr>
          <a:ln/>
        </p:spPr>
        <p:txBody>
          <a:bodyPr/>
          <a:lstStyle>
            <a:lvl1pPr>
              <a:defRPr/>
            </a:lvl1pPr>
          </a:lstStyle>
          <a:p>
            <a:fld id="{83FCC734-8258-4449-91A7-1DC92BBBA685}" type="slidenum">
              <a:rPr lang="en-US" altLang="en-US"/>
              <a:pPr/>
              <a:t>‹#›</a:t>
            </a:fld>
            <a:endParaRPr lang="en-US" altLang="en-US"/>
          </a:p>
        </p:txBody>
      </p:sp>
    </p:spTree>
    <p:extLst>
      <p:ext uri="{BB962C8B-B14F-4D97-AF65-F5344CB8AC3E}">
        <p14:creationId xmlns:p14="http://schemas.microsoft.com/office/powerpoint/2010/main" val="3408433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MIS 6120 Gerald Chege</a:t>
            </a:r>
            <a:endParaRPr lang="en-US"/>
          </a:p>
        </p:txBody>
      </p:sp>
      <p:sp>
        <p:nvSpPr>
          <p:cNvPr id="6" name="Rectangle 6"/>
          <p:cNvSpPr>
            <a:spLocks noGrp="1" noChangeArrowheads="1"/>
          </p:cNvSpPr>
          <p:nvPr>
            <p:ph type="sldNum" sz="quarter" idx="12"/>
          </p:nvPr>
        </p:nvSpPr>
        <p:spPr>
          <a:ln/>
        </p:spPr>
        <p:txBody>
          <a:bodyPr/>
          <a:lstStyle>
            <a:lvl1pPr>
              <a:defRPr/>
            </a:lvl1pPr>
          </a:lstStyle>
          <a:p>
            <a:fld id="{A2E2C80E-9B2A-4DB8-93AC-DC568D01F4AD}" type="slidenum">
              <a:rPr lang="en-US" altLang="en-US"/>
              <a:pPr/>
              <a:t>‹#›</a:t>
            </a:fld>
            <a:endParaRPr lang="en-US" altLang="en-US"/>
          </a:p>
        </p:txBody>
      </p:sp>
    </p:spTree>
    <p:extLst>
      <p:ext uri="{BB962C8B-B14F-4D97-AF65-F5344CB8AC3E}">
        <p14:creationId xmlns:p14="http://schemas.microsoft.com/office/powerpoint/2010/main" val="4221768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MIS 6120 Gerald Chege</a:t>
            </a:r>
            <a:endParaRPr lang="en-US"/>
          </a:p>
        </p:txBody>
      </p:sp>
      <p:sp>
        <p:nvSpPr>
          <p:cNvPr id="6" name="Rectangle 6"/>
          <p:cNvSpPr>
            <a:spLocks noGrp="1" noChangeArrowheads="1"/>
          </p:cNvSpPr>
          <p:nvPr>
            <p:ph type="sldNum" sz="quarter" idx="12"/>
          </p:nvPr>
        </p:nvSpPr>
        <p:spPr>
          <a:ln/>
        </p:spPr>
        <p:txBody>
          <a:bodyPr/>
          <a:lstStyle>
            <a:lvl1pPr>
              <a:defRPr/>
            </a:lvl1pPr>
          </a:lstStyle>
          <a:p>
            <a:fld id="{CC24BCD5-B680-4976-B91B-28C69B466BEC}" type="slidenum">
              <a:rPr lang="en-US" altLang="en-US"/>
              <a:pPr/>
              <a:t>‹#›</a:t>
            </a:fld>
            <a:endParaRPr lang="en-US" altLang="en-US"/>
          </a:p>
        </p:txBody>
      </p:sp>
    </p:spTree>
    <p:extLst>
      <p:ext uri="{BB962C8B-B14F-4D97-AF65-F5344CB8AC3E}">
        <p14:creationId xmlns:p14="http://schemas.microsoft.com/office/powerpoint/2010/main" val="3261856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MIS 6120 Gerald Chege</a:t>
            </a:r>
            <a:endParaRPr lang="en-US"/>
          </a:p>
        </p:txBody>
      </p:sp>
      <p:sp>
        <p:nvSpPr>
          <p:cNvPr id="6" name="Rectangle 6"/>
          <p:cNvSpPr>
            <a:spLocks noGrp="1" noChangeArrowheads="1"/>
          </p:cNvSpPr>
          <p:nvPr>
            <p:ph type="sldNum" sz="quarter" idx="12"/>
          </p:nvPr>
        </p:nvSpPr>
        <p:spPr>
          <a:ln/>
        </p:spPr>
        <p:txBody>
          <a:bodyPr/>
          <a:lstStyle>
            <a:lvl1pPr>
              <a:defRPr/>
            </a:lvl1pPr>
          </a:lstStyle>
          <a:p>
            <a:fld id="{E8C705F5-B2C2-41EC-93CD-9C64333EFC4B}" type="slidenum">
              <a:rPr lang="en-US" altLang="en-US"/>
              <a:pPr/>
              <a:t>‹#›</a:t>
            </a:fld>
            <a:endParaRPr lang="en-US" altLang="en-US"/>
          </a:p>
        </p:txBody>
      </p:sp>
    </p:spTree>
    <p:extLst>
      <p:ext uri="{BB962C8B-B14F-4D97-AF65-F5344CB8AC3E}">
        <p14:creationId xmlns:p14="http://schemas.microsoft.com/office/powerpoint/2010/main" val="55212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MIS 6120 Gerald Chege</a:t>
            </a:r>
            <a:endParaRPr lang="en-US"/>
          </a:p>
        </p:txBody>
      </p:sp>
      <p:sp>
        <p:nvSpPr>
          <p:cNvPr id="6" name="Rectangle 6"/>
          <p:cNvSpPr>
            <a:spLocks noGrp="1" noChangeArrowheads="1"/>
          </p:cNvSpPr>
          <p:nvPr>
            <p:ph type="sldNum" sz="quarter" idx="12"/>
          </p:nvPr>
        </p:nvSpPr>
        <p:spPr>
          <a:ln/>
        </p:spPr>
        <p:txBody>
          <a:bodyPr/>
          <a:lstStyle>
            <a:lvl1pPr>
              <a:defRPr/>
            </a:lvl1pPr>
          </a:lstStyle>
          <a:p>
            <a:fld id="{6EEAC156-03FD-40F4-87CE-86D60CB934B1}" type="slidenum">
              <a:rPr lang="en-US" altLang="en-US"/>
              <a:pPr/>
              <a:t>‹#›</a:t>
            </a:fld>
            <a:endParaRPr lang="en-US" altLang="en-US"/>
          </a:p>
        </p:txBody>
      </p:sp>
    </p:spTree>
    <p:extLst>
      <p:ext uri="{BB962C8B-B14F-4D97-AF65-F5344CB8AC3E}">
        <p14:creationId xmlns:p14="http://schemas.microsoft.com/office/powerpoint/2010/main" val="1596849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MIS 6120 Gerald Chege</a:t>
            </a:r>
            <a:endParaRPr lang="en-US"/>
          </a:p>
        </p:txBody>
      </p:sp>
      <p:sp>
        <p:nvSpPr>
          <p:cNvPr id="7" name="Rectangle 6"/>
          <p:cNvSpPr>
            <a:spLocks noGrp="1" noChangeArrowheads="1"/>
          </p:cNvSpPr>
          <p:nvPr>
            <p:ph type="sldNum" sz="quarter" idx="12"/>
          </p:nvPr>
        </p:nvSpPr>
        <p:spPr>
          <a:ln/>
        </p:spPr>
        <p:txBody>
          <a:bodyPr/>
          <a:lstStyle>
            <a:lvl1pPr>
              <a:defRPr/>
            </a:lvl1pPr>
          </a:lstStyle>
          <a:p>
            <a:fld id="{8956BEAB-EAE9-46E0-8978-1AACCB3E3DEB}" type="slidenum">
              <a:rPr lang="en-US" altLang="en-US"/>
              <a:pPr/>
              <a:t>‹#›</a:t>
            </a:fld>
            <a:endParaRPr lang="en-US" altLang="en-US"/>
          </a:p>
        </p:txBody>
      </p:sp>
    </p:spTree>
    <p:extLst>
      <p:ext uri="{BB962C8B-B14F-4D97-AF65-F5344CB8AC3E}">
        <p14:creationId xmlns:p14="http://schemas.microsoft.com/office/powerpoint/2010/main" val="2603036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MIS 6120 Gerald Chege</a:t>
            </a:r>
            <a:endParaRPr lang="en-US"/>
          </a:p>
        </p:txBody>
      </p:sp>
      <p:sp>
        <p:nvSpPr>
          <p:cNvPr id="9" name="Rectangle 6"/>
          <p:cNvSpPr>
            <a:spLocks noGrp="1" noChangeArrowheads="1"/>
          </p:cNvSpPr>
          <p:nvPr>
            <p:ph type="sldNum" sz="quarter" idx="12"/>
          </p:nvPr>
        </p:nvSpPr>
        <p:spPr>
          <a:ln/>
        </p:spPr>
        <p:txBody>
          <a:bodyPr/>
          <a:lstStyle>
            <a:lvl1pPr>
              <a:defRPr/>
            </a:lvl1pPr>
          </a:lstStyle>
          <a:p>
            <a:fld id="{402D2C8F-8ABE-4E77-A775-9CF1457E7CD0}" type="slidenum">
              <a:rPr lang="en-US" altLang="en-US"/>
              <a:pPr/>
              <a:t>‹#›</a:t>
            </a:fld>
            <a:endParaRPr lang="en-US" altLang="en-US"/>
          </a:p>
        </p:txBody>
      </p:sp>
    </p:spTree>
    <p:extLst>
      <p:ext uri="{BB962C8B-B14F-4D97-AF65-F5344CB8AC3E}">
        <p14:creationId xmlns:p14="http://schemas.microsoft.com/office/powerpoint/2010/main" val="1484855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MIS 6120 Gerald Chege</a:t>
            </a:r>
            <a:endParaRPr lang="en-US"/>
          </a:p>
        </p:txBody>
      </p:sp>
      <p:sp>
        <p:nvSpPr>
          <p:cNvPr id="5" name="Rectangle 6"/>
          <p:cNvSpPr>
            <a:spLocks noGrp="1" noChangeArrowheads="1"/>
          </p:cNvSpPr>
          <p:nvPr>
            <p:ph type="sldNum" sz="quarter" idx="12"/>
          </p:nvPr>
        </p:nvSpPr>
        <p:spPr>
          <a:ln/>
        </p:spPr>
        <p:txBody>
          <a:bodyPr/>
          <a:lstStyle>
            <a:lvl1pPr>
              <a:defRPr/>
            </a:lvl1pPr>
          </a:lstStyle>
          <a:p>
            <a:fld id="{D90A691B-D17A-4A94-BD28-9403877E19F4}" type="slidenum">
              <a:rPr lang="en-US" altLang="en-US"/>
              <a:pPr/>
              <a:t>‹#›</a:t>
            </a:fld>
            <a:endParaRPr lang="en-US" altLang="en-US"/>
          </a:p>
        </p:txBody>
      </p:sp>
    </p:spTree>
    <p:extLst>
      <p:ext uri="{BB962C8B-B14F-4D97-AF65-F5344CB8AC3E}">
        <p14:creationId xmlns:p14="http://schemas.microsoft.com/office/powerpoint/2010/main" val="3117044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MIS 6120 Gerald Chege</a:t>
            </a:r>
            <a:endParaRPr lang="en-US"/>
          </a:p>
        </p:txBody>
      </p:sp>
      <p:sp>
        <p:nvSpPr>
          <p:cNvPr id="4" name="Rectangle 6"/>
          <p:cNvSpPr>
            <a:spLocks noGrp="1" noChangeArrowheads="1"/>
          </p:cNvSpPr>
          <p:nvPr>
            <p:ph type="sldNum" sz="quarter" idx="12"/>
          </p:nvPr>
        </p:nvSpPr>
        <p:spPr>
          <a:ln/>
        </p:spPr>
        <p:txBody>
          <a:bodyPr/>
          <a:lstStyle>
            <a:lvl1pPr>
              <a:defRPr/>
            </a:lvl1pPr>
          </a:lstStyle>
          <a:p>
            <a:fld id="{4E67A24A-563D-4ADB-A076-EBD54AF7820D}" type="slidenum">
              <a:rPr lang="en-US" altLang="en-US"/>
              <a:pPr/>
              <a:t>‹#›</a:t>
            </a:fld>
            <a:endParaRPr lang="en-US" altLang="en-US"/>
          </a:p>
        </p:txBody>
      </p:sp>
    </p:spTree>
    <p:extLst>
      <p:ext uri="{BB962C8B-B14F-4D97-AF65-F5344CB8AC3E}">
        <p14:creationId xmlns:p14="http://schemas.microsoft.com/office/powerpoint/2010/main" val="1195570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MIS 6120 Gerald Chege</a:t>
            </a:r>
            <a:endParaRPr lang="en-US"/>
          </a:p>
        </p:txBody>
      </p:sp>
      <p:sp>
        <p:nvSpPr>
          <p:cNvPr id="7" name="Rectangle 6"/>
          <p:cNvSpPr>
            <a:spLocks noGrp="1" noChangeArrowheads="1"/>
          </p:cNvSpPr>
          <p:nvPr>
            <p:ph type="sldNum" sz="quarter" idx="12"/>
          </p:nvPr>
        </p:nvSpPr>
        <p:spPr>
          <a:ln/>
        </p:spPr>
        <p:txBody>
          <a:bodyPr/>
          <a:lstStyle>
            <a:lvl1pPr>
              <a:defRPr/>
            </a:lvl1pPr>
          </a:lstStyle>
          <a:p>
            <a:fld id="{F173285E-8288-404B-81D6-4E8EBF5B53BD}" type="slidenum">
              <a:rPr lang="en-US" altLang="en-US"/>
              <a:pPr/>
              <a:t>‹#›</a:t>
            </a:fld>
            <a:endParaRPr lang="en-US" altLang="en-US"/>
          </a:p>
        </p:txBody>
      </p:sp>
    </p:spTree>
    <p:extLst>
      <p:ext uri="{BB962C8B-B14F-4D97-AF65-F5344CB8AC3E}">
        <p14:creationId xmlns:p14="http://schemas.microsoft.com/office/powerpoint/2010/main" val="3752995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MIS 6120 Gerald Chege</a:t>
            </a:r>
            <a:endParaRPr lang="en-US"/>
          </a:p>
        </p:txBody>
      </p:sp>
      <p:sp>
        <p:nvSpPr>
          <p:cNvPr id="7" name="Rectangle 6"/>
          <p:cNvSpPr>
            <a:spLocks noGrp="1" noChangeArrowheads="1"/>
          </p:cNvSpPr>
          <p:nvPr>
            <p:ph type="sldNum" sz="quarter" idx="12"/>
          </p:nvPr>
        </p:nvSpPr>
        <p:spPr>
          <a:ln/>
        </p:spPr>
        <p:txBody>
          <a:bodyPr/>
          <a:lstStyle>
            <a:lvl1pPr>
              <a:defRPr/>
            </a:lvl1pPr>
          </a:lstStyle>
          <a:p>
            <a:fld id="{32EE3CA9-56BD-4CBE-ABE7-D57406BE8B50}" type="slidenum">
              <a:rPr lang="en-US" altLang="en-US"/>
              <a:pPr/>
              <a:t>‹#›</a:t>
            </a:fld>
            <a:endParaRPr lang="en-US" altLang="en-US"/>
          </a:p>
        </p:txBody>
      </p:sp>
    </p:spTree>
    <p:extLst>
      <p:ext uri="{BB962C8B-B14F-4D97-AF65-F5344CB8AC3E}">
        <p14:creationId xmlns:p14="http://schemas.microsoft.com/office/powerpoint/2010/main" val="2723125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r>
              <a:rPr lang="en-US" smtClean="0"/>
              <a:t>MIS 6120 Gerald Chege</a:t>
            </a: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D831B88A-EC42-4F16-B2FB-64A4438DE60C}" type="slidenum">
              <a:rPr lang="en-US" altLang="en-US"/>
              <a:pPr/>
              <a:t>‹#›</a:t>
            </a:fld>
            <a:endParaRPr lang="en-US" altLang="en-US"/>
          </a:p>
        </p:txBody>
      </p:sp>
      <p:grpSp>
        <p:nvGrpSpPr>
          <p:cNvPr id="1031" name="Group 7"/>
          <p:cNvGrpSpPr>
            <a:grpSpLocks/>
          </p:cNvGrpSpPr>
          <p:nvPr userDrawn="1"/>
        </p:nvGrpSpPr>
        <p:grpSpPr bwMode="auto">
          <a:xfrm>
            <a:off x="0" y="0"/>
            <a:ext cx="9144000" cy="6858000"/>
            <a:chOff x="0" y="0"/>
            <a:chExt cx="5760" cy="4320"/>
          </a:xfrm>
        </p:grpSpPr>
        <p:grpSp>
          <p:nvGrpSpPr>
            <p:cNvPr id="1032" name="Group 8"/>
            <p:cNvGrpSpPr>
              <a:grpSpLocks/>
            </p:cNvGrpSpPr>
            <p:nvPr/>
          </p:nvGrpSpPr>
          <p:grpSpPr bwMode="auto">
            <a:xfrm>
              <a:off x="0" y="0"/>
              <a:ext cx="5472" cy="3072"/>
              <a:chOff x="0" y="0"/>
              <a:chExt cx="5472" cy="3072"/>
            </a:xfrm>
          </p:grpSpPr>
          <p:sp>
            <p:nvSpPr>
              <p:cNvPr id="1033" name="Rectangle 9"/>
              <p:cNvSpPr>
                <a:spLocks noChangeArrowheads="1"/>
              </p:cNvSpPr>
              <p:nvPr/>
            </p:nvSpPr>
            <p:spPr bwMode="auto">
              <a:xfrm>
                <a:off x="0" y="0"/>
                <a:ext cx="384" cy="3072"/>
              </a:xfrm>
              <a:prstGeom prst="rect">
                <a:avLst/>
              </a:prstGeom>
              <a:solidFill>
                <a:schemeClr val="accent1"/>
              </a:solidFill>
              <a:ln w="9525">
                <a:noFill/>
                <a:miter lim="800000"/>
                <a:headEnd/>
                <a:tailEnd/>
              </a:ln>
              <a:effectLst/>
            </p:spPr>
            <p:txBody>
              <a:bodyPr wrap="none" anchor="ctr"/>
              <a:lstStyle/>
              <a:p>
                <a:pPr algn="ctr">
                  <a:defRPr/>
                </a:pPr>
                <a:endParaRPr lang="en-GB" sz="2400">
                  <a:latin typeface="Times New Roman" pitchFamily="18" charset="0"/>
                </a:endParaRPr>
              </a:p>
            </p:txBody>
          </p:sp>
          <p:grpSp>
            <p:nvGrpSpPr>
              <p:cNvPr id="1036" name="Group 10"/>
              <p:cNvGrpSpPr>
                <a:grpSpLocks/>
              </p:cNvGrpSpPr>
              <p:nvPr/>
            </p:nvGrpSpPr>
            <p:grpSpPr bwMode="auto">
              <a:xfrm>
                <a:off x="240" y="893"/>
                <a:ext cx="5232" cy="115"/>
                <a:chOff x="240" y="893"/>
                <a:chExt cx="5232" cy="115"/>
              </a:xfrm>
            </p:grpSpPr>
            <p:sp>
              <p:nvSpPr>
                <p:cNvPr id="1035" name="Rectangle 11"/>
                <p:cNvSpPr>
                  <a:spLocks noChangeArrowheads="1"/>
                </p:cNvSpPr>
                <p:nvPr/>
              </p:nvSpPr>
              <p:spPr bwMode="auto">
                <a:xfrm>
                  <a:off x="4320" y="893"/>
                  <a:ext cx="1152" cy="115"/>
                </a:xfrm>
                <a:prstGeom prst="rect">
                  <a:avLst/>
                </a:prstGeom>
                <a:solidFill>
                  <a:schemeClr val="folHlink"/>
                </a:solidFill>
                <a:ln w="9525">
                  <a:noFill/>
                  <a:miter lim="800000"/>
                  <a:headEnd/>
                  <a:tailEnd/>
                </a:ln>
                <a:effectLst/>
              </p:spPr>
              <p:txBody>
                <a:bodyPr wrap="none" anchor="ctr"/>
                <a:lstStyle/>
                <a:p>
                  <a:pPr algn="ctr">
                    <a:defRPr/>
                  </a:pPr>
                  <a:endParaRPr lang="en-GB" sz="2400">
                    <a:latin typeface="Times New Roman" pitchFamily="18" charset="0"/>
                  </a:endParaRPr>
                </a:p>
              </p:txBody>
            </p:sp>
            <p:sp>
              <p:nvSpPr>
                <p:cNvPr id="2" name="Line 12"/>
                <p:cNvSpPr>
                  <a:spLocks noChangeShapeType="1"/>
                </p:cNvSpPr>
                <p:nvPr/>
              </p:nvSpPr>
              <p:spPr bwMode="auto">
                <a:xfrm>
                  <a:off x="240" y="941"/>
                  <a:ext cx="5232" cy="0"/>
                </a:xfrm>
                <a:prstGeom prst="line">
                  <a:avLst/>
                </a:prstGeom>
                <a:noFill/>
                <a:ln w="19050">
                  <a:solidFill>
                    <a:schemeClr val="bg2"/>
                  </a:solidFill>
                  <a:round/>
                  <a:headEnd/>
                  <a:tailEnd/>
                </a:ln>
                <a:effectLst/>
              </p:spPr>
              <p:txBody>
                <a:bodyPr/>
                <a:lstStyle/>
                <a:p>
                  <a:pPr>
                    <a:defRPr/>
                  </a:pPr>
                  <a:endParaRPr lang="en-US">
                    <a:latin typeface="Arial" charset="0"/>
                  </a:endParaRPr>
                </a:p>
              </p:txBody>
            </p:sp>
          </p:grpSp>
        </p:grpSp>
        <p:sp>
          <p:nvSpPr>
            <p:cNvPr id="1037" name="Rectangle 13"/>
            <p:cNvSpPr>
              <a:spLocks noChangeArrowheads="1"/>
            </p:cNvSpPr>
            <p:nvPr userDrawn="1"/>
          </p:nvSpPr>
          <p:spPr bwMode="ltGray">
            <a:xfrm>
              <a:off x="0" y="0"/>
              <a:ext cx="385" cy="346"/>
            </a:xfrm>
            <a:prstGeom prst="rect">
              <a:avLst/>
            </a:prstGeom>
            <a:solidFill>
              <a:srgbClr val="FF0000"/>
            </a:solidFill>
            <a:ln w="9525">
              <a:solidFill>
                <a:srgbClr val="CC0000"/>
              </a:solidFill>
              <a:miter lim="800000"/>
              <a:headEnd/>
              <a:tailEnd/>
            </a:ln>
            <a:effectLst/>
          </p:spPr>
          <p:txBody>
            <a:bodyPr wrap="none" anchor="ctr"/>
            <a:lstStyle/>
            <a:p>
              <a:pPr algn="ctr">
                <a:defRPr/>
              </a:pPr>
              <a:r>
                <a:rPr kumimoji="1" lang="en-GB" sz="2400" b="1">
                  <a:solidFill>
                    <a:srgbClr val="0000FF"/>
                  </a:solidFill>
                  <a:latin typeface="Tahoma" pitchFamily="34" charset="0"/>
                </a:rPr>
                <a:t>G</a:t>
              </a:r>
            </a:p>
          </p:txBody>
        </p:sp>
        <p:sp>
          <p:nvSpPr>
            <p:cNvPr id="1038" name="Rectangle 14"/>
            <p:cNvSpPr>
              <a:spLocks noChangeArrowheads="1"/>
            </p:cNvSpPr>
            <p:nvPr userDrawn="1"/>
          </p:nvSpPr>
          <p:spPr bwMode="ltGray">
            <a:xfrm>
              <a:off x="5420" y="3929"/>
              <a:ext cx="340" cy="391"/>
            </a:xfrm>
            <a:prstGeom prst="rect">
              <a:avLst/>
            </a:prstGeom>
            <a:solidFill>
              <a:srgbClr val="DDDDDD"/>
            </a:solidFill>
            <a:ln w="9525">
              <a:noFill/>
              <a:miter lim="800000"/>
              <a:headEnd/>
              <a:tailEnd/>
            </a:ln>
            <a:effectLst/>
          </p:spPr>
          <p:txBody>
            <a:bodyPr wrap="none" anchor="ctr"/>
            <a:lstStyle/>
            <a:p>
              <a:pPr algn="ctr">
                <a:defRPr/>
              </a:pPr>
              <a:r>
                <a:rPr kumimoji="1" lang="en-GB" sz="2400" b="1">
                  <a:solidFill>
                    <a:schemeClr val="accent2"/>
                  </a:solidFill>
                  <a:latin typeface="Tahoma" pitchFamily="34" charset="0"/>
                </a:rPr>
                <a:t>C</a:t>
              </a: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eaLnBrk="0" fontAlgn="base" hangingPunct="0">
        <a:spcBef>
          <a:spcPct val="0"/>
        </a:spcBef>
        <a:spcAft>
          <a:spcPct val="0"/>
        </a:spcAft>
        <a:defRPr sz="44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Arial" charset="0"/>
        </a:defRPr>
      </a:lvl2pPr>
      <a:lvl3pPr algn="ctr" rtl="0" eaLnBrk="0" fontAlgn="base" hangingPunct="0">
        <a:spcBef>
          <a:spcPct val="0"/>
        </a:spcBef>
        <a:spcAft>
          <a:spcPct val="0"/>
        </a:spcAft>
        <a:defRPr sz="4400">
          <a:solidFill>
            <a:srgbClr val="FF0000"/>
          </a:solidFill>
          <a:latin typeface="Arial" charset="0"/>
        </a:defRPr>
      </a:lvl3pPr>
      <a:lvl4pPr algn="ctr" rtl="0" eaLnBrk="0" fontAlgn="base" hangingPunct="0">
        <a:spcBef>
          <a:spcPct val="0"/>
        </a:spcBef>
        <a:spcAft>
          <a:spcPct val="0"/>
        </a:spcAft>
        <a:defRPr sz="4400">
          <a:solidFill>
            <a:srgbClr val="FF0000"/>
          </a:solidFill>
          <a:latin typeface="Arial" charset="0"/>
        </a:defRPr>
      </a:lvl4pPr>
      <a:lvl5pPr algn="ctr" rtl="0" eaLnBrk="0" fontAlgn="base" hangingPunct="0">
        <a:spcBef>
          <a:spcPct val="0"/>
        </a:spcBef>
        <a:spcAft>
          <a:spcPct val="0"/>
        </a:spcAft>
        <a:defRPr sz="4400">
          <a:solidFill>
            <a:srgbClr val="FF0000"/>
          </a:solidFill>
          <a:latin typeface="Arial" charset="0"/>
        </a:defRPr>
      </a:lvl5pPr>
      <a:lvl6pPr marL="457200" algn="ctr" rtl="0" fontAlgn="base">
        <a:spcBef>
          <a:spcPct val="0"/>
        </a:spcBef>
        <a:spcAft>
          <a:spcPct val="0"/>
        </a:spcAft>
        <a:defRPr sz="4400">
          <a:solidFill>
            <a:srgbClr val="FF0000"/>
          </a:solidFill>
          <a:latin typeface="Arial" charset="0"/>
        </a:defRPr>
      </a:lvl6pPr>
      <a:lvl7pPr marL="914400" algn="ctr" rtl="0" fontAlgn="base">
        <a:spcBef>
          <a:spcPct val="0"/>
        </a:spcBef>
        <a:spcAft>
          <a:spcPct val="0"/>
        </a:spcAft>
        <a:defRPr sz="4400">
          <a:solidFill>
            <a:srgbClr val="FF0000"/>
          </a:solidFill>
          <a:latin typeface="Arial" charset="0"/>
        </a:defRPr>
      </a:lvl7pPr>
      <a:lvl8pPr marL="1371600" algn="ctr" rtl="0" fontAlgn="base">
        <a:spcBef>
          <a:spcPct val="0"/>
        </a:spcBef>
        <a:spcAft>
          <a:spcPct val="0"/>
        </a:spcAft>
        <a:defRPr sz="4400">
          <a:solidFill>
            <a:srgbClr val="FF0000"/>
          </a:solidFill>
          <a:latin typeface="Arial" charset="0"/>
        </a:defRPr>
      </a:lvl8pPr>
      <a:lvl9pPr marL="1828800" algn="ctr" rtl="0" fontAlgn="base">
        <a:spcBef>
          <a:spcPct val="0"/>
        </a:spcBef>
        <a:spcAft>
          <a:spcPct val="0"/>
        </a:spcAft>
        <a:defRPr sz="4400">
          <a:solidFill>
            <a:srgbClr val="FF0000"/>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http://www.etsi.org/topbars_images/top_blue/top_blue_r2_c1.gif"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http://standards.ieee.org/img/smsalogo.gif"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hyperlink" Target="http://www.umts-forum.org/servlet/dycon/ztumts/umts/Live/en/umts/home" TargetMode="External"/><Relationship Id="rId2" Type="http://schemas.openxmlformats.org/officeDocument/2006/relationships/notesSlide" Target="../notesSlides/notesSlide49.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51.xml.rels><?xml version="1.0" encoding="UTF-8" standalone="yes"?>
<Relationships xmlns="http://schemas.openxmlformats.org/package/2006/relationships"><Relationship Id="rId3" Type="http://schemas.openxmlformats.org/officeDocument/2006/relationships/hyperlink" Target="/" TargetMode="External"/><Relationship Id="rId2" Type="http://schemas.openxmlformats.org/officeDocument/2006/relationships/notesSlide" Target="../notesSlides/notesSlide50.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5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55.xml"/><Relationship Id="rId1" Type="http://schemas.openxmlformats.org/officeDocument/2006/relationships/slideLayout" Target="../slideLayouts/slideLayout7.xml"/><Relationship Id="rId4" Type="http://schemas.openxmlformats.org/officeDocument/2006/relationships/image" Target="http://www.ietf.org/images/ietflogo2e.gif" TargetMode="External"/></Relationships>
</file>

<file path=ppt/slides/_rels/slide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A6CB505-5DFA-4317-92F5-5D6BA36A3C8F}" type="datetime1">
              <a:rPr lang="en-GB" altLang="en-US" sz="1400">
                <a:cs typeface="Arial" panose="020B0604020202020204" pitchFamily="34" charset="0"/>
              </a:rPr>
              <a:pPr eaLnBrk="1" hangingPunct="1"/>
              <a:t>10/09/2015</a:t>
            </a:fld>
            <a:endParaRPr lang="en-GB" altLang="en-US" sz="1400">
              <a:cs typeface="Arial" panose="020B0604020202020204" pitchFamily="34" charset="0"/>
            </a:endParaRPr>
          </a:p>
        </p:txBody>
      </p:sp>
      <p:sp>
        <p:nvSpPr>
          <p:cNvPr id="2051" name="Rectangle 6"/>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A895523F-4BAE-489C-A483-920C63AB7F14}" type="slidenum">
              <a:rPr lang="en-GB" altLang="en-US" sz="1400">
                <a:cs typeface="Arial" panose="020B0604020202020204" pitchFamily="34" charset="0"/>
              </a:rPr>
              <a:pPr algn="r" eaLnBrk="1" hangingPunct="1"/>
              <a:t>1</a:t>
            </a:fld>
            <a:endParaRPr lang="en-GB" altLang="en-US" sz="1400">
              <a:cs typeface="Arial" panose="020B0604020202020204" pitchFamily="34" charset="0"/>
            </a:endParaRPr>
          </a:p>
        </p:txBody>
      </p:sp>
      <p:sp>
        <p:nvSpPr>
          <p:cNvPr id="2052" name="Rectangle 5"/>
          <p:cNvSpPr>
            <a:spLocks noGrp="1" noChangeArrowheads="1"/>
          </p:cNvSpPr>
          <p:nvPr>
            <p:ph type="ctrTitle" idx="4294967295"/>
          </p:nvPr>
        </p:nvSpPr>
        <p:spPr>
          <a:xfrm>
            <a:off x="539750" y="1612900"/>
            <a:ext cx="7918450" cy="3173413"/>
          </a:xfrm>
        </p:spPr>
        <p:txBody>
          <a:bodyPr/>
          <a:lstStyle/>
          <a:p>
            <a:pPr eaLnBrk="1" hangingPunct="1"/>
            <a:r>
              <a:rPr lang="en-GB" altLang="en-US" sz="6000" dirty="0" smtClean="0"/>
              <a:t/>
            </a:r>
            <a:br>
              <a:rPr lang="en-GB" altLang="en-US" sz="6000" dirty="0" smtClean="0"/>
            </a:br>
            <a:r>
              <a:rPr lang="en-GB" altLang="en-US" sz="6000" dirty="0" smtClean="0"/>
              <a:t/>
            </a:r>
            <a:br>
              <a:rPr lang="en-GB" altLang="en-US" sz="6000" dirty="0" smtClean="0"/>
            </a:br>
            <a:r>
              <a:rPr lang="en-GB" altLang="en-US" sz="6000" dirty="0" smtClean="0"/>
              <a:t>MIS 6120</a:t>
            </a:r>
            <a:r>
              <a:rPr lang="en-GB" altLang="en-US" sz="6000" dirty="0" smtClean="0"/>
              <a:t/>
            </a:r>
            <a:br>
              <a:rPr lang="en-GB" altLang="en-US" sz="6000" dirty="0" smtClean="0"/>
            </a:br>
            <a:r>
              <a:rPr lang="en-GB" altLang="en-US" sz="6000" dirty="0" smtClean="0"/>
              <a:t/>
            </a:r>
            <a:br>
              <a:rPr lang="en-GB" altLang="en-US" sz="6000" dirty="0" smtClean="0"/>
            </a:br>
            <a:r>
              <a:rPr lang="en-GB" altLang="en-US" dirty="0" smtClean="0"/>
              <a:t>MOBILE COMPUTING</a:t>
            </a:r>
            <a:r>
              <a:rPr lang="en-GB" altLang="en-US" sz="6000" dirty="0" smtClean="0"/>
              <a:t/>
            </a:r>
            <a:br>
              <a:rPr lang="en-GB" altLang="en-US" sz="6000" dirty="0" smtClean="0"/>
            </a:br>
            <a:r>
              <a:rPr lang="en-GB" altLang="en-US" sz="6000" dirty="0" smtClean="0"/>
              <a:t/>
            </a:r>
            <a:br>
              <a:rPr lang="en-GB" altLang="en-US" sz="6000" dirty="0" smtClean="0"/>
            </a:br>
            <a:r>
              <a:rPr lang="en-GB" altLang="en-US" i="1" dirty="0" smtClean="0"/>
              <a:t>FALL </a:t>
            </a:r>
            <a:r>
              <a:rPr lang="en-GB" altLang="en-US" i="1" dirty="0" smtClean="0"/>
              <a:t>2015,</a:t>
            </a:r>
            <a:r>
              <a:rPr lang="en-GB" altLang="en-US" i="1" dirty="0"/>
              <a:t/>
            </a:r>
            <a:br>
              <a:rPr lang="en-GB" altLang="en-US" i="1" dirty="0"/>
            </a:br>
            <a:r>
              <a:rPr lang="en-GB" altLang="en-US" i="1" dirty="0" err="1" smtClean="0"/>
              <a:t>Dr</a:t>
            </a:r>
            <a:r>
              <a:rPr lang="en-GB" altLang="en-US" i="1" dirty="0" err="1" smtClean="0"/>
              <a:t>.</a:t>
            </a:r>
            <a:r>
              <a:rPr lang="en-GB" altLang="en-US" i="1" dirty="0" smtClean="0"/>
              <a:t> Gerald Chege</a:t>
            </a:r>
            <a:br>
              <a:rPr lang="en-GB" altLang="en-US" i="1" dirty="0" smtClean="0"/>
            </a:br>
            <a:endParaRPr lang="en-GB" altLang="en-US" i="1" dirty="0" smtClean="0"/>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457200" y="381000"/>
            <a:ext cx="7848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pPr>
            <a:r>
              <a:rPr lang="en-US" altLang="en-US" sz="3200" b="1">
                <a:solidFill>
                  <a:schemeClr val="tx1"/>
                </a:solidFill>
              </a:rPr>
              <a:t>              Milestones for the Internet</a:t>
            </a:r>
          </a:p>
        </p:txBody>
      </p:sp>
      <p:sp>
        <p:nvSpPr>
          <p:cNvPr id="10243" name="Text Box 3"/>
          <p:cNvSpPr txBox="1">
            <a:spLocks noChangeArrowheads="1"/>
          </p:cNvSpPr>
          <p:nvPr/>
        </p:nvSpPr>
        <p:spPr bwMode="auto">
          <a:xfrm>
            <a:off x="381000" y="1066800"/>
            <a:ext cx="8534400"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lnSpc>
                <a:spcPct val="90000"/>
              </a:lnSpc>
              <a:spcBef>
                <a:spcPct val="20000"/>
              </a:spcBef>
              <a:buFont typeface="Wingdings" panose="05000000000000000000" pitchFamily="2" charset="2"/>
              <a:buChar char="q"/>
            </a:pPr>
            <a:r>
              <a:rPr lang="en-US" altLang="en-US" sz="2400">
                <a:solidFill>
                  <a:schemeClr val="tx1"/>
                </a:solidFill>
              </a:rPr>
              <a:t> 1957 – ARPA founded following USSR’s Sputnik launch</a:t>
            </a:r>
          </a:p>
          <a:p>
            <a:pPr eaLnBrk="1" hangingPunct="1">
              <a:lnSpc>
                <a:spcPct val="90000"/>
              </a:lnSpc>
              <a:spcBef>
                <a:spcPct val="20000"/>
              </a:spcBef>
              <a:buFont typeface="Wingdings" panose="05000000000000000000" pitchFamily="2" charset="2"/>
              <a:buChar char="q"/>
            </a:pPr>
            <a:r>
              <a:rPr lang="en-US" altLang="en-US" sz="2400">
                <a:solidFill>
                  <a:schemeClr val="tx1"/>
                </a:solidFill>
              </a:rPr>
              <a:t> 1961 </a:t>
            </a:r>
            <a:r>
              <a:rPr lang="en-US" altLang="en-US" sz="2400">
                <a:solidFill>
                  <a:schemeClr val="tx1"/>
                </a:solidFill>
                <a:cs typeface="Times New Roman" panose="02020603050405020304" pitchFamily="18" charset="0"/>
              </a:rPr>
              <a:t>– Leonard Kleinrock, MIT</a:t>
            </a:r>
            <a:r>
              <a:rPr lang="en-US" altLang="en-US" sz="2400">
                <a:solidFill>
                  <a:schemeClr val="tx1"/>
                </a:solidFill>
              </a:rPr>
              <a:t> – first paper on “Packet Switch”</a:t>
            </a:r>
          </a:p>
          <a:p>
            <a:pPr eaLnBrk="1" hangingPunct="1">
              <a:lnSpc>
                <a:spcPct val="90000"/>
              </a:lnSpc>
              <a:spcBef>
                <a:spcPct val="20000"/>
              </a:spcBef>
              <a:buFont typeface="Wingdings" panose="05000000000000000000" pitchFamily="2" charset="2"/>
              <a:buChar char="q"/>
            </a:pPr>
            <a:r>
              <a:rPr lang="en-US" altLang="en-US" sz="2400">
                <a:solidFill>
                  <a:schemeClr val="tx1"/>
                </a:solidFill>
              </a:rPr>
              <a:t> 1964 – Paul Baran, RAND, No single outage point</a:t>
            </a:r>
          </a:p>
          <a:p>
            <a:pPr eaLnBrk="1" hangingPunct="1">
              <a:lnSpc>
                <a:spcPct val="90000"/>
              </a:lnSpc>
              <a:spcBef>
                <a:spcPct val="20000"/>
              </a:spcBef>
              <a:buFont typeface="Wingdings" panose="05000000000000000000" pitchFamily="2" charset="2"/>
              <a:buChar char="q"/>
            </a:pPr>
            <a:r>
              <a:rPr lang="en-US" altLang="en-US" sz="2400">
                <a:solidFill>
                  <a:schemeClr val="tx1"/>
                </a:solidFill>
              </a:rPr>
              <a:t> 1965 – TX-2 </a:t>
            </a:r>
            <a:r>
              <a:rPr lang="en-US" altLang="en-US" sz="2400">
                <a:solidFill>
                  <a:schemeClr val="tx1"/>
                </a:solidFill>
                <a:cs typeface="Times New Roman" panose="02020603050405020304" pitchFamily="18" charset="0"/>
              </a:rPr>
              <a:t>at MIT Lincoln Lab and AN / FSQ-32 at System Development Corporation (Santa Monica, CA) are directly linked (without packet switches) via a dedicated 1200 bps phone line</a:t>
            </a:r>
          </a:p>
          <a:p>
            <a:pPr eaLnBrk="1" hangingPunct="1">
              <a:lnSpc>
                <a:spcPct val="90000"/>
              </a:lnSpc>
              <a:spcBef>
                <a:spcPct val="20000"/>
              </a:spcBef>
              <a:buFont typeface="Wingdings" panose="05000000000000000000" pitchFamily="2" charset="2"/>
              <a:buChar char="q"/>
            </a:pPr>
            <a:r>
              <a:rPr lang="en-US" altLang="en-US" sz="2400">
                <a:solidFill>
                  <a:schemeClr val="tx1"/>
                </a:solidFill>
              </a:rPr>
              <a:t> 1971 – Ray Tomlinson invents email </a:t>
            </a:r>
          </a:p>
          <a:p>
            <a:pPr eaLnBrk="1" hangingPunct="1">
              <a:lnSpc>
                <a:spcPct val="90000"/>
              </a:lnSpc>
              <a:spcBef>
                <a:spcPct val="20000"/>
              </a:spcBef>
              <a:buFont typeface="Wingdings" panose="05000000000000000000" pitchFamily="2" charset="2"/>
              <a:buChar char="q"/>
            </a:pPr>
            <a:r>
              <a:rPr lang="en-US" altLang="en-US" sz="2400">
                <a:solidFill>
                  <a:schemeClr val="tx1"/>
                </a:solidFill>
              </a:rPr>
              <a:t> 1972 – First public demo of Internet in ICCC, Telnet / FTP invented</a:t>
            </a:r>
          </a:p>
          <a:p>
            <a:pPr eaLnBrk="1" hangingPunct="1">
              <a:lnSpc>
                <a:spcPct val="90000"/>
              </a:lnSpc>
              <a:spcBef>
                <a:spcPct val="20000"/>
              </a:spcBef>
              <a:buFont typeface="Wingdings" panose="05000000000000000000" pitchFamily="2" charset="2"/>
              <a:buChar char="q"/>
            </a:pPr>
            <a:r>
              <a:rPr lang="en-US" altLang="en-US" sz="2400">
                <a:solidFill>
                  <a:schemeClr val="tx1"/>
                </a:solidFill>
              </a:rPr>
              <a:t> 1983 – 1</a:t>
            </a:r>
            <a:r>
              <a:rPr lang="en-US" altLang="en-US" sz="2400" baseline="30000">
                <a:solidFill>
                  <a:schemeClr val="tx1"/>
                </a:solidFill>
              </a:rPr>
              <a:t>st</a:t>
            </a:r>
            <a:r>
              <a:rPr lang="en-US" altLang="en-US" sz="2400">
                <a:solidFill>
                  <a:schemeClr val="tx1"/>
                </a:solidFill>
              </a:rPr>
              <a:t> January TCP / IP became the Internet protocol</a:t>
            </a:r>
          </a:p>
          <a:p>
            <a:pPr eaLnBrk="1" hangingPunct="1">
              <a:lnSpc>
                <a:spcPct val="90000"/>
              </a:lnSpc>
              <a:spcBef>
                <a:spcPct val="20000"/>
              </a:spcBef>
              <a:buFont typeface="Wingdings" panose="05000000000000000000" pitchFamily="2" charset="2"/>
              <a:buChar char="q"/>
            </a:pPr>
            <a:r>
              <a:rPr lang="en-US" altLang="en-US" sz="2400">
                <a:solidFill>
                  <a:schemeClr val="tx1"/>
                </a:solidFill>
              </a:rPr>
              <a:t> 1991 – Tim Berners Lee invents World Wide Web</a:t>
            </a:r>
          </a:p>
          <a:p>
            <a:pPr eaLnBrk="1" hangingPunct="1">
              <a:lnSpc>
                <a:spcPct val="90000"/>
              </a:lnSpc>
              <a:spcBef>
                <a:spcPct val="20000"/>
              </a:spcBef>
              <a:buFont typeface="Wingdings" panose="05000000000000000000" pitchFamily="2" charset="2"/>
              <a:buChar char="q"/>
            </a:pPr>
            <a:r>
              <a:rPr lang="en-US" altLang="en-US" sz="2400">
                <a:solidFill>
                  <a:schemeClr val="tx1"/>
                </a:solidFill>
              </a:rPr>
              <a:t> 2000 – Internet boom</a:t>
            </a:r>
          </a:p>
          <a:p>
            <a:pPr eaLnBrk="1" hangingPunct="1">
              <a:lnSpc>
                <a:spcPct val="90000"/>
              </a:lnSpc>
              <a:spcBef>
                <a:spcPct val="20000"/>
              </a:spcBef>
              <a:buFont typeface="Wingdings" panose="05000000000000000000" pitchFamily="2" charset="2"/>
              <a:buChar char="q"/>
            </a:pPr>
            <a:r>
              <a:rPr lang="en-US" altLang="en-US" sz="2400">
                <a:solidFill>
                  <a:schemeClr val="tx1"/>
                </a:solidFill>
              </a:rPr>
              <a:t> 2002 – Dotcom bust</a:t>
            </a:r>
          </a:p>
          <a:p>
            <a:pPr eaLnBrk="1" hangingPunct="1">
              <a:spcBef>
                <a:spcPct val="50000"/>
              </a:spcBef>
            </a:pPr>
            <a:endParaRPr lang="en-US" altLang="en-US" sz="2400">
              <a:solidFill>
                <a:schemeClr val="tx1"/>
              </a:solidFill>
            </a:endParaRPr>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2769876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304800" y="304800"/>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pPr>
            <a:endParaRPr lang="en-US" altLang="en-US" sz="2400">
              <a:solidFill>
                <a:schemeClr val="tx1"/>
              </a:solidFill>
            </a:endParaRPr>
          </a:p>
        </p:txBody>
      </p:sp>
      <p:sp>
        <p:nvSpPr>
          <p:cNvPr id="11267" name="Text Box 3"/>
          <p:cNvSpPr txBox="1">
            <a:spLocks noChangeArrowheads="1"/>
          </p:cNvSpPr>
          <p:nvPr/>
        </p:nvSpPr>
        <p:spPr bwMode="auto">
          <a:xfrm>
            <a:off x="304800" y="381000"/>
            <a:ext cx="822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pPr>
            <a:r>
              <a:rPr lang="en-US" altLang="en-US" sz="3200" b="1">
                <a:solidFill>
                  <a:schemeClr val="tx1"/>
                </a:solidFill>
              </a:rPr>
              <a:t>          Motivations for Mobile Computing</a:t>
            </a:r>
          </a:p>
        </p:txBody>
      </p:sp>
      <p:sp>
        <p:nvSpPr>
          <p:cNvPr id="11268" name="Text Box 4"/>
          <p:cNvSpPr txBox="1">
            <a:spLocks noChangeArrowheads="1"/>
          </p:cNvSpPr>
          <p:nvPr/>
        </p:nvSpPr>
        <p:spPr bwMode="auto">
          <a:xfrm>
            <a:off x="228600" y="1371600"/>
            <a:ext cx="8458200" cy="538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sz="2400">
                <a:solidFill>
                  <a:schemeClr val="tx1"/>
                </a:solidFill>
              </a:rPr>
              <a:t> Think of …</a:t>
            </a:r>
          </a:p>
          <a:p>
            <a:pPr lvl="1" eaLnBrk="1" hangingPunct="1">
              <a:spcBef>
                <a:spcPct val="50000"/>
              </a:spcBef>
              <a:buFont typeface="Wingdings" panose="05000000000000000000" pitchFamily="2" charset="2"/>
              <a:buChar char="§"/>
            </a:pPr>
            <a:r>
              <a:rPr lang="en-US" altLang="en-US" sz="2400">
                <a:solidFill>
                  <a:schemeClr val="tx1"/>
                </a:solidFill>
              </a:rPr>
              <a:t> You are traveling. You are in a place you are not familiar with. It is quite late at night. Suddenly you had a flat tyre, or it started raining, or you need to  catch a train from the nearest station.</a:t>
            </a:r>
          </a:p>
          <a:p>
            <a:pPr lvl="1" eaLnBrk="1" hangingPunct="1">
              <a:spcBef>
                <a:spcPct val="50000"/>
              </a:spcBef>
              <a:buFont typeface="Wingdings" panose="05000000000000000000" pitchFamily="2" charset="2"/>
              <a:buChar char="§"/>
            </a:pPr>
            <a:r>
              <a:rPr lang="en-US" altLang="en-US" sz="2400">
                <a:solidFill>
                  <a:schemeClr val="tx1"/>
                </a:solidFill>
              </a:rPr>
              <a:t> You need to know train timing, direction to the station, or the nearest hotel with direction, or where you are, etc.</a:t>
            </a:r>
          </a:p>
          <a:p>
            <a:pPr lvl="1" eaLnBrk="1" hangingPunct="1">
              <a:spcBef>
                <a:spcPct val="50000"/>
              </a:spcBef>
              <a:buFont typeface="Wingdings" panose="05000000000000000000" pitchFamily="2" charset="2"/>
              <a:buChar char="§"/>
            </a:pPr>
            <a:r>
              <a:rPr lang="en-US" altLang="en-US" sz="2400">
                <a:solidFill>
                  <a:schemeClr val="tx1"/>
                </a:solidFill>
              </a:rPr>
              <a:t> You need an alert if any of the robots goes down for more than 5 minutes.</a:t>
            </a:r>
          </a:p>
          <a:p>
            <a:pPr lvl="1" eaLnBrk="1" hangingPunct="1">
              <a:spcBef>
                <a:spcPct val="50000"/>
              </a:spcBef>
              <a:buFont typeface="Wingdings" panose="05000000000000000000" pitchFamily="2" charset="2"/>
              <a:buChar char="§"/>
            </a:pPr>
            <a:r>
              <a:rPr lang="en-US" altLang="en-US" sz="2400">
                <a:solidFill>
                  <a:schemeClr val="tx1"/>
                </a:solidFill>
              </a:rPr>
              <a:t> You want to be notified if a particular mail is received in your mailbox from a very important client.</a:t>
            </a:r>
          </a:p>
          <a:p>
            <a:pPr lvl="1" eaLnBrk="1" hangingPunct="1">
              <a:spcBef>
                <a:spcPct val="50000"/>
              </a:spcBef>
              <a:buFont typeface="Wingdings" panose="05000000000000000000" pitchFamily="2" charset="2"/>
              <a:buNone/>
            </a:pPr>
            <a:endParaRPr lang="en-US" altLang="en-US" sz="2400">
              <a:solidFill>
                <a:schemeClr val="tx1"/>
              </a:solidFill>
            </a:endParaRPr>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1492952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228600" y="2286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pPr>
            <a:r>
              <a:rPr lang="en-US" altLang="en-US" sz="3200" b="1">
                <a:solidFill>
                  <a:schemeClr val="tx1"/>
                </a:solidFill>
              </a:rPr>
              <a:t>	               Mobile Computing</a:t>
            </a:r>
          </a:p>
        </p:txBody>
      </p:sp>
      <p:sp>
        <p:nvSpPr>
          <p:cNvPr id="12291" name="Text Box 3"/>
          <p:cNvSpPr txBox="1">
            <a:spLocks noChangeArrowheads="1"/>
          </p:cNvSpPr>
          <p:nvPr/>
        </p:nvSpPr>
        <p:spPr bwMode="auto">
          <a:xfrm>
            <a:off x="609600" y="1586259"/>
            <a:ext cx="8077200" cy="429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pPr>
            <a:r>
              <a:rPr lang="en-US" altLang="en-US" sz="2400" dirty="0">
                <a:solidFill>
                  <a:schemeClr val="tx1"/>
                </a:solidFill>
              </a:rPr>
              <a:t>Can be defined as “a computing environment over physical mobility”</a:t>
            </a:r>
          </a:p>
          <a:p>
            <a:pPr eaLnBrk="1" hangingPunct="1">
              <a:spcBef>
                <a:spcPct val="50000"/>
              </a:spcBef>
              <a:buFont typeface="Wingdings" panose="05000000000000000000" pitchFamily="2" charset="2"/>
              <a:buChar char="q"/>
            </a:pPr>
            <a:r>
              <a:rPr lang="en-US" altLang="en-US" sz="2400" dirty="0">
                <a:solidFill>
                  <a:schemeClr val="tx1"/>
                </a:solidFill>
              </a:rPr>
              <a:t> The user should be able to access data, information, or other logical objects from any device in any network while on the move. </a:t>
            </a:r>
          </a:p>
          <a:p>
            <a:pPr eaLnBrk="1" hangingPunct="1">
              <a:spcBef>
                <a:spcPct val="50000"/>
              </a:spcBef>
              <a:buFont typeface="Wingdings" panose="05000000000000000000" pitchFamily="2" charset="2"/>
              <a:buChar char="q"/>
            </a:pPr>
            <a:r>
              <a:rPr lang="en-US" altLang="en-US" sz="2400" dirty="0">
                <a:solidFill>
                  <a:schemeClr val="tx1"/>
                </a:solidFill>
              </a:rPr>
              <a:t> It should allow a user to perform a task from anywhere using a computing device in the public, corporate and personal information spaces. </a:t>
            </a:r>
          </a:p>
          <a:p>
            <a:pPr eaLnBrk="1" hangingPunct="1">
              <a:spcBef>
                <a:spcPct val="50000"/>
              </a:spcBef>
              <a:buFont typeface="Wingdings" panose="05000000000000000000" pitchFamily="2" charset="2"/>
              <a:buChar char="q"/>
            </a:pPr>
            <a:r>
              <a:rPr lang="en-US" altLang="en-US" sz="2400" dirty="0">
                <a:solidFill>
                  <a:schemeClr val="tx1"/>
                </a:solidFill>
              </a:rPr>
              <a:t> The communication bearer should be spread over both – wired and wireless media.</a:t>
            </a:r>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3437255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304800" y="304800"/>
            <a:ext cx="8458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pPr>
            <a:r>
              <a:rPr lang="en-US" altLang="en-US" sz="3200" b="1">
                <a:solidFill>
                  <a:schemeClr val="tx1"/>
                </a:solidFill>
              </a:rPr>
              <a:t>         Different names of Mobile Computing</a:t>
            </a:r>
          </a:p>
        </p:txBody>
      </p:sp>
      <p:sp>
        <p:nvSpPr>
          <p:cNvPr id="13315" name="Text Box 3"/>
          <p:cNvSpPr txBox="1">
            <a:spLocks noChangeArrowheads="1"/>
          </p:cNvSpPr>
          <p:nvPr/>
        </p:nvSpPr>
        <p:spPr bwMode="auto">
          <a:xfrm>
            <a:off x="533400" y="1981200"/>
            <a:ext cx="8077200" cy="323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lnSpc>
                <a:spcPct val="90000"/>
              </a:lnSpc>
              <a:spcBef>
                <a:spcPct val="20000"/>
              </a:spcBef>
              <a:buFont typeface="Wingdings" panose="05000000000000000000" pitchFamily="2" charset="2"/>
              <a:buChar char="q"/>
            </a:pPr>
            <a:r>
              <a:rPr lang="en-US" altLang="en-US" sz="2400">
                <a:solidFill>
                  <a:schemeClr val="tx1"/>
                </a:solidFill>
                <a:cs typeface="Arial" panose="020B0604020202020204" pitchFamily="34" charset="0"/>
              </a:rPr>
              <a:t> VHE – Virtual Home Environment</a:t>
            </a:r>
            <a:endParaRPr lang="en-US" altLang="en-US" sz="2400">
              <a:solidFill>
                <a:schemeClr val="tx1"/>
              </a:solidFill>
            </a:endParaRPr>
          </a:p>
          <a:p>
            <a:pPr eaLnBrk="1" hangingPunct="1">
              <a:lnSpc>
                <a:spcPct val="90000"/>
              </a:lnSpc>
              <a:spcBef>
                <a:spcPct val="20000"/>
              </a:spcBef>
              <a:buFont typeface="Wingdings" panose="05000000000000000000" pitchFamily="2" charset="2"/>
              <a:buChar char="q"/>
            </a:pPr>
            <a:r>
              <a:rPr lang="en-US" altLang="en-US" sz="2400">
                <a:solidFill>
                  <a:schemeClr val="tx1"/>
                </a:solidFill>
                <a:cs typeface="Arial" panose="020B0604020202020204" pitchFamily="34" charset="0"/>
              </a:rPr>
              <a:t> Anywhere, anytime information</a:t>
            </a:r>
            <a:r>
              <a:rPr lang="en-US" altLang="en-US" sz="2400">
                <a:solidFill>
                  <a:schemeClr val="tx1"/>
                </a:solidFill>
              </a:rPr>
              <a:t> </a:t>
            </a:r>
          </a:p>
          <a:p>
            <a:pPr eaLnBrk="1" hangingPunct="1">
              <a:lnSpc>
                <a:spcPct val="90000"/>
              </a:lnSpc>
              <a:spcBef>
                <a:spcPct val="20000"/>
              </a:spcBef>
              <a:buFont typeface="Wingdings" panose="05000000000000000000" pitchFamily="2" charset="2"/>
              <a:buChar char="q"/>
            </a:pPr>
            <a:r>
              <a:rPr lang="en-US" altLang="en-US" sz="2400">
                <a:solidFill>
                  <a:schemeClr val="tx1"/>
                </a:solidFill>
                <a:cs typeface="Arial" panose="020B0604020202020204" pitchFamily="34" charset="0"/>
              </a:rPr>
              <a:t> Nomadic computing</a:t>
            </a:r>
            <a:r>
              <a:rPr lang="en-US" altLang="en-US" sz="2400">
                <a:solidFill>
                  <a:schemeClr val="tx1"/>
                </a:solidFill>
              </a:rPr>
              <a:t> </a:t>
            </a:r>
          </a:p>
          <a:p>
            <a:pPr eaLnBrk="1" hangingPunct="1">
              <a:lnSpc>
                <a:spcPct val="90000"/>
              </a:lnSpc>
              <a:spcBef>
                <a:spcPct val="20000"/>
              </a:spcBef>
              <a:buFont typeface="Wingdings" panose="05000000000000000000" pitchFamily="2" charset="2"/>
              <a:buChar char="q"/>
            </a:pPr>
            <a:r>
              <a:rPr lang="en-US" altLang="en-US" sz="2400">
                <a:solidFill>
                  <a:schemeClr val="tx1"/>
                </a:solidFill>
                <a:cs typeface="Arial" panose="020B0604020202020204" pitchFamily="34" charset="0"/>
              </a:rPr>
              <a:t> Pervasive computing</a:t>
            </a:r>
            <a:r>
              <a:rPr lang="en-US" altLang="en-US" sz="2400">
                <a:solidFill>
                  <a:schemeClr val="tx1"/>
                </a:solidFill>
              </a:rPr>
              <a:t> </a:t>
            </a:r>
          </a:p>
          <a:p>
            <a:pPr eaLnBrk="1" hangingPunct="1">
              <a:lnSpc>
                <a:spcPct val="90000"/>
              </a:lnSpc>
              <a:spcBef>
                <a:spcPct val="20000"/>
              </a:spcBef>
              <a:buFont typeface="Wingdings" panose="05000000000000000000" pitchFamily="2" charset="2"/>
              <a:buChar char="q"/>
            </a:pPr>
            <a:r>
              <a:rPr lang="en-US" altLang="en-US" sz="2400">
                <a:solidFill>
                  <a:schemeClr val="tx1"/>
                </a:solidFill>
                <a:cs typeface="Arial" panose="020B0604020202020204" pitchFamily="34" charset="0"/>
              </a:rPr>
              <a:t> Ubiquitous computing</a:t>
            </a:r>
            <a:r>
              <a:rPr lang="en-US" altLang="en-US" sz="2400">
                <a:solidFill>
                  <a:schemeClr val="tx1"/>
                </a:solidFill>
              </a:rPr>
              <a:t> </a:t>
            </a:r>
          </a:p>
          <a:p>
            <a:pPr eaLnBrk="1" hangingPunct="1">
              <a:lnSpc>
                <a:spcPct val="90000"/>
              </a:lnSpc>
              <a:spcBef>
                <a:spcPct val="20000"/>
              </a:spcBef>
              <a:buFont typeface="Wingdings" panose="05000000000000000000" pitchFamily="2" charset="2"/>
              <a:buChar char="q"/>
            </a:pPr>
            <a:r>
              <a:rPr lang="en-US" altLang="en-US" sz="2400">
                <a:solidFill>
                  <a:schemeClr val="tx1"/>
                </a:solidFill>
                <a:cs typeface="Arial" panose="020B0604020202020204" pitchFamily="34" charset="0"/>
              </a:rPr>
              <a:t> Global service portability</a:t>
            </a:r>
            <a:endParaRPr lang="en-US" altLang="en-US" sz="2400">
              <a:solidFill>
                <a:schemeClr val="tx1"/>
              </a:solidFill>
            </a:endParaRPr>
          </a:p>
          <a:p>
            <a:pPr eaLnBrk="1" hangingPunct="1">
              <a:lnSpc>
                <a:spcPct val="90000"/>
              </a:lnSpc>
              <a:spcBef>
                <a:spcPct val="20000"/>
              </a:spcBef>
              <a:buFont typeface="Wingdings" panose="05000000000000000000" pitchFamily="2" charset="2"/>
              <a:buChar char="q"/>
            </a:pPr>
            <a:r>
              <a:rPr lang="en-US" altLang="en-US" sz="2400">
                <a:solidFill>
                  <a:schemeClr val="tx1"/>
                </a:solidFill>
              </a:rPr>
              <a:t> Wearable computers</a:t>
            </a:r>
          </a:p>
          <a:p>
            <a:pPr eaLnBrk="1" hangingPunct="1">
              <a:lnSpc>
                <a:spcPct val="90000"/>
              </a:lnSpc>
              <a:spcBef>
                <a:spcPct val="20000"/>
              </a:spcBef>
              <a:buFont typeface="Wingdings" panose="05000000000000000000" pitchFamily="2" charset="2"/>
              <a:buChar char="q"/>
            </a:pPr>
            <a:r>
              <a:rPr lang="en-US" altLang="en-US" sz="2400">
                <a:solidFill>
                  <a:schemeClr val="tx1"/>
                </a:solidFill>
              </a:rPr>
              <a:t> Context aware computing</a:t>
            </a:r>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9031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533400" y="381000"/>
            <a:ext cx="7924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pPr>
            <a:r>
              <a:rPr lang="en-US" altLang="en-US" sz="3200" dirty="0">
                <a:solidFill>
                  <a:schemeClr val="tx1"/>
                </a:solidFill>
              </a:rPr>
              <a:t>	           </a:t>
            </a:r>
            <a:r>
              <a:rPr lang="en-US" altLang="en-US" sz="3200" b="1" dirty="0">
                <a:solidFill>
                  <a:schemeClr val="tx1"/>
                </a:solidFill>
              </a:rPr>
              <a:t>Attributes of U</a:t>
            </a:r>
            <a:r>
              <a:rPr lang="en-US" altLang="en-US" sz="3200" b="1" dirty="0" smtClean="0">
                <a:solidFill>
                  <a:schemeClr val="tx1"/>
                </a:solidFill>
              </a:rPr>
              <a:t>biquity</a:t>
            </a:r>
            <a:endParaRPr lang="en-US" altLang="en-US" sz="3200" b="1" dirty="0">
              <a:solidFill>
                <a:schemeClr val="tx1"/>
              </a:solidFill>
            </a:endParaRPr>
          </a:p>
        </p:txBody>
      </p:sp>
      <p:sp>
        <p:nvSpPr>
          <p:cNvPr id="14339" name="Text Box 3"/>
          <p:cNvSpPr txBox="1">
            <a:spLocks noChangeArrowheads="1"/>
          </p:cNvSpPr>
          <p:nvPr/>
        </p:nvSpPr>
        <p:spPr bwMode="auto">
          <a:xfrm>
            <a:off x="304800" y="1752600"/>
            <a:ext cx="815340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4400">
                <a:solidFill>
                  <a:schemeClr val="tx2"/>
                </a:solidFill>
                <a:latin typeface="Times New Roman" panose="02020603050405020304" pitchFamily="18" charset="0"/>
              </a:defRPr>
            </a:lvl1pPr>
            <a:lvl2pPr marL="914400" indent="-45720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lvl="1" eaLnBrk="1" hangingPunct="1">
              <a:lnSpc>
                <a:spcPct val="90000"/>
              </a:lnSpc>
              <a:spcBef>
                <a:spcPct val="20000"/>
              </a:spcBef>
              <a:buFont typeface="Wingdings" panose="05000000000000000000" pitchFamily="2" charset="2"/>
              <a:buChar char="q"/>
            </a:pPr>
            <a:r>
              <a:rPr lang="en-US" altLang="en-US" sz="2400">
                <a:solidFill>
                  <a:schemeClr val="tx1"/>
                </a:solidFill>
              </a:rPr>
              <a:t>Network Mobility</a:t>
            </a:r>
          </a:p>
          <a:p>
            <a:pPr lvl="1" eaLnBrk="1" hangingPunct="1">
              <a:lnSpc>
                <a:spcPct val="90000"/>
              </a:lnSpc>
              <a:spcBef>
                <a:spcPct val="20000"/>
              </a:spcBef>
              <a:buFont typeface="Wingdings" panose="05000000000000000000" pitchFamily="2" charset="2"/>
              <a:buChar char="q"/>
            </a:pPr>
            <a:r>
              <a:rPr lang="en-US" altLang="en-US" sz="2400">
                <a:solidFill>
                  <a:schemeClr val="tx1"/>
                </a:solidFill>
              </a:rPr>
              <a:t>Bearer Mobility</a:t>
            </a:r>
          </a:p>
          <a:p>
            <a:pPr lvl="1" eaLnBrk="1" hangingPunct="1">
              <a:lnSpc>
                <a:spcPct val="90000"/>
              </a:lnSpc>
              <a:spcBef>
                <a:spcPct val="20000"/>
              </a:spcBef>
              <a:buFont typeface="Wingdings" panose="05000000000000000000" pitchFamily="2" charset="2"/>
              <a:buChar char="q"/>
            </a:pPr>
            <a:r>
              <a:rPr lang="en-US" altLang="en-US" sz="2400">
                <a:solidFill>
                  <a:schemeClr val="tx1"/>
                </a:solidFill>
              </a:rPr>
              <a:t>Device Mobility</a:t>
            </a:r>
          </a:p>
          <a:p>
            <a:pPr lvl="1" eaLnBrk="1" hangingPunct="1">
              <a:lnSpc>
                <a:spcPct val="90000"/>
              </a:lnSpc>
              <a:spcBef>
                <a:spcPct val="20000"/>
              </a:spcBef>
              <a:buFont typeface="Wingdings" panose="05000000000000000000" pitchFamily="2" charset="2"/>
              <a:buChar char="q"/>
            </a:pPr>
            <a:r>
              <a:rPr lang="en-US" altLang="en-US" sz="2400">
                <a:solidFill>
                  <a:schemeClr val="tx1"/>
                </a:solidFill>
              </a:rPr>
              <a:t>Session Mobility</a:t>
            </a:r>
          </a:p>
          <a:p>
            <a:pPr lvl="1" eaLnBrk="1" hangingPunct="1">
              <a:lnSpc>
                <a:spcPct val="90000"/>
              </a:lnSpc>
              <a:spcBef>
                <a:spcPct val="20000"/>
              </a:spcBef>
              <a:buFont typeface="Wingdings" panose="05000000000000000000" pitchFamily="2" charset="2"/>
              <a:buChar char="q"/>
            </a:pPr>
            <a:r>
              <a:rPr lang="en-US" altLang="en-US" sz="2400">
                <a:solidFill>
                  <a:schemeClr val="tx1"/>
                </a:solidFill>
              </a:rPr>
              <a:t>Service Mobility</a:t>
            </a:r>
          </a:p>
          <a:p>
            <a:pPr lvl="1" eaLnBrk="1" hangingPunct="1">
              <a:lnSpc>
                <a:spcPct val="90000"/>
              </a:lnSpc>
              <a:spcBef>
                <a:spcPct val="20000"/>
              </a:spcBef>
              <a:buFont typeface="Wingdings" panose="05000000000000000000" pitchFamily="2" charset="2"/>
              <a:buChar char="q"/>
            </a:pPr>
            <a:r>
              <a:rPr lang="en-US" altLang="en-US" sz="2400">
                <a:solidFill>
                  <a:schemeClr val="tx1"/>
                </a:solidFill>
              </a:rPr>
              <a:t>Host Mobility</a:t>
            </a:r>
          </a:p>
          <a:p>
            <a:pPr lvl="1" eaLnBrk="1" hangingPunct="1">
              <a:lnSpc>
                <a:spcPct val="90000"/>
              </a:lnSpc>
              <a:spcBef>
                <a:spcPct val="20000"/>
              </a:spcBef>
              <a:buFont typeface="Wingdings" panose="05000000000000000000" pitchFamily="2" charset="2"/>
              <a:buChar char="q"/>
            </a:pPr>
            <a:r>
              <a:rPr lang="en-US" altLang="en-US" sz="2400">
                <a:solidFill>
                  <a:schemeClr val="tx1"/>
                </a:solidFill>
              </a:rPr>
              <a:t>User Mobility</a:t>
            </a:r>
          </a:p>
          <a:p>
            <a:pPr eaLnBrk="1" hangingPunct="1">
              <a:spcBef>
                <a:spcPct val="50000"/>
              </a:spcBef>
            </a:pPr>
            <a:endParaRPr lang="en-US" altLang="en-US" sz="2400">
              <a:solidFill>
                <a:schemeClr val="tx1"/>
              </a:solidFill>
            </a:endParaRPr>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568255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609600" y="457200"/>
            <a:ext cx="7543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pPr>
            <a:r>
              <a:rPr lang="en-US" altLang="en-US" sz="3200" b="1">
                <a:solidFill>
                  <a:schemeClr val="tx1"/>
                </a:solidFill>
              </a:rPr>
              <a:t>	          Network Mobility</a:t>
            </a:r>
          </a:p>
        </p:txBody>
      </p:sp>
      <p:sp>
        <p:nvSpPr>
          <p:cNvPr id="15363" name="Text Box 3"/>
          <p:cNvSpPr txBox="1">
            <a:spLocks noChangeArrowheads="1"/>
          </p:cNvSpPr>
          <p:nvPr/>
        </p:nvSpPr>
        <p:spPr bwMode="auto">
          <a:xfrm>
            <a:off x="381000" y="2209800"/>
            <a:ext cx="8229600" cy="208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sz="2400" dirty="0">
                <a:solidFill>
                  <a:schemeClr val="tx1"/>
                </a:solidFill>
              </a:rPr>
              <a:t> </a:t>
            </a:r>
            <a:r>
              <a:rPr lang="en-US" altLang="en-US" sz="2400" dirty="0">
                <a:solidFill>
                  <a:schemeClr val="tx1"/>
                </a:solidFill>
                <a:cs typeface="Times New Roman" panose="02020603050405020304" pitchFamily="18" charset="0"/>
              </a:rPr>
              <a:t>User should be able to move from one network to another network and use the same service.</a:t>
            </a:r>
          </a:p>
          <a:p>
            <a:pPr eaLnBrk="1" hangingPunct="1">
              <a:spcBef>
                <a:spcPct val="20000"/>
              </a:spcBef>
            </a:pPr>
            <a:r>
              <a:rPr lang="en-US" altLang="en-US" sz="2400" dirty="0">
                <a:solidFill>
                  <a:schemeClr val="tx1"/>
                </a:solidFill>
              </a:rPr>
              <a:t>Example: </a:t>
            </a:r>
            <a:r>
              <a:rPr lang="en-US" altLang="en-US" sz="2400" dirty="0">
                <a:solidFill>
                  <a:schemeClr val="tx1"/>
                </a:solidFill>
                <a:cs typeface="Times New Roman" panose="02020603050405020304" pitchFamily="18" charset="0"/>
              </a:rPr>
              <a:t>User moves from </a:t>
            </a:r>
            <a:r>
              <a:rPr lang="en-US" altLang="en-US" sz="2400" dirty="0" smtClean="0">
                <a:solidFill>
                  <a:schemeClr val="tx1"/>
                </a:solidFill>
                <a:cs typeface="Times New Roman" panose="02020603050405020304" pitchFamily="18" charset="0"/>
              </a:rPr>
              <a:t>Nairobi </a:t>
            </a:r>
            <a:r>
              <a:rPr lang="en-US" altLang="en-US" sz="2400" dirty="0">
                <a:solidFill>
                  <a:schemeClr val="tx1"/>
                </a:solidFill>
                <a:cs typeface="Times New Roman" panose="02020603050405020304" pitchFamily="18" charset="0"/>
              </a:rPr>
              <a:t>to </a:t>
            </a:r>
            <a:r>
              <a:rPr lang="en-US" altLang="en-US" sz="2400" dirty="0" smtClean="0">
                <a:solidFill>
                  <a:schemeClr val="tx1"/>
                </a:solidFill>
                <a:cs typeface="Times New Roman" panose="02020603050405020304" pitchFamily="18" charset="0"/>
              </a:rPr>
              <a:t>Kampala </a:t>
            </a:r>
            <a:r>
              <a:rPr lang="en-US" altLang="en-US" sz="2400" dirty="0">
                <a:solidFill>
                  <a:schemeClr val="tx1"/>
                </a:solidFill>
                <a:cs typeface="Times New Roman" panose="02020603050405020304" pitchFamily="18" charset="0"/>
              </a:rPr>
              <a:t>and uses the same GSM phone to access the corporate application.</a:t>
            </a:r>
            <a:r>
              <a:rPr lang="en-US" altLang="en-US" sz="2400" dirty="0">
                <a:solidFill>
                  <a:schemeClr val="hlink"/>
                </a:solidFill>
              </a:rPr>
              <a:t>  </a:t>
            </a:r>
          </a:p>
          <a:p>
            <a:pPr eaLnBrk="1" hangingPunct="1">
              <a:spcBef>
                <a:spcPct val="20000"/>
              </a:spcBef>
            </a:pPr>
            <a:endParaRPr lang="en-US" altLang="en-US" sz="2400" dirty="0">
              <a:solidFill>
                <a:schemeClr val="tx1"/>
              </a:solidFill>
            </a:endParaRPr>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4288720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381000" y="381000"/>
            <a:ext cx="822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pPr>
            <a:r>
              <a:rPr lang="en-US" altLang="en-US" sz="3200">
                <a:solidFill>
                  <a:schemeClr val="tx1"/>
                </a:solidFill>
              </a:rPr>
              <a:t>	                </a:t>
            </a:r>
            <a:r>
              <a:rPr lang="en-US" altLang="en-US" sz="3200" b="1">
                <a:solidFill>
                  <a:schemeClr val="tx1"/>
                </a:solidFill>
              </a:rPr>
              <a:t>Bearer Mobility</a:t>
            </a:r>
          </a:p>
        </p:txBody>
      </p:sp>
      <p:sp>
        <p:nvSpPr>
          <p:cNvPr id="16387" name="Text Box 3"/>
          <p:cNvSpPr txBox="1">
            <a:spLocks noChangeArrowheads="1"/>
          </p:cNvSpPr>
          <p:nvPr/>
        </p:nvSpPr>
        <p:spPr bwMode="auto">
          <a:xfrm>
            <a:off x="533400" y="2362200"/>
            <a:ext cx="7848600" cy="235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20000"/>
              </a:spcBef>
              <a:buFont typeface="Wingdings" panose="05000000000000000000" pitchFamily="2" charset="2"/>
              <a:buChar char="q"/>
            </a:pPr>
            <a:r>
              <a:rPr lang="en-US" altLang="en-US" sz="2400">
                <a:solidFill>
                  <a:schemeClr val="tx1"/>
                </a:solidFill>
                <a:cs typeface="Times New Roman" panose="02020603050405020304" pitchFamily="18" charset="0"/>
              </a:rPr>
              <a:t> User should be able to move from one bearer to another while using the same service.</a:t>
            </a:r>
          </a:p>
          <a:p>
            <a:pPr eaLnBrk="1" hangingPunct="1">
              <a:spcBef>
                <a:spcPct val="20000"/>
              </a:spcBef>
              <a:buFont typeface="Wingdings" panose="05000000000000000000" pitchFamily="2" charset="2"/>
              <a:buNone/>
            </a:pPr>
            <a:r>
              <a:rPr lang="en-US" altLang="en-US" sz="2400">
                <a:solidFill>
                  <a:schemeClr val="tx1"/>
                </a:solidFill>
              </a:rPr>
              <a:t>Example: </a:t>
            </a:r>
            <a:r>
              <a:rPr lang="en-US" altLang="en-US" sz="2400">
                <a:solidFill>
                  <a:schemeClr val="tx1"/>
                </a:solidFill>
                <a:cs typeface="Times New Roman" panose="02020603050405020304" pitchFamily="18" charset="0"/>
              </a:rPr>
              <a:t>User is unable to access the WAP bearer due to some problem in the GSM network then he should be able to use voice or SMS bearer to access that same corporate application.</a:t>
            </a:r>
            <a:endParaRPr lang="en-US" altLang="en-US" sz="2400">
              <a:solidFill>
                <a:schemeClr val="tx1"/>
              </a:solidFill>
            </a:endParaRPr>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125653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381000" y="381000"/>
            <a:ext cx="822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pPr>
            <a:r>
              <a:rPr lang="en-US" altLang="en-US" sz="3200">
                <a:solidFill>
                  <a:schemeClr val="tx1"/>
                </a:solidFill>
              </a:rPr>
              <a:t>	                </a:t>
            </a:r>
            <a:r>
              <a:rPr lang="en-US" altLang="en-US" sz="3200" b="1">
                <a:solidFill>
                  <a:schemeClr val="tx1"/>
                </a:solidFill>
              </a:rPr>
              <a:t>Device Mobility</a:t>
            </a:r>
          </a:p>
        </p:txBody>
      </p:sp>
      <p:sp>
        <p:nvSpPr>
          <p:cNvPr id="17411" name="Text Box 3"/>
          <p:cNvSpPr txBox="1">
            <a:spLocks noChangeArrowheads="1"/>
          </p:cNvSpPr>
          <p:nvPr/>
        </p:nvSpPr>
        <p:spPr bwMode="auto">
          <a:xfrm>
            <a:off x="381000" y="13716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pPr>
            <a:endParaRPr lang="en-US" altLang="en-US" sz="2400">
              <a:solidFill>
                <a:schemeClr val="tx1"/>
              </a:solidFill>
            </a:endParaRPr>
          </a:p>
        </p:txBody>
      </p:sp>
      <p:sp>
        <p:nvSpPr>
          <p:cNvPr id="17412" name="Text Box 4"/>
          <p:cNvSpPr txBox="1">
            <a:spLocks noChangeArrowheads="1"/>
          </p:cNvSpPr>
          <p:nvPr/>
        </p:nvSpPr>
        <p:spPr bwMode="auto">
          <a:xfrm>
            <a:off x="533400" y="1981200"/>
            <a:ext cx="7772400" cy="253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20000"/>
              </a:spcBef>
              <a:buFont typeface="Wingdings" panose="05000000000000000000" pitchFamily="2" charset="2"/>
              <a:buChar char="q"/>
            </a:pPr>
            <a:r>
              <a:rPr lang="en-US" altLang="en-US" sz="2400">
                <a:solidFill>
                  <a:schemeClr val="tx1"/>
                </a:solidFill>
                <a:cs typeface="Times New Roman" panose="02020603050405020304" pitchFamily="18" charset="0"/>
              </a:rPr>
              <a:t> User should be able to move from one device to another and use the same service.</a:t>
            </a:r>
          </a:p>
          <a:p>
            <a:pPr eaLnBrk="1" hangingPunct="1">
              <a:spcBef>
                <a:spcPct val="20000"/>
              </a:spcBef>
              <a:buFont typeface="Wingdings" panose="05000000000000000000" pitchFamily="2" charset="2"/>
              <a:buNone/>
            </a:pPr>
            <a:r>
              <a:rPr lang="en-US" altLang="en-US" sz="2400">
                <a:solidFill>
                  <a:schemeClr val="tx1"/>
                </a:solidFill>
              </a:rPr>
              <a:t>Example: </a:t>
            </a:r>
            <a:r>
              <a:rPr lang="en-US" altLang="en-US" sz="2400">
                <a:solidFill>
                  <a:schemeClr val="tx1"/>
                </a:solidFill>
                <a:cs typeface="Times New Roman" panose="02020603050405020304" pitchFamily="18" charset="0"/>
              </a:rPr>
              <a:t>User is using a PC to do his work. During the day, while he is on the street he would like to use his Palmtop to access the corporate application.</a:t>
            </a:r>
            <a:r>
              <a:rPr lang="en-US" altLang="en-US" sz="2400">
                <a:solidFill>
                  <a:schemeClr val="tx1"/>
                </a:solidFill>
              </a:rPr>
              <a:t>  </a:t>
            </a:r>
          </a:p>
          <a:p>
            <a:pPr eaLnBrk="1" hangingPunct="1">
              <a:spcBef>
                <a:spcPct val="50000"/>
              </a:spcBef>
              <a:buFont typeface="Wingdings" panose="05000000000000000000" pitchFamily="2" charset="2"/>
              <a:buChar char="q"/>
            </a:pPr>
            <a:endParaRPr lang="en-US" altLang="en-US" sz="2400">
              <a:solidFill>
                <a:schemeClr val="tx1"/>
              </a:solidFill>
            </a:endParaRPr>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1001899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381000" y="381000"/>
            <a:ext cx="822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pPr>
            <a:r>
              <a:rPr lang="en-US" altLang="en-US" sz="3200" b="1">
                <a:solidFill>
                  <a:schemeClr val="tx1"/>
                </a:solidFill>
              </a:rPr>
              <a:t>	                Session Mobility</a:t>
            </a:r>
          </a:p>
        </p:txBody>
      </p:sp>
      <p:sp>
        <p:nvSpPr>
          <p:cNvPr id="18435" name="Text Box 3"/>
          <p:cNvSpPr txBox="1">
            <a:spLocks noChangeArrowheads="1"/>
          </p:cNvSpPr>
          <p:nvPr/>
        </p:nvSpPr>
        <p:spPr bwMode="auto">
          <a:xfrm>
            <a:off x="533400" y="2133600"/>
            <a:ext cx="80010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20000"/>
              </a:spcBef>
              <a:buFont typeface="Wingdings" panose="05000000000000000000" pitchFamily="2" charset="2"/>
              <a:buChar char="q"/>
            </a:pPr>
            <a:r>
              <a:rPr lang="en-US" altLang="en-US" sz="2400">
                <a:solidFill>
                  <a:schemeClr val="tx1"/>
                </a:solidFill>
                <a:cs typeface="Times New Roman" panose="02020603050405020304" pitchFamily="18" charset="0"/>
              </a:rPr>
              <a:t> A user session should be able to move from one user - agent environment to another.</a:t>
            </a:r>
          </a:p>
          <a:p>
            <a:pPr eaLnBrk="1" hangingPunct="1">
              <a:spcBef>
                <a:spcPct val="20000"/>
              </a:spcBef>
              <a:buFont typeface="Wingdings" panose="05000000000000000000" pitchFamily="2" charset="2"/>
              <a:buNone/>
            </a:pPr>
            <a:r>
              <a:rPr lang="en-US" altLang="en-US" sz="2400">
                <a:solidFill>
                  <a:schemeClr val="tx1"/>
                </a:solidFill>
              </a:rPr>
              <a:t>Example: An unfinished session moving from a mobile device to a desktop computer is a good example.</a:t>
            </a:r>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717688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381000" y="381000"/>
            <a:ext cx="822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pPr>
            <a:r>
              <a:rPr lang="en-US" altLang="en-US" sz="3200">
                <a:solidFill>
                  <a:schemeClr val="tx1"/>
                </a:solidFill>
              </a:rPr>
              <a:t>	                </a:t>
            </a:r>
            <a:r>
              <a:rPr lang="en-US" altLang="en-US" sz="3200" b="1">
                <a:solidFill>
                  <a:schemeClr val="tx1"/>
                </a:solidFill>
              </a:rPr>
              <a:t>Service Mobility</a:t>
            </a:r>
          </a:p>
        </p:txBody>
      </p:sp>
      <p:sp>
        <p:nvSpPr>
          <p:cNvPr id="19459" name="Text Box 3"/>
          <p:cNvSpPr txBox="1">
            <a:spLocks noChangeArrowheads="1"/>
          </p:cNvSpPr>
          <p:nvPr/>
        </p:nvSpPr>
        <p:spPr bwMode="auto">
          <a:xfrm>
            <a:off x="667072" y="1676400"/>
            <a:ext cx="8153400" cy="253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20000"/>
              </a:spcBef>
              <a:buFont typeface="Wingdings" panose="05000000000000000000" pitchFamily="2" charset="2"/>
              <a:buChar char="q"/>
            </a:pPr>
            <a:r>
              <a:rPr lang="en-US" altLang="en-US" sz="2400" dirty="0">
                <a:solidFill>
                  <a:schemeClr val="tx1"/>
                </a:solidFill>
                <a:cs typeface="Times New Roman" panose="02020603050405020304" pitchFamily="18" charset="0"/>
              </a:rPr>
              <a:t> User should be able to move from one service to another.</a:t>
            </a:r>
          </a:p>
          <a:p>
            <a:pPr eaLnBrk="1" hangingPunct="1">
              <a:spcBef>
                <a:spcPct val="20000"/>
              </a:spcBef>
              <a:buFont typeface="Wingdings" panose="05000000000000000000" pitchFamily="2" charset="2"/>
              <a:buNone/>
            </a:pPr>
            <a:r>
              <a:rPr lang="en-US" altLang="en-US" sz="2400" dirty="0">
                <a:solidFill>
                  <a:schemeClr val="tx1"/>
                </a:solidFill>
                <a:cs typeface="Times New Roman" panose="02020603050405020304" pitchFamily="18" charset="0"/>
              </a:rPr>
              <a:t>Example: User is writing a mail. Suddenly, he needs to refer to something else. In a PC, user simply opens another service and moves between them. User should be able to do the same in small footprint wireless devices.  </a:t>
            </a:r>
          </a:p>
          <a:p>
            <a:pPr eaLnBrk="1" hangingPunct="1">
              <a:spcBef>
                <a:spcPct val="50000"/>
              </a:spcBef>
              <a:buFont typeface="Wingdings" panose="05000000000000000000" pitchFamily="2" charset="2"/>
              <a:buChar char="q"/>
            </a:pPr>
            <a:endParaRPr lang="en-US" altLang="en-US" sz="2400" dirty="0">
              <a:solidFill>
                <a:schemeClr val="tx1"/>
              </a:solidFill>
            </a:endParaRPr>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3205299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081462" y="1869608"/>
            <a:ext cx="3825081" cy="1143000"/>
          </a:xfrm>
        </p:spPr>
        <p:txBody>
          <a:bodyPr/>
          <a:lstStyle/>
          <a:p>
            <a:pPr algn="r" eaLnBrk="1" hangingPunct="1"/>
            <a:r>
              <a:rPr lang="en-US" altLang="en-US" sz="5400" dirty="0" smtClean="0"/>
              <a:t>Mobile Computing</a:t>
            </a:r>
          </a:p>
        </p:txBody>
      </p:sp>
      <p:sp>
        <p:nvSpPr>
          <p:cNvPr id="32771" name="Rectangle 3"/>
          <p:cNvSpPr>
            <a:spLocks noGrp="1" noChangeArrowheads="1"/>
          </p:cNvSpPr>
          <p:nvPr>
            <p:ph type="subTitle" idx="1"/>
          </p:nvPr>
        </p:nvSpPr>
        <p:spPr>
          <a:xfrm>
            <a:off x="2057400" y="4953000"/>
            <a:ext cx="6858000" cy="1600200"/>
          </a:xfrm>
        </p:spPr>
        <p:txBody>
          <a:bodyPr>
            <a:normAutofit/>
          </a:bodyPr>
          <a:lstStyle/>
          <a:p>
            <a:pPr algn="r" eaLnBrk="1" hangingPunct="1">
              <a:lnSpc>
                <a:spcPct val="150000"/>
              </a:lnSpc>
            </a:pPr>
            <a:endParaRPr lang="en-US" altLang="en-US" sz="2400" dirty="0" smtClean="0">
              <a:solidFill>
                <a:srgbClr val="0000FF"/>
              </a:solidFill>
            </a:endParaRPr>
          </a:p>
          <a:p>
            <a:pPr algn="r" eaLnBrk="1" hangingPunct="1">
              <a:lnSpc>
                <a:spcPct val="150000"/>
              </a:lnSpc>
            </a:pPr>
            <a:r>
              <a:rPr lang="en-US" altLang="en-US" sz="2400" dirty="0" smtClean="0">
                <a:solidFill>
                  <a:srgbClr val="0000FF"/>
                </a:solidFill>
              </a:rPr>
              <a:t>	</a:t>
            </a:r>
          </a:p>
          <a:p>
            <a:pPr algn="r">
              <a:lnSpc>
                <a:spcPct val="90000"/>
              </a:lnSpc>
              <a:spcBef>
                <a:spcPct val="50000"/>
              </a:spcBef>
            </a:pPr>
            <a:r>
              <a:rPr lang="en-US" altLang="en-US" sz="1200" b="1" dirty="0" smtClean="0">
                <a:solidFill>
                  <a:srgbClr val="0000FF"/>
                </a:solidFill>
                <a:cs typeface="Times New Roman" panose="02020603050405020304" pitchFamily="18" charset="0"/>
              </a:rPr>
              <a:t>© Tata  </a:t>
            </a:r>
            <a:r>
              <a:rPr lang="en-US" altLang="en-US" sz="1200" b="1" dirty="0" smtClean="0">
                <a:solidFill>
                  <a:srgbClr val="0000FF"/>
                </a:solidFill>
              </a:rPr>
              <a:t>McGraw  Hill</a:t>
            </a:r>
          </a:p>
          <a:p>
            <a:pPr algn="r">
              <a:lnSpc>
                <a:spcPct val="90000"/>
              </a:lnSpc>
              <a:spcBef>
                <a:spcPct val="50000"/>
              </a:spcBef>
            </a:pPr>
            <a:endParaRPr lang="en-US" altLang="en-US" sz="2700" dirty="0" smtClean="0">
              <a:solidFill>
                <a:srgbClr val="0000FF"/>
              </a:solidFill>
            </a:endParaRPr>
          </a:p>
        </p:txBody>
      </p:sp>
      <p:sp>
        <p:nvSpPr>
          <p:cNvPr id="2052" name="Rectangle 5"/>
          <p:cNvSpPr>
            <a:spLocks noChangeArrowheads="1"/>
          </p:cNvSpPr>
          <p:nvPr/>
        </p:nvSpPr>
        <p:spPr bwMode="auto">
          <a:xfrm>
            <a:off x="3429000" y="3200400"/>
            <a:ext cx="5486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algn="r" eaLnBrk="1" hangingPunct="1"/>
            <a:r>
              <a:rPr lang="en-US" altLang="en-US" dirty="0">
                <a:solidFill>
                  <a:schemeClr val="accent1"/>
                </a:solidFill>
              </a:rPr>
              <a:t>  </a:t>
            </a:r>
            <a:r>
              <a:rPr lang="en-US" altLang="en-US" dirty="0" smtClean="0">
                <a:solidFill>
                  <a:srgbClr val="FF0000"/>
                </a:solidFill>
              </a:rPr>
              <a:t>Notes#1 </a:t>
            </a:r>
            <a:endParaRPr lang="en-US" altLang="en-US" dirty="0">
              <a:solidFill>
                <a:srgbClr val="FF0000"/>
              </a:solidFill>
            </a:endParaRPr>
          </a:p>
        </p:txBody>
      </p:sp>
      <p:sp>
        <p:nvSpPr>
          <p:cNvPr id="2053" name="Text Box 6"/>
          <p:cNvSpPr txBox="1">
            <a:spLocks noChangeArrowheads="1"/>
          </p:cNvSpPr>
          <p:nvPr/>
        </p:nvSpPr>
        <p:spPr bwMode="auto">
          <a:xfrm>
            <a:off x="2667000" y="4267200"/>
            <a:ext cx="6477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pPr>
            <a:r>
              <a:rPr lang="en-US" altLang="en-US" dirty="0">
                <a:solidFill>
                  <a:schemeClr val="accent1"/>
                </a:solidFill>
              </a:rPr>
              <a:t>                         </a:t>
            </a:r>
            <a:r>
              <a:rPr lang="en-US" altLang="en-US" dirty="0" smtClean="0">
                <a:solidFill>
                  <a:srgbClr val="FF0000"/>
                </a:solidFill>
              </a:rPr>
              <a:t>Introduction</a:t>
            </a:r>
            <a:endParaRPr lang="en-US" altLang="en-US" dirty="0">
              <a:solidFill>
                <a:srgbClr val="FF0000"/>
              </a:solidFill>
            </a:endParaRPr>
          </a:p>
        </p:txBody>
      </p:sp>
      <p:pic>
        <p:nvPicPr>
          <p:cNvPr id="2054" name="Picture 8" descr="Mobile_Computing_Cover.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2938" y="76200"/>
            <a:ext cx="3438525"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10844625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381000" y="381000"/>
            <a:ext cx="822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pPr>
            <a:r>
              <a:rPr lang="en-US" altLang="en-US" sz="3200">
                <a:solidFill>
                  <a:schemeClr val="tx1"/>
                </a:solidFill>
              </a:rPr>
              <a:t>	                </a:t>
            </a:r>
            <a:r>
              <a:rPr lang="en-US" altLang="en-US" sz="3200" b="1">
                <a:solidFill>
                  <a:schemeClr val="tx1"/>
                </a:solidFill>
              </a:rPr>
              <a:t>Host Mobility</a:t>
            </a:r>
          </a:p>
        </p:txBody>
      </p:sp>
      <p:sp>
        <p:nvSpPr>
          <p:cNvPr id="20483" name="Text Box 3"/>
          <p:cNvSpPr txBox="1">
            <a:spLocks noChangeArrowheads="1"/>
          </p:cNvSpPr>
          <p:nvPr/>
        </p:nvSpPr>
        <p:spPr bwMode="auto">
          <a:xfrm>
            <a:off x="609600" y="1828800"/>
            <a:ext cx="7772400" cy="352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20000"/>
              </a:spcBef>
              <a:buFont typeface="Wingdings" panose="05000000000000000000" pitchFamily="2" charset="2"/>
              <a:buChar char="q"/>
            </a:pPr>
            <a:r>
              <a:rPr lang="en-US" altLang="en-US" sz="2400">
                <a:solidFill>
                  <a:schemeClr val="tx1"/>
                </a:solidFill>
                <a:cs typeface="Times New Roman" panose="02020603050405020304" pitchFamily="18" charset="0"/>
              </a:rPr>
              <a:t> User should be able to move while the device is a host computer.</a:t>
            </a:r>
          </a:p>
          <a:p>
            <a:pPr eaLnBrk="1" hangingPunct="1">
              <a:spcBef>
                <a:spcPct val="20000"/>
              </a:spcBef>
              <a:buFont typeface="Wingdings" panose="05000000000000000000" pitchFamily="2" charset="2"/>
              <a:buChar char="q"/>
            </a:pPr>
            <a:endParaRPr lang="en-US" altLang="en-US" sz="2400">
              <a:solidFill>
                <a:schemeClr val="tx1"/>
              </a:solidFill>
              <a:cs typeface="Times New Roman" panose="02020603050405020304" pitchFamily="18" charset="0"/>
            </a:endParaRPr>
          </a:p>
          <a:p>
            <a:pPr eaLnBrk="1" hangingPunct="1">
              <a:spcBef>
                <a:spcPct val="20000"/>
              </a:spcBef>
              <a:buFont typeface="Wingdings" panose="05000000000000000000" pitchFamily="2" charset="2"/>
              <a:buNone/>
            </a:pPr>
            <a:r>
              <a:rPr lang="en-US" altLang="en-US" sz="2400">
                <a:solidFill>
                  <a:schemeClr val="tx1"/>
                </a:solidFill>
                <a:cs typeface="Times New Roman" panose="02020603050405020304" pitchFamily="18" charset="0"/>
              </a:rPr>
              <a:t>Example: The laptop computer of a user is a host for grid computing network. It is connected to a LAN port. Suddenly, the user realizes that he needs to leave for an offsite meeting. He disconnects from the LAN and should get connected to wireless LAN while his laptop being the host for grid computing network.</a:t>
            </a:r>
            <a:endParaRPr lang="en-US" altLang="en-US" sz="2400">
              <a:solidFill>
                <a:schemeClr val="tx1"/>
              </a:solidFill>
            </a:endParaRPr>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3088783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381000" y="381000"/>
            <a:ext cx="822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pPr>
            <a:r>
              <a:rPr lang="en-US" altLang="en-US" sz="3200">
                <a:solidFill>
                  <a:schemeClr val="tx1"/>
                </a:solidFill>
              </a:rPr>
              <a:t>	                </a:t>
            </a:r>
            <a:r>
              <a:rPr lang="en-US" altLang="en-US" sz="3200" b="1">
                <a:solidFill>
                  <a:schemeClr val="tx1"/>
                </a:solidFill>
              </a:rPr>
              <a:t>User Mobility</a:t>
            </a:r>
          </a:p>
        </p:txBody>
      </p:sp>
      <p:sp>
        <p:nvSpPr>
          <p:cNvPr id="21507" name="Text Box 3"/>
          <p:cNvSpPr txBox="1">
            <a:spLocks noChangeArrowheads="1"/>
          </p:cNvSpPr>
          <p:nvPr/>
        </p:nvSpPr>
        <p:spPr bwMode="auto">
          <a:xfrm>
            <a:off x="533400" y="2286000"/>
            <a:ext cx="8001000" cy="206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20000"/>
              </a:spcBef>
              <a:buFont typeface="Wingdings" panose="05000000000000000000" pitchFamily="2" charset="2"/>
              <a:buChar char="q"/>
            </a:pPr>
            <a:r>
              <a:rPr lang="en-US" altLang="en-US" sz="2400">
                <a:solidFill>
                  <a:schemeClr val="tx1"/>
                </a:solidFill>
              </a:rPr>
              <a:t> User should be able to move from one physical location </a:t>
            </a:r>
            <a:r>
              <a:rPr lang="en-US" altLang="en-US" sz="2400">
                <a:solidFill>
                  <a:schemeClr val="tx1"/>
                </a:solidFill>
                <a:cs typeface="Times New Roman" panose="02020603050405020304" pitchFamily="18" charset="0"/>
              </a:rPr>
              <a:t>to another location and use the same service.</a:t>
            </a:r>
          </a:p>
          <a:p>
            <a:pPr eaLnBrk="1" hangingPunct="1">
              <a:spcBef>
                <a:spcPct val="20000"/>
              </a:spcBef>
              <a:buFont typeface="Wingdings" panose="05000000000000000000" pitchFamily="2" charset="2"/>
              <a:buChar char="q"/>
            </a:pPr>
            <a:endParaRPr lang="en-US" altLang="en-US" sz="2400">
              <a:solidFill>
                <a:schemeClr val="tx1"/>
              </a:solidFill>
            </a:endParaRPr>
          </a:p>
          <a:p>
            <a:pPr eaLnBrk="1" hangingPunct="1">
              <a:spcBef>
                <a:spcPct val="20000"/>
              </a:spcBef>
              <a:buFont typeface="Wingdings" panose="05000000000000000000" pitchFamily="2" charset="2"/>
              <a:buNone/>
            </a:pPr>
            <a:r>
              <a:rPr lang="en-US" altLang="en-US" sz="2400">
                <a:solidFill>
                  <a:schemeClr val="tx1"/>
                </a:solidFill>
              </a:rPr>
              <a:t>Example: </a:t>
            </a:r>
            <a:r>
              <a:rPr lang="en-US" altLang="en-US" sz="2400">
                <a:solidFill>
                  <a:schemeClr val="tx1"/>
                </a:solidFill>
                <a:cs typeface="Times New Roman" panose="02020603050405020304" pitchFamily="18" charset="0"/>
              </a:rPr>
              <a:t>User moves from London to New York and uses the Internet in either place to access the corporate application.</a:t>
            </a:r>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3249619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533400" y="533400"/>
            <a:ext cx="7696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pPr>
            <a:r>
              <a:rPr lang="en-US" altLang="en-US" sz="3200" b="1">
                <a:solidFill>
                  <a:schemeClr val="tx1"/>
                </a:solidFill>
              </a:rPr>
              <a:t>               Mobile Computing Functions </a:t>
            </a:r>
          </a:p>
        </p:txBody>
      </p:sp>
      <p:pic>
        <p:nvPicPr>
          <p:cNvPr id="22531" name="Picture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772816"/>
            <a:ext cx="7704856" cy="3816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4206087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683568" y="188640"/>
            <a:ext cx="7696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algn="ctr" eaLnBrk="1" hangingPunct="1">
              <a:spcBef>
                <a:spcPct val="50000"/>
              </a:spcBef>
            </a:pPr>
            <a:r>
              <a:rPr lang="en-US" altLang="en-US" sz="3200" b="1" dirty="0">
                <a:solidFill>
                  <a:srgbClr val="0000FF"/>
                </a:solidFill>
              </a:rPr>
              <a:t>       Mobile Computing Environment </a:t>
            </a:r>
          </a:p>
        </p:txBody>
      </p:sp>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908720"/>
            <a:ext cx="7992888" cy="518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84296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381000" y="4572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pPr>
            <a:r>
              <a:rPr lang="en-US" altLang="en-US" sz="3200" b="1">
                <a:solidFill>
                  <a:schemeClr val="tx1"/>
                </a:solidFill>
              </a:rPr>
              <a:t>               Mobile Computing Devices</a:t>
            </a:r>
          </a:p>
        </p:txBody>
      </p:sp>
      <p:sp>
        <p:nvSpPr>
          <p:cNvPr id="24579" name="Text Box 3"/>
          <p:cNvSpPr txBox="1">
            <a:spLocks noChangeArrowheads="1"/>
          </p:cNvSpPr>
          <p:nvPr/>
        </p:nvSpPr>
        <p:spPr bwMode="auto">
          <a:xfrm>
            <a:off x="609600" y="2057400"/>
            <a:ext cx="79248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sz="2400">
                <a:solidFill>
                  <a:schemeClr val="tx1"/>
                </a:solidFill>
              </a:rPr>
              <a:t> The usage of devices are becoming more and more integrated.</a:t>
            </a:r>
          </a:p>
          <a:p>
            <a:pPr eaLnBrk="1" hangingPunct="1">
              <a:spcBef>
                <a:spcPct val="50000"/>
              </a:spcBef>
              <a:buFont typeface="Wingdings" panose="05000000000000000000" pitchFamily="2" charset="2"/>
              <a:buChar char="q"/>
            </a:pPr>
            <a:r>
              <a:rPr lang="en-US" altLang="en-US" sz="2400">
                <a:solidFill>
                  <a:schemeClr val="tx1"/>
                </a:solidFill>
              </a:rPr>
              <a:t> The Human Computer Interaction (HCI) plays a critical role in effectiveness, efficiency and user experience. </a:t>
            </a:r>
          </a:p>
          <a:p>
            <a:pPr eaLnBrk="1" hangingPunct="1">
              <a:spcBef>
                <a:spcPct val="50000"/>
              </a:spcBef>
              <a:buFont typeface="Wingdings" panose="05000000000000000000" pitchFamily="2" charset="2"/>
              <a:buChar char="q"/>
            </a:pPr>
            <a:r>
              <a:rPr lang="en-US" altLang="en-US" sz="2400">
                <a:solidFill>
                  <a:schemeClr val="tx1"/>
                </a:solidFill>
              </a:rPr>
              <a:t> The challenges in HCI are:</a:t>
            </a:r>
          </a:p>
          <a:p>
            <a:pPr lvl="1" eaLnBrk="1" hangingPunct="1">
              <a:spcBef>
                <a:spcPct val="50000"/>
              </a:spcBef>
              <a:buFont typeface="Wingdings" panose="05000000000000000000" pitchFamily="2" charset="2"/>
              <a:buChar char="§"/>
            </a:pPr>
            <a:r>
              <a:rPr lang="en-US" altLang="en-US" sz="2400">
                <a:solidFill>
                  <a:schemeClr val="tx1"/>
                </a:solidFill>
              </a:rPr>
              <a:t> Interaction must be consistent from one device to another.</a:t>
            </a:r>
          </a:p>
          <a:p>
            <a:pPr lvl="1" eaLnBrk="1" hangingPunct="1">
              <a:spcBef>
                <a:spcPct val="50000"/>
              </a:spcBef>
              <a:buFont typeface="Wingdings" panose="05000000000000000000" pitchFamily="2" charset="2"/>
              <a:buChar char="§"/>
            </a:pPr>
            <a:r>
              <a:rPr lang="en-US" altLang="en-US" sz="2400">
                <a:solidFill>
                  <a:schemeClr val="tx1"/>
                </a:solidFill>
              </a:rPr>
              <a:t> Interaction has to be appropriate for a particular device and environment in which the system is being used.	</a:t>
            </a:r>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13792239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914400" y="457200"/>
            <a:ext cx="7315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pPr>
            <a:r>
              <a:rPr lang="en-US" altLang="en-US" sz="3200" b="1">
                <a:solidFill>
                  <a:schemeClr val="tx1"/>
                </a:solidFill>
              </a:rPr>
              <a:t>                 Dialogue Control</a:t>
            </a:r>
          </a:p>
        </p:txBody>
      </p:sp>
      <p:sp>
        <p:nvSpPr>
          <p:cNvPr id="25603" name="Text Box 3"/>
          <p:cNvSpPr txBox="1">
            <a:spLocks noChangeArrowheads="1"/>
          </p:cNvSpPr>
          <p:nvPr/>
        </p:nvSpPr>
        <p:spPr bwMode="auto">
          <a:xfrm>
            <a:off x="457200" y="1981200"/>
            <a:ext cx="7620000"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pPr>
            <a:r>
              <a:rPr lang="en-US" altLang="en-US" sz="2400">
                <a:solidFill>
                  <a:schemeClr val="tx1"/>
                </a:solidFill>
              </a:rPr>
              <a:t>There can be two types of user dialogues:</a:t>
            </a:r>
          </a:p>
          <a:p>
            <a:pPr eaLnBrk="1" hangingPunct="1">
              <a:spcBef>
                <a:spcPct val="50000"/>
              </a:spcBef>
              <a:buFont typeface="Wingdings" panose="05000000000000000000" pitchFamily="2" charset="2"/>
              <a:buChar char="q"/>
            </a:pPr>
            <a:r>
              <a:rPr lang="en-US" altLang="en-US" sz="2400">
                <a:solidFill>
                  <a:schemeClr val="tx1"/>
                </a:solidFill>
              </a:rPr>
              <a:t> Long session oriented transactions</a:t>
            </a:r>
          </a:p>
          <a:p>
            <a:pPr eaLnBrk="1" hangingPunct="1">
              <a:spcBef>
                <a:spcPct val="50000"/>
              </a:spcBef>
              <a:buFont typeface="Wingdings" panose="05000000000000000000" pitchFamily="2" charset="2"/>
              <a:buChar char="q"/>
            </a:pPr>
            <a:r>
              <a:rPr lang="en-US" altLang="en-US" sz="2400">
                <a:solidFill>
                  <a:schemeClr val="tx1"/>
                </a:solidFill>
              </a:rPr>
              <a:t> Short transactions </a:t>
            </a:r>
          </a:p>
          <a:p>
            <a:pPr eaLnBrk="1" hangingPunct="1">
              <a:spcBef>
                <a:spcPct val="50000"/>
              </a:spcBef>
            </a:pPr>
            <a:endParaRPr lang="en-US" altLang="en-US" sz="2400">
              <a:solidFill>
                <a:schemeClr val="tx1"/>
              </a:solidFill>
            </a:endParaRPr>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38431178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685800" y="228600"/>
            <a:ext cx="7924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pPr>
            <a:r>
              <a:rPr lang="en-US" altLang="en-US" sz="3200" b="1">
                <a:solidFill>
                  <a:schemeClr val="tx1"/>
                </a:solidFill>
              </a:rPr>
              <a:t>         Networks for Mobile Computing</a:t>
            </a:r>
          </a:p>
        </p:txBody>
      </p:sp>
      <p:sp>
        <p:nvSpPr>
          <p:cNvPr id="26627" name="Text Box 3"/>
          <p:cNvSpPr txBox="1">
            <a:spLocks noChangeArrowheads="1"/>
          </p:cNvSpPr>
          <p:nvPr/>
        </p:nvSpPr>
        <p:spPr bwMode="auto">
          <a:xfrm>
            <a:off x="685800" y="1295400"/>
            <a:ext cx="7848600" cy="544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pPr>
            <a:r>
              <a:rPr lang="en-US" altLang="en-US" sz="2400" dirty="0">
                <a:solidFill>
                  <a:schemeClr val="tx1"/>
                </a:solidFill>
              </a:rPr>
              <a:t>Mobile Computing can use different networks such as:</a:t>
            </a:r>
          </a:p>
          <a:p>
            <a:pPr eaLnBrk="1" hangingPunct="1">
              <a:spcBef>
                <a:spcPct val="50000"/>
              </a:spcBef>
              <a:buFont typeface="Wingdings" panose="05000000000000000000" pitchFamily="2" charset="2"/>
              <a:buChar char="q"/>
            </a:pPr>
            <a:r>
              <a:rPr lang="en-US" altLang="en-US" sz="2400" dirty="0">
                <a:solidFill>
                  <a:schemeClr val="tx1"/>
                </a:solidFill>
              </a:rPr>
              <a:t> Fixed line telephone networks </a:t>
            </a:r>
          </a:p>
          <a:p>
            <a:pPr eaLnBrk="1" hangingPunct="1">
              <a:spcBef>
                <a:spcPct val="50000"/>
              </a:spcBef>
              <a:buFont typeface="Wingdings" panose="05000000000000000000" pitchFamily="2" charset="2"/>
              <a:buChar char="q"/>
            </a:pPr>
            <a:r>
              <a:rPr lang="en-US" altLang="en-US" sz="2400" dirty="0">
                <a:solidFill>
                  <a:schemeClr val="tx1"/>
                </a:solidFill>
              </a:rPr>
              <a:t> GSM</a:t>
            </a:r>
          </a:p>
          <a:p>
            <a:pPr eaLnBrk="1" hangingPunct="1">
              <a:spcBef>
                <a:spcPct val="50000"/>
              </a:spcBef>
              <a:buFont typeface="Wingdings" panose="05000000000000000000" pitchFamily="2" charset="2"/>
              <a:buChar char="q"/>
            </a:pPr>
            <a:r>
              <a:rPr lang="en-US" altLang="en-US" sz="2400" dirty="0">
                <a:solidFill>
                  <a:schemeClr val="tx1"/>
                </a:solidFill>
              </a:rPr>
              <a:t> GPRS</a:t>
            </a:r>
          </a:p>
          <a:p>
            <a:pPr eaLnBrk="1" hangingPunct="1">
              <a:spcBef>
                <a:spcPct val="50000"/>
              </a:spcBef>
              <a:buFont typeface="Wingdings" panose="05000000000000000000" pitchFamily="2" charset="2"/>
              <a:buChar char="q"/>
            </a:pPr>
            <a:r>
              <a:rPr lang="en-US" altLang="en-US" sz="2400" dirty="0">
                <a:solidFill>
                  <a:schemeClr val="tx1"/>
                </a:solidFill>
              </a:rPr>
              <a:t> ATM</a:t>
            </a:r>
          </a:p>
          <a:p>
            <a:pPr eaLnBrk="1" hangingPunct="1">
              <a:spcBef>
                <a:spcPct val="50000"/>
              </a:spcBef>
              <a:buFont typeface="Wingdings" panose="05000000000000000000" pitchFamily="2" charset="2"/>
              <a:buChar char="q"/>
            </a:pPr>
            <a:r>
              <a:rPr lang="en-US" altLang="en-US" sz="2400" dirty="0">
                <a:solidFill>
                  <a:schemeClr val="tx1"/>
                </a:solidFill>
              </a:rPr>
              <a:t> Frame Relay </a:t>
            </a:r>
          </a:p>
          <a:p>
            <a:pPr eaLnBrk="1" hangingPunct="1">
              <a:spcBef>
                <a:spcPct val="50000"/>
              </a:spcBef>
              <a:buFont typeface="Wingdings" panose="05000000000000000000" pitchFamily="2" charset="2"/>
              <a:buChar char="q"/>
            </a:pPr>
            <a:r>
              <a:rPr lang="en-US" altLang="en-US" sz="2400" dirty="0">
                <a:solidFill>
                  <a:schemeClr val="tx1"/>
                </a:solidFill>
              </a:rPr>
              <a:t> ISDN </a:t>
            </a:r>
          </a:p>
          <a:p>
            <a:pPr eaLnBrk="1" hangingPunct="1">
              <a:spcBef>
                <a:spcPct val="50000"/>
              </a:spcBef>
              <a:buFont typeface="Wingdings" panose="05000000000000000000" pitchFamily="2" charset="2"/>
              <a:buChar char="q"/>
            </a:pPr>
            <a:r>
              <a:rPr lang="en-US" altLang="en-US" sz="2400" dirty="0">
                <a:solidFill>
                  <a:schemeClr val="tx1"/>
                </a:solidFill>
              </a:rPr>
              <a:t> CDMA </a:t>
            </a:r>
          </a:p>
          <a:p>
            <a:pPr eaLnBrk="1" hangingPunct="1">
              <a:spcBef>
                <a:spcPct val="50000"/>
              </a:spcBef>
              <a:buFont typeface="Wingdings" panose="05000000000000000000" pitchFamily="2" charset="2"/>
              <a:buChar char="q"/>
            </a:pPr>
            <a:r>
              <a:rPr lang="en-US" altLang="en-US" sz="2400" dirty="0">
                <a:solidFill>
                  <a:schemeClr val="tx1"/>
                </a:solidFill>
              </a:rPr>
              <a:t> CDPD </a:t>
            </a:r>
          </a:p>
          <a:p>
            <a:pPr eaLnBrk="1" hangingPunct="1">
              <a:spcBef>
                <a:spcPct val="50000"/>
              </a:spcBef>
              <a:buFont typeface="Wingdings" panose="05000000000000000000" pitchFamily="2" charset="2"/>
              <a:buChar char="q"/>
            </a:pPr>
            <a:r>
              <a:rPr lang="en-US" altLang="en-US" sz="2400" dirty="0">
                <a:solidFill>
                  <a:schemeClr val="tx1"/>
                </a:solidFill>
              </a:rPr>
              <a:t> DSL and many more </a:t>
            </a:r>
            <a:r>
              <a:rPr lang="en-US" altLang="en-US" sz="2400" dirty="0" smtClean="0">
                <a:solidFill>
                  <a:schemeClr val="tx1"/>
                </a:solidFill>
              </a:rPr>
              <a:t>…</a:t>
            </a:r>
            <a:endParaRPr lang="en-US" altLang="en-US" sz="2400" dirty="0">
              <a:solidFill>
                <a:schemeClr val="tx1"/>
              </a:solidFill>
            </a:endParaRPr>
          </a:p>
        </p:txBody>
      </p:sp>
      <p:sp>
        <p:nvSpPr>
          <p:cNvPr id="2" name="Footer Placeholder 1"/>
          <p:cNvSpPr>
            <a:spLocks noGrp="1"/>
          </p:cNvSpPr>
          <p:nvPr>
            <p:ph type="ftr" sz="quarter" idx="11"/>
          </p:nvPr>
        </p:nvSpPr>
        <p:spPr/>
        <p:txBody>
          <a:bodyPr/>
          <a:lstStyle/>
          <a:p>
            <a:pPr>
              <a:defRPr/>
            </a:pPr>
            <a:r>
              <a:rPr lang="en-US" dirty="0" smtClean="0"/>
              <a:t>MIS 6120 Gerald Chege</a:t>
            </a:r>
            <a:endParaRPr lang="en-US" dirty="0"/>
          </a:p>
        </p:txBody>
      </p:sp>
    </p:spTree>
    <p:extLst>
      <p:ext uri="{BB962C8B-B14F-4D97-AF65-F5344CB8AC3E}">
        <p14:creationId xmlns:p14="http://schemas.microsoft.com/office/powerpoint/2010/main" val="29682227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685800" y="457200"/>
            <a:ext cx="7924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pPr>
            <a:r>
              <a:rPr lang="en-US" altLang="en-US" sz="3200" b="1">
                <a:solidFill>
                  <a:schemeClr val="tx1"/>
                </a:solidFill>
              </a:rPr>
              <a:t>	   Middleware and Gateways</a:t>
            </a:r>
          </a:p>
        </p:txBody>
      </p:sp>
      <p:sp>
        <p:nvSpPr>
          <p:cNvPr id="27651" name="Text Box 4"/>
          <p:cNvSpPr txBox="1">
            <a:spLocks noChangeArrowheads="1"/>
          </p:cNvSpPr>
          <p:nvPr/>
        </p:nvSpPr>
        <p:spPr bwMode="auto">
          <a:xfrm>
            <a:off x="565720" y="1354980"/>
            <a:ext cx="8686800" cy="538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pPr>
            <a:r>
              <a:rPr lang="en-US" altLang="en-US" sz="2400" dirty="0">
                <a:solidFill>
                  <a:schemeClr val="tx1"/>
                </a:solidFill>
              </a:rPr>
              <a:t>A software layer between a user application and operating system can be termed as middleware. Gateways are deployed when there are different transport bearers or networks with dissimilar protocols. The various types are:</a:t>
            </a:r>
          </a:p>
          <a:p>
            <a:pPr eaLnBrk="1" hangingPunct="1">
              <a:spcBef>
                <a:spcPct val="50000"/>
              </a:spcBef>
              <a:buFont typeface="Wingdings" panose="05000000000000000000" pitchFamily="2" charset="2"/>
              <a:buChar char="q"/>
            </a:pPr>
            <a:r>
              <a:rPr lang="en-US" altLang="en-US" sz="2400" dirty="0">
                <a:solidFill>
                  <a:schemeClr val="tx1"/>
                </a:solidFill>
              </a:rPr>
              <a:t> Communication middleware</a:t>
            </a:r>
          </a:p>
          <a:p>
            <a:pPr eaLnBrk="1" hangingPunct="1">
              <a:spcBef>
                <a:spcPct val="50000"/>
              </a:spcBef>
              <a:buFont typeface="Wingdings" panose="05000000000000000000" pitchFamily="2" charset="2"/>
              <a:buChar char="q"/>
            </a:pPr>
            <a:r>
              <a:rPr lang="en-US" altLang="en-US" sz="2400" dirty="0">
                <a:solidFill>
                  <a:schemeClr val="tx1"/>
                </a:solidFill>
              </a:rPr>
              <a:t> Transaction processing middleware</a:t>
            </a:r>
          </a:p>
          <a:p>
            <a:pPr eaLnBrk="1" hangingPunct="1">
              <a:spcBef>
                <a:spcPct val="50000"/>
              </a:spcBef>
              <a:buFont typeface="Wingdings" panose="05000000000000000000" pitchFamily="2" charset="2"/>
              <a:buChar char="q"/>
            </a:pPr>
            <a:r>
              <a:rPr lang="en-US" altLang="en-US" sz="2400" dirty="0">
                <a:solidFill>
                  <a:schemeClr val="tx1"/>
                </a:solidFill>
              </a:rPr>
              <a:t> Behavior management middleware </a:t>
            </a:r>
          </a:p>
          <a:p>
            <a:pPr eaLnBrk="1" hangingPunct="1">
              <a:spcBef>
                <a:spcPct val="50000"/>
              </a:spcBef>
              <a:buFont typeface="Wingdings" panose="05000000000000000000" pitchFamily="2" charset="2"/>
              <a:buChar char="q"/>
            </a:pPr>
            <a:r>
              <a:rPr lang="en-US" altLang="en-US" sz="2400" dirty="0">
                <a:solidFill>
                  <a:schemeClr val="tx1"/>
                </a:solidFill>
              </a:rPr>
              <a:t> Communication gateways</a:t>
            </a:r>
          </a:p>
          <a:p>
            <a:pPr eaLnBrk="1" hangingPunct="1">
              <a:spcBef>
                <a:spcPct val="50000"/>
              </a:spcBef>
              <a:buFont typeface="Wingdings" panose="05000000000000000000" pitchFamily="2" charset="2"/>
              <a:buChar char="q"/>
            </a:pPr>
            <a:r>
              <a:rPr lang="en-US" altLang="en-US" sz="2400" dirty="0">
                <a:solidFill>
                  <a:schemeClr val="tx1"/>
                </a:solidFill>
              </a:rPr>
              <a:t> Database middleware</a:t>
            </a:r>
          </a:p>
          <a:p>
            <a:pPr eaLnBrk="1" hangingPunct="1">
              <a:spcBef>
                <a:spcPct val="50000"/>
              </a:spcBef>
              <a:buFont typeface="Wingdings" panose="05000000000000000000" pitchFamily="2" charset="2"/>
              <a:buChar char="q"/>
            </a:pPr>
            <a:r>
              <a:rPr lang="en-US" altLang="en-US" sz="2400" dirty="0">
                <a:solidFill>
                  <a:schemeClr val="tx1"/>
                </a:solidFill>
              </a:rPr>
              <a:t> Message oriented middleware</a:t>
            </a:r>
          </a:p>
          <a:p>
            <a:pPr eaLnBrk="1" hangingPunct="1">
              <a:spcBef>
                <a:spcPct val="50000"/>
              </a:spcBef>
              <a:buFont typeface="Wingdings" panose="05000000000000000000" pitchFamily="2" charset="2"/>
              <a:buNone/>
            </a:pPr>
            <a:endParaRPr lang="en-US" altLang="en-US" sz="2400" dirty="0">
              <a:solidFill>
                <a:schemeClr val="tx1"/>
              </a:solidFill>
            </a:endParaRPr>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37876079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050"/>
          <p:cNvSpPr txBox="1">
            <a:spLocks noChangeArrowheads="1"/>
          </p:cNvSpPr>
          <p:nvPr/>
        </p:nvSpPr>
        <p:spPr bwMode="auto">
          <a:xfrm>
            <a:off x="533400" y="381000"/>
            <a:ext cx="7467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pPr>
            <a:r>
              <a:rPr lang="en-US" altLang="en-US" sz="3200" b="1" dirty="0">
                <a:solidFill>
                  <a:schemeClr val="tx1"/>
                </a:solidFill>
              </a:rPr>
              <a:t>                      Mobile </a:t>
            </a:r>
            <a:r>
              <a:rPr lang="en-US" altLang="en-US" sz="3200" b="1" dirty="0" smtClean="0">
                <a:solidFill>
                  <a:schemeClr val="tx1"/>
                </a:solidFill>
              </a:rPr>
              <a:t>Applications </a:t>
            </a:r>
            <a:endParaRPr lang="en-US" altLang="en-US" sz="3200" b="1" dirty="0">
              <a:solidFill>
                <a:schemeClr val="tx1"/>
              </a:solidFill>
            </a:endParaRPr>
          </a:p>
        </p:txBody>
      </p:sp>
      <p:sp>
        <p:nvSpPr>
          <p:cNvPr id="28675" name="Text Box 2051"/>
          <p:cNvSpPr txBox="1">
            <a:spLocks noChangeArrowheads="1"/>
          </p:cNvSpPr>
          <p:nvPr/>
        </p:nvSpPr>
        <p:spPr bwMode="auto">
          <a:xfrm>
            <a:off x="878904" y="1905000"/>
            <a:ext cx="8229600" cy="319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20000"/>
              </a:spcBef>
              <a:buFont typeface="Wingdings" panose="05000000000000000000" pitchFamily="2" charset="2"/>
              <a:buChar char="q"/>
            </a:pPr>
            <a:r>
              <a:rPr lang="en-US" altLang="en-US" sz="2400" dirty="0">
                <a:solidFill>
                  <a:schemeClr val="tx1"/>
                </a:solidFill>
              </a:rPr>
              <a:t> Mobile application at static state (Portable Computing)</a:t>
            </a:r>
          </a:p>
          <a:p>
            <a:pPr lvl="1" eaLnBrk="1" hangingPunct="1">
              <a:spcBef>
                <a:spcPct val="20000"/>
              </a:spcBef>
              <a:buFont typeface="Wingdings" panose="05000000000000000000" pitchFamily="2" charset="2"/>
              <a:buNone/>
            </a:pPr>
            <a:r>
              <a:rPr lang="en-US" altLang="en-US" sz="2400" dirty="0">
                <a:solidFill>
                  <a:schemeClr val="tx1"/>
                </a:solidFill>
              </a:rPr>
              <a:t>- Computing while being mobile (may not be networked)</a:t>
            </a:r>
          </a:p>
          <a:p>
            <a:pPr eaLnBrk="1" hangingPunct="1">
              <a:spcBef>
                <a:spcPct val="20000"/>
              </a:spcBef>
              <a:buFont typeface="Wingdings" panose="05000000000000000000" pitchFamily="2" charset="2"/>
              <a:buChar char="q"/>
            </a:pPr>
            <a:r>
              <a:rPr lang="en-US" altLang="en-US" sz="2400" dirty="0">
                <a:solidFill>
                  <a:schemeClr val="tx1"/>
                </a:solidFill>
              </a:rPr>
              <a:t> Occasionally connected computing</a:t>
            </a:r>
          </a:p>
          <a:p>
            <a:pPr lvl="1" eaLnBrk="1" hangingPunct="1">
              <a:spcBef>
                <a:spcPct val="20000"/>
              </a:spcBef>
              <a:buFont typeface="Wingdings" panose="05000000000000000000" pitchFamily="2" charset="2"/>
              <a:buNone/>
            </a:pPr>
            <a:r>
              <a:rPr lang="en-US" altLang="en-US" sz="2400" dirty="0">
                <a:solidFill>
                  <a:schemeClr val="tx1"/>
                </a:solidFill>
              </a:rPr>
              <a:t>- Computing while being mobile and occasionally connected</a:t>
            </a:r>
          </a:p>
          <a:p>
            <a:pPr eaLnBrk="1" hangingPunct="1">
              <a:spcBef>
                <a:spcPct val="20000"/>
              </a:spcBef>
              <a:buFont typeface="Wingdings" panose="05000000000000000000" pitchFamily="2" charset="2"/>
              <a:buChar char="q"/>
            </a:pPr>
            <a:r>
              <a:rPr lang="en-US" altLang="en-US" sz="2400" dirty="0">
                <a:solidFill>
                  <a:schemeClr val="tx1"/>
                </a:solidFill>
              </a:rPr>
              <a:t> Vehicular (mobile and connected)</a:t>
            </a:r>
          </a:p>
          <a:p>
            <a:pPr lvl="1" eaLnBrk="1" hangingPunct="1">
              <a:spcBef>
                <a:spcPct val="20000"/>
              </a:spcBef>
              <a:buFont typeface="Wingdings" panose="05000000000000000000" pitchFamily="2" charset="2"/>
              <a:buNone/>
            </a:pPr>
            <a:r>
              <a:rPr lang="en-US" altLang="en-US" sz="2400" dirty="0">
                <a:solidFill>
                  <a:schemeClr val="tx1"/>
                </a:solidFill>
              </a:rPr>
              <a:t>- Computing while being mobile and always connected</a:t>
            </a:r>
          </a:p>
          <a:p>
            <a:pPr eaLnBrk="1" hangingPunct="1">
              <a:spcBef>
                <a:spcPct val="50000"/>
              </a:spcBef>
              <a:buFont typeface="Wingdings" panose="05000000000000000000" pitchFamily="2" charset="2"/>
              <a:buChar char="q"/>
            </a:pPr>
            <a:endParaRPr lang="en-US" altLang="en-US" sz="2400" dirty="0">
              <a:solidFill>
                <a:schemeClr val="tx1"/>
              </a:solidFill>
            </a:endParaRPr>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37504289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533400" y="304800"/>
            <a:ext cx="8001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pPr>
            <a:r>
              <a:rPr lang="en-US" altLang="en-US" sz="3200" b="1">
                <a:solidFill>
                  <a:schemeClr val="tx1"/>
                </a:solidFill>
              </a:rPr>
              <a:t>            Mobile application attributes</a:t>
            </a:r>
          </a:p>
        </p:txBody>
      </p:sp>
      <p:sp>
        <p:nvSpPr>
          <p:cNvPr id="29699" name="Text Box 3"/>
          <p:cNvSpPr txBox="1">
            <a:spLocks noChangeArrowheads="1"/>
          </p:cNvSpPr>
          <p:nvPr/>
        </p:nvSpPr>
        <p:spPr bwMode="auto">
          <a:xfrm>
            <a:off x="730696" y="1905000"/>
            <a:ext cx="8305800" cy="268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lnSpc>
                <a:spcPct val="90000"/>
              </a:lnSpc>
              <a:spcBef>
                <a:spcPct val="20000"/>
              </a:spcBef>
              <a:buFont typeface="Wingdings" panose="05000000000000000000" pitchFamily="2" charset="2"/>
              <a:buChar char="q"/>
            </a:pPr>
            <a:r>
              <a:rPr lang="en-US" altLang="en-US" sz="2400" dirty="0">
                <a:solidFill>
                  <a:schemeClr val="tx1"/>
                </a:solidFill>
              </a:rPr>
              <a:t> It needs a multi layer architecture.</a:t>
            </a:r>
          </a:p>
          <a:p>
            <a:pPr eaLnBrk="1" hangingPunct="1">
              <a:lnSpc>
                <a:spcPct val="90000"/>
              </a:lnSpc>
              <a:spcBef>
                <a:spcPct val="20000"/>
              </a:spcBef>
              <a:buFont typeface="Wingdings" panose="05000000000000000000" pitchFamily="2" charset="2"/>
              <a:buChar char="q"/>
            </a:pPr>
            <a:r>
              <a:rPr lang="en-US" altLang="en-US" sz="2400" dirty="0">
                <a:solidFill>
                  <a:schemeClr val="tx1"/>
                </a:solidFill>
              </a:rPr>
              <a:t> For data mobility, it needs network of networks.</a:t>
            </a:r>
          </a:p>
          <a:p>
            <a:pPr eaLnBrk="1" hangingPunct="1">
              <a:lnSpc>
                <a:spcPct val="90000"/>
              </a:lnSpc>
              <a:spcBef>
                <a:spcPct val="20000"/>
              </a:spcBef>
              <a:buFont typeface="Wingdings" panose="05000000000000000000" pitchFamily="2" charset="2"/>
              <a:buChar char="q"/>
            </a:pPr>
            <a:r>
              <a:rPr lang="en-US" altLang="en-US" sz="2400" dirty="0">
                <a:solidFill>
                  <a:schemeClr val="tx1"/>
                </a:solidFill>
              </a:rPr>
              <a:t> For data portability, it needs data / file to be on a centralized server.</a:t>
            </a:r>
          </a:p>
          <a:p>
            <a:pPr eaLnBrk="1" hangingPunct="1">
              <a:lnSpc>
                <a:spcPct val="90000"/>
              </a:lnSpc>
              <a:spcBef>
                <a:spcPct val="20000"/>
              </a:spcBef>
              <a:buFont typeface="Wingdings" panose="05000000000000000000" pitchFamily="2" charset="2"/>
              <a:buChar char="q"/>
            </a:pPr>
            <a:r>
              <a:rPr lang="en-US" altLang="en-US" sz="2400" dirty="0">
                <a:solidFill>
                  <a:schemeClr val="tx1"/>
                </a:solidFill>
              </a:rPr>
              <a:t> It requires a universal thin client (executable in any device) only to do the rendering at the device.</a:t>
            </a:r>
          </a:p>
          <a:p>
            <a:pPr eaLnBrk="1" hangingPunct="1">
              <a:lnSpc>
                <a:spcPct val="90000"/>
              </a:lnSpc>
              <a:spcBef>
                <a:spcPct val="20000"/>
              </a:spcBef>
              <a:buFont typeface="Wingdings" panose="05000000000000000000" pitchFamily="2" charset="2"/>
              <a:buChar char="q"/>
            </a:pPr>
            <a:r>
              <a:rPr lang="en-US" altLang="en-US" sz="2400" dirty="0">
                <a:solidFill>
                  <a:schemeClr val="tx1"/>
                </a:solidFill>
              </a:rPr>
              <a:t> Execution environment should be independent of rendering.</a:t>
            </a:r>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4026080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304800" y="228600"/>
            <a:ext cx="822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pPr>
            <a:r>
              <a:rPr lang="en-US" altLang="en-US" sz="3200">
                <a:solidFill>
                  <a:schemeClr val="tx1"/>
                </a:solidFill>
              </a:rPr>
              <a:t>	      </a:t>
            </a:r>
            <a:r>
              <a:rPr lang="en-US" altLang="en-US" sz="3200" b="1">
                <a:solidFill>
                  <a:schemeClr val="tx1"/>
                </a:solidFill>
              </a:rPr>
              <a:t>Information … the foundation</a:t>
            </a:r>
            <a:r>
              <a:rPr lang="en-US" altLang="en-US" sz="3200">
                <a:solidFill>
                  <a:schemeClr val="tx1"/>
                </a:solidFill>
              </a:rPr>
              <a:t> </a:t>
            </a:r>
          </a:p>
        </p:txBody>
      </p:sp>
      <p:sp>
        <p:nvSpPr>
          <p:cNvPr id="3075" name="Text Box 3"/>
          <p:cNvSpPr txBox="1">
            <a:spLocks noChangeArrowheads="1"/>
          </p:cNvSpPr>
          <p:nvPr/>
        </p:nvSpPr>
        <p:spPr bwMode="auto">
          <a:xfrm>
            <a:off x="597024" y="1376837"/>
            <a:ext cx="853440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sz="2400" dirty="0">
                <a:solidFill>
                  <a:schemeClr val="tx1"/>
                </a:solidFill>
              </a:rPr>
              <a:t> Information is power </a:t>
            </a:r>
          </a:p>
          <a:p>
            <a:pPr eaLnBrk="1" hangingPunct="1">
              <a:spcBef>
                <a:spcPct val="50000"/>
              </a:spcBef>
              <a:buFont typeface="Wingdings" panose="05000000000000000000" pitchFamily="2" charset="2"/>
              <a:buChar char="q"/>
            </a:pPr>
            <a:r>
              <a:rPr lang="en-US" altLang="en-US" sz="2400" dirty="0">
                <a:solidFill>
                  <a:schemeClr val="tx1"/>
                </a:solidFill>
              </a:rPr>
              <a:t> Information – the key ingredient of decision making process</a:t>
            </a:r>
          </a:p>
          <a:p>
            <a:pPr eaLnBrk="1" hangingPunct="1">
              <a:spcBef>
                <a:spcPct val="50000"/>
              </a:spcBef>
              <a:buFont typeface="Wingdings" panose="05000000000000000000" pitchFamily="2" charset="2"/>
              <a:buChar char="q"/>
            </a:pPr>
            <a:r>
              <a:rPr lang="en-US" altLang="en-US" sz="2400" dirty="0">
                <a:solidFill>
                  <a:schemeClr val="tx1"/>
                </a:solidFill>
              </a:rPr>
              <a:t> Information – the basic differentiator between human beings and   animals</a:t>
            </a:r>
          </a:p>
          <a:p>
            <a:pPr eaLnBrk="1" hangingPunct="1">
              <a:spcBef>
                <a:spcPct val="50000"/>
              </a:spcBef>
              <a:buFont typeface="Wingdings" panose="05000000000000000000" pitchFamily="2" charset="2"/>
              <a:buChar char="q"/>
            </a:pPr>
            <a:r>
              <a:rPr lang="en-US" altLang="en-US" sz="2400" dirty="0">
                <a:solidFill>
                  <a:schemeClr val="tx1"/>
                </a:solidFill>
              </a:rPr>
              <a:t> Information – the </a:t>
            </a:r>
            <a:r>
              <a:rPr lang="en-US" altLang="en-US" sz="2400" dirty="0" smtClean="0">
                <a:solidFill>
                  <a:schemeClr val="tx1"/>
                </a:solidFill>
              </a:rPr>
              <a:t>driver </a:t>
            </a:r>
            <a:r>
              <a:rPr lang="en-US" altLang="en-US" sz="2400" dirty="0">
                <a:solidFill>
                  <a:schemeClr val="tx1"/>
                </a:solidFill>
              </a:rPr>
              <a:t>of new technologies and concepts </a:t>
            </a:r>
          </a:p>
          <a:p>
            <a:pPr eaLnBrk="1" hangingPunct="1">
              <a:spcBef>
                <a:spcPct val="50000"/>
              </a:spcBef>
              <a:buFont typeface="Wingdings" panose="05000000000000000000" pitchFamily="2" charset="2"/>
              <a:buChar char="q"/>
            </a:pPr>
            <a:r>
              <a:rPr lang="en-US" altLang="en-US" sz="2400" dirty="0">
                <a:solidFill>
                  <a:schemeClr val="tx1"/>
                </a:solidFill>
              </a:rPr>
              <a:t> Information – the underlying foundation of world’s greatest  economies </a:t>
            </a:r>
          </a:p>
          <a:p>
            <a:pPr eaLnBrk="1" hangingPunct="1">
              <a:spcBef>
                <a:spcPct val="50000"/>
              </a:spcBef>
              <a:buFont typeface="Wingdings" panose="05000000000000000000" pitchFamily="2" charset="2"/>
              <a:buChar char="q"/>
            </a:pPr>
            <a:r>
              <a:rPr lang="en-US" altLang="en-US" sz="2400" dirty="0">
                <a:solidFill>
                  <a:schemeClr val="tx1"/>
                </a:solidFill>
              </a:rPr>
              <a:t> Information – the currency of today’s businesses </a:t>
            </a:r>
          </a:p>
          <a:p>
            <a:pPr eaLnBrk="1" hangingPunct="1">
              <a:spcBef>
                <a:spcPct val="50000"/>
              </a:spcBef>
              <a:buFont typeface="Wingdings" panose="05000000000000000000" pitchFamily="2" charset="2"/>
              <a:buChar char="q"/>
            </a:pPr>
            <a:r>
              <a:rPr lang="en-US" altLang="en-US" sz="2400" dirty="0">
                <a:solidFill>
                  <a:schemeClr val="tx1"/>
                </a:solidFill>
              </a:rPr>
              <a:t> Information – the basic need for proliferation of human civilization   </a:t>
            </a:r>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21100531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609600" y="533400"/>
            <a:ext cx="8001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pPr>
            <a:r>
              <a:rPr lang="en-US" altLang="en-US" sz="3200" b="1">
                <a:solidFill>
                  <a:schemeClr val="tx1"/>
                </a:solidFill>
              </a:rPr>
              <a:t>        Effect of mobility on protocol stack</a:t>
            </a:r>
          </a:p>
        </p:txBody>
      </p:sp>
      <p:sp>
        <p:nvSpPr>
          <p:cNvPr id="30723" name="Text Box 3"/>
          <p:cNvSpPr txBox="1">
            <a:spLocks noChangeArrowheads="1"/>
          </p:cNvSpPr>
          <p:nvPr/>
        </p:nvSpPr>
        <p:spPr bwMode="auto">
          <a:xfrm>
            <a:off x="671264" y="1582191"/>
            <a:ext cx="8077200" cy="458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lnSpc>
                <a:spcPct val="90000"/>
              </a:lnSpc>
              <a:spcBef>
                <a:spcPct val="20000"/>
              </a:spcBef>
              <a:buFont typeface="Wingdings" panose="05000000000000000000" pitchFamily="2" charset="2"/>
              <a:buChar char="q"/>
            </a:pPr>
            <a:r>
              <a:rPr lang="en-US" altLang="en-US" sz="2400" dirty="0">
                <a:solidFill>
                  <a:schemeClr val="tx1"/>
                </a:solidFill>
              </a:rPr>
              <a:t> Application</a:t>
            </a:r>
          </a:p>
          <a:p>
            <a:pPr lvl="1" eaLnBrk="1" hangingPunct="1">
              <a:lnSpc>
                <a:spcPct val="90000"/>
              </a:lnSpc>
              <a:spcBef>
                <a:spcPct val="20000"/>
              </a:spcBef>
              <a:buFont typeface="Wingdings" panose="05000000000000000000" pitchFamily="2" charset="2"/>
              <a:buNone/>
            </a:pPr>
            <a:r>
              <a:rPr lang="en-US" altLang="en-US" sz="2400" dirty="0">
                <a:solidFill>
                  <a:schemeClr val="tx1"/>
                </a:solidFill>
              </a:rPr>
              <a:t>- adaptations with context awareness and security</a:t>
            </a:r>
          </a:p>
          <a:p>
            <a:pPr eaLnBrk="1" hangingPunct="1">
              <a:lnSpc>
                <a:spcPct val="90000"/>
              </a:lnSpc>
              <a:spcBef>
                <a:spcPct val="20000"/>
              </a:spcBef>
              <a:buFont typeface="Wingdings" panose="05000000000000000000" pitchFamily="2" charset="2"/>
              <a:buChar char="q"/>
            </a:pPr>
            <a:r>
              <a:rPr lang="en-US" altLang="en-US" sz="2400" dirty="0">
                <a:solidFill>
                  <a:schemeClr val="tx1"/>
                </a:solidFill>
              </a:rPr>
              <a:t> Transport</a:t>
            </a:r>
          </a:p>
          <a:p>
            <a:pPr lvl="1" eaLnBrk="1" hangingPunct="1">
              <a:lnSpc>
                <a:spcPct val="90000"/>
              </a:lnSpc>
              <a:spcBef>
                <a:spcPct val="20000"/>
              </a:spcBef>
              <a:buFont typeface="Wingdings" panose="05000000000000000000" pitchFamily="2" charset="2"/>
              <a:buNone/>
            </a:pPr>
            <a:r>
              <a:rPr lang="en-US" altLang="en-US" sz="2400" dirty="0">
                <a:solidFill>
                  <a:schemeClr val="tx1"/>
                </a:solidFill>
              </a:rPr>
              <a:t>- congestion, flow control, </a:t>
            </a:r>
            <a:r>
              <a:rPr lang="en-US" altLang="en-US" sz="2400" dirty="0" err="1">
                <a:solidFill>
                  <a:schemeClr val="tx1"/>
                </a:solidFill>
              </a:rPr>
              <a:t>QoS</a:t>
            </a:r>
            <a:r>
              <a:rPr lang="en-US" altLang="en-US" sz="2400" dirty="0">
                <a:solidFill>
                  <a:schemeClr val="tx1"/>
                </a:solidFill>
              </a:rPr>
              <a:t> and security</a:t>
            </a:r>
          </a:p>
          <a:p>
            <a:pPr eaLnBrk="1" hangingPunct="1">
              <a:lnSpc>
                <a:spcPct val="90000"/>
              </a:lnSpc>
              <a:spcBef>
                <a:spcPct val="20000"/>
              </a:spcBef>
              <a:buFont typeface="Wingdings" panose="05000000000000000000" pitchFamily="2" charset="2"/>
              <a:buChar char="q"/>
            </a:pPr>
            <a:r>
              <a:rPr lang="en-US" altLang="en-US" sz="2400" dirty="0">
                <a:solidFill>
                  <a:schemeClr val="tx1"/>
                </a:solidFill>
              </a:rPr>
              <a:t> Network</a:t>
            </a:r>
          </a:p>
          <a:p>
            <a:pPr lvl="1" eaLnBrk="1" hangingPunct="1">
              <a:lnSpc>
                <a:spcPct val="90000"/>
              </a:lnSpc>
              <a:spcBef>
                <a:spcPct val="20000"/>
              </a:spcBef>
              <a:buFont typeface="Wingdings" panose="05000000000000000000" pitchFamily="2" charset="2"/>
              <a:buNone/>
            </a:pPr>
            <a:r>
              <a:rPr lang="en-US" altLang="en-US" sz="2400" dirty="0">
                <a:solidFill>
                  <a:schemeClr val="tx1"/>
                </a:solidFill>
              </a:rPr>
              <a:t>- addressing, routing and security</a:t>
            </a:r>
          </a:p>
          <a:p>
            <a:pPr eaLnBrk="1" hangingPunct="1">
              <a:lnSpc>
                <a:spcPct val="90000"/>
              </a:lnSpc>
              <a:spcBef>
                <a:spcPct val="20000"/>
              </a:spcBef>
              <a:buFont typeface="Wingdings" panose="05000000000000000000" pitchFamily="2" charset="2"/>
              <a:buChar char="q"/>
            </a:pPr>
            <a:r>
              <a:rPr lang="en-US" altLang="en-US" sz="2400" dirty="0">
                <a:solidFill>
                  <a:schemeClr val="tx1"/>
                </a:solidFill>
              </a:rPr>
              <a:t> Link</a:t>
            </a:r>
          </a:p>
          <a:p>
            <a:pPr lvl="1" eaLnBrk="1" hangingPunct="1">
              <a:lnSpc>
                <a:spcPct val="90000"/>
              </a:lnSpc>
              <a:spcBef>
                <a:spcPct val="20000"/>
              </a:spcBef>
              <a:buFont typeface="Wingdings" panose="05000000000000000000" pitchFamily="2" charset="2"/>
              <a:buNone/>
            </a:pPr>
            <a:r>
              <a:rPr lang="en-US" altLang="en-US" sz="2400" dirty="0">
                <a:solidFill>
                  <a:schemeClr val="tx1"/>
                </a:solidFill>
              </a:rPr>
              <a:t>- media access and handoff</a:t>
            </a:r>
          </a:p>
          <a:p>
            <a:pPr eaLnBrk="1" hangingPunct="1">
              <a:lnSpc>
                <a:spcPct val="90000"/>
              </a:lnSpc>
              <a:spcBef>
                <a:spcPct val="20000"/>
              </a:spcBef>
              <a:buFont typeface="Wingdings" panose="05000000000000000000" pitchFamily="2" charset="2"/>
              <a:buChar char="q"/>
            </a:pPr>
            <a:r>
              <a:rPr lang="en-US" altLang="en-US" sz="2400" dirty="0">
                <a:solidFill>
                  <a:schemeClr val="tx1"/>
                </a:solidFill>
              </a:rPr>
              <a:t> Physical</a:t>
            </a:r>
          </a:p>
          <a:p>
            <a:pPr lvl="1" eaLnBrk="1" hangingPunct="1">
              <a:lnSpc>
                <a:spcPct val="90000"/>
              </a:lnSpc>
              <a:spcBef>
                <a:spcPct val="20000"/>
              </a:spcBef>
              <a:buFont typeface="Wingdings" panose="05000000000000000000" pitchFamily="2" charset="2"/>
              <a:buNone/>
            </a:pPr>
            <a:r>
              <a:rPr lang="en-US" altLang="en-US" sz="2400" dirty="0">
                <a:solidFill>
                  <a:schemeClr val="tx1"/>
                </a:solidFill>
              </a:rPr>
              <a:t>- transmission errors and interference</a:t>
            </a:r>
          </a:p>
          <a:p>
            <a:pPr eaLnBrk="1" hangingPunct="1">
              <a:spcBef>
                <a:spcPct val="50000"/>
              </a:spcBef>
              <a:buFont typeface="Wingdings" panose="05000000000000000000" pitchFamily="2" charset="2"/>
              <a:buChar char="q"/>
            </a:pPr>
            <a:endParaRPr lang="en-US" altLang="en-US" sz="2400" dirty="0">
              <a:solidFill>
                <a:schemeClr val="tx1"/>
              </a:solidFill>
            </a:endParaRPr>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19703863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685800" y="3810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pPr>
            <a:r>
              <a:rPr lang="en-US" altLang="en-US" sz="3200" b="1">
                <a:solidFill>
                  <a:schemeClr val="tx1"/>
                </a:solidFill>
              </a:rPr>
              <a:t>        Limitations of Mobile Computing</a:t>
            </a:r>
          </a:p>
        </p:txBody>
      </p:sp>
      <p:sp>
        <p:nvSpPr>
          <p:cNvPr id="31747" name="Text Box 3"/>
          <p:cNvSpPr txBox="1">
            <a:spLocks noChangeArrowheads="1"/>
          </p:cNvSpPr>
          <p:nvPr/>
        </p:nvSpPr>
        <p:spPr bwMode="auto">
          <a:xfrm>
            <a:off x="595064" y="1505098"/>
            <a:ext cx="8153400" cy="494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20000"/>
              </a:spcBef>
              <a:buFont typeface="Wingdings" panose="05000000000000000000" pitchFamily="2" charset="2"/>
              <a:buChar char="q"/>
            </a:pPr>
            <a:r>
              <a:rPr lang="en-US" altLang="en-US" sz="2400" dirty="0">
                <a:solidFill>
                  <a:schemeClr val="tx1"/>
                </a:solidFill>
              </a:rPr>
              <a:t> Limitations of the wireless network</a:t>
            </a:r>
          </a:p>
          <a:p>
            <a:pPr lvl="1" eaLnBrk="1" hangingPunct="1">
              <a:spcBef>
                <a:spcPct val="20000"/>
              </a:spcBef>
              <a:buFont typeface="Wingdings" panose="05000000000000000000" pitchFamily="2" charset="2"/>
              <a:buNone/>
            </a:pPr>
            <a:r>
              <a:rPr lang="en-US" altLang="en-US" sz="2400" dirty="0">
                <a:solidFill>
                  <a:schemeClr val="tx1"/>
                </a:solidFill>
              </a:rPr>
              <a:t>- heterogeneity of fragmented networks</a:t>
            </a:r>
          </a:p>
          <a:p>
            <a:pPr lvl="1" algn="just" eaLnBrk="1" hangingPunct="1">
              <a:spcBef>
                <a:spcPct val="20000"/>
              </a:spcBef>
              <a:buFont typeface="Wingdings" panose="05000000000000000000" pitchFamily="2" charset="2"/>
              <a:buNone/>
            </a:pPr>
            <a:r>
              <a:rPr lang="en-US" altLang="en-US" sz="2400" dirty="0">
                <a:solidFill>
                  <a:schemeClr val="tx1"/>
                </a:solidFill>
              </a:rPr>
              <a:t>- frequent disconnections</a:t>
            </a:r>
          </a:p>
          <a:p>
            <a:pPr lvl="1" algn="just" eaLnBrk="1" hangingPunct="1">
              <a:spcBef>
                <a:spcPct val="20000"/>
              </a:spcBef>
              <a:buFont typeface="Wingdings" panose="05000000000000000000" pitchFamily="2" charset="2"/>
              <a:buNone/>
            </a:pPr>
            <a:r>
              <a:rPr lang="en-US" altLang="en-US" sz="2400" dirty="0">
                <a:solidFill>
                  <a:schemeClr val="tx1"/>
                </a:solidFill>
              </a:rPr>
              <a:t>- limited communication bandwidth </a:t>
            </a:r>
          </a:p>
          <a:p>
            <a:pPr eaLnBrk="1" hangingPunct="1">
              <a:spcBef>
                <a:spcPct val="20000"/>
              </a:spcBef>
              <a:buFont typeface="Wingdings" panose="05000000000000000000" pitchFamily="2" charset="2"/>
              <a:buChar char="q"/>
            </a:pPr>
            <a:r>
              <a:rPr lang="en-US" altLang="en-US" sz="2400" dirty="0">
                <a:solidFill>
                  <a:schemeClr val="tx1"/>
                </a:solidFill>
              </a:rPr>
              <a:t> Limitations imposed by mobility</a:t>
            </a:r>
          </a:p>
          <a:p>
            <a:pPr lvl="1" eaLnBrk="1" hangingPunct="1">
              <a:spcBef>
                <a:spcPct val="20000"/>
              </a:spcBef>
              <a:buFont typeface="Wingdings" panose="05000000000000000000" pitchFamily="2" charset="2"/>
              <a:buNone/>
            </a:pPr>
            <a:r>
              <a:rPr lang="en-US" altLang="en-US" sz="2400" dirty="0">
                <a:solidFill>
                  <a:schemeClr val="tx1"/>
                </a:solidFill>
              </a:rPr>
              <a:t>- lack of mobility awareness by system / applications </a:t>
            </a:r>
          </a:p>
          <a:p>
            <a:pPr lvl="1" eaLnBrk="1" hangingPunct="1">
              <a:spcBef>
                <a:spcPct val="20000"/>
              </a:spcBef>
              <a:buFont typeface="Wingdings" panose="05000000000000000000" pitchFamily="2" charset="2"/>
              <a:buNone/>
            </a:pPr>
            <a:r>
              <a:rPr lang="en-US" altLang="en-US" sz="2400" dirty="0">
                <a:solidFill>
                  <a:schemeClr val="tx1"/>
                </a:solidFill>
              </a:rPr>
              <a:t>- route breakages</a:t>
            </a:r>
          </a:p>
          <a:p>
            <a:pPr eaLnBrk="1" hangingPunct="1">
              <a:spcBef>
                <a:spcPct val="20000"/>
              </a:spcBef>
              <a:buFont typeface="Wingdings" panose="05000000000000000000" pitchFamily="2" charset="2"/>
              <a:buChar char="q"/>
            </a:pPr>
            <a:r>
              <a:rPr lang="en-US" altLang="en-US" sz="2400" dirty="0">
                <a:solidFill>
                  <a:schemeClr val="tx1"/>
                </a:solidFill>
              </a:rPr>
              <a:t> Limitations of the mobile computer</a:t>
            </a:r>
          </a:p>
          <a:p>
            <a:pPr lvl="1" eaLnBrk="1" hangingPunct="1">
              <a:spcBef>
                <a:spcPct val="20000"/>
              </a:spcBef>
              <a:buFont typeface="Wingdings" panose="05000000000000000000" pitchFamily="2" charset="2"/>
              <a:buChar char="q"/>
            </a:pPr>
            <a:r>
              <a:rPr lang="en-US" altLang="en-US" sz="2400" dirty="0">
                <a:solidFill>
                  <a:schemeClr val="tx1"/>
                </a:solidFill>
              </a:rPr>
              <a:t> short battery lifetime</a:t>
            </a:r>
          </a:p>
          <a:p>
            <a:pPr lvl="1" eaLnBrk="1" hangingPunct="1">
              <a:spcBef>
                <a:spcPct val="20000"/>
              </a:spcBef>
              <a:buFont typeface="Wingdings" panose="05000000000000000000" pitchFamily="2" charset="2"/>
              <a:buChar char="q"/>
            </a:pPr>
            <a:r>
              <a:rPr lang="en-US" altLang="en-US" sz="2400" dirty="0">
                <a:solidFill>
                  <a:schemeClr val="tx1"/>
                </a:solidFill>
              </a:rPr>
              <a:t> limited capacities (memory, processing speed, etc.)</a:t>
            </a:r>
          </a:p>
          <a:p>
            <a:pPr eaLnBrk="1" hangingPunct="1">
              <a:spcBef>
                <a:spcPct val="50000"/>
              </a:spcBef>
              <a:buFont typeface="Wingdings" panose="05000000000000000000" pitchFamily="2" charset="2"/>
              <a:buChar char="q"/>
            </a:pPr>
            <a:endParaRPr lang="en-US" altLang="en-US" sz="2400" dirty="0">
              <a:solidFill>
                <a:schemeClr val="tx1"/>
              </a:solidFill>
            </a:endParaRPr>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4512153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533400" y="304800"/>
            <a:ext cx="8153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pPr>
            <a:r>
              <a:rPr lang="en-US" altLang="en-US" sz="3200" b="1" dirty="0">
                <a:solidFill>
                  <a:schemeClr val="tx1"/>
                </a:solidFill>
              </a:rPr>
              <a:t>      </a:t>
            </a:r>
            <a:r>
              <a:rPr lang="en-US" altLang="en-US" sz="3200" b="1" dirty="0" smtClean="0">
                <a:solidFill>
                  <a:schemeClr val="tx1"/>
                </a:solidFill>
              </a:rPr>
              <a:t>Categories of Applications </a:t>
            </a:r>
            <a:r>
              <a:rPr lang="en-US" altLang="en-US" sz="3200" b="1" dirty="0">
                <a:solidFill>
                  <a:schemeClr val="tx1"/>
                </a:solidFill>
              </a:rPr>
              <a:t>and </a:t>
            </a:r>
            <a:r>
              <a:rPr lang="en-US" altLang="en-US" sz="3200" b="1" dirty="0" smtClean="0">
                <a:solidFill>
                  <a:schemeClr val="tx1"/>
                </a:solidFill>
              </a:rPr>
              <a:t>Services </a:t>
            </a:r>
            <a:endParaRPr lang="en-US" altLang="en-US" sz="3200" b="1" dirty="0">
              <a:solidFill>
                <a:schemeClr val="tx1"/>
              </a:solidFill>
            </a:endParaRPr>
          </a:p>
        </p:txBody>
      </p:sp>
      <p:sp>
        <p:nvSpPr>
          <p:cNvPr id="32771" name="Text Box 3"/>
          <p:cNvSpPr txBox="1">
            <a:spLocks noChangeArrowheads="1"/>
          </p:cNvSpPr>
          <p:nvPr/>
        </p:nvSpPr>
        <p:spPr bwMode="auto">
          <a:xfrm>
            <a:off x="815280" y="1524000"/>
            <a:ext cx="8077200" cy="465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pPr>
            <a:r>
              <a:rPr lang="en-US" altLang="en-US" sz="2400" dirty="0">
                <a:solidFill>
                  <a:schemeClr val="tx1"/>
                </a:solidFill>
              </a:rPr>
              <a:t>There are six basic categories:</a:t>
            </a:r>
          </a:p>
          <a:p>
            <a:pPr eaLnBrk="1" hangingPunct="1">
              <a:spcBef>
                <a:spcPct val="50000"/>
              </a:spcBef>
              <a:buFont typeface="Wingdings" panose="05000000000000000000" pitchFamily="2" charset="2"/>
              <a:buChar char="q"/>
            </a:pPr>
            <a:r>
              <a:rPr lang="en-US" altLang="en-US" sz="2400" dirty="0">
                <a:solidFill>
                  <a:schemeClr val="tx1"/>
                </a:solidFill>
              </a:rPr>
              <a:t> Personal (wallet, diary, etc.)</a:t>
            </a:r>
          </a:p>
          <a:p>
            <a:pPr eaLnBrk="1" hangingPunct="1">
              <a:spcBef>
                <a:spcPct val="50000"/>
              </a:spcBef>
              <a:buFont typeface="Wingdings" panose="05000000000000000000" pitchFamily="2" charset="2"/>
              <a:buChar char="q"/>
            </a:pPr>
            <a:r>
              <a:rPr lang="en-US" altLang="en-US" sz="2400" dirty="0">
                <a:solidFill>
                  <a:schemeClr val="tx1"/>
                </a:solidFill>
              </a:rPr>
              <a:t> Perishable (news, sports, stock quotes, etc.)</a:t>
            </a:r>
          </a:p>
          <a:p>
            <a:pPr eaLnBrk="1" hangingPunct="1">
              <a:spcBef>
                <a:spcPct val="50000"/>
              </a:spcBef>
              <a:buFont typeface="Wingdings" panose="05000000000000000000" pitchFamily="2" charset="2"/>
              <a:buChar char="q"/>
            </a:pPr>
            <a:r>
              <a:rPr lang="en-US" altLang="en-US" sz="2400" dirty="0">
                <a:solidFill>
                  <a:schemeClr val="tx1"/>
                </a:solidFill>
              </a:rPr>
              <a:t> Transaction oriented (bank transactions, mobile shopping, etc.)</a:t>
            </a:r>
          </a:p>
          <a:p>
            <a:pPr eaLnBrk="1" hangingPunct="1">
              <a:spcBef>
                <a:spcPct val="50000"/>
              </a:spcBef>
              <a:buFont typeface="Wingdings" panose="05000000000000000000" pitchFamily="2" charset="2"/>
              <a:buChar char="q"/>
            </a:pPr>
            <a:r>
              <a:rPr lang="en-US" altLang="en-US" sz="2400" dirty="0">
                <a:solidFill>
                  <a:schemeClr val="tx1"/>
                </a:solidFill>
              </a:rPr>
              <a:t> Location specific (restaurant guide, map service, etc.)</a:t>
            </a:r>
          </a:p>
          <a:p>
            <a:pPr eaLnBrk="1" hangingPunct="1">
              <a:spcBef>
                <a:spcPct val="50000"/>
              </a:spcBef>
              <a:buFont typeface="Wingdings" panose="05000000000000000000" pitchFamily="2" charset="2"/>
              <a:buChar char="q"/>
            </a:pPr>
            <a:r>
              <a:rPr lang="en-US" altLang="en-US" sz="2400" dirty="0">
                <a:solidFill>
                  <a:schemeClr val="tx1"/>
                </a:solidFill>
              </a:rPr>
              <a:t> Corporate (ERP, inventory, business alerts, etc.)</a:t>
            </a:r>
          </a:p>
          <a:p>
            <a:pPr eaLnBrk="1" hangingPunct="1">
              <a:spcBef>
                <a:spcPct val="50000"/>
              </a:spcBef>
              <a:buFont typeface="Wingdings" panose="05000000000000000000" pitchFamily="2" charset="2"/>
              <a:buChar char="q"/>
            </a:pPr>
            <a:r>
              <a:rPr lang="en-US" altLang="en-US" sz="2400" dirty="0">
                <a:solidFill>
                  <a:schemeClr val="tx1"/>
                </a:solidFill>
              </a:rPr>
              <a:t> Entertainment (fun, games, etc.)</a:t>
            </a:r>
          </a:p>
          <a:p>
            <a:pPr eaLnBrk="1" hangingPunct="1">
              <a:spcBef>
                <a:spcPct val="50000"/>
              </a:spcBef>
            </a:pPr>
            <a:endParaRPr lang="en-US" altLang="en-US" sz="2400" dirty="0">
              <a:solidFill>
                <a:schemeClr val="tx1"/>
              </a:solidFill>
            </a:endParaRPr>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39355543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609600" y="533400"/>
            <a:ext cx="8001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pPr>
            <a:r>
              <a:rPr lang="en-US" altLang="en-US" sz="3200" b="1" dirty="0">
                <a:solidFill>
                  <a:schemeClr val="tx1"/>
                </a:solidFill>
              </a:rPr>
              <a:t>               Examples of </a:t>
            </a:r>
            <a:r>
              <a:rPr lang="en-US" altLang="en-US" sz="3200" b="1" dirty="0" smtClean="0">
                <a:solidFill>
                  <a:schemeClr val="tx1"/>
                </a:solidFill>
              </a:rPr>
              <a:t>applications (1)</a:t>
            </a:r>
            <a:endParaRPr lang="en-US" altLang="en-US" sz="3200" b="1" dirty="0">
              <a:solidFill>
                <a:schemeClr val="tx1"/>
              </a:solidFill>
            </a:endParaRPr>
          </a:p>
        </p:txBody>
      </p:sp>
      <p:sp>
        <p:nvSpPr>
          <p:cNvPr id="33795" name="Text Box 3"/>
          <p:cNvSpPr txBox="1">
            <a:spLocks noChangeArrowheads="1"/>
          </p:cNvSpPr>
          <p:nvPr/>
        </p:nvSpPr>
        <p:spPr bwMode="auto">
          <a:xfrm>
            <a:off x="611560" y="1764797"/>
            <a:ext cx="8305800" cy="3896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algn="just" eaLnBrk="1" hangingPunct="1">
              <a:lnSpc>
                <a:spcPct val="90000"/>
              </a:lnSpc>
              <a:spcBef>
                <a:spcPct val="20000"/>
              </a:spcBef>
              <a:buFont typeface="Wingdings" panose="05000000000000000000" pitchFamily="2" charset="2"/>
              <a:buChar char="q"/>
            </a:pPr>
            <a:r>
              <a:rPr lang="en-US" altLang="en-US" sz="2400" b="1" dirty="0">
                <a:solidFill>
                  <a:schemeClr val="tx1"/>
                </a:solidFill>
                <a:cs typeface="Arial" panose="020B0604020202020204" pitchFamily="34" charset="0"/>
              </a:rPr>
              <a:t> News:</a:t>
            </a:r>
            <a:r>
              <a:rPr lang="en-US" altLang="en-US" sz="2400" dirty="0">
                <a:solidFill>
                  <a:schemeClr val="tx1"/>
                </a:solidFill>
                <a:cs typeface="Arial" panose="020B0604020202020204" pitchFamily="34" charset="0"/>
              </a:rPr>
              <a:t> This is a very big basket of applications having different types of news. News could be political, current affair, breaking news, business news, sports news, community news, etc.  </a:t>
            </a:r>
            <a:endParaRPr lang="en-US" altLang="en-US" sz="2400" dirty="0">
              <a:solidFill>
                <a:schemeClr val="tx1"/>
              </a:solidFill>
              <a:ea typeface="Arial Unicode MS" panose="020B0604020202020204" pitchFamily="34" charset="-128"/>
              <a:cs typeface="Arial Unicode MS" panose="020B0604020202020204" pitchFamily="34" charset="-128"/>
            </a:endParaRPr>
          </a:p>
          <a:p>
            <a:pPr algn="just" eaLnBrk="1" hangingPunct="1">
              <a:lnSpc>
                <a:spcPct val="90000"/>
              </a:lnSpc>
              <a:spcBef>
                <a:spcPct val="20000"/>
              </a:spcBef>
              <a:buFont typeface="Wingdings" panose="05000000000000000000" pitchFamily="2" charset="2"/>
              <a:buChar char="q"/>
            </a:pPr>
            <a:r>
              <a:rPr lang="en-US" altLang="en-US" sz="2400" b="1" dirty="0">
                <a:solidFill>
                  <a:schemeClr val="tx1"/>
                </a:solidFill>
                <a:cs typeface="Arial" panose="020B0604020202020204" pitchFamily="34" charset="0"/>
              </a:rPr>
              <a:t> Youth:</a:t>
            </a:r>
            <a:r>
              <a:rPr lang="en-US" altLang="en-US" sz="2400" dirty="0">
                <a:solidFill>
                  <a:schemeClr val="tx1"/>
                </a:solidFill>
                <a:cs typeface="Arial" panose="020B0604020202020204" pitchFamily="34" charset="0"/>
              </a:rPr>
              <a:t> This is a very high growth market with different applications to suit the style and lifestyle of the youth. These are primarily messaging based application like person – to – person   messaging, chat, forums, dating, etc. </a:t>
            </a:r>
            <a:endParaRPr lang="en-US" altLang="en-US" sz="2400" dirty="0">
              <a:solidFill>
                <a:schemeClr val="tx1"/>
              </a:solidFill>
              <a:ea typeface="Arial Unicode MS" panose="020B0604020202020204" pitchFamily="34" charset="-128"/>
              <a:cs typeface="Arial Unicode MS" panose="020B0604020202020204" pitchFamily="34" charset="-128"/>
            </a:endParaRPr>
          </a:p>
          <a:p>
            <a:pPr algn="just" eaLnBrk="1" hangingPunct="1">
              <a:lnSpc>
                <a:spcPct val="90000"/>
              </a:lnSpc>
              <a:spcBef>
                <a:spcPct val="20000"/>
              </a:spcBef>
              <a:buFont typeface="Wingdings" panose="05000000000000000000" pitchFamily="2" charset="2"/>
              <a:buChar char="q"/>
            </a:pPr>
            <a:r>
              <a:rPr lang="en-US" altLang="en-US" sz="2400" b="1" dirty="0">
                <a:solidFill>
                  <a:schemeClr val="tx1"/>
                </a:solidFill>
                <a:cs typeface="Arial" panose="020B0604020202020204" pitchFamily="34" charset="0"/>
              </a:rPr>
              <a:t> Weather:</a:t>
            </a:r>
            <a:r>
              <a:rPr lang="en-US" altLang="en-US" sz="2400" dirty="0">
                <a:solidFill>
                  <a:schemeClr val="tx1"/>
                </a:solidFill>
                <a:cs typeface="Arial" panose="020B0604020202020204" pitchFamily="34" charset="0"/>
              </a:rPr>
              <a:t> There are different types of applications and services where mobile computing can make a difference. If we look at very closely when a person is on a vacation, and driving from one city to another, access to weather information can sometime save lives. </a:t>
            </a:r>
            <a:endParaRPr lang="en-US" altLang="en-US" sz="2400" dirty="0">
              <a:solidFill>
                <a:schemeClr val="tx1"/>
              </a:solidFill>
            </a:endParaRPr>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33207980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609600" y="533400"/>
            <a:ext cx="8001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pPr>
            <a:endParaRPr lang="en-US" altLang="en-US" sz="3200" b="1">
              <a:solidFill>
                <a:schemeClr val="tx1"/>
              </a:solidFill>
            </a:endParaRPr>
          </a:p>
        </p:txBody>
      </p:sp>
      <p:sp>
        <p:nvSpPr>
          <p:cNvPr id="34819" name="Text Box 3"/>
          <p:cNvSpPr txBox="1">
            <a:spLocks noChangeArrowheads="1"/>
          </p:cNvSpPr>
          <p:nvPr/>
        </p:nvSpPr>
        <p:spPr bwMode="auto">
          <a:xfrm>
            <a:off x="685800" y="457200"/>
            <a:ext cx="8001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pPr>
            <a:r>
              <a:rPr lang="en-US" altLang="en-US" sz="3200" b="1" dirty="0">
                <a:solidFill>
                  <a:schemeClr val="tx1"/>
                </a:solidFill>
              </a:rPr>
              <a:t>               Examples of </a:t>
            </a:r>
            <a:r>
              <a:rPr lang="en-US" altLang="en-US" sz="3200" b="1" dirty="0" smtClean="0">
                <a:solidFill>
                  <a:schemeClr val="tx1"/>
                </a:solidFill>
              </a:rPr>
              <a:t>applications </a:t>
            </a:r>
            <a:r>
              <a:rPr lang="en-US" altLang="en-US" sz="3200" b="1" dirty="0" smtClean="0">
                <a:solidFill>
                  <a:schemeClr val="tx1"/>
                </a:solidFill>
              </a:rPr>
              <a:t>(2) </a:t>
            </a:r>
            <a:endParaRPr lang="en-US" altLang="en-US" sz="3200" b="1" dirty="0">
              <a:solidFill>
                <a:schemeClr val="tx1"/>
              </a:solidFill>
            </a:endParaRPr>
          </a:p>
        </p:txBody>
      </p:sp>
      <p:sp>
        <p:nvSpPr>
          <p:cNvPr id="34820" name="Text Box 4"/>
          <p:cNvSpPr txBox="1">
            <a:spLocks noChangeArrowheads="1"/>
          </p:cNvSpPr>
          <p:nvPr/>
        </p:nvSpPr>
        <p:spPr bwMode="auto">
          <a:xfrm>
            <a:off x="533400" y="1496962"/>
            <a:ext cx="8001000" cy="553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algn="just" eaLnBrk="1" hangingPunct="1">
              <a:spcBef>
                <a:spcPct val="20000"/>
              </a:spcBef>
              <a:buFont typeface="Wingdings" panose="05000000000000000000" pitchFamily="2" charset="2"/>
              <a:buChar char="q"/>
            </a:pPr>
            <a:r>
              <a:rPr lang="en-US" altLang="en-US" sz="2400" b="1" dirty="0">
                <a:solidFill>
                  <a:schemeClr val="tx1"/>
                </a:solidFill>
                <a:cs typeface="Arial" panose="020B0604020202020204" pitchFamily="34" charset="0"/>
              </a:rPr>
              <a:t> Corporate application:</a:t>
            </a:r>
            <a:r>
              <a:rPr lang="en-US" altLang="en-US" sz="2400" dirty="0">
                <a:solidFill>
                  <a:schemeClr val="tx1"/>
                </a:solidFill>
                <a:cs typeface="Arial" panose="020B0604020202020204" pitchFamily="34" charset="0"/>
              </a:rPr>
              <a:t> Standard corporate information is one of the most desirable information set for mobile workers. This will include corporate mail, address book, appointments, MIS applications, corporate Intranet, etc.</a:t>
            </a:r>
            <a:endParaRPr lang="en-US" altLang="en-US" sz="2400" dirty="0">
              <a:solidFill>
                <a:schemeClr val="tx1"/>
              </a:solidFill>
              <a:ea typeface="Arial Unicode MS" panose="020B0604020202020204" pitchFamily="34" charset="-128"/>
              <a:cs typeface="Arial Unicode MS" panose="020B0604020202020204" pitchFamily="34" charset="-128"/>
            </a:endParaRPr>
          </a:p>
          <a:p>
            <a:pPr algn="just" eaLnBrk="1" hangingPunct="1">
              <a:spcBef>
                <a:spcPct val="20000"/>
              </a:spcBef>
              <a:buFont typeface="Wingdings" panose="05000000000000000000" pitchFamily="2" charset="2"/>
              <a:buChar char="q"/>
            </a:pPr>
            <a:r>
              <a:rPr lang="en-US" altLang="en-US" sz="2400" b="1" dirty="0">
                <a:solidFill>
                  <a:schemeClr val="tx1"/>
                </a:solidFill>
                <a:cs typeface="Arial" panose="020B0604020202020204" pitchFamily="34" charset="0"/>
              </a:rPr>
              <a:t> Sales Force Automation: </a:t>
            </a:r>
            <a:r>
              <a:rPr lang="en-US" altLang="en-US" sz="2400" dirty="0">
                <a:solidFill>
                  <a:schemeClr val="tx1"/>
                </a:solidFill>
                <a:cs typeface="Arial" panose="020B0604020202020204" pitchFamily="34" charset="0"/>
              </a:rPr>
              <a:t>This group will offer many applications. This will cater the large population of sales personnel. Applications will include sales order booking, inventory enquiry, shipment tracking, logistics related applications, etc. These applications will be very effective over wireless devices.</a:t>
            </a:r>
            <a:endParaRPr lang="en-US" altLang="en-US" sz="2400" dirty="0">
              <a:solidFill>
                <a:schemeClr val="tx1"/>
              </a:solidFill>
              <a:ea typeface="Arial Unicode MS" panose="020B0604020202020204" pitchFamily="34" charset="-128"/>
              <a:cs typeface="Arial Unicode MS" panose="020B0604020202020204" pitchFamily="34" charset="-128"/>
            </a:endParaRPr>
          </a:p>
          <a:p>
            <a:pPr algn="just" eaLnBrk="1" hangingPunct="1">
              <a:spcBef>
                <a:spcPct val="20000"/>
              </a:spcBef>
              <a:buFont typeface="Wingdings" panose="05000000000000000000" pitchFamily="2" charset="2"/>
              <a:buChar char="q"/>
            </a:pPr>
            <a:r>
              <a:rPr lang="en-US" altLang="en-US" sz="2400" b="1" dirty="0">
                <a:solidFill>
                  <a:schemeClr val="tx1"/>
                </a:solidFill>
                <a:cs typeface="Arial" panose="020B0604020202020204" pitchFamily="34" charset="0"/>
              </a:rPr>
              <a:t> m-broker:</a:t>
            </a:r>
            <a:r>
              <a:rPr lang="en-US" altLang="en-US" sz="2400" dirty="0">
                <a:solidFill>
                  <a:schemeClr val="tx1"/>
                </a:solidFill>
                <a:cs typeface="Arial" panose="020B0604020202020204" pitchFamily="34" charset="0"/>
              </a:rPr>
              <a:t> Getting correct and timely information related to different stocks is very important. Also, online trading of stocks while on move is quite critical for certain lifestyle.</a:t>
            </a:r>
            <a:endParaRPr lang="en-US" altLang="en-US" sz="2400" dirty="0">
              <a:solidFill>
                <a:schemeClr val="tx1"/>
              </a:solidFill>
              <a:ea typeface="Arial Unicode MS" panose="020B0604020202020204" pitchFamily="34" charset="-128"/>
              <a:cs typeface="Arial Unicode MS" panose="020B0604020202020204" pitchFamily="34" charset="-128"/>
            </a:endParaRPr>
          </a:p>
          <a:p>
            <a:pPr eaLnBrk="1" hangingPunct="1">
              <a:spcBef>
                <a:spcPct val="50000"/>
              </a:spcBef>
              <a:buFont typeface="Wingdings" panose="05000000000000000000" pitchFamily="2" charset="2"/>
              <a:buChar char="q"/>
            </a:pPr>
            <a:endParaRPr lang="en-US" altLang="en-US" sz="2400" dirty="0">
              <a:solidFill>
                <a:schemeClr val="tx1"/>
              </a:solidFill>
            </a:endParaRPr>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389660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3"/>
          <p:cNvSpPr txBox="1">
            <a:spLocks noChangeArrowheads="1"/>
          </p:cNvSpPr>
          <p:nvPr/>
        </p:nvSpPr>
        <p:spPr bwMode="auto">
          <a:xfrm>
            <a:off x="685800" y="457200"/>
            <a:ext cx="8001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pPr>
            <a:r>
              <a:rPr lang="en-US" altLang="en-US" sz="3200" b="1" dirty="0">
                <a:solidFill>
                  <a:schemeClr val="tx1"/>
                </a:solidFill>
              </a:rPr>
              <a:t>               Examples of </a:t>
            </a:r>
            <a:r>
              <a:rPr lang="en-US" altLang="en-US" sz="3200" b="1" dirty="0" smtClean="0">
                <a:solidFill>
                  <a:schemeClr val="tx1"/>
                </a:solidFill>
              </a:rPr>
              <a:t>applications </a:t>
            </a:r>
            <a:r>
              <a:rPr lang="en-US" altLang="en-US" sz="3200" b="1" dirty="0" smtClean="0">
                <a:solidFill>
                  <a:schemeClr val="tx1"/>
                </a:solidFill>
              </a:rPr>
              <a:t>(3)</a:t>
            </a:r>
            <a:endParaRPr lang="en-US" altLang="en-US" sz="3200" b="1" dirty="0">
              <a:solidFill>
                <a:schemeClr val="tx1"/>
              </a:solidFill>
            </a:endParaRPr>
          </a:p>
        </p:txBody>
      </p:sp>
      <p:sp>
        <p:nvSpPr>
          <p:cNvPr id="35843" name="Text Box 4"/>
          <p:cNvSpPr txBox="1">
            <a:spLocks noChangeArrowheads="1"/>
          </p:cNvSpPr>
          <p:nvPr/>
        </p:nvSpPr>
        <p:spPr bwMode="auto">
          <a:xfrm>
            <a:off x="582488" y="1496962"/>
            <a:ext cx="8382000" cy="553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algn="just" eaLnBrk="1" hangingPunct="1">
              <a:spcBef>
                <a:spcPct val="20000"/>
              </a:spcBef>
              <a:buFont typeface="Wingdings" panose="05000000000000000000" pitchFamily="2" charset="2"/>
              <a:buChar char="q"/>
            </a:pPr>
            <a:r>
              <a:rPr lang="en-US" altLang="en-US" sz="2400" b="1" dirty="0">
                <a:solidFill>
                  <a:schemeClr val="tx1"/>
                </a:solidFill>
                <a:cs typeface="Arial" panose="020B0604020202020204" pitchFamily="34" charset="0"/>
              </a:rPr>
              <a:t> m-banking &amp; telebanking:</a:t>
            </a:r>
            <a:r>
              <a:rPr lang="en-US" altLang="en-US" sz="2400" dirty="0">
                <a:solidFill>
                  <a:schemeClr val="tx1"/>
                </a:solidFill>
                <a:cs typeface="Arial" panose="020B0604020202020204" pitchFamily="34" charset="0"/>
              </a:rPr>
              <a:t> We need to access our banks for different transactions. If telebanking can be made ubiquitous, it shall help everybody. Many banks in India are offering banking over mobile phones using SMS.</a:t>
            </a:r>
            <a:endParaRPr lang="en-US" altLang="en-US" sz="2400" dirty="0">
              <a:solidFill>
                <a:schemeClr val="tx1"/>
              </a:solidFill>
              <a:ea typeface="Arial Unicode MS" panose="020B0604020202020204" pitchFamily="34" charset="-128"/>
              <a:cs typeface="Arial Unicode MS" panose="020B0604020202020204" pitchFamily="34" charset="-128"/>
            </a:endParaRPr>
          </a:p>
          <a:p>
            <a:pPr algn="just" eaLnBrk="1" hangingPunct="1">
              <a:spcBef>
                <a:spcPct val="20000"/>
              </a:spcBef>
              <a:buFont typeface="Wingdings" panose="05000000000000000000" pitchFamily="2" charset="2"/>
              <a:buChar char="q"/>
            </a:pPr>
            <a:r>
              <a:rPr lang="en-US" altLang="en-US" sz="2400" b="1" dirty="0">
                <a:solidFill>
                  <a:schemeClr val="tx1"/>
                </a:solidFill>
                <a:cs typeface="Arial" panose="020B0604020202020204" pitchFamily="34" charset="0"/>
              </a:rPr>
              <a:t> m-shopping:</a:t>
            </a:r>
            <a:r>
              <a:rPr lang="en-US" altLang="en-US" sz="2400" dirty="0">
                <a:solidFill>
                  <a:schemeClr val="tx1"/>
                </a:solidFill>
                <a:cs typeface="Arial" panose="020B0604020202020204" pitchFamily="34" charset="0"/>
              </a:rPr>
              <a:t> It will help to do different types of shopping using mobile devices like Palmtop, </a:t>
            </a:r>
            <a:r>
              <a:rPr lang="en-US" altLang="en-US" sz="2400" dirty="0" err="1">
                <a:solidFill>
                  <a:schemeClr val="tx1"/>
                </a:solidFill>
                <a:cs typeface="Arial" panose="020B0604020202020204" pitchFamily="34" charset="0"/>
              </a:rPr>
              <a:t>PocketPC</a:t>
            </a:r>
            <a:r>
              <a:rPr lang="en-US" altLang="en-US" sz="2400" dirty="0">
                <a:solidFill>
                  <a:schemeClr val="tx1"/>
                </a:solidFill>
                <a:cs typeface="Arial" panose="020B0604020202020204" pitchFamily="34" charset="0"/>
              </a:rPr>
              <a:t>, mobile phone, etc. Buying a drink from a vending machine at an airport using a mobile phone may be very handy especially when you do not have change.</a:t>
            </a:r>
            <a:endParaRPr lang="en-US" altLang="en-US" sz="2400" dirty="0">
              <a:solidFill>
                <a:schemeClr val="tx1"/>
              </a:solidFill>
              <a:ea typeface="Arial Unicode MS" panose="020B0604020202020204" pitchFamily="34" charset="-128"/>
              <a:cs typeface="Arial Unicode MS" panose="020B0604020202020204" pitchFamily="34" charset="-128"/>
            </a:endParaRPr>
          </a:p>
          <a:p>
            <a:pPr algn="just" eaLnBrk="1" hangingPunct="1">
              <a:spcBef>
                <a:spcPct val="20000"/>
              </a:spcBef>
              <a:buFont typeface="Wingdings" panose="05000000000000000000" pitchFamily="2" charset="2"/>
              <a:buChar char="q"/>
            </a:pPr>
            <a:r>
              <a:rPr lang="en-US" altLang="en-US" sz="2400" b="1" dirty="0">
                <a:solidFill>
                  <a:schemeClr val="tx1"/>
                </a:solidFill>
                <a:cs typeface="Arial" panose="020B0604020202020204" pitchFamily="34" charset="0"/>
              </a:rPr>
              <a:t> Micropayment based applications:</a:t>
            </a:r>
            <a:r>
              <a:rPr lang="en-US" altLang="en-US" sz="2400" dirty="0">
                <a:solidFill>
                  <a:schemeClr val="tx1"/>
                </a:solidFill>
                <a:cs typeface="Arial" panose="020B0604020202020204" pitchFamily="34" charset="0"/>
              </a:rPr>
              <a:t> Micropayments are these final transactions where the amount of money involved in a transaction is not very high. Micropayments using mobile phones can help rural people to do business in a much effective way. </a:t>
            </a:r>
            <a:endParaRPr lang="en-US" altLang="en-US" sz="2400" dirty="0">
              <a:solidFill>
                <a:schemeClr val="tx1"/>
              </a:solidFill>
              <a:ea typeface="Arial Unicode MS" panose="020B0604020202020204" pitchFamily="34" charset="-128"/>
              <a:cs typeface="Arial Unicode MS" panose="020B0604020202020204" pitchFamily="34" charset="-128"/>
            </a:endParaRPr>
          </a:p>
          <a:p>
            <a:pPr eaLnBrk="1" hangingPunct="1">
              <a:spcBef>
                <a:spcPct val="50000"/>
              </a:spcBef>
              <a:buFont typeface="Wingdings" panose="05000000000000000000" pitchFamily="2" charset="2"/>
              <a:buChar char="q"/>
            </a:pPr>
            <a:endParaRPr lang="en-US" altLang="en-US" sz="2400" dirty="0">
              <a:solidFill>
                <a:schemeClr val="tx1"/>
              </a:solidFill>
            </a:endParaRPr>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11479573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3"/>
          <p:cNvSpPr txBox="1">
            <a:spLocks noChangeArrowheads="1"/>
          </p:cNvSpPr>
          <p:nvPr/>
        </p:nvSpPr>
        <p:spPr bwMode="auto">
          <a:xfrm>
            <a:off x="685800" y="457200"/>
            <a:ext cx="8001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pPr>
            <a:r>
              <a:rPr lang="en-US" altLang="en-US" sz="3200" b="1" dirty="0">
                <a:solidFill>
                  <a:schemeClr val="tx1"/>
                </a:solidFill>
              </a:rPr>
              <a:t>               Examples of </a:t>
            </a:r>
            <a:r>
              <a:rPr lang="en-US" altLang="en-US" sz="3200" b="1" dirty="0" smtClean="0">
                <a:solidFill>
                  <a:schemeClr val="tx1"/>
                </a:solidFill>
              </a:rPr>
              <a:t>applications (4)</a:t>
            </a:r>
            <a:endParaRPr lang="en-US" altLang="en-US" sz="3200" b="1" dirty="0">
              <a:solidFill>
                <a:schemeClr val="tx1"/>
              </a:solidFill>
            </a:endParaRPr>
          </a:p>
        </p:txBody>
      </p:sp>
      <p:sp>
        <p:nvSpPr>
          <p:cNvPr id="36867" name="Text Box 4"/>
          <p:cNvSpPr txBox="1">
            <a:spLocks noChangeArrowheads="1"/>
          </p:cNvSpPr>
          <p:nvPr/>
        </p:nvSpPr>
        <p:spPr bwMode="auto">
          <a:xfrm>
            <a:off x="590872" y="1569987"/>
            <a:ext cx="8229600" cy="552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algn="just" eaLnBrk="1" hangingPunct="1">
              <a:lnSpc>
                <a:spcPct val="90000"/>
              </a:lnSpc>
              <a:spcBef>
                <a:spcPct val="20000"/>
              </a:spcBef>
              <a:buFont typeface="Wingdings" panose="05000000000000000000" pitchFamily="2" charset="2"/>
              <a:buChar char="q"/>
            </a:pPr>
            <a:r>
              <a:rPr lang="en-US" altLang="en-US" sz="2400" b="1" dirty="0">
                <a:solidFill>
                  <a:schemeClr val="tx1"/>
                </a:solidFill>
                <a:cs typeface="Arial" panose="020B0604020202020204" pitchFamily="34" charset="0"/>
              </a:rPr>
              <a:t> Interactive games:</a:t>
            </a:r>
            <a:r>
              <a:rPr lang="en-US" altLang="en-US" sz="2400" dirty="0">
                <a:solidFill>
                  <a:schemeClr val="tx1"/>
                </a:solidFill>
                <a:cs typeface="Arial" panose="020B0604020202020204" pitchFamily="34" charset="0"/>
              </a:rPr>
              <a:t> Many mobile network operators have started offering different types of contest and interactive games to be played using mobile phone.</a:t>
            </a:r>
            <a:endParaRPr lang="en-US" altLang="en-US" sz="2400" dirty="0">
              <a:solidFill>
                <a:schemeClr val="tx1"/>
              </a:solidFill>
              <a:ea typeface="Arial Unicode MS" panose="020B0604020202020204" pitchFamily="34" charset="-128"/>
              <a:cs typeface="Arial Unicode MS" panose="020B0604020202020204" pitchFamily="34" charset="-128"/>
            </a:endParaRPr>
          </a:p>
          <a:p>
            <a:pPr algn="just" eaLnBrk="1" hangingPunct="1">
              <a:lnSpc>
                <a:spcPct val="90000"/>
              </a:lnSpc>
              <a:spcBef>
                <a:spcPct val="20000"/>
              </a:spcBef>
              <a:buFont typeface="Wingdings" panose="05000000000000000000" pitchFamily="2" charset="2"/>
              <a:buChar char="q"/>
            </a:pPr>
            <a:r>
              <a:rPr lang="en-US" altLang="en-US" sz="2400" b="1" dirty="0">
                <a:solidFill>
                  <a:schemeClr val="tx1"/>
                </a:solidFill>
                <a:cs typeface="Arial" panose="020B0604020202020204" pitchFamily="34" charset="0"/>
              </a:rPr>
              <a:t> Interactive TV shows:</a:t>
            </a:r>
            <a:r>
              <a:rPr lang="en-US" altLang="en-US" sz="2400" dirty="0">
                <a:solidFill>
                  <a:schemeClr val="tx1"/>
                </a:solidFill>
                <a:cs typeface="Arial" panose="020B0604020202020204" pitchFamily="34" charset="0"/>
              </a:rPr>
              <a:t> Many TV companies around the world use SMS as a bearer for interactive TV. This has also started in </a:t>
            </a:r>
            <a:r>
              <a:rPr lang="en-US" altLang="en-US" sz="2400" dirty="0" smtClean="0">
                <a:solidFill>
                  <a:schemeClr val="tx1"/>
                </a:solidFill>
                <a:cs typeface="Arial" panose="020B0604020202020204" pitchFamily="34" charset="0"/>
              </a:rPr>
              <a:t>Kenya </a:t>
            </a:r>
            <a:r>
              <a:rPr lang="en-US" altLang="en-US" sz="2400" dirty="0">
                <a:solidFill>
                  <a:schemeClr val="tx1"/>
                </a:solidFill>
                <a:cs typeface="Arial" panose="020B0604020202020204" pitchFamily="34" charset="0"/>
              </a:rPr>
              <a:t>where </a:t>
            </a:r>
            <a:r>
              <a:rPr lang="en-US" altLang="en-US" sz="2400" dirty="0" smtClean="0">
                <a:solidFill>
                  <a:schemeClr val="tx1"/>
                </a:solidFill>
                <a:cs typeface="Arial" panose="020B0604020202020204" pitchFamily="34" charset="0"/>
              </a:rPr>
              <a:t>most leading </a:t>
            </a:r>
            <a:r>
              <a:rPr lang="en-US" altLang="en-US" sz="2400" dirty="0">
                <a:solidFill>
                  <a:schemeClr val="tx1"/>
                </a:solidFill>
                <a:cs typeface="Arial" panose="020B0604020202020204" pitchFamily="34" charset="0"/>
              </a:rPr>
              <a:t>TV companies are using SMS to make TV </a:t>
            </a:r>
            <a:r>
              <a:rPr lang="en-US" altLang="en-US" sz="2400" dirty="0" err="1">
                <a:solidFill>
                  <a:schemeClr val="tx1"/>
                </a:solidFill>
                <a:cs typeface="Arial" panose="020B0604020202020204" pitchFamily="34" charset="0"/>
              </a:rPr>
              <a:t>programmes</a:t>
            </a:r>
            <a:r>
              <a:rPr lang="en-US" altLang="en-US" sz="2400" dirty="0">
                <a:solidFill>
                  <a:schemeClr val="tx1"/>
                </a:solidFill>
                <a:cs typeface="Arial" panose="020B0604020202020204" pitchFamily="34" charset="0"/>
              </a:rPr>
              <a:t> interactive.</a:t>
            </a:r>
            <a:endParaRPr lang="en-US" altLang="en-US" sz="2400" dirty="0">
              <a:solidFill>
                <a:schemeClr val="tx1"/>
              </a:solidFill>
              <a:ea typeface="Arial Unicode MS" panose="020B0604020202020204" pitchFamily="34" charset="-128"/>
              <a:cs typeface="Arial Unicode MS" panose="020B0604020202020204" pitchFamily="34" charset="-128"/>
            </a:endParaRPr>
          </a:p>
          <a:p>
            <a:pPr algn="just" eaLnBrk="1" hangingPunct="1">
              <a:lnSpc>
                <a:spcPct val="90000"/>
              </a:lnSpc>
              <a:spcBef>
                <a:spcPct val="20000"/>
              </a:spcBef>
              <a:buFont typeface="Wingdings" panose="05000000000000000000" pitchFamily="2" charset="2"/>
              <a:buChar char="q"/>
            </a:pPr>
            <a:r>
              <a:rPr lang="en-US" altLang="en-US" sz="2400" b="1" dirty="0">
                <a:solidFill>
                  <a:schemeClr val="tx1"/>
                </a:solidFill>
                <a:cs typeface="Arial" panose="020B0604020202020204" pitchFamily="34" charset="0"/>
              </a:rPr>
              <a:t> Experts on call: </a:t>
            </a:r>
            <a:r>
              <a:rPr lang="en-US" altLang="en-US" sz="2400" dirty="0">
                <a:solidFill>
                  <a:schemeClr val="tx1"/>
                </a:solidFill>
                <a:cs typeface="Arial" panose="020B0604020202020204" pitchFamily="34" charset="0"/>
              </a:rPr>
              <a:t>Application system for experts, where experts use this while they are mobile to schedule their time and business. Others use this to schedule business with the expert. </a:t>
            </a:r>
            <a:endParaRPr lang="en-US" altLang="en-US" sz="2400" dirty="0">
              <a:solidFill>
                <a:schemeClr val="tx1"/>
              </a:solidFill>
              <a:ea typeface="Arial Unicode MS" panose="020B0604020202020204" pitchFamily="34" charset="-128"/>
              <a:cs typeface="Arial Unicode MS" panose="020B0604020202020204" pitchFamily="34" charset="-128"/>
            </a:endParaRPr>
          </a:p>
          <a:p>
            <a:pPr algn="just" eaLnBrk="1" hangingPunct="1">
              <a:lnSpc>
                <a:spcPct val="90000"/>
              </a:lnSpc>
              <a:spcBef>
                <a:spcPct val="20000"/>
              </a:spcBef>
              <a:buFont typeface="Wingdings" panose="05000000000000000000" pitchFamily="2" charset="2"/>
              <a:buChar char="q"/>
            </a:pPr>
            <a:r>
              <a:rPr lang="en-US" altLang="en-US" sz="2400" b="1" dirty="0">
                <a:solidFill>
                  <a:schemeClr val="tx1"/>
                </a:solidFill>
                <a:cs typeface="Arial" panose="020B0604020202020204" pitchFamily="34" charset="0"/>
              </a:rPr>
              <a:t> GPS based systems:</a:t>
            </a:r>
            <a:r>
              <a:rPr lang="en-US" altLang="en-US" sz="2400" dirty="0">
                <a:solidFill>
                  <a:schemeClr val="tx1"/>
                </a:solidFill>
                <a:cs typeface="Arial" panose="020B0604020202020204" pitchFamily="34" charset="0"/>
              </a:rPr>
              <a:t> Applications related to location tracking come under this category. This could be as simple as tracking a vehicle or even tracking an individual who got lost or struck due to bad weather.</a:t>
            </a:r>
            <a:r>
              <a:rPr lang="en-US" altLang="en-US" sz="2400" dirty="0">
                <a:solidFill>
                  <a:schemeClr val="tx1"/>
                </a:solidFill>
                <a:ea typeface="Arial Unicode MS" panose="020B0604020202020204" pitchFamily="34" charset="-128"/>
                <a:cs typeface="Arial Unicode MS" panose="020B0604020202020204" pitchFamily="34" charset="-128"/>
              </a:rPr>
              <a:t> </a:t>
            </a:r>
          </a:p>
          <a:p>
            <a:pPr eaLnBrk="1" hangingPunct="1">
              <a:spcBef>
                <a:spcPct val="50000"/>
              </a:spcBef>
              <a:buFont typeface="Wingdings" panose="05000000000000000000" pitchFamily="2" charset="2"/>
              <a:buChar char="q"/>
            </a:pPr>
            <a:endParaRPr lang="en-US" altLang="en-US" sz="2400" dirty="0">
              <a:solidFill>
                <a:schemeClr val="tx1"/>
              </a:solidFill>
            </a:endParaRPr>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3975240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3"/>
          <p:cNvSpPr txBox="1">
            <a:spLocks noChangeArrowheads="1"/>
          </p:cNvSpPr>
          <p:nvPr/>
        </p:nvSpPr>
        <p:spPr bwMode="auto">
          <a:xfrm>
            <a:off x="685800" y="457200"/>
            <a:ext cx="8001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pPr>
            <a:r>
              <a:rPr lang="en-US" altLang="en-US" sz="3200" b="1" dirty="0">
                <a:solidFill>
                  <a:schemeClr val="tx1"/>
                </a:solidFill>
              </a:rPr>
              <a:t>               Examples of </a:t>
            </a:r>
            <a:r>
              <a:rPr lang="en-US" altLang="en-US" sz="3200" b="1" dirty="0" smtClean="0">
                <a:solidFill>
                  <a:schemeClr val="tx1"/>
                </a:solidFill>
              </a:rPr>
              <a:t>applications </a:t>
            </a:r>
            <a:r>
              <a:rPr lang="en-US" altLang="en-US" sz="3200" b="1" dirty="0" smtClean="0">
                <a:solidFill>
                  <a:schemeClr val="tx1"/>
                </a:solidFill>
              </a:rPr>
              <a:t>(5)</a:t>
            </a:r>
            <a:endParaRPr lang="en-US" altLang="en-US" sz="3200" b="1" dirty="0">
              <a:solidFill>
                <a:schemeClr val="tx1"/>
              </a:solidFill>
            </a:endParaRPr>
          </a:p>
        </p:txBody>
      </p:sp>
      <p:sp>
        <p:nvSpPr>
          <p:cNvPr id="37891" name="Text Box 4"/>
          <p:cNvSpPr txBox="1">
            <a:spLocks noChangeArrowheads="1"/>
          </p:cNvSpPr>
          <p:nvPr/>
        </p:nvSpPr>
        <p:spPr bwMode="auto">
          <a:xfrm>
            <a:off x="569912" y="1498996"/>
            <a:ext cx="8610600" cy="4782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algn="just" eaLnBrk="1" hangingPunct="1">
              <a:lnSpc>
                <a:spcPct val="90000"/>
              </a:lnSpc>
              <a:spcBef>
                <a:spcPct val="20000"/>
              </a:spcBef>
              <a:buFont typeface="Wingdings" panose="05000000000000000000" pitchFamily="2" charset="2"/>
              <a:buChar char="q"/>
            </a:pPr>
            <a:r>
              <a:rPr lang="en-US" altLang="en-US" sz="2400" b="1" dirty="0">
                <a:solidFill>
                  <a:schemeClr val="tx1"/>
                </a:solidFill>
                <a:cs typeface="Arial" panose="020B0604020202020204" pitchFamily="34" charset="0"/>
              </a:rPr>
              <a:t> e - governance:</a:t>
            </a:r>
            <a:r>
              <a:rPr lang="en-US" altLang="en-US" sz="2400" dirty="0">
                <a:solidFill>
                  <a:schemeClr val="tx1"/>
                </a:solidFill>
                <a:cs typeface="Arial" panose="020B0604020202020204" pitchFamily="34" charset="0"/>
              </a:rPr>
              <a:t> These applications are very important to bridge the digital divide. </a:t>
            </a:r>
            <a:r>
              <a:rPr lang="en-US" altLang="en-US" sz="2400" dirty="0" smtClean="0">
                <a:solidFill>
                  <a:schemeClr val="tx1"/>
                </a:solidFill>
                <a:cs typeface="Arial" panose="020B0604020202020204" pitchFamily="34" charset="0"/>
              </a:rPr>
              <a:t>Examples include </a:t>
            </a:r>
            <a:r>
              <a:rPr lang="en-US" altLang="en-US" sz="2400" dirty="0" err="1" smtClean="0">
                <a:solidFill>
                  <a:schemeClr val="tx1"/>
                </a:solidFill>
                <a:cs typeface="Arial" panose="020B0604020202020204" pitchFamily="34" charset="0"/>
              </a:rPr>
              <a:t>iTax</a:t>
            </a:r>
            <a:r>
              <a:rPr lang="en-US" altLang="en-US" sz="2400" dirty="0" smtClean="0">
                <a:solidFill>
                  <a:schemeClr val="tx1"/>
                </a:solidFill>
                <a:cs typeface="Arial" panose="020B0604020202020204" pitchFamily="34" charset="0"/>
              </a:rPr>
              <a:t> and e-Citizen. </a:t>
            </a:r>
            <a:r>
              <a:rPr lang="en-US" altLang="en-US" sz="2400" dirty="0">
                <a:solidFill>
                  <a:schemeClr val="tx1"/>
                </a:solidFill>
                <a:cs typeface="Arial" panose="020B0604020202020204" pitchFamily="34" charset="0"/>
              </a:rPr>
              <a:t>Many such projects in the Government can be made electronic, resulting into better and faster access to information managed by the government.</a:t>
            </a:r>
            <a:endParaRPr lang="en-US" altLang="en-US" sz="2400" dirty="0">
              <a:solidFill>
                <a:schemeClr val="tx1"/>
              </a:solidFill>
              <a:ea typeface="Arial Unicode MS" panose="020B0604020202020204" pitchFamily="34" charset="-128"/>
              <a:cs typeface="Arial Unicode MS" panose="020B0604020202020204" pitchFamily="34" charset="-128"/>
            </a:endParaRPr>
          </a:p>
          <a:p>
            <a:pPr algn="just" eaLnBrk="1" hangingPunct="1">
              <a:lnSpc>
                <a:spcPct val="90000"/>
              </a:lnSpc>
              <a:spcBef>
                <a:spcPct val="20000"/>
              </a:spcBef>
              <a:buFont typeface="Wingdings" panose="05000000000000000000" pitchFamily="2" charset="2"/>
              <a:buChar char="q"/>
            </a:pPr>
            <a:r>
              <a:rPr lang="en-US" altLang="en-US" sz="2400" b="1" dirty="0">
                <a:solidFill>
                  <a:schemeClr val="tx1"/>
                </a:solidFill>
                <a:cs typeface="Arial" panose="020B0604020202020204" pitchFamily="34" charset="0"/>
              </a:rPr>
              <a:t> Virtual laboratories:</a:t>
            </a:r>
            <a:r>
              <a:rPr lang="en-US" altLang="en-US" sz="2400" dirty="0">
                <a:solidFill>
                  <a:schemeClr val="tx1"/>
                </a:solidFill>
                <a:cs typeface="Arial" panose="020B0604020202020204" pitchFamily="34" charset="0"/>
              </a:rPr>
              <a:t> There are many labs and knowledge repositories around the world. These types of applications make the facility of these labs available across the boundary of culture and countries.</a:t>
            </a:r>
            <a:endParaRPr lang="en-US" altLang="en-US" sz="2400" dirty="0">
              <a:solidFill>
                <a:schemeClr val="tx1"/>
              </a:solidFill>
              <a:ea typeface="Arial Unicode MS" panose="020B0604020202020204" pitchFamily="34" charset="-128"/>
              <a:cs typeface="Arial Unicode MS" panose="020B0604020202020204" pitchFamily="34" charset="-128"/>
            </a:endParaRPr>
          </a:p>
          <a:p>
            <a:pPr algn="just" eaLnBrk="1" hangingPunct="1">
              <a:lnSpc>
                <a:spcPct val="90000"/>
              </a:lnSpc>
              <a:spcBef>
                <a:spcPct val="20000"/>
              </a:spcBef>
              <a:buFont typeface="Wingdings" panose="05000000000000000000" pitchFamily="2" charset="2"/>
              <a:buChar char="q"/>
            </a:pPr>
            <a:r>
              <a:rPr lang="en-US" altLang="en-US" sz="2400" b="1" dirty="0">
                <a:solidFill>
                  <a:schemeClr val="tx1"/>
                </a:solidFill>
                <a:cs typeface="Arial" panose="020B0604020202020204" pitchFamily="34" charset="0"/>
              </a:rPr>
              <a:t> Community forums:</a:t>
            </a:r>
            <a:r>
              <a:rPr lang="en-US" altLang="en-US" sz="2400" dirty="0">
                <a:solidFill>
                  <a:schemeClr val="tx1"/>
                </a:solidFill>
                <a:cs typeface="Arial" panose="020B0604020202020204" pitchFamily="34" charset="0"/>
              </a:rPr>
              <a:t> There are different social and community meetings. On making them electronic, it may help increase the involvement of more people to participate in community developments. </a:t>
            </a:r>
            <a:endParaRPr lang="en-US" altLang="en-US" sz="2400" dirty="0">
              <a:solidFill>
                <a:schemeClr val="tx1"/>
              </a:solidFill>
              <a:ea typeface="Arial Unicode MS" panose="020B0604020202020204" pitchFamily="34" charset="-128"/>
              <a:cs typeface="Arial Unicode MS" panose="020B0604020202020204" pitchFamily="34" charset="-128"/>
            </a:endParaRPr>
          </a:p>
          <a:p>
            <a:pPr eaLnBrk="1" hangingPunct="1">
              <a:spcBef>
                <a:spcPct val="50000"/>
              </a:spcBef>
              <a:buFont typeface="Wingdings" panose="05000000000000000000" pitchFamily="2" charset="2"/>
              <a:buNone/>
            </a:pPr>
            <a:endParaRPr lang="en-US" altLang="en-US" sz="2400" dirty="0">
              <a:solidFill>
                <a:schemeClr val="tx1"/>
              </a:solidFill>
            </a:endParaRPr>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31751870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609600" y="533400"/>
            <a:ext cx="8001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pPr>
            <a:r>
              <a:rPr lang="en-US" altLang="en-US" sz="3200" b="1" dirty="0">
                <a:solidFill>
                  <a:schemeClr val="tx1"/>
                </a:solidFill>
              </a:rPr>
              <a:t>             Mobile Computing </a:t>
            </a:r>
            <a:r>
              <a:rPr lang="en-US" altLang="en-US" sz="3200" b="1" dirty="0" smtClean="0">
                <a:solidFill>
                  <a:schemeClr val="tx1"/>
                </a:solidFill>
              </a:rPr>
              <a:t>examples </a:t>
            </a:r>
            <a:r>
              <a:rPr lang="en-US" altLang="en-US" sz="3200" b="1" dirty="0" smtClean="0">
                <a:solidFill>
                  <a:schemeClr val="tx1"/>
                </a:solidFill>
              </a:rPr>
              <a:t>(6)</a:t>
            </a:r>
            <a:endParaRPr lang="en-US" altLang="en-US" sz="3200" b="1" dirty="0">
              <a:solidFill>
                <a:schemeClr val="tx1"/>
              </a:solidFill>
            </a:endParaRPr>
          </a:p>
        </p:txBody>
      </p:sp>
      <p:sp>
        <p:nvSpPr>
          <p:cNvPr id="38915" name="Text Box 3"/>
          <p:cNvSpPr txBox="1">
            <a:spLocks noChangeArrowheads="1"/>
          </p:cNvSpPr>
          <p:nvPr/>
        </p:nvSpPr>
        <p:spPr bwMode="auto">
          <a:xfrm>
            <a:off x="599256" y="1579140"/>
            <a:ext cx="8077200" cy="480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algn="just" eaLnBrk="1" hangingPunct="1">
              <a:spcBef>
                <a:spcPct val="20000"/>
              </a:spcBef>
              <a:buFont typeface="Wingdings" panose="05000000000000000000" pitchFamily="2" charset="2"/>
              <a:buChar char="q"/>
            </a:pPr>
            <a:r>
              <a:rPr lang="en-US" altLang="en-US" sz="2400" b="1" dirty="0">
                <a:solidFill>
                  <a:schemeClr val="tx1"/>
                </a:solidFill>
                <a:cs typeface="Arial" panose="020B0604020202020204" pitchFamily="34" charset="0"/>
              </a:rPr>
              <a:t> Job facilitator: </a:t>
            </a:r>
            <a:r>
              <a:rPr lang="en-US" altLang="en-US" sz="2400" dirty="0">
                <a:solidFill>
                  <a:schemeClr val="tx1"/>
                </a:solidFill>
                <a:cs typeface="Arial" panose="020B0604020202020204" pitchFamily="34" charset="0"/>
              </a:rPr>
              <a:t>These could be either proactive alerts or information related to jobs.</a:t>
            </a:r>
            <a:endParaRPr lang="en-US" altLang="en-US" sz="2400" dirty="0">
              <a:solidFill>
                <a:schemeClr val="tx1"/>
              </a:solidFill>
              <a:ea typeface="Arial Unicode MS" panose="020B0604020202020204" pitchFamily="34" charset="-128"/>
              <a:cs typeface="Arial Unicode MS" panose="020B0604020202020204" pitchFamily="34" charset="-128"/>
            </a:endParaRPr>
          </a:p>
          <a:p>
            <a:pPr algn="just" eaLnBrk="1" hangingPunct="1">
              <a:spcBef>
                <a:spcPct val="20000"/>
              </a:spcBef>
              <a:buFont typeface="Wingdings" panose="05000000000000000000" pitchFamily="2" charset="2"/>
              <a:buChar char="q"/>
            </a:pPr>
            <a:r>
              <a:rPr lang="en-US" altLang="en-US" sz="2400" b="1" dirty="0">
                <a:solidFill>
                  <a:schemeClr val="tx1"/>
                </a:solidFill>
                <a:cs typeface="Arial" panose="020B0604020202020204" pitchFamily="34" charset="0"/>
              </a:rPr>
              <a:t> Telemetric applications: </a:t>
            </a:r>
            <a:r>
              <a:rPr lang="en-US" altLang="en-US" sz="2400" dirty="0">
                <a:solidFill>
                  <a:schemeClr val="tx1"/>
                </a:solidFill>
                <a:cs typeface="Arial" panose="020B0604020202020204" pitchFamily="34" charset="0"/>
              </a:rPr>
              <a:t>Almost every industry and sphere of life has the need for telemetric applications. Examples could be monitoring and control in manufacturing industry; vehicle tracking; meter reading; health care &amp; emergency services; vending machine monitoring; research; control and service request for different emergency services like power plants; etc.</a:t>
            </a:r>
          </a:p>
          <a:p>
            <a:pPr algn="just" eaLnBrk="1" hangingPunct="1">
              <a:spcBef>
                <a:spcPct val="20000"/>
              </a:spcBef>
              <a:buFont typeface="Wingdings" panose="05000000000000000000" pitchFamily="2" charset="2"/>
              <a:buChar char="q"/>
            </a:pPr>
            <a:r>
              <a:rPr lang="en-US" altLang="en-US" sz="2400" dirty="0">
                <a:solidFill>
                  <a:schemeClr val="tx1"/>
                </a:solidFill>
                <a:cs typeface="Arial" panose="020B0604020202020204" pitchFamily="34" charset="0"/>
              </a:rPr>
              <a:t> </a:t>
            </a:r>
            <a:r>
              <a:rPr lang="en-US" altLang="en-US" sz="2400" b="1" dirty="0">
                <a:solidFill>
                  <a:schemeClr val="tx1"/>
                </a:solidFill>
                <a:cs typeface="Arial" panose="020B0604020202020204" pitchFamily="34" charset="0"/>
              </a:rPr>
              <a:t>Downloads:</a:t>
            </a:r>
            <a:r>
              <a:rPr lang="en-US" altLang="en-US" sz="2400" dirty="0">
                <a:solidFill>
                  <a:schemeClr val="tx1"/>
                </a:solidFill>
                <a:cs typeface="Arial" panose="020B0604020202020204" pitchFamily="34" charset="0"/>
              </a:rPr>
              <a:t> Different types of downloads starting from ringing tone to pictures are part of this family. In many countries, these types of applications are very popular.</a:t>
            </a:r>
            <a:endParaRPr lang="en-US" altLang="en-US" sz="2400" dirty="0">
              <a:solidFill>
                <a:schemeClr val="tx1"/>
              </a:solidFill>
              <a:ea typeface="Arial Unicode MS" panose="020B0604020202020204" pitchFamily="34" charset="-128"/>
              <a:cs typeface="Arial Unicode MS" panose="020B0604020202020204" pitchFamily="34" charset="-128"/>
            </a:endParaRPr>
          </a:p>
          <a:p>
            <a:pPr eaLnBrk="1" hangingPunct="1">
              <a:spcBef>
                <a:spcPct val="50000"/>
              </a:spcBef>
              <a:buFont typeface="Wingdings" panose="05000000000000000000" pitchFamily="2" charset="2"/>
              <a:buChar char="q"/>
            </a:pPr>
            <a:endParaRPr lang="en-US" altLang="en-US" sz="2400" dirty="0">
              <a:solidFill>
                <a:schemeClr val="tx1"/>
              </a:solidFill>
            </a:endParaRPr>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16027194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3"/>
          <p:cNvSpPr txBox="1">
            <a:spLocks noChangeArrowheads="1"/>
          </p:cNvSpPr>
          <p:nvPr/>
        </p:nvSpPr>
        <p:spPr bwMode="auto">
          <a:xfrm>
            <a:off x="609600" y="533400"/>
            <a:ext cx="8001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pPr>
            <a:r>
              <a:rPr lang="en-US" altLang="en-US" sz="3200" b="1" dirty="0">
                <a:solidFill>
                  <a:schemeClr val="tx1"/>
                </a:solidFill>
              </a:rPr>
              <a:t>             Mobile Computing </a:t>
            </a:r>
            <a:r>
              <a:rPr lang="en-US" altLang="en-US" sz="3200" b="1" dirty="0" smtClean="0">
                <a:solidFill>
                  <a:schemeClr val="tx1"/>
                </a:solidFill>
              </a:rPr>
              <a:t>examples (7)</a:t>
            </a:r>
            <a:endParaRPr lang="en-US" altLang="en-US" sz="3200" b="1" dirty="0">
              <a:solidFill>
                <a:schemeClr val="tx1"/>
              </a:solidFill>
            </a:endParaRPr>
          </a:p>
        </p:txBody>
      </p:sp>
      <p:sp>
        <p:nvSpPr>
          <p:cNvPr id="39939" name="Text Box 4"/>
          <p:cNvSpPr txBox="1">
            <a:spLocks noChangeArrowheads="1"/>
          </p:cNvSpPr>
          <p:nvPr/>
        </p:nvSpPr>
        <p:spPr bwMode="auto">
          <a:xfrm>
            <a:off x="595064" y="1520353"/>
            <a:ext cx="8153400" cy="3896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algn="just" eaLnBrk="1" hangingPunct="1">
              <a:lnSpc>
                <a:spcPct val="90000"/>
              </a:lnSpc>
              <a:spcBef>
                <a:spcPct val="20000"/>
              </a:spcBef>
              <a:buFont typeface="Wingdings" panose="05000000000000000000" pitchFamily="2" charset="2"/>
              <a:buChar char="q"/>
            </a:pPr>
            <a:r>
              <a:rPr lang="en-US" altLang="en-US" sz="2400" b="1" dirty="0">
                <a:solidFill>
                  <a:schemeClr val="tx1"/>
                </a:solidFill>
                <a:cs typeface="Arial" panose="020B0604020202020204" pitchFamily="34" charset="0"/>
              </a:rPr>
              <a:t> Corporate knowledge based applications:</a:t>
            </a:r>
            <a:r>
              <a:rPr lang="en-US" altLang="en-US" sz="2400" dirty="0">
                <a:solidFill>
                  <a:schemeClr val="tx1"/>
                </a:solidFill>
                <a:cs typeface="Arial" panose="020B0604020202020204" pitchFamily="34" charset="0"/>
              </a:rPr>
              <a:t> Nowadays,  there are many applications which offer knowledge base. If a company has some knowledgebase, the same is required to be ubiquitous.</a:t>
            </a:r>
            <a:endParaRPr lang="en-US" altLang="en-US" sz="2400" dirty="0">
              <a:solidFill>
                <a:schemeClr val="tx1"/>
              </a:solidFill>
              <a:ea typeface="Arial Unicode MS" panose="020B0604020202020204" pitchFamily="34" charset="-128"/>
              <a:cs typeface="Arial Unicode MS" panose="020B0604020202020204" pitchFamily="34" charset="-128"/>
            </a:endParaRPr>
          </a:p>
          <a:p>
            <a:pPr algn="just" eaLnBrk="1" hangingPunct="1">
              <a:lnSpc>
                <a:spcPct val="90000"/>
              </a:lnSpc>
              <a:spcBef>
                <a:spcPct val="20000"/>
              </a:spcBef>
              <a:buFont typeface="Wingdings" panose="05000000000000000000" pitchFamily="2" charset="2"/>
              <a:buChar char="q"/>
            </a:pPr>
            <a:r>
              <a:rPr lang="en-US" altLang="en-US" sz="2400" b="1" dirty="0">
                <a:solidFill>
                  <a:schemeClr val="tx1"/>
                </a:solidFill>
                <a:cs typeface="Arial" panose="020B0604020202020204" pitchFamily="34" charset="0"/>
              </a:rPr>
              <a:t> Community knowledge based applications:</a:t>
            </a:r>
            <a:r>
              <a:rPr lang="en-US" altLang="en-US" sz="2400" dirty="0">
                <a:solidFill>
                  <a:schemeClr val="tx1"/>
                </a:solidFill>
                <a:cs typeface="Arial" panose="020B0604020202020204" pitchFamily="34" charset="0"/>
              </a:rPr>
              <a:t> Knowledge is power. Like in a corporation, knowledge is equally important for a community. Making knowledge ubiquitous always help the society at a large. </a:t>
            </a:r>
            <a:endParaRPr lang="en-US" altLang="en-US" sz="2400" dirty="0">
              <a:solidFill>
                <a:schemeClr val="tx1"/>
              </a:solidFill>
              <a:ea typeface="Arial Unicode MS" panose="020B0604020202020204" pitchFamily="34" charset="-128"/>
              <a:cs typeface="Arial Unicode MS" panose="020B0604020202020204" pitchFamily="34" charset="-128"/>
            </a:endParaRPr>
          </a:p>
          <a:p>
            <a:pPr algn="just" eaLnBrk="1" hangingPunct="1">
              <a:lnSpc>
                <a:spcPct val="90000"/>
              </a:lnSpc>
              <a:spcBef>
                <a:spcPct val="20000"/>
              </a:spcBef>
              <a:buFont typeface="Wingdings" panose="05000000000000000000" pitchFamily="2" charset="2"/>
              <a:buChar char="q"/>
            </a:pPr>
            <a:r>
              <a:rPr lang="en-US" altLang="en-US" sz="2400" b="1" dirty="0">
                <a:solidFill>
                  <a:schemeClr val="tx1"/>
                </a:solidFill>
                <a:cs typeface="Arial" panose="020B0604020202020204" pitchFamily="34" charset="0"/>
              </a:rPr>
              <a:t> Distance learning:</a:t>
            </a:r>
            <a:r>
              <a:rPr lang="en-US" altLang="en-US" sz="2400" dirty="0">
                <a:solidFill>
                  <a:schemeClr val="tx1"/>
                </a:solidFill>
                <a:cs typeface="Arial" panose="020B0604020202020204" pitchFamily="34" charset="0"/>
              </a:rPr>
              <a:t> Applications related to distance learning may be very desirable for developing countries</a:t>
            </a:r>
            <a:r>
              <a:rPr lang="en-US" altLang="en-US" sz="2400" dirty="0" smtClean="0">
                <a:solidFill>
                  <a:schemeClr val="tx1"/>
                </a:solidFill>
                <a:cs typeface="Arial" panose="020B0604020202020204" pitchFamily="34" charset="0"/>
              </a:rPr>
              <a:t>. MOOCs (Massive on line courses) is a good example; KUs Digital School.</a:t>
            </a:r>
            <a:endParaRPr lang="en-US" altLang="en-US" sz="2400" dirty="0">
              <a:solidFill>
                <a:schemeClr val="tx1"/>
              </a:solidFill>
              <a:ea typeface="Arial Unicode MS" panose="020B0604020202020204" pitchFamily="34" charset="-128"/>
              <a:cs typeface="Arial Unicode MS" panose="020B0604020202020204" pitchFamily="34" charset="-128"/>
            </a:endParaRPr>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4223564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304800" y="304800"/>
            <a:ext cx="7924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pPr>
            <a:r>
              <a:rPr lang="en-US" altLang="en-US" sz="3200" b="1">
                <a:solidFill>
                  <a:schemeClr val="tx1"/>
                </a:solidFill>
              </a:rPr>
              <a:t>                      Is it fiction or fact ?</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219200"/>
            <a:ext cx="7467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1335297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609600" y="533400"/>
            <a:ext cx="731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pPr>
            <a:endParaRPr lang="en-US" altLang="en-US" sz="2400">
              <a:solidFill>
                <a:schemeClr val="tx1"/>
              </a:solidFill>
            </a:endParaRPr>
          </a:p>
        </p:txBody>
      </p:sp>
      <p:sp>
        <p:nvSpPr>
          <p:cNvPr id="40963" name="Text Box 3"/>
          <p:cNvSpPr txBox="1">
            <a:spLocks noChangeArrowheads="1"/>
          </p:cNvSpPr>
          <p:nvPr/>
        </p:nvSpPr>
        <p:spPr bwMode="auto">
          <a:xfrm>
            <a:off x="457200" y="457200"/>
            <a:ext cx="807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pPr>
            <a:r>
              <a:rPr lang="en-US" altLang="en-US" sz="3200" b="1">
                <a:solidFill>
                  <a:schemeClr val="tx1"/>
                </a:solidFill>
              </a:rPr>
              <a:t>	  Standards – Why are they necessary ?</a:t>
            </a:r>
          </a:p>
        </p:txBody>
      </p:sp>
      <p:sp>
        <p:nvSpPr>
          <p:cNvPr id="40964" name="Text Box 4"/>
          <p:cNvSpPr txBox="1">
            <a:spLocks noChangeArrowheads="1"/>
          </p:cNvSpPr>
          <p:nvPr/>
        </p:nvSpPr>
        <p:spPr bwMode="auto">
          <a:xfrm>
            <a:off x="658688" y="2010271"/>
            <a:ext cx="83058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pPr>
            <a:r>
              <a:rPr lang="en-US" altLang="en-US" sz="2400" dirty="0">
                <a:solidFill>
                  <a:schemeClr val="tx1"/>
                </a:solidFill>
              </a:rPr>
              <a:t>Standards are documented agreements containing technical specifications to be consistently used as rules, guidelines, or definitions of characteristics.</a:t>
            </a:r>
          </a:p>
          <a:p>
            <a:pPr eaLnBrk="1" hangingPunct="1">
              <a:spcBef>
                <a:spcPct val="50000"/>
              </a:spcBef>
              <a:buFont typeface="Wingdings" panose="05000000000000000000" pitchFamily="2" charset="2"/>
              <a:buChar char="q"/>
            </a:pPr>
            <a:r>
              <a:rPr lang="en-US" altLang="en-US" sz="2400" dirty="0">
                <a:solidFill>
                  <a:schemeClr val="tx1"/>
                </a:solidFill>
              </a:rPr>
              <a:t> Standard and Proprietary technologies</a:t>
            </a:r>
          </a:p>
          <a:p>
            <a:pPr eaLnBrk="1" hangingPunct="1">
              <a:spcBef>
                <a:spcPct val="50000"/>
              </a:spcBef>
              <a:buFont typeface="Wingdings" panose="05000000000000000000" pitchFamily="2" charset="2"/>
              <a:buChar char="q"/>
            </a:pPr>
            <a:r>
              <a:rPr lang="en-US" altLang="en-US" sz="2400" dirty="0">
                <a:solidFill>
                  <a:schemeClr val="tx1"/>
                </a:solidFill>
              </a:rPr>
              <a:t> Adaptation of technology in USA and Europe </a:t>
            </a:r>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30179258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85800" y="152400"/>
            <a:ext cx="7772400" cy="1143000"/>
          </a:xfrm>
        </p:spPr>
        <p:txBody>
          <a:bodyPr/>
          <a:lstStyle/>
          <a:p>
            <a:pPr eaLnBrk="1" hangingPunct="1"/>
            <a:r>
              <a:rPr lang="en-US" altLang="en-US" sz="3200" dirty="0" smtClean="0">
                <a:solidFill>
                  <a:srgbClr val="0000FF"/>
                </a:solidFill>
              </a:rPr>
              <a:t>ETSI</a:t>
            </a:r>
          </a:p>
        </p:txBody>
      </p:sp>
      <p:sp>
        <p:nvSpPr>
          <p:cNvPr id="41987" name="Rectangle 3"/>
          <p:cNvSpPr>
            <a:spLocks noGrp="1" noChangeArrowheads="1"/>
          </p:cNvSpPr>
          <p:nvPr>
            <p:ph type="body" idx="1"/>
          </p:nvPr>
        </p:nvSpPr>
        <p:spPr>
          <a:xfrm>
            <a:off x="662880" y="1711349"/>
            <a:ext cx="8229600" cy="4525963"/>
          </a:xfrm>
        </p:spPr>
        <p:txBody>
          <a:bodyPr/>
          <a:lstStyle/>
          <a:p>
            <a:pPr eaLnBrk="1" hangingPunct="1">
              <a:buFont typeface="Wingdings" panose="05000000000000000000" pitchFamily="2" charset="2"/>
              <a:buChar char="q"/>
            </a:pPr>
            <a:r>
              <a:rPr lang="en-US" altLang="en-US" sz="2400" dirty="0" smtClean="0"/>
              <a:t>European Telecommunications Standards Institute</a:t>
            </a:r>
          </a:p>
          <a:p>
            <a:pPr eaLnBrk="1" hangingPunct="1">
              <a:buFont typeface="Wingdings" panose="05000000000000000000" pitchFamily="2" charset="2"/>
              <a:buChar char="q"/>
            </a:pPr>
            <a:r>
              <a:rPr lang="en-US" altLang="en-US" sz="2400" dirty="0" smtClean="0"/>
              <a:t>It is an independent, non – profit standardization institution catering to telecommunications industry, based in Europe but having a worldwide scope.</a:t>
            </a:r>
          </a:p>
          <a:p>
            <a:pPr eaLnBrk="1" hangingPunct="1">
              <a:buFont typeface="Wingdings" panose="05000000000000000000" pitchFamily="2" charset="2"/>
              <a:buChar char="q"/>
            </a:pPr>
            <a:r>
              <a:rPr lang="en-US" altLang="en-US" sz="2400" dirty="0" smtClean="0"/>
              <a:t>ETSI’s prime objective is to support global harmonization by providing a forum in which all the key players can contribute actively.</a:t>
            </a:r>
          </a:p>
          <a:p>
            <a:pPr eaLnBrk="1" hangingPunct="1">
              <a:buFont typeface="Wingdings" panose="05000000000000000000" pitchFamily="2" charset="2"/>
              <a:buChar char="q"/>
            </a:pPr>
            <a:endParaRPr lang="en-US" altLang="en-US" sz="2400" dirty="0" smtClean="0"/>
          </a:p>
        </p:txBody>
      </p:sp>
      <p:pic>
        <p:nvPicPr>
          <p:cNvPr id="41988" name="Picture 4" descr="http://www.etsi.org/topbars_images/top_blue/top_blue_r2_c1.gif"/>
          <p:cNvPicPr>
            <a:picLocks noChangeAspect="1" noChangeArrowheads="1"/>
          </p:cNvPicPr>
          <p:nvPr/>
        </p:nvPicPr>
        <p:blipFill>
          <a:blip r:embed="rId3" r:link="rId4">
            <a:extLst>
              <a:ext uri="{28A0092B-C50C-407E-A947-70E740481C1C}">
                <a14:useLocalDpi xmlns:a14="http://schemas.microsoft.com/office/drawing/2010/main" val="0"/>
              </a:ext>
            </a:extLst>
          </a:blip>
          <a:srcRect l="3171" r="77693"/>
          <a:stretch>
            <a:fillRect/>
          </a:stretch>
        </p:blipFill>
        <p:spPr bwMode="auto">
          <a:xfrm>
            <a:off x="3352800" y="5105400"/>
            <a:ext cx="2170113"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5775342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533400" y="533400"/>
            <a:ext cx="807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pPr>
            <a:endParaRPr lang="en-US" altLang="en-US" sz="3200"/>
          </a:p>
        </p:txBody>
      </p:sp>
      <p:sp>
        <p:nvSpPr>
          <p:cNvPr id="43011" name="Rectangle 3"/>
          <p:cNvSpPr>
            <a:spLocks noChangeArrowheads="1"/>
          </p:cNvSpPr>
          <p:nvPr/>
        </p:nvSpPr>
        <p:spPr bwMode="auto">
          <a:xfrm>
            <a:off x="685800" y="152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algn="ctr" eaLnBrk="1" hangingPunct="1"/>
            <a:r>
              <a:rPr lang="en-US" altLang="en-US" sz="3200"/>
              <a:t>ISO</a:t>
            </a:r>
          </a:p>
        </p:txBody>
      </p:sp>
      <p:sp>
        <p:nvSpPr>
          <p:cNvPr id="43012" name="Text Box 4"/>
          <p:cNvSpPr txBox="1">
            <a:spLocks noChangeArrowheads="1"/>
          </p:cNvSpPr>
          <p:nvPr/>
        </p:nvSpPr>
        <p:spPr bwMode="auto">
          <a:xfrm>
            <a:off x="658688" y="1703089"/>
            <a:ext cx="83058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sz="2400" dirty="0"/>
              <a:t> International Organization for Standardization</a:t>
            </a:r>
          </a:p>
          <a:p>
            <a:pPr eaLnBrk="1" hangingPunct="1">
              <a:spcBef>
                <a:spcPct val="50000"/>
              </a:spcBef>
              <a:buFont typeface="Wingdings" panose="05000000000000000000" pitchFamily="2" charset="2"/>
              <a:buChar char="q"/>
            </a:pPr>
            <a:r>
              <a:rPr lang="en-US" altLang="en-US" sz="2400" dirty="0"/>
              <a:t> ISO </a:t>
            </a:r>
            <a:r>
              <a:rPr lang="en-US" altLang="en-US" sz="2400" dirty="0">
                <a:latin typeface="BaskervilleBE-Regular" charset="0"/>
              </a:rPr>
              <a:t>is a worldwide federation of national standards bodies from more than 140 countries, one from each country.</a:t>
            </a:r>
          </a:p>
          <a:p>
            <a:pPr eaLnBrk="1" hangingPunct="1">
              <a:spcBef>
                <a:spcPct val="50000"/>
              </a:spcBef>
              <a:buFont typeface="Wingdings" panose="05000000000000000000" pitchFamily="2" charset="2"/>
              <a:buChar char="q"/>
            </a:pPr>
            <a:r>
              <a:rPr lang="en-US" altLang="en-US" sz="2400" dirty="0">
                <a:latin typeface="BaskervilleBE-Regular" charset="0"/>
              </a:rPr>
              <a:t> The mission of ISO is to promote the development of standardization and related activities in the world with a view to facilitating the international exchange of goods and services, and to developing cooperation in the spheres of intellectual, scientific, technological and economic activity.</a:t>
            </a:r>
          </a:p>
          <a:p>
            <a:pPr eaLnBrk="1" hangingPunct="1">
              <a:spcBef>
                <a:spcPct val="50000"/>
              </a:spcBef>
              <a:buFont typeface="Wingdings" panose="05000000000000000000" pitchFamily="2" charset="2"/>
              <a:buChar char="q"/>
            </a:pPr>
            <a:endParaRPr lang="en-US" altLang="en-US" sz="2400" dirty="0">
              <a:latin typeface="BaskervilleBE-Regular" charset="0"/>
            </a:endParaRPr>
          </a:p>
          <a:p>
            <a:pPr eaLnBrk="1" hangingPunct="1">
              <a:spcBef>
                <a:spcPct val="50000"/>
              </a:spcBef>
              <a:buFont typeface="Wingdings" panose="05000000000000000000" pitchFamily="2" charset="2"/>
              <a:buChar char="q"/>
            </a:pPr>
            <a:endParaRPr lang="en-US" altLang="en-US" sz="2400" dirty="0"/>
          </a:p>
        </p:txBody>
      </p:sp>
      <p:pic>
        <p:nvPicPr>
          <p:cNvPr id="4301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5486400"/>
            <a:ext cx="245745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3851029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685800" y="152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algn="ctr" eaLnBrk="1" hangingPunct="1"/>
            <a:r>
              <a:rPr lang="en-US" altLang="en-US" sz="3200"/>
              <a:t>OMA</a:t>
            </a:r>
          </a:p>
        </p:txBody>
      </p:sp>
      <p:sp>
        <p:nvSpPr>
          <p:cNvPr id="44035" name="Text Box 3"/>
          <p:cNvSpPr txBox="1">
            <a:spLocks noChangeArrowheads="1"/>
          </p:cNvSpPr>
          <p:nvPr/>
        </p:nvSpPr>
        <p:spPr bwMode="auto">
          <a:xfrm>
            <a:off x="586680" y="1371600"/>
            <a:ext cx="8305800" cy="356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sz="2400" dirty="0"/>
              <a:t> </a:t>
            </a:r>
            <a:r>
              <a:rPr lang="en-US" altLang="en-US" sz="2400" dirty="0">
                <a:solidFill>
                  <a:schemeClr val="tx1"/>
                </a:solidFill>
              </a:rPr>
              <a:t>Open Mobile Alliance</a:t>
            </a:r>
          </a:p>
          <a:p>
            <a:pPr eaLnBrk="1" hangingPunct="1">
              <a:spcBef>
                <a:spcPct val="50000"/>
              </a:spcBef>
              <a:buFont typeface="Wingdings" panose="05000000000000000000" pitchFamily="2" charset="2"/>
              <a:buChar char="q"/>
            </a:pPr>
            <a:r>
              <a:rPr lang="en-US" altLang="en-US" sz="2400" dirty="0">
                <a:solidFill>
                  <a:schemeClr val="tx1"/>
                </a:solidFill>
              </a:rPr>
              <a:t> The Open Mobile Alliance (OMA) has been established by the consolidation of the WAP Forum and the Open Mobile Architecture initiative.</a:t>
            </a:r>
          </a:p>
          <a:p>
            <a:pPr eaLnBrk="1" hangingPunct="1">
              <a:spcBef>
                <a:spcPct val="50000"/>
              </a:spcBef>
              <a:buFont typeface="Wingdings" panose="05000000000000000000" pitchFamily="2" charset="2"/>
              <a:buChar char="q"/>
            </a:pPr>
            <a:r>
              <a:rPr lang="en-US" altLang="en-US" sz="2400" dirty="0">
                <a:solidFill>
                  <a:schemeClr val="tx1"/>
                </a:solidFill>
              </a:rPr>
              <a:t> </a:t>
            </a:r>
            <a:r>
              <a:rPr lang="en-US" altLang="en-US" sz="2400" dirty="0">
                <a:solidFill>
                  <a:schemeClr val="tx1"/>
                </a:solidFill>
                <a:latin typeface="BaskervilleBE-Regular" charset="0"/>
              </a:rPr>
              <a:t>It intends to grow the market for the entire industry by removing barriers to interoperability and supporting a seamless and easy-to-use mobile experience for end users.</a:t>
            </a:r>
          </a:p>
          <a:p>
            <a:pPr eaLnBrk="1" hangingPunct="1">
              <a:spcBef>
                <a:spcPct val="50000"/>
              </a:spcBef>
              <a:buFont typeface="Wingdings" panose="05000000000000000000" pitchFamily="2" charset="2"/>
              <a:buChar char="q"/>
            </a:pPr>
            <a:endParaRPr lang="en-US" altLang="en-US" sz="2400" dirty="0">
              <a:solidFill>
                <a:schemeClr val="tx1"/>
              </a:solidFill>
            </a:endParaRPr>
          </a:p>
        </p:txBody>
      </p:sp>
      <p:pic>
        <p:nvPicPr>
          <p:cNvPr id="44036" name="Picture 5" descr="oma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5029200"/>
            <a:ext cx="220662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29359919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685800" y="152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algn="ctr" eaLnBrk="1" hangingPunct="1"/>
            <a:r>
              <a:rPr lang="en-US" altLang="en-US" sz="3200"/>
              <a:t>IEEE</a:t>
            </a:r>
          </a:p>
        </p:txBody>
      </p:sp>
      <p:sp>
        <p:nvSpPr>
          <p:cNvPr id="45059" name="Text Box 3"/>
          <p:cNvSpPr txBox="1">
            <a:spLocks noChangeArrowheads="1"/>
          </p:cNvSpPr>
          <p:nvPr/>
        </p:nvSpPr>
        <p:spPr bwMode="auto">
          <a:xfrm>
            <a:off x="662880" y="1658267"/>
            <a:ext cx="8229600" cy="429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sz="2400" dirty="0"/>
              <a:t> Institute of Electrical and Electronics Engineers</a:t>
            </a:r>
          </a:p>
          <a:p>
            <a:pPr eaLnBrk="1" hangingPunct="1">
              <a:spcBef>
                <a:spcPct val="50000"/>
              </a:spcBef>
              <a:buFont typeface="Wingdings" panose="05000000000000000000" pitchFamily="2" charset="2"/>
              <a:buChar char="q"/>
            </a:pPr>
            <a:r>
              <a:rPr lang="en-US" altLang="en-US" sz="2400" dirty="0"/>
              <a:t> IEEE </a:t>
            </a:r>
            <a:r>
              <a:rPr lang="en-US" altLang="en-US" sz="2400" dirty="0">
                <a:latin typeface="BaskervilleBE-Regular" charset="0"/>
              </a:rPr>
              <a:t>is an organization that produces standards, which are developed and used internationally.</a:t>
            </a:r>
          </a:p>
          <a:p>
            <a:pPr eaLnBrk="1" hangingPunct="1">
              <a:spcBef>
                <a:spcPct val="50000"/>
              </a:spcBef>
              <a:buFont typeface="Wingdings" panose="05000000000000000000" pitchFamily="2" charset="2"/>
              <a:buChar char="q"/>
            </a:pPr>
            <a:r>
              <a:rPr lang="en-US" altLang="en-US" sz="2400" dirty="0">
                <a:latin typeface="BaskervilleBE-Regular" charset="0"/>
              </a:rPr>
              <a:t> IEEE-SA demonstrates strong support of an industry-led consensus process for the development of standards and operating procedures and guidelines.</a:t>
            </a:r>
          </a:p>
          <a:p>
            <a:pPr eaLnBrk="1" hangingPunct="1">
              <a:spcBef>
                <a:spcPct val="50000"/>
              </a:spcBef>
              <a:buFont typeface="Wingdings" panose="05000000000000000000" pitchFamily="2" charset="2"/>
              <a:buChar char="q"/>
            </a:pPr>
            <a:endParaRPr lang="en-US" altLang="en-US" sz="2400" dirty="0">
              <a:latin typeface="BaskervilleBE-Regular" charset="0"/>
            </a:endParaRPr>
          </a:p>
          <a:p>
            <a:pPr eaLnBrk="1" hangingPunct="1">
              <a:spcBef>
                <a:spcPct val="50000"/>
              </a:spcBef>
              <a:buFont typeface="Wingdings" panose="05000000000000000000" pitchFamily="2" charset="2"/>
              <a:buChar char="q"/>
            </a:pPr>
            <a:endParaRPr lang="en-US" altLang="en-US" sz="2400" dirty="0"/>
          </a:p>
          <a:p>
            <a:pPr eaLnBrk="1" hangingPunct="1">
              <a:spcBef>
                <a:spcPct val="50000"/>
              </a:spcBef>
              <a:buFont typeface="Wingdings" panose="05000000000000000000" pitchFamily="2" charset="2"/>
              <a:buChar char="q"/>
            </a:pPr>
            <a:endParaRPr lang="en-US" altLang="en-US" sz="2400" dirty="0"/>
          </a:p>
        </p:txBody>
      </p:sp>
      <p:pic>
        <p:nvPicPr>
          <p:cNvPr id="45060" name="Picture 4" descr="http://standards.ieee.org/img/smsalogo.gif"/>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3733800" y="4495800"/>
            <a:ext cx="2057400"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12462140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152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algn="ctr" eaLnBrk="1" hangingPunct="1"/>
            <a:r>
              <a:rPr lang="en-US" altLang="en-US" sz="3200"/>
              <a:t>EIA</a:t>
            </a:r>
          </a:p>
        </p:txBody>
      </p:sp>
      <p:sp>
        <p:nvSpPr>
          <p:cNvPr id="46083" name="Text Box 3"/>
          <p:cNvSpPr txBox="1">
            <a:spLocks noChangeArrowheads="1"/>
          </p:cNvSpPr>
          <p:nvPr/>
        </p:nvSpPr>
        <p:spPr bwMode="auto">
          <a:xfrm>
            <a:off x="609600" y="1524000"/>
            <a:ext cx="7848600"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sz="2400"/>
              <a:t> Electronics Industry Association</a:t>
            </a:r>
          </a:p>
          <a:p>
            <a:pPr eaLnBrk="1" hangingPunct="1">
              <a:spcBef>
                <a:spcPct val="50000"/>
              </a:spcBef>
              <a:buFont typeface="Wingdings" panose="05000000000000000000" pitchFamily="2" charset="2"/>
              <a:buChar char="q"/>
            </a:pPr>
            <a:r>
              <a:rPr lang="en-US" altLang="en-US" sz="2400"/>
              <a:t> EIA </a:t>
            </a:r>
            <a:r>
              <a:rPr lang="en-US" altLang="en-US" sz="2400">
                <a:latin typeface="BaskervilleBE-Regular" charset="0"/>
              </a:rPr>
              <a:t>is a national trade organization within USA that includes the full spectrum of U.S. electronics industry.</a:t>
            </a:r>
          </a:p>
          <a:p>
            <a:pPr eaLnBrk="1" hangingPunct="1">
              <a:spcBef>
                <a:spcPct val="50000"/>
              </a:spcBef>
              <a:buFont typeface="Wingdings" panose="05000000000000000000" pitchFamily="2" charset="2"/>
              <a:buChar char="q"/>
            </a:pPr>
            <a:r>
              <a:rPr lang="en-US" altLang="en-US" sz="2400">
                <a:latin typeface="BaskervilleBE-Regular" charset="0"/>
              </a:rPr>
              <a:t> EIA is a partnership of electronic and high-tech associations and companies whose mission is promoting the market development and competitiveness of the U.S. high-tech industry through domestic and international policy efforts.</a:t>
            </a:r>
          </a:p>
          <a:p>
            <a:pPr eaLnBrk="1" hangingPunct="1">
              <a:spcBef>
                <a:spcPct val="50000"/>
              </a:spcBef>
              <a:buFont typeface="Wingdings" panose="05000000000000000000" pitchFamily="2" charset="2"/>
              <a:buChar char="q"/>
            </a:pPr>
            <a:endParaRPr lang="en-US" altLang="en-US" sz="2400">
              <a:latin typeface="BaskervilleBE-Regular" charset="0"/>
            </a:endParaRPr>
          </a:p>
          <a:p>
            <a:pPr eaLnBrk="1" hangingPunct="1">
              <a:spcBef>
                <a:spcPct val="50000"/>
              </a:spcBef>
              <a:buFont typeface="Wingdings" panose="05000000000000000000" pitchFamily="2" charset="2"/>
              <a:buChar char="q"/>
            </a:pPr>
            <a:endParaRPr lang="en-US" altLang="en-US" sz="2400"/>
          </a:p>
        </p:txBody>
      </p:sp>
      <p:pic>
        <p:nvPicPr>
          <p:cNvPr id="460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4953000"/>
            <a:ext cx="22098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6260272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685800" y="152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algn="ctr" eaLnBrk="1" hangingPunct="1"/>
            <a:r>
              <a:rPr lang="en-US" altLang="en-US" sz="3200"/>
              <a:t>ITU</a:t>
            </a:r>
          </a:p>
        </p:txBody>
      </p:sp>
      <p:sp>
        <p:nvSpPr>
          <p:cNvPr id="47107" name="Text Box 3"/>
          <p:cNvSpPr txBox="1">
            <a:spLocks noChangeArrowheads="1"/>
          </p:cNvSpPr>
          <p:nvPr/>
        </p:nvSpPr>
        <p:spPr bwMode="auto">
          <a:xfrm>
            <a:off x="609600" y="1828800"/>
            <a:ext cx="78486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sz="2400"/>
              <a:t> International Telecommunications Union</a:t>
            </a:r>
          </a:p>
          <a:p>
            <a:pPr eaLnBrk="1" hangingPunct="1">
              <a:spcBef>
                <a:spcPct val="50000"/>
              </a:spcBef>
              <a:buFont typeface="Wingdings" panose="05000000000000000000" pitchFamily="2" charset="2"/>
              <a:buChar char="q"/>
            </a:pPr>
            <a:r>
              <a:rPr lang="en-US" altLang="en-US" sz="2400"/>
              <a:t> ITU was founded on the principle of cooperation between governments and the private sector.</a:t>
            </a:r>
          </a:p>
          <a:p>
            <a:pPr eaLnBrk="1" hangingPunct="1">
              <a:spcBef>
                <a:spcPct val="50000"/>
              </a:spcBef>
              <a:buFont typeface="Wingdings" panose="05000000000000000000" pitchFamily="2" charset="2"/>
              <a:buChar char="q"/>
            </a:pPr>
            <a:r>
              <a:rPr lang="en-US" altLang="en-US" sz="2400"/>
              <a:t> ITU Telecommunication Standardization Sector (ITU-T)’s mission is to ensure an efficient and on-time production of high quality standards (Recommendations) covering all fields of telecommunications.</a:t>
            </a:r>
          </a:p>
          <a:p>
            <a:pPr eaLnBrk="1" hangingPunct="1">
              <a:spcBef>
                <a:spcPct val="50000"/>
              </a:spcBef>
              <a:buFont typeface="Wingdings" panose="05000000000000000000" pitchFamily="2" charset="2"/>
              <a:buNone/>
            </a:pPr>
            <a:endParaRPr lang="en-US" altLang="en-US" sz="2400"/>
          </a:p>
          <a:p>
            <a:pPr eaLnBrk="1" hangingPunct="1">
              <a:spcBef>
                <a:spcPct val="50000"/>
              </a:spcBef>
              <a:buFont typeface="Wingdings" panose="05000000000000000000" pitchFamily="2" charset="2"/>
              <a:buChar char="q"/>
            </a:pPr>
            <a:endParaRPr lang="en-US" altLang="en-US" sz="2400"/>
          </a:p>
        </p:txBody>
      </p:sp>
      <p:pic>
        <p:nvPicPr>
          <p:cNvPr id="47108" name="Picture 4" descr="ITU-official-logo_7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5029200"/>
            <a:ext cx="27432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7643180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685800" y="152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algn="ctr" eaLnBrk="1" hangingPunct="1"/>
            <a:r>
              <a:rPr lang="en-US" altLang="en-US" sz="3200"/>
              <a:t>W3C</a:t>
            </a:r>
          </a:p>
        </p:txBody>
      </p:sp>
      <p:sp>
        <p:nvSpPr>
          <p:cNvPr id="48131" name="Text Box 3"/>
          <p:cNvSpPr txBox="1">
            <a:spLocks noChangeArrowheads="1"/>
          </p:cNvSpPr>
          <p:nvPr/>
        </p:nvSpPr>
        <p:spPr bwMode="auto">
          <a:xfrm>
            <a:off x="609600" y="1447800"/>
            <a:ext cx="79248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sz="2400"/>
              <a:t> World Wide Web Consortium</a:t>
            </a:r>
          </a:p>
          <a:p>
            <a:pPr eaLnBrk="1" hangingPunct="1">
              <a:spcBef>
                <a:spcPct val="50000"/>
              </a:spcBef>
              <a:buFont typeface="Wingdings" panose="05000000000000000000" pitchFamily="2" charset="2"/>
              <a:buChar char="q"/>
            </a:pPr>
            <a:r>
              <a:rPr lang="en-US" altLang="en-US" sz="2400"/>
              <a:t> W3C </a:t>
            </a:r>
            <a:r>
              <a:rPr lang="en-US" altLang="en-US" sz="2400">
                <a:latin typeface="BaskervilleBE-Regular" charset="0"/>
              </a:rPr>
              <a:t>develops interoperable technologies (specifications, guidelines, software, and tools) to lead the Web to its full potential.</a:t>
            </a:r>
          </a:p>
          <a:p>
            <a:pPr eaLnBrk="1" hangingPunct="1">
              <a:spcBef>
                <a:spcPct val="50000"/>
              </a:spcBef>
              <a:buFont typeface="Wingdings" panose="05000000000000000000" pitchFamily="2" charset="2"/>
              <a:buChar char="q"/>
            </a:pPr>
            <a:r>
              <a:rPr lang="en-US" altLang="en-US" sz="2400">
                <a:latin typeface="BaskervilleBE-Regular" charset="0"/>
              </a:rPr>
              <a:t> By promoting interoperability and encouraging an open forum for discussion, W3C is committed to leading the technical evolution of the Web.</a:t>
            </a:r>
          </a:p>
          <a:p>
            <a:pPr eaLnBrk="1" hangingPunct="1">
              <a:spcBef>
                <a:spcPct val="50000"/>
              </a:spcBef>
              <a:buFont typeface="Wingdings" panose="05000000000000000000" pitchFamily="2" charset="2"/>
              <a:buChar char="q"/>
            </a:pPr>
            <a:endParaRPr lang="en-US" altLang="en-US" sz="2400">
              <a:latin typeface="BaskervilleBE-Regular" charset="0"/>
            </a:endParaRPr>
          </a:p>
          <a:p>
            <a:pPr eaLnBrk="1" hangingPunct="1">
              <a:spcBef>
                <a:spcPct val="50000"/>
              </a:spcBef>
              <a:buFont typeface="Wingdings" panose="05000000000000000000" pitchFamily="2" charset="2"/>
              <a:buChar char="q"/>
            </a:pPr>
            <a:endParaRPr lang="en-US" altLang="en-US" sz="2400"/>
          </a:p>
        </p:txBody>
      </p:sp>
      <p:pic>
        <p:nvPicPr>
          <p:cNvPr id="48132" name="Picture 4" descr="w3c_ho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4800600"/>
            <a:ext cx="1828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42706351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685800" y="152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algn="ctr" eaLnBrk="1" hangingPunct="1"/>
            <a:r>
              <a:rPr lang="en-US" altLang="en-US" sz="3200"/>
              <a:t>3GPP</a:t>
            </a:r>
          </a:p>
        </p:txBody>
      </p:sp>
      <p:sp>
        <p:nvSpPr>
          <p:cNvPr id="49155" name="Text Box 3"/>
          <p:cNvSpPr txBox="1">
            <a:spLocks noChangeArrowheads="1"/>
          </p:cNvSpPr>
          <p:nvPr/>
        </p:nvSpPr>
        <p:spPr bwMode="auto">
          <a:xfrm>
            <a:off x="609600" y="1524000"/>
            <a:ext cx="8001000"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sz="2400"/>
              <a:t> 3</a:t>
            </a:r>
            <a:r>
              <a:rPr lang="en-US" altLang="en-US" sz="2400" baseline="30000"/>
              <a:t>rd</a:t>
            </a:r>
            <a:r>
              <a:rPr lang="en-US" altLang="en-US" sz="2400"/>
              <a:t> Generation Partnership Project</a:t>
            </a:r>
          </a:p>
          <a:p>
            <a:pPr eaLnBrk="1" hangingPunct="1">
              <a:spcBef>
                <a:spcPct val="50000"/>
              </a:spcBef>
              <a:buFont typeface="Wingdings" panose="05000000000000000000" pitchFamily="2" charset="2"/>
              <a:buChar char="q"/>
            </a:pPr>
            <a:r>
              <a:rPr lang="en-US" altLang="en-US" sz="2400"/>
              <a:t> 3GPP </a:t>
            </a:r>
            <a:r>
              <a:rPr lang="en-US" altLang="en-US" sz="2400">
                <a:latin typeface="BaskervilleBE-Regular" charset="0"/>
              </a:rPr>
              <a:t>is to produce globally applicable technical specifications and technical reports for 3</a:t>
            </a:r>
            <a:r>
              <a:rPr lang="en-US" altLang="en-US" sz="2400" baseline="30000">
                <a:latin typeface="BaskervilleBE-Regular" charset="0"/>
              </a:rPr>
              <a:t>rd</a:t>
            </a:r>
            <a:r>
              <a:rPr lang="en-US" altLang="en-US" sz="2400">
                <a:latin typeface="BaskervilleBE-Regular" charset="0"/>
              </a:rPr>
              <a:t> Generation mobile system.</a:t>
            </a:r>
          </a:p>
          <a:p>
            <a:pPr eaLnBrk="1" hangingPunct="1">
              <a:spcBef>
                <a:spcPct val="50000"/>
              </a:spcBef>
              <a:buFont typeface="Wingdings" panose="05000000000000000000" pitchFamily="2" charset="2"/>
              <a:buChar char="q"/>
            </a:pPr>
            <a:r>
              <a:rPr lang="en-US" altLang="en-US" sz="2400">
                <a:latin typeface="BaskervilleBE-Regular" charset="0"/>
              </a:rPr>
              <a:t> The scope was subsequently amended to include the maintenance and development of the Global System for Mobile communication (GSM) technical specifications and technical reports including evolved radio access technologies.</a:t>
            </a:r>
          </a:p>
          <a:p>
            <a:pPr eaLnBrk="1" hangingPunct="1">
              <a:spcBef>
                <a:spcPct val="50000"/>
              </a:spcBef>
              <a:buFont typeface="Wingdings" panose="05000000000000000000" pitchFamily="2" charset="2"/>
              <a:buChar char="q"/>
            </a:pPr>
            <a:endParaRPr lang="en-US" altLang="en-US" sz="2400">
              <a:latin typeface="BaskervilleBE-Regular" charset="0"/>
            </a:endParaRPr>
          </a:p>
          <a:p>
            <a:pPr eaLnBrk="1" hangingPunct="1">
              <a:spcBef>
                <a:spcPct val="50000"/>
              </a:spcBef>
              <a:buFont typeface="Wingdings" panose="05000000000000000000" pitchFamily="2" charset="2"/>
              <a:buChar char="q"/>
            </a:pPr>
            <a:endParaRPr lang="en-US" altLang="en-US" sz="2400"/>
          </a:p>
        </p:txBody>
      </p:sp>
      <p:pic>
        <p:nvPicPr>
          <p:cNvPr id="491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5105400"/>
            <a:ext cx="1828800"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24964464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685800" y="152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algn="ctr" eaLnBrk="1" hangingPunct="1"/>
            <a:r>
              <a:rPr lang="en-US" altLang="en-US" sz="3200"/>
              <a:t>ANSI</a:t>
            </a:r>
          </a:p>
        </p:txBody>
      </p:sp>
      <p:sp>
        <p:nvSpPr>
          <p:cNvPr id="50179" name="Text Box 3"/>
          <p:cNvSpPr txBox="1">
            <a:spLocks noChangeArrowheads="1"/>
          </p:cNvSpPr>
          <p:nvPr/>
        </p:nvSpPr>
        <p:spPr bwMode="auto">
          <a:xfrm>
            <a:off x="533400" y="1524000"/>
            <a:ext cx="80010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sz="2400"/>
              <a:t> American National Standards Institute</a:t>
            </a:r>
          </a:p>
          <a:p>
            <a:pPr eaLnBrk="1" hangingPunct="1">
              <a:spcBef>
                <a:spcPct val="50000"/>
              </a:spcBef>
              <a:buFont typeface="Wingdings" panose="05000000000000000000" pitchFamily="2" charset="2"/>
              <a:buChar char="q"/>
            </a:pPr>
            <a:r>
              <a:rPr lang="en-US" altLang="en-US" sz="2400"/>
              <a:t> </a:t>
            </a:r>
            <a:r>
              <a:rPr lang="en-US" altLang="en-US" sz="2400">
                <a:latin typeface="BaskervilleBE-Regular" charset="0"/>
              </a:rPr>
              <a:t>ANSI plays an important part in creating international standards that support the worldwide sale of products, which prevent regions from using local standards to favor local industries.</a:t>
            </a:r>
          </a:p>
          <a:p>
            <a:pPr eaLnBrk="1" hangingPunct="1">
              <a:spcBef>
                <a:spcPct val="50000"/>
              </a:spcBef>
              <a:buFont typeface="Wingdings" panose="05000000000000000000" pitchFamily="2" charset="2"/>
              <a:buChar char="q"/>
            </a:pPr>
            <a:r>
              <a:rPr lang="en-US" altLang="en-US" sz="2400">
                <a:latin typeface="BaskervilleBE-Regular" charset="0"/>
              </a:rPr>
              <a:t> ANSI has been one of the fore runner standards organization in computing for more than three decades.</a:t>
            </a:r>
          </a:p>
          <a:p>
            <a:pPr eaLnBrk="1" hangingPunct="1">
              <a:spcBef>
                <a:spcPct val="50000"/>
              </a:spcBef>
              <a:buFont typeface="Wingdings" panose="05000000000000000000" pitchFamily="2" charset="2"/>
              <a:buNone/>
            </a:pPr>
            <a:endParaRPr lang="en-US" altLang="en-US" sz="2400">
              <a:latin typeface="BaskervilleBE-Regular" charset="0"/>
            </a:endParaRPr>
          </a:p>
          <a:p>
            <a:pPr eaLnBrk="1" hangingPunct="1">
              <a:spcBef>
                <a:spcPct val="50000"/>
              </a:spcBef>
              <a:buFont typeface="Wingdings" panose="05000000000000000000" pitchFamily="2" charset="2"/>
              <a:buChar char="q"/>
            </a:pPr>
            <a:endParaRPr lang="en-US" altLang="en-US" sz="2400"/>
          </a:p>
        </p:txBody>
      </p:sp>
      <p:pic>
        <p:nvPicPr>
          <p:cNvPr id="50180" name="Picture 4"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4800600"/>
            <a:ext cx="2982913"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1929077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597792" y="0"/>
            <a:ext cx="7924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pPr>
            <a:r>
              <a:rPr lang="en-US" altLang="en-US" sz="3200" b="1" dirty="0">
                <a:solidFill>
                  <a:schemeClr val="tx1"/>
                </a:solidFill>
              </a:rPr>
              <a:t>                Where are we moving to ?</a:t>
            </a:r>
          </a:p>
        </p:txBody>
      </p:sp>
      <p:graphicFrame>
        <p:nvGraphicFramePr>
          <p:cNvPr id="38959" name="Group 47"/>
          <p:cNvGraphicFramePr>
            <a:graphicFrameLocks noGrp="1"/>
          </p:cNvGraphicFramePr>
          <p:nvPr>
            <p:extLst>
              <p:ext uri="{D42A27DB-BD31-4B8C-83A1-F6EECF244321}">
                <p14:modId xmlns:p14="http://schemas.microsoft.com/office/powerpoint/2010/main" val="1492576275"/>
              </p:ext>
            </p:extLst>
          </p:nvPr>
        </p:nvGraphicFramePr>
        <p:xfrm>
          <a:off x="756288" y="701961"/>
          <a:ext cx="8382000" cy="5397924"/>
        </p:xfrm>
        <a:graphic>
          <a:graphicData uri="http://schemas.openxmlformats.org/drawingml/2006/table">
            <a:tbl>
              <a:tblPr/>
              <a:tblGrid>
                <a:gridCol w="1617663"/>
                <a:gridCol w="2132012"/>
                <a:gridCol w="2132013"/>
                <a:gridCol w="2500312"/>
              </a:tblGrid>
              <a:tr h="38096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Times New Roman" pitchFamily="18" charset="0"/>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Yesterday </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rPr>
                        <a:t>Today</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Tomorrow</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33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Computing means …</a:t>
                      </a:r>
                      <a:endParaRPr kumimoji="0" lang="en-US" sz="1800" b="1" i="0" u="none" strike="noStrike" cap="none" normalizeH="0" baseline="0" smtClean="0">
                        <a:ln>
                          <a:noFill/>
                        </a:ln>
                        <a:solidFill>
                          <a:schemeClr val="tx1"/>
                        </a:solidFill>
                        <a:effectLst/>
                        <a:latin typeface="Times New Roman" pitchFamily="18" charset="0"/>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Centralized mainframes to distributed</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Distributed to  centralized servers</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2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Centralized servers with ubiquitous computing, ASP, etc.</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574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rPr>
                        <a:t>Protocols</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Proprietary</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Industry Standard -TCP/IP, GSM, etc.</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24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TCP/IP, Bluetooth</a:t>
                      </a:r>
                    </a:p>
                    <a:p>
                      <a:pPr marL="0" marR="0" lvl="0" indent="0" algn="l" defTabSz="914400" rtl="0" eaLnBrk="1" fontAlgn="base" latinLnBrk="0" hangingPunct="1">
                        <a:lnSpc>
                          <a:spcPts val="24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IEEE W LAN, CDMA, 3G, etc.</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33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rPr>
                        <a:t>Access</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Direct terminals, Private Networks, etc.</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Global (restricted) through Internet &amp; VPR </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2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Ubiquity (anywhere, anytime, any device) through Internet &amp; WVPR</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78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rPr>
                        <a:t>Content</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Data only</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Data / Images</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2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Data, Voice, Streaming &amp;</a:t>
                      </a:r>
                    </a:p>
                    <a:p>
                      <a:pPr marL="0" marR="0" lvl="0" indent="0" algn="l" defTabSz="914400" rtl="0" eaLnBrk="1" fontAlgn="base" latinLnBrk="0" hangingPunct="1">
                        <a:lnSpc>
                          <a:spcPts val="2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Real time multimedia</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88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rPr>
                        <a:t>Access media</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8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Character mode, Teletype, fixed wired devices, etc.</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2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GUI, Multimedia, fixed wired device &amp; Internet</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Pervasive / Ubiquitous, wired, wireless, Internet,  &amp; Intelligent Networks</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3360">
                <a:tc>
                  <a:txBody>
                    <a:bodyPr/>
                    <a:lstStyle/>
                    <a:p>
                      <a:pPr marL="0" marR="0" lvl="0" indent="0" algn="l" defTabSz="914400" rtl="0" eaLnBrk="1" fontAlgn="base" latinLnBrk="0" hangingPunct="1">
                        <a:lnSpc>
                          <a:spcPts val="2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rPr>
                        <a:t>Application management</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Centralized</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Centralized / Distributed</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2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Static/Mobile agents, Centralized, Distributed, etc.</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250414184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685800" y="152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algn="ctr" eaLnBrk="1" hangingPunct="1"/>
            <a:r>
              <a:rPr lang="en-US" altLang="en-US" sz="3200"/>
              <a:t>UMTS</a:t>
            </a:r>
          </a:p>
        </p:txBody>
      </p:sp>
      <p:sp>
        <p:nvSpPr>
          <p:cNvPr id="51203" name="Text Box 3"/>
          <p:cNvSpPr txBox="1">
            <a:spLocks noChangeArrowheads="1"/>
          </p:cNvSpPr>
          <p:nvPr/>
        </p:nvSpPr>
        <p:spPr bwMode="auto">
          <a:xfrm>
            <a:off x="533400" y="1447800"/>
            <a:ext cx="7924800" cy="684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sz="2400"/>
              <a:t> Universal Mobile Telecommunications System</a:t>
            </a:r>
          </a:p>
          <a:p>
            <a:pPr eaLnBrk="1" hangingPunct="1">
              <a:spcBef>
                <a:spcPct val="50000"/>
              </a:spcBef>
              <a:buFont typeface="Wingdings" panose="05000000000000000000" pitchFamily="2" charset="2"/>
              <a:buChar char="q"/>
            </a:pPr>
            <a:r>
              <a:rPr lang="en-US" altLang="en-US" sz="2400"/>
              <a:t> UMTS is synonymous with a choice of WCDMA radio access technology that has already been selected by many licensees worldwide</a:t>
            </a:r>
            <a:r>
              <a:rPr lang="en-US" altLang="en-US" sz="2400">
                <a:latin typeface="BaskervilleBE-Regular" charset="0"/>
              </a:rPr>
              <a:t>.</a:t>
            </a:r>
          </a:p>
          <a:p>
            <a:pPr eaLnBrk="1" hangingPunct="1">
              <a:spcBef>
                <a:spcPct val="50000"/>
              </a:spcBef>
              <a:buFont typeface="Wingdings" panose="05000000000000000000" pitchFamily="2" charset="2"/>
              <a:buChar char="q"/>
            </a:pPr>
            <a:r>
              <a:rPr lang="en-US" altLang="en-US" sz="2400">
                <a:latin typeface="BaskervilleBE-Regular" charset="0"/>
              </a:rPr>
              <a:t> </a:t>
            </a:r>
            <a:r>
              <a:rPr lang="en-US" altLang="en-US" sz="2400"/>
              <a:t>UMTS represents an evolution in terms of services and data speeds from today’s second generation mobile networks like GSM.</a:t>
            </a:r>
            <a:endParaRPr lang="en-US" altLang="en-US" sz="2400">
              <a:latin typeface="BaskervilleBE-Regular" charset="0"/>
            </a:endParaRPr>
          </a:p>
          <a:p>
            <a:pPr eaLnBrk="1" hangingPunct="1">
              <a:spcBef>
                <a:spcPct val="50000"/>
              </a:spcBef>
              <a:buFont typeface="Wingdings" panose="05000000000000000000" pitchFamily="2" charset="2"/>
              <a:buNone/>
            </a:pPr>
            <a:endParaRPr lang="en-US" altLang="en-US" sz="2400">
              <a:latin typeface="BaskervilleBE-Regular" charset="0"/>
            </a:endParaRPr>
          </a:p>
          <a:p>
            <a:pPr eaLnBrk="1" hangingPunct="1">
              <a:spcBef>
                <a:spcPct val="50000"/>
              </a:spcBef>
              <a:buFont typeface="Wingdings" panose="05000000000000000000" pitchFamily="2" charset="2"/>
              <a:buNone/>
            </a:pPr>
            <a:endParaRPr lang="en-US" altLang="en-US" sz="2400">
              <a:latin typeface="BaskervilleBE-Regular" charset="0"/>
            </a:endParaRPr>
          </a:p>
          <a:p>
            <a:pPr eaLnBrk="1" hangingPunct="1">
              <a:spcBef>
                <a:spcPct val="50000"/>
              </a:spcBef>
              <a:buFont typeface="Wingdings" panose="05000000000000000000" pitchFamily="2" charset="2"/>
              <a:buNone/>
            </a:pPr>
            <a:r>
              <a:rPr lang="en-US" altLang="en-US" sz="2400">
                <a:latin typeface="BaskervilleBE-Regular" charset="0"/>
              </a:rPr>
              <a:t> </a:t>
            </a:r>
          </a:p>
          <a:p>
            <a:pPr eaLnBrk="1" hangingPunct="1">
              <a:spcBef>
                <a:spcPct val="50000"/>
              </a:spcBef>
              <a:buFont typeface="Wingdings" panose="05000000000000000000" pitchFamily="2" charset="2"/>
              <a:buNone/>
            </a:pPr>
            <a:endParaRPr lang="en-US" altLang="en-US" sz="2400">
              <a:latin typeface="BaskervilleBE-Regular" charset="0"/>
            </a:endParaRPr>
          </a:p>
          <a:p>
            <a:pPr eaLnBrk="1" hangingPunct="1">
              <a:spcBef>
                <a:spcPct val="50000"/>
              </a:spcBef>
              <a:buFont typeface="Wingdings" panose="05000000000000000000" pitchFamily="2" charset="2"/>
              <a:buNone/>
            </a:pPr>
            <a:endParaRPr lang="en-US" altLang="en-US" sz="2400">
              <a:latin typeface="BaskervilleBE-Regular" charset="0"/>
            </a:endParaRPr>
          </a:p>
          <a:p>
            <a:pPr eaLnBrk="1" hangingPunct="1">
              <a:spcBef>
                <a:spcPct val="50000"/>
              </a:spcBef>
              <a:buFont typeface="Wingdings" panose="05000000000000000000" pitchFamily="2" charset="2"/>
              <a:buNone/>
            </a:pPr>
            <a:endParaRPr lang="en-US" altLang="en-US" sz="2400">
              <a:latin typeface="BaskervilleBE-Regular" charset="0"/>
            </a:endParaRPr>
          </a:p>
          <a:p>
            <a:pPr eaLnBrk="1" hangingPunct="1">
              <a:spcBef>
                <a:spcPct val="50000"/>
              </a:spcBef>
              <a:buFont typeface="Wingdings" panose="05000000000000000000" pitchFamily="2" charset="2"/>
              <a:buChar char="q"/>
            </a:pPr>
            <a:endParaRPr lang="en-US" altLang="en-US" sz="2400"/>
          </a:p>
        </p:txBody>
      </p:sp>
      <p:pic>
        <p:nvPicPr>
          <p:cNvPr id="51204" name="Picture 4" descr="Hom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l="31554" r="32950"/>
          <a:stretch>
            <a:fillRect/>
          </a:stretch>
        </p:blipFill>
        <p:spPr bwMode="auto">
          <a:xfrm>
            <a:off x="3886200" y="4648200"/>
            <a:ext cx="1447800" cy="147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38823404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685800" y="152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algn="ctr" eaLnBrk="1" hangingPunct="1"/>
            <a:r>
              <a:rPr lang="en-US" altLang="en-US" sz="3200"/>
              <a:t>Bluetooth</a:t>
            </a:r>
          </a:p>
        </p:txBody>
      </p:sp>
      <p:sp>
        <p:nvSpPr>
          <p:cNvPr id="52227" name="Text Box 3"/>
          <p:cNvSpPr txBox="1">
            <a:spLocks noChangeArrowheads="1"/>
          </p:cNvSpPr>
          <p:nvPr/>
        </p:nvSpPr>
        <p:spPr bwMode="auto">
          <a:xfrm>
            <a:off x="533400" y="1447800"/>
            <a:ext cx="8077200" cy="392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sz="2400"/>
              <a:t> </a:t>
            </a:r>
            <a:r>
              <a:rPr lang="en-US" altLang="en-US" sz="2400">
                <a:latin typeface="BaskervilleBE-Regular" charset="0"/>
              </a:rPr>
              <a:t>Bluetooth wireless technology is a worldwide specification for a small-form factor, low cost radio solution that provides links between mobile computers, mobile phones, other portable handheld devices, and connectivity to the Internet.</a:t>
            </a:r>
          </a:p>
          <a:p>
            <a:pPr eaLnBrk="1" hangingPunct="1">
              <a:spcBef>
                <a:spcPct val="50000"/>
              </a:spcBef>
              <a:buFont typeface="Wingdings" panose="05000000000000000000" pitchFamily="2" charset="2"/>
              <a:buChar char="q"/>
            </a:pPr>
            <a:r>
              <a:rPr lang="en-US" altLang="en-US" sz="2400">
                <a:latin typeface="BaskervilleBE-Regular" charset="0"/>
              </a:rPr>
              <a:t> The standards and specification for Bluetooth are developed, published and promoted by the Bluetooth Special Interest Group.</a:t>
            </a:r>
          </a:p>
          <a:p>
            <a:pPr eaLnBrk="1" hangingPunct="1">
              <a:spcBef>
                <a:spcPct val="50000"/>
              </a:spcBef>
              <a:buFont typeface="Wingdings" panose="05000000000000000000" pitchFamily="2" charset="2"/>
              <a:buChar char="q"/>
            </a:pPr>
            <a:endParaRPr lang="en-US" altLang="en-US" sz="2400">
              <a:latin typeface="BaskervilleBE-Regular" charset="0"/>
            </a:endParaRPr>
          </a:p>
          <a:p>
            <a:pPr eaLnBrk="1" hangingPunct="1">
              <a:spcBef>
                <a:spcPct val="50000"/>
              </a:spcBef>
              <a:buFont typeface="Wingdings" panose="05000000000000000000" pitchFamily="2" charset="2"/>
              <a:buChar char="q"/>
            </a:pPr>
            <a:endParaRPr lang="en-US" altLang="en-US" sz="2400"/>
          </a:p>
        </p:txBody>
      </p:sp>
      <p:pic>
        <p:nvPicPr>
          <p:cNvPr id="52228" name="Picture 4" descr="Bluetooth.org - Hom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4800600"/>
            <a:ext cx="2971800"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3548058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p:cNvSpPr>
            <a:spLocks noChangeArrowheads="1"/>
          </p:cNvSpPr>
          <p:nvPr/>
        </p:nvSpPr>
        <p:spPr bwMode="auto">
          <a:xfrm>
            <a:off x="685800" y="152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algn="ctr" eaLnBrk="1" hangingPunct="1"/>
            <a:r>
              <a:rPr lang="en-US" altLang="en-US" sz="3200"/>
              <a:t>IMT 2000</a:t>
            </a:r>
          </a:p>
        </p:txBody>
      </p:sp>
      <p:sp>
        <p:nvSpPr>
          <p:cNvPr id="53251" name="Text Box 5"/>
          <p:cNvSpPr txBox="1">
            <a:spLocks noChangeArrowheads="1"/>
          </p:cNvSpPr>
          <p:nvPr/>
        </p:nvSpPr>
        <p:spPr bwMode="auto">
          <a:xfrm>
            <a:off x="533400" y="1752600"/>
            <a:ext cx="81534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sz="2400"/>
              <a:t> International Mobile Telecommunications 2000</a:t>
            </a:r>
          </a:p>
          <a:p>
            <a:pPr eaLnBrk="1" hangingPunct="1">
              <a:spcBef>
                <a:spcPct val="50000"/>
              </a:spcBef>
              <a:buFont typeface="Wingdings" panose="05000000000000000000" pitchFamily="2" charset="2"/>
              <a:buChar char="q"/>
            </a:pPr>
            <a:r>
              <a:rPr lang="en-US" altLang="en-US" sz="2400"/>
              <a:t> It is an ITU standard for 3G wireless communication.</a:t>
            </a:r>
          </a:p>
          <a:p>
            <a:pPr eaLnBrk="1" hangingPunct="1">
              <a:spcBef>
                <a:spcPct val="50000"/>
              </a:spcBef>
              <a:buFont typeface="Wingdings" panose="05000000000000000000" pitchFamily="2" charset="2"/>
              <a:buChar char="q"/>
            </a:pPr>
            <a:r>
              <a:rPr lang="en-US" altLang="en-US" sz="2400"/>
              <a:t> It provides a framework for worldwide wireless access by linking diverse terrestrial and satellite networks.</a:t>
            </a:r>
          </a:p>
        </p:txBody>
      </p:sp>
      <p:pic>
        <p:nvPicPr>
          <p:cNvPr id="53252" name="Picture 6" descr="imt20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4419600"/>
            <a:ext cx="289560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29050691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685800" y="152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algn="ctr" eaLnBrk="1" hangingPunct="1"/>
            <a:r>
              <a:rPr lang="en-US" altLang="en-US" sz="3200"/>
              <a:t>CDG</a:t>
            </a:r>
          </a:p>
        </p:txBody>
      </p:sp>
      <p:sp>
        <p:nvSpPr>
          <p:cNvPr id="54275" name="Text Box 3"/>
          <p:cNvSpPr txBox="1">
            <a:spLocks noChangeArrowheads="1"/>
          </p:cNvSpPr>
          <p:nvPr/>
        </p:nvSpPr>
        <p:spPr bwMode="auto">
          <a:xfrm>
            <a:off x="533400" y="1447800"/>
            <a:ext cx="80010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sz="2400" dirty="0"/>
              <a:t> </a:t>
            </a:r>
            <a:r>
              <a:rPr lang="en-US" altLang="en-US" sz="2400" dirty="0">
                <a:solidFill>
                  <a:srgbClr val="0000FF"/>
                </a:solidFill>
              </a:rPr>
              <a:t>CDMA Development Group</a:t>
            </a:r>
          </a:p>
          <a:p>
            <a:pPr eaLnBrk="1" hangingPunct="1">
              <a:spcBef>
                <a:spcPct val="50000"/>
              </a:spcBef>
              <a:buFont typeface="Wingdings" panose="05000000000000000000" pitchFamily="2" charset="2"/>
              <a:buChar char="q"/>
            </a:pPr>
            <a:r>
              <a:rPr lang="en-US" altLang="en-US" sz="2400" dirty="0"/>
              <a:t> </a:t>
            </a:r>
            <a:r>
              <a:rPr lang="en-US" altLang="en-US" sz="2400" dirty="0">
                <a:latin typeface="BaskervilleBE-Regular" charset="0"/>
              </a:rPr>
              <a:t>The CDG is an international consortium of companies who have joined together to lead the adoption and evolution of CDMA wireless systems around the world.</a:t>
            </a:r>
          </a:p>
          <a:p>
            <a:pPr eaLnBrk="1" hangingPunct="1">
              <a:spcBef>
                <a:spcPct val="50000"/>
              </a:spcBef>
              <a:buFont typeface="Wingdings" panose="05000000000000000000" pitchFamily="2" charset="2"/>
              <a:buChar char="q"/>
            </a:pPr>
            <a:r>
              <a:rPr lang="en-US" altLang="en-US" sz="2400" dirty="0">
                <a:latin typeface="BaskervilleBE-Regular" charset="0"/>
              </a:rPr>
              <a:t> By working together, the CDG members will help ensure interoperability among systems, while expediting the availability of CDMA technology to consumers.</a:t>
            </a:r>
          </a:p>
          <a:p>
            <a:pPr eaLnBrk="1" hangingPunct="1">
              <a:spcBef>
                <a:spcPct val="50000"/>
              </a:spcBef>
              <a:buFont typeface="Wingdings" panose="05000000000000000000" pitchFamily="2" charset="2"/>
              <a:buChar char="q"/>
            </a:pPr>
            <a:endParaRPr lang="en-US" altLang="en-US" sz="2400" dirty="0">
              <a:latin typeface="BaskervilleBE-Regular" charset="0"/>
            </a:endParaRPr>
          </a:p>
          <a:p>
            <a:pPr eaLnBrk="1" hangingPunct="1">
              <a:spcBef>
                <a:spcPct val="50000"/>
              </a:spcBef>
              <a:buFont typeface="Wingdings" panose="05000000000000000000" pitchFamily="2" charset="2"/>
              <a:buChar char="q"/>
            </a:pPr>
            <a:endParaRPr lang="en-US" altLang="en-US" sz="2400" dirty="0"/>
          </a:p>
        </p:txBody>
      </p:sp>
      <p:pic>
        <p:nvPicPr>
          <p:cNvPr id="54276" name="Picture 4" descr="logo_ho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4724400"/>
            <a:ext cx="2228850" cy="134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14099734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685800" y="152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algn="ctr" eaLnBrk="1" hangingPunct="1"/>
            <a:r>
              <a:rPr lang="en-US" altLang="en-US" sz="3200"/>
              <a:t>PAM Forum</a:t>
            </a:r>
          </a:p>
        </p:txBody>
      </p:sp>
      <p:sp>
        <p:nvSpPr>
          <p:cNvPr id="55299" name="Text Box 4"/>
          <p:cNvSpPr txBox="1">
            <a:spLocks noChangeArrowheads="1"/>
          </p:cNvSpPr>
          <p:nvPr/>
        </p:nvSpPr>
        <p:spPr bwMode="auto">
          <a:xfrm>
            <a:off x="609600" y="1447800"/>
            <a:ext cx="792480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sz="2400" dirty="0"/>
              <a:t> </a:t>
            </a:r>
            <a:r>
              <a:rPr lang="en-US" altLang="en-US" sz="2400" dirty="0">
                <a:solidFill>
                  <a:srgbClr val="0000FF"/>
                </a:solidFill>
              </a:rPr>
              <a:t>Presence and Availability Management Forum</a:t>
            </a:r>
          </a:p>
          <a:p>
            <a:pPr eaLnBrk="1" hangingPunct="1">
              <a:spcBef>
                <a:spcPct val="50000"/>
              </a:spcBef>
              <a:buFont typeface="Wingdings" panose="05000000000000000000" pitchFamily="2" charset="2"/>
              <a:buChar char="q"/>
            </a:pPr>
            <a:r>
              <a:rPr lang="en-US" altLang="en-US" sz="2400" dirty="0"/>
              <a:t> </a:t>
            </a:r>
            <a:r>
              <a:rPr lang="en-US" altLang="en-US" sz="2400" dirty="0">
                <a:latin typeface="BaskervilleBE-Regular" charset="0"/>
              </a:rPr>
              <a:t>The Presence and Availability Management (PAM) Forum is an independent consortium with a goal to accelerate the commercial deployment of targeted presence and availability applications and services that respect users’ preferences, permissions and privacy.</a:t>
            </a:r>
          </a:p>
          <a:p>
            <a:pPr eaLnBrk="1" hangingPunct="1">
              <a:spcBef>
                <a:spcPct val="50000"/>
              </a:spcBef>
              <a:buFont typeface="Wingdings" panose="05000000000000000000" pitchFamily="2" charset="2"/>
              <a:buChar char="q"/>
            </a:pPr>
            <a:r>
              <a:rPr lang="en-US" altLang="en-US" sz="2400" dirty="0">
                <a:latin typeface="BaskervilleBE-Regular" charset="0"/>
              </a:rPr>
              <a:t> PAM Forum will define a framework for the various standards and specifications needed for context/location aware applications.</a:t>
            </a:r>
          </a:p>
          <a:p>
            <a:pPr eaLnBrk="1" hangingPunct="1">
              <a:spcBef>
                <a:spcPct val="50000"/>
              </a:spcBef>
              <a:buFont typeface="Wingdings" panose="05000000000000000000" pitchFamily="2" charset="2"/>
              <a:buChar char="q"/>
            </a:pPr>
            <a:endParaRPr lang="en-US" altLang="en-US" sz="2400" dirty="0">
              <a:latin typeface="BaskervilleBE-Regular" charset="0"/>
            </a:endParaRPr>
          </a:p>
          <a:p>
            <a:pPr eaLnBrk="1" hangingPunct="1">
              <a:spcBef>
                <a:spcPct val="50000"/>
              </a:spcBef>
              <a:buFont typeface="Wingdings" panose="05000000000000000000" pitchFamily="2" charset="2"/>
              <a:buChar char="q"/>
            </a:pPr>
            <a:endParaRPr lang="en-US" altLang="en-US" sz="2400" dirty="0"/>
          </a:p>
        </p:txBody>
      </p:sp>
      <p:pic>
        <p:nvPicPr>
          <p:cNvPr id="5530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5105400"/>
            <a:ext cx="17526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13306499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685800" y="152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algn="ctr" eaLnBrk="1" hangingPunct="1"/>
            <a:r>
              <a:rPr lang="en-US" altLang="en-US" sz="3200"/>
              <a:t>Parlay Group</a:t>
            </a:r>
          </a:p>
        </p:txBody>
      </p:sp>
      <p:sp>
        <p:nvSpPr>
          <p:cNvPr id="56323" name="Text Box 3"/>
          <p:cNvSpPr txBox="1">
            <a:spLocks noChangeArrowheads="1"/>
          </p:cNvSpPr>
          <p:nvPr/>
        </p:nvSpPr>
        <p:spPr bwMode="auto">
          <a:xfrm>
            <a:off x="533400" y="1447800"/>
            <a:ext cx="8077200" cy="465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sz="2400"/>
              <a:t> </a:t>
            </a:r>
            <a:r>
              <a:rPr lang="en-US" altLang="en-US" sz="2400">
                <a:latin typeface="BaskervilleBE-Regular" charset="0"/>
              </a:rPr>
              <a:t>The Parlay Group is a multi – vendor consortium formed to develop open, technology – independent application programming interfaces.</a:t>
            </a:r>
          </a:p>
          <a:p>
            <a:pPr eaLnBrk="1" hangingPunct="1">
              <a:spcBef>
                <a:spcPct val="50000"/>
              </a:spcBef>
              <a:buFont typeface="Wingdings" panose="05000000000000000000" pitchFamily="2" charset="2"/>
              <a:buChar char="q"/>
            </a:pPr>
            <a:r>
              <a:rPr lang="en-US" altLang="en-US" sz="2400">
                <a:latin typeface="BaskervilleBE-Regular" charset="0"/>
              </a:rPr>
              <a:t> Parlay integrates intelligent network (IN) services with IT applications via a secure, measured, and billable interface.</a:t>
            </a:r>
          </a:p>
          <a:p>
            <a:pPr eaLnBrk="1" hangingPunct="1">
              <a:spcBef>
                <a:spcPct val="50000"/>
              </a:spcBef>
              <a:buFont typeface="Wingdings" panose="05000000000000000000" pitchFamily="2" charset="2"/>
              <a:buChar char="q"/>
            </a:pPr>
            <a:r>
              <a:rPr lang="en-US" altLang="en-US" sz="2400">
                <a:latin typeface="BaskervilleBE-Regular" charset="0"/>
              </a:rPr>
              <a:t> Parlay will also help develop location/context aware applications and services.</a:t>
            </a:r>
          </a:p>
          <a:p>
            <a:pPr eaLnBrk="1" hangingPunct="1">
              <a:spcBef>
                <a:spcPct val="50000"/>
              </a:spcBef>
              <a:buFont typeface="Wingdings" panose="05000000000000000000" pitchFamily="2" charset="2"/>
              <a:buNone/>
            </a:pPr>
            <a:endParaRPr lang="en-US" altLang="en-US" sz="2400">
              <a:latin typeface="BaskervilleBE-Regular" charset="0"/>
            </a:endParaRPr>
          </a:p>
          <a:p>
            <a:pPr eaLnBrk="1" hangingPunct="1">
              <a:spcBef>
                <a:spcPct val="50000"/>
              </a:spcBef>
              <a:buFont typeface="Wingdings" panose="05000000000000000000" pitchFamily="2" charset="2"/>
              <a:buChar char="q"/>
            </a:pPr>
            <a:endParaRPr lang="en-US" altLang="en-US" sz="2400">
              <a:latin typeface="BaskervilleBE-Regular" charset="0"/>
            </a:endParaRPr>
          </a:p>
          <a:p>
            <a:pPr eaLnBrk="1" hangingPunct="1">
              <a:spcBef>
                <a:spcPct val="50000"/>
              </a:spcBef>
              <a:buFont typeface="Wingdings" panose="05000000000000000000" pitchFamily="2" charset="2"/>
              <a:buChar char="q"/>
            </a:pPr>
            <a:endParaRPr lang="en-US" altLang="en-US" sz="2400"/>
          </a:p>
        </p:txBody>
      </p:sp>
      <p:pic>
        <p:nvPicPr>
          <p:cNvPr id="56324" name="Picture 4" descr="parlay"/>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4724400"/>
            <a:ext cx="15081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28942406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685800" y="152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algn="ctr" eaLnBrk="1" hangingPunct="1"/>
            <a:r>
              <a:rPr lang="en-US" altLang="en-US" sz="3200"/>
              <a:t>IETF</a:t>
            </a:r>
          </a:p>
        </p:txBody>
      </p:sp>
      <p:sp>
        <p:nvSpPr>
          <p:cNvPr id="57347" name="Text Box 3"/>
          <p:cNvSpPr txBox="1">
            <a:spLocks noChangeArrowheads="1"/>
          </p:cNvSpPr>
          <p:nvPr/>
        </p:nvSpPr>
        <p:spPr bwMode="auto">
          <a:xfrm>
            <a:off x="533400" y="1447800"/>
            <a:ext cx="80010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sz="2400" dirty="0"/>
              <a:t> </a:t>
            </a:r>
            <a:r>
              <a:rPr lang="en-US" altLang="en-US" sz="2400" dirty="0">
                <a:solidFill>
                  <a:srgbClr val="0000FF"/>
                </a:solidFill>
              </a:rPr>
              <a:t>Internet Engineering Task Force</a:t>
            </a:r>
          </a:p>
          <a:p>
            <a:pPr eaLnBrk="1" hangingPunct="1">
              <a:spcBef>
                <a:spcPct val="50000"/>
              </a:spcBef>
              <a:buFont typeface="Wingdings" panose="05000000000000000000" pitchFamily="2" charset="2"/>
              <a:buChar char="q"/>
            </a:pPr>
            <a:r>
              <a:rPr lang="en-US" altLang="en-US" sz="2400" dirty="0"/>
              <a:t> IETF </a:t>
            </a:r>
            <a:r>
              <a:rPr lang="en-US" altLang="en-US" sz="2400" dirty="0">
                <a:latin typeface="BaskervilleBE-Regular" charset="0"/>
              </a:rPr>
              <a:t>is the standard-making body for Internet and related technologies.</a:t>
            </a:r>
          </a:p>
          <a:p>
            <a:pPr eaLnBrk="1" hangingPunct="1">
              <a:spcBef>
                <a:spcPct val="50000"/>
              </a:spcBef>
              <a:buFont typeface="Wingdings" panose="05000000000000000000" pitchFamily="2" charset="2"/>
              <a:buChar char="q"/>
            </a:pPr>
            <a:r>
              <a:rPr lang="en-US" altLang="en-US" sz="2400" dirty="0">
                <a:latin typeface="BaskervilleBE-Regular" charset="0"/>
              </a:rPr>
              <a:t> IETF is an open international community of network designers, operators, vendors and researchers concerned with the evolution of the Internet architecture and the smooth operation of the Internet.</a:t>
            </a:r>
          </a:p>
          <a:p>
            <a:pPr eaLnBrk="1" hangingPunct="1">
              <a:spcBef>
                <a:spcPct val="50000"/>
              </a:spcBef>
              <a:buFont typeface="Wingdings" panose="05000000000000000000" pitchFamily="2" charset="2"/>
              <a:buChar char="q"/>
            </a:pPr>
            <a:endParaRPr lang="en-US" altLang="en-US" sz="2400" dirty="0">
              <a:latin typeface="BaskervilleBE-Regular" charset="0"/>
            </a:endParaRPr>
          </a:p>
          <a:p>
            <a:pPr eaLnBrk="1" hangingPunct="1">
              <a:spcBef>
                <a:spcPct val="50000"/>
              </a:spcBef>
              <a:buFont typeface="Wingdings" panose="05000000000000000000" pitchFamily="2" charset="2"/>
              <a:buChar char="q"/>
            </a:pPr>
            <a:endParaRPr lang="en-US" altLang="en-US" sz="2400" dirty="0"/>
          </a:p>
        </p:txBody>
      </p:sp>
      <p:pic>
        <p:nvPicPr>
          <p:cNvPr id="57348" name="Picture 4" descr="http://www.ietf.org/images/ietflogo2e.gif"/>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3733800" y="4724400"/>
            <a:ext cx="2171700"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8326603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4"/>
          <p:cNvSpPr>
            <a:spLocks noChangeArrowheads="1"/>
          </p:cNvSpPr>
          <p:nvPr/>
        </p:nvSpPr>
        <p:spPr bwMode="auto">
          <a:xfrm>
            <a:off x="685800" y="152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algn="ctr" eaLnBrk="1" hangingPunct="1"/>
            <a:r>
              <a:rPr lang="en-US" altLang="en-US" sz="3200"/>
              <a:t>DECT</a:t>
            </a:r>
          </a:p>
        </p:txBody>
      </p:sp>
      <p:sp>
        <p:nvSpPr>
          <p:cNvPr id="58371" name="Text Box 5"/>
          <p:cNvSpPr txBox="1">
            <a:spLocks noChangeArrowheads="1"/>
          </p:cNvSpPr>
          <p:nvPr/>
        </p:nvSpPr>
        <p:spPr bwMode="auto">
          <a:xfrm>
            <a:off x="457200" y="1752600"/>
            <a:ext cx="80772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sz="2400" dirty="0"/>
              <a:t> </a:t>
            </a:r>
            <a:r>
              <a:rPr lang="en-US" altLang="en-US" sz="2400" dirty="0">
                <a:solidFill>
                  <a:srgbClr val="0000FF"/>
                </a:solidFill>
              </a:rPr>
              <a:t>Digital Enhanced Cordless Communications</a:t>
            </a:r>
          </a:p>
          <a:p>
            <a:pPr eaLnBrk="1" hangingPunct="1">
              <a:spcBef>
                <a:spcPct val="50000"/>
              </a:spcBef>
              <a:buFont typeface="Wingdings" panose="05000000000000000000" pitchFamily="2" charset="2"/>
              <a:buChar char="q"/>
            </a:pPr>
            <a:r>
              <a:rPr lang="en-US" altLang="en-US" sz="2400" dirty="0"/>
              <a:t> It is an ITSI standard for portable phones.</a:t>
            </a:r>
          </a:p>
          <a:p>
            <a:pPr eaLnBrk="1" hangingPunct="1">
              <a:spcBef>
                <a:spcPct val="50000"/>
              </a:spcBef>
              <a:buFont typeface="Wingdings" panose="05000000000000000000" pitchFamily="2" charset="2"/>
              <a:buChar char="q"/>
            </a:pPr>
            <a:r>
              <a:rPr lang="en-US" altLang="en-US" sz="2400" dirty="0"/>
              <a:t> DECT is known in ITU as a 3G system and is commonly referred to as IMT-FT (IMT Frequency Time).</a:t>
            </a:r>
          </a:p>
        </p:txBody>
      </p:sp>
      <p:pic>
        <p:nvPicPr>
          <p:cNvPr id="58372" name="Picture 6"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4572000"/>
            <a:ext cx="1920875" cy="101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37779473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p:cNvSpPr>
            <a:spLocks noChangeArrowheads="1"/>
          </p:cNvSpPr>
          <p:nvPr/>
        </p:nvSpPr>
        <p:spPr bwMode="auto">
          <a:xfrm>
            <a:off x="685800" y="152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algn="ctr" eaLnBrk="1" hangingPunct="1"/>
            <a:r>
              <a:rPr lang="en-US" altLang="en-US" sz="3200"/>
              <a:t>WiMAX Forum</a:t>
            </a:r>
          </a:p>
        </p:txBody>
      </p:sp>
      <p:sp>
        <p:nvSpPr>
          <p:cNvPr id="59395" name="Text Box 6"/>
          <p:cNvSpPr txBox="1">
            <a:spLocks noChangeArrowheads="1"/>
          </p:cNvSpPr>
          <p:nvPr/>
        </p:nvSpPr>
        <p:spPr bwMode="auto">
          <a:xfrm>
            <a:off x="457200" y="1752600"/>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buFont typeface="Wingdings" panose="05000000000000000000" pitchFamily="2" charset="2"/>
              <a:buNone/>
            </a:pPr>
            <a:r>
              <a:rPr lang="en-US" altLang="en-US" sz="2400"/>
              <a:t> </a:t>
            </a:r>
          </a:p>
        </p:txBody>
      </p:sp>
      <p:sp>
        <p:nvSpPr>
          <p:cNvPr id="59396" name="Text Box 7"/>
          <p:cNvSpPr txBox="1">
            <a:spLocks noChangeArrowheads="1"/>
          </p:cNvSpPr>
          <p:nvPr/>
        </p:nvSpPr>
        <p:spPr bwMode="auto">
          <a:xfrm>
            <a:off x="457200" y="1524000"/>
            <a:ext cx="80010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sz="2400" dirty="0"/>
              <a:t> </a:t>
            </a:r>
            <a:r>
              <a:rPr lang="en-US" altLang="en-US" sz="2400" dirty="0">
                <a:solidFill>
                  <a:srgbClr val="0000FF"/>
                </a:solidFill>
              </a:rPr>
              <a:t>Worldwide Interoperability for Microwave Access</a:t>
            </a:r>
          </a:p>
          <a:p>
            <a:pPr eaLnBrk="1" hangingPunct="1">
              <a:spcBef>
                <a:spcPct val="50000"/>
              </a:spcBef>
              <a:buFont typeface="Wingdings" panose="05000000000000000000" pitchFamily="2" charset="2"/>
              <a:buChar char="q"/>
            </a:pPr>
            <a:r>
              <a:rPr lang="en-US" altLang="en-US" sz="2400" dirty="0"/>
              <a:t> WiMAX forum is dedicated to certifying the operations of interconnecting products.</a:t>
            </a:r>
          </a:p>
          <a:p>
            <a:pPr eaLnBrk="1" hangingPunct="1">
              <a:spcBef>
                <a:spcPct val="50000"/>
              </a:spcBef>
              <a:buFont typeface="Wingdings" panose="05000000000000000000" pitchFamily="2" charset="2"/>
              <a:buChar char="q"/>
            </a:pPr>
            <a:r>
              <a:rPr lang="en-US" altLang="en-US" sz="2400" dirty="0"/>
              <a:t> WiMAX aims to provide wireless data over long distances in different forms ranging from point – to – point links to full scale mobile access networks.  </a:t>
            </a:r>
          </a:p>
        </p:txBody>
      </p:sp>
      <p:pic>
        <p:nvPicPr>
          <p:cNvPr id="59397" name="Picture 8" descr="80px-Wmx_forum_color_logo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4343400"/>
            <a:ext cx="1371600" cy="146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16928255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p:cNvSpPr>
            <a:spLocks noChangeArrowheads="1"/>
          </p:cNvSpPr>
          <p:nvPr/>
        </p:nvSpPr>
        <p:spPr bwMode="auto">
          <a:xfrm>
            <a:off x="685800" y="152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algn="ctr" eaLnBrk="1" hangingPunct="1"/>
            <a:r>
              <a:rPr lang="en-US" altLang="en-US" sz="3200"/>
              <a:t>TTA</a:t>
            </a:r>
          </a:p>
        </p:txBody>
      </p:sp>
      <p:sp>
        <p:nvSpPr>
          <p:cNvPr id="60419" name="Text Box 5"/>
          <p:cNvSpPr txBox="1">
            <a:spLocks noChangeArrowheads="1"/>
          </p:cNvSpPr>
          <p:nvPr/>
        </p:nvSpPr>
        <p:spPr bwMode="auto">
          <a:xfrm>
            <a:off x="457200" y="1447800"/>
            <a:ext cx="8153400" cy="246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sz="2400"/>
              <a:t> Telecommunications Technology Association</a:t>
            </a:r>
          </a:p>
          <a:p>
            <a:pPr eaLnBrk="1" hangingPunct="1">
              <a:spcBef>
                <a:spcPct val="50000"/>
              </a:spcBef>
              <a:buFont typeface="Wingdings" panose="05000000000000000000" pitchFamily="2" charset="2"/>
              <a:buChar char="q"/>
            </a:pPr>
            <a:r>
              <a:rPr lang="en-US" altLang="en-US" sz="2400"/>
              <a:t> TTA is an IT standards organization catering to development of new standards based in Korea.</a:t>
            </a:r>
          </a:p>
          <a:p>
            <a:pPr eaLnBrk="1" hangingPunct="1">
              <a:spcBef>
                <a:spcPct val="50000"/>
              </a:spcBef>
              <a:buFont typeface="Wingdings" panose="05000000000000000000" pitchFamily="2" charset="2"/>
              <a:buChar char="q"/>
            </a:pPr>
            <a:r>
              <a:rPr lang="en-US" altLang="en-US" sz="2400"/>
              <a:t> It provides one stop services for comprehensive IT standards.</a:t>
            </a:r>
          </a:p>
          <a:p>
            <a:pPr eaLnBrk="1" hangingPunct="1">
              <a:spcBef>
                <a:spcPct val="50000"/>
              </a:spcBef>
              <a:buFont typeface="Wingdings" panose="05000000000000000000" pitchFamily="2" charset="2"/>
              <a:buNone/>
            </a:pPr>
            <a:r>
              <a:rPr lang="en-US" altLang="en-US" sz="2400"/>
              <a:t>  </a:t>
            </a:r>
          </a:p>
        </p:txBody>
      </p:sp>
      <p:pic>
        <p:nvPicPr>
          <p:cNvPr id="60420" name="Picture 6"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4495800"/>
            <a:ext cx="24384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4278069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457200" y="304800"/>
            <a:ext cx="8001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pPr>
            <a:r>
              <a:rPr lang="en-US" altLang="en-US" sz="3200" b="1" dirty="0">
                <a:solidFill>
                  <a:srgbClr val="0000FF"/>
                </a:solidFill>
              </a:rPr>
              <a:t>          Mobility … the basic human instinct</a:t>
            </a:r>
          </a:p>
        </p:txBody>
      </p:sp>
      <p:sp>
        <p:nvSpPr>
          <p:cNvPr id="6147" name="Text Box 3"/>
          <p:cNvSpPr txBox="1">
            <a:spLocks noChangeArrowheads="1"/>
          </p:cNvSpPr>
          <p:nvPr/>
        </p:nvSpPr>
        <p:spPr bwMode="auto">
          <a:xfrm>
            <a:off x="667072" y="1447800"/>
            <a:ext cx="8153400"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sz="2400" dirty="0">
                <a:solidFill>
                  <a:schemeClr val="tx1"/>
                </a:solidFill>
              </a:rPr>
              <a:t> Mobility differentiates animals from plants </a:t>
            </a:r>
          </a:p>
          <a:p>
            <a:pPr eaLnBrk="1" hangingPunct="1">
              <a:spcBef>
                <a:spcPct val="50000"/>
              </a:spcBef>
              <a:buFont typeface="Wingdings" panose="05000000000000000000" pitchFamily="2" charset="2"/>
              <a:buChar char="q"/>
            </a:pPr>
            <a:r>
              <a:rPr lang="en-US" altLang="en-US" sz="2400" dirty="0">
                <a:solidFill>
                  <a:schemeClr val="tx1"/>
                </a:solidFill>
              </a:rPr>
              <a:t> Human beings – the most adventurous and risk taking creation</a:t>
            </a:r>
          </a:p>
          <a:p>
            <a:pPr eaLnBrk="1" hangingPunct="1">
              <a:spcBef>
                <a:spcPct val="50000"/>
              </a:spcBef>
              <a:buFont typeface="Wingdings" panose="05000000000000000000" pitchFamily="2" charset="2"/>
              <a:buChar char="q"/>
            </a:pPr>
            <a:r>
              <a:rPr lang="en-US" altLang="en-US" sz="2400" dirty="0">
                <a:solidFill>
                  <a:schemeClr val="tx1"/>
                </a:solidFill>
              </a:rPr>
              <a:t> Examples:</a:t>
            </a:r>
          </a:p>
          <a:p>
            <a:pPr lvl="1" eaLnBrk="1" hangingPunct="1">
              <a:spcBef>
                <a:spcPct val="50000"/>
              </a:spcBef>
              <a:buFontTx/>
              <a:buChar char="•"/>
            </a:pPr>
            <a:r>
              <a:rPr lang="en-US" altLang="en-US" sz="2400" dirty="0">
                <a:solidFill>
                  <a:schemeClr val="tx1"/>
                </a:solidFill>
              </a:rPr>
              <a:t> Man going to Moon</a:t>
            </a:r>
          </a:p>
          <a:p>
            <a:pPr lvl="1" eaLnBrk="1" hangingPunct="1">
              <a:spcBef>
                <a:spcPct val="50000"/>
              </a:spcBef>
              <a:buFontTx/>
              <a:buChar char="•"/>
            </a:pPr>
            <a:r>
              <a:rPr lang="en-US" altLang="en-US" sz="2400" dirty="0">
                <a:solidFill>
                  <a:schemeClr val="tx1"/>
                </a:solidFill>
              </a:rPr>
              <a:t> British coming to India</a:t>
            </a:r>
          </a:p>
          <a:p>
            <a:pPr lvl="1" eaLnBrk="1" hangingPunct="1">
              <a:spcBef>
                <a:spcPct val="50000"/>
              </a:spcBef>
              <a:buFontTx/>
              <a:buChar char="•"/>
            </a:pPr>
            <a:r>
              <a:rPr lang="en-US" altLang="en-US" sz="2400" dirty="0">
                <a:solidFill>
                  <a:schemeClr val="tx1"/>
                </a:solidFill>
              </a:rPr>
              <a:t> Indian entrepreneurs success in USA</a:t>
            </a:r>
          </a:p>
          <a:p>
            <a:pPr lvl="1" eaLnBrk="1" hangingPunct="1">
              <a:spcBef>
                <a:spcPct val="50000"/>
              </a:spcBef>
              <a:buFontTx/>
              <a:buChar char="•"/>
            </a:pPr>
            <a:r>
              <a:rPr lang="en-US" altLang="en-US" sz="2400" dirty="0">
                <a:solidFill>
                  <a:schemeClr val="tx1"/>
                </a:solidFill>
              </a:rPr>
              <a:t> Spread of Buddhism in far east </a:t>
            </a:r>
          </a:p>
          <a:p>
            <a:pPr lvl="1" eaLnBrk="1" hangingPunct="1">
              <a:spcBef>
                <a:spcPct val="50000"/>
              </a:spcBef>
            </a:pPr>
            <a:r>
              <a:rPr lang="en-US" altLang="en-US" sz="2400" dirty="0">
                <a:solidFill>
                  <a:schemeClr val="tx1"/>
                </a:solidFill>
              </a:rPr>
              <a:t> </a:t>
            </a:r>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418074106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685800"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algn="ctr" eaLnBrk="1" hangingPunct="1"/>
            <a:r>
              <a:rPr lang="en-US" altLang="en-US" sz="3200" b="1"/>
              <a:t>Wi-Fi Alliance</a:t>
            </a:r>
          </a:p>
        </p:txBody>
      </p:sp>
      <p:sp>
        <p:nvSpPr>
          <p:cNvPr id="61443" name="Text Box 11"/>
          <p:cNvSpPr txBox="1">
            <a:spLocks noChangeArrowheads="1"/>
          </p:cNvSpPr>
          <p:nvPr/>
        </p:nvSpPr>
        <p:spPr bwMode="auto">
          <a:xfrm>
            <a:off x="533400" y="1600200"/>
            <a:ext cx="8077200" cy="319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sz="2400"/>
              <a:t> Wi-Fi owns trademark to Wi-Fi.</a:t>
            </a:r>
          </a:p>
          <a:p>
            <a:pPr eaLnBrk="1" hangingPunct="1">
              <a:spcBef>
                <a:spcPct val="50000"/>
              </a:spcBef>
              <a:buFont typeface="Wingdings" panose="05000000000000000000" pitchFamily="2" charset="2"/>
              <a:buChar char="q"/>
            </a:pPr>
            <a:r>
              <a:rPr lang="en-US" altLang="en-US" sz="2400"/>
              <a:t> It was previously known as Wireless Ethernet Compatibility Alliance.</a:t>
            </a:r>
          </a:p>
          <a:p>
            <a:pPr eaLnBrk="1" hangingPunct="1">
              <a:spcBef>
                <a:spcPct val="50000"/>
              </a:spcBef>
              <a:buFont typeface="Wingdings" panose="05000000000000000000" pitchFamily="2" charset="2"/>
              <a:buChar char="q"/>
            </a:pPr>
            <a:r>
              <a:rPr lang="en-US" altLang="en-US" sz="2400"/>
              <a:t> It is focused on interoperability and compatibility of Wi-Fi devices and pledges itself to continuous improvements in design and better user experience.</a:t>
            </a:r>
          </a:p>
          <a:p>
            <a:pPr eaLnBrk="1" hangingPunct="1">
              <a:spcBef>
                <a:spcPct val="50000"/>
              </a:spcBef>
              <a:buFont typeface="Wingdings" panose="05000000000000000000" pitchFamily="2" charset="2"/>
              <a:buNone/>
            </a:pPr>
            <a:r>
              <a:rPr lang="en-US" altLang="en-US" sz="2400"/>
              <a:t>  </a:t>
            </a:r>
          </a:p>
        </p:txBody>
      </p:sp>
      <p:pic>
        <p:nvPicPr>
          <p:cNvPr id="61444" name="Picture 12" descr="header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4800600"/>
            <a:ext cx="1905000"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2258394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p:cNvSpPr>
            <a:spLocks noChangeArrowheads="1"/>
          </p:cNvSpPr>
          <p:nvPr/>
        </p:nvSpPr>
        <p:spPr bwMode="auto">
          <a:xfrm>
            <a:off x="685800" y="152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algn="ctr" eaLnBrk="1" hangingPunct="1"/>
            <a:r>
              <a:rPr lang="en-US" altLang="en-US" sz="3200"/>
              <a:t>ARIB</a:t>
            </a:r>
          </a:p>
        </p:txBody>
      </p:sp>
      <p:sp>
        <p:nvSpPr>
          <p:cNvPr id="62467" name="Text Box 5"/>
          <p:cNvSpPr txBox="1">
            <a:spLocks noChangeArrowheads="1"/>
          </p:cNvSpPr>
          <p:nvPr/>
        </p:nvSpPr>
        <p:spPr bwMode="auto">
          <a:xfrm>
            <a:off x="533400" y="1524000"/>
            <a:ext cx="81534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sz="2400"/>
              <a:t> Association of Radio Industries and Businesses</a:t>
            </a:r>
          </a:p>
          <a:p>
            <a:pPr eaLnBrk="1" hangingPunct="1">
              <a:spcBef>
                <a:spcPct val="50000"/>
              </a:spcBef>
              <a:buFont typeface="Wingdings" panose="05000000000000000000" pitchFamily="2" charset="2"/>
              <a:buChar char="q"/>
            </a:pPr>
            <a:r>
              <a:rPr lang="en-US" altLang="en-US" sz="2400"/>
              <a:t> ARIB is an institution, based in Japan, dedicated to efficient use of radio spectrum and its implications in businesses.</a:t>
            </a:r>
          </a:p>
          <a:p>
            <a:pPr eaLnBrk="1" hangingPunct="1">
              <a:spcBef>
                <a:spcPct val="50000"/>
              </a:spcBef>
              <a:buFont typeface="Wingdings" panose="05000000000000000000" pitchFamily="2" charset="2"/>
              <a:buChar char="q"/>
            </a:pPr>
            <a:r>
              <a:rPr lang="en-US" altLang="en-US" sz="2400"/>
              <a:t> It also works in the area of frequency change support.  </a:t>
            </a:r>
          </a:p>
        </p:txBody>
      </p:sp>
      <p:pic>
        <p:nvPicPr>
          <p:cNvPr id="62468" name="Picture 6" descr="top_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4267200"/>
            <a:ext cx="3429000"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34309144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ChangeArrowheads="1"/>
          </p:cNvSpPr>
          <p:nvPr/>
        </p:nvSpPr>
        <p:spPr bwMode="auto">
          <a:xfrm>
            <a:off x="685800" y="152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algn="ctr" eaLnBrk="1" hangingPunct="1"/>
            <a:r>
              <a:rPr lang="en-US" altLang="en-US" sz="3200"/>
              <a:t>CCSA</a:t>
            </a:r>
          </a:p>
        </p:txBody>
      </p:sp>
      <p:sp>
        <p:nvSpPr>
          <p:cNvPr id="63491" name="Text Box 5"/>
          <p:cNvSpPr txBox="1">
            <a:spLocks noChangeArrowheads="1"/>
          </p:cNvSpPr>
          <p:nvPr/>
        </p:nvSpPr>
        <p:spPr bwMode="auto">
          <a:xfrm>
            <a:off x="457200" y="1524000"/>
            <a:ext cx="8153400" cy="283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sz="2400"/>
              <a:t> China Communications Standards Association</a:t>
            </a:r>
          </a:p>
          <a:p>
            <a:pPr eaLnBrk="1" hangingPunct="1">
              <a:spcBef>
                <a:spcPct val="50000"/>
              </a:spcBef>
              <a:buFont typeface="Wingdings" panose="05000000000000000000" pitchFamily="2" charset="2"/>
              <a:buChar char="q"/>
            </a:pPr>
            <a:r>
              <a:rPr lang="en-US" altLang="en-US" sz="2400"/>
              <a:t> It is an attempt of Chinese Ministry of IT to adapt to reform telecommunications industry and market.</a:t>
            </a:r>
          </a:p>
          <a:p>
            <a:pPr eaLnBrk="1" hangingPunct="1">
              <a:spcBef>
                <a:spcPct val="50000"/>
              </a:spcBef>
              <a:buFont typeface="Wingdings" panose="05000000000000000000" pitchFamily="2" charset="2"/>
              <a:buChar char="q"/>
            </a:pPr>
            <a:r>
              <a:rPr lang="en-US" altLang="en-US" sz="2400"/>
              <a:t> It aims for being a nationally unified standards organization in China. </a:t>
            </a:r>
          </a:p>
          <a:p>
            <a:pPr eaLnBrk="1" hangingPunct="1">
              <a:spcBef>
                <a:spcPct val="50000"/>
              </a:spcBef>
              <a:buFont typeface="Wingdings" panose="05000000000000000000" pitchFamily="2" charset="2"/>
              <a:buChar char="q"/>
            </a:pPr>
            <a:endParaRPr lang="en-US" altLang="en-US" sz="2400"/>
          </a:p>
        </p:txBody>
      </p:sp>
      <p:pic>
        <p:nvPicPr>
          <p:cNvPr id="6349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4495800"/>
            <a:ext cx="1295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35324224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685800" y="152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algn="ctr" eaLnBrk="1" hangingPunct="1"/>
            <a:r>
              <a:rPr lang="en-US" altLang="en-US" sz="3200"/>
              <a:t>DLNA</a:t>
            </a:r>
          </a:p>
        </p:txBody>
      </p:sp>
      <p:sp>
        <p:nvSpPr>
          <p:cNvPr id="64515" name="Text Box 3"/>
          <p:cNvSpPr txBox="1">
            <a:spLocks noChangeArrowheads="1"/>
          </p:cNvSpPr>
          <p:nvPr/>
        </p:nvSpPr>
        <p:spPr bwMode="auto">
          <a:xfrm>
            <a:off x="457200" y="1524000"/>
            <a:ext cx="8153400" cy="319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sz="2400"/>
              <a:t> Digital Living Network Association</a:t>
            </a:r>
          </a:p>
          <a:p>
            <a:pPr eaLnBrk="1" hangingPunct="1">
              <a:spcBef>
                <a:spcPct val="50000"/>
              </a:spcBef>
              <a:buFont typeface="Wingdings" panose="05000000000000000000" pitchFamily="2" charset="2"/>
              <a:buChar char="q"/>
            </a:pPr>
            <a:r>
              <a:rPr lang="en-US" altLang="en-US" sz="2400"/>
              <a:t> </a:t>
            </a:r>
            <a:r>
              <a:rPr lang="en-US" altLang="en-US" sz="2400">
                <a:solidFill>
                  <a:schemeClr val="tx1"/>
                </a:solidFill>
              </a:rPr>
              <a:t>It is a </a:t>
            </a:r>
            <a:r>
              <a:rPr lang="en-US" altLang="en-US" sz="2400">
                <a:solidFill>
                  <a:schemeClr val="tx1"/>
                </a:solidFill>
                <a:cs typeface="Times New Roman" panose="02020603050405020304" pitchFamily="18" charset="0"/>
              </a:rPr>
              <a:t>cross-industry association of consumer electronics, computing industry and mobile device companies</a:t>
            </a:r>
            <a:r>
              <a:rPr lang="en-US" altLang="en-US" sz="2400"/>
              <a:t> .</a:t>
            </a:r>
          </a:p>
          <a:p>
            <a:pPr eaLnBrk="1" hangingPunct="1">
              <a:spcBef>
                <a:spcPct val="50000"/>
              </a:spcBef>
              <a:buFont typeface="Wingdings" panose="05000000000000000000" pitchFamily="2" charset="2"/>
              <a:buChar char="q"/>
            </a:pPr>
            <a:r>
              <a:rPr lang="en-US" altLang="en-US" sz="2400"/>
              <a:t> </a:t>
            </a:r>
            <a:r>
              <a:rPr lang="en-US" altLang="en-US" sz="2400">
                <a:solidFill>
                  <a:schemeClr val="tx1"/>
                </a:solidFill>
              </a:rPr>
              <a:t>The objective of DLNA is </a:t>
            </a:r>
            <a:r>
              <a:rPr lang="en-US" altLang="en-US" sz="2400">
                <a:solidFill>
                  <a:schemeClr val="tx1"/>
                </a:solidFill>
                <a:cs typeface="Times New Roman" panose="02020603050405020304" pitchFamily="18" charset="0"/>
              </a:rPr>
              <a:t>to enable a seamless environment for sharing digital multimedia content across heterogeneous devices and networks.</a:t>
            </a:r>
            <a:r>
              <a:rPr lang="en-US" altLang="en-US" sz="2400"/>
              <a:t>  </a:t>
            </a:r>
          </a:p>
          <a:p>
            <a:pPr eaLnBrk="1" hangingPunct="1">
              <a:spcBef>
                <a:spcPct val="50000"/>
              </a:spcBef>
              <a:buFont typeface="Wingdings" panose="05000000000000000000" pitchFamily="2" charset="2"/>
              <a:buChar char="q"/>
            </a:pPr>
            <a:endParaRPr lang="en-US" altLang="en-US" sz="2400"/>
          </a:p>
        </p:txBody>
      </p:sp>
      <p:pic>
        <p:nvPicPr>
          <p:cNvPr id="64516" name="Picture 5" descr="logo_dlna_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8013" y="4572000"/>
            <a:ext cx="22621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112642442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685800" y="381000"/>
            <a:ext cx="7772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pPr>
            <a:r>
              <a:rPr lang="en-US" altLang="en-US" sz="3200" b="1">
                <a:solidFill>
                  <a:schemeClr val="tx1"/>
                </a:solidFill>
              </a:rPr>
              <a:t>            Players in the wireless space</a:t>
            </a:r>
          </a:p>
        </p:txBody>
      </p:sp>
      <p:sp>
        <p:nvSpPr>
          <p:cNvPr id="65539" name="Text Box 3"/>
          <p:cNvSpPr txBox="1">
            <a:spLocks noChangeArrowheads="1"/>
          </p:cNvSpPr>
          <p:nvPr/>
        </p:nvSpPr>
        <p:spPr bwMode="auto">
          <a:xfrm>
            <a:off x="685800" y="1600200"/>
            <a:ext cx="7772400" cy="319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pPr>
            <a:r>
              <a:rPr lang="en-US" altLang="en-US" sz="2400">
                <a:solidFill>
                  <a:schemeClr val="tx1"/>
                </a:solidFill>
              </a:rPr>
              <a:t>The stakeholders in the wireless network are:</a:t>
            </a:r>
          </a:p>
          <a:p>
            <a:pPr eaLnBrk="1" hangingPunct="1">
              <a:spcBef>
                <a:spcPct val="50000"/>
              </a:spcBef>
              <a:buFont typeface="Wingdings" panose="05000000000000000000" pitchFamily="2" charset="2"/>
              <a:buChar char="q"/>
            </a:pPr>
            <a:r>
              <a:rPr lang="en-US" altLang="en-US" sz="2400">
                <a:solidFill>
                  <a:schemeClr val="tx1"/>
                </a:solidFill>
              </a:rPr>
              <a:t> Regulatory authorities</a:t>
            </a:r>
          </a:p>
          <a:p>
            <a:pPr eaLnBrk="1" hangingPunct="1">
              <a:spcBef>
                <a:spcPct val="50000"/>
              </a:spcBef>
              <a:buFont typeface="Wingdings" panose="05000000000000000000" pitchFamily="2" charset="2"/>
              <a:buChar char="q"/>
            </a:pPr>
            <a:r>
              <a:rPr lang="en-US" altLang="en-US" sz="2400">
                <a:solidFill>
                  <a:schemeClr val="tx1"/>
                </a:solidFill>
              </a:rPr>
              <a:t> Operator or service provider</a:t>
            </a:r>
          </a:p>
          <a:p>
            <a:pPr eaLnBrk="1" hangingPunct="1">
              <a:spcBef>
                <a:spcPct val="50000"/>
              </a:spcBef>
              <a:buFont typeface="Wingdings" panose="05000000000000000000" pitchFamily="2" charset="2"/>
              <a:buChar char="q"/>
            </a:pPr>
            <a:r>
              <a:rPr lang="en-US" altLang="en-US" sz="2400">
                <a:solidFill>
                  <a:schemeClr val="tx1"/>
                </a:solidFill>
              </a:rPr>
              <a:t> Subscriber</a:t>
            </a:r>
          </a:p>
          <a:p>
            <a:pPr eaLnBrk="1" hangingPunct="1">
              <a:spcBef>
                <a:spcPct val="50000"/>
              </a:spcBef>
              <a:buFont typeface="Wingdings" panose="05000000000000000000" pitchFamily="2" charset="2"/>
              <a:buChar char="q"/>
            </a:pPr>
            <a:r>
              <a:rPr lang="en-US" altLang="en-US" sz="2400">
                <a:solidFill>
                  <a:schemeClr val="tx1"/>
                </a:solidFill>
              </a:rPr>
              <a:t> Equipment vendors</a:t>
            </a:r>
          </a:p>
          <a:p>
            <a:pPr eaLnBrk="1" hangingPunct="1">
              <a:spcBef>
                <a:spcPct val="50000"/>
              </a:spcBef>
              <a:buFont typeface="Wingdings" panose="05000000000000000000" pitchFamily="2" charset="2"/>
              <a:buChar char="q"/>
            </a:pPr>
            <a:r>
              <a:rPr lang="en-US" altLang="en-US" sz="2400">
                <a:solidFill>
                  <a:schemeClr val="tx1"/>
                </a:solidFill>
              </a:rPr>
              <a:t> Research organizations </a:t>
            </a:r>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13844632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1676400" y="1600200"/>
            <a:ext cx="6019800" cy="277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pPr>
            <a:r>
              <a:rPr lang="en-US" altLang="en-US" sz="3200" b="1" dirty="0">
                <a:solidFill>
                  <a:schemeClr val="tx1"/>
                </a:solidFill>
              </a:rPr>
              <a:t>                Next </a:t>
            </a:r>
            <a:r>
              <a:rPr lang="en-US" altLang="en-US" sz="3200" b="1" dirty="0" smtClean="0">
                <a:solidFill>
                  <a:schemeClr val="tx1"/>
                </a:solidFill>
              </a:rPr>
              <a:t>Topic</a:t>
            </a:r>
            <a:endParaRPr lang="en-US" altLang="en-US" sz="3200" b="1" dirty="0">
              <a:solidFill>
                <a:schemeClr val="tx1"/>
              </a:solidFill>
            </a:endParaRPr>
          </a:p>
          <a:p>
            <a:pPr eaLnBrk="1" hangingPunct="1">
              <a:spcBef>
                <a:spcPct val="50000"/>
              </a:spcBef>
            </a:pPr>
            <a:r>
              <a:rPr lang="en-US" altLang="en-US" sz="3200" b="1" u="sng" dirty="0">
                <a:solidFill>
                  <a:schemeClr val="tx1"/>
                </a:solidFill>
              </a:rPr>
              <a:t>Mobile Computing Architecture</a:t>
            </a:r>
          </a:p>
          <a:p>
            <a:pPr eaLnBrk="1" hangingPunct="1">
              <a:spcBef>
                <a:spcPct val="50000"/>
              </a:spcBef>
            </a:pPr>
            <a:endParaRPr lang="en-US" altLang="en-US" sz="3200" b="1" dirty="0">
              <a:solidFill>
                <a:schemeClr val="tx1"/>
              </a:solidFill>
            </a:endParaRPr>
          </a:p>
          <a:p>
            <a:pPr eaLnBrk="1" hangingPunct="1">
              <a:spcBef>
                <a:spcPct val="50000"/>
              </a:spcBef>
            </a:pPr>
            <a:r>
              <a:rPr lang="en-US" altLang="en-US" sz="3200" b="1" dirty="0">
                <a:solidFill>
                  <a:schemeClr val="tx1"/>
                </a:solidFill>
              </a:rPr>
              <a:t>		  </a:t>
            </a:r>
            <a:r>
              <a:rPr lang="en-US" altLang="en-US" sz="3200" b="1" dirty="0" smtClean="0">
                <a:solidFill>
                  <a:schemeClr val="tx1"/>
                </a:solidFill>
              </a:rPr>
              <a:t>Thank You</a:t>
            </a:r>
            <a:endParaRPr lang="en-US" altLang="en-US" sz="3200" b="1" dirty="0">
              <a:solidFill>
                <a:schemeClr val="tx1"/>
              </a:solidFill>
            </a:endParaRPr>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4046706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81000" y="457200"/>
            <a:ext cx="792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pPr>
            <a:endParaRPr lang="en-US" altLang="en-US" sz="2400">
              <a:solidFill>
                <a:schemeClr val="tx1"/>
              </a:solidFill>
            </a:endParaRPr>
          </a:p>
        </p:txBody>
      </p:sp>
      <p:sp>
        <p:nvSpPr>
          <p:cNvPr id="7171" name="Text Box 3"/>
          <p:cNvSpPr txBox="1">
            <a:spLocks noChangeArrowheads="1"/>
          </p:cNvSpPr>
          <p:nvPr/>
        </p:nvSpPr>
        <p:spPr bwMode="auto">
          <a:xfrm>
            <a:off x="457200" y="381000"/>
            <a:ext cx="7543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pPr>
            <a:r>
              <a:rPr lang="en-US" altLang="en-US" sz="2400">
                <a:solidFill>
                  <a:schemeClr val="tx1"/>
                </a:solidFill>
              </a:rPr>
              <a:t>	        </a:t>
            </a:r>
            <a:r>
              <a:rPr lang="en-US" altLang="en-US" sz="3200" b="1">
                <a:solidFill>
                  <a:schemeClr val="tx1"/>
                </a:solidFill>
              </a:rPr>
              <a:t>Physical to logical mobility</a:t>
            </a:r>
          </a:p>
        </p:txBody>
      </p:sp>
      <p:sp>
        <p:nvSpPr>
          <p:cNvPr id="7172" name="Text Box 4"/>
          <p:cNvSpPr txBox="1">
            <a:spLocks noChangeArrowheads="1"/>
          </p:cNvSpPr>
          <p:nvPr/>
        </p:nvSpPr>
        <p:spPr bwMode="auto">
          <a:xfrm>
            <a:off x="502096" y="1380405"/>
            <a:ext cx="8534400" cy="356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sz="2400" dirty="0">
                <a:solidFill>
                  <a:schemeClr val="tx1"/>
                </a:solidFill>
              </a:rPr>
              <a:t> Early milestones of mobility </a:t>
            </a:r>
          </a:p>
          <a:p>
            <a:pPr lvl="1" eaLnBrk="1" hangingPunct="1">
              <a:spcBef>
                <a:spcPct val="50000"/>
              </a:spcBef>
              <a:buFont typeface="Wingdings" panose="05000000000000000000" pitchFamily="2" charset="2"/>
              <a:buChar char="§"/>
            </a:pPr>
            <a:r>
              <a:rPr lang="en-US" altLang="en-US" sz="2400" dirty="0">
                <a:solidFill>
                  <a:schemeClr val="tx1"/>
                </a:solidFill>
              </a:rPr>
              <a:t> </a:t>
            </a:r>
            <a:r>
              <a:rPr lang="en-US" altLang="en-US" sz="2400" dirty="0">
                <a:solidFill>
                  <a:schemeClr val="tx1"/>
                </a:solidFill>
                <a:cs typeface="Arial" panose="020B0604020202020204" pitchFamily="34" charset="0"/>
              </a:rPr>
              <a:t>Joseph Henry sends electric current to ring a bell over one mile of wire in 1830.</a:t>
            </a:r>
          </a:p>
          <a:p>
            <a:pPr lvl="1" eaLnBrk="1" hangingPunct="1">
              <a:spcBef>
                <a:spcPct val="50000"/>
              </a:spcBef>
              <a:buFont typeface="Wingdings" panose="05000000000000000000" pitchFamily="2" charset="2"/>
              <a:buChar char="§"/>
            </a:pPr>
            <a:r>
              <a:rPr lang="en-US" altLang="en-US" sz="2400" dirty="0">
                <a:solidFill>
                  <a:schemeClr val="tx1"/>
                </a:solidFill>
              </a:rPr>
              <a:t> </a:t>
            </a:r>
            <a:r>
              <a:rPr lang="en-US" altLang="en-US" sz="2400" dirty="0">
                <a:solidFill>
                  <a:schemeClr val="tx1"/>
                </a:solidFill>
                <a:cs typeface="Arial" panose="020B0604020202020204" pitchFamily="34" charset="0"/>
              </a:rPr>
              <a:t>Samuel F B Morse invented telegraph and sent “What hath God wrought ?” from Washington to Baltimore over 40 miles on May 24, 1844.</a:t>
            </a:r>
          </a:p>
          <a:p>
            <a:pPr lvl="1" eaLnBrk="1" hangingPunct="1">
              <a:spcBef>
                <a:spcPct val="50000"/>
              </a:spcBef>
              <a:buFont typeface="Wingdings" panose="05000000000000000000" pitchFamily="2" charset="2"/>
              <a:buChar char="§"/>
            </a:pPr>
            <a:r>
              <a:rPr lang="en-US" altLang="en-US" sz="2400" dirty="0">
                <a:solidFill>
                  <a:schemeClr val="tx1"/>
                </a:solidFill>
              </a:rPr>
              <a:t> </a:t>
            </a:r>
            <a:r>
              <a:rPr lang="en-US" altLang="en-US" sz="2400" dirty="0">
                <a:solidFill>
                  <a:schemeClr val="tx1"/>
                </a:solidFill>
                <a:cs typeface="Arial" panose="020B0604020202020204" pitchFamily="34" charset="0"/>
              </a:rPr>
              <a:t>Alexander Graham Bell sent the first telephonic message over wire on March 10, 1876, in Boston, Massachusetts.</a:t>
            </a:r>
            <a:r>
              <a:rPr lang="en-US" altLang="en-US" sz="2400" dirty="0">
                <a:solidFill>
                  <a:schemeClr val="tx1"/>
                </a:solidFill>
              </a:rPr>
              <a:t> 	</a:t>
            </a:r>
          </a:p>
        </p:txBody>
      </p:sp>
      <p:pic>
        <p:nvPicPr>
          <p:cNvPr id="7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953000"/>
            <a:ext cx="145732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4953000"/>
            <a:ext cx="1571625"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4876800"/>
            <a:ext cx="14954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41724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565720" y="381000"/>
            <a:ext cx="8686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pPr>
            <a:r>
              <a:rPr lang="en-US" altLang="en-US" sz="3200" b="1" dirty="0">
                <a:solidFill>
                  <a:schemeClr val="tx1"/>
                </a:solidFill>
              </a:rPr>
              <a:t> For computing while being mobile, we need …</a:t>
            </a:r>
          </a:p>
        </p:txBody>
      </p:sp>
      <p:sp>
        <p:nvSpPr>
          <p:cNvPr id="8195" name="Text Box 3"/>
          <p:cNvSpPr txBox="1">
            <a:spLocks noChangeArrowheads="1"/>
          </p:cNvSpPr>
          <p:nvPr/>
        </p:nvSpPr>
        <p:spPr bwMode="auto">
          <a:xfrm>
            <a:off x="685800" y="1905000"/>
            <a:ext cx="7391400"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sz="2400">
                <a:solidFill>
                  <a:schemeClr val="tx1"/>
                </a:solidFill>
              </a:rPr>
              <a:t> Access to data </a:t>
            </a:r>
          </a:p>
          <a:p>
            <a:pPr eaLnBrk="1" hangingPunct="1">
              <a:spcBef>
                <a:spcPct val="50000"/>
              </a:spcBef>
              <a:buFont typeface="Wingdings" panose="05000000000000000000" pitchFamily="2" charset="2"/>
              <a:buChar char="q"/>
            </a:pPr>
            <a:r>
              <a:rPr lang="en-US" altLang="en-US" sz="2400">
                <a:solidFill>
                  <a:schemeClr val="tx1"/>
                </a:solidFill>
              </a:rPr>
              <a:t> Access to information</a:t>
            </a:r>
          </a:p>
          <a:p>
            <a:pPr eaLnBrk="1" hangingPunct="1">
              <a:spcBef>
                <a:spcPct val="50000"/>
              </a:spcBef>
              <a:buFont typeface="Wingdings" panose="05000000000000000000" pitchFamily="2" charset="2"/>
              <a:buChar char="q"/>
            </a:pPr>
            <a:r>
              <a:rPr lang="en-US" altLang="en-US" sz="2400">
                <a:solidFill>
                  <a:schemeClr val="tx1"/>
                </a:solidFill>
              </a:rPr>
              <a:t> Access to knowledge</a:t>
            </a:r>
          </a:p>
          <a:p>
            <a:pPr eaLnBrk="1" hangingPunct="1">
              <a:spcBef>
                <a:spcPct val="50000"/>
              </a:spcBef>
              <a:buFont typeface="Wingdings" panose="05000000000000000000" pitchFamily="2" charset="2"/>
              <a:buChar char="q"/>
            </a:pPr>
            <a:r>
              <a:rPr lang="en-US" altLang="en-US" sz="2400">
                <a:solidFill>
                  <a:schemeClr val="tx1"/>
                </a:solidFill>
              </a:rPr>
              <a:t> Access to wisdom</a:t>
            </a:r>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736531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228600" y="304800"/>
            <a:ext cx="8458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pPr>
            <a:r>
              <a:rPr lang="en-US" altLang="en-US" sz="3200" b="1">
                <a:solidFill>
                  <a:schemeClr val="tx1"/>
                </a:solidFill>
              </a:rPr>
              <a:t>   Fruits of the past – Dotcom boom and burst</a:t>
            </a:r>
          </a:p>
        </p:txBody>
      </p:sp>
      <p:sp>
        <p:nvSpPr>
          <p:cNvPr id="9219" name="Text Box 3"/>
          <p:cNvSpPr txBox="1">
            <a:spLocks noChangeArrowheads="1"/>
          </p:cNvSpPr>
          <p:nvPr/>
        </p:nvSpPr>
        <p:spPr bwMode="auto">
          <a:xfrm>
            <a:off x="457200" y="1600200"/>
            <a:ext cx="8229600" cy="418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sz="2400">
                <a:solidFill>
                  <a:schemeClr val="tx1"/>
                </a:solidFill>
              </a:rPr>
              <a:t> Dotcom boom established Internet as the Information Super Highway.</a:t>
            </a:r>
          </a:p>
          <a:p>
            <a:pPr eaLnBrk="1" hangingPunct="1">
              <a:spcBef>
                <a:spcPct val="20000"/>
              </a:spcBef>
              <a:buFont typeface="Wingdings" panose="05000000000000000000" pitchFamily="2" charset="2"/>
              <a:buChar char="q"/>
            </a:pPr>
            <a:r>
              <a:rPr lang="en-US" altLang="en-US" sz="2400">
                <a:solidFill>
                  <a:schemeClr val="tx1"/>
                </a:solidFill>
              </a:rPr>
              <a:t> Appetite for data is going to increase in every sphere of social life.</a:t>
            </a:r>
          </a:p>
          <a:p>
            <a:pPr eaLnBrk="1" hangingPunct="1">
              <a:spcBef>
                <a:spcPct val="20000"/>
              </a:spcBef>
              <a:buFont typeface="Wingdings" panose="05000000000000000000" pitchFamily="2" charset="2"/>
              <a:buChar char="q"/>
            </a:pPr>
            <a:r>
              <a:rPr lang="en-US" altLang="en-US" sz="2400">
                <a:solidFill>
                  <a:schemeClr val="tx1"/>
                </a:solidFill>
              </a:rPr>
              <a:t> Business sense makes a business sense.</a:t>
            </a:r>
          </a:p>
          <a:p>
            <a:pPr eaLnBrk="1" hangingPunct="1">
              <a:spcBef>
                <a:spcPct val="20000"/>
              </a:spcBef>
              <a:buFont typeface="Wingdings" panose="05000000000000000000" pitchFamily="2" charset="2"/>
              <a:buChar char="q"/>
            </a:pPr>
            <a:r>
              <a:rPr lang="en-US" altLang="en-US" sz="2400">
                <a:solidFill>
                  <a:schemeClr val="tx1"/>
                </a:solidFill>
              </a:rPr>
              <a:t> Mobility is going to be the key technology driver for future.</a:t>
            </a:r>
          </a:p>
          <a:p>
            <a:pPr eaLnBrk="1" hangingPunct="1">
              <a:spcBef>
                <a:spcPct val="20000"/>
              </a:spcBef>
              <a:buFont typeface="Wingdings" panose="05000000000000000000" pitchFamily="2" charset="2"/>
              <a:buChar char="q"/>
            </a:pPr>
            <a:r>
              <a:rPr lang="en-US" altLang="en-US" sz="2400">
                <a:solidFill>
                  <a:schemeClr val="tx1"/>
                </a:solidFill>
              </a:rPr>
              <a:t> Global service portability is going to be critical to the success of enterprises wireless proliferation.</a:t>
            </a:r>
          </a:p>
          <a:p>
            <a:pPr eaLnBrk="1" hangingPunct="1">
              <a:spcBef>
                <a:spcPct val="20000"/>
              </a:spcBef>
              <a:buFont typeface="Wingdings" panose="05000000000000000000" pitchFamily="2" charset="2"/>
              <a:buChar char="q"/>
            </a:pPr>
            <a:r>
              <a:rPr lang="en-US" altLang="en-US" sz="2400">
                <a:solidFill>
                  <a:schemeClr val="tx1"/>
                </a:solidFill>
              </a:rPr>
              <a:t> Mobile computing is a reality.</a:t>
            </a:r>
          </a:p>
          <a:p>
            <a:pPr eaLnBrk="1" hangingPunct="1">
              <a:spcBef>
                <a:spcPct val="20000"/>
              </a:spcBef>
              <a:buFont typeface="Wingdings" panose="05000000000000000000" pitchFamily="2" charset="2"/>
              <a:buNone/>
            </a:pPr>
            <a:endParaRPr lang="en-US" altLang="en-US" sz="2400">
              <a:solidFill>
                <a:schemeClr val="tx1"/>
              </a:solidFill>
            </a:endParaRPr>
          </a:p>
        </p:txBody>
      </p:sp>
      <p:sp>
        <p:nvSpPr>
          <p:cNvPr id="2" name="Footer Placeholder 1"/>
          <p:cNvSpPr>
            <a:spLocks noGrp="1"/>
          </p:cNvSpPr>
          <p:nvPr>
            <p:ph type="ftr" sz="quarter" idx="11"/>
          </p:nvPr>
        </p:nvSpPr>
        <p:spPr/>
        <p:txBody>
          <a:bodyPr/>
          <a:lstStyle/>
          <a:p>
            <a:pPr>
              <a:defRPr/>
            </a:pPr>
            <a:r>
              <a:rPr lang="en-US" smtClean="0"/>
              <a:t>MIS 6120 Gerald Chege</a:t>
            </a:r>
            <a:endParaRPr lang="en-US"/>
          </a:p>
        </p:txBody>
      </p:sp>
    </p:spTree>
    <p:extLst>
      <p:ext uri="{BB962C8B-B14F-4D97-AF65-F5344CB8AC3E}">
        <p14:creationId xmlns:p14="http://schemas.microsoft.com/office/powerpoint/2010/main" val="3263633771"/>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1571</TotalTime>
  <Words>4155</Words>
  <Application>Microsoft Office PowerPoint</Application>
  <PresentationFormat>On-screen Show (4:3)</PresentationFormat>
  <Paragraphs>462</Paragraphs>
  <Slides>65</Slides>
  <Notes>64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65</vt:i4>
      </vt:variant>
    </vt:vector>
  </HeadingPairs>
  <TitlesOfParts>
    <vt:vector size="72" baseType="lpstr">
      <vt:lpstr>Arial</vt:lpstr>
      <vt:lpstr>Times New Roman</vt:lpstr>
      <vt:lpstr>Tahoma</vt:lpstr>
      <vt:lpstr>Symbol</vt:lpstr>
      <vt:lpstr>Helvetica</vt:lpstr>
      <vt:lpstr>Verdana</vt:lpstr>
      <vt:lpstr>Default Design</vt:lpstr>
      <vt:lpstr>  MIS 6120  MOBILE COMPUTING  FALL 2015, Dr. Gerald Chege </vt:lpstr>
      <vt:lpstr>Mobile Computing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ETSI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Gerald Chege</dc:creator>
  <cp:lastModifiedBy>Gerald Chege</cp:lastModifiedBy>
  <cp:revision>74</cp:revision>
  <dcterms:created xsi:type="dcterms:W3CDTF">2006-09-13T19:16:29Z</dcterms:created>
  <dcterms:modified xsi:type="dcterms:W3CDTF">2015-09-10T11:34:26Z</dcterms:modified>
</cp:coreProperties>
</file>