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1.xml" ContentType="application/vnd.openxmlformats-officedocument.presentationml.tags+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1"/>
  </p:notesMasterIdLst>
  <p:sldIdLst>
    <p:sldId id="256" r:id="rId2"/>
    <p:sldId id="258" r:id="rId3"/>
    <p:sldId id="259" r:id="rId4"/>
    <p:sldId id="260" r:id="rId5"/>
    <p:sldId id="261" r:id="rId6"/>
    <p:sldId id="262" r:id="rId7"/>
    <p:sldId id="263" r:id="rId8"/>
    <p:sldId id="289" r:id="rId9"/>
    <p:sldId id="257" r:id="rId10"/>
    <p:sldId id="266" r:id="rId11"/>
    <p:sldId id="267" r:id="rId12"/>
    <p:sldId id="291" r:id="rId13"/>
    <p:sldId id="268" r:id="rId14"/>
    <p:sldId id="292" r:id="rId15"/>
    <p:sldId id="295" r:id="rId16"/>
    <p:sldId id="293" r:id="rId17"/>
    <p:sldId id="296" r:id="rId18"/>
    <p:sldId id="430" r:id="rId19"/>
    <p:sldId id="341" r:id="rId20"/>
    <p:sldId id="428" r:id="rId21"/>
    <p:sldId id="429" r:id="rId22"/>
    <p:sldId id="373" r:id="rId23"/>
    <p:sldId id="448" r:id="rId24"/>
    <p:sldId id="389" r:id="rId25"/>
    <p:sldId id="413" r:id="rId26"/>
    <p:sldId id="449" r:id="rId27"/>
    <p:sldId id="450" r:id="rId28"/>
    <p:sldId id="306" r:id="rId29"/>
    <p:sldId id="431"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8651" autoAdjust="0"/>
  </p:normalViewPr>
  <p:slideViewPr>
    <p:cSldViewPr>
      <p:cViewPr>
        <p:scale>
          <a:sx n="66" d="100"/>
          <a:sy n="66" d="100"/>
        </p:scale>
        <p:origin x="-1722" y="-19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44CA03B-5D22-4441-ACDD-41B309A5C141}" type="datetimeFigureOut">
              <a:rPr lang="en-GB" smtClean="0"/>
              <a:pPr/>
              <a:t>22/01/2015</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76E8A14-05EB-4CB9-BBAD-DDCE4BFB77F6}" type="slidenum">
              <a:rPr lang="en-GB" smtClean="0"/>
              <a:pPr/>
              <a:t>‹#›</a:t>
            </a:fld>
            <a:endParaRPr lang="en-GB"/>
          </a:p>
        </p:txBody>
      </p:sp>
    </p:spTree>
    <p:extLst>
      <p:ext uri="{BB962C8B-B14F-4D97-AF65-F5344CB8AC3E}">
        <p14:creationId xmlns:p14="http://schemas.microsoft.com/office/powerpoint/2010/main" val="2266534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Slide Image Placeholder 1"/>
          <p:cNvSpPr>
            <a:spLocks noGrp="1" noRot="1" noChangeAspect="1" noTextEdit="1"/>
          </p:cNvSpPr>
          <p:nvPr>
            <p:ph type="sldImg"/>
          </p:nvPr>
        </p:nvSpPr>
        <p:spPr bwMode="auto">
          <a:noFill/>
          <a:ln>
            <a:solidFill>
              <a:srgbClr val="000000"/>
            </a:solidFill>
            <a:miter lim="800000"/>
            <a:headEnd/>
            <a:tailEnd/>
          </a:ln>
        </p:spPr>
      </p:sp>
      <p:sp>
        <p:nvSpPr>
          <p:cNvPr id="5529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34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60F355-D725-49A8-B538-B40CC65EA35B}"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Slide Image Placeholder 1"/>
          <p:cNvSpPr>
            <a:spLocks noGrp="1" noRot="1" noChangeAspect="1" noTextEdit="1"/>
          </p:cNvSpPr>
          <p:nvPr>
            <p:ph type="sldImg"/>
          </p:nvPr>
        </p:nvSpPr>
        <p:spPr bwMode="auto">
          <a:noFill/>
          <a:ln>
            <a:solidFill>
              <a:srgbClr val="000000"/>
            </a:solidFill>
            <a:miter lim="800000"/>
            <a:headEnd/>
            <a:tailEnd/>
          </a:ln>
        </p:spPr>
      </p:sp>
      <p:sp>
        <p:nvSpPr>
          <p:cNvPr id="11571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546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EA4EC08-99F3-4D85-A840-B6B4EA241F0A}"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Slide Image Placeholder 1"/>
          <p:cNvSpPr>
            <a:spLocks noGrp="1" noRot="1" noChangeAspect="1" noTextEdit="1"/>
          </p:cNvSpPr>
          <p:nvPr>
            <p:ph type="sldImg"/>
          </p:nvPr>
        </p:nvSpPr>
        <p:spPr bwMode="auto">
          <a:noFill/>
          <a:ln>
            <a:solidFill>
              <a:srgbClr val="000000"/>
            </a:solidFill>
            <a:miter lim="800000"/>
            <a:headEnd/>
            <a:tailEnd/>
          </a:ln>
        </p:spPr>
      </p:sp>
      <p:sp>
        <p:nvSpPr>
          <p:cNvPr id="164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79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E9958D7-5C09-407B-8854-4A641000FBE1}"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Slide Image Placeholder 1"/>
          <p:cNvSpPr>
            <a:spLocks noGrp="1" noRot="1" noChangeAspect="1" noTextEdit="1"/>
          </p:cNvSpPr>
          <p:nvPr>
            <p:ph type="sldImg"/>
          </p:nvPr>
        </p:nvSpPr>
        <p:spPr bwMode="auto">
          <a:noFill/>
          <a:ln>
            <a:solidFill>
              <a:srgbClr val="000000"/>
            </a:solidFill>
            <a:miter lim="800000"/>
            <a:headEnd/>
            <a:tailEnd/>
          </a:ln>
        </p:spPr>
      </p:sp>
      <p:sp>
        <p:nvSpPr>
          <p:cNvPr id="3686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80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0DF05E8-93B5-49A6-A385-175551102546}"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a:noFill/>
        </p:spPr>
        <p:txBody>
          <a:bodyPr/>
          <a:lstStyle/>
          <a:p>
            <a:r>
              <a:rPr lang="en-US" smtClean="0"/>
              <a:t>Intro to OOP with Java, C. Thomas Wu</a:t>
            </a:r>
          </a:p>
        </p:txBody>
      </p:sp>
      <p:sp>
        <p:nvSpPr>
          <p:cNvPr id="93187" name="Rectangle 6"/>
          <p:cNvSpPr>
            <a:spLocks noGrp="1" noChangeArrowheads="1"/>
          </p:cNvSpPr>
          <p:nvPr>
            <p:ph type="ftr" sz="quarter" idx="4"/>
          </p:nvPr>
        </p:nvSpPr>
        <p:spPr>
          <a:noFill/>
        </p:spPr>
        <p:txBody>
          <a:bodyPr/>
          <a:lstStyle/>
          <a:p>
            <a:r>
              <a:rPr lang="en-US" smtClean="0"/>
              <a:t>©The McGraw-Hill Companies, Inc.</a:t>
            </a:r>
          </a:p>
        </p:txBody>
      </p:sp>
      <p:sp>
        <p:nvSpPr>
          <p:cNvPr id="93188" name="Rectangle 7"/>
          <p:cNvSpPr>
            <a:spLocks noGrp="1" noChangeArrowheads="1"/>
          </p:cNvSpPr>
          <p:nvPr>
            <p:ph type="sldNum" sz="quarter" idx="5"/>
          </p:nvPr>
        </p:nvSpPr>
        <p:spPr>
          <a:noFill/>
        </p:spPr>
        <p:txBody>
          <a:bodyPr/>
          <a:lstStyle/>
          <a:p>
            <a:fld id="{84F65541-6B1B-44D7-A6B0-C44F2E09117B}" type="slidenum">
              <a:rPr lang="en-US"/>
              <a:pPr/>
              <a:t>29</a:t>
            </a:fld>
            <a:endParaRPr lang="en-US"/>
          </a:p>
        </p:txBody>
      </p:sp>
      <p:sp>
        <p:nvSpPr>
          <p:cNvPr id="93189" name="Rectangle 2"/>
          <p:cNvSpPr>
            <a:spLocks noGrp="1" noRot="1" noChangeAspect="1" noChangeArrowheads="1" noTextEdit="1"/>
          </p:cNvSpPr>
          <p:nvPr>
            <p:ph type="sldImg"/>
          </p:nvPr>
        </p:nvSpPr>
        <p:spPr>
          <a:xfrm>
            <a:off x="1144588" y="685800"/>
            <a:ext cx="4572000" cy="3429000"/>
          </a:xfrm>
          <a:solidFill>
            <a:srgbClr val="FFFFFF"/>
          </a:solidFill>
          <a:ln/>
        </p:spPr>
      </p:sp>
      <p:sp>
        <p:nvSpPr>
          <p:cNvPr id="93190" name="Rectangle 3"/>
          <p:cNvSpPr>
            <a:spLocks noGrp="1" noChangeArrowheads="1"/>
          </p:cNvSpPr>
          <p:nvPr>
            <p:ph type="body" idx="1"/>
          </p:nvPr>
        </p:nvSpPr>
        <p:spPr>
          <a:solidFill>
            <a:schemeClr val="bg1"/>
          </a:solidFill>
          <a:ln/>
        </p:spPr>
        <p:txBody>
          <a:bodyPr lIns="89722" tIns="44861" rIns="89722" bIns="44861"/>
          <a:lstStyle/>
          <a:p>
            <a:pPr eaLnBrk="1" hangingPunct="1"/>
            <a:endParaRPr lang="en-US" altLang="ja-JP"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eaLnBrk="1" hangingPunct="1"/>
            <a:r>
              <a:rPr lang="en-US" dirty="0" smtClean="0"/>
              <a:t>Java programs work by having things called </a:t>
            </a:r>
            <a:r>
              <a:rPr lang="en-US" i="1" dirty="0" smtClean="0"/>
              <a:t>objects</a:t>
            </a:r>
            <a:r>
              <a:rPr lang="en-US" dirty="0" smtClean="0"/>
              <a:t> perform actions</a:t>
            </a:r>
          </a:p>
          <a:p>
            <a:pPr lvl="1" eaLnBrk="1" hangingPunct="1"/>
            <a:r>
              <a:rPr lang="en-US" b="1" dirty="0" err="1" smtClean="0">
                <a:solidFill>
                  <a:srgbClr val="034CA1"/>
                </a:solidFill>
                <a:latin typeface="Courier New" pitchFamily="49" charset="0"/>
              </a:rPr>
              <a:t>System.out</a:t>
            </a:r>
            <a:r>
              <a:rPr lang="en-US" dirty="0" smtClean="0"/>
              <a:t>:  an object used for sending output to the screen</a:t>
            </a:r>
          </a:p>
          <a:p>
            <a:pPr eaLnBrk="1" hangingPunct="1"/>
            <a:r>
              <a:rPr lang="en-US" dirty="0" smtClean="0"/>
              <a:t>The actions performed by an object are called </a:t>
            </a:r>
            <a:r>
              <a:rPr lang="en-US" i="1" dirty="0" smtClean="0"/>
              <a:t>methods</a:t>
            </a:r>
            <a:endParaRPr lang="en-US" dirty="0" smtClean="0"/>
          </a:p>
          <a:p>
            <a:pPr lvl="1" eaLnBrk="1" hangingPunct="1"/>
            <a:r>
              <a:rPr lang="en-US" b="1" dirty="0" err="1" smtClean="0">
                <a:solidFill>
                  <a:srgbClr val="034CA1"/>
                </a:solidFill>
                <a:latin typeface="Courier New" pitchFamily="49" charset="0"/>
              </a:rPr>
              <a:t>println</a:t>
            </a:r>
            <a:r>
              <a:rPr lang="en-US" dirty="0" smtClean="0"/>
              <a:t>:  the method or action that the </a:t>
            </a:r>
            <a:r>
              <a:rPr lang="en-US" b="1" dirty="0" err="1" smtClean="0">
                <a:solidFill>
                  <a:srgbClr val="034CA1"/>
                </a:solidFill>
                <a:latin typeface="Courier New" pitchFamily="49" charset="0"/>
              </a:rPr>
              <a:t>System.out</a:t>
            </a:r>
            <a:r>
              <a:rPr lang="en-US" dirty="0" smtClean="0"/>
              <a:t> object performs</a:t>
            </a:r>
          </a:p>
          <a:p>
            <a:endParaRPr lang="en-GB" dirty="0"/>
          </a:p>
        </p:txBody>
      </p:sp>
      <p:sp>
        <p:nvSpPr>
          <p:cNvPr id="4" name="Slide Number Placeholder 3"/>
          <p:cNvSpPr>
            <a:spLocks noGrp="1"/>
          </p:cNvSpPr>
          <p:nvPr>
            <p:ph type="sldNum" sz="quarter" idx="10"/>
          </p:nvPr>
        </p:nvSpPr>
        <p:spPr/>
        <p:txBody>
          <a:bodyPr/>
          <a:lstStyle/>
          <a:p>
            <a:fld id="{976E8A14-05EB-4CB9-BBAD-DDCE4BFB77F6}" type="slidenum">
              <a:rPr lang="en-GB" smtClean="0"/>
              <a:pPr/>
              <a:t>9</a:t>
            </a:fld>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4E742593-1C01-4614-8CCE-A08062FC4BB8}" type="slidenum">
              <a:rPr lang="en-US" smtClean="0"/>
              <a:pPr/>
              <a:t>11</a:t>
            </a:fld>
            <a:endParaRPr lang="en-US" smtClean="0"/>
          </a:p>
        </p:txBody>
      </p:sp>
      <p:sp>
        <p:nvSpPr>
          <p:cNvPr id="18435"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8436"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Slide Image Placeholder 1"/>
          <p:cNvSpPr>
            <a:spLocks noGrp="1" noRot="1" noChangeAspect="1" noTextEdit="1"/>
          </p:cNvSpPr>
          <p:nvPr>
            <p:ph type="sldImg"/>
          </p:nvPr>
        </p:nvSpPr>
        <p:spPr bwMode="auto">
          <a:noFill/>
          <a:ln>
            <a:solidFill>
              <a:srgbClr val="000000"/>
            </a:solidFill>
            <a:miter lim="800000"/>
            <a:headEnd/>
            <a:tailEnd/>
          </a:ln>
        </p:spPr>
      </p:sp>
      <p:sp>
        <p:nvSpPr>
          <p:cNvPr id="5837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870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32B7BC6-05B6-40D9-AF57-1FB2145E62D9}"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bwMode="auto">
          <a:noFill/>
          <a:ln>
            <a:miter lim="800000"/>
            <a:headEnd/>
            <a:tailEnd/>
          </a:ln>
        </p:spPr>
        <p:txBody>
          <a:bodyPr wrap="square" numCol="1" anchorCtr="0" compatLnSpc="1">
            <a:prstTxWarp prst="textNoShape">
              <a:avLst/>
            </a:prstTxWarp>
          </a:bodyPr>
          <a:lstStyle/>
          <a:p>
            <a:fld id="{DE1D7665-7016-401B-BC65-748B71D07AC6}" type="slidenum">
              <a:rPr lang="en-US" smtClean="0"/>
              <a:pPr/>
              <a:t>13</a:t>
            </a:fld>
            <a:endParaRPr lang="en-US" smtClean="0"/>
          </a:p>
        </p:txBody>
      </p:sp>
      <p:sp>
        <p:nvSpPr>
          <p:cNvPr id="19459"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1946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983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37B266B-7269-4F1C-8279-4E298BB7342C}"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054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A002DE0-4A67-4289-9415-BD7ACDA134FF}"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noFill/>
          <a:ln>
            <a:solidFill>
              <a:srgbClr val="000000"/>
            </a:solidFill>
            <a:miter lim="800000"/>
            <a:headEnd/>
            <a:tailEnd/>
          </a:ln>
        </p:spPr>
      </p:sp>
      <p:sp>
        <p:nvSpPr>
          <p:cNvPr id="8294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1382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E2F75F1-89B6-4089-977F-8D8D4A95CC34}"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eaLnBrk="1" hangingPunct="1">
              <a:lnSpc>
                <a:spcPct val="80000"/>
              </a:lnSpc>
            </a:pPr>
            <a:endParaRPr lang="en-US" sz="900" dirty="0" smtClean="0"/>
          </a:p>
          <a:p>
            <a:pPr lvl="1" eaLnBrk="1" hangingPunct="1">
              <a:lnSpc>
                <a:spcPct val="80000"/>
              </a:lnSpc>
              <a:buFontTx/>
              <a:buNone/>
            </a:pPr>
            <a:r>
              <a:rPr lang="en-US" sz="2000" b="1" dirty="0" smtClean="0">
                <a:solidFill>
                  <a:srgbClr val="034CA1"/>
                </a:solidFill>
                <a:latin typeface="Courier New" pitchFamily="49" charset="0"/>
              </a:rPr>
              <a:t>public double[] </a:t>
            </a:r>
            <a:r>
              <a:rPr lang="en-US" sz="2000" b="1" dirty="0" err="1" smtClean="0">
                <a:solidFill>
                  <a:srgbClr val="034CA1"/>
                </a:solidFill>
                <a:latin typeface="Courier New" pitchFamily="49" charset="0"/>
              </a:rPr>
              <a:t>getArray</a:t>
            </a:r>
            <a:r>
              <a:rPr lang="en-US" sz="2000" b="1" dirty="0" smtClean="0">
                <a:solidFill>
                  <a:srgbClr val="034CA1"/>
                </a:solidFill>
                <a:latin typeface="Courier New" pitchFamily="49" charset="0"/>
              </a:rPr>
              <a:t>()</a:t>
            </a:r>
          </a:p>
          <a:p>
            <a:pPr lvl="1" eaLnBrk="1" hangingPunct="1">
              <a:lnSpc>
                <a:spcPct val="80000"/>
              </a:lnSpc>
              <a:buFontTx/>
              <a:buNone/>
            </a:pPr>
            <a:r>
              <a:rPr lang="en-US" sz="2000" b="1" dirty="0" smtClean="0">
                <a:solidFill>
                  <a:srgbClr val="034CA1"/>
                </a:solidFill>
                <a:latin typeface="Courier New" pitchFamily="49" charset="0"/>
              </a:rPr>
              <a:t>{</a:t>
            </a:r>
          </a:p>
          <a:p>
            <a:pPr lvl="1" eaLnBrk="1" hangingPunct="1">
              <a:lnSpc>
                <a:spcPct val="80000"/>
              </a:lnSpc>
              <a:buFontTx/>
              <a:buNone/>
            </a:pPr>
            <a:r>
              <a:rPr lang="en-US" sz="2000" b="1" dirty="0" smtClean="0">
                <a:solidFill>
                  <a:srgbClr val="034CA1"/>
                </a:solidFill>
                <a:latin typeface="Courier New" pitchFamily="49" charset="0"/>
              </a:rPr>
              <a:t>  double[] temp = new double[count];</a:t>
            </a:r>
          </a:p>
          <a:p>
            <a:pPr lvl="1" eaLnBrk="1" hangingPunct="1">
              <a:lnSpc>
                <a:spcPct val="80000"/>
              </a:lnSpc>
              <a:buFontTx/>
              <a:buNone/>
            </a:pPr>
            <a:r>
              <a:rPr lang="en-US" sz="2000" b="1" dirty="0" smtClean="0">
                <a:solidFill>
                  <a:srgbClr val="034CA1"/>
                </a:solidFill>
                <a:latin typeface="Courier New" pitchFamily="49" charset="0"/>
              </a:rPr>
              <a:t>  for (</a:t>
            </a:r>
            <a:r>
              <a:rPr lang="en-US" sz="2000" b="1" dirty="0" err="1" smtClean="0">
                <a:solidFill>
                  <a:srgbClr val="034CA1"/>
                </a:solidFill>
                <a:latin typeface="Courier New" pitchFamily="49" charset="0"/>
              </a:rPr>
              <a:t>int</a:t>
            </a:r>
            <a:r>
              <a:rPr lang="en-US" sz="2000" b="1" dirty="0" smtClean="0">
                <a:solidFill>
                  <a:srgbClr val="034CA1"/>
                </a:solidFill>
                <a:latin typeface="Courier New" pitchFamily="49" charset="0"/>
              </a:rPr>
              <a:t> i = 0; i &lt; count; i++)</a:t>
            </a:r>
          </a:p>
          <a:p>
            <a:pPr lvl="1" eaLnBrk="1" hangingPunct="1">
              <a:lnSpc>
                <a:spcPct val="80000"/>
              </a:lnSpc>
              <a:buFontTx/>
              <a:buNone/>
            </a:pPr>
            <a:r>
              <a:rPr lang="en-US" sz="2000" b="1" dirty="0" smtClean="0">
                <a:solidFill>
                  <a:srgbClr val="034CA1"/>
                </a:solidFill>
                <a:latin typeface="Courier New" pitchFamily="49" charset="0"/>
              </a:rPr>
              <a:t>    temp[i] = a[i];</a:t>
            </a:r>
          </a:p>
          <a:p>
            <a:pPr lvl="1" eaLnBrk="1" hangingPunct="1">
              <a:lnSpc>
                <a:spcPct val="80000"/>
              </a:lnSpc>
              <a:buFontTx/>
              <a:buNone/>
            </a:pPr>
            <a:r>
              <a:rPr lang="en-US" sz="2000" b="1" dirty="0" smtClean="0">
                <a:solidFill>
                  <a:srgbClr val="034CA1"/>
                </a:solidFill>
                <a:latin typeface="Courier New" pitchFamily="49" charset="0"/>
              </a:rPr>
              <a:t>  return temp</a:t>
            </a:r>
          </a:p>
          <a:p>
            <a:pPr lvl="1" eaLnBrk="1" hangingPunct="1">
              <a:lnSpc>
                <a:spcPct val="80000"/>
              </a:lnSpc>
              <a:buFontTx/>
              <a:buNone/>
            </a:pPr>
            <a:r>
              <a:rPr lang="en-US" sz="2000" b="1" dirty="0" smtClean="0">
                <a:solidFill>
                  <a:srgbClr val="034CA1"/>
                </a:solidFill>
                <a:latin typeface="Courier New" pitchFamily="49" charset="0"/>
              </a:rPr>
              <a:t>}</a:t>
            </a:r>
          </a:p>
          <a:p>
            <a:endParaRPr lang="en-US" dirty="0"/>
          </a:p>
        </p:txBody>
      </p:sp>
      <p:sp>
        <p:nvSpPr>
          <p:cNvPr id="4" name="Slide Number Placeholder 3"/>
          <p:cNvSpPr>
            <a:spLocks noGrp="1"/>
          </p:cNvSpPr>
          <p:nvPr>
            <p:ph type="sldNum" sz="quarter" idx="10"/>
          </p:nvPr>
        </p:nvSpPr>
        <p:spPr/>
        <p:txBody>
          <a:bodyPr/>
          <a:lstStyle/>
          <a:p>
            <a:fld id="{976E8A14-05EB-4CB9-BBAD-DDCE4BFB77F6}" type="slidenum">
              <a:rPr lang="en-GB" smtClean="0"/>
              <a:pPr/>
              <a:t>23</a:t>
            </a:fld>
            <a:endParaRPr lang="en-GB"/>
          </a:p>
        </p:txBody>
      </p:sp>
    </p:spTree>
    <p:extLst>
      <p:ext uri="{BB962C8B-B14F-4D97-AF65-F5344CB8AC3E}">
        <p14:creationId xmlns:p14="http://schemas.microsoft.com/office/powerpoint/2010/main" val="3868783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9144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9144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473795" y="5052545"/>
            <a:ext cx="5637010"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790A02C-A5CE-4857-A47D-CA8E871C309A}" type="datetimeFigureOut">
              <a:rPr lang="en-GB" smtClean="0"/>
              <a:pPr/>
              <a:t>22/01/2015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6804C9-D8C9-445C-8EAC-F2D3B07CCE19}" type="slidenum">
              <a:rPr lang="en-GB" smtClean="0"/>
              <a:pPr/>
              <a:t>‹#›</a:t>
            </a:fld>
            <a:endParaRPr lang="en-GB"/>
          </a:p>
        </p:txBody>
      </p:sp>
      <p:sp>
        <p:nvSpPr>
          <p:cNvPr id="2" name="Title 1"/>
          <p:cNvSpPr>
            <a:spLocks noGrp="1"/>
          </p:cNvSpPr>
          <p:nvPr>
            <p:ph type="ctrTitle"/>
          </p:nvPr>
        </p:nvSpPr>
        <p:spPr>
          <a:xfrm>
            <a:off x="817581" y="3132290"/>
            <a:ext cx="7175351" cy="1793167"/>
          </a:xfrm>
          <a:effectLst/>
        </p:spPr>
        <p:txBody>
          <a:bodyPr>
            <a:noAutofit/>
          </a:bodyPr>
          <a:lstStyle>
            <a:lvl1pPr marL="640080" indent="-457200" algn="l">
              <a:defRPr sz="5400"/>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a:xfrm>
            <a:off x="1905000" y="731519"/>
            <a:ext cx="6400800" cy="347472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790A02C-A5CE-4857-A47D-CA8E871C309A}" type="datetimeFigureOut">
              <a:rPr lang="en-GB" smtClean="0"/>
              <a:pPr/>
              <a:t>22/01/2015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6804C9-D8C9-445C-8EAC-F2D3B07CCE19}"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53758" y="376517"/>
            <a:ext cx="2057400" cy="5238339"/>
          </a:xfrm>
          <a:effectLst/>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3324113" y="731519"/>
            <a:ext cx="4829287" cy="489472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790A02C-A5CE-4857-A47D-CA8E871C309A}" type="datetimeFigureOut">
              <a:rPr lang="en-GB" smtClean="0"/>
              <a:pPr/>
              <a:t>22/01/2015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6804C9-D8C9-445C-8EAC-F2D3B07CCE19}"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90A02C-A5CE-4857-A47D-CA8E871C309A}" type="datetimeFigureOut">
              <a:rPr lang="en-GB" smtClean="0"/>
              <a:pPr/>
              <a:t>22/01/2015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6804C9-D8C9-445C-8EAC-F2D3B07CCE19}" type="slidenum">
              <a:rPr lang="en-GB" smtClean="0"/>
              <a:pPr/>
              <a:t>‹#›</a:t>
            </a:fld>
            <a:endParaRPr lang="en-GB"/>
          </a:p>
        </p:txBody>
      </p:sp>
      <p:sp>
        <p:nvSpPr>
          <p:cNvPr id="8" name="Title 7"/>
          <p:cNvSpPr>
            <a:spLocks noGrp="1"/>
          </p:cNvSpPr>
          <p:nvPr>
            <p:ph type="title"/>
          </p:nvPr>
        </p:nvSpPr>
        <p:spPr>
          <a:xfrm>
            <a:off x="1001890" y="548680"/>
            <a:ext cx="6512511" cy="1143000"/>
          </a:xfrm>
        </p:spPr>
        <p:txBody>
          <a:bodyPr/>
          <a:lstStyle>
            <a:lvl1pPr marL="0" indent="0">
              <a:buNone/>
              <a:defRPr/>
            </a:lvl1pPr>
          </a:lstStyle>
          <a:p>
            <a:r>
              <a:rPr lang="en-US" dirty="0" smtClean="0"/>
              <a:t>Click to edit Master title style</a:t>
            </a:r>
            <a:endParaRPr lang="en-US" dirty="0"/>
          </a:p>
        </p:txBody>
      </p:sp>
      <p:sp>
        <p:nvSpPr>
          <p:cNvPr id="10" name="Content Placeholder 9"/>
          <p:cNvSpPr>
            <a:spLocks noGrp="1"/>
          </p:cNvSpPr>
          <p:nvPr>
            <p:ph sz="quarter" idx="13"/>
          </p:nvPr>
        </p:nvSpPr>
        <p:spPr>
          <a:xfrm>
            <a:off x="971600" y="1916832"/>
            <a:ext cx="6400800" cy="3474720"/>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TextBox 6"/>
          <p:cNvSpPr txBox="1"/>
          <p:nvPr userDrawn="1"/>
        </p:nvSpPr>
        <p:spPr>
          <a:xfrm>
            <a:off x="971600" y="0"/>
            <a:ext cx="6120680" cy="369332"/>
          </a:xfrm>
          <a:prstGeom prst="rect">
            <a:avLst/>
          </a:prstGeom>
          <a:noFill/>
        </p:spPr>
        <p:txBody>
          <a:bodyPr wrap="square" rtlCol="0">
            <a:spAutoFit/>
          </a:bodyPr>
          <a:lstStyle/>
          <a:p>
            <a:r>
              <a:rPr lang="en-GB" u="sng" dirty="0" smtClean="0"/>
              <a:t>CH 1: INTRODUCTION TO JAVA</a:t>
            </a:r>
            <a:endParaRPr lang="en-GB" u="sng"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033195" y="2172648"/>
            <a:ext cx="5966666" cy="2423346"/>
          </a:xfrm>
          <a:effectLst/>
        </p:spPr>
        <p:txBody>
          <a:bodyPr anchor="b"/>
          <a:lstStyle>
            <a:lvl1pPr algn="r">
              <a:defRPr sz="4600" b="1" cap="none" baseline="0"/>
            </a:lvl1pPr>
          </a:lstStyle>
          <a:p>
            <a:r>
              <a:rPr lang="en-US" smtClean="0"/>
              <a:t>Click to edit Master title style</a:t>
            </a:r>
            <a:endParaRPr lang="en-US" dirty="0"/>
          </a:p>
        </p:txBody>
      </p:sp>
      <p:sp>
        <p:nvSpPr>
          <p:cNvPr id="3" name="Text Placeholder 2"/>
          <p:cNvSpPr>
            <a:spLocks noGrp="1"/>
          </p:cNvSpPr>
          <p:nvPr>
            <p:ph type="body" idx="1"/>
          </p:nvPr>
        </p:nvSpPr>
        <p:spPr>
          <a:xfrm>
            <a:off x="2022438" y="4607511"/>
            <a:ext cx="5970494"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790A02C-A5CE-4857-A47D-CA8E871C309A}" type="datetimeFigureOut">
              <a:rPr lang="en-GB" smtClean="0"/>
              <a:pPr/>
              <a:t>22/01/2015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6804C9-D8C9-445C-8EAC-F2D3B07CCE19}"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790A02C-A5CE-4857-A47D-CA8E871C309A}" type="datetimeFigureOut">
              <a:rPr lang="en-GB" smtClean="0"/>
              <a:pPr/>
              <a:t>22/01/2015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6804C9-D8C9-445C-8EAC-F2D3B07CCE19}" type="slidenum">
              <a:rPr lang="en-GB" smtClean="0"/>
              <a:pPr/>
              <a:t>‹#›</a:t>
            </a:fld>
            <a:endParaRPr lang="en-GB"/>
          </a:p>
        </p:txBody>
      </p:sp>
      <p:sp>
        <p:nvSpPr>
          <p:cNvPr id="8" name="Title 7"/>
          <p:cNvSpPr>
            <a:spLocks noGrp="1"/>
          </p:cNvSpPr>
          <p:nvPr>
            <p:ph type="title"/>
          </p:nvPr>
        </p:nvSpPr>
        <p:spPr>
          <a:xfrm>
            <a:off x="1115616" y="620688"/>
            <a:ext cx="6512511" cy="1143000"/>
          </a:xfrm>
        </p:spPr>
        <p:txBody>
          <a:bodyPr/>
          <a:lstStyle/>
          <a:p>
            <a:r>
              <a:rPr lang="en-US" smtClean="0"/>
              <a:t>Click to edit Master title style</a:t>
            </a:r>
            <a:endParaRPr lang="en-US"/>
          </a:p>
        </p:txBody>
      </p:sp>
      <p:sp>
        <p:nvSpPr>
          <p:cNvPr id="9" name="Content Placeholder 8"/>
          <p:cNvSpPr>
            <a:spLocks noGrp="1"/>
          </p:cNvSpPr>
          <p:nvPr>
            <p:ph sz="quarter" idx="13"/>
          </p:nvPr>
        </p:nvSpPr>
        <p:spPr>
          <a:xfrm>
            <a:off x="1142999" y="2114519"/>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114520"/>
            <a:ext cx="3346704" cy="347472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43000"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6447" y="1400327"/>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7302" y="731520"/>
            <a:ext cx="3346704"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smtClean="0"/>
              <a:t>Click to edit Master text styles</a:t>
            </a:r>
          </a:p>
        </p:txBody>
      </p:sp>
      <p:sp>
        <p:nvSpPr>
          <p:cNvPr id="6" name="Content Placeholder 5"/>
          <p:cNvSpPr>
            <a:spLocks noGrp="1"/>
          </p:cNvSpPr>
          <p:nvPr>
            <p:ph sz="quarter" idx="4"/>
          </p:nvPr>
        </p:nvSpPr>
        <p:spPr>
          <a:xfrm>
            <a:off x="4645025" y="1399032"/>
            <a:ext cx="3346704"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790A02C-A5CE-4857-A47D-CA8E871C309A}" type="datetimeFigureOut">
              <a:rPr lang="en-GB" smtClean="0"/>
              <a:pPr/>
              <a:t>22/01/2015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B6804C9-D8C9-445C-8EAC-F2D3B07CCE19}" type="slidenum">
              <a:rPr lang="en-GB" smtClean="0"/>
              <a:pPr/>
              <a:t>‹#›</a:t>
            </a:fld>
            <a:endParaRPr lang="en-GB"/>
          </a:p>
        </p:txBody>
      </p:sp>
      <p:sp>
        <p:nvSpPr>
          <p:cNvPr id="10" name="Title 9"/>
          <p:cNvSpPr>
            <a:spLocks noGrp="1"/>
          </p:cNvSpPr>
          <p:nvPr>
            <p:ph type="title"/>
          </p:nvPr>
        </p:nvSpPr>
        <p:spPr>
          <a:xfrm>
            <a:off x="1115616" y="692696"/>
            <a:ext cx="6512511" cy="1143000"/>
          </a:xfrm>
        </p:spPr>
        <p:txBody>
          <a:bodyPr/>
          <a:lstStyle/>
          <a:p>
            <a:r>
              <a:rPr lang="en-US" dirty="0" smtClean="0"/>
              <a:t>Click to edit Master title style</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790A02C-A5CE-4857-A47D-CA8E871C309A}" type="datetimeFigureOut">
              <a:rPr lang="en-GB" smtClean="0"/>
              <a:pPr/>
              <a:t>22/01/2015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B6804C9-D8C9-445C-8EAC-F2D3B07CCE19}"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90A02C-A5CE-4857-A47D-CA8E871C309A}" type="datetimeFigureOut">
              <a:rPr lang="en-GB" smtClean="0"/>
              <a:pPr/>
              <a:t>22/01/2015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B6804C9-D8C9-445C-8EAC-F2D3B07CCE19}"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095" y="2209800"/>
            <a:ext cx="3636085" cy="1258493"/>
          </a:xfrm>
          <a:effectLst/>
        </p:spPr>
        <p:txBody>
          <a:bodyPr anchor="b">
            <a:noAutofit/>
          </a:bodyPr>
          <a:lstStyle>
            <a:lvl1pPr marL="228600" indent="-228600" algn="l">
              <a:defRPr sz="2800" b="1">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4593515" y="731520"/>
            <a:ext cx="4017085"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75765" y="3497802"/>
            <a:ext cx="3388660"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90A02C-A5CE-4857-A47D-CA8E871C309A}" type="datetimeFigureOut">
              <a:rPr lang="en-GB" smtClean="0"/>
              <a:pPr/>
              <a:t>22/01/2015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6804C9-D8C9-445C-8EAC-F2D3B07CCE19}" type="slidenum">
              <a:rPr lang="en-GB" smtClean="0"/>
              <a:pPr/>
              <a:t>‹#›</a:t>
            </a:fld>
            <a:endParaRPr lang="en-GB"/>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9144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9144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9144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4475175" y="1143000"/>
            <a:ext cx="41148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77887" y="1010486"/>
            <a:ext cx="3694114"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90A02C-A5CE-4857-A47D-CA8E871C309A}" type="datetimeFigureOut">
              <a:rPr lang="en-GB" smtClean="0"/>
              <a:pPr/>
              <a:t>22/01/2015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6804C9-D8C9-445C-8EAC-F2D3B07CCE19}" type="slidenum">
              <a:rPr lang="en-GB" smtClean="0"/>
              <a:pPr/>
              <a:t>‹#›</a:t>
            </a:fld>
            <a:endParaRPr lang="en-GB"/>
          </a:p>
        </p:txBody>
      </p:sp>
      <p:sp>
        <p:nvSpPr>
          <p:cNvPr id="2" name="Title 1"/>
          <p:cNvSpPr>
            <a:spLocks noGrp="1"/>
          </p:cNvSpPr>
          <p:nvPr>
            <p:ph type="title"/>
          </p:nvPr>
        </p:nvSpPr>
        <p:spPr>
          <a:xfrm>
            <a:off x="727268" y="4464421"/>
            <a:ext cx="6383538" cy="1143000"/>
          </a:xfrm>
        </p:spPr>
        <p:txBody>
          <a:bodyPr anchor="b">
            <a:noAutofit/>
          </a:bodyPr>
          <a:lstStyle>
            <a:lvl1pPr algn="l">
              <a:defRPr sz="4600" b="1"/>
            </a:lvl1pPr>
          </a:lstStyle>
          <a:p>
            <a:r>
              <a:rPr lang="en-US" smtClean="0"/>
              <a:t>Click to edit Master title style</a:t>
            </a:r>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9144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9144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9144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9144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793289" y="4372168"/>
            <a:ext cx="6512511" cy="1143000"/>
          </a:xfrm>
          <a:prstGeom prst="rect">
            <a:avLst/>
          </a:prstGeom>
          <a:effectLst/>
        </p:spPr>
        <p:txBody>
          <a:bodyPr vert="horz" lIns="91440" tIns="45720" rIns="91440" bIns="45720" rtlCol="0" anchor="t" anchorCtr="0">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1143000" y="732260"/>
            <a:ext cx="6400800" cy="347472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172200" y="6172200"/>
            <a:ext cx="25146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3790A02C-A5CE-4857-A47D-CA8E871C309A}" type="datetimeFigureOut">
              <a:rPr lang="en-GB" smtClean="0"/>
              <a:pPr/>
              <a:t>22/01/2015</a:t>
            </a:fld>
            <a:endParaRPr lang="en-GB"/>
          </a:p>
        </p:txBody>
      </p:sp>
      <p:sp>
        <p:nvSpPr>
          <p:cNvPr id="5" name="Footer Placeholder 4"/>
          <p:cNvSpPr>
            <a:spLocks noGrp="1"/>
          </p:cNvSpPr>
          <p:nvPr>
            <p:ph type="ftr" sz="quarter" idx="3"/>
          </p:nvPr>
        </p:nvSpPr>
        <p:spPr>
          <a:xfrm>
            <a:off x="457199" y="6172200"/>
            <a:ext cx="33528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3810000" y="6172200"/>
            <a:ext cx="18288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AB6804C9-D8C9-445C-8EAC-F2D3B07CCE1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txStyles>
    <p:titleStyle>
      <a:lvl1pPr marL="0" indent="0" algn="r" defTabSz="914400" rtl="0" eaLnBrk="1" latinLnBrk="0" hangingPunct="1">
        <a:spcBef>
          <a:spcPct val="0"/>
        </a:spcBef>
        <a:buClr>
          <a:schemeClr val="accent6">
            <a:lumMod val="75000"/>
          </a:schemeClr>
        </a:buClr>
        <a:buSzPct val="128000"/>
        <a:buFont typeface="Georgia" pitchFamily="18" charset="0"/>
        <a:buNone/>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16.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GB" dirty="0" smtClean="0"/>
              <a:t>By</a:t>
            </a:r>
          </a:p>
          <a:p>
            <a:r>
              <a:rPr lang="en-GB" dirty="0" smtClean="0"/>
              <a:t>L. </a:t>
            </a:r>
            <a:r>
              <a:rPr lang="en-GB" dirty="0" err="1" smtClean="0"/>
              <a:t>Mutanu</a:t>
            </a:r>
            <a:endParaRPr lang="en-GB" dirty="0"/>
          </a:p>
        </p:txBody>
      </p:sp>
      <p:sp>
        <p:nvSpPr>
          <p:cNvPr id="2" name="Title 1"/>
          <p:cNvSpPr>
            <a:spLocks noGrp="1"/>
          </p:cNvSpPr>
          <p:nvPr>
            <p:ph type="ctrTitle"/>
          </p:nvPr>
        </p:nvSpPr>
        <p:spPr>
          <a:xfrm>
            <a:off x="683568" y="620688"/>
            <a:ext cx="8280920" cy="1470025"/>
          </a:xfrm>
        </p:spPr>
        <p:txBody>
          <a:bodyPr/>
          <a:lstStyle/>
          <a:p>
            <a:r>
              <a:rPr lang="en-GB" dirty="0" smtClean="0"/>
              <a:t>MIS6030</a:t>
            </a:r>
            <a:br>
              <a:rPr lang="en-GB" dirty="0" smtClean="0"/>
            </a:br>
            <a:r>
              <a:rPr lang="en-GB" dirty="0" smtClean="0"/>
              <a:t/>
            </a:r>
            <a:br>
              <a:rPr lang="en-GB" dirty="0" smtClean="0"/>
            </a:br>
            <a:r>
              <a:rPr lang="en-US" sz="4000" b="1" dirty="0" smtClean="0"/>
              <a:t>APPLICATIONS </a:t>
            </a:r>
            <a:r>
              <a:rPr lang="en-US" sz="4000" b="1" dirty="0"/>
              <a:t>DEVELOPMENT</a:t>
            </a:r>
            <a:endParaRPr lang="en-GB"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90" y="332656"/>
            <a:ext cx="6512511" cy="1143000"/>
          </a:xfrm>
        </p:spPr>
        <p:txBody>
          <a:bodyPr>
            <a:normAutofit/>
          </a:bodyPr>
          <a:lstStyle/>
          <a:p>
            <a:pPr algn="l"/>
            <a:r>
              <a:rPr lang="en-GB" sz="2000" u="sng" dirty="0" smtClean="0"/>
              <a:t>Variables Types</a:t>
            </a:r>
            <a:endParaRPr lang="en-GB" sz="2000" u="sng" dirty="0"/>
          </a:p>
        </p:txBody>
      </p:sp>
      <p:sp>
        <p:nvSpPr>
          <p:cNvPr id="3" name="Content Placeholder 2"/>
          <p:cNvSpPr>
            <a:spLocks noGrp="1"/>
          </p:cNvSpPr>
          <p:nvPr>
            <p:ph sz="quarter" idx="13"/>
          </p:nvPr>
        </p:nvSpPr>
        <p:spPr>
          <a:xfrm>
            <a:off x="1043608" y="990446"/>
            <a:ext cx="4896544" cy="5472608"/>
          </a:xfrm>
        </p:spPr>
        <p:txBody>
          <a:bodyPr>
            <a:noAutofit/>
          </a:bodyPr>
          <a:lstStyle/>
          <a:p>
            <a:pPr>
              <a:lnSpc>
                <a:spcPct val="80000"/>
              </a:lnSpc>
            </a:pPr>
            <a:r>
              <a:rPr lang="en-US" sz="2000" dirty="0" smtClean="0"/>
              <a:t>There is </a:t>
            </a:r>
            <a:r>
              <a:rPr lang="en-US" sz="2000" dirty="0" smtClean="0">
                <a:solidFill>
                  <a:srgbClr val="0000FF"/>
                </a:solidFill>
              </a:rPr>
              <a:t>no primitive type for strings </a:t>
            </a:r>
            <a:r>
              <a:rPr lang="en-US" sz="2000" dirty="0" smtClean="0"/>
              <a:t>in Java. A string is treated as an object made up of several char variables. An object has variables in it as well as methods that can manipulate it.</a:t>
            </a:r>
          </a:p>
          <a:p>
            <a:pPr>
              <a:lnSpc>
                <a:spcPct val="80000"/>
              </a:lnSpc>
            </a:pPr>
            <a:endParaRPr lang="en-US" sz="2000" dirty="0" smtClean="0"/>
          </a:p>
          <a:p>
            <a:pPr>
              <a:lnSpc>
                <a:spcPct val="80000"/>
              </a:lnSpc>
            </a:pPr>
            <a:r>
              <a:rPr lang="en-US" sz="2000" dirty="0" smtClean="0"/>
              <a:t>The  fact that a </a:t>
            </a:r>
            <a:r>
              <a:rPr lang="en-US" sz="2000" b="1" dirty="0" smtClean="0">
                <a:solidFill>
                  <a:srgbClr val="034CA1"/>
                </a:solidFill>
                <a:latin typeface="Courier New" pitchFamily="49" charset="0"/>
              </a:rPr>
              <a:t>String</a:t>
            </a:r>
            <a:r>
              <a:rPr lang="en-US" sz="2000" dirty="0" smtClean="0"/>
              <a:t> is an object and not a variable means that it can do more than a variable. For instance we have  many useful methods for manipulating strings</a:t>
            </a:r>
          </a:p>
          <a:p>
            <a:pPr lvl="1">
              <a:lnSpc>
                <a:spcPct val="80000"/>
              </a:lnSpc>
              <a:buNone/>
            </a:pPr>
            <a:endParaRPr lang="en-US" b="1" dirty="0" smtClean="0">
              <a:solidFill>
                <a:srgbClr val="034CA1"/>
              </a:solidFill>
              <a:latin typeface="Courier New" pitchFamily="49" charset="0"/>
            </a:endParaRPr>
          </a:p>
          <a:p>
            <a:pPr lvl="1">
              <a:lnSpc>
                <a:spcPct val="80000"/>
              </a:lnSpc>
              <a:buNone/>
            </a:pPr>
            <a:endParaRPr lang="en-US" b="1" dirty="0">
              <a:solidFill>
                <a:srgbClr val="034CA1"/>
              </a:solidFill>
              <a:latin typeface="Courier New" pitchFamily="49" charset="0"/>
            </a:endParaRPr>
          </a:p>
          <a:p>
            <a:pPr>
              <a:lnSpc>
                <a:spcPct val="80000"/>
              </a:lnSpc>
              <a:buNone/>
            </a:pPr>
            <a:endParaRPr lang="en-US" sz="2000" b="1" dirty="0" smtClean="0">
              <a:solidFill>
                <a:srgbClr val="034CA1"/>
              </a:solidFill>
              <a:latin typeface="Courier New" pitchFamily="49" charset="0"/>
            </a:endParaRPr>
          </a:p>
          <a:p>
            <a:endParaRPr lang="en-GB" sz="2000" dirty="0"/>
          </a:p>
        </p:txBody>
      </p:sp>
      <p:pic>
        <p:nvPicPr>
          <p:cNvPr id="2050" name="Picture 2"/>
          <p:cNvPicPr>
            <a:picLocks noChangeAspect="1" noChangeArrowheads="1"/>
          </p:cNvPicPr>
          <p:nvPr/>
        </p:nvPicPr>
        <p:blipFill rotWithShape="1">
          <a:blip r:embed="rId2" cstate="print"/>
          <a:srcRect r="56913"/>
          <a:stretch/>
        </p:blipFill>
        <p:spPr bwMode="auto">
          <a:xfrm>
            <a:off x="6228184" y="1052736"/>
            <a:ext cx="2637251" cy="3697264"/>
          </a:xfrm>
          <a:prstGeom prst="rect">
            <a:avLst/>
          </a:prstGeom>
          <a:noFill/>
          <a:ln w="9525">
            <a:noFill/>
            <a:miter lim="800000"/>
            <a:headEnd/>
            <a:tailEnd/>
          </a:ln>
        </p:spPr>
      </p:pic>
      <p:sp>
        <p:nvSpPr>
          <p:cNvPr id="5" name="Rectangle 4"/>
          <p:cNvSpPr/>
          <p:nvPr/>
        </p:nvSpPr>
        <p:spPr>
          <a:xfrm>
            <a:off x="899592" y="5949280"/>
            <a:ext cx="7605803" cy="548483"/>
          </a:xfrm>
          <a:prstGeom prst="rect">
            <a:avLst/>
          </a:prstGeom>
        </p:spPr>
        <p:txBody>
          <a:bodyPr wrap="square">
            <a:spAutoFit/>
          </a:bodyPr>
          <a:lstStyle/>
          <a:p>
            <a:pPr marL="285750" indent="-285750">
              <a:lnSpc>
                <a:spcPct val="80000"/>
              </a:lnSpc>
              <a:buFont typeface="Arial" pitchFamily="34" charset="0"/>
              <a:buChar char="•"/>
            </a:pPr>
            <a:r>
              <a:rPr lang="en-US" dirty="0">
                <a:solidFill>
                  <a:srgbClr val="00B050"/>
                </a:solidFill>
                <a:latin typeface="Courier New" pitchFamily="49" charset="0"/>
              </a:rPr>
              <a:t>Exercise: Modify the previous program to display the size of the word.</a:t>
            </a:r>
            <a:endParaRPr lang="en-GB" dirty="0">
              <a:solidFill>
                <a:srgbClr val="00B050"/>
              </a:solidFill>
            </a:endParaRPr>
          </a:p>
        </p:txBody>
      </p:sp>
      <p:sp>
        <p:nvSpPr>
          <p:cNvPr id="6" name="Rectangle 5"/>
          <p:cNvSpPr/>
          <p:nvPr/>
        </p:nvSpPr>
        <p:spPr>
          <a:xfrm>
            <a:off x="839415" y="4752598"/>
            <a:ext cx="8197081" cy="757130"/>
          </a:xfrm>
          <a:prstGeom prst="rect">
            <a:avLst/>
          </a:prstGeom>
        </p:spPr>
        <p:txBody>
          <a:bodyPr wrap="square">
            <a:spAutoFit/>
          </a:bodyPr>
          <a:lstStyle/>
          <a:p>
            <a:pPr lvl="1">
              <a:lnSpc>
                <a:spcPct val="80000"/>
              </a:lnSpc>
              <a:buNone/>
            </a:pPr>
            <a:r>
              <a:rPr lang="en-US" b="1" dirty="0">
                <a:solidFill>
                  <a:srgbClr val="034CA1"/>
                </a:solidFill>
                <a:latin typeface="Courier New" pitchFamily="49" charset="0"/>
              </a:rPr>
              <a:t>String greeting = "Hello";</a:t>
            </a:r>
          </a:p>
          <a:p>
            <a:pPr lvl="1">
              <a:lnSpc>
                <a:spcPct val="80000"/>
              </a:lnSpc>
              <a:buNone/>
            </a:pPr>
            <a:r>
              <a:rPr lang="en-US" b="1" dirty="0" err="1">
                <a:solidFill>
                  <a:srgbClr val="034CA1"/>
                </a:solidFill>
                <a:latin typeface="Courier New" pitchFamily="49" charset="0"/>
              </a:rPr>
              <a:t>int</a:t>
            </a:r>
            <a:r>
              <a:rPr lang="en-US" b="1" dirty="0">
                <a:solidFill>
                  <a:srgbClr val="034CA1"/>
                </a:solidFill>
                <a:latin typeface="Courier New" pitchFamily="49" charset="0"/>
              </a:rPr>
              <a:t> count = </a:t>
            </a:r>
            <a:r>
              <a:rPr lang="en-US" b="1" dirty="0" err="1">
                <a:solidFill>
                  <a:srgbClr val="034CA1"/>
                </a:solidFill>
                <a:latin typeface="Courier New" pitchFamily="49" charset="0"/>
              </a:rPr>
              <a:t>greeting.length</a:t>
            </a:r>
            <a:r>
              <a:rPr lang="en-US" b="1" dirty="0">
                <a:solidFill>
                  <a:srgbClr val="034CA1"/>
                </a:solidFill>
                <a:latin typeface="Courier New" pitchFamily="49" charset="0"/>
              </a:rPr>
              <a:t>();</a:t>
            </a:r>
          </a:p>
          <a:p>
            <a:pPr lvl="1">
              <a:lnSpc>
                <a:spcPct val="80000"/>
              </a:lnSpc>
              <a:buNone/>
            </a:pPr>
            <a:r>
              <a:rPr lang="en-US" b="1" dirty="0" err="1">
                <a:solidFill>
                  <a:srgbClr val="034CA1"/>
                </a:solidFill>
                <a:latin typeface="Courier New" pitchFamily="49" charset="0"/>
              </a:rPr>
              <a:t>System.out.println</a:t>
            </a:r>
            <a:r>
              <a:rPr lang="en-US" b="1" dirty="0">
                <a:solidFill>
                  <a:srgbClr val="034CA1"/>
                </a:solidFill>
                <a:latin typeface="Courier New" pitchFamily="49" charset="0"/>
              </a:rPr>
              <a:t>("Length is " </a:t>
            </a:r>
            <a:r>
              <a:rPr lang="en-US" b="1" dirty="0" smtClean="0">
                <a:solidFill>
                  <a:srgbClr val="034CA1"/>
                </a:solidFill>
                <a:latin typeface="Courier New" pitchFamily="49" charset="0"/>
              </a:rPr>
              <a:t>+ </a:t>
            </a:r>
            <a:r>
              <a:rPr lang="en-US" b="1" dirty="0" err="1" smtClean="0">
                <a:solidFill>
                  <a:srgbClr val="034CA1"/>
                </a:solidFill>
                <a:latin typeface="Courier New" pitchFamily="49" charset="0"/>
              </a:rPr>
              <a:t>greeting.length</a:t>
            </a:r>
            <a:r>
              <a:rPr lang="en-US" b="1" dirty="0">
                <a:solidFill>
                  <a:srgbClr val="034CA1"/>
                </a:solidFill>
                <a:latin typeface="Courier New" pitchFamily="49" charset="0"/>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algn="l" eaLnBrk="1" hangingPunct="1"/>
            <a:r>
              <a:rPr lang="en-US" sz="2000" u="sng" dirty="0" smtClean="0"/>
              <a:t>Arithmetic's in Java</a:t>
            </a:r>
          </a:p>
        </p:txBody>
      </p:sp>
      <p:sp>
        <p:nvSpPr>
          <p:cNvPr id="34838" name="Text Box 22"/>
          <p:cNvSpPr txBox="1">
            <a:spLocks noChangeArrowheads="1"/>
          </p:cNvSpPr>
          <p:nvPr/>
        </p:nvSpPr>
        <p:spPr bwMode="auto">
          <a:xfrm>
            <a:off x="587375" y="1196975"/>
            <a:ext cx="8233097" cy="5078313"/>
          </a:xfrm>
          <a:prstGeom prst="rect">
            <a:avLst/>
          </a:prstGeom>
          <a:noFill/>
          <a:ln w="12700">
            <a:noFill/>
            <a:miter lim="800000"/>
            <a:headEnd type="none" w="sm" len="sm"/>
            <a:tailEnd type="none" w="sm" len="sm"/>
          </a:ln>
        </p:spPr>
        <p:txBody>
          <a:bodyPr wrap="square">
            <a:spAutoFit/>
          </a:bodyPr>
          <a:lstStyle/>
          <a:p>
            <a:pPr marL="285750" indent="-285750">
              <a:lnSpc>
                <a:spcPct val="90000"/>
              </a:lnSpc>
              <a:buFont typeface="Arial" pitchFamily="34" charset="0"/>
              <a:buChar char="•"/>
            </a:pPr>
            <a:r>
              <a:rPr lang="en-US" dirty="0" smtClean="0"/>
              <a:t>As in most languages, </a:t>
            </a:r>
            <a:r>
              <a:rPr lang="en-US" i="1" dirty="0" smtClean="0"/>
              <a:t>expressions</a:t>
            </a:r>
            <a:r>
              <a:rPr lang="en-US" dirty="0" smtClean="0"/>
              <a:t> can be formed in Java using variables, constants, and arithmetic operators</a:t>
            </a:r>
          </a:p>
          <a:p>
            <a:pPr marL="285750" indent="-285750">
              <a:lnSpc>
                <a:spcPct val="90000"/>
              </a:lnSpc>
              <a:buFont typeface="Arial" pitchFamily="34" charset="0"/>
              <a:buChar char="•"/>
            </a:pPr>
            <a:r>
              <a:rPr lang="en-US" dirty="0" smtClean="0"/>
              <a:t>These operators are </a:t>
            </a:r>
            <a:r>
              <a:rPr lang="en-US" b="1" dirty="0" smtClean="0">
                <a:latin typeface="Courier New" pitchFamily="49" charset="0"/>
              </a:rPr>
              <a:t>+</a:t>
            </a:r>
            <a:r>
              <a:rPr lang="en-US" dirty="0" smtClean="0"/>
              <a:t> (addition), </a:t>
            </a:r>
            <a:r>
              <a:rPr lang="en-US" b="1" dirty="0" smtClean="0">
                <a:latin typeface="Courier New" pitchFamily="49" charset="0"/>
              </a:rPr>
              <a:t>-</a:t>
            </a:r>
            <a:r>
              <a:rPr lang="en-US" dirty="0" smtClean="0"/>
              <a:t> (subtraction), </a:t>
            </a:r>
            <a:r>
              <a:rPr lang="en-US" b="1" dirty="0" smtClean="0">
                <a:latin typeface="Courier New" pitchFamily="49" charset="0"/>
              </a:rPr>
              <a:t>*</a:t>
            </a:r>
            <a:r>
              <a:rPr lang="en-US" dirty="0" smtClean="0"/>
              <a:t> (multiplication), </a:t>
            </a:r>
            <a:r>
              <a:rPr lang="en-US" b="1" dirty="0" smtClean="0">
                <a:latin typeface="Courier New" pitchFamily="49" charset="0"/>
              </a:rPr>
              <a:t>/</a:t>
            </a:r>
            <a:r>
              <a:rPr lang="en-US" dirty="0" smtClean="0">
                <a:latin typeface="Courier New" pitchFamily="49" charset="0"/>
              </a:rPr>
              <a:t> </a:t>
            </a:r>
            <a:r>
              <a:rPr lang="en-US" dirty="0" smtClean="0"/>
              <a:t>(division), and </a:t>
            </a:r>
            <a:r>
              <a:rPr lang="en-US" b="1" dirty="0" smtClean="0">
                <a:latin typeface="Courier New" pitchFamily="49" charset="0"/>
              </a:rPr>
              <a:t>%</a:t>
            </a:r>
            <a:r>
              <a:rPr lang="en-US" dirty="0" smtClean="0"/>
              <a:t> (modulo, remainder)</a:t>
            </a:r>
          </a:p>
          <a:p>
            <a:pPr>
              <a:spcBef>
                <a:spcPct val="20000"/>
              </a:spcBef>
              <a:buClr>
                <a:schemeClr val="tx2"/>
              </a:buClr>
              <a:buSzPct val="75000"/>
            </a:pPr>
            <a:endParaRPr lang="en-US" dirty="0" smtClean="0"/>
          </a:p>
          <a:p>
            <a:pPr>
              <a:spcBef>
                <a:spcPct val="20000"/>
              </a:spcBef>
              <a:buClr>
                <a:schemeClr val="tx2"/>
              </a:buClr>
              <a:buSzPct val="75000"/>
            </a:pPr>
            <a:endParaRPr lang="en-US" dirty="0"/>
          </a:p>
          <a:p>
            <a:pPr>
              <a:spcBef>
                <a:spcPct val="20000"/>
              </a:spcBef>
              <a:buClr>
                <a:schemeClr val="tx2"/>
              </a:buClr>
              <a:buSzPct val="75000"/>
            </a:pPr>
            <a:endParaRPr lang="en-US" dirty="0" smtClean="0"/>
          </a:p>
          <a:p>
            <a:pPr>
              <a:spcBef>
                <a:spcPct val="20000"/>
              </a:spcBef>
              <a:buClr>
                <a:schemeClr val="tx2"/>
              </a:buClr>
              <a:buSzPct val="75000"/>
            </a:pPr>
            <a:endParaRPr lang="en-US" dirty="0"/>
          </a:p>
          <a:p>
            <a:pPr>
              <a:spcBef>
                <a:spcPct val="20000"/>
              </a:spcBef>
              <a:buClr>
                <a:schemeClr val="tx2"/>
              </a:buClr>
              <a:buSzPct val="75000"/>
            </a:pPr>
            <a:endParaRPr lang="en-US" dirty="0" smtClean="0"/>
          </a:p>
          <a:p>
            <a:pPr>
              <a:spcBef>
                <a:spcPct val="20000"/>
              </a:spcBef>
              <a:buClr>
                <a:schemeClr val="tx2"/>
              </a:buClr>
              <a:buSzPct val="75000"/>
            </a:pPr>
            <a:endParaRPr lang="en-US" dirty="0"/>
          </a:p>
          <a:p>
            <a:pPr>
              <a:spcBef>
                <a:spcPct val="20000"/>
              </a:spcBef>
              <a:buClr>
                <a:schemeClr val="tx2"/>
              </a:buClr>
              <a:buSzPct val="75000"/>
            </a:pPr>
            <a:endParaRPr lang="en-US" dirty="0" smtClean="0"/>
          </a:p>
          <a:p>
            <a:pPr>
              <a:spcBef>
                <a:spcPct val="20000"/>
              </a:spcBef>
              <a:buClr>
                <a:schemeClr val="tx2"/>
              </a:buClr>
              <a:buSzPct val="75000"/>
            </a:pPr>
            <a:endParaRPr lang="en-US" dirty="0"/>
          </a:p>
          <a:p>
            <a:pPr>
              <a:spcBef>
                <a:spcPct val="20000"/>
              </a:spcBef>
              <a:buClr>
                <a:schemeClr val="tx2"/>
              </a:buClr>
              <a:buSzPct val="75000"/>
            </a:pPr>
            <a:endParaRPr lang="en-US" dirty="0" smtClean="0"/>
          </a:p>
          <a:p>
            <a:pPr marL="285750" indent="-285750">
              <a:spcBef>
                <a:spcPct val="20000"/>
              </a:spcBef>
              <a:buClr>
                <a:schemeClr val="tx2"/>
              </a:buClr>
              <a:buSzPct val="75000"/>
              <a:buFont typeface="Arial" pitchFamily="34" charset="0"/>
              <a:buChar char="•"/>
            </a:pPr>
            <a:r>
              <a:rPr lang="en-US" dirty="0" smtClean="0"/>
              <a:t>Similar to other programming languages assignment is from left to right</a:t>
            </a:r>
            <a:endParaRPr lang="en-US" dirty="0"/>
          </a:p>
          <a:p>
            <a:pPr>
              <a:spcBef>
                <a:spcPct val="20000"/>
              </a:spcBef>
              <a:buClr>
                <a:schemeClr val="tx2"/>
              </a:buClr>
              <a:buSzPct val="75000"/>
            </a:pPr>
            <a:r>
              <a:rPr lang="en-US" dirty="0" smtClean="0">
                <a:solidFill>
                  <a:srgbClr val="00B050"/>
                </a:solidFill>
              </a:rPr>
              <a:t>Exercise</a:t>
            </a:r>
            <a:r>
              <a:rPr lang="en-US" dirty="0">
                <a:solidFill>
                  <a:srgbClr val="00B050"/>
                </a:solidFill>
              </a:rPr>
              <a:t>: </a:t>
            </a:r>
            <a:endParaRPr lang="en-US" dirty="0" smtClean="0">
              <a:solidFill>
                <a:srgbClr val="00B050"/>
              </a:solidFill>
            </a:endParaRPr>
          </a:p>
          <a:p>
            <a:pPr marL="342900" indent="-342900">
              <a:spcBef>
                <a:spcPct val="20000"/>
              </a:spcBef>
              <a:buClr>
                <a:schemeClr val="tx2"/>
              </a:buClr>
              <a:buSzPct val="75000"/>
              <a:buFont typeface="+mj-lt"/>
              <a:buAutoNum type="arabicPeriod"/>
            </a:pPr>
            <a:r>
              <a:rPr lang="en-US" dirty="0" smtClean="0">
                <a:solidFill>
                  <a:srgbClr val="00B050"/>
                </a:solidFill>
              </a:rPr>
              <a:t>Write </a:t>
            </a:r>
            <a:r>
              <a:rPr lang="en-US" dirty="0">
                <a:solidFill>
                  <a:srgbClr val="00B050"/>
                </a:solidFill>
              </a:rPr>
              <a:t>a program that can be used to </a:t>
            </a:r>
            <a:r>
              <a:rPr lang="en-US" dirty="0" smtClean="0">
                <a:solidFill>
                  <a:srgbClr val="00B050"/>
                </a:solidFill>
              </a:rPr>
              <a:t>convert a figure in </a:t>
            </a:r>
            <a:r>
              <a:rPr lang="en-US" dirty="0" err="1" smtClean="0">
                <a:solidFill>
                  <a:srgbClr val="00B050"/>
                </a:solidFill>
              </a:rPr>
              <a:t>Ksh</a:t>
            </a:r>
            <a:r>
              <a:rPr lang="en-US" dirty="0" smtClean="0">
                <a:solidFill>
                  <a:srgbClr val="00B050"/>
                </a:solidFill>
              </a:rPr>
              <a:t> to USD</a:t>
            </a:r>
          </a:p>
        </p:txBody>
      </p:sp>
      <p:sp>
        <p:nvSpPr>
          <p:cNvPr id="17412" name="Rectangle 15"/>
          <p:cNvSpPr>
            <a:spLocks noChangeArrowheads="1"/>
          </p:cNvSpPr>
          <p:nvPr/>
        </p:nvSpPr>
        <p:spPr bwMode="auto">
          <a:xfrm>
            <a:off x="971600" y="2420888"/>
            <a:ext cx="5943600" cy="2584450"/>
          </a:xfrm>
          <a:prstGeom prst="rect">
            <a:avLst/>
          </a:prstGeom>
          <a:solidFill>
            <a:schemeClr val="tx2">
              <a:lumMod val="25000"/>
              <a:lumOff val="75000"/>
            </a:schemeClr>
          </a:solidFill>
          <a:ln w="9525">
            <a:noFill/>
            <a:miter lim="800000"/>
            <a:headEnd/>
            <a:tailEnd/>
          </a:ln>
        </p:spPr>
        <p:txBody>
          <a:bodyPr>
            <a:spAutoFit/>
          </a:bodyPr>
          <a:lstStyle/>
          <a:p>
            <a:r>
              <a:rPr lang="en-GB" dirty="0">
                <a:solidFill>
                  <a:srgbClr val="0000FF"/>
                </a:solidFill>
              </a:rPr>
              <a:t>public class </a:t>
            </a:r>
            <a:r>
              <a:rPr lang="en-GB" dirty="0" err="1">
                <a:solidFill>
                  <a:srgbClr val="0000FF"/>
                </a:solidFill>
              </a:rPr>
              <a:t>Classwork</a:t>
            </a:r>
            <a:r>
              <a:rPr lang="en-GB" dirty="0">
                <a:solidFill>
                  <a:srgbClr val="0000FF"/>
                </a:solidFill>
              </a:rPr>
              <a:t> {</a:t>
            </a:r>
          </a:p>
          <a:p>
            <a:r>
              <a:rPr lang="en-GB" dirty="0">
                <a:solidFill>
                  <a:srgbClr val="0000FF"/>
                </a:solidFill>
              </a:rPr>
              <a:t>public static void main(String[] </a:t>
            </a:r>
            <a:r>
              <a:rPr lang="en-GB" dirty="0" err="1">
                <a:solidFill>
                  <a:srgbClr val="0000FF"/>
                </a:solidFill>
              </a:rPr>
              <a:t>args</a:t>
            </a:r>
            <a:r>
              <a:rPr lang="en-GB" dirty="0">
                <a:solidFill>
                  <a:srgbClr val="0000FF"/>
                </a:solidFill>
              </a:rPr>
              <a:t>) {</a:t>
            </a:r>
          </a:p>
          <a:p>
            <a:r>
              <a:rPr lang="en-GB" dirty="0">
                <a:solidFill>
                  <a:srgbClr val="0000FF"/>
                </a:solidFill>
              </a:rPr>
              <a:t>   </a:t>
            </a:r>
            <a:r>
              <a:rPr lang="en-GB" dirty="0" err="1">
                <a:solidFill>
                  <a:srgbClr val="0000FF"/>
                </a:solidFill>
              </a:rPr>
              <a:t>int</a:t>
            </a:r>
            <a:r>
              <a:rPr lang="en-GB" dirty="0">
                <a:solidFill>
                  <a:srgbClr val="0000FF"/>
                </a:solidFill>
              </a:rPr>
              <a:t> a=3;</a:t>
            </a:r>
          </a:p>
          <a:p>
            <a:r>
              <a:rPr lang="en-GB" dirty="0">
                <a:solidFill>
                  <a:srgbClr val="0000FF"/>
                </a:solidFill>
              </a:rPr>
              <a:t>   </a:t>
            </a:r>
            <a:r>
              <a:rPr lang="en-GB" dirty="0" err="1">
                <a:solidFill>
                  <a:srgbClr val="0000FF"/>
                </a:solidFill>
              </a:rPr>
              <a:t>int</a:t>
            </a:r>
            <a:r>
              <a:rPr lang="en-GB" dirty="0">
                <a:solidFill>
                  <a:srgbClr val="0000FF"/>
                </a:solidFill>
              </a:rPr>
              <a:t> b=2;</a:t>
            </a:r>
          </a:p>
          <a:p>
            <a:r>
              <a:rPr lang="en-GB" dirty="0">
                <a:solidFill>
                  <a:srgbClr val="0000FF"/>
                </a:solidFill>
              </a:rPr>
              <a:t>   </a:t>
            </a:r>
            <a:r>
              <a:rPr lang="en-GB" dirty="0" err="1">
                <a:solidFill>
                  <a:srgbClr val="0000FF"/>
                </a:solidFill>
              </a:rPr>
              <a:t>int</a:t>
            </a:r>
            <a:r>
              <a:rPr lang="en-GB" dirty="0">
                <a:solidFill>
                  <a:srgbClr val="0000FF"/>
                </a:solidFill>
              </a:rPr>
              <a:t> c;</a:t>
            </a:r>
          </a:p>
          <a:p>
            <a:r>
              <a:rPr lang="en-GB" dirty="0">
                <a:solidFill>
                  <a:srgbClr val="0000FF"/>
                </a:solidFill>
              </a:rPr>
              <a:t>   c=</a:t>
            </a:r>
            <a:r>
              <a:rPr lang="en-GB" dirty="0" err="1">
                <a:solidFill>
                  <a:srgbClr val="0000FF"/>
                </a:solidFill>
              </a:rPr>
              <a:t>a+b</a:t>
            </a:r>
            <a:r>
              <a:rPr lang="en-GB" dirty="0">
                <a:solidFill>
                  <a:srgbClr val="0000FF"/>
                </a:solidFill>
              </a:rPr>
              <a:t>;</a:t>
            </a:r>
          </a:p>
          <a:p>
            <a:r>
              <a:rPr lang="en-GB" dirty="0">
                <a:solidFill>
                  <a:srgbClr val="0000FF"/>
                </a:solidFill>
              </a:rPr>
              <a:t>      </a:t>
            </a:r>
            <a:r>
              <a:rPr lang="en-GB" dirty="0" err="1">
                <a:solidFill>
                  <a:srgbClr val="0000FF"/>
                </a:solidFill>
              </a:rPr>
              <a:t>System.out.println</a:t>
            </a:r>
            <a:r>
              <a:rPr lang="en-GB" dirty="0">
                <a:solidFill>
                  <a:srgbClr val="0000FF"/>
                </a:solidFill>
              </a:rPr>
              <a:t>(c);      </a:t>
            </a:r>
          </a:p>
          <a:p>
            <a:r>
              <a:rPr lang="en-GB" dirty="0">
                <a:solidFill>
                  <a:srgbClr val="0000FF"/>
                </a:solidFill>
              </a:rPr>
              <a:t>    }</a:t>
            </a:r>
          </a:p>
          <a:p>
            <a:r>
              <a:rPr lang="en-GB" dirty="0">
                <a:solidFill>
                  <a:srgbClr val="0000FF"/>
                </a:solidFill>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838">
                                            <p:txEl>
                                              <p:pRg st="0" end="0"/>
                                            </p:txEl>
                                          </p:spTgt>
                                        </p:tgtEl>
                                        <p:attrNameLst>
                                          <p:attrName>style.visibility</p:attrName>
                                        </p:attrNameLst>
                                      </p:cBhvr>
                                      <p:to>
                                        <p:strVal val="visible"/>
                                      </p:to>
                                    </p:set>
                                    <p:anim calcmode="lin" valueType="num">
                                      <p:cBhvr additive="base">
                                        <p:cTn id="7" dur="500" fill="hold"/>
                                        <p:tgtEl>
                                          <p:spTgt spid="3483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8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838">
                                            <p:txEl>
                                              <p:pRg st="1" end="1"/>
                                            </p:txEl>
                                          </p:spTgt>
                                        </p:tgtEl>
                                        <p:attrNameLst>
                                          <p:attrName>style.visibility</p:attrName>
                                        </p:attrNameLst>
                                      </p:cBhvr>
                                      <p:to>
                                        <p:strVal val="visible"/>
                                      </p:to>
                                    </p:set>
                                    <p:anim calcmode="lin" valueType="num">
                                      <p:cBhvr additive="base">
                                        <p:cTn id="13" dur="500" fill="hold"/>
                                        <p:tgtEl>
                                          <p:spTgt spid="3483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483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838">
                                            <p:txEl>
                                              <p:pRg st="11" end="11"/>
                                            </p:txEl>
                                          </p:spTgt>
                                        </p:tgtEl>
                                        <p:attrNameLst>
                                          <p:attrName>style.visibility</p:attrName>
                                        </p:attrNameLst>
                                      </p:cBhvr>
                                      <p:to>
                                        <p:strVal val="visible"/>
                                      </p:to>
                                    </p:set>
                                    <p:anim calcmode="lin" valueType="num">
                                      <p:cBhvr additive="base">
                                        <p:cTn id="19" dur="500" fill="hold"/>
                                        <p:tgtEl>
                                          <p:spTgt spid="34838">
                                            <p:txEl>
                                              <p:pRg st="11" end="1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4838">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4838">
                                            <p:txEl>
                                              <p:pRg st="12" end="12"/>
                                            </p:txEl>
                                          </p:spTgt>
                                        </p:tgtEl>
                                        <p:attrNameLst>
                                          <p:attrName>style.visibility</p:attrName>
                                        </p:attrNameLst>
                                      </p:cBhvr>
                                      <p:to>
                                        <p:strVal val="visible"/>
                                      </p:to>
                                    </p:set>
                                    <p:anim calcmode="lin" valueType="num">
                                      <p:cBhvr additive="base">
                                        <p:cTn id="25" dur="500" fill="hold"/>
                                        <p:tgtEl>
                                          <p:spTgt spid="34838">
                                            <p:txEl>
                                              <p:pRg st="12" end="1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4838">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34838">
                                            <p:txEl>
                                              <p:pRg st="13" end="13"/>
                                            </p:txEl>
                                          </p:spTgt>
                                        </p:tgtEl>
                                        <p:attrNameLst>
                                          <p:attrName>style.visibility</p:attrName>
                                        </p:attrNameLst>
                                      </p:cBhvr>
                                      <p:to>
                                        <p:strVal val="visible"/>
                                      </p:to>
                                    </p:set>
                                    <p:anim calcmode="lin" valueType="num">
                                      <p:cBhvr additive="base">
                                        <p:cTn id="31" dur="500" fill="hold"/>
                                        <p:tgtEl>
                                          <p:spTgt spid="34838">
                                            <p:txEl>
                                              <p:pRg st="13" end="1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34838">
                                            <p:txEl>
                                              <p:pRg st="13" end="1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build="p" autoUpdateAnimBg="0"/>
      <p:bldP spid="174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p:cNvSpPr>
            <a:spLocks noGrp="1" noChangeArrowheads="1"/>
          </p:cNvSpPr>
          <p:nvPr>
            <p:ph type="title"/>
          </p:nvPr>
        </p:nvSpPr>
        <p:spPr/>
        <p:txBody>
          <a:bodyPr>
            <a:normAutofit/>
          </a:bodyPr>
          <a:lstStyle/>
          <a:p>
            <a:pPr algn="l" eaLnBrk="1" hangingPunct="1"/>
            <a:r>
              <a:rPr lang="en-US" sz="2000" u="sng" dirty="0" smtClean="0"/>
              <a:t>Importing Packages and Classes</a:t>
            </a:r>
          </a:p>
        </p:txBody>
      </p:sp>
      <p:sp>
        <p:nvSpPr>
          <p:cNvPr id="57346" name="Rectangle 3"/>
          <p:cNvSpPr>
            <a:spLocks noGrp="1" noChangeArrowheads="1"/>
          </p:cNvSpPr>
          <p:nvPr>
            <p:ph sz="quarter" idx="13"/>
          </p:nvPr>
        </p:nvSpPr>
        <p:spPr>
          <a:xfrm>
            <a:off x="1043608" y="1124744"/>
            <a:ext cx="7776864" cy="3474720"/>
          </a:xfrm>
        </p:spPr>
        <p:txBody>
          <a:bodyPr>
            <a:normAutofit/>
          </a:bodyPr>
          <a:lstStyle/>
          <a:p>
            <a:pPr lvl="1">
              <a:lnSpc>
                <a:spcPct val="90000"/>
              </a:lnSpc>
            </a:pPr>
            <a:r>
              <a:rPr lang="en-US" dirty="0" smtClean="0">
                <a:solidFill>
                  <a:srgbClr val="0000FF"/>
                </a:solidFill>
              </a:rPr>
              <a:t>Libraries</a:t>
            </a:r>
            <a:r>
              <a:rPr lang="en-US" dirty="0" smtClean="0"/>
              <a:t> in Java are called </a:t>
            </a:r>
            <a:r>
              <a:rPr lang="en-US" i="1" dirty="0" smtClean="0">
                <a:solidFill>
                  <a:srgbClr val="0000FF"/>
                </a:solidFill>
              </a:rPr>
              <a:t>packages</a:t>
            </a:r>
          </a:p>
          <a:p>
            <a:pPr lvl="1">
              <a:lnSpc>
                <a:spcPct val="90000"/>
              </a:lnSpc>
            </a:pPr>
            <a:endParaRPr lang="en-US" i="1" dirty="0" smtClean="0"/>
          </a:p>
          <a:p>
            <a:pPr lvl="1" eaLnBrk="1" hangingPunct="1">
              <a:lnSpc>
                <a:spcPct val="90000"/>
              </a:lnSpc>
            </a:pPr>
            <a:r>
              <a:rPr lang="en-US" sz="2000" dirty="0" smtClean="0"/>
              <a:t>A package is a </a:t>
            </a:r>
            <a:r>
              <a:rPr lang="en-US" sz="2000" dirty="0" smtClean="0">
                <a:solidFill>
                  <a:srgbClr val="0000FF"/>
                </a:solidFill>
              </a:rPr>
              <a:t>collection of classes </a:t>
            </a:r>
            <a:r>
              <a:rPr lang="en-US" sz="2000" dirty="0" smtClean="0"/>
              <a:t>that is stored in a manner that makes it easily accessible to any program</a:t>
            </a:r>
          </a:p>
          <a:p>
            <a:pPr lvl="1" eaLnBrk="1" hangingPunct="1">
              <a:lnSpc>
                <a:spcPct val="90000"/>
              </a:lnSpc>
            </a:pPr>
            <a:endParaRPr lang="en-US" sz="2000" dirty="0" smtClean="0"/>
          </a:p>
          <a:p>
            <a:pPr lvl="1" eaLnBrk="1" hangingPunct="1">
              <a:lnSpc>
                <a:spcPct val="90000"/>
              </a:lnSpc>
            </a:pPr>
            <a:r>
              <a:rPr lang="en-US" sz="2000" dirty="0" smtClean="0"/>
              <a:t>In order </a:t>
            </a:r>
            <a:r>
              <a:rPr lang="en-US" sz="2000" dirty="0" smtClean="0">
                <a:solidFill>
                  <a:srgbClr val="0000FF"/>
                </a:solidFill>
              </a:rPr>
              <a:t>to use a class </a:t>
            </a:r>
            <a:r>
              <a:rPr lang="en-US" sz="2000" dirty="0" smtClean="0"/>
              <a:t>that belongs to a package,  the class must be brought into a program using </a:t>
            </a:r>
            <a:r>
              <a:rPr lang="en-US" sz="2000" dirty="0" smtClean="0">
                <a:solidFill>
                  <a:srgbClr val="0000FF"/>
                </a:solidFill>
              </a:rPr>
              <a:t>an </a:t>
            </a:r>
            <a:r>
              <a:rPr lang="en-US" sz="2000" i="1" dirty="0" smtClean="0">
                <a:solidFill>
                  <a:srgbClr val="0000FF"/>
                </a:solidFill>
              </a:rPr>
              <a:t>import</a:t>
            </a:r>
            <a:r>
              <a:rPr lang="en-US" sz="2000" dirty="0" smtClean="0">
                <a:solidFill>
                  <a:srgbClr val="0000FF"/>
                </a:solidFill>
              </a:rPr>
              <a:t> statement</a:t>
            </a:r>
          </a:p>
          <a:p>
            <a:pPr lvl="1" eaLnBrk="1" hangingPunct="1">
              <a:lnSpc>
                <a:spcPct val="90000"/>
              </a:lnSpc>
            </a:pPr>
            <a:endParaRPr lang="en-US" sz="2000" dirty="0" smtClean="0"/>
          </a:p>
          <a:p>
            <a:pPr lvl="1" eaLnBrk="1" hangingPunct="1">
              <a:lnSpc>
                <a:spcPct val="90000"/>
              </a:lnSpc>
            </a:pPr>
            <a:r>
              <a:rPr lang="en-US" sz="2000" dirty="0" smtClean="0"/>
              <a:t>Classes found in the package </a:t>
            </a:r>
            <a:r>
              <a:rPr lang="en-US" sz="2000" b="1" dirty="0" err="1" smtClean="0">
                <a:solidFill>
                  <a:srgbClr val="034CA1"/>
                </a:solidFill>
                <a:latin typeface="Courier New" pitchFamily="49" charset="0"/>
              </a:rPr>
              <a:t>java.lang</a:t>
            </a:r>
            <a:r>
              <a:rPr lang="en-US" sz="2000" dirty="0" smtClean="0"/>
              <a:t> are </a:t>
            </a:r>
            <a:r>
              <a:rPr lang="en-US" sz="2000" dirty="0" smtClean="0">
                <a:solidFill>
                  <a:srgbClr val="0000FF"/>
                </a:solidFill>
              </a:rPr>
              <a:t>imported automatically</a:t>
            </a:r>
            <a:r>
              <a:rPr lang="en-US" sz="2000" dirty="0" smtClean="0"/>
              <a:t> into every Java program</a:t>
            </a:r>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001890" y="260648"/>
            <a:ext cx="6512511" cy="1143000"/>
          </a:xfrm>
        </p:spPr>
        <p:txBody>
          <a:bodyPr/>
          <a:lstStyle/>
          <a:p>
            <a:pPr algn="l" eaLnBrk="1" hangingPunct="1"/>
            <a:r>
              <a:rPr lang="en-US" sz="2000" u="sng" dirty="0" smtClean="0"/>
              <a:t>Input in Java</a:t>
            </a:r>
          </a:p>
        </p:txBody>
      </p:sp>
      <p:sp>
        <p:nvSpPr>
          <p:cNvPr id="34838" name="Text Box 22"/>
          <p:cNvSpPr txBox="1">
            <a:spLocks noChangeArrowheads="1"/>
          </p:cNvSpPr>
          <p:nvPr/>
        </p:nvSpPr>
        <p:spPr bwMode="auto">
          <a:xfrm>
            <a:off x="549275" y="764704"/>
            <a:ext cx="4418261" cy="3582519"/>
          </a:xfrm>
          <a:prstGeom prst="rect">
            <a:avLst/>
          </a:prstGeom>
          <a:noFill/>
          <a:ln w="12700">
            <a:noFill/>
            <a:miter lim="800000"/>
            <a:headEnd type="none" w="sm" len="sm"/>
            <a:tailEnd type="none" w="sm" len="sm"/>
          </a:ln>
        </p:spPr>
        <p:txBody>
          <a:bodyPr wrap="square">
            <a:spAutoFit/>
          </a:bodyPr>
          <a:lstStyle/>
          <a:p>
            <a:pPr>
              <a:lnSpc>
                <a:spcPct val="90000"/>
              </a:lnSpc>
              <a:buFont typeface="Arial" pitchFamily="34" charset="0"/>
              <a:buChar char="•"/>
            </a:pPr>
            <a:r>
              <a:rPr lang="en-US" dirty="0" smtClean="0"/>
              <a:t>Starting with version 5.0, Java includes a class for doing simple </a:t>
            </a:r>
            <a:r>
              <a:rPr lang="en-US" dirty="0" smtClean="0">
                <a:solidFill>
                  <a:srgbClr val="0000FF"/>
                </a:solidFill>
              </a:rPr>
              <a:t>keyboard input </a:t>
            </a:r>
            <a:r>
              <a:rPr lang="en-US" dirty="0" smtClean="0"/>
              <a:t>named the</a:t>
            </a:r>
            <a:r>
              <a:rPr lang="en-US" dirty="0" smtClean="0">
                <a:solidFill>
                  <a:srgbClr val="0000FF"/>
                </a:solidFill>
              </a:rPr>
              <a:t> </a:t>
            </a:r>
            <a:r>
              <a:rPr lang="en-US" b="1" dirty="0" smtClean="0">
                <a:solidFill>
                  <a:srgbClr val="0000FF"/>
                </a:solidFill>
                <a:latin typeface="Courier New" pitchFamily="49" charset="0"/>
              </a:rPr>
              <a:t>Scanner</a:t>
            </a:r>
            <a:r>
              <a:rPr lang="en-US" dirty="0" smtClean="0">
                <a:solidFill>
                  <a:srgbClr val="0000FF"/>
                </a:solidFill>
              </a:rPr>
              <a:t> </a:t>
            </a:r>
            <a:r>
              <a:rPr lang="en-US" dirty="0" smtClean="0"/>
              <a:t>class</a:t>
            </a:r>
          </a:p>
          <a:p>
            <a:pPr>
              <a:lnSpc>
                <a:spcPct val="90000"/>
              </a:lnSpc>
              <a:buFont typeface="Arial" pitchFamily="34" charset="0"/>
              <a:buChar char="•"/>
            </a:pPr>
            <a:endParaRPr lang="en-US" dirty="0" smtClean="0"/>
          </a:p>
          <a:p>
            <a:pPr>
              <a:lnSpc>
                <a:spcPct val="90000"/>
              </a:lnSpc>
              <a:buFont typeface="Arial" pitchFamily="34" charset="0"/>
              <a:buChar char="•"/>
            </a:pPr>
            <a:r>
              <a:rPr lang="en-US" dirty="0" smtClean="0"/>
              <a:t>In order to use the </a:t>
            </a:r>
            <a:r>
              <a:rPr lang="en-US" b="1" dirty="0" smtClean="0">
                <a:solidFill>
                  <a:srgbClr val="034CA1"/>
                </a:solidFill>
                <a:latin typeface="Courier New" pitchFamily="49" charset="0"/>
              </a:rPr>
              <a:t>Scanner</a:t>
            </a:r>
            <a:r>
              <a:rPr lang="en-US" dirty="0" smtClean="0"/>
              <a:t> class, a program must include the following line near the start of the file:</a:t>
            </a:r>
          </a:p>
          <a:p>
            <a:pPr algn="ctr">
              <a:lnSpc>
                <a:spcPct val="90000"/>
              </a:lnSpc>
            </a:pPr>
            <a:r>
              <a:rPr lang="en-US" b="1" dirty="0" smtClean="0">
                <a:solidFill>
                  <a:srgbClr val="00B050"/>
                </a:solidFill>
                <a:latin typeface="Courier New" pitchFamily="49" charset="0"/>
              </a:rPr>
              <a:t>import </a:t>
            </a:r>
            <a:r>
              <a:rPr lang="en-US" b="1" dirty="0" err="1" smtClean="0">
                <a:solidFill>
                  <a:srgbClr val="00B050"/>
                </a:solidFill>
                <a:latin typeface="Courier New" pitchFamily="49" charset="0"/>
              </a:rPr>
              <a:t>java.util.Scanner</a:t>
            </a:r>
            <a:endParaRPr lang="en-US" b="1" dirty="0" smtClean="0">
              <a:solidFill>
                <a:srgbClr val="00B050"/>
              </a:solidFill>
              <a:latin typeface="Courier New" pitchFamily="49" charset="0"/>
            </a:endParaRPr>
          </a:p>
          <a:p>
            <a:pPr algn="ctr">
              <a:lnSpc>
                <a:spcPct val="90000"/>
              </a:lnSpc>
            </a:pPr>
            <a:endParaRPr lang="en-US" dirty="0" smtClean="0">
              <a:solidFill>
                <a:srgbClr val="00B050"/>
              </a:solidFill>
            </a:endParaRPr>
          </a:p>
          <a:p>
            <a:pPr>
              <a:lnSpc>
                <a:spcPct val="90000"/>
              </a:lnSpc>
              <a:buFont typeface="Arial" pitchFamily="34" charset="0"/>
              <a:buChar char="•"/>
            </a:pPr>
            <a:r>
              <a:rPr lang="en-US" dirty="0" smtClean="0"/>
              <a:t>This statement tells Java to </a:t>
            </a:r>
          </a:p>
          <a:p>
            <a:pPr lvl="1">
              <a:lnSpc>
                <a:spcPct val="90000"/>
              </a:lnSpc>
              <a:buFont typeface="Wingdings" pitchFamily="2" charset="2"/>
              <a:buChar char="Ø"/>
            </a:pPr>
            <a:r>
              <a:rPr lang="en-US" dirty="0" smtClean="0"/>
              <a:t>Make the</a:t>
            </a:r>
            <a:r>
              <a:rPr lang="en-US" dirty="0" smtClean="0">
                <a:solidFill>
                  <a:srgbClr val="0000FF"/>
                </a:solidFill>
              </a:rPr>
              <a:t> </a:t>
            </a:r>
            <a:r>
              <a:rPr lang="en-US" b="1" dirty="0" smtClean="0">
                <a:solidFill>
                  <a:srgbClr val="0000FF"/>
                </a:solidFill>
                <a:latin typeface="Courier New" pitchFamily="49" charset="0"/>
              </a:rPr>
              <a:t>Scanner</a:t>
            </a:r>
            <a:r>
              <a:rPr lang="en-US" dirty="0" smtClean="0">
                <a:solidFill>
                  <a:srgbClr val="0000FF"/>
                </a:solidFill>
              </a:rPr>
              <a:t> </a:t>
            </a:r>
            <a:r>
              <a:rPr lang="en-US" dirty="0" smtClean="0"/>
              <a:t>class available to the program</a:t>
            </a:r>
          </a:p>
          <a:p>
            <a:pPr lvl="1">
              <a:lnSpc>
                <a:spcPct val="90000"/>
              </a:lnSpc>
              <a:buFont typeface="Wingdings" pitchFamily="2" charset="2"/>
              <a:buChar char="Ø"/>
            </a:pPr>
            <a:r>
              <a:rPr lang="en-US" dirty="0" smtClean="0"/>
              <a:t>Find the </a:t>
            </a:r>
            <a:r>
              <a:rPr lang="en-US" dirty="0"/>
              <a:t>Scanner class </a:t>
            </a:r>
            <a:r>
              <a:rPr lang="en-US" dirty="0" smtClean="0"/>
              <a:t>in a </a:t>
            </a:r>
            <a:r>
              <a:rPr lang="en-US" i="1" dirty="0" smtClean="0">
                <a:solidFill>
                  <a:srgbClr val="0000FF"/>
                </a:solidFill>
              </a:rPr>
              <a:t>package</a:t>
            </a:r>
            <a:r>
              <a:rPr lang="en-US" dirty="0" smtClean="0"/>
              <a:t> named </a:t>
            </a:r>
            <a:r>
              <a:rPr lang="en-US" b="1" dirty="0" err="1" smtClean="0">
                <a:solidFill>
                  <a:srgbClr val="034CA1"/>
                </a:solidFill>
                <a:latin typeface="Courier New" pitchFamily="49" charset="0"/>
              </a:rPr>
              <a:t>java.util</a:t>
            </a:r>
            <a:endParaRPr lang="en-US" b="1" dirty="0" smtClean="0">
              <a:solidFill>
                <a:srgbClr val="034CA1"/>
              </a:solidFill>
              <a:latin typeface="Courier New" pitchFamily="49" charset="0"/>
            </a:endParaRPr>
          </a:p>
        </p:txBody>
      </p:sp>
      <p:sp>
        <p:nvSpPr>
          <p:cNvPr id="18436" name="Rectangle 15"/>
          <p:cNvSpPr>
            <a:spLocks noChangeArrowheads="1"/>
          </p:cNvSpPr>
          <p:nvPr/>
        </p:nvSpPr>
        <p:spPr bwMode="auto">
          <a:xfrm>
            <a:off x="4967536" y="837867"/>
            <a:ext cx="4140968" cy="3970318"/>
          </a:xfrm>
          <a:prstGeom prst="rect">
            <a:avLst/>
          </a:prstGeom>
          <a:solidFill>
            <a:schemeClr val="tx2">
              <a:lumMod val="25000"/>
              <a:lumOff val="75000"/>
            </a:schemeClr>
          </a:solidFill>
          <a:ln w="9525">
            <a:noFill/>
            <a:miter lim="800000"/>
            <a:headEnd/>
            <a:tailEnd/>
          </a:ln>
        </p:spPr>
        <p:txBody>
          <a:bodyPr wrap="square">
            <a:spAutoFit/>
          </a:bodyPr>
          <a:lstStyle/>
          <a:p>
            <a:r>
              <a:rPr lang="en-GB" dirty="0">
                <a:solidFill>
                  <a:srgbClr val="FF0000"/>
                </a:solidFill>
              </a:rPr>
              <a:t>import </a:t>
            </a:r>
            <a:r>
              <a:rPr lang="en-GB" dirty="0" err="1">
                <a:solidFill>
                  <a:srgbClr val="FF0000"/>
                </a:solidFill>
              </a:rPr>
              <a:t>java.util.Scanner</a:t>
            </a:r>
            <a:r>
              <a:rPr lang="en-GB" dirty="0">
                <a:solidFill>
                  <a:srgbClr val="0000FF"/>
                </a:solidFill>
              </a:rPr>
              <a:t>;</a:t>
            </a:r>
          </a:p>
          <a:p>
            <a:r>
              <a:rPr lang="en-GB" dirty="0">
                <a:solidFill>
                  <a:srgbClr val="0000FF"/>
                </a:solidFill>
              </a:rPr>
              <a:t>public class </a:t>
            </a:r>
            <a:r>
              <a:rPr lang="en-GB" dirty="0" err="1">
                <a:solidFill>
                  <a:srgbClr val="0000FF"/>
                </a:solidFill>
              </a:rPr>
              <a:t>Classwork</a:t>
            </a:r>
            <a:r>
              <a:rPr lang="en-GB" dirty="0">
                <a:solidFill>
                  <a:srgbClr val="0000FF"/>
                </a:solidFill>
              </a:rPr>
              <a:t> {</a:t>
            </a:r>
          </a:p>
          <a:p>
            <a:r>
              <a:rPr lang="en-GB" dirty="0">
                <a:solidFill>
                  <a:srgbClr val="0000FF"/>
                </a:solidFill>
              </a:rPr>
              <a:t>public static void main(String[] </a:t>
            </a:r>
            <a:r>
              <a:rPr lang="en-GB" dirty="0" err="1">
                <a:solidFill>
                  <a:srgbClr val="0000FF"/>
                </a:solidFill>
              </a:rPr>
              <a:t>args</a:t>
            </a:r>
            <a:r>
              <a:rPr lang="en-GB" dirty="0">
                <a:solidFill>
                  <a:srgbClr val="0000FF"/>
                </a:solidFill>
              </a:rPr>
              <a:t>) </a:t>
            </a:r>
            <a:endParaRPr lang="en-GB" dirty="0" smtClean="0">
              <a:solidFill>
                <a:srgbClr val="0000FF"/>
              </a:solidFill>
            </a:endParaRPr>
          </a:p>
          <a:p>
            <a:r>
              <a:rPr lang="en-GB" dirty="0" smtClean="0">
                <a:solidFill>
                  <a:srgbClr val="0000FF"/>
                </a:solidFill>
              </a:rPr>
              <a:t>{</a:t>
            </a:r>
            <a:endParaRPr lang="en-GB" dirty="0">
              <a:solidFill>
                <a:srgbClr val="0000FF"/>
              </a:solidFill>
            </a:endParaRPr>
          </a:p>
          <a:p>
            <a:r>
              <a:rPr lang="en-GB" dirty="0">
                <a:solidFill>
                  <a:srgbClr val="FF0000"/>
                </a:solidFill>
              </a:rPr>
              <a:t> Scanner s = new Scanner (</a:t>
            </a:r>
            <a:r>
              <a:rPr lang="en-GB" dirty="0" err="1">
                <a:solidFill>
                  <a:srgbClr val="FF0000"/>
                </a:solidFill>
              </a:rPr>
              <a:t>System.in</a:t>
            </a:r>
            <a:r>
              <a:rPr lang="en-GB" dirty="0">
                <a:solidFill>
                  <a:srgbClr val="FF0000"/>
                </a:solidFill>
              </a:rPr>
              <a:t>);</a:t>
            </a:r>
          </a:p>
          <a:p>
            <a:r>
              <a:rPr lang="en-GB" dirty="0">
                <a:solidFill>
                  <a:srgbClr val="0000FF"/>
                </a:solidFill>
              </a:rPr>
              <a:t>  </a:t>
            </a:r>
            <a:r>
              <a:rPr lang="en-GB" dirty="0" err="1" smtClean="0">
                <a:solidFill>
                  <a:srgbClr val="0000FF"/>
                </a:solidFill>
              </a:rPr>
              <a:t>System.out.print</a:t>
            </a:r>
            <a:r>
              <a:rPr lang="en-GB" dirty="0">
                <a:solidFill>
                  <a:srgbClr val="0000FF"/>
                </a:solidFill>
              </a:rPr>
              <a:t>("Enter a number");</a:t>
            </a:r>
          </a:p>
          <a:p>
            <a:r>
              <a:rPr lang="en-GB" dirty="0">
                <a:solidFill>
                  <a:srgbClr val="0000FF"/>
                </a:solidFill>
              </a:rPr>
              <a:t>  </a:t>
            </a:r>
            <a:r>
              <a:rPr lang="en-GB" dirty="0" err="1" smtClean="0">
                <a:solidFill>
                  <a:srgbClr val="FF0000"/>
                </a:solidFill>
              </a:rPr>
              <a:t>int</a:t>
            </a:r>
            <a:r>
              <a:rPr lang="en-GB" dirty="0" smtClean="0">
                <a:solidFill>
                  <a:srgbClr val="FF0000"/>
                </a:solidFill>
              </a:rPr>
              <a:t> </a:t>
            </a:r>
            <a:r>
              <a:rPr lang="en-GB" dirty="0">
                <a:solidFill>
                  <a:srgbClr val="FF0000"/>
                </a:solidFill>
              </a:rPr>
              <a:t>a=</a:t>
            </a:r>
            <a:r>
              <a:rPr lang="en-GB" dirty="0" err="1">
                <a:solidFill>
                  <a:srgbClr val="FF0000"/>
                </a:solidFill>
              </a:rPr>
              <a:t>s.nextInt</a:t>
            </a:r>
            <a:r>
              <a:rPr lang="en-GB" dirty="0">
                <a:solidFill>
                  <a:srgbClr val="FF0000"/>
                </a:solidFill>
              </a:rPr>
              <a:t>();</a:t>
            </a:r>
          </a:p>
          <a:p>
            <a:r>
              <a:rPr lang="en-GB" dirty="0">
                <a:solidFill>
                  <a:srgbClr val="0000FF"/>
                </a:solidFill>
              </a:rPr>
              <a:t>  </a:t>
            </a:r>
            <a:r>
              <a:rPr lang="en-GB" dirty="0" err="1" smtClean="0">
                <a:solidFill>
                  <a:srgbClr val="0000FF"/>
                </a:solidFill>
              </a:rPr>
              <a:t>int</a:t>
            </a:r>
            <a:r>
              <a:rPr lang="en-GB" dirty="0" smtClean="0">
                <a:solidFill>
                  <a:srgbClr val="0000FF"/>
                </a:solidFill>
              </a:rPr>
              <a:t> </a:t>
            </a:r>
            <a:r>
              <a:rPr lang="en-GB" dirty="0">
                <a:solidFill>
                  <a:srgbClr val="0000FF"/>
                </a:solidFill>
              </a:rPr>
              <a:t>b=</a:t>
            </a:r>
            <a:r>
              <a:rPr lang="en-GB" dirty="0" err="1">
                <a:solidFill>
                  <a:srgbClr val="0000FF"/>
                </a:solidFill>
              </a:rPr>
              <a:t>s.nextInt</a:t>
            </a:r>
            <a:r>
              <a:rPr lang="en-GB" dirty="0">
                <a:solidFill>
                  <a:srgbClr val="0000FF"/>
                </a:solidFill>
              </a:rPr>
              <a:t>();</a:t>
            </a:r>
          </a:p>
          <a:p>
            <a:r>
              <a:rPr lang="en-GB" dirty="0">
                <a:solidFill>
                  <a:srgbClr val="0000FF"/>
                </a:solidFill>
              </a:rPr>
              <a:t>  </a:t>
            </a:r>
            <a:r>
              <a:rPr lang="en-GB" dirty="0" err="1" smtClean="0">
                <a:solidFill>
                  <a:srgbClr val="0000FF"/>
                </a:solidFill>
              </a:rPr>
              <a:t>int</a:t>
            </a:r>
            <a:r>
              <a:rPr lang="en-GB" dirty="0" smtClean="0">
                <a:solidFill>
                  <a:srgbClr val="0000FF"/>
                </a:solidFill>
              </a:rPr>
              <a:t> </a:t>
            </a:r>
            <a:r>
              <a:rPr lang="en-GB" dirty="0">
                <a:solidFill>
                  <a:srgbClr val="0000FF"/>
                </a:solidFill>
              </a:rPr>
              <a:t>c;</a:t>
            </a:r>
          </a:p>
          <a:p>
            <a:r>
              <a:rPr lang="en-GB" dirty="0">
                <a:solidFill>
                  <a:srgbClr val="0000FF"/>
                </a:solidFill>
              </a:rPr>
              <a:t>  </a:t>
            </a:r>
            <a:r>
              <a:rPr lang="en-GB" dirty="0" smtClean="0">
                <a:solidFill>
                  <a:srgbClr val="0000FF"/>
                </a:solidFill>
              </a:rPr>
              <a:t>c=</a:t>
            </a:r>
            <a:r>
              <a:rPr lang="en-GB" dirty="0" err="1" smtClean="0">
                <a:solidFill>
                  <a:srgbClr val="0000FF"/>
                </a:solidFill>
              </a:rPr>
              <a:t>a+b</a:t>
            </a:r>
            <a:r>
              <a:rPr lang="en-GB" dirty="0">
                <a:solidFill>
                  <a:srgbClr val="0000FF"/>
                </a:solidFill>
              </a:rPr>
              <a:t>;</a:t>
            </a:r>
          </a:p>
          <a:p>
            <a:r>
              <a:rPr lang="en-GB" dirty="0">
                <a:solidFill>
                  <a:srgbClr val="0000FF"/>
                </a:solidFill>
              </a:rPr>
              <a:t>  </a:t>
            </a:r>
            <a:r>
              <a:rPr lang="en-GB" dirty="0" err="1" smtClean="0">
                <a:solidFill>
                  <a:srgbClr val="0000FF"/>
                </a:solidFill>
              </a:rPr>
              <a:t>System.out.println</a:t>
            </a:r>
            <a:r>
              <a:rPr lang="en-GB" dirty="0" smtClean="0">
                <a:solidFill>
                  <a:srgbClr val="0000FF"/>
                </a:solidFill>
              </a:rPr>
              <a:t>(c</a:t>
            </a:r>
            <a:r>
              <a:rPr lang="en-GB" dirty="0">
                <a:solidFill>
                  <a:srgbClr val="0000FF"/>
                </a:solidFill>
              </a:rPr>
              <a:t>);</a:t>
            </a:r>
          </a:p>
          <a:p>
            <a:r>
              <a:rPr lang="en-GB" dirty="0">
                <a:solidFill>
                  <a:srgbClr val="0000FF"/>
                </a:solidFill>
              </a:rPr>
              <a:t>       }</a:t>
            </a:r>
          </a:p>
          <a:p>
            <a:r>
              <a:rPr lang="en-GB" dirty="0" smtClean="0">
                <a:solidFill>
                  <a:srgbClr val="0000FF"/>
                </a:solidFill>
              </a:rPr>
              <a:t>}</a:t>
            </a:r>
          </a:p>
          <a:p>
            <a:endParaRPr lang="en-GB" dirty="0">
              <a:solidFill>
                <a:srgbClr val="0000FF"/>
              </a:solidFill>
            </a:endParaRPr>
          </a:p>
        </p:txBody>
      </p:sp>
      <p:sp>
        <p:nvSpPr>
          <p:cNvPr id="5" name="Rectangle 4"/>
          <p:cNvSpPr/>
          <p:nvPr/>
        </p:nvSpPr>
        <p:spPr>
          <a:xfrm>
            <a:off x="395536" y="4365104"/>
            <a:ext cx="8352928" cy="2585323"/>
          </a:xfrm>
          <a:prstGeom prst="rect">
            <a:avLst/>
          </a:prstGeom>
        </p:spPr>
        <p:txBody>
          <a:bodyPr wrap="square">
            <a:spAutoFit/>
          </a:bodyPr>
          <a:lstStyle/>
          <a:p>
            <a:pPr>
              <a:spcBef>
                <a:spcPct val="20000"/>
              </a:spcBef>
              <a:buClr>
                <a:schemeClr val="tx2"/>
              </a:buClr>
              <a:buSzPct val="75000"/>
              <a:buFont typeface="Arial" pitchFamily="34" charset="0"/>
              <a:buChar char="•"/>
            </a:pPr>
            <a:r>
              <a:rPr lang="en-US" dirty="0" smtClean="0"/>
              <a:t>To perform input:</a:t>
            </a:r>
          </a:p>
          <a:p>
            <a:pPr>
              <a:spcBef>
                <a:spcPct val="20000"/>
              </a:spcBef>
              <a:buClr>
                <a:schemeClr val="tx2"/>
              </a:buClr>
              <a:buSzPct val="75000"/>
            </a:pPr>
            <a:r>
              <a:rPr lang="en-US" dirty="0" smtClean="0"/>
              <a:t>1. Create an object to accept the data (lets call it </a:t>
            </a:r>
            <a:r>
              <a:rPr lang="en-US" dirty="0" smtClean="0">
                <a:solidFill>
                  <a:srgbClr val="0000FF"/>
                </a:solidFill>
              </a:rPr>
              <a:t>s</a:t>
            </a:r>
            <a:r>
              <a:rPr lang="en-US" dirty="0" smtClean="0"/>
              <a:t>) </a:t>
            </a:r>
          </a:p>
          <a:p>
            <a:pPr>
              <a:spcBef>
                <a:spcPct val="20000"/>
              </a:spcBef>
              <a:buClr>
                <a:schemeClr val="tx2"/>
              </a:buClr>
              <a:buSzPct val="75000"/>
            </a:pPr>
            <a:r>
              <a:rPr lang="en-US" dirty="0" smtClean="0"/>
              <a:t>	 </a:t>
            </a:r>
            <a:r>
              <a:rPr lang="en-GB" dirty="0" smtClean="0">
                <a:solidFill>
                  <a:srgbClr val="00B050"/>
                </a:solidFill>
              </a:rPr>
              <a:t>Scanner s = new Scanner (</a:t>
            </a:r>
            <a:r>
              <a:rPr lang="en-GB" dirty="0" err="1" smtClean="0">
                <a:solidFill>
                  <a:srgbClr val="00B050"/>
                </a:solidFill>
              </a:rPr>
              <a:t>System.in</a:t>
            </a:r>
            <a:r>
              <a:rPr lang="en-GB" dirty="0" smtClean="0">
                <a:solidFill>
                  <a:srgbClr val="00B050"/>
                </a:solidFill>
              </a:rPr>
              <a:t>);</a:t>
            </a:r>
            <a:endParaRPr lang="en-US" dirty="0" smtClean="0">
              <a:solidFill>
                <a:srgbClr val="00B050"/>
              </a:solidFill>
            </a:endParaRPr>
          </a:p>
          <a:p>
            <a:pPr>
              <a:spcBef>
                <a:spcPct val="20000"/>
              </a:spcBef>
              <a:buClr>
                <a:schemeClr val="tx2"/>
              </a:buClr>
              <a:buSzPct val="75000"/>
            </a:pPr>
            <a:r>
              <a:rPr lang="en-US" dirty="0" smtClean="0"/>
              <a:t>2. Accept the data – </a:t>
            </a:r>
          </a:p>
          <a:p>
            <a:pPr>
              <a:spcBef>
                <a:spcPct val="20000"/>
              </a:spcBef>
              <a:buClr>
                <a:schemeClr val="tx2"/>
              </a:buClr>
              <a:buSzPct val="75000"/>
            </a:pPr>
            <a:r>
              <a:rPr lang="en-GB" dirty="0" smtClean="0">
                <a:solidFill>
                  <a:srgbClr val="0000FF"/>
                </a:solidFill>
              </a:rPr>
              <a:t>	</a:t>
            </a:r>
            <a:r>
              <a:rPr lang="en-GB" dirty="0" err="1" smtClean="0">
                <a:solidFill>
                  <a:srgbClr val="00B050"/>
                </a:solidFill>
              </a:rPr>
              <a:t>int</a:t>
            </a:r>
            <a:r>
              <a:rPr lang="en-GB" dirty="0" smtClean="0">
                <a:solidFill>
                  <a:srgbClr val="00B050"/>
                </a:solidFill>
              </a:rPr>
              <a:t> a=</a:t>
            </a:r>
            <a:r>
              <a:rPr lang="en-GB" dirty="0" err="1" smtClean="0">
                <a:solidFill>
                  <a:srgbClr val="00B050"/>
                </a:solidFill>
              </a:rPr>
              <a:t>s.nextInt</a:t>
            </a:r>
            <a:r>
              <a:rPr lang="en-GB" dirty="0" smtClean="0">
                <a:solidFill>
                  <a:srgbClr val="00B050"/>
                </a:solidFill>
              </a:rPr>
              <a:t>();  </a:t>
            </a:r>
            <a:r>
              <a:rPr lang="en-US" b="1" dirty="0" err="1" smtClean="0">
                <a:latin typeface="Courier New" pitchFamily="49" charset="0"/>
              </a:rPr>
              <a:t>nextInt</a:t>
            </a:r>
            <a:r>
              <a:rPr lang="en-US" b="1" dirty="0" smtClean="0">
                <a:latin typeface="Courier New" pitchFamily="49" charset="0"/>
              </a:rPr>
              <a:t>()</a:t>
            </a:r>
            <a:r>
              <a:rPr lang="en-US" dirty="0" smtClean="0"/>
              <a:t> reads one </a:t>
            </a:r>
            <a:r>
              <a:rPr lang="en-US" b="1" dirty="0" err="1" smtClean="0">
                <a:latin typeface="Courier New" pitchFamily="49" charset="0"/>
              </a:rPr>
              <a:t>int</a:t>
            </a:r>
            <a:r>
              <a:rPr lang="en-GB" dirty="0" smtClean="0"/>
              <a:t> or use </a:t>
            </a:r>
            <a:r>
              <a:rPr lang="en-US" b="1" dirty="0" smtClean="0">
                <a:latin typeface="Courier New" pitchFamily="49" charset="0"/>
              </a:rPr>
              <a:t>next()</a:t>
            </a:r>
            <a:r>
              <a:rPr lang="en-US" dirty="0" smtClean="0"/>
              <a:t> to read   			one string</a:t>
            </a:r>
          </a:p>
          <a:p>
            <a:pPr>
              <a:spcBef>
                <a:spcPct val="20000"/>
              </a:spcBef>
              <a:buClr>
                <a:schemeClr val="tx2"/>
              </a:buClr>
              <a:buSzPct val="75000"/>
            </a:pPr>
            <a:r>
              <a:rPr lang="en-US" dirty="0">
                <a:solidFill>
                  <a:srgbClr val="00B050"/>
                </a:solidFill>
              </a:rPr>
              <a:t>Exercise: </a:t>
            </a:r>
            <a:r>
              <a:rPr lang="en-US" dirty="0" smtClean="0">
                <a:solidFill>
                  <a:srgbClr val="00B050"/>
                </a:solidFill>
              </a:rPr>
              <a:t>Write </a:t>
            </a:r>
            <a:r>
              <a:rPr lang="en-US" dirty="0">
                <a:solidFill>
                  <a:srgbClr val="00B050"/>
                </a:solidFill>
              </a:rPr>
              <a:t>a program that can be used to ask the user for their name and then it displays this name</a:t>
            </a:r>
            <a:r>
              <a:rPr lang="en-US" dirty="0" smtClean="0">
                <a:solidFill>
                  <a:srgbClr val="00B050"/>
                </a:solidFill>
              </a:rPr>
              <a:t>.</a:t>
            </a:r>
            <a:endParaRPr lang="en-US"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4838">
                                            <p:txEl>
                                              <p:pRg st="0" end="0"/>
                                            </p:txEl>
                                          </p:spTgt>
                                        </p:tgtEl>
                                        <p:attrNameLst>
                                          <p:attrName>style.visibility</p:attrName>
                                        </p:attrNameLst>
                                      </p:cBhvr>
                                      <p:to>
                                        <p:strVal val="visible"/>
                                      </p:to>
                                    </p:set>
                                    <p:anim calcmode="lin" valueType="num">
                                      <p:cBhvr additive="base">
                                        <p:cTn id="7" dur="500" fill="hold"/>
                                        <p:tgtEl>
                                          <p:spTgt spid="3483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3483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34838">
                                            <p:txEl>
                                              <p:pRg st="2" end="2"/>
                                            </p:txEl>
                                          </p:spTgt>
                                        </p:tgtEl>
                                        <p:attrNameLst>
                                          <p:attrName>style.visibility</p:attrName>
                                        </p:attrNameLst>
                                      </p:cBhvr>
                                      <p:to>
                                        <p:strVal val="visible"/>
                                      </p:to>
                                    </p:set>
                                    <p:anim calcmode="lin" valueType="num">
                                      <p:cBhvr additive="base">
                                        <p:cTn id="13" dur="500" fill="hold"/>
                                        <p:tgtEl>
                                          <p:spTgt spid="34838">
                                            <p:txEl>
                                              <p:pRg st="2" end="2"/>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3483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34838">
                                            <p:txEl>
                                              <p:pRg st="3" end="3"/>
                                            </p:txEl>
                                          </p:spTgt>
                                        </p:tgtEl>
                                        <p:attrNameLst>
                                          <p:attrName>style.visibility</p:attrName>
                                        </p:attrNameLst>
                                      </p:cBhvr>
                                      <p:to>
                                        <p:strVal val="visible"/>
                                      </p:to>
                                    </p:set>
                                    <p:anim calcmode="lin" valueType="num">
                                      <p:cBhvr additive="base">
                                        <p:cTn id="19" dur="500" fill="hold"/>
                                        <p:tgtEl>
                                          <p:spTgt spid="34838">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3483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34838">
                                            <p:txEl>
                                              <p:pRg st="5" end="5"/>
                                            </p:txEl>
                                          </p:spTgt>
                                        </p:tgtEl>
                                        <p:attrNameLst>
                                          <p:attrName>style.visibility</p:attrName>
                                        </p:attrNameLst>
                                      </p:cBhvr>
                                      <p:to>
                                        <p:strVal val="visible"/>
                                      </p:to>
                                    </p:set>
                                    <p:anim calcmode="lin" valueType="num">
                                      <p:cBhvr additive="base">
                                        <p:cTn id="25" dur="500" fill="hold"/>
                                        <p:tgtEl>
                                          <p:spTgt spid="34838">
                                            <p:txEl>
                                              <p:pRg st="5" end="5"/>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34838">
                                            <p:txEl>
                                              <p:pRg st="5" end="5"/>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34838">
                                            <p:txEl>
                                              <p:pRg st="6" end="6"/>
                                            </p:txEl>
                                          </p:spTgt>
                                        </p:tgtEl>
                                        <p:attrNameLst>
                                          <p:attrName>style.visibility</p:attrName>
                                        </p:attrNameLst>
                                      </p:cBhvr>
                                      <p:to>
                                        <p:strVal val="visible"/>
                                      </p:to>
                                    </p:set>
                                    <p:anim calcmode="lin" valueType="num">
                                      <p:cBhvr additive="base">
                                        <p:cTn id="29" dur="500" fill="hold"/>
                                        <p:tgtEl>
                                          <p:spTgt spid="34838">
                                            <p:txEl>
                                              <p:pRg st="6" end="6"/>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34838">
                                            <p:txEl>
                                              <p:pRg st="6" end="6"/>
                                            </p:txEl>
                                          </p:spTgt>
                                        </p:tgtEl>
                                        <p:attrNameLst>
                                          <p:attrName>ppt_y</p:attrName>
                                        </p:attrNameLst>
                                      </p:cBhvr>
                                      <p:tavLst>
                                        <p:tav tm="0">
                                          <p:val>
                                            <p:strVal val="#ppt_y"/>
                                          </p:val>
                                        </p:tav>
                                        <p:tav tm="100000">
                                          <p:val>
                                            <p:strVal val="#ppt_y"/>
                                          </p:val>
                                        </p:tav>
                                      </p:tavLst>
                                    </p:anim>
                                  </p:childTnLst>
                                </p:cTn>
                              </p:par>
                              <p:par>
                                <p:cTn id="31" presetID="2" presetClass="entr" presetSubtype="2" fill="hold" grpId="0" nodeType="withEffect">
                                  <p:stCondLst>
                                    <p:cond delay="0"/>
                                  </p:stCondLst>
                                  <p:childTnLst>
                                    <p:set>
                                      <p:cBhvr>
                                        <p:cTn id="32" dur="1" fill="hold">
                                          <p:stCondLst>
                                            <p:cond delay="0"/>
                                          </p:stCondLst>
                                        </p:cTn>
                                        <p:tgtEl>
                                          <p:spTgt spid="34838">
                                            <p:txEl>
                                              <p:pRg st="7" end="7"/>
                                            </p:txEl>
                                          </p:spTgt>
                                        </p:tgtEl>
                                        <p:attrNameLst>
                                          <p:attrName>style.visibility</p:attrName>
                                        </p:attrNameLst>
                                      </p:cBhvr>
                                      <p:to>
                                        <p:strVal val="visible"/>
                                      </p:to>
                                    </p:set>
                                    <p:anim calcmode="lin" valueType="num">
                                      <p:cBhvr additive="base">
                                        <p:cTn id="33" dur="500" fill="hold"/>
                                        <p:tgtEl>
                                          <p:spTgt spid="34838">
                                            <p:txEl>
                                              <p:pRg st="7" end="7"/>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3483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84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38" grpId="0" build="p" autoUpdateAnimBg="0"/>
      <p:bldP spid="1843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GB" sz="2000" u="sng" dirty="0" smtClean="0"/>
              <a:t>Control Structures in Java</a:t>
            </a:r>
            <a:br>
              <a:rPr lang="en-GB" sz="2000" u="sng" dirty="0" smtClean="0"/>
            </a:br>
            <a:endParaRPr lang="en-GB" sz="2000" u="sng" dirty="0"/>
          </a:p>
        </p:txBody>
      </p:sp>
      <p:sp>
        <p:nvSpPr>
          <p:cNvPr id="3" name="Content Placeholder 2"/>
          <p:cNvSpPr>
            <a:spLocks noGrp="1"/>
          </p:cNvSpPr>
          <p:nvPr>
            <p:ph sz="quarter" idx="13"/>
          </p:nvPr>
        </p:nvSpPr>
        <p:spPr>
          <a:xfrm>
            <a:off x="1043608" y="1034400"/>
            <a:ext cx="7632848" cy="3474720"/>
          </a:xfrm>
        </p:spPr>
        <p:txBody>
          <a:bodyPr>
            <a:normAutofit/>
          </a:bodyPr>
          <a:lstStyle/>
          <a:p>
            <a:r>
              <a:rPr lang="en-GB" sz="1800" dirty="0" smtClean="0"/>
              <a:t>Control Structures are used to </a:t>
            </a:r>
            <a:r>
              <a:rPr lang="en-GB" sz="1800" dirty="0" smtClean="0">
                <a:solidFill>
                  <a:srgbClr val="0000FF"/>
                </a:solidFill>
              </a:rPr>
              <a:t>manipulate the flow of control</a:t>
            </a:r>
            <a:r>
              <a:rPr lang="en-GB" sz="1800" dirty="0" smtClean="0"/>
              <a:t>.</a:t>
            </a:r>
          </a:p>
          <a:p>
            <a:endParaRPr lang="en-GB" sz="1800" dirty="0" smtClean="0"/>
          </a:p>
          <a:p>
            <a:pPr>
              <a:lnSpc>
                <a:spcPct val="80000"/>
              </a:lnSpc>
            </a:pPr>
            <a:r>
              <a:rPr lang="en-US" sz="1800" dirty="0" smtClean="0"/>
              <a:t>As in most programming languages, </a:t>
            </a:r>
            <a:r>
              <a:rPr lang="en-US" sz="1800" i="1" dirty="0" smtClean="0"/>
              <a:t>flow of control</a:t>
            </a:r>
            <a:r>
              <a:rPr lang="en-US" sz="1800" dirty="0" smtClean="0"/>
              <a:t> in Java refers to its </a:t>
            </a:r>
            <a:r>
              <a:rPr lang="en-US" sz="1800" i="1" dirty="0" smtClean="0">
                <a:solidFill>
                  <a:srgbClr val="0000FF"/>
                </a:solidFill>
              </a:rPr>
              <a:t>branching</a:t>
            </a:r>
            <a:r>
              <a:rPr lang="en-US" sz="1800" dirty="0" smtClean="0">
                <a:solidFill>
                  <a:srgbClr val="0000FF"/>
                </a:solidFill>
              </a:rPr>
              <a:t> and </a:t>
            </a:r>
            <a:r>
              <a:rPr lang="en-US" sz="1800" i="1" dirty="0" smtClean="0">
                <a:solidFill>
                  <a:srgbClr val="0000FF"/>
                </a:solidFill>
              </a:rPr>
              <a:t>looping</a:t>
            </a:r>
            <a:r>
              <a:rPr lang="en-US" sz="1800" dirty="0" smtClean="0">
                <a:solidFill>
                  <a:srgbClr val="0000FF"/>
                </a:solidFill>
              </a:rPr>
              <a:t> mechanisms</a:t>
            </a:r>
          </a:p>
          <a:p>
            <a:pPr>
              <a:lnSpc>
                <a:spcPct val="80000"/>
              </a:lnSpc>
            </a:pPr>
            <a:endParaRPr lang="en-US" sz="1800" dirty="0" smtClean="0"/>
          </a:p>
          <a:p>
            <a:pPr lvl="1">
              <a:lnSpc>
                <a:spcPct val="80000"/>
              </a:lnSpc>
            </a:pPr>
            <a:r>
              <a:rPr lang="en-US" sz="1600" dirty="0" smtClean="0"/>
              <a:t>Branching - Java has several branching mechanisms:  </a:t>
            </a:r>
            <a:r>
              <a:rPr lang="en-US" sz="1600" b="1" dirty="0" smtClean="0">
                <a:solidFill>
                  <a:srgbClr val="034CA1"/>
                </a:solidFill>
                <a:latin typeface="Courier New" pitchFamily="49" charset="0"/>
              </a:rPr>
              <a:t>if-else</a:t>
            </a:r>
            <a:r>
              <a:rPr lang="en-US" sz="1600" b="1" dirty="0" smtClean="0">
                <a:solidFill>
                  <a:srgbClr val="034CA1"/>
                </a:solidFill>
              </a:rPr>
              <a:t>, </a:t>
            </a:r>
            <a:r>
              <a:rPr lang="en-US" sz="1600" b="1" dirty="0" smtClean="0">
                <a:solidFill>
                  <a:srgbClr val="034CA1"/>
                </a:solidFill>
                <a:latin typeface="Courier New" pitchFamily="49" charset="0"/>
              </a:rPr>
              <a:t>if</a:t>
            </a:r>
            <a:r>
              <a:rPr lang="en-US" sz="1600" b="1" dirty="0" smtClean="0">
                <a:solidFill>
                  <a:srgbClr val="034CA1"/>
                </a:solidFill>
              </a:rPr>
              <a:t>,</a:t>
            </a:r>
            <a:r>
              <a:rPr lang="en-US" sz="1600" dirty="0" smtClean="0">
                <a:solidFill>
                  <a:srgbClr val="034CA1"/>
                </a:solidFill>
              </a:rPr>
              <a:t> </a:t>
            </a:r>
            <a:r>
              <a:rPr lang="en-US" sz="1600" dirty="0" smtClean="0"/>
              <a:t>and </a:t>
            </a:r>
            <a:r>
              <a:rPr lang="en-US" sz="1600" b="1" dirty="0" smtClean="0">
                <a:solidFill>
                  <a:srgbClr val="034CA1"/>
                </a:solidFill>
                <a:latin typeface="Courier New" pitchFamily="49" charset="0"/>
              </a:rPr>
              <a:t>switch</a:t>
            </a:r>
            <a:r>
              <a:rPr lang="en-US" sz="1600" dirty="0" smtClean="0"/>
              <a:t> statements</a:t>
            </a:r>
          </a:p>
          <a:p>
            <a:pPr>
              <a:lnSpc>
                <a:spcPct val="80000"/>
              </a:lnSpc>
            </a:pPr>
            <a:endParaRPr lang="en-US" sz="1800" dirty="0" smtClean="0"/>
          </a:p>
          <a:p>
            <a:pPr lvl="1">
              <a:lnSpc>
                <a:spcPct val="80000"/>
              </a:lnSpc>
            </a:pPr>
            <a:r>
              <a:rPr lang="en-US" sz="1600" dirty="0" smtClean="0"/>
              <a:t>Looping - Java has three types of loop statements:  the </a:t>
            </a:r>
            <a:r>
              <a:rPr lang="en-US" sz="1600" b="1" dirty="0" smtClean="0">
                <a:solidFill>
                  <a:srgbClr val="034CA1"/>
                </a:solidFill>
                <a:latin typeface="Courier New" pitchFamily="49" charset="0"/>
              </a:rPr>
              <a:t>while</a:t>
            </a:r>
            <a:r>
              <a:rPr lang="en-US" sz="1600" b="1" dirty="0" smtClean="0"/>
              <a:t>, </a:t>
            </a:r>
            <a:r>
              <a:rPr lang="en-US" sz="1600" b="1" dirty="0" smtClean="0">
                <a:solidFill>
                  <a:srgbClr val="034CA1"/>
                </a:solidFill>
                <a:latin typeface="Courier New" pitchFamily="49" charset="0"/>
              </a:rPr>
              <a:t>do-while</a:t>
            </a:r>
            <a:r>
              <a:rPr lang="en-US" sz="1600" dirty="0" smtClean="0"/>
              <a:t>, and </a:t>
            </a:r>
            <a:r>
              <a:rPr lang="en-US" sz="1600" b="1" dirty="0" smtClean="0">
                <a:solidFill>
                  <a:srgbClr val="034CA1"/>
                </a:solidFill>
                <a:latin typeface="Courier New" pitchFamily="49" charset="0"/>
              </a:rPr>
              <a:t>for</a:t>
            </a:r>
            <a:r>
              <a:rPr lang="en-US" sz="1600" dirty="0" smtClean="0">
                <a:solidFill>
                  <a:srgbClr val="034CA1"/>
                </a:solidFill>
                <a:latin typeface="Courier New" pitchFamily="49" charset="0"/>
              </a:rPr>
              <a:t> </a:t>
            </a:r>
            <a:r>
              <a:rPr lang="en-US" sz="1600" dirty="0" smtClean="0"/>
              <a:t>statements</a:t>
            </a:r>
          </a:p>
          <a:p>
            <a:endParaRPr lang="en-GB" sz="1800" dirty="0"/>
          </a:p>
        </p:txBody>
      </p:sp>
      <p:pic>
        <p:nvPicPr>
          <p:cNvPr id="3074" name="Picture 2"/>
          <p:cNvPicPr>
            <a:picLocks noChangeAspect="1" noChangeArrowheads="1"/>
          </p:cNvPicPr>
          <p:nvPr/>
        </p:nvPicPr>
        <p:blipFill>
          <a:blip r:embed="rId2" cstate="print"/>
          <a:srcRect/>
          <a:stretch>
            <a:fillRect/>
          </a:stretch>
        </p:blipFill>
        <p:spPr bwMode="auto">
          <a:xfrm rot="20347761">
            <a:off x="1459497" y="4760877"/>
            <a:ext cx="2641968" cy="800100"/>
          </a:xfrm>
          <a:prstGeom prst="rect">
            <a:avLst/>
          </a:prstGeom>
          <a:noFill/>
          <a:ln w="9525">
            <a:solidFill>
              <a:schemeClr val="tx2"/>
            </a:solidFill>
            <a:miter lim="800000"/>
            <a:headEnd/>
            <a:tailEnd/>
          </a:ln>
        </p:spPr>
      </p:pic>
      <p:pic>
        <p:nvPicPr>
          <p:cNvPr id="3075" name="Picture 3"/>
          <p:cNvPicPr>
            <a:picLocks noChangeAspect="1" noChangeArrowheads="1"/>
          </p:cNvPicPr>
          <p:nvPr/>
        </p:nvPicPr>
        <p:blipFill>
          <a:blip r:embed="rId3" cstate="print"/>
          <a:srcRect/>
          <a:stretch>
            <a:fillRect/>
          </a:stretch>
        </p:blipFill>
        <p:spPr bwMode="auto">
          <a:xfrm>
            <a:off x="2339752" y="3956473"/>
            <a:ext cx="4032448" cy="720080"/>
          </a:xfrm>
          <a:prstGeom prst="rect">
            <a:avLst/>
          </a:prstGeom>
          <a:noFill/>
          <a:ln w="9525">
            <a:solidFill>
              <a:schemeClr val="tx2"/>
            </a:solidFill>
            <a:miter lim="800000"/>
            <a:headEnd/>
            <a:tailEnd/>
          </a:ln>
        </p:spPr>
      </p:pic>
      <p:pic>
        <p:nvPicPr>
          <p:cNvPr id="3076" name="Picture 4"/>
          <p:cNvPicPr>
            <a:picLocks noChangeAspect="1" noChangeArrowheads="1"/>
          </p:cNvPicPr>
          <p:nvPr/>
        </p:nvPicPr>
        <p:blipFill>
          <a:blip r:embed="rId4" cstate="print"/>
          <a:srcRect/>
          <a:stretch>
            <a:fillRect/>
          </a:stretch>
        </p:blipFill>
        <p:spPr bwMode="auto">
          <a:xfrm rot="1390570">
            <a:off x="4624355" y="4843457"/>
            <a:ext cx="2945410" cy="1304860"/>
          </a:xfrm>
          <a:prstGeom prst="rect">
            <a:avLst/>
          </a:prstGeom>
          <a:noFill/>
          <a:ln w="9525">
            <a:solidFill>
              <a:schemeClr val="tx2"/>
            </a:solid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01890" y="548680"/>
            <a:ext cx="6512511" cy="504056"/>
          </a:xfrm>
        </p:spPr>
        <p:txBody>
          <a:bodyPr/>
          <a:lstStyle/>
          <a:p>
            <a:pPr algn="l"/>
            <a:r>
              <a:rPr lang="en-GB" sz="2000" u="sng" dirty="0" smtClean="0"/>
              <a:t>Boolean Expressions</a:t>
            </a:r>
            <a:endParaRPr lang="en-GB" sz="2000" u="sng" dirty="0"/>
          </a:p>
        </p:txBody>
      </p:sp>
      <p:sp>
        <p:nvSpPr>
          <p:cNvPr id="3" name="Content Placeholder 2"/>
          <p:cNvSpPr>
            <a:spLocks noGrp="1"/>
          </p:cNvSpPr>
          <p:nvPr>
            <p:ph sz="quarter" idx="13"/>
          </p:nvPr>
        </p:nvSpPr>
        <p:spPr>
          <a:xfrm>
            <a:off x="424698" y="1196752"/>
            <a:ext cx="8323765" cy="3474720"/>
          </a:xfrm>
        </p:spPr>
        <p:txBody>
          <a:bodyPr>
            <a:normAutofit/>
          </a:bodyPr>
          <a:lstStyle/>
          <a:p>
            <a:pPr>
              <a:lnSpc>
                <a:spcPct val="80000"/>
              </a:lnSpc>
            </a:pPr>
            <a:r>
              <a:rPr lang="en-US" sz="2000" dirty="0" smtClean="0"/>
              <a:t>Most branching and looping statements are controlled by conditions known as Boolean expressions</a:t>
            </a:r>
          </a:p>
          <a:p>
            <a:pPr>
              <a:lnSpc>
                <a:spcPct val="80000"/>
              </a:lnSpc>
            </a:pPr>
            <a:endParaRPr lang="en-US" sz="2000" dirty="0" smtClean="0"/>
          </a:p>
          <a:p>
            <a:pPr>
              <a:lnSpc>
                <a:spcPct val="80000"/>
              </a:lnSpc>
            </a:pPr>
            <a:r>
              <a:rPr lang="en-US" dirty="0" smtClean="0"/>
              <a:t>A Boolean expression evaluates to either </a:t>
            </a:r>
            <a:r>
              <a:rPr lang="en-US" b="1" dirty="0" smtClean="0">
                <a:solidFill>
                  <a:srgbClr val="034CA1"/>
                </a:solidFill>
                <a:latin typeface="Courier New" pitchFamily="49" charset="0"/>
              </a:rPr>
              <a:t>true</a:t>
            </a:r>
            <a:r>
              <a:rPr lang="en-US" dirty="0" smtClean="0"/>
              <a:t> or </a:t>
            </a:r>
            <a:r>
              <a:rPr lang="en-US" b="1" dirty="0" smtClean="0">
                <a:solidFill>
                  <a:srgbClr val="034CA1"/>
                </a:solidFill>
                <a:latin typeface="Courier New" pitchFamily="49" charset="0"/>
              </a:rPr>
              <a:t>false</a:t>
            </a:r>
            <a:endParaRPr lang="en-US" dirty="0" smtClean="0">
              <a:solidFill>
                <a:srgbClr val="034CA1"/>
              </a:solidFill>
              <a:latin typeface="Courier New" pitchFamily="49" charset="0"/>
            </a:endParaRPr>
          </a:p>
          <a:p>
            <a:endParaRPr lang="en-GB" sz="2000" dirty="0"/>
          </a:p>
        </p:txBody>
      </p:sp>
      <p:pic>
        <p:nvPicPr>
          <p:cNvPr id="1026" name="Picture 2"/>
          <p:cNvPicPr>
            <a:picLocks noChangeAspect="1" noChangeArrowheads="1"/>
          </p:cNvPicPr>
          <p:nvPr/>
        </p:nvPicPr>
        <p:blipFill>
          <a:blip r:embed="rId2" cstate="print"/>
          <a:srcRect/>
          <a:stretch>
            <a:fillRect/>
          </a:stretch>
        </p:blipFill>
        <p:spPr bwMode="auto">
          <a:xfrm>
            <a:off x="395536" y="3068960"/>
            <a:ext cx="8352928" cy="3473629"/>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588301" y="610366"/>
            <a:ext cx="4186808" cy="820688"/>
          </a:xfrm>
        </p:spPr>
        <p:txBody>
          <a:bodyPr>
            <a:noAutofit/>
          </a:bodyPr>
          <a:lstStyle/>
          <a:p>
            <a:r>
              <a:rPr lang="en-GB" sz="1800" dirty="0">
                <a:solidFill>
                  <a:schemeClr val="tx1"/>
                </a:solidFill>
              </a:rPr>
              <a:t>Decision - Program asks you for a score and displays and displays a PASS or FAIL verdict</a:t>
            </a:r>
          </a:p>
        </p:txBody>
      </p:sp>
      <p:sp>
        <p:nvSpPr>
          <p:cNvPr id="4" name="Content Placeholder 2"/>
          <p:cNvSpPr txBox="1">
            <a:spLocks/>
          </p:cNvSpPr>
          <p:nvPr/>
        </p:nvSpPr>
        <p:spPr>
          <a:xfrm>
            <a:off x="4957192" y="620689"/>
            <a:ext cx="4186808" cy="72008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GB" b="0" i="0" u="none" strike="noStrike" kern="1200" cap="none" spc="0" normalizeH="0" baseline="0" noProof="0" dirty="0" smtClean="0">
                <a:ln>
                  <a:noFill/>
                </a:ln>
                <a:solidFill>
                  <a:schemeClr val="tx1"/>
                </a:solidFill>
                <a:effectLst/>
                <a:uLnTx/>
                <a:uFillTx/>
                <a:latin typeface="+mn-lt"/>
                <a:ea typeface="+mn-ea"/>
                <a:cs typeface="+mn-cs"/>
              </a:rPr>
              <a:t>Loops – Program asks you for five scores and displays them</a:t>
            </a:r>
          </a:p>
        </p:txBody>
      </p:sp>
      <p:sp>
        <p:nvSpPr>
          <p:cNvPr id="5" name="TextBox 4"/>
          <p:cNvSpPr txBox="1"/>
          <p:nvPr/>
        </p:nvSpPr>
        <p:spPr>
          <a:xfrm>
            <a:off x="755576" y="5229200"/>
            <a:ext cx="8136904" cy="1477328"/>
          </a:xfrm>
          <a:prstGeom prst="rect">
            <a:avLst/>
          </a:prstGeom>
          <a:noFill/>
        </p:spPr>
        <p:txBody>
          <a:bodyPr wrap="square" rtlCol="0">
            <a:spAutoFit/>
          </a:bodyPr>
          <a:lstStyle/>
          <a:p>
            <a:r>
              <a:rPr lang="en-GB" dirty="0" smtClean="0">
                <a:solidFill>
                  <a:srgbClr val="00B050"/>
                </a:solidFill>
              </a:rPr>
              <a:t>Exercise: </a:t>
            </a:r>
          </a:p>
          <a:p>
            <a:pPr marL="342900" indent="-342900">
              <a:buFont typeface="+mj-lt"/>
              <a:buAutoNum type="arabicPeriod"/>
            </a:pPr>
            <a:r>
              <a:rPr lang="en-GB" dirty="0" smtClean="0">
                <a:solidFill>
                  <a:srgbClr val="00B050"/>
                </a:solidFill>
              </a:rPr>
              <a:t>Modify the first program to enquire if the user would like to enter another score before exiting.</a:t>
            </a:r>
          </a:p>
          <a:p>
            <a:pPr marL="342900" indent="-342900">
              <a:buFont typeface="+mj-lt"/>
              <a:buAutoNum type="arabicPeriod"/>
            </a:pPr>
            <a:r>
              <a:rPr lang="en-GB" dirty="0" smtClean="0">
                <a:solidFill>
                  <a:srgbClr val="00B050"/>
                </a:solidFill>
              </a:rPr>
              <a:t>Write a program that prompts the user for a number and then informs them if it is odd or even</a:t>
            </a:r>
            <a:endParaRPr lang="en-GB" dirty="0">
              <a:solidFill>
                <a:srgbClr val="00B050"/>
              </a:solidFill>
            </a:endParaRPr>
          </a:p>
        </p:txBody>
      </p:sp>
      <p:sp>
        <p:nvSpPr>
          <p:cNvPr id="6" name="Rectangle 5"/>
          <p:cNvSpPr/>
          <p:nvPr/>
        </p:nvSpPr>
        <p:spPr>
          <a:xfrm>
            <a:off x="755576" y="1700808"/>
            <a:ext cx="3960440" cy="3323987"/>
          </a:xfrm>
          <a:prstGeom prst="rect">
            <a:avLst/>
          </a:prstGeom>
          <a:solidFill>
            <a:schemeClr val="tx2">
              <a:lumMod val="25000"/>
              <a:lumOff val="75000"/>
            </a:schemeClr>
          </a:solidFill>
        </p:spPr>
        <p:txBody>
          <a:bodyPr wrap="square">
            <a:spAutoFit/>
          </a:bodyPr>
          <a:lstStyle/>
          <a:p>
            <a:pPr>
              <a:buNone/>
            </a:pPr>
            <a:r>
              <a:rPr lang="en-GB" sz="1400" dirty="0">
                <a:solidFill>
                  <a:srgbClr val="0000FF"/>
                </a:solidFill>
              </a:rPr>
              <a:t>public class Classwork {</a:t>
            </a:r>
          </a:p>
          <a:p>
            <a:pPr>
              <a:buNone/>
            </a:pPr>
            <a:r>
              <a:rPr lang="en-GB" sz="1400" dirty="0">
                <a:solidFill>
                  <a:srgbClr val="0000FF"/>
                </a:solidFill>
              </a:rPr>
              <a:t>public static void main(String[] </a:t>
            </a:r>
            <a:r>
              <a:rPr lang="en-GB" sz="1400" dirty="0" err="1">
                <a:solidFill>
                  <a:srgbClr val="0000FF"/>
                </a:solidFill>
              </a:rPr>
              <a:t>args</a:t>
            </a:r>
            <a:r>
              <a:rPr lang="en-GB" sz="1400" dirty="0">
                <a:solidFill>
                  <a:srgbClr val="0000FF"/>
                </a:solidFill>
              </a:rPr>
              <a:t>) {</a:t>
            </a:r>
          </a:p>
          <a:p>
            <a:pPr>
              <a:buNone/>
            </a:pPr>
            <a:r>
              <a:rPr lang="en-GB" sz="1400" dirty="0">
                <a:solidFill>
                  <a:srgbClr val="0000FF"/>
                </a:solidFill>
              </a:rPr>
              <a:t> Scanner s = new Scanner (System.in);</a:t>
            </a:r>
          </a:p>
          <a:p>
            <a:pPr>
              <a:buNone/>
            </a:pPr>
            <a:r>
              <a:rPr lang="en-GB" sz="1400" dirty="0">
                <a:solidFill>
                  <a:srgbClr val="0000FF"/>
                </a:solidFill>
              </a:rPr>
              <a:t>        </a:t>
            </a:r>
            <a:r>
              <a:rPr lang="en-GB" sz="1400" dirty="0" err="1">
                <a:solidFill>
                  <a:srgbClr val="0000FF"/>
                </a:solidFill>
              </a:rPr>
              <a:t>System.out.print</a:t>
            </a:r>
            <a:r>
              <a:rPr lang="en-GB" sz="1400" dirty="0">
                <a:solidFill>
                  <a:srgbClr val="0000FF"/>
                </a:solidFill>
              </a:rPr>
              <a:t>("Enter a test score");</a:t>
            </a:r>
          </a:p>
          <a:p>
            <a:pPr>
              <a:buNone/>
            </a:pPr>
            <a:r>
              <a:rPr lang="en-GB" sz="1400" dirty="0">
                <a:solidFill>
                  <a:srgbClr val="0000FF"/>
                </a:solidFill>
              </a:rPr>
              <a:t>         </a:t>
            </a:r>
            <a:r>
              <a:rPr lang="en-GB" sz="1400" dirty="0" err="1">
                <a:solidFill>
                  <a:srgbClr val="0000FF"/>
                </a:solidFill>
              </a:rPr>
              <a:t>int</a:t>
            </a:r>
            <a:r>
              <a:rPr lang="en-GB" sz="1400" dirty="0">
                <a:solidFill>
                  <a:srgbClr val="0000FF"/>
                </a:solidFill>
              </a:rPr>
              <a:t> a=</a:t>
            </a:r>
            <a:r>
              <a:rPr lang="en-GB" sz="1400" dirty="0" err="1">
                <a:solidFill>
                  <a:srgbClr val="0000FF"/>
                </a:solidFill>
              </a:rPr>
              <a:t>s.nextInt</a:t>
            </a:r>
            <a:r>
              <a:rPr lang="en-GB" sz="1400" dirty="0">
                <a:solidFill>
                  <a:srgbClr val="0000FF"/>
                </a:solidFill>
              </a:rPr>
              <a:t>();</a:t>
            </a:r>
          </a:p>
          <a:p>
            <a:pPr>
              <a:buNone/>
            </a:pPr>
            <a:r>
              <a:rPr lang="en-GB" sz="1400" dirty="0">
                <a:solidFill>
                  <a:srgbClr val="FF0000"/>
                </a:solidFill>
              </a:rPr>
              <a:t>if (a &gt; 60) </a:t>
            </a:r>
          </a:p>
          <a:p>
            <a:pPr>
              <a:buNone/>
            </a:pPr>
            <a:r>
              <a:rPr lang="en-GB" sz="1400" dirty="0">
                <a:solidFill>
                  <a:srgbClr val="FF0000"/>
                </a:solidFill>
              </a:rPr>
              <a:t>{</a:t>
            </a:r>
          </a:p>
          <a:p>
            <a:pPr>
              <a:buNone/>
            </a:pPr>
            <a:r>
              <a:rPr lang="en-GB" sz="1400" dirty="0">
                <a:solidFill>
                  <a:srgbClr val="FF0000"/>
                </a:solidFill>
              </a:rPr>
              <a:t>   </a:t>
            </a:r>
            <a:r>
              <a:rPr lang="en-GB" sz="1400" dirty="0" err="1">
                <a:solidFill>
                  <a:srgbClr val="FF0000"/>
                </a:solidFill>
              </a:rPr>
              <a:t>System.out.println</a:t>
            </a:r>
            <a:r>
              <a:rPr lang="en-GB" sz="1400" dirty="0">
                <a:solidFill>
                  <a:srgbClr val="FF0000"/>
                </a:solidFill>
              </a:rPr>
              <a:t>("PASS!!");</a:t>
            </a:r>
          </a:p>
          <a:p>
            <a:pPr>
              <a:buNone/>
            </a:pPr>
            <a:r>
              <a:rPr lang="en-GB" sz="1400" dirty="0">
                <a:solidFill>
                  <a:srgbClr val="FF0000"/>
                </a:solidFill>
              </a:rPr>
              <a:t> }</a:t>
            </a:r>
          </a:p>
          <a:p>
            <a:pPr>
              <a:buNone/>
            </a:pPr>
            <a:r>
              <a:rPr lang="en-GB" sz="1400" dirty="0">
                <a:solidFill>
                  <a:srgbClr val="FF0000"/>
                </a:solidFill>
              </a:rPr>
              <a:t>else</a:t>
            </a:r>
          </a:p>
          <a:p>
            <a:pPr>
              <a:buNone/>
            </a:pPr>
            <a:r>
              <a:rPr lang="en-GB" sz="1400" dirty="0">
                <a:solidFill>
                  <a:srgbClr val="FF0000"/>
                </a:solidFill>
              </a:rPr>
              <a:t>{</a:t>
            </a:r>
          </a:p>
          <a:p>
            <a:pPr>
              <a:buNone/>
            </a:pPr>
            <a:r>
              <a:rPr lang="en-GB" sz="1400" dirty="0">
                <a:solidFill>
                  <a:srgbClr val="FF0000"/>
                </a:solidFill>
              </a:rPr>
              <a:t>   </a:t>
            </a:r>
            <a:r>
              <a:rPr lang="en-GB" sz="1400" dirty="0" err="1">
                <a:solidFill>
                  <a:srgbClr val="FF0000"/>
                </a:solidFill>
              </a:rPr>
              <a:t>System.out.println</a:t>
            </a:r>
            <a:r>
              <a:rPr lang="en-GB" sz="1400" dirty="0">
                <a:solidFill>
                  <a:srgbClr val="FF0000"/>
                </a:solidFill>
              </a:rPr>
              <a:t>("FAIL");</a:t>
            </a:r>
          </a:p>
          <a:p>
            <a:pPr>
              <a:buNone/>
            </a:pPr>
            <a:r>
              <a:rPr lang="en-GB" sz="1400" dirty="0">
                <a:solidFill>
                  <a:srgbClr val="FF0000"/>
                </a:solidFill>
              </a:rPr>
              <a:t> }</a:t>
            </a:r>
          </a:p>
          <a:p>
            <a:pPr>
              <a:buNone/>
            </a:pPr>
            <a:r>
              <a:rPr lang="en-GB" sz="1400" dirty="0">
                <a:solidFill>
                  <a:srgbClr val="0000FF"/>
                </a:solidFill>
              </a:rPr>
              <a:t>} </a:t>
            </a:r>
          </a:p>
          <a:p>
            <a:pPr>
              <a:buNone/>
            </a:pPr>
            <a:r>
              <a:rPr lang="en-GB" sz="1400" dirty="0">
                <a:solidFill>
                  <a:srgbClr val="0000FF"/>
                </a:solidFill>
              </a:rPr>
              <a:t>}</a:t>
            </a:r>
          </a:p>
        </p:txBody>
      </p:sp>
      <p:sp>
        <p:nvSpPr>
          <p:cNvPr id="7" name="Rectangle 6"/>
          <p:cNvSpPr/>
          <p:nvPr/>
        </p:nvSpPr>
        <p:spPr>
          <a:xfrm>
            <a:off x="5022304" y="1700808"/>
            <a:ext cx="3942184" cy="3293209"/>
          </a:xfrm>
          <a:prstGeom prst="rect">
            <a:avLst/>
          </a:prstGeom>
          <a:solidFill>
            <a:schemeClr val="tx2">
              <a:lumMod val="25000"/>
              <a:lumOff val="75000"/>
            </a:schemeClr>
          </a:solidFill>
        </p:spPr>
        <p:txBody>
          <a:bodyPr wrap="square">
            <a:spAutoFit/>
          </a:bodyPr>
          <a:lstStyle/>
          <a:p>
            <a:pPr marL="342900" lvl="0" indent="-342900">
              <a:spcBef>
                <a:spcPct val="20000"/>
              </a:spcBef>
              <a:defRPr/>
            </a:pPr>
            <a:r>
              <a:rPr lang="en-GB" sz="1600" dirty="0">
                <a:solidFill>
                  <a:srgbClr val="0000FF"/>
                </a:solidFill>
              </a:rPr>
              <a:t>public class Classwork {</a:t>
            </a:r>
          </a:p>
          <a:p>
            <a:pPr marL="342900" lvl="0" indent="-342900">
              <a:spcBef>
                <a:spcPct val="20000"/>
              </a:spcBef>
              <a:defRPr/>
            </a:pPr>
            <a:r>
              <a:rPr lang="en-GB" sz="1600" dirty="0">
                <a:solidFill>
                  <a:srgbClr val="0000FF"/>
                </a:solidFill>
              </a:rPr>
              <a:t>public static void main(String[] </a:t>
            </a:r>
            <a:r>
              <a:rPr lang="en-GB" sz="1600" dirty="0" err="1">
                <a:solidFill>
                  <a:srgbClr val="0000FF"/>
                </a:solidFill>
              </a:rPr>
              <a:t>args</a:t>
            </a:r>
            <a:r>
              <a:rPr lang="en-GB" sz="1600" dirty="0">
                <a:solidFill>
                  <a:srgbClr val="0000FF"/>
                </a:solidFill>
              </a:rPr>
              <a:t>) {</a:t>
            </a:r>
          </a:p>
          <a:p>
            <a:pPr marL="342900" lvl="0" indent="-342900">
              <a:spcBef>
                <a:spcPct val="20000"/>
              </a:spcBef>
              <a:defRPr/>
            </a:pPr>
            <a:r>
              <a:rPr lang="en-GB" sz="1600" dirty="0">
                <a:solidFill>
                  <a:srgbClr val="0000FF"/>
                </a:solidFill>
              </a:rPr>
              <a:t> Scanner s = new Scanner (System.in);</a:t>
            </a:r>
          </a:p>
          <a:p>
            <a:pPr marL="342900" lvl="0" indent="-342900">
              <a:spcBef>
                <a:spcPct val="20000"/>
              </a:spcBef>
              <a:defRPr/>
            </a:pPr>
            <a:r>
              <a:rPr lang="en-GB" sz="1600" dirty="0">
                <a:solidFill>
                  <a:srgbClr val="FF0000"/>
                </a:solidFill>
              </a:rPr>
              <a:t>For (</a:t>
            </a:r>
            <a:r>
              <a:rPr lang="en-GB" sz="1600" dirty="0" err="1">
                <a:solidFill>
                  <a:srgbClr val="FF0000"/>
                </a:solidFill>
              </a:rPr>
              <a:t>int</a:t>
            </a:r>
            <a:r>
              <a:rPr lang="en-GB" sz="1600" dirty="0">
                <a:solidFill>
                  <a:srgbClr val="FF0000"/>
                </a:solidFill>
              </a:rPr>
              <a:t> i=0; i&lt;5; i++) </a:t>
            </a:r>
          </a:p>
          <a:p>
            <a:pPr marL="342900" lvl="0" indent="-342900">
              <a:spcBef>
                <a:spcPct val="20000"/>
              </a:spcBef>
              <a:defRPr/>
            </a:pPr>
            <a:r>
              <a:rPr lang="en-GB" sz="1600" dirty="0">
                <a:solidFill>
                  <a:srgbClr val="FF0000"/>
                </a:solidFill>
              </a:rPr>
              <a:t>{</a:t>
            </a:r>
          </a:p>
          <a:p>
            <a:pPr marL="342900" lvl="0" indent="-342900">
              <a:spcBef>
                <a:spcPct val="20000"/>
              </a:spcBef>
              <a:defRPr/>
            </a:pPr>
            <a:r>
              <a:rPr lang="en-GB" sz="1600" dirty="0">
                <a:solidFill>
                  <a:srgbClr val="FF0000"/>
                </a:solidFill>
              </a:rPr>
              <a:t>  </a:t>
            </a:r>
            <a:r>
              <a:rPr lang="en-GB" sz="1600" dirty="0" err="1">
                <a:solidFill>
                  <a:srgbClr val="FF0000"/>
                </a:solidFill>
              </a:rPr>
              <a:t>System.out.print</a:t>
            </a:r>
            <a:r>
              <a:rPr lang="en-GB" sz="1600" dirty="0">
                <a:solidFill>
                  <a:srgbClr val="FF0000"/>
                </a:solidFill>
              </a:rPr>
              <a:t>("Enter a test score");</a:t>
            </a:r>
          </a:p>
          <a:p>
            <a:pPr marL="342900" lvl="0" indent="-342900">
              <a:spcBef>
                <a:spcPct val="20000"/>
              </a:spcBef>
              <a:defRPr/>
            </a:pPr>
            <a:r>
              <a:rPr lang="en-GB" sz="1600" dirty="0">
                <a:solidFill>
                  <a:srgbClr val="FF0000"/>
                </a:solidFill>
              </a:rPr>
              <a:t>         </a:t>
            </a:r>
            <a:r>
              <a:rPr lang="en-GB" sz="1600" dirty="0" err="1">
                <a:solidFill>
                  <a:srgbClr val="FF0000"/>
                </a:solidFill>
              </a:rPr>
              <a:t>int</a:t>
            </a:r>
            <a:r>
              <a:rPr lang="en-GB" sz="1600" dirty="0">
                <a:solidFill>
                  <a:srgbClr val="FF0000"/>
                </a:solidFill>
              </a:rPr>
              <a:t> a=</a:t>
            </a:r>
            <a:r>
              <a:rPr lang="en-GB" sz="1600" dirty="0" err="1">
                <a:solidFill>
                  <a:srgbClr val="FF0000"/>
                </a:solidFill>
              </a:rPr>
              <a:t>s.nextInt</a:t>
            </a:r>
            <a:r>
              <a:rPr lang="en-GB" sz="1600" dirty="0">
                <a:solidFill>
                  <a:srgbClr val="FF0000"/>
                </a:solidFill>
              </a:rPr>
              <a:t>();</a:t>
            </a:r>
          </a:p>
          <a:p>
            <a:pPr marL="342900" lvl="0" indent="-342900">
              <a:spcBef>
                <a:spcPct val="20000"/>
              </a:spcBef>
              <a:defRPr/>
            </a:pPr>
            <a:r>
              <a:rPr lang="en-GB" sz="1600" dirty="0" err="1">
                <a:solidFill>
                  <a:srgbClr val="FF0000"/>
                </a:solidFill>
              </a:rPr>
              <a:t>System.out.println</a:t>
            </a:r>
            <a:r>
              <a:rPr lang="en-GB" sz="1600" dirty="0">
                <a:solidFill>
                  <a:srgbClr val="FF0000"/>
                </a:solidFill>
              </a:rPr>
              <a:t>(a);</a:t>
            </a:r>
          </a:p>
          <a:p>
            <a:pPr marL="342900" lvl="0" indent="-342900">
              <a:spcBef>
                <a:spcPct val="20000"/>
              </a:spcBef>
              <a:defRPr/>
            </a:pPr>
            <a:r>
              <a:rPr lang="en-GB" sz="1600" dirty="0">
                <a:solidFill>
                  <a:srgbClr val="FF0000"/>
                </a:solidFill>
              </a:rPr>
              <a:t>}</a:t>
            </a:r>
          </a:p>
          <a:p>
            <a:pPr marL="342900" lvl="0" indent="-342900">
              <a:spcBef>
                <a:spcPct val="20000"/>
              </a:spcBef>
              <a:defRPr/>
            </a:pPr>
            <a:r>
              <a:rPr lang="en-GB" sz="1600" dirty="0" smtClean="0">
                <a:solidFill>
                  <a:srgbClr val="0000FF"/>
                </a:solidFill>
              </a:rPr>
              <a:t>}</a:t>
            </a:r>
          </a:p>
          <a:p>
            <a:pPr marL="342900" lvl="0" indent="-342900">
              <a:spcBef>
                <a:spcPct val="20000"/>
              </a:spcBef>
              <a:defRPr/>
            </a:pPr>
            <a:endParaRPr lang="en-GB" sz="1600" dirty="0">
              <a:solidFill>
                <a:srgbClr val="0000FF"/>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2"/>
          <p:cNvSpPr>
            <a:spLocks noGrp="1" noChangeArrowheads="1"/>
          </p:cNvSpPr>
          <p:nvPr>
            <p:ph type="title"/>
          </p:nvPr>
        </p:nvSpPr>
        <p:spPr>
          <a:xfrm>
            <a:off x="109055" y="476672"/>
            <a:ext cx="6512511" cy="1143000"/>
          </a:xfrm>
        </p:spPr>
        <p:txBody>
          <a:bodyPr/>
          <a:lstStyle/>
          <a:p>
            <a:pPr algn="l" eaLnBrk="1" hangingPunct="1"/>
            <a:r>
              <a:rPr lang="en-US" sz="2000" u="sng" dirty="0" smtClean="0"/>
              <a:t>Algorithms and </a:t>
            </a:r>
            <a:r>
              <a:rPr lang="en-US" sz="2000" u="sng" dirty="0" err="1" smtClean="0"/>
              <a:t>Pseudocode</a:t>
            </a:r>
            <a:endParaRPr lang="en-US" sz="2000" u="sng" dirty="0" smtClean="0"/>
          </a:p>
        </p:txBody>
      </p:sp>
      <p:sp>
        <p:nvSpPr>
          <p:cNvPr id="81922" name="Rectangle 3"/>
          <p:cNvSpPr>
            <a:spLocks noGrp="1" noChangeArrowheads="1"/>
          </p:cNvSpPr>
          <p:nvPr>
            <p:ph sz="quarter" idx="13"/>
          </p:nvPr>
        </p:nvSpPr>
        <p:spPr>
          <a:xfrm>
            <a:off x="251520" y="908720"/>
            <a:ext cx="8712968" cy="5400600"/>
          </a:xfrm>
        </p:spPr>
        <p:txBody>
          <a:bodyPr>
            <a:noAutofit/>
          </a:bodyPr>
          <a:lstStyle/>
          <a:p>
            <a:pPr eaLnBrk="1" hangingPunct="1">
              <a:lnSpc>
                <a:spcPct val="80000"/>
              </a:lnSpc>
            </a:pPr>
            <a:r>
              <a:rPr lang="en-US" sz="1800" dirty="0" smtClean="0"/>
              <a:t>The hard part of solving a problem with a computer program is not dealing with the syntax rules of a programming language, but rather, coming up with the underlying solution </a:t>
            </a:r>
          </a:p>
          <a:p>
            <a:pPr eaLnBrk="1" hangingPunct="1">
              <a:lnSpc>
                <a:spcPct val="80000"/>
              </a:lnSpc>
            </a:pPr>
            <a:endParaRPr lang="en-US" sz="1800" dirty="0" smtClean="0"/>
          </a:p>
          <a:p>
            <a:pPr eaLnBrk="1" hangingPunct="1">
              <a:lnSpc>
                <a:spcPct val="80000"/>
              </a:lnSpc>
            </a:pPr>
            <a:r>
              <a:rPr lang="en-US" sz="1800" dirty="0" smtClean="0"/>
              <a:t>An </a:t>
            </a:r>
            <a:r>
              <a:rPr lang="en-US" sz="1800" i="1" dirty="0" smtClean="0"/>
              <a:t>algorithm</a:t>
            </a:r>
            <a:r>
              <a:rPr lang="en-US" sz="1800" dirty="0" smtClean="0"/>
              <a:t> is a set of precise instructions that lead to a solution</a:t>
            </a:r>
          </a:p>
          <a:p>
            <a:pPr lvl="1" eaLnBrk="1" hangingPunct="1">
              <a:lnSpc>
                <a:spcPct val="80000"/>
              </a:lnSpc>
            </a:pPr>
            <a:r>
              <a:rPr lang="en-US" sz="1800" dirty="0" smtClean="0"/>
              <a:t>An algorithm is normally written in </a:t>
            </a:r>
            <a:r>
              <a:rPr lang="en-US" sz="1800" i="1" dirty="0" err="1" smtClean="0"/>
              <a:t>pseudocode</a:t>
            </a:r>
            <a:r>
              <a:rPr lang="en-US" sz="1800" dirty="0" smtClean="0"/>
              <a:t>, (which is a mixture of programming language and a human language, like English) or illustrated using symbols such as flowcharts</a:t>
            </a:r>
          </a:p>
          <a:p>
            <a:pPr lvl="1" eaLnBrk="1" hangingPunct="1">
              <a:lnSpc>
                <a:spcPct val="80000"/>
              </a:lnSpc>
            </a:pPr>
            <a:endParaRPr lang="en-US" sz="1800" dirty="0" smtClean="0"/>
          </a:p>
          <a:p>
            <a:pPr lvl="1" eaLnBrk="1" hangingPunct="1">
              <a:lnSpc>
                <a:spcPct val="80000"/>
              </a:lnSpc>
            </a:pPr>
            <a:endParaRPr lang="en-US" sz="1800" dirty="0" smtClean="0"/>
          </a:p>
          <a:p>
            <a:pPr lvl="1" eaLnBrk="1" hangingPunct="1">
              <a:lnSpc>
                <a:spcPct val="80000"/>
              </a:lnSpc>
            </a:pPr>
            <a:endParaRPr lang="en-US" sz="1800" dirty="0" smtClean="0"/>
          </a:p>
          <a:p>
            <a:pPr lvl="1" eaLnBrk="1" hangingPunct="1">
              <a:lnSpc>
                <a:spcPct val="80000"/>
              </a:lnSpc>
            </a:pPr>
            <a:endParaRPr lang="en-US" sz="1800" dirty="0" smtClean="0"/>
          </a:p>
          <a:p>
            <a:pPr lvl="1" eaLnBrk="1" hangingPunct="1">
              <a:lnSpc>
                <a:spcPct val="80000"/>
              </a:lnSpc>
            </a:pPr>
            <a:endParaRPr lang="en-US" sz="1800" dirty="0" smtClean="0"/>
          </a:p>
          <a:p>
            <a:pPr lvl="1" eaLnBrk="1" hangingPunct="1">
              <a:lnSpc>
                <a:spcPct val="80000"/>
              </a:lnSpc>
            </a:pPr>
            <a:endParaRPr lang="en-US" sz="1800" dirty="0" smtClean="0"/>
          </a:p>
          <a:p>
            <a:pPr lvl="1" eaLnBrk="1" hangingPunct="1">
              <a:lnSpc>
                <a:spcPct val="80000"/>
              </a:lnSpc>
            </a:pPr>
            <a:endParaRPr lang="en-US" sz="1800" dirty="0" smtClean="0"/>
          </a:p>
          <a:p>
            <a:pPr lvl="1" eaLnBrk="1" hangingPunct="1">
              <a:lnSpc>
                <a:spcPct val="80000"/>
              </a:lnSpc>
            </a:pPr>
            <a:endParaRPr lang="en-US" sz="1800" dirty="0" smtClean="0"/>
          </a:p>
          <a:p>
            <a:pPr>
              <a:lnSpc>
                <a:spcPct val="80000"/>
              </a:lnSpc>
            </a:pPr>
            <a:endParaRPr lang="en-GB" sz="1800" dirty="0">
              <a:solidFill>
                <a:srgbClr val="00B050"/>
              </a:solidFill>
            </a:endParaRPr>
          </a:p>
        </p:txBody>
      </p:sp>
      <p:grpSp>
        <p:nvGrpSpPr>
          <p:cNvPr id="3" name="Group 2"/>
          <p:cNvGrpSpPr/>
          <p:nvPr/>
        </p:nvGrpSpPr>
        <p:grpSpPr>
          <a:xfrm>
            <a:off x="718335" y="3051312"/>
            <a:ext cx="4573745" cy="3660569"/>
            <a:chOff x="1043608" y="3284984"/>
            <a:chExt cx="2592288" cy="2091797"/>
          </a:xfrm>
        </p:grpSpPr>
        <p:pic>
          <p:nvPicPr>
            <p:cNvPr id="2050" name="Picture 2"/>
            <p:cNvPicPr>
              <a:picLocks noChangeAspect="1" noChangeArrowheads="1"/>
            </p:cNvPicPr>
            <p:nvPr/>
          </p:nvPicPr>
          <p:blipFill>
            <a:blip r:embed="rId3" cstate="print"/>
            <a:srcRect/>
            <a:stretch>
              <a:fillRect/>
            </a:stretch>
          </p:blipFill>
          <p:spPr bwMode="auto">
            <a:xfrm>
              <a:off x="1043608" y="3284984"/>
              <a:ext cx="2592288" cy="2091797"/>
            </a:xfrm>
            <a:prstGeom prst="rect">
              <a:avLst/>
            </a:prstGeom>
            <a:noFill/>
            <a:ln w="9525">
              <a:solidFill>
                <a:schemeClr val="tx2"/>
              </a:solidFill>
              <a:miter lim="800000"/>
              <a:headEnd/>
              <a:tailEnd/>
            </a:ln>
          </p:spPr>
        </p:pic>
        <p:sp>
          <p:nvSpPr>
            <p:cNvPr id="2" name="Rounded Rectangle 1"/>
            <p:cNvSpPr/>
            <p:nvPr/>
          </p:nvSpPr>
          <p:spPr>
            <a:xfrm>
              <a:off x="2339752" y="3284984"/>
              <a:ext cx="432048" cy="144016"/>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p:cNvSpPr/>
            <p:nvPr/>
          </p:nvSpPr>
          <p:spPr>
            <a:xfrm>
              <a:off x="3131840" y="4869160"/>
              <a:ext cx="432048" cy="144016"/>
            </a:xfrm>
            <a:prstGeom prst="roundRect">
              <a:avLst/>
            </a:prstGeom>
            <a:solidFill>
              <a:srgbClr val="FFFF00">
                <a:alpha val="1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Rectangle 3"/>
          <p:cNvSpPr/>
          <p:nvPr/>
        </p:nvSpPr>
        <p:spPr>
          <a:xfrm>
            <a:off x="5292080" y="3073962"/>
            <a:ext cx="3456384" cy="3637919"/>
          </a:xfrm>
          <a:prstGeom prst="rect">
            <a:avLst/>
          </a:prstGeom>
        </p:spPr>
        <p:txBody>
          <a:bodyPr wrap="square">
            <a:spAutoFit/>
          </a:bodyPr>
          <a:lstStyle/>
          <a:p>
            <a:pPr>
              <a:lnSpc>
                <a:spcPct val="80000"/>
              </a:lnSpc>
            </a:pPr>
            <a:r>
              <a:rPr lang="en-US" dirty="0">
                <a:solidFill>
                  <a:srgbClr val="00B050"/>
                </a:solidFill>
              </a:rPr>
              <a:t>Exercise: </a:t>
            </a:r>
            <a:endParaRPr lang="en-US" dirty="0" smtClean="0">
              <a:solidFill>
                <a:srgbClr val="00B050"/>
              </a:solidFill>
            </a:endParaRPr>
          </a:p>
          <a:p>
            <a:pPr marL="342900" indent="-342900">
              <a:lnSpc>
                <a:spcPct val="80000"/>
              </a:lnSpc>
              <a:buFont typeface="+mj-lt"/>
              <a:buAutoNum type="arabicPeriod"/>
            </a:pPr>
            <a:r>
              <a:rPr lang="en-US" dirty="0" smtClean="0">
                <a:solidFill>
                  <a:srgbClr val="00B050"/>
                </a:solidFill>
              </a:rPr>
              <a:t>Design </a:t>
            </a:r>
            <a:r>
              <a:rPr lang="en-US" dirty="0">
                <a:solidFill>
                  <a:srgbClr val="00B050"/>
                </a:solidFill>
              </a:rPr>
              <a:t>an algorithm for </a:t>
            </a:r>
            <a:r>
              <a:rPr lang="en-GB" dirty="0">
                <a:solidFill>
                  <a:srgbClr val="00B050"/>
                </a:solidFill>
              </a:rPr>
              <a:t>a program that prompts the user for a number and then informs them if it is odd or even using a flow </a:t>
            </a:r>
            <a:r>
              <a:rPr lang="en-GB" dirty="0" smtClean="0">
                <a:solidFill>
                  <a:srgbClr val="00B050"/>
                </a:solidFill>
              </a:rPr>
              <a:t>chart.</a:t>
            </a:r>
          </a:p>
          <a:p>
            <a:pPr marL="342900" indent="-342900">
              <a:lnSpc>
                <a:spcPct val="80000"/>
              </a:lnSpc>
              <a:buFont typeface="+mj-lt"/>
              <a:buAutoNum type="arabicPeriod"/>
            </a:pPr>
            <a:endParaRPr lang="en-GB" dirty="0" smtClean="0">
              <a:solidFill>
                <a:srgbClr val="00B050"/>
              </a:solidFill>
            </a:endParaRPr>
          </a:p>
          <a:p>
            <a:pPr marL="342900" indent="-342900">
              <a:lnSpc>
                <a:spcPct val="80000"/>
              </a:lnSpc>
              <a:buFont typeface="+mj-lt"/>
              <a:buAutoNum type="arabicPeriod"/>
            </a:pPr>
            <a:r>
              <a:rPr lang="en-US" dirty="0">
                <a:solidFill>
                  <a:srgbClr val="00B050"/>
                </a:solidFill>
              </a:rPr>
              <a:t>Design an algorithm for </a:t>
            </a:r>
            <a:r>
              <a:rPr lang="en-GB" dirty="0">
                <a:solidFill>
                  <a:srgbClr val="00B050"/>
                </a:solidFill>
              </a:rPr>
              <a:t>a </a:t>
            </a:r>
            <a:r>
              <a:rPr lang="en-GB" dirty="0" smtClean="0">
                <a:solidFill>
                  <a:srgbClr val="00B050"/>
                </a:solidFill>
              </a:rPr>
              <a:t>program that prompts the user for a score and informs them that they have passed if the score is grater than 60%. The program should ask the user if they would like to enter another score before exiting.</a:t>
            </a:r>
            <a:endParaRPr lang="en-GB" dirty="0">
              <a:solidFill>
                <a:srgbClr val="00B050"/>
              </a:solidFill>
            </a:endParaRPr>
          </a:p>
        </p:txBody>
      </p:sp>
      <p:sp>
        <p:nvSpPr>
          <p:cNvPr id="5" name="Parallelogram 4"/>
          <p:cNvSpPr/>
          <p:nvPr/>
        </p:nvSpPr>
        <p:spPr>
          <a:xfrm>
            <a:off x="5580112" y="188640"/>
            <a:ext cx="1944216" cy="432048"/>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r>
              <a:rPr lang="en-US" dirty="0">
                <a:solidFill>
                  <a:srgbClr val="00B050"/>
                </a:solidFill>
              </a:rPr>
              <a:t>Design an algorithm for </a:t>
            </a:r>
            <a:r>
              <a:rPr lang="en-GB" dirty="0">
                <a:solidFill>
                  <a:srgbClr val="00B050"/>
                </a:solidFill>
              </a:rPr>
              <a:t>a program that prompts the user for a number and then informs them if it is odd or even using a flow chart.</a:t>
            </a:r>
          </a:p>
          <a:p>
            <a:endParaRPr lang="en-US" dirty="0"/>
          </a:p>
        </p:txBody>
      </p:sp>
      <p:sp>
        <p:nvSpPr>
          <p:cNvPr id="4" name="Oval 3"/>
          <p:cNvSpPr/>
          <p:nvPr/>
        </p:nvSpPr>
        <p:spPr>
          <a:xfrm>
            <a:off x="2627784" y="3068960"/>
            <a:ext cx="165618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915816" y="6476843"/>
            <a:ext cx="1656184" cy="28803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273951" y="3068960"/>
            <a:ext cx="792088" cy="369332"/>
          </a:xfrm>
          <a:prstGeom prst="rect">
            <a:avLst/>
          </a:prstGeom>
          <a:noFill/>
        </p:spPr>
        <p:txBody>
          <a:bodyPr wrap="square" rtlCol="0">
            <a:spAutoFit/>
          </a:bodyPr>
          <a:lstStyle/>
          <a:p>
            <a:r>
              <a:rPr lang="en-US" dirty="0" smtClean="0"/>
              <a:t>Start</a:t>
            </a:r>
            <a:endParaRPr lang="en-US" dirty="0"/>
          </a:p>
        </p:txBody>
      </p:sp>
      <p:sp>
        <p:nvSpPr>
          <p:cNvPr id="7" name="Parallelogram 6"/>
          <p:cNvSpPr/>
          <p:nvPr/>
        </p:nvSpPr>
        <p:spPr>
          <a:xfrm>
            <a:off x="2627784" y="3645024"/>
            <a:ext cx="1438255" cy="360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915816" y="3607145"/>
            <a:ext cx="972108" cy="369332"/>
          </a:xfrm>
          <a:prstGeom prst="rect">
            <a:avLst/>
          </a:prstGeom>
          <a:noFill/>
        </p:spPr>
        <p:txBody>
          <a:bodyPr wrap="square" rtlCol="0">
            <a:spAutoFit/>
          </a:bodyPr>
          <a:lstStyle/>
          <a:p>
            <a:r>
              <a:rPr lang="en-US" dirty="0" smtClean="0"/>
              <a:t>Input a</a:t>
            </a:r>
            <a:endParaRPr lang="en-US" dirty="0"/>
          </a:p>
        </p:txBody>
      </p:sp>
      <p:sp>
        <p:nvSpPr>
          <p:cNvPr id="9" name="Flowchart: Process 8"/>
          <p:cNvSpPr/>
          <p:nvPr/>
        </p:nvSpPr>
        <p:spPr>
          <a:xfrm>
            <a:off x="2627784" y="4221088"/>
            <a:ext cx="1656184" cy="50405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068216" y="4283804"/>
            <a:ext cx="972108" cy="369332"/>
          </a:xfrm>
          <a:prstGeom prst="rect">
            <a:avLst/>
          </a:prstGeom>
          <a:noFill/>
        </p:spPr>
        <p:txBody>
          <a:bodyPr wrap="square" rtlCol="0">
            <a:spAutoFit/>
          </a:bodyPr>
          <a:lstStyle/>
          <a:p>
            <a:r>
              <a:rPr lang="en-US" dirty="0" smtClean="0"/>
              <a:t>C=a%2</a:t>
            </a:r>
            <a:endParaRPr lang="en-US" dirty="0"/>
          </a:p>
        </p:txBody>
      </p:sp>
      <p:sp>
        <p:nvSpPr>
          <p:cNvPr id="11" name="Diamond 10"/>
          <p:cNvSpPr/>
          <p:nvPr/>
        </p:nvSpPr>
        <p:spPr>
          <a:xfrm>
            <a:off x="3059832" y="5013176"/>
            <a:ext cx="828092" cy="576064"/>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p:cNvSpPr txBox="1"/>
          <p:nvPr/>
        </p:nvSpPr>
        <p:spPr>
          <a:xfrm>
            <a:off x="3220616" y="5147900"/>
            <a:ext cx="667308" cy="369332"/>
          </a:xfrm>
          <a:prstGeom prst="rect">
            <a:avLst/>
          </a:prstGeom>
          <a:noFill/>
        </p:spPr>
        <p:txBody>
          <a:bodyPr wrap="square" rtlCol="0">
            <a:spAutoFit/>
          </a:bodyPr>
          <a:lstStyle/>
          <a:p>
            <a:r>
              <a:rPr lang="en-US" dirty="0" smtClean="0"/>
              <a:t>C=0</a:t>
            </a:r>
            <a:endParaRPr lang="en-US" dirty="0"/>
          </a:p>
        </p:txBody>
      </p:sp>
      <p:sp>
        <p:nvSpPr>
          <p:cNvPr id="13" name="Parallelogram 12"/>
          <p:cNvSpPr/>
          <p:nvPr/>
        </p:nvSpPr>
        <p:spPr>
          <a:xfrm>
            <a:off x="4357881" y="5157192"/>
            <a:ext cx="1438255" cy="360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4645913" y="5119313"/>
            <a:ext cx="972108" cy="646331"/>
          </a:xfrm>
          <a:prstGeom prst="rect">
            <a:avLst/>
          </a:prstGeom>
          <a:noFill/>
        </p:spPr>
        <p:txBody>
          <a:bodyPr wrap="square" rtlCol="0">
            <a:spAutoFit/>
          </a:bodyPr>
          <a:lstStyle/>
          <a:p>
            <a:r>
              <a:rPr lang="en-US" dirty="0" smtClean="0"/>
              <a:t>Output even</a:t>
            </a:r>
            <a:endParaRPr lang="en-US" dirty="0"/>
          </a:p>
        </p:txBody>
      </p:sp>
      <p:sp>
        <p:nvSpPr>
          <p:cNvPr id="15" name="Parallelogram 14"/>
          <p:cNvSpPr/>
          <p:nvPr/>
        </p:nvSpPr>
        <p:spPr>
          <a:xfrm>
            <a:off x="2771800" y="5844884"/>
            <a:ext cx="1438255" cy="360040"/>
          </a:xfrm>
          <a:prstGeom prst="parallelogra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3059832" y="5807005"/>
            <a:ext cx="972108" cy="646331"/>
          </a:xfrm>
          <a:prstGeom prst="rect">
            <a:avLst/>
          </a:prstGeom>
          <a:noFill/>
        </p:spPr>
        <p:txBody>
          <a:bodyPr wrap="square" rtlCol="0">
            <a:spAutoFit/>
          </a:bodyPr>
          <a:lstStyle/>
          <a:p>
            <a:r>
              <a:rPr lang="en-US" dirty="0" smtClean="0"/>
              <a:t>Output odd</a:t>
            </a:r>
            <a:endParaRPr lang="en-US" dirty="0"/>
          </a:p>
        </p:txBody>
      </p:sp>
      <p:cxnSp>
        <p:nvCxnSpPr>
          <p:cNvPr id="18" name="Straight Arrow Connector 17"/>
          <p:cNvCxnSpPr/>
          <p:nvPr/>
        </p:nvCxnSpPr>
        <p:spPr>
          <a:xfrm>
            <a:off x="3545886" y="3356992"/>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554270" y="4005064"/>
            <a:ext cx="0"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a:stCxn id="9" idx="2"/>
            <a:endCxn id="11" idx="0"/>
          </p:cNvCxnSpPr>
          <p:nvPr/>
        </p:nvCxnSpPr>
        <p:spPr>
          <a:xfrm>
            <a:off x="3455876" y="4725144"/>
            <a:ext cx="18002"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3" idx="5"/>
          </p:cNvCxnSpPr>
          <p:nvPr/>
        </p:nvCxnSpPr>
        <p:spPr>
          <a:xfrm>
            <a:off x="3887924" y="5301208"/>
            <a:ext cx="514962" cy="360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5077008" y="5517232"/>
            <a:ext cx="0" cy="93610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stCxn id="11" idx="2"/>
            <a:endCxn id="16" idx="0"/>
          </p:cNvCxnSpPr>
          <p:nvPr/>
        </p:nvCxnSpPr>
        <p:spPr>
          <a:xfrm>
            <a:off x="3473878" y="5589240"/>
            <a:ext cx="72008" cy="21776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a:endCxn id="16" idx="2"/>
          </p:cNvCxnSpPr>
          <p:nvPr/>
        </p:nvCxnSpPr>
        <p:spPr>
          <a:xfrm flipH="1">
            <a:off x="3545886" y="6204924"/>
            <a:ext cx="124109" cy="24841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flipV="1">
            <a:off x="3607940" y="6329130"/>
            <a:ext cx="1469068" cy="12420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426351" y="6516052"/>
            <a:ext cx="792088" cy="369332"/>
          </a:xfrm>
          <a:prstGeom prst="rect">
            <a:avLst/>
          </a:prstGeom>
          <a:noFill/>
        </p:spPr>
        <p:txBody>
          <a:bodyPr wrap="square" rtlCol="0">
            <a:spAutoFit/>
          </a:bodyPr>
          <a:lstStyle/>
          <a:p>
            <a:r>
              <a:rPr lang="en-US" dirty="0" smtClean="0"/>
              <a:t>end</a:t>
            </a:r>
            <a:endParaRPr lang="en-US" dirty="0"/>
          </a:p>
        </p:txBody>
      </p:sp>
    </p:spTree>
    <p:extLst>
      <p:ext uri="{BB962C8B-B14F-4D97-AF65-F5344CB8AC3E}">
        <p14:creationId xmlns:p14="http://schemas.microsoft.com/office/powerpoint/2010/main" val="4220161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title"/>
          </p:nvPr>
        </p:nvSpPr>
        <p:spPr>
          <a:xfrm>
            <a:off x="579769" y="332656"/>
            <a:ext cx="6512511" cy="576064"/>
          </a:xfrm>
        </p:spPr>
        <p:txBody>
          <a:bodyPr/>
          <a:lstStyle/>
          <a:p>
            <a:pPr algn="l" eaLnBrk="1" hangingPunct="1"/>
            <a:r>
              <a:rPr lang="en-US" sz="2000" u="sng" dirty="0" smtClean="0"/>
              <a:t>Introduction to Arrays</a:t>
            </a:r>
          </a:p>
        </p:txBody>
      </p:sp>
      <p:sp>
        <p:nvSpPr>
          <p:cNvPr id="16386" name="Rectangle 3"/>
          <p:cNvSpPr>
            <a:spLocks noGrp="1" noChangeArrowheads="1"/>
          </p:cNvSpPr>
          <p:nvPr>
            <p:ph type="body" idx="4294967295"/>
          </p:nvPr>
        </p:nvSpPr>
        <p:spPr>
          <a:xfrm>
            <a:off x="457200" y="980728"/>
            <a:ext cx="8229600" cy="4525963"/>
          </a:xfrm>
          <a:prstGeom prst="rect">
            <a:avLst/>
          </a:prstGeom>
        </p:spPr>
        <p:txBody>
          <a:bodyPr>
            <a:normAutofit fontScale="92500" lnSpcReduction="10000"/>
          </a:bodyPr>
          <a:lstStyle/>
          <a:p>
            <a:pPr eaLnBrk="1" hangingPunct="1">
              <a:lnSpc>
                <a:spcPct val="80000"/>
              </a:lnSpc>
            </a:pPr>
            <a:r>
              <a:rPr lang="en-US" sz="2000" dirty="0" smtClean="0"/>
              <a:t>An </a:t>
            </a:r>
            <a:r>
              <a:rPr lang="en-US" sz="2000" i="1" dirty="0" smtClean="0"/>
              <a:t>array</a:t>
            </a:r>
            <a:r>
              <a:rPr lang="en-US" sz="2000" dirty="0" smtClean="0"/>
              <a:t> is </a:t>
            </a:r>
            <a:r>
              <a:rPr lang="en-US" sz="2000" dirty="0" smtClean="0">
                <a:solidFill>
                  <a:srgbClr val="0000FF"/>
                </a:solidFill>
              </a:rPr>
              <a:t>a data structure </a:t>
            </a:r>
            <a:r>
              <a:rPr lang="en-US" sz="2000" dirty="0" smtClean="0"/>
              <a:t>used to process a collection of </a:t>
            </a:r>
            <a:r>
              <a:rPr lang="en-US" sz="2000" dirty="0" smtClean="0">
                <a:solidFill>
                  <a:srgbClr val="0000FF"/>
                </a:solidFill>
              </a:rPr>
              <a:t>data that is all of the same type</a:t>
            </a:r>
          </a:p>
          <a:p>
            <a:pPr eaLnBrk="1" hangingPunct="1">
              <a:lnSpc>
                <a:spcPct val="80000"/>
              </a:lnSpc>
            </a:pPr>
            <a:endParaRPr lang="en-US" sz="2000" dirty="0" smtClean="0"/>
          </a:p>
          <a:p>
            <a:pPr>
              <a:lnSpc>
                <a:spcPct val="80000"/>
              </a:lnSpc>
            </a:pPr>
            <a:r>
              <a:rPr lang="en-US" dirty="0" smtClean="0"/>
              <a:t>An array behaves like a numbered list of variables with a uniform naming mechanism</a:t>
            </a:r>
          </a:p>
          <a:p>
            <a:pPr lvl="1">
              <a:lnSpc>
                <a:spcPct val="80000"/>
              </a:lnSpc>
            </a:pPr>
            <a:r>
              <a:rPr lang="en-US" dirty="0" smtClean="0"/>
              <a:t>It has a part that does not change:  the name of the array</a:t>
            </a:r>
          </a:p>
          <a:p>
            <a:pPr lvl="1">
              <a:lnSpc>
                <a:spcPct val="80000"/>
              </a:lnSpc>
            </a:pPr>
            <a:r>
              <a:rPr lang="en-US" dirty="0" smtClean="0"/>
              <a:t>It has a part that can change:  an integer in square brackets</a:t>
            </a:r>
          </a:p>
          <a:p>
            <a:pPr lvl="1">
              <a:lnSpc>
                <a:spcPct val="80000"/>
              </a:lnSpc>
            </a:pPr>
            <a:r>
              <a:rPr lang="en-US" dirty="0" smtClean="0"/>
              <a:t>For example, given five scores: </a:t>
            </a:r>
            <a:r>
              <a:rPr lang="en-US" sz="2000" b="1" dirty="0" smtClean="0">
                <a:solidFill>
                  <a:srgbClr val="034CA1"/>
                </a:solidFill>
                <a:latin typeface="Courier New" pitchFamily="49" charset="0"/>
              </a:rPr>
              <a:t>score[0], score[1], score[2], score[3], score[4]</a:t>
            </a:r>
          </a:p>
          <a:p>
            <a:pPr lvl="1">
              <a:lnSpc>
                <a:spcPct val="80000"/>
              </a:lnSpc>
            </a:pPr>
            <a:endParaRPr lang="en-US" sz="2000" b="1" dirty="0" smtClean="0">
              <a:solidFill>
                <a:srgbClr val="034CA1"/>
              </a:solidFill>
              <a:latin typeface="Courier New" pitchFamily="49" charset="0"/>
            </a:endParaRPr>
          </a:p>
          <a:p>
            <a:pPr>
              <a:lnSpc>
                <a:spcPct val="90000"/>
              </a:lnSpc>
            </a:pPr>
            <a:r>
              <a:rPr lang="en-US" sz="2400" dirty="0"/>
              <a:t>created using </a:t>
            </a:r>
            <a:r>
              <a:rPr lang="en-US" sz="2400" dirty="0" smtClean="0"/>
              <a:t>a </a:t>
            </a:r>
            <a:r>
              <a:rPr lang="en-US" sz="2400" dirty="0"/>
              <a:t>statement as follows:</a:t>
            </a:r>
          </a:p>
          <a:p>
            <a:pPr lvl="1">
              <a:lnSpc>
                <a:spcPct val="90000"/>
              </a:lnSpc>
              <a:buNone/>
            </a:pPr>
            <a:r>
              <a:rPr lang="en-US" b="1" dirty="0" err="1" smtClean="0">
                <a:solidFill>
                  <a:srgbClr val="034CA1"/>
                </a:solidFill>
                <a:latin typeface="Courier New" pitchFamily="49" charset="0"/>
              </a:rPr>
              <a:t>int</a:t>
            </a:r>
            <a:r>
              <a:rPr lang="en-US" b="1" dirty="0" smtClean="0">
                <a:solidFill>
                  <a:srgbClr val="034CA1"/>
                </a:solidFill>
                <a:latin typeface="Courier New" pitchFamily="49" charset="0"/>
              </a:rPr>
              <a:t>[] </a:t>
            </a:r>
            <a:r>
              <a:rPr lang="en-US" b="1" dirty="0">
                <a:solidFill>
                  <a:srgbClr val="034CA1"/>
                </a:solidFill>
                <a:latin typeface="Courier New" pitchFamily="49" charset="0"/>
              </a:rPr>
              <a:t>score = new </a:t>
            </a:r>
            <a:r>
              <a:rPr lang="en-US" b="1" dirty="0" err="1" smtClean="0">
                <a:solidFill>
                  <a:srgbClr val="034CA1"/>
                </a:solidFill>
                <a:latin typeface="Courier New" pitchFamily="49" charset="0"/>
              </a:rPr>
              <a:t>int</a:t>
            </a:r>
            <a:r>
              <a:rPr lang="en-US" b="1" dirty="0" smtClean="0">
                <a:solidFill>
                  <a:srgbClr val="034CA1"/>
                </a:solidFill>
                <a:latin typeface="Courier New" pitchFamily="49" charset="0"/>
              </a:rPr>
              <a:t>[5];</a:t>
            </a:r>
          </a:p>
          <a:p>
            <a:pPr lvl="1">
              <a:lnSpc>
                <a:spcPct val="90000"/>
              </a:lnSpc>
              <a:buNone/>
            </a:pPr>
            <a:endParaRPr lang="en-US" b="1" dirty="0">
              <a:solidFill>
                <a:srgbClr val="034CA1"/>
              </a:solidFill>
              <a:latin typeface="Courier New" pitchFamily="49" charset="0"/>
            </a:endParaRPr>
          </a:p>
          <a:p>
            <a:pPr>
              <a:lnSpc>
                <a:spcPct val="90000"/>
              </a:lnSpc>
            </a:pPr>
            <a:r>
              <a:rPr lang="en-US" dirty="0"/>
              <a:t>The individual variables are called elements of the array and are identified by a number called an index numbered from 0</a:t>
            </a:r>
          </a:p>
          <a:p>
            <a:pPr lvl="1">
              <a:lnSpc>
                <a:spcPct val="90000"/>
              </a:lnSpc>
              <a:buNone/>
            </a:pPr>
            <a:endParaRPr lang="en-US" b="1" dirty="0">
              <a:solidFill>
                <a:srgbClr val="034CA1"/>
              </a:solidFill>
              <a:latin typeface="Courier New" pitchFamily="49" charset="0"/>
            </a:endParaRPr>
          </a:p>
          <a:p>
            <a:pPr lvl="1">
              <a:lnSpc>
                <a:spcPct val="80000"/>
              </a:lnSpc>
            </a:pPr>
            <a:endParaRPr lang="en-US" sz="2000" dirty="0" smtClean="0">
              <a:solidFill>
                <a:srgbClr val="034CA1"/>
              </a:solidFill>
              <a:latin typeface="Courier New" pitchFamily="49" charset="0"/>
            </a:endParaRPr>
          </a:p>
        </p:txBody>
      </p:sp>
    </p:spTree>
    <p:extLst>
      <p:ext uri="{BB962C8B-B14F-4D97-AF65-F5344CB8AC3E}">
        <p14:creationId xmlns:p14="http://schemas.microsoft.com/office/powerpoint/2010/main" val="829610529"/>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274638"/>
            <a:ext cx="8229600" cy="633412"/>
          </a:xfrm>
        </p:spPr>
        <p:txBody>
          <a:bodyPr/>
          <a:lstStyle/>
          <a:p>
            <a:pPr algn="l"/>
            <a:r>
              <a:rPr lang="en-GB" sz="2000" u="sng" dirty="0" smtClean="0"/>
              <a:t>Java - what you need to know</a:t>
            </a:r>
          </a:p>
        </p:txBody>
      </p:sp>
      <p:sp>
        <p:nvSpPr>
          <p:cNvPr id="4099" name="Content Placeholder 2"/>
          <p:cNvSpPr>
            <a:spLocks noGrp="1"/>
          </p:cNvSpPr>
          <p:nvPr>
            <p:ph sz="quarter" idx="13"/>
          </p:nvPr>
        </p:nvSpPr>
        <p:spPr>
          <a:xfrm>
            <a:off x="539750" y="1495326"/>
            <a:ext cx="8229600" cy="4525962"/>
          </a:xfrm>
        </p:spPr>
        <p:txBody>
          <a:bodyPr>
            <a:normAutofit fontScale="92500" lnSpcReduction="10000"/>
          </a:bodyPr>
          <a:lstStyle/>
          <a:p>
            <a:r>
              <a:rPr lang="en-GB" sz="2000" dirty="0" smtClean="0"/>
              <a:t>Originally called Oak it was developed for </a:t>
            </a:r>
            <a:r>
              <a:rPr lang="en-GB" sz="2000" dirty="0" smtClean="0">
                <a:solidFill>
                  <a:srgbClr val="0000FF"/>
                </a:solidFill>
              </a:rPr>
              <a:t>home appliances </a:t>
            </a:r>
            <a:r>
              <a:rPr lang="en-GB" sz="2000" dirty="0" smtClean="0"/>
              <a:t>driven by the desire for a cross platform tool</a:t>
            </a:r>
          </a:p>
          <a:p>
            <a:endParaRPr lang="en-GB" sz="2000" dirty="0" smtClean="0"/>
          </a:p>
          <a:p>
            <a:r>
              <a:rPr lang="en-GB" sz="2000" dirty="0" smtClean="0"/>
              <a:t>The development of  </a:t>
            </a:r>
            <a:r>
              <a:rPr lang="en-GB" sz="2000" dirty="0" err="1" smtClean="0"/>
              <a:t>HotJava</a:t>
            </a:r>
            <a:r>
              <a:rPr lang="en-GB" sz="2000" dirty="0" smtClean="0"/>
              <a:t> </a:t>
            </a:r>
            <a:r>
              <a:rPr lang="en-GB" sz="2000" dirty="0" smtClean="0">
                <a:solidFill>
                  <a:srgbClr val="0000FF"/>
                </a:solidFill>
              </a:rPr>
              <a:t>web browser that could run “programs over the Internet</a:t>
            </a:r>
            <a:r>
              <a:rPr lang="en-GB" sz="2000" dirty="0" smtClean="0"/>
              <a:t>” called applets made it popular. Java applets are now very rare. </a:t>
            </a:r>
            <a:r>
              <a:rPr lang="en-GB" sz="1800" dirty="0" smtClean="0"/>
              <a:t>Programs</a:t>
            </a:r>
            <a:r>
              <a:rPr lang="en-GB" sz="2000" dirty="0" smtClean="0"/>
              <a:t> on the internet now run on web servers.</a:t>
            </a:r>
          </a:p>
          <a:p>
            <a:endParaRPr lang="en-GB" sz="2000" dirty="0" smtClean="0"/>
          </a:p>
          <a:p>
            <a:r>
              <a:rPr lang="en-GB" sz="2000" dirty="0" smtClean="0">
                <a:solidFill>
                  <a:srgbClr val="0000FF"/>
                </a:solidFill>
              </a:rPr>
              <a:t>Netscape</a:t>
            </a:r>
            <a:r>
              <a:rPr lang="en-GB" sz="2000" dirty="0" smtClean="0"/>
              <a:t> soon included </a:t>
            </a:r>
            <a:r>
              <a:rPr lang="en-GB" sz="2000" dirty="0" smtClean="0">
                <a:solidFill>
                  <a:srgbClr val="0000FF"/>
                </a:solidFill>
              </a:rPr>
              <a:t>Java VM</a:t>
            </a:r>
            <a:r>
              <a:rPr lang="en-GB" sz="2000" dirty="0" smtClean="0"/>
              <a:t> in Navigator web browser thus growing the popularity further</a:t>
            </a:r>
          </a:p>
          <a:p>
            <a:endParaRPr lang="en-GB" sz="2000" dirty="0" smtClean="0"/>
          </a:p>
          <a:p>
            <a:r>
              <a:rPr lang="en-GB" sz="2000" dirty="0" smtClean="0"/>
              <a:t>There is </a:t>
            </a:r>
            <a:r>
              <a:rPr lang="en-GB" sz="2000" dirty="0" smtClean="0">
                <a:solidFill>
                  <a:srgbClr val="0000FF"/>
                </a:solidFill>
              </a:rPr>
              <a:t>no relationship between Java and JavaScript</a:t>
            </a:r>
            <a:r>
              <a:rPr lang="en-GB" sz="2000" dirty="0" smtClean="0"/>
              <a:t>. JavaScript is only a web design scripting language given that name purely to capitalize on Java the java hype. Java is a general-purpose application programming language.</a:t>
            </a:r>
          </a:p>
          <a:p>
            <a:endParaRPr lang="en-GB" sz="2000" dirty="0" smtClean="0"/>
          </a:p>
          <a:p>
            <a:endParaRPr lang="en-GB" sz="20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601227" y="836712"/>
            <a:ext cx="4330813" cy="3474720"/>
          </a:xfrm>
        </p:spPr>
        <p:txBody>
          <a:bodyPr>
            <a:noAutofit/>
          </a:bodyPr>
          <a:lstStyle/>
          <a:p>
            <a:pPr marL="0" indent="0">
              <a:buFont typeface="Wingdings 2" pitchFamily="18" charset="2"/>
              <a:buNone/>
            </a:pPr>
            <a:r>
              <a:rPr lang="en-US" sz="1600" dirty="0">
                <a:solidFill>
                  <a:srgbClr val="0000FF"/>
                </a:solidFill>
              </a:rPr>
              <a:t>class </a:t>
            </a:r>
            <a:r>
              <a:rPr lang="en-US" sz="1600" dirty="0" err="1">
                <a:solidFill>
                  <a:srgbClr val="0000FF"/>
                </a:solidFill>
              </a:rPr>
              <a:t>ClassWork</a:t>
            </a:r>
            <a:endParaRPr lang="en-US" sz="1600" dirty="0">
              <a:solidFill>
                <a:srgbClr val="0000FF"/>
              </a:solidFill>
            </a:endParaRPr>
          </a:p>
          <a:p>
            <a:pPr marL="0" indent="0">
              <a:buFont typeface="Wingdings 2" pitchFamily="18" charset="2"/>
              <a:buNone/>
            </a:pPr>
            <a:r>
              <a:rPr lang="en-US" sz="1600" dirty="0">
                <a:solidFill>
                  <a:srgbClr val="0000FF"/>
                </a:solidFill>
              </a:rPr>
              <a:t>{</a:t>
            </a:r>
          </a:p>
          <a:p>
            <a:pPr marL="0" indent="0">
              <a:buFont typeface="Wingdings 2" pitchFamily="18" charset="2"/>
              <a:buNone/>
            </a:pPr>
            <a:r>
              <a:rPr lang="en-US" sz="1600" dirty="0">
                <a:solidFill>
                  <a:srgbClr val="0000FF"/>
                </a:solidFill>
              </a:rPr>
              <a:t>public static void main(String[] </a:t>
            </a:r>
            <a:r>
              <a:rPr lang="en-US" sz="1600" dirty="0" err="1">
                <a:solidFill>
                  <a:srgbClr val="0000FF"/>
                </a:solidFill>
              </a:rPr>
              <a:t>args</a:t>
            </a:r>
            <a:r>
              <a:rPr lang="en-US" sz="1600" dirty="0">
                <a:solidFill>
                  <a:srgbClr val="0000FF"/>
                </a:solidFill>
              </a:rPr>
              <a:t>)</a:t>
            </a:r>
          </a:p>
          <a:p>
            <a:pPr marL="0" indent="0">
              <a:buFont typeface="Wingdings 2" pitchFamily="18" charset="2"/>
              <a:buNone/>
            </a:pPr>
            <a:r>
              <a:rPr lang="en-US" sz="1600" dirty="0">
                <a:solidFill>
                  <a:srgbClr val="0000FF"/>
                </a:solidFill>
              </a:rPr>
              <a:t>{</a:t>
            </a:r>
          </a:p>
          <a:p>
            <a:pPr marL="0" indent="0">
              <a:buFont typeface="Wingdings 2" pitchFamily="18" charset="2"/>
              <a:buNone/>
            </a:pPr>
            <a:r>
              <a:rPr lang="en-US" sz="1600" dirty="0" smtClean="0">
                <a:solidFill>
                  <a:srgbClr val="0000FF"/>
                </a:solidFill>
              </a:rPr>
              <a:t>double[] score = new double[100</a:t>
            </a:r>
            <a:r>
              <a:rPr lang="en-US" sz="1600" dirty="0">
                <a:solidFill>
                  <a:srgbClr val="0000FF"/>
                </a:solidFill>
              </a:rPr>
              <a:t>]; </a:t>
            </a:r>
          </a:p>
          <a:p>
            <a:pPr marL="0" indent="0">
              <a:buFont typeface="Wingdings 2" pitchFamily="18" charset="2"/>
              <a:buNone/>
            </a:pPr>
            <a:r>
              <a:rPr lang="en-US" sz="1600" dirty="0" smtClean="0">
                <a:solidFill>
                  <a:srgbClr val="0000FF"/>
                </a:solidFill>
              </a:rPr>
              <a:t>score[0</a:t>
            </a:r>
            <a:r>
              <a:rPr lang="en-US" sz="1600" dirty="0">
                <a:solidFill>
                  <a:srgbClr val="0000FF"/>
                </a:solidFill>
              </a:rPr>
              <a:t>] = </a:t>
            </a:r>
            <a:r>
              <a:rPr lang="en-US" sz="1600" dirty="0" smtClean="0">
                <a:solidFill>
                  <a:srgbClr val="0000FF"/>
                </a:solidFill>
              </a:rPr>
              <a:t>80; </a:t>
            </a:r>
          </a:p>
          <a:p>
            <a:pPr marL="0" indent="0">
              <a:buFont typeface="Wingdings 2" pitchFamily="18" charset="2"/>
              <a:buNone/>
            </a:pPr>
            <a:r>
              <a:rPr lang="en-US" sz="1600" dirty="0" smtClean="0">
                <a:solidFill>
                  <a:srgbClr val="0000FF"/>
                </a:solidFill>
              </a:rPr>
              <a:t>score[1</a:t>
            </a:r>
            <a:r>
              <a:rPr lang="en-US" sz="1600" dirty="0">
                <a:solidFill>
                  <a:srgbClr val="0000FF"/>
                </a:solidFill>
              </a:rPr>
              <a:t>] = </a:t>
            </a:r>
            <a:r>
              <a:rPr lang="en-US" sz="1600" dirty="0" smtClean="0">
                <a:solidFill>
                  <a:srgbClr val="0000FF"/>
                </a:solidFill>
              </a:rPr>
              <a:t>99.9;</a:t>
            </a:r>
            <a:endParaRPr lang="en-US" sz="1600" dirty="0">
              <a:solidFill>
                <a:srgbClr val="0000FF"/>
              </a:solidFill>
            </a:endParaRPr>
          </a:p>
          <a:p>
            <a:pPr marL="0" indent="0">
              <a:buFont typeface="Wingdings 2" pitchFamily="18" charset="2"/>
              <a:buNone/>
            </a:pPr>
            <a:r>
              <a:rPr lang="en-US" sz="1600" dirty="0" smtClean="0">
                <a:solidFill>
                  <a:srgbClr val="0000FF"/>
                </a:solidFill>
              </a:rPr>
              <a:t>score[2</a:t>
            </a:r>
            <a:r>
              <a:rPr lang="en-US" sz="1600" dirty="0">
                <a:solidFill>
                  <a:srgbClr val="0000FF"/>
                </a:solidFill>
              </a:rPr>
              <a:t>] = </a:t>
            </a:r>
            <a:r>
              <a:rPr lang="en-US" sz="1600" dirty="0" smtClean="0">
                <a:solidFill>
                  <a:srgbClr val="0000FF"/>
                </a:solidFill>
              </a:rPr>
              <a:t>75;</a:t>
            </a:r>
          </a:p>
          <a:p>
            <a:pPr marL="0" indent="0">
              <a:buFont typeface="Wingdings 2" pitchFamily="18" charset="2"/>
              <a:buNone/>
            </a:pPr>
            <a:r>
              <a:rPr lang="en-US" sz="1600" dirty="0" smtClean="0">
                <a:solidFill>
                  <a:srgbClr val="0000FF"/>
                </a:solidFill>
              </a:rPr>
              <a:t>score[3] </a:t>
            </a:r>
            <a:r>
              <a:rPr lang="en-US" sz="1600" dirty="0">
                <a:solidFill>
                  <a:srgbClr val="0000FF"/>
                </a:solidFill>
              </a:rPr>
              <a:t>= </a:t>
            </a:r>
            <a:r>
              <a:rPr lang="en-US" sz="1600" dirty="0" smtClean="0">
                <a:solidFill>
                  <a:srgbClr val="0000FF"/>
                </a:solidFill>
              </a:rPr>
              <a:t>100;</a:t>
            </a:r>
            <a:endParaRPr lang="en-US" sz="1600" dirty="0">
              <a:solidFill>
                <a:srgbClr val="0000FF"/>
              </a:solidFill>
            </a:endParaRPr>
          </a:p>
          <a:p>
            <a:pPr marL="0" indent="0">
              <a:buFont typeface="Wingdings 2" pitchFamily="18" charset="2"/>
              <a:buNone/>
            </a:pPr>
            <a:r>
              <a:rPr lang="en-US" sz="1600" dirty="0" smtClean="0">
                <a:solidFill>
                  <a:srgbClr val="0000FF"/>
                </a:solidFill>
              </a:rPr>
              <a:t>score[4] </a:t>
            </a:r>
            <a:r>
              <a:rPr lang="en-US" sz="1600" dirty="0">
                <a:solidFill>
                  <a:srgbClr val="0000FF"/>
                </a:solidFill>
              </a:rPr>
              <a:t>= </a:t>
            </a:r>
            <a:r>
              <a:rPr lang="en-US" sz="1600" dirty="0" smtClean="0">
                <a:solidFill>
                  <a:srgbClr val="0000FF"/>
                </a:solidFill>
              </a:rPr>
              <a:t>85.5;</a:t>
            </a:r>
            <a:endParaRPr lang="en-US" sz="1600" dirty="0">
              <a:solidFill>
                <a:srgbClr val="0000FF"/>
              </a:solidFill>
            </a:endParaRPr>
          </a:p>
          <a:p>
            <a:pPr marL="0" indent="0">
              <a:buFont typeface="Wingdings 2" pitchFamily="18" charset="2"/>
              <a:buNone/>
            </a:pPr>
            <a:endParaRPr lang="en-US" sz="1600" dirty="0">
              <a:solidFill>
                <a:srgbClr val="0000FF"/>
              </a:solidFill>
            </a:endParaRPr>
          </a:p>
          <a:p>
            <a:pPr marL="0" indent="0">
              <a:buFont typeface="Wingdings 2" pitchFamily="18" charset="2"/>
              <a:buNone/>
            </a:pPr>
            <a:r>
              <a:rPr lang="en-US" sz="1600" dirty="0" err="1" smtClean="0">
                <a:solidFill>
                  <a:srgbClr val="0000FF"/>
                </a:solidFill>
              </a:rPr>
              <a:t>System.out.println</a:t>
            </a:r>
            <a:r>
              <a:rPr lang="en-US" sz="1600" dirty="0" smtClean="0">
                <a:solidFill>
                  <a:srgbClr val="0000FF"/>
                </a:solidFill>
              </a:rPr>
              <a:t>(score[0] );</a:t>
            </a:r>
          </a:p>
          <a:p>
            <a:pPr marL="0" indent="0">
              <a:buNone/>
            </a:pPr>
            <a:r>
              <a:rPr lang="en-US" sz="1600" dirty="0" err="1" smtClean="0">
                <a:solidFill>
                  <a:srgbClr val="0000FF"/>
                </a:solidFill>
              </a:rPr>
              <a:t>System.out.println</a:t>
            </a:r>
            <a:r>
              <a:rPr lang="en-US" sz="1600" dirty="0" smtClean="0">
                <a:solidFill>
                  <a:srgbClr val="0000FF"/>
                </a:solidFill>
              </a:rPr>
              <a:t>(score[1] </a:t>
            </a:r>
            <a:r>
              <a:rPr lang="en-US" sz="1600" dirty="0">
                <a:solidFill>
                  <a:srgbClr val="0000FF"/>
                </a:solidFill>
              </a:rPr>
              <a:t>);</a:t>
            </a:r>
          </a:p>
          <a:p>
            <a:pPr marL="0" indent="0">
              <a:buNone/>
            </a:pPr>
            <a:r>
              <a:rPr lang="en-US" sz="1600" dirty="0" err="1" smtClean="0">
                <a:solidFill>
                  <a:srgbClr val="0000FF"/>
                </a:solidFill>
              </a:rPr>
              <a:t>System.out.println</a:t>
            </a:r>
            <a:r>
              <a:rPr lang="en-US" sz="1600" dirty="0" smtClean="0">
                <a:solidFill>
                  <a:srgbClr val="0000FF"/>
                </a:solidFill>
              </a:rPr>
              <a:t>(score[2] );</a:t>
            </a:r>
          </a:p>
          <a:p>
            <a:pPr marL="0" indent="0">
              <a:buNone/>
            </a:pPr>
            <a:r>
              <a:rPr lang="en-US" sz="1600" dirty="0" err="1" smtClean="0">
                <a:solidFill>
                  <a:srgbClr val="0000FF"/>
                </a:solidFill>
              </a:rPr>
              <a:t>System.out.println</a:t>
            </a:r>
            <a:r>
              <a:rPr lang="en-US" sz="1600" dirty="0" smtClean="0">
                <a:solidFill>
                  <a:srgbClr val="0000FF"/>
                </a:solidFill>
              </a:rPr>
              <a:t>(score[3] </a:t>
            </a:r>
            <a:r>
              <a:rPr lang="en-US" sz="1600" dirty="0">
                <a:solidFill>
                  <a:srgbClr val="0000FF"/>
                </a:solidFill>
              </a:rPr>
              <a:t>);</a:t>
            </a:r>
          </a:p>
          <a:p>
            <a:pPr marL="0" indent="0">
              <a:buNone/>
            </a:pPr>
            <a:r>
              <a:rPr lang="en-US" sz="1600" dirty="0" err="1" smtClean="0">
                <a:solidFill>
                  <a:srgbClr val="0000FF"/>
                </a:solidFill>
              </a:rPr>
              <a:t>System.out.println</a:t>
            </a:r>
            <a:r>
              <a:rPr lang="en-US" sz="1600" dirty="0" smtClean="0">
                <a:solidFill>
                  <a:srgbClr val="0000FF"/>
                </a:solidFill>
              </a:rPr>
              <a:t>(score[4] </a:t>
            </a:r>
            <a:r>
              <a:rPr lang="en-US" sz="1600" dirty="0">
                <a:solidFill>
                  <a:srgbClr val="0000FF"/>
                </a:solidFill>
              </a:rPr>
              <a:t>);</a:t>
            </a:r>
          </a:p>
          <a:p>
            <a:pPr marL="45720" indent="0">
              <a:buNone/>
            </a:pPr>
            <a:r>
              <a:rPr lang="en-US" sz="1600" dirty="0" smtClean="0">
                <a:solidFill>
                  <a:srgbClr val="0000FF"/>
                </a:solidFill>
              </a:rPr>
              <a:t>}};</a:t>
            </a:r>
            <a:endParaRPr lang="en-US" sz="1600" dirty="0">
              <a:solidFill>
                <a:srgbClr val="0000FF"/>
              </a:solidFill>
            </a:endParaRPr>
          </a:p>
        </p:txBody>
      </p:sp>
      <p:sp>
        <p:nvSpPr>
          <p:cNvPr id="4" name="TextBox 3"/>
          <p:cNvSpPr txBox="1"/>
          <p:nvPr/>
        </p:nvSpPr>
        <p:spPr>
          <a:xfrm>
            <a:off x="4553370" y="4293096"/>
            <a:ext cx="4295628" cy="2031325"/>
          </a:xfrm>
          <a:prstGeom prst="rect">
            <a:avLst/>
          </a:prstGeom>
          <a:noFill/>
        </p:spPr>
        <p:txBody>
          <a:bodyPr wrap="square" rtlCol="0">
            <a:spAutoFit/>
          </a:bodyPr>
          <a:lstStyle/>
          <a:p>
            <a:r>
              <a:rPr lang="en-US" dirty="0" smtClean="0">
                <a:solidFill>
                  <a:srgbClr val="00B050"/>
                </a:solidFill>
              </a:rPr>
              <a:t>Exercise:</a:t>
            </a:r>
          </a:p>
          <a:p>
            <a:r>
              <a:rPr lang="en-US" dirty="0" smtClean="0">
                <a:solidFill>
                  <a:srgbClr val="00B050"/>
                </a:solidFill>
              </a:rPr>
              <a:t>Modify the program to ask the user to key in the scores. It should then display the scores. Use a loop for input and display.</a:t>
            </a:r>
          </a:p>
          <a:p>
            <a:endParaRPr lang="en-US" dirty="0" smtClean="0"/>
          </a:p>
          <a:p>
            <a:endParaRPr lang="en-US" dirty="0"/>
          </a:p>
        </p:txBody>
      </p:sp>
      <p:pic>
        <p:nvPicPr>
          <p:cNvPr id="5" name="Picture 4" descr="06_01"/>
          <p:cNvPicPr>
            <a:picLocks noChangeAspect="1" noChangeArrowheads="1"/>
          </p:cNvPicPr>
          <p:nvPr/>
        </p:nvPicPr>
        <p:blipFill>
          <a:blip r:embed="rId2"/>
          <a:srcRect/>
          <a:stretch>
            <a:fillRect/>
          </a:stretch>
        </p:blipFill>
        <p:spPr bwMode="auto">
          <a:xfrm>
            <a:off x="4326580" y="1196752"/>
            <a:ext cx="4522418" cy="1872208"/>
          </a:xfrm>
          <a:prstGeom prst="rect">
            <a:avLst/>
          </a:prstGeom>
          <a:noFill/>
          <a:ln w="9525">
            <a:noFill/>
            <a:miter lim="800000"/>
            <a:headEnd/>
            <a:tailEnd/>
          </a:ln>
        </p:spPr>
      </p:pic>
    </p:spTree>
    <p:extLst>
      <p:ext uri="{BB962C8B-B14F-4D97-AF65-F5344CB8AC3E}">
        <p14:creationId xmlns:p14="http://schemas.microsoft.com/office/powerpoint/2010/main" val="58699285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43608" y="962392"/>
            <a:ext cx="7344816" cy="5634960"/>
          </a:xfrm>
        </p:spPr>
        <p:txBody>
          <a:bodyPr>
            <a:noAutofit/>
          </a:bodyPr>
          <a:lstStyle/>
          <a:p>
            <a:r>
              <a:rPr lang="en-US" sz="2000" dirty="0" smtClean="0"/>
              <a:t>Instead of creating an array using a single statement like:</a:t>
            </a:r>
          </a:p>
          <a:p>
            <a:pPr marL="45720" lvl="1" indent="0">
              <a:buNone/>
            </a:pPr>
            <a:r>
              <a:rPr lang="en-US" b="1" dirty="0" smtClean="0">
                <a:solidFill>
                  <a:srgbClr val="034CA1"/>
                </a:solidFill>
                <a:latin typeface="Courier New" pitchFamily="49" charset="0"/>
              </a:rPr>
              <a:t>	</a:t>
            </a:r>
            <a:r>
              <a:rPr lang="en-US" b="1" dirty="0" err="1" smtClean="0">
                <a:solidFill>
                  <a:srgbClr val="034CA1"/>
                </a:solidFill>
                <a:latin typeface="Courier New" pitchFamily="49" charset="0"/>
              </a:rPr>
              <a:t>int</a:t>
            </a:r>
            <a:r>
              <a:rPr lang="en-US" b="1" dirty="0">
                <a:solidFill>
                  <a:srgbClr val="034CA1"/>
                </a:solidFill>
                <a:latin typeface="Courier New" pitchFamily="49" charset="0"/>
              </a:rPr>
              <a:t>[] score = new </a:t>
            </a:r>
            <a:r>
              <a:rPr lang="en-US" b="1" dirty="0" err="1">
                <a:solidFill>
                  <a:srgbClr val="034CA1"/>
                </a:solidFill>
                <a:latin typeface="Courier New" pitchFamily="49" charset="0"/>
              </a:rPr>
              <a:t>int</a:t>
            </a:r>
            <a:r>
              <a:rPr lang="en-US" b="1" dirty="0">
                <a:solidFill>
                  <a:srgbClr val="034CA1"/>
                </a:solidFill>
                <a:latin typeface="Courier New" pitchFamily="49" charset="0"/>
              </a:rPr>
              <a:t>[5];</a:t>
            </a:r>
          </a:p>
          <a:p>
            <a:endParaRPr lang="en-US" sz="2000" dirty="0"/>
          </a:p>
          <a:p>
            <a:r>
              <a:rPr lang="en-US" sz="2000" dirty="0" smtClean="0"/>
              <a:t>An array can also be created using two statements like:</a:t>
            </a:r>
          </a:p>
          <a:p>
            <a:pPr>
              <a:buFont typeface="Wingdings 2" pitchFamily="18" charset="2"/>
              <a:buNone/>
            </a:pPr>
            <a:r>
              <a:rPr lang="en-GB" sz="2000" dirty="0" smtClean="0">
                <a:solidFill>
                  <a:srgbClr val="0070C0"/>
                </a:solidFill>
              </a:rPr>
              <a:t>		</a:t>
            </a:r>
            <a:r>
              <a:rPr lang="en-GB" sz="2000" dirty="0" err="1" smtClean="0">
                <a:solidFill>
                  <a:srgbClr val="0070C0"/>
                </a:solidFill>
              </a:rPr>
              <a:t>int</a:t>
            </a:r>
            <a:r>
              <a:rPr lang="en-GB" sz="2000" dirty="0">
                <a:solidFill>
                  <a:srgbClr val="0070C0"/>
                </a:solidFill>
              </a:rPr>
              <a:t>[] </a:t>
            </a:r>
            <a:r>
              <a:rPr lang="en-GB" sz="2000" dirty="0" smtClean="0">
                <a:solidFill>
                  <a:srgbClr val="0070C0"/>
                </a:solidFill>
              </a:rPr>
              <a:t>score; </a:t>
            </a:r>
            <a:r>
              <a:rPr lang="en-GB" sz="2000" dirty="0">
                <a:solidFill>
                  <a:srgbClr val="00B050"/>
                </a:solidFill>
              </a:rPr>
              <a:t>// create an array called </a:t>
            </a:r>
            <a:r>
              <a:rPr lang="en-GB" sz="2000" dirty="0" smtClean="0">
                <a:solidFill>
                  <a:srgbClr val="00B050"/>
                </a:solidFill>
              </a:rPr>
              <a:t>score</a:t>
            </a:r>
            <a:endParaRPr lang="en-GB" sz="2000" dirty="0">
              <a:solidFill>
                <a:srgbClr val="00B050"/>
              </a:solidFill>
            </a:endParaRPr>
          </a:p>
          <a:p>
            <a:pPr>
              <a:buNone/>
            </a:pPr>
            <a:r>
              <a:rPr lang="en-GB" sz="2000" dirty="0" smtClean="0">
                <a:solidFill>
                  <a:srgbClr val="0070C0"/>
                </a:solidFill>
              </a:rPr>
              <a:t>		score </a:t>
            </a:r>
            <a:r>
              <a:rPr lang="en-GB" sz="2000" dirty="0">
                <a:solidFill>
                  <a:srgbClr val="0070C0"/>
                </a:solidFill>
              </a:rPr>
              <a:t>= new </a:t>
            </a:r>
            <a:r>
              <a:rPr lang="en-GB" sz="2000" dirty="0" err="1" smtClean="0">
                <a:solidFill>
                  <a:srgbClr val="0070C0"/>
                </a:solidFill>
              </a:rPr>
              <a:t>int</a:t>
            </a:r>
            <a:r>
              <a:rPr lang="en-GB" sz="2000" dirty="0" smtClean="0">
                <a:solidFill>
                  <a:srgbClr val="0070C0"/>
                </a:solidFill>
              </a:rPr>
              <a:t>[5]; </a:t>
            </a:r>
            <a:r>
              <a:rPr lang="en-GB" sz="2000" dirty="0">
                <a:solidFill>
                  <a:srgbClr val="00B050"/>
                </a:solidFill>
              </a:rPr>
              <a:t>// specify the </a:t>
            </a:r>
            <a:r>
              <a:rPr lang="en-GB" sz="2000" dirty="0" smtClean="0">
                <a:solidFill>
                  <a:srgbClr val="00B050"/>
                </a:solidFill>
              </a:rPr>
              <a:t>size</a:t>
            </a:r>
          </a:p>
          <a:p>
            <a:pPr>
              <a:buNone/>
            </a:pPr>
            <a:endParaRPr lang="en-GB" sz="2000" dirty="0" smtClean="0">
              <a:solidFill>
                <a:srgbClr val="00B050"/>
              </a:solidFill>
            </a:endParaRPr>
          </a:p>
          <a:p>
            <a:r>
              <a:rPr lang="en-GB" sz="2000" dirty="0"/>
              <a:t>Recall main </a:t>
            </a:r>
            <a:r>
              <a:rPr lang="en-GB" sz="2000" dirty="0" smtClean="0"/>
              <a:t>function is </a:t>
            </a:r>
            <a:r>
              <a:rPr lang="en-GB" sz="2000" dirty="0"/>
              <a:t>always declared as follows</a:t>
            </a:r>
            <a:r>
              <a:rPr lang="en-GB" sz="2000" dirty="0" smtClean="0"/>
              <a:t>:</a:t>
            </a:r>
          </a:p>
          <a:p>
            <a:pPr marL="914400" lvl="3" indent="0">
              <a:buNone/>
            </a:pPr>
            <a:r>
              <a:rPr lang="en-US" sz="2000" b="1" dirty="0">
                <a:solidFill>
                  <a:srgbClr val="034CA1"/>
                </a:solidFill>
                <a:latin typeface="Courier New" pitchFamily="49" charset="0"/>
              </a:rPr>
              <a:t>public static void main(String[] </a:t>
            </a:r>
            <a:r>
              <a:rPr lang="en-US" sz="2000" b="1" dirty="0" err="1">
                <a:solidFill>
                  <a:srgbClr val="034CA1"/>
                </a:solidFill>
                <a:latin typeface="Courier New" pitchFamily="49" charset="0"/>
              </a:rPr>
              <a:t>args</a:t>
            </a:r>
            <a:r>
              <a:rPr lang="en-US" sz="2000" b="1" dirty="0" smtClean="0">
                <a:solidFill>
                  <a:srgbClr val="034CA1"/>
                </a:solidFill>
                <a:latin typeface="Courier New" pitchFamily="49" charset="0"/>
              </a:rPr>
              <a:t>)</a:t>
            </a:r>
          </a:p>
          <a:p>
            <a:pPr marL="914400" lvl="3" indent="0">
              <a:buNone/>
            </a:pPr>
            <a:endParaRPr lang="en-US" sz="2000" b="1" dirty="0">
              <a:solidFill>
                <a:srgbClr val="034CA1"/>
              </a:solidFill>
              <a:latin typeface="Courier New" pitchFamily="49" charset="0"/>
            </a:endParaRPr>
          </a:p>
          <a:p>
            <a:r>
              <a:rPr lang="en-GB" sz="2000" dirty="0" smtClean="0"/>
              <a:t>This means that main is ready to receive a parameter that is a String array called </a:t>
            </a:r>
            <a:r>
              <a:rPr lang="en-GB" sz="2000" dirty="0" err="1" smtClean="0"/>
              <a:t>args</a:t>
            </a:r>
            <a:r>
              <a:rPr lang="en-GB" sz="2000" dirty="0" smtClean="0"/>
              <a:t> (</a:t>
            </a:r>
            <a:r>
              <a:rPr lang="en-US" sz="2000" dirty="0"/>
              <a:t>by convention</a:t>
            </a:r>
            <a:r>
              <a:rPr lang="en-GB" sz="2000" dirty="0" smtClean="0"/>
              <a:t>). It enables main to receive arguments from the keyboard when running the program. If none are supplied </a:t>
            </a:r>
            <a:r>
              <a:rPr lang="en-US" sz="2000" dirty="0"/>
              <a:t>then a default empty array of strings is automatically provided</a:t>
            </a:r>
            <a:endParaRPr lang="en-GB" sz="2000" dirty="0" smtClean="0">
              <a:solidFill>
                <a:srgbClr val="00B050"/>
              </a:solidFill>
            </a:endParaRPr>
          </a:p>
          <a:p>
            <a:pPr>
              <a:buNone/>
            </a:pPr>
            <a:endParaRPr lang="en-GB" sz="2000" dirty="0">
              <a:solidFill>
                <a:srgbClr val="00B050"/>
              </a:solidFill>
            </a:endParaRPr>
          </a:p>
          <a:p>
            <a:pPr>
              <a:buFont typeface="Wingdings 2" pitchFamily="18" charset="2"/>
              <a:buNone/>
            </a:pPr>
            <a:endParaRPr lang="en-US" sz="2000" dirty="0"/>
          </a:p>
        </p:txBody>
      </p:sp>
      <p:sp>
        <p:nvSpPr>
          <p:cNvPr id="4" name="Rectangle 2"/>
          <p:cNvSpPr>
            <a:spLocks noGrp="1" noChangeArrowheads="1"/>
          </p:cNvSpPr>
          <p:nvPr>
            <p:ph type="title"/>
          </p:nvPr>
        </p:nvSpPr>
        <p:spPr>
          <a:xfrm>
            <a:off x="1001890" y="548680"/>
            <a:ext cx="6512511" cy="1143000"/>
          </a:xfrm>
        </p:spPr>
        <p:txBody>
          <a:bodyPr/>
          <a:lstStyle/>
          <a:p>
            <a:pPr algn="l" eaLnBrk="1" hangingPunct="1"/>
            <a:r>
              <a:rPr lang="en-US" sz="2000" u="sng" dirty="0" smtClean="0"/>
              <a:t>Arguments for the Method </a:t>
            </a:r>
            <a:r>
              <a:rPr lang="en-US" sz="2000" b="1" u="sng" dirty="0" smtClean="0">
                <a:latin typeface="Courier New" pitchFamily="49" charset="0"/>
              </a:rPr>
              <a:t>main</a:t>
            </a:r>
            <a:endParaRPr lang="en-US" sz="2000" u="sng" dirty="0" smtClean="0">
              <a:latin typeface="Courier New" pitchFamily="49" charset="0"/>
            </a:endParaRPr>
          </a:p>
        </p:txBody>
      </p:sp>
    </p:spTree>
    <p:extLst>
      <p:ext uri="{BB962C8B-B14F-4D97-AF65-F5344CB8AC3E}">
        <p14:creationId xmlns:p14="http://schemas.microsoft.com/office/powerpoint/2010/main" val="335599299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3"/>
          <p:cNvSpPr>
            <a:spLocks noGrp="1" noChangeArrowheads="1"/>
          </p:cNvSpPr>
          <p:nvPr>
            <p:ph type="body" idx="4294967295"/>
          </p:nvPr>
        </p:nvSpPr>
        <p:spPr>
          <a:xfrm>
            <a:off x="467544" y="548680"/>
            <a:ext cx="8229600" cy="6309320"/>
          </a:xfrm>
          <a:prstGeom prst="rect">
            <a:avLst/>
          </a:prstGeom>
        </p:spPr>
        <p:txBody>
          <a:bodyPr>
            <a:noAutofit/>
          </a:bodyPr>
          <a:lstStyle/>
          <a:p>
            <a:pPr eaLnBrk="1" hangingPunct="1">
              <a:lnSpc>
                <a:spcPct val="80000"/>
              </a:lnSpc>
            </a:pPr>
            <a:r>
              <a:rPr lang="en-US" sz="2000" dirty="0" smtClean="0"/>
              <a:t>Here is a program that expects three string arguments:</a:t>
            </a:r>
          </a:p>
          <a:p>
            <a:pPr lvl="1" eaLnBrk="1" hangingPunct="1">
              <a:lnSpc>
                <a:spcPct val="80000"/>
              </a:lnSpc>
              <a:buFontTx/>
              <a:buNone/>
            </a:pPr>
            <a:r>
              <a:rPr lang="en-US" b="1" dirty="0" smtClean="0">
                <a:solidFill>
                  <a:srgbClr val="034CA1"/>
                </a:solidFill>
                <a:latin typeface="Courier New" pitchFamily="49" charset="0"/>
              </a:rPr>
              <a:t>class </a:t>
            </a:r>
            <a:r>
              <a:rPr lang="en-US" b="1" dirty="0" err="1" smtClean="0">
                <a:solidFill>
                  <a:srgbClr val="034CA1"/>
                </a:solidFill>
                <a:latin typeface="Courier New" pitchFamily="49" charset="0"/>
              </a:rPr>
              <a:t>ClassWork</a:t>
            </a:r>
            <a:endParaRPr lang="en-US" b="1" dirty="0" smtClean="0">
              <a:solidFill>
                <a:srgbClr val="034CA1"/>
              </a:solidFill>
              <a:latin typeface="Courier New" pitchFamily="49" charset="0"/>
            </a:endParaRPr>
          </a:p>
          <a:p>
            <a:pPr lvl="1" eaLnBrk="1" hangingPunct="1">
              <a:lnSpc>
                <a:spcPct val="80000"/>
              </a:lnSpc>
              <a:buFontTx/>
              <a:buNone/>
            </a:pPr>
            <a:r>
              <a:rPr lang="en-US" b="1" dirty="0" smtClean="0">
                <a:solidFill>
                  <a:srgbClr val="034CA1"/>
                </a:solidFill>
                <a:latin typeface="Courier New" pitchFamily="49" charset="0"/>
              </a:rPr>
              <a:t>{</a:t>
            </a:r>
          </a:p>
          <a:p>
            <a:pPr lvl="1" eaLnBrk="1" hangingPunct="1">
              <a:lnSpc>
                <a:spcPct val="80000"/>
              </a:lnSpc>
              <a:buFontTx/>
              <a:buNone/>
            </a:pPr>
            <a:r>
              <a:rPr lang="en-US" b="1" dirty="0" smtClean="0">
                <a:solidFill>
                  <a:srgbClr val="034CA1"/>
                </a:solidFill>
                <a:latin typeface="Courier New" pitchFamily="49" charset="0"/>
              </a:rPr>
              <a:t>  public static void main(String[] </a:t>
            </a:r>
            <a:r>
              <a:rPr lang="en-US" b="1" dirty="0" err="1" smtClean="0">
                <a:solidFill>
                  <a:srgbClr val="034CA1"/>
                </a:solidFill>
                <a:latin typeface="Courier New" pitchFamily="49" charset="0"/>
              </a:rPr>
              <a:t>args</a:t>
            </a:r>
            <a:r>
              <a:rPr lang="en-US" b="1" dirty="0" smtClean="0">
                <a:solidFill>
                  <a:srgbClr val="034CA1"/>
                </a:solidFill>
                <a:latin typeface="Courier New" pitchFamily="49" charset="0"/>
              </a:rPr>
              <a:t>)</a:t>
            </a:r>
          </a:p>
          <a:p>
            <a:pPr lvl="1" eaLnBrk="1" hangingPunct="1">
              <a:lnSpc>
                <a:spcPct val="80000"/>
              </a:lnSpc>
              <a:buFontTx/>
              <a:buNone/>
            </a:pPr>
            <a:r>
              <a:rPr lang="en-US" b="1" dirty="0" smtClean="0">
                <a:solidFill>
                  <a:srgbClr val="034CA1"/>
                </a:solidFill>
                <a:latin typeface="Courier New" pitchFamily="49" charset="0"/>
              </a:rPr>
              <a:t>  {</a:t>
            </a:r>
          </a:p>
          <a:p>
            <a:pPr lvl="1" eaLnBrk="1" hangingPunct="1">
              <a:lnSpc>
                <a:spcPct val="80000"/>
              </a:lnSpc>
              <a:buFontTx/>
              <a:buNone/>
            </a:pPr>
            <a:r>
              <a:rPr lang="en-US" b="1" dirty="0" smtClean="0">
                <a:solidFill>
                  <a:srgbClr val="034CA1"/>
                </a:solidFill>
                <a:latin typeface="Courier New" pitchFamily="49" charset="0"/>
              </a:rPr>
              <a:t>    </a:t>
            </a:r>
            <a:r>
              <a:rPr lang="en-US" b="1" dirty="0" err="1" smtClean="0">
                <a:solidFill>
                  <a:srgbClr val="034CA1"/>
                </a:solidFill>
                <a:latin typeface="Courier New" pitchFamily="49" charset="0"/>
              </a:rPr>
              <a:t>System.out.println</a:t>
            </a:r>
            <a:r>
              <a:rPr lang="en-US" b="1" dirty="0" smtClean="0">
                <a:solidFill>
                  <a:srgbClr val="034CA1"/>
                </a:solidFill>
                <a:latin typeface="Courier New" pitchFamily="49" charset="0"/>
              </a:rPr>
              <a:t>(</a:t>
            </a:r>
            <a:r>
              <a:rPr lang="en-US" b="1" dirty="0" err="1" smtClean="0">
                <a:solidFill>
                  <a:srgbClr val="034CA1"/>
                </a:solidFill>
                <a:latin typeface="Courier New" pitchFamily="49" charset="0"/>
              </a:rPr>
              <a:t>args</a:t>
            </a:r>
            <a:r>
              <a:rPr lang="en-US" b="1" dirty="0" smtClean="0">
                <a:solidFill>
                  <a:srgbClr val="034CA1"/>
                </a:solidFill>
                <a:latin typeface="Courier New" pitchFamily="49" charset="0"/>
              </a:rPr>
              <a:t>[0] + " " +</a:t>
            </a:r>
          </a:p>
          <a:p>
            <a:pPr lvl="1" eaLnBrk="1" hangingPunct="1">
              <a:lnSpc>
                <a:spcPct val="80000"/>
              </a:lnSpc>
              <a:buFontTx/>
              <a:buNone/>
            </a:pPr>
            <a:r>
              <a:rPr lang="en-US" b="1" dirty="0" smtClean="0">
                <a:solidFill>
                  <a:srgbClr val="034CA1"/>
                </a:solidFill>
                <a:latin typeface="Courier New" pitchFamily="49" charset="0"/>
              </a:rPr>
              <a:t>                       </a:t>
            </a:r>
            <a:r>
              <a:rPr lang="en-US" b="1" dirty="0" err="1" smtClean="0">
                <a:solidFill>
                  <a:srgbClr val="034CA1"/>
                </a:solidFill>
                <a:latin typeface="Courier New" pitchFamily="49" charset="0"/>
              </a:rPr>
              <a:t>args</a:t>
            </a:r>
            <a:r>
              <a:rPr lang="en-US" b="1" dirty="0" smtClean="0">
                <a:solidFill>
                  <a:srgbClr val="034CA1"/>
                </a:solidFill>
                <a:latin typeface="Courier New" pitchFamily="49" charset="0"/>
              </a:rPr>
              <a:t>[2] + </a:t>
            </a:r>
            <a:r>
              <a:rPr lang="en-US" b="1" dirty="0" err="1" smtClean="0">
                <a:solidFill>
                  <a:srgbClr val="034CA1"/>
                </a:solidFill>
                <a:latin typeface="Courier New" pitchFamily="49" charset="0"/>
              </a:rPr>
              <a:t>args</a:t>
            </a:r>
            <a:r>
              <a:rPr lang="en-US" b="1" dirty="0" smtClean="0">
                <a:solidFill>
                  <a:srgbClr val="034CA1"/>
                </a:solidFill>
                <a:latin typeface="Courier New" pitchFamily="49" charset="0"/>
              </a:rPr>
              <a:t>[1]);</a:t>
            </a:r>
          </a:p>
          <a:p>
            <a:pPr lvl="1" eaLnBrk="1" hangingPunct="1">
              <a:lnSpc>
                <a:spcPct val="80000"/>
              </a:lnSpc>
              <a:buFontTx/>
              <a:buNone/>
            </a:pPr>
            <a:r>
              <a:rPr lang="en-US" b="1" dirty="0" smtClean="0">
                <a:solidFill>
                  <a:srgbClr val="034CA1"/>
                </a:solidFill>
                <a:latin typeface="Courier New" pitchFamily="49" charset="0"/>
              </a:rPr>
              <a:t>  }</a:t>
            </a:r>
          </a:p>
          <a:p>
            <a:pPr lvl="1" eaLnBrk="1" hangingPunct="1">
              <a:lnSpc>
                <a:spcPct val="80000"/>
              </a:lnSpc>
              <a:buFontTx/>
              <a:buNone/>
            </a:pPr>
            <a:r>
              <a:rPr lang="en-US" b="1" dirty="0" smtClean="0">
                <a:solidFill>
                  <a:srgbClr val="034CA1"/>
                </a:solidFill>
                <a:latin typeface="Courier New" pitchFamily="49" charset="0"/>
              </a:rPr>
              <a:t>}</a:t>
            </a:r>
          </a:p>
          <a:p>
            <a:pPr>
              <a:lnSpc>
                <a:spcPct val="80000"/>
              </a:lnSpc>
            </a:pPr>
            <a:r>
              <a:rPr lang="en-US" sz="2000" dirty="0" smtClean="0"/>
              <a:t>To supply the arguments (from </a:t>
            </a:r>
            <a:r>
              <a:rPr lang="en-US" sz="2000" dirty="0" err="1" smtClean="0"/>
              <a:t>netbeans</a:t>
            </a:r>
            <a:r>
              <a:rPr lang="en-US" sz="2000" dirty="0" smtClean="0"/>
              <a:t>)</a:t>
            </a:r>
          </a:p>
          <a:p>
            <a:pPr lvl="1">
              <a:lnSpc>
                <a:spcPct val="80000"/>
              </a:lnSpc>
            </a:pPr>
            <a:r>
              <a:rPr lang="en-US" sz="1800" dirty="0" smtClean="0"/>
              <a:t>right </a:t>
            </a:r>
            <a:r>
              <a:rPr lang="en-US" sz="1800" dirty="0"/>
              <a:t>click on the project name </a:t>
            </a:r>
            <a:r>
              <a:rPr lang="en-US" sz="1800" dirty="0" smtClean="0"/>
              <a:t>and </a:t>
            </a:r>
            <a:r>
              <a:rPr lang="en-US" sz="1800" dirty="0"/>
              <a:t>choose the properties option, </a:t>
            </a:r>
            <a:endParaRPr lang="en-US" sz="1800" dirty="0" smtClean="0"/>
          </a:p>
          <a:p>
            <a:pPr lvl="1"/>
            <a:r>
              <a:rPr lang="en-US" sz="1800" dirty="0"/>
              <a:t>In the project Properties dialog box we will have to choose the Run node from the left</a:t>
            </a:r>
            <a:r>
              <a:rPr lang="en-US" sz="1800" dirty="0" smtClean="0"/>
              <a:t>.</a:t>
            </a:r>
          </a:p>
          <a:p>
            <a:pPr lvl="1"/>
            <a:r>
              <a:rPr lang="en-US" sz="1800" dirty="0" smtClean="0"/>
              <a:t>In </a:t>
            </a:r>
            <a:r>
              <a:rPr lang="en-US" sz="1800" dirty="0"/>
              <a:t>the Arguments text box we have to type our command line arguments separated by a space.  </a:t>
            </a:r>
            <a:endParaRPr lang="en-US" sz="1800" dirty="0" smtClean="0"/>
          </a:p>
          <a:p>
            <a:pPr lvl="1"/>
            <a:r>
              <a:rPr lang="en-US" sz="1800" dirty="0" smtClean="0"/>
              <a:t>Run the program</a:t>
            </a:r>
            <a:endParaRPr lang="en-US" sz="1800" dirty="0"/>
          </a:p>
          <a:p>
            <a:pPr>
              <a:lnSpc>
                <a:spcPct val="80000"/>
              </a:lnSpc>
            </a:pPr>
            <a:endParaRPr lang="en-US" sz="2000" dirty="0" smtClean="0"/>
          </a:p>
          <a:p>
            <a:pPr eaLnBrk="1" hangingPunct="1">
              <a:lnSpc>
                <a:spcPct val="80000"/>
              </a:lnSpc>
            </a:pPr>
            <a:r>
              <a:rPr lang="en-US" sz="2000" dirty="0" smtClean="0"/>
              <a:t>Note that if it needed numbers, it would have to convert them from strings first</a:t>
            </a:r>
          </a:p>
        </p:txBody>
      </p:sp>
    </p:spTree>
    <p:extLst>
      <p:ext uri="{BB962C8B-B14F-4D97-AF65-F5344CB8AC3E}">
        <p14:creationId xmlns:p14="http://schemas.microsoft.com/office/powerpoint/2010/main" val="1399878462"/>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899592" y="692696"/>
            <a:ext cx="7416824" cy="5544616"/>
          </a:xfrm>
        </p:spPr>
        <p:txBody>
          <a:bodyPr>
            <a:normAutofit fontScale="92500" lnSpcReduction="20000"/>
          </a:bodyPr>
          <a:lstStyle/>
          <a:p>
            <a:r>
              <a:rPr lang="en-US" dirty="0" smtClean="0"/>
              <a:t>Problem Solving Exercises: </a:t>
            </a:r>
            <a:endParaRPr lang="en-US" dirty="0" smtClean="0"/>
          </a:p>
          <a:p>
            <a:pPr marL="502920" indent="-457200">
              <a:buFont typeface="+mj-lt"/>
              <a:buAutoNum type="arabicPeriod"/>
            </a:pPr>
            <a:r>
              <a:rPr lang="en-US" dirty="0" smtClean="0"/>
              <a:t>Write a program that allows the user to insert 10 numbers into an array and informs you which is the largest</a:t>
            </a:r>
          </a:p>
          <a:p>
            <a:pPr marL="502920" indent="-457200">
              <a:buFont typeface="+mj-lt"/>
              <a:buAutoNum type="arabicPeriod"/>
            </a:pPr>
            <a:endParaRPr lang="en-US" dirty="0" smtClean="0"/>
          </a:p>
          <a:p>
            <a:pPr marL="502920" indent="-457200">
              <a:buFont typeface="+mj-lt"/>
              <a:buAutoNum type="arabicPeriod"/>
            </a:pPr>
            <a:r>
              <a:rPr lang="en-US" dirty="0"/>
              <a:t>Add a find method to the program that accepts a number to search for from the user and displays a message to inform the user if the number was found</a:t>
            </a:r>
            <a:r>
              <a:rPr lang="en-US" dirty="0" smtClean="0"/>
              <a:t>.</a:t>
            </a:r>
          </a:p>
          <a:p>
            <a:pPr marL="502920" indent="-457200">
              <a:buFont typeface="+mj-lt"/>
              <a:buAutoNum type="arabicPeriod"/>
            </a:pPr>
            <a:endParaRPr lang="en-US" dirty="0"/>
          </a:p>
          <a:p>
            <a:pPr marL="502920" indent="-457200">
              <a:buFont typeface="+mj-lt"/>
              <a:buAutoNum type="arabicPeriod"/>
            </a:pPr>
            <a:r>
              <a:rPr lang="en-US" sz="2200" dirty="0" smtClean="0"/>
              <a:t>Modify </a:t>
            </a:r>
            <a:r>
              <a:rPr lang="en-US" sz="2200" dirty="0"/>
              <a:t>the </a:t>
            </a:r>
            <a:r>
              <a:rPr lang="en-US" sz="2200" dirty="0" smtClean="0"/>
              <a:t>program </a:t>
            </a:r>
            <a:r>
              <a:rPr lang="en-US" sz="2200" dirty="0"/>
              <a:t>to make use of a method to create an array and insert data into the array. It should then return the array to the main for main to find the largest. </a:t>
            </a:r>
            <a:endParaRPr lang="en-US" sz="2200" dirty="0" smtClean="0"/>
          </a:p>
          <a:p>
            <a:pPr marL="502920" indent="-457200">
              <a:buFont typeface="+mj-lt"/>
              <a:buAutoNum type="arabicPeriod"/>
            </a:pPr>
            <a:endParaRPr lang="en-US" sz="2200" dirty="0" smtClean="0"/>
          </a:p>
          <a:p>
            <a:pPr marL="502920" indent="-457200">
              <a:buFont typeface="+mj-lt"/>
              <a:buAutoNum type="arabicPeriod"/>
            </a:pPr>
            <a:r>
              <a:rPr lang="en-US" dirty="0" smtClean="0"/>
              <a:t>Modify </a:t>
            </a:r>
            <a:r>
              <a:rPr lang="en-US" dirty="0" smtClean="0"/>
              <a:t>the program to receive the array data as arguments to the program.</a:t>
            </a:r>
          </a:p>
          <a:p>
            <a:pPr marL="502920" indent="-457200">
              <a:buFont typeface="+mj-lt"/>
              <a:buAutoNum type="arabicPeriod"/>
            </a:pPr>
            <a:endParaRPr lang="en-US" dirty="0" smtClean="0"/>
          </a:p>
          <a:p>
            <a:pPr marL="502920" indent="-457200">
              <a:buFont typeface="+mj-lt"/>
              <a:buAutoNum type="arabicPeriod"/>
            </a:pPr>
            <a:r>
              <a:rPr lang="en-US" sz="2200" dirty="0" smtClean="0"/>
              <a:t>Modify the program to sort data in the array before displaying them</a:t>
            </a:r>
            <a:endParaRPr lang="en-US" sz="2200" dirty="0"/>
          </a:p>
          <a:p>
            <a:endParaRPr lang="en-US" dirty="0"/>
          </a:p>
        </p:txBody>
      </p:sp>
    </p:spTree>
    <p:extLst>
      <p:ext uri="{BB962C8B-B14F-4D97-AF65-F5344CB8AC3E}">
        <p14:creationId xmlns:p14="http://schemas.microsoft.com/office/powerpoint/2010/main" val="28968703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Rectangle 2"/>
          <p:cNvSpPr>
            <a:spLocks noGrp="1" noChangeArrowheads="1"/>
          </p:cNvSpPr>
          <p:nvPr>
            <p:ph type="title"/>
          </p:nvPr>
        </p:nvSpPr>
        <p:spPr>
          <a:xfrm>
            <a:off x="1001890" y="548680"/>
            <a:ext cx="6512511" cy="504056"/>
          </a:xfrm>
        </p:spPr>
        <p:txBody>
          <a:bodyPr/>
          <a:lstStyle/>
          <a:p>
            <a:pPr algn="l" eaLnBrk="1" hangingPunct="1"/>
            <a:r>
              <a:rPr lang="en-US" sz="2000" u="sng" dirty="0" smtClean="0"/>
              <a:t>Sorting an Array</a:t>
            </a:r>
          </a:p>
        </p:txBody>
      </p:sp>
      <p:sp>
        <p:nvSpPr>
          <p:cNvPr id="114690" name="Rectangle 3"/>
          <p:cNvSpPr>
            <a:spLocks noGrp="1" noChangeArrowheads="1"/>
          </p:cNvSpPr>
          <p:nvPr>
            <p:ph type="body" idx="4294967295"/>
          </p:nvPr>
        </p:nvSpPr>
        <p:spPr>
          <a:xfrm>
            <a:off x="395536" y="908720"/>
            <a:ext cx="8229600" cy="4525963"/>
          </a:xfrm>
          <a:prstGeom prst="rect">
            <a:avLst/>
          </a:prstGeom>
        </p:spPr>
        <p:txBody>
          <a:bodyPr>
            <a:noAutofit/>
          </a:bodyPr>
          <a:lstStyle/>
          <a:p>
            <a:pPr eaLnBrk="1" hangingPunct="1"/>
            <a:r>
              <a:rPr lang="en-US" sz="2000" dirty="0" smtClean="0"/>
              <a:t>A sort method takes in an array parameter </a:t>
            </a:r>
            <a:r>
              <a:rPr lang="en-US" sz="2000" b="1" dirty="0" smtClean="0">
                <a:solidFill>
                  <a:srgbClr val="034CA1"/>
                </a:solidFill>
                <a:latin typeface="Courier New" pitchFamily="49" charset="0"/>
              </a:rPr>
              <a:t>a</a:t>
            </a:r>
            <a:r>
              <a:rPr lang="en-US" sz="2000" dirty="0" smtClean="0"/>
              <a:t>, and rearranges the elements in </a:t>
            </a:r>
            <a:r>
              <a:rPr lang="en-US" sz="2000" b="1" dirty="0" smtClean="0">
                <a:solidFill>
                  <a:srgbClr val="034CA1"/>
                </a:solidFill>
                <a:latin typeface="Courier New" pitchFamily="49" charset="0"/>
              </a:rPr>
              <a:t>a</a:t>
            </a:r>
            <a:r>
              <a:rPr lang="en-US" sz="2000" dirty="0" smtClean="0"/>
              <a:t>, so that after the method call is finished, the elements of </a:t>
            </a:r>
            <a:r>
              <a:rPr lang="en-US" sz="2000" b="1" dirty="0" smtClean="0">
                <a:solidFill>
                  <a:srgbClr val="034CA1"/>
                </a:solidFill>
                <a:latin typeface="Courier New" pitchFamily="49" charset="0"/>
              </a:rPr>
              <a:t>a</a:t>
            </a:r>
            <a:r>
              <a:rPr lang="en-US" sz="2000" dirty="0" smtClean="0"/>
              <a:t> are sorted in ascending order</a:t>
            </a:r>
          </a:p>
          <a:p>
            <a:pPr eaLnBrk="1" hangingPunct="1"/>
            <a:endParaRPr lang="en-US" sz="2000" dirty="0" smtClean="0"/>
          </a:p>
          <a:p>
            <a:pPr eaLnBrk="1" hangingPunct="1"/>
            <a:r>
              <a:rPr lang="en-US" sz="2000" dirty="0" smtClean="0"/>
              <a:t>There are various ways to sort data in an array. You could use a bubble sort, selection sort or an insertion sort algorithm. </a:t>
            </a:r>
          </a:p>
          <a:p>
            <a:pPr eaLnBrk="1" hangingPunct="1"/>
            <a:endParaRPr lang="en-US" sz="2000" dirty="0" smtClean="0"/>
          </a:p>
          <a:p>
            <a:pPr eaLnBrk="1" hangingPunct="1"/>
            <a:r>
              <a:rPr lang="en-US" sz="2000" dirty="0" smtClean="0"/>
              <a:t>A </a:t>
            </a:r>
            <a:r>
              <a:rPr lang="en-US" sz="2000" i="1" dirty="0" smtClean="0"/>
              <a:t>selection sort</a:t>
            </a:r>
            <a:r>
              <a:rPr lang="en-US" sz="2000" dirty="0" smtClean="0"/>
              <a:t> accomplishes this by using the following algorithm:</a:t>
            </a:r>
          </a:p>
          <a:p>
            <a:pPr>
              <a:defRPr/>
            </a:pPr>
            <a:r>
              <a:rPr lang="en-GB" sz="2000" dirty="0">
                <a:latin typeface="Arial Narrow" pitchFamily="34" charset="0"/>
              </a:rPr>
              <a:t>The simplified algorithm would be:</a:t>
            </a:r>
          </a:p>
          <a:p>
            <a:pPr lvl="1">
              <a:defRPr/>
            </a:pPr>
            <a:r>
              <a:rPr lang="en-GB" dirty="0">
                <a:solidFill>
                  <a:srgbClr val="00B050"/>
                </a:solidFill>
                <a:latin typeface="Arial Narrow" pitchFamily="34" charset="0"/>
              </a:rPr>
              <a:t>Go through the array comparing recording </a:t>
            </a:r>
            <a:endParaRPr lang="en-GB" dirty="0" smtClean="0">
              <a:solidFill>
                <a:srgbClr val="00B050"/>
              </a:solidFill>
              <a:latin typeface="Arial Narrow" pitchFamily="34" charset="0"/>
            </a:endParaRPr>
          </a:p>
          <a:p>
            <a:pPr marL="365760" lvl="1" indent="0">
              <a:buNone/>
              <a:defRPr/>
            </a:pPr>
            <a:r>
              <a:rPr lang="en-GB" dirty="0" smtClean="0">
                <a:solidFill>
                  <a:srgbClr val="00B050"/>
                </a:solidFill>
                <a:latin typeface="Arial Narrow" pitchFamily="34" charset="0"/>
              </a:rPr>
              <a:t>    the </a:t>
            </a:r>
            <a:r>
              <a:rPr lang="en-GB" dirty="0">
                <a:solidFill>
                  <a:srgbClr val="00B050"/>
                </a:solidFill>
                <a:latin typeface="Arial Narrow" pitchFamily="34" charset="0"/>
              </a:rPr>
              <a:t>smallest</a:t>
            </a:r>
          </a:p>
          <a:p>
            <a:pPr lvl="1">
              <a:defRPr/>
            </a:pPr>
            <a:r>
              <a:rPr lang="en-GB" dirty="0">
                <a:solidFill>
                  <a:schemeClr val="accent1">
                    <a:lumMod val="50000"/>
                  </a:schemeClr>
                </a:solidFill>
                <a:latin typeface="Arial Narrow" pitchFamily="34" charset="0"/>
              </a:rPr>
              <a:t>Swap at the end</a:t>
            </a:r>
          </a:p>
          <a:p>
            <a:pPr lvl="1">
              <a:defRPr/>
            </a:pPr>
            <a:r>
              <a:rPr lang="en-GB" dirty="0">
                <a:solidFill>
                  <a:srgbClr val="FF0000"/>
                </a:solidFill>
                <a:latin typeface="Arial Narrow" pitchFamily="34" charset="0"/>
              </a:rPr>
              <a:t>Repeat this process N-1 </a:t>
            </a:r>
            <a:r>
              <a:rPr lang="en-GB" dirty="0" smtClean="0">
                <a:solidFill>
                  <a:srgbClr val="FF0000"/>
                </a:solidFill>
                <a:latin typeface="Arial Narrow" pitchFamily="34" charset="0"/>
              </a:rPr>
              <a:t>times</a:t>
            </a:r>
            <a:endParaRPr lang="en-GB" dirty="0">
              <a:solidFill>
                <a:srgbClr val="FF0000"/>
              </a:solidFill>
              <a:latin typeface="Arial Narrow" pitchFamily="34" charset="0"/>
            </a:endParaRPr>
          </a:p>
        </p:txBody>
      </p:sp>
      <p:sp>
        <p:nvSpPr>
          <p:cNvPr id="2" name="Rectangle 1"/>
          <p:cNvSpPr/>
          <p:nvPr/>
        </p:nvSpPr>
        <p:spPr>
          <a:xfrm>
            <a:off x="5382344" y="3789040"/>
            <a:ext cx="3761656" cy="2554545"/>
          </a:xfrm>
          <a:prstGeom prst="rect">
            <a:avLst/>
          </a:prstGeom>
        </p:spPr>
        <p:txBody>
          <a:bodyPr wrap="square">
            <a:spAutoFit/>
          </a:bodyPr>
          <a:lstStyle/>
          <a:p>
            <a:pPr marL="400050" lvl="1" indent="0">
              <a:buFont typeface="Wingdings 2" pitchFamily="18" charset="2"/>
              <a:buNone/>
              <a:defRPr/>
            </a:pPr>
            <a:r>
              <a:rPr lang="en-GB" sz="1600" dirty="0" err="1">
                <a:solidFill>
                  <a:srgbClr val="0000FF"/>
                </a:solidFill>
                <a:latin typeface="Arial Narrow" pitchFamily="34" charset="0"/>
              </a:rPr>
              <a:t>int</a:t>
            </a:r>
            <a:r>
              <a:rPr lang="en-GB" sz="1600" dirty="0">
                <a:solidFill>
                  <a:srgbClr val="0000FF"/>
                </a:solidFill>
                <a:latin typeface="Arial Narrow" pitchFamily="34" charset="0"/>
              </a:rPr>
              <a:t> i, j, min;</a:t>
            </a:r>
          </a:p>
          <a:p>
            <a:pPr marL="400050" lvl="1" indent="0">
              <a:buFont typeface="Wingdings 2" pitchFamily="18" charset="2"/>
              <a:buNone/>
              <a:defRPr/>
            </a:pPr>
            <a:r>
              <a:rPr lang="en-GB" sz="1600" dirty="0">
                <a:solidFill>
                  <a:srgbClr val="FF0000"/>
                </a:solidFill>
                <a:latin typeface="Arial Narrow" pitchFamily="34" charset="0"/>
              </a:rPr>
              <a:t>for(i=0; i&lt;4; i++) // repeat the process</a:t>
            </a:r>
          </a:p>
          <a:p>
            <a:pPr marL="400050" lvl="1" indent="0">
              <a:buFont typeface="Wingdings 2" pitchFamily="18" charset="2"/>
              <a:buNone/>
              <a:defRPr/>
            </a:pPr>
            <a:r>
              <a:rPr lang="en-GB" sz="1600" dirty="0">
                <a:solidFill>
                  <a:srgbClr val="00B050"/>
                </a:solidFill>
                <a:latin typeface="Arial Narrow" pitchFamily="34" charset="0"/>
              </a:rPr>
              <a:t>{min = i; // minimum</a:t>
            </a:r>
          </a:p>
          <a:p>
            <a:pPr marL="400050" lvl="1" indent="0">
              <a:buFont typeface="Wingdings 2" pitchFamily="18" charset="2"/>
              <a:buNone/>
              <a:defRPr/>
            </a:pPr>
            <a:r>
              <a:rPr lang="en-GB" sz="1600" dirty="0">
                <a:solidFill>
                  <a:srgbClr val="00B050"/>
                </a:solidFill>
                <a:latin typeface="Arial Narrow" pitchFamily="34" charset="0"/>
              </a:rPr>
              <a:t>for(j=i+1; j&lt;5; j++) // comparison </a:t>
            </a:r>
          </a:p>
          <a:p>
            <a:pPr marL="400050" lvl="1" indent="0">
              <a:buFont typeface="Wingdings 2" pitchFamily="18" charset="2"/>
              <a:buNone/>
              <a:defRPr/>
            </a:pPr>
            <a:r>
              <a:rPr lang="en-GB" sz="1600" dirty="0">
                <a:solidFill>
                  <a:srgbClr val="0000FF"/>
                </a:solidFill>
                <a:latin typeface="Arial Narrow" pitchFamily="34" charset="0"/>
              </a:rPr>
              <a:t>{if(a[j] &lt; a[min] ) // if min greater,</a:t>
            </a:r>
          </a:p>
          <a:p>
            <a:pPr marL="400050" lvl="1" indent="0">
              <a:buFont typeface="Wingdings 2" pitchFamily="18" charset="2"/>
              <a:buNone/>
              <a:defRPr/>
            </a:pPr>
            <a:r>
              <a:rPr lang="en-GB" sz="1600" dirty="0">
                <a:solidFill>
                  <a:srgbClr val="0000FF"/>
                </a:solidFill>
                <a:latin typeface="Arial Narrow" pitchFamily="34" charset="0"/>
              </a:rPr>
              <a:t>min = j; // we have a new min</a:t>
            </a:r>
          </a:p>
          <a:p>
            <a:pPr marL="400050" lvl="1" indent="0">
              <a:buFont typeface="Wingdings 2" pitchFamily="18" charset="2"/>
              <a:buNone/>
              <a:defRPr/>
            </a:pPr>
            <a:r>
              <a:rPr lang="en-GB" sz="1600" dirty="0">
                <a:solidFill>
                  <a:srgbClr val="0000FF"/>
                </a:solidFill>
                <a:latin typeface="Arial Narrow" pitchFamily="34" charset="0"/>
              </a:rPr>
              <a:t>}</a:t>
            </a:r>
          </a:p>
          <a:p>
            <a:pPr marL="400050" lvl="1" indent="0">
              <a:buFont typeface="Wingdings 2" pitchFamily="18" charset="2"/>
              <a:buNone/>
              <a:defRPr/>
            </a:pPr>
            <a:r>
              <a:rPr lang="en-GB" sz="1600" dirty="0">
                <a:solidFill>
                  <a:schemeClr val="accent1">
                    <a:lumMod val="50000"/>
                  </a:schemeClr>
                </a:solidFill>
                <a:latin typeface="Arial Narrow" pitchFamily="34" charset="0"/>
              </a:rPr>
              <a:t>long temp = a[i];</a:t>
            </a:r>
          </a:p>
          <a:p>
            <a:pPr marL="400050" lvl="1" indent="0">
              <a:buFont typeface="Wingdings 2" pitchFamily="18" charset="2"/>
              <a:buNone/>
              <a:defRPr/>
            </a:pPr>
            <a:r>
              <a:rPr lang="en-GB" sz="1600" dirty="0">
                <a:solidFill>
                  <a:schemeClr val="accent1">
                    <a:lumMod val="50000"/>
                  </a:schemeClr>
                </a:solidFill>
                <a:latin typeface="Arial Narrow" pitchFamily="34" charset="0"/>
              </a:rPr>
              <a:t>a[i] = a[min];</a:t>
            </a:r>
          </a:p>
          <a:p>
            <a:pPr marL="400050" lvl="1" indent="0">
              <a:buFont typeface="Wingdings 2" pitchFamily="18" charset="2"/>
              <a:buNone/>
              <a:defRPr/>
            </a:pPr>
            <a:r>
              <a:rPr lang="en-GB" sz="1600" dirty="0">
                <a:solidFill>
                  <a:schemeClr val="accent1">
                    <a:lumMod val="50000"/>
                  </a:schemeClr>
                </a:solidFill>
                <a:latin typeface="Arial Narrow" pitchFamily="34" charset="0"/>
              </a:rPr>
              <a:t>a[min] = temp;</a:t>
            </a:r>
            <a:r>
              <a:rPr lang="en-GB" sz="1600" dirty="0">
                <a:solidFill>
                  <a:srgbClr val="0000FF"/>
                </a:solidFill>
                <a:latin typeface="Arial Narrow" pitchFamily="34" charset="0"/>
              </a:rPr>
              <a:t>} </a:t>
            </a:r>
            <a:endParaRPr lang="en-US" sz="1600" b="1" dirty="0">
              <a:solidFill>
                <a:srgbClr val="034CA1"/>
              </a:solidFill>
              <a:latin typeface="Courier New" pitchFamily="49" charset="0"/>
            </a:endParaRPr>
          </a:p>
        </p:txBody>
      </p:sp>
      <p:sp>
        <p:nvSpPr>
          <p:cNvPr id="4" name="TextBox 3"/>
          <p:cNvSpPr txBox="1"/>
          <p:nvPr/>
        </p:nvSpPr>
        <p:spPr>
          <a:xfrm>
            <a:off x="0" y="6488469"/>
            <a:ext cx="9144000" cy="646331"/>
          </a:xfrm>
          <a:prstGeom prst="rect">
            <a:avLst/>
          </a:prstGeom>
          <a:solidFill>
            <a:schemeClr val="accent6">
              <a:lumMod val="50000"/>
            </a:schemeClr>
          </a:solidFill>
        </p:spPr>
        <p:txBody>
          <a:bodyPr wrap="square" rtlCol="0">
            <a:spAutoFit/>
          </a:bodyPr>
          <a:lstStyle/>
          <a:p>
            <a:r>
              <a:rPr lang="en-US" dirty="0" smtClean="0">
                <a:solidFill>
                  <a:schemeClr val="bg1"/>
                </a:solidFill>
              </a:rPr>
              <a:t>Exercise: Write a program that inserts 10 values into an array then sorts and displays the sorted array</a:t>
            </a:r>
            <a:endParaRPr lang="en-US" dirty="0">
              <a:solidFill>
                <a:schemeClr val="bg1"/>
              </a:solidFill>
            </a:endParaRPr>
          </a:p>
        </p:txBody>
      </p:sp>
    </p:spTree>
    <p:extLst>
      <p:ext uri="{BB962C8B-B14F-4D97-AF65-F5344CB8AC3E}">
        <p14:creationId xmlns:p14="http://schemas.microsoft.com/office/powerpoint/2010/main" val="4150435701"/>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2"/>
          <p:cNvSpPr>
            <a:spLocks noGrp="1" noChangeArrowheads="1"/>
          </p:cNvSpPr>
          <p:nvPr>
            <p:ph type="title"/>
          </p:nvPr>
        </p:nvSpPr>
        <p:spPr/>
        <p:txBody>
          <a:bodyPr/>
          <a:lstStyle/>
          <a:p>
            <a:pPr algn="l" eaLnBrk="1" hangingPunct="1"/>
            <a:r>
              <a:rPr lang="en-US" sz="2000" u="sng" dirty="0" smtClean="0"/>
              <a:t>Multidimensional Arrays</a:t>
            </a:r>
          </a:p>
        </p:txBody>
      </p:sp>
      <p:sp>
        <p:nvSpPr>
          <p:cNvPr id="163842" name="Rectangle 3"/>
          <p:cNvSpPr>
            <a:spLocks noGrp="1" noChangeArrowheads="1"/>
          </p:cNvSpPr>
          <p:nvPr>
            <p:ph type="body" idx="4294967295"/>
          </p:nvPr>
        </p:nvSpPr>
        <p:spPr>
          <a:xfrm>
            <a:off x="539552" y="980728"/>
            <a:ext cx="8229600" cy="4525963"/>
          </a:xfrm>
          <a:prstGeom prst="rect">
            <a:avLst/>
          </a:prstGeom>
        </p:spPr>
        <p:txBody>
          <a:bodyPr>
            <a:normAutofit/>
          </a:bodyPr>
          <a:lstStyle/>
          <a:p>
            <a:pPr>
              <a:lnSpc>
                <a:spcPct val="80000"/>
              </a:lnSpc>
            </a:pPr>
            <a:r>
              <a:rPr lang="en-US" sz="2000" dirty="0"/>
              <a:t>It is sometimes useful to have an array with more than one dimension e.g. two or three or </a:t>
            </a:r>
            <a:r>
              <a:rPr lang="en-US" sz="2000" dirty="0" smtClean="0"/>
              <a:t>more</a:t>
            </a:r>
          </a:p>
          <a:p>
            <a:pPr>
              <a:lnSpc>
                <a:spcPct val="80000"/>
              </a:lnSpc>
            </a:pPr>
            <a:endParaRPr lang="en-US" sz="2000" dirty="0"/>
          </a:p>
          <a:p>
            <a:pPr eaLnBrk="1" hangingPunct="1">
              <a:lnSpc>
                <a:spcPct val="80000"/>
              </a:lnSpc>
            </a:pPr>
            <a:r>
              <a:rPr lang="en-US" sz="2000" dirty="0" smtClean="0"/>
              <a:t>Multidimensional arrays are declared and created in basically the same way as one-dimensional arrays, however e</a:t>
            </a:r>
            <a:r>
              <a:rPr lang="en-US" dirty="0" smtClean="0"/>
              <a:t>ach index must be enclosed in its own brackets to represent the position in the dimension</a:t>
            </a:r>
          </a:p>
          <a:p>
            <a:pPr eaLnBrk="1" hangingPunct="1">
              <a:lnSpc>
                <a:spcPct val="80000"/>
              </a:lnSpc>
            </a:pPr>
            <a:endParaRPr lang="en-US" dirty="0" smtClean="0"/>
          </a:p>
          <a:p>
            <a:pPr lvl="2" eaLnBrk="1" hangingPunct="1">
              <a:lnSpc>
                <a:spcPct val="80000"/>
              </a:lnSpc>
              <a:buFontTx/>
              <a:buNone/>
            </a:pPr>
            <a:r>
              <a:rPr lang="en-US" sz="2000" b="1" dirty="0" smtClean="0">
                <a:solidFill>
                  <a:srgbClr val="034CA1"/>
                </a:solidFill>
                <a:latin typeface="Courier New" pitchFamily="49" charset="0"/>
              </a:rPr>
              <a:t>double[][] </a:t>
            </a:r>
            <a:r>
              <a:rPr lang="en-US" sz="2000" b="1" dirty="0" err="1" smtClean="0">
                <a:solidFill>
                  <a:srgbClr val="034CA1"/>
                </a:solidFill>
                <a:latin typeface="Courier New" pitchFamily="49" charset="0"/>
              </a:rPr>
              <a:t>myArray</a:t>
            </a:r>
            <a:r>
              <a:rPr lang="en-US" sz="2000" b="1" dirty="0" smtClean="0">
                <a:solidFill>
                  <a:srgbClr val="034CA1"/>
                </a:solidFill>
                <a:latin typeface="Courier New" pitchFamily="49" charset="0"/>
              </a:rPr>
              <a:t> = new double[100][10];</a:t>
            </a:r>
          </a:p>
          <a:p>
            <a:pPr lvl="2" eaLnBrk="1" hangingPunct="1">
              <a:lnSpc>
                <a:spcPct val="80000"/>
              </a:lnSpc>
              <a:buFontTx/>
              <a:buNone/>
            </a:pPr>
            <a:r>
              <a:rPr lang="en-US" sz="2000" b="1" dirty="0" err="1" smtClean="0">
                <a:solidFill>
                  <a:srgbClr val="034CA1"/>
                </a:solidFill>
                <a:latin typeface="Courier New" pitchFamily="49" charset="0"/>
              </a:rPr>
              <a:t>int</a:t>
            </a:r>
            <a:r>
              <a:rPr lang="en-US" sz="2000" b="1" dirty="0" smtClean="0">
                <a:solidFill>
                  <a:srgbClr val="034CA1"/>
                </a:solidFill>
                <a:latin typeface="Courier New" pitchFamily="49" charset="0"/>
              </a:rPr>
              <a:t>[][][] </a:t>
            </a:r>
            <a:r>
              <a:rPr lang="en-US" sz="2000" b="1" dirty="0" err="1" smtClean="0">
                <a:solidFill>
                  <a:srgbClr val="034CA1"/>
                </a:solidFill>
                <a:latin typeface="Courier New" pitchFamily="49" charset="0"/>
              </a:rPr>
              <a:t>myArray</a:t>
            </a:r>
            <a:r>
              <a:rPr lang="en-US" sz="2000" b="1" dirty="0" smtClean="0">
                <a:solidFill>
                  <a:srgbClr val="034CA1"/>
                </a:solidFill>
                <a:latin typeface="Courier New" pitchFamily="49" charset="0"/>
              </a:rPr>
              <a:t> = new </a:t>
            </a:r>
            <a:r>
              <a:rPr lang="en-US" sz="2000" b="1" dirty="0" err="1" smtClean="0">
                <a:solidFill>
                  <a:srgbClr val="034CA1"/>
                </a:solidFill>
                <a:latin typeface="Courier New" pitchFamily="49" charset="0"/>
              </a:rPr>
              <a:t>int</a:t>
            </a:r>
            <a:r>
              <a:rPr lang="en-US" sz="2000" b="1" dirty="0" smtClean="0">
                <a:solidFill>
                  <a:srgbClr val="034CA1"/>
                </a:solidFill>
                <a:latin typeface="Courier New" pitchFamily="49" charset="0"/>
              </a:rPr>
              <a:t>[10][20][30];</a:t>
            </a:r>
          </a:p>
        </p:txBody>
      </p:sp>
    </p:spTree>
    <p:extLst>
      <p:ext uri="{BB962C8B-B14F-4D97-AF65-F5344CB8AC3E}">
        <p14:creationId xmlns:p14="http://schemas.microsoft.com/office/powerpoint/2010/main" val="48767597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47981" y="476672"/>
            <a:ext cx="6400800" cy="3474720"/>
          </a:xfrm>
        </p:spPr>
        <p:txBody>
          <a:bodyPr/>
          <a:lstStyle/>
          <a:p>
            <a:r>
              <a:rPr lang="en-US" dirty="0" smtClean="0"/>
              <a:t>An example of a two dimensional array and how to display data from it. </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365895"/>
            <a:ext cx="2743200" cy="1343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1640" y="1365895"/>
            <a:ext cx="4536504" cy="3068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0" y="5661503"/>
            <a:ext cx="9144000" cy="1477328"/>
          </a:xfrm>
          <a:prstGeom prst="rect">
            <a:avLst/>
          </a:prstGeom>
          <a:solidFill>
            <a:schemeClr val="accent6">
              <a:lumMod val="50000"/>
            </a:schemeClr>
          </a:solidFill>
        </p:spPr>
        <p:txBody>
          <a:bodyPr wrap="square" rtlCol="0">
            <a:spAutoFit/>
          </a:bodyPr>
          <a:lstStyle/>
          <a:p>
            <a:r>
              <a:rPr lang="en-US" dirty="0" smtClean="0">
                <a:solidFill>
                  <a:schemeClr val="bg1"/>
                </a:solidFill>
              </a:rPr>
              <a:t>Exercise:</a:t>
            </a:r>
          </a:p>
          <a:p>
            <a:r>
              <a:rPr lang="en-US" dirty="0" smtClean="0">
                <a:solidFill>
                  <a:schemeClr val="bg1"/>
                </a:solidFill>
              </a:rPr>
              <a:t>Create a two dimensional array that can be used to capture the names of five </a:t>
            </a:r>
            <a:r>
              <a:rPr lang="en-US" dirty="0" smtClean="0">
                <a:solidFill>
                  <a:schemeClr val="bg1"/>
                </a:solidFill>
              </a:rPr>
              <a:t>items </a:t>
            </a:r>
            <a:r>
              <a:rPr lang="en-US" dirty="0" smtClean="0">
                <a:solidFill>
                  <a:schemeClr val="bg1"/>
                </a:solidFill>
              </a:rPr>
              <a:t>in a retail store, the buying, and the selling price of each. The program should then calculate the profit and store it along side each item. Finally the program should display the array with the four fields.</a:t>
            </a:r>
            <a:endParaRPr lang="en-US" dirty="0">
              <a:solidFill>
                <a:schemeClr val="bg1"/>
              </a:solidFill>
            </a:endParaRPr>
          </a:p>
        </p:txBody>
      </p:sp>
    </p:spTree>
    <p:extLst>
      <p:ext uri="{BB962C8B-B14F-4D97-AF65-F5344CB8AC3E}">
        <p14:creationId xmlns:p14="http://schemas.microsoft.com/office/powerpoint/2010/main" val="2131590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043608" y="476672"/>
            <a:ext cx="7704856" cy="3474720"/>
          </a:xfrm>
        </p:spPr>
        <p:txBody>
          <a:bodyPr/>
          <a:lstStyle/>
          <a:p>
            <a:r>
              <a:rPr lang="en-US" dirty="0" smtClean="0"/>
              <a:t>Exercise: Implement the following illustration using a single array. The program should prompt the user for the scores and calculate the student average as well as the average for each quiz and store them in the array as shown.</a:t>
            </a:r>
          </a:p>
          <a:p>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2420888"/>
            <a:ext cx="5616624" cy="4451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72203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ChangeArrowheads="1"/>
          </p:cNvSpPr>
          <p:nvPr>
            <p:ph type="title"/>
          </p:nvPr>
        </p:nvSpPr>
        <p:spPr/>
        <p:txBody>
          <a:bodyPr/>
          <a:lstStyle/>
          <a:p>
            <a:pPr algn="l" eaLnBrk="1" hangingPunct="1"/>
            <a:r>
              <a:rPr lang="en-US" sz="2000" u="sng" dirty="0" smtClean="0"/>
              <a:t>Methods</a:t>
            </a:r>
          </a:p>
        </p:txBody>
      </p:sp>
      <p:sp>
        <p:nvSpPr>
          <p:cNvPr id="35842" name="Rectangle 3"/>
          <p:cNvSpPr>
            <a:spLocks noGrp="1" noChangeArrowheads="1"/>
          </p:cNvSpPr>
          <p:nvPr>
            <p:ph type="body" idx="4294967295"/>
          </p:nvPr>
        </p:nvSpPr>
        <p:spPr>
          <a:xfrm>
            <a:off x="902274" y="980728"/>
            <a:ext cx="8229600" cy="4525963"/>
          </a:xfrm>
          <a:prstGeom prst="rect">
            <a:avLst/>
          </a:prstGeom>
        </p:spPr>
        <p:txBody>
          <a:bodyPr>
            <a:normAutofit fontScale="92500" lnSpcReduction="20000"/>
          </a:bodyPr>
          <a:lstStyle/>
          <a:p>
            <a:pPr eaLnBrk="1" hangingPunct="1"/>
            <a:r>
              <a:rPr lang="en-US" dirty="0" smtClean="0"/>
              <a:t>There are different kinds of methods:</a:t>
            </a:r>
          </a:p>
          <a:p>
            <a:pPr lvl="1"/>
            <a:r>
              <a:rPr lang="en-US" dirty="0"/>
              <a:t>Methods that perform an action</a:t>
            </a:r>
          </a:p>
          <a:p>
            <a:pPr lvl="2"/>
            <a:r>
              <a:rPr lang="en-US" dirty="0"/>
              <a:t>This type of method does not return a value, and is called a </a:t>
            </a:r>
            <a:r>
              <a:rPr lang="en-US" b="1" dirty="0">
                <a:solidFill>
                  <a:srgbClr val="034CA1"/>
                </a:solidFill>
                <a:latin typeface="Courier New" pitchFamily="49" charset="0"/>
              </a:rPr>
              <a:t>void</a:t>
            </a:r>
            <a:r>
              <a:rPr lang="en-US" dirty="0"/>
              <a:t> method</a:t>
            </a:r>
          </a:p>
          <a:p>
            <a:pPr lvl="1" eaLnBrk="1" hangingPunct="1"/>
            <a:r>
              <a:rPr lang="en-US" dirty="0" smtClean="0"/>
              <a:t>Methods that compute and return a value</a:t>
            </a:r>
          </a:p>
          <a:p>
            <a:pPr lvl="1" eaLnBrk="1" hangingPunct="1"/>
            <a:r>
              <a:rPr lang="en-US" dirty="0" smtClean="0"/>
              <a:t>Methods that require data to work</a:t>
            </a:r>
          </a:p>
          <a:p>
            <a:pPr lvl="2" eaLnBrk="1" hangingPunct="1"/>
            <a:endParaRPr lang="en-US" dirty="0" smtClean="0"/>
          </a:p>
          <a:p>
            <a:pPr eaLnBrk="1" hangingPunct="1"/>
            <a:r>
              <a:rPr lang="en-US" dirty="0" smtClean="0"/>
              <a:t>Each type of method differs slightly in how it is defined as well as how it is (usually) invoked:</a:t>
            </a:r>
          </a:p>
          <a:p>
            <a:pPr lvl="1"/>
            <a:r>
              <a:rPr lang="en-US" dirty="0"/>
              <a:t>A </a:t>
            </a:r>
            <a:r>
              <a:rPr lang="en-US" b="1" dirty="0">
                <a:solidFill>
                  <a:srgbClr val="034CA1"/>
                </a:solidFill>
                <a:latin typeface="Courier New" pitchFamily="49" charset="0"/>
              </a:rPr>
              <a:t>void</a:t>
            </a:r>
            <a:r>
              <a:rPr lang="en-US" dirty="0"/>
              <a:t> method uses the keyword </a:t>
            </a:r>
            <a:r>
              <a:rPr lang="en-US" b="1" dirty="0">
                <a:solidFill>
                  <a:srgbClr val="034CA1"/>
                </a:solidFill>
                <a:latin typeface="Courier New" pitchFamily="49" charset="0"/>
              </a:rPr>
              <a:t>void</a:t>
            </a:r>
            <a:r>
              <a:rPr lang="en-US" dirty="0"/>
              <a:t> in its heading to show that it does not return a value :</a:t>
            </a:r>
            <a:r>
              <a:rPr lang="en-US" sz="1800" dirty="0">
                <a:solidFill>
                  <a:srgbClr val="034CA1"/>
                </a:solidFill>
                <a:latin typeface="Courier New" pitchFamily="49" charset="0"/>
              </a:rPr>
              <a:t>  </a:t>
            </a:r>
            <a:r>
              <a:rPr lang="en-US" b="1" dirty="0">
                <a:solidFill>
                  <a:srgbClr val="034CA1"/>
                </a:solidFill>
                <a:latin typeface="Courier New" pitchFamily="49" charset="0"/>
              </a:rPr>
              <a:t>public void </a:t>
            </a:r>
            <a:r>
              <a:rPr lang="en-US" b="1" dirty="0" err="1">
                <a:solidFill>
                  <a:srgbClr val="034CA1"/>
                </a:solidFill>
                <a:latin typeface="Courier New" pitchFamily="49" charset="0"/>
              </a:rPr>
              <a:t>methodName</a:t>
            </a:r>
            <a:r>
              <a:rPr lang="en-US" b="1" dirty="0" smtClean="0">
                <a:solidFill>
                  <a:srgbClr val="034CA1"/>
                </a:solidFill>
                <a:latin typeface="Courier New" pitchFamily="49" charset="0"/>
              </a:rPr>
              <a:t>()</a:t>
            </a:r>
            <a:endParaRPr lang="en-US" dirty="0">
              <a:solidFill>
                <a:srgbClr val="034CA1"/>
              </a:solidFill>
              <a:latin typeface="Courier New" pitchFamily="49" charset="0"/>
            </a:endParaRPr>
          </a:p>
          <a:p>
            <a:pPr lvl="1"/>
            <a:r>
              <a:rPr lang="en-US" dirty="0" smtClean="0"/>
              <a:t>A </a:t>
            </a:r>
            <a:r>
              <a:rPr lang="en-US" dirty="0"/>
              <a:t>method that returns a value must specify the type of that value in its heading</a:t>
            </a:r>
            <a:r>
              <a:rPr lang="en-US" dirty="0" smtClean="0"/>
              <a:t>:</a:t>
            </a:r>
            <a:r>
              <a:rPr lang="en-US" sz="1800" dirty="0" smtClean="0">
                <a:solidFill>
                  <a:srgbClr val="034CA1"/>
                </a:solidFill>
                <a:latin typeface="Courier New" pitchFamily="49" charset="0"/>
              </a:rPr>
              <a:t> </a:t>
            </a:r>
            <a:r>
              <a:rPr lang="en-US" b="1" dirty="0">
                <a:solidFill>
                  <a:srgbClr val="034CA1"/>
                </a:solidFill>
                <a:latin typeface="Courier New" pitchFamily="49" charset="0"/>
              </a:rPr>
              <a:t>public </a:t>
            </a:r>
            <a:r>
              <a:rPr lang="en-US" b="1" dirty="0" err="1">
                <a:solidFill>
                  <a:srgbClr val="034CA1"/>
                </a:solidFill>
                <a:latin typeface="Courier New" pitchFamily="49" charset="0"/>
              </a:rPr>
              <a:t>typeReturned</a:t>
            </a:r>
            <a:r>
              <a:rPr lang="en-US" b="1" dirty="0">
                <a:solidFill>
                  <a:srgbClr val="034CA1"/>
                </a:solidFill>
                <a:latin typeface="Courier New" pitchFamily="49" charset="0"/>
              </a:rPr>
              <a:t> </a:t>
            </a:r>
            <a:r>
              <a:rPr lang="en-US" b="1" dirty="0" err="1">
                <a:solidFill>
                  <a:srgbClr val="034CA1"/>
                </a:solidFill>
                <a:latin typeface="Courier New" pitchFamily="49" charset="0"/>
              </a:rPr>
              <a:t>methodName</a:t>
            </a:r>
            <a:r>
              <a:rPr lang="en-US" b="1" dirty="0" smtClean="0">
                <a:solidFill>
                  <a:srgbClr val="034CA1"/>
                </a:solidFill>
                <a:latin typeface="Courier New" pitchFamily="49" charset="0"/>
              </a:rPr>
              <a:t>()</a:t>
            </a:r>
            <a:endParaRPr lang="en-US" dirty="0">
              <a:solidFill>
                <a:srgbClr val="034CA1"/>
              </a:solidFill>
              <a:latin typeface="Courier New" pitchFamily="49" charset="0"/>
            </a:endParaRPr>
          </a:p>
          <a:p>
            <a:pPr lvl="1"/>
            <a:r>
              <a:rPr lang="en-US" dirty="0" smtClean="0"/>
              <a:t>A method that requires data to </a:t>
            </a:r>
            <a:r>
              <a:rPr lang="en-US" dirty="0" smtClean="0"/>
              <a:t>work </a:t>
            </a:r>
            <a:r>
              <a:rPr lang="en-US" dirty="0" smtClean="0"/>
              <a:t>must accept parameters: </a:t>
            </a:r>
            <a:r>
              <a:rPr lang="en-US" b="1" dirty="0">
                <a:solidFill>
                  <a:srgbClr val="034CA1"/>
                </a:solidFill>
                <a:latin typeface="Courier New" pitchFamily="49" charset="0"/>
              </a:rPr>
              <a:t>public </a:t>
            </a:r>
            <a:r>
              <a:rPr lang="en-US" b="1" dirty="0" smtClean="0">
                <a:solidFill>
                  <a:srgbClr val="034CA1"/>
                </a:solidFill>
                <a:latin typeface="Courier New" pitchFamily="49" charset="0"/>
              </a:rPr>
              <a:t>void/</a:t>
            </a:r>
            <a:r>
              <a:rPr lang="en-US" b="1" dirty="0" err="1" smtClean="0">
                <a:solidFill>
                  <a:srgbClr val="034CA1"/>
                </a:solidFill>
                <a:latin typeface="Courier New" pitchFamily="49" charset="0"/>
              </a:rPr>
              <a:t>returntype</a:t>
            </a:r>
            <a:r>
              <a:rPr lang="en-US" b="1" dirty="0" smtClean="0">
                <a:solidFill>
                  <a:srgbClr val="034CA1"/>
                </a:solidFill>
                <a:latin typeface="Courier New" pitchFamily="49" charset="0"/>
              </a:rPr>
              <a:t> </a:t>
            </a:r>
            <a:r>
              <a:rPr lang="en-US" b="1" dirty="0" err="1" smtClean="0">
                <a:solidFill>
                  <a:srgbClr val="034CA1"/>
                </a:solidFill>
                <a:latin typeface="Courier New" pitchFamily="49" charset="0"/>
              </a:rPr>
              <a:t>methodName</a:t>
            </a:r>
            <a:r>
              <a:rPr lang="en-US" b="1" dirty="0" smtClean="0">
                <a:solidFill>
                  <a:srgbClr val="034CA1"/>
                </a:solidFill>
                <a:latin typeface="Courier New" pitchFamily="49" charset="0"/>
              </a:rPr>
              <a:t>(</a:t>
            </a:r>
            <a:r>
              <a:rPr lang="en-US" b="1" dirty="0" err="1" smtClean="0">
                <a:solidFill>
                  <a:srgbClr val="034CA1"/>
                </a:solidFill>
                <a:latin typeface="Courier New" pitchFamily="49" charset="0"/>
              </a:rPr>
              <a:t>paramList</a:t>
            </a:r>
            <a:r>
              <a:rPr lang="en-US" b="1" dirty="0" smtClean="0">
                <a:solidFill>
                  <a:srgbClr val="034CA1"/>
                </a:solidFill>
                <a:latin typeface="Courier New" pitchFamily="49" charset="0"/>
              </a:rPr>
              <a:t>)</a:t>
            </a:r>
            <a:endParaRPr lang="en-US" dirty="0" smtClean="0"/>
          </a:p>
        </p:txBody>
      </p:sp>
      <p:sp>
        <p:nvSpPr>
          <p:cNvPr id="2" name="TextBox 1"/>
          <p:cNvSpPr txBox="1"/>
          <p:nvPr/>
        </p:nvSpPr>
        <p:spPr>
          <a:xfrm>
            <a:off x="0" y="5962054"/>
            <a:ext cx="9144000" cy="1200329"/>
          </a:xfrm>
          <a:prstGeom prst="rect">
            <a:avLst/>
          </a:prstGeom>
          <a:solidFill>
            <a:schemeClr val="accent6">
              <a:lumMod val="50000"/>
            </a:schemeClr>
          </a:solidFill>
        </p:spPr>
        <p:txBody>
          <a:bodyPr wrap="square" rtlCol="0">
            <a:spAutoFit/>
          </a:bodyPr>
          <a:lstStyle/>
          <a:p>
            <a:r>
              <a:rPr lang="en-US" dirty="0" smtClean="0">
                <a:solidFill>
                  <a:schemeClr val="bg1"/>
                </a:solidFill>
              </a:rPr>
              <a:t>Design a simple calculator as a console program. The main method should accept two numbers from the user as well as an arithmetic operator. The main method should also display the calculated results. The program should have  separate methods for addition, subtraction, multiplication and division.</a:t>
            </a:r>
            <a:endParaRPr lang="en-US" dirty="0">
              <a:solidFill>
                <a:schemeClr val="bg1"/>
              </a:solidFill>
            </a:endParaRPr>
          </a:p>
        </p:txBody>
      </p:sp>
    </p:spTree>
    <p:extLst>
      <p:ext uri="{BB962C8B-B14F-4D97-AF65-F5344CB8AC3E}">
        <p14:creationId xmlns:p14="http://schemas.microsoft.com/office/powerpoint/2010/main" val="2769335497"/>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Grp="1" noChangeArrowheads="1"/>
          </p:cNvSpPr>
          <p:nvPr>
            <p:ph type="title"/>
          </p:nvPr>
        </p:nvSpPr>
        <p:spPr>
          <a:xfrm>
            <a:off x="35496" y="404664"/>
            <a:ext cx="6512511" cy="432048"/>
          </a:xfrm>
        </p:spPr>
        <p:txBody>
          <a:bodyPr/>
          <a:lstStyle/>
          <a:p>
            <a:pPr algn="l" eaLnBrk="1" hangingPunct="1"/>
            <a:r>
              <a:rPr lang="en-US" altLang="ja-JP" sz="2000" u="sng" dirty="0" smtClean="0">
                <a:ea typeface="ＭＳ Ｐゴシック" pitchFamily="34" charset="-128"/>
              </a:rPr>
              <a:t>Problem Statement</a:t>
            </a:r>
          </a:p>
        </p:txBody>
      </p:sp>
      <p:sp>
        <p:nvSpPr>
          <p:cNvPr id="39941" name="Rectangle 3"/>
          <p:cNvSpPr>
            <a:spLocks noGrp="1" noChangeArrowheads="1"/>
          </p:cNvSpPr>
          <p:nvPr>
            <p:ph type="body" idx="4294967295"/>
          </p:nvPr>
        </p:nvSpPr>
        <p:spPr>
          <a:xfrm>
            <a:off x="0" y="906809"/>
            <a:ext cx="8820472" cy="4760062"/>
          </a:xfrm>
          <a:prstGeom prst="rect">
            <a:avLst/>
          </a:prstGeom>
        </p:spPr>
        <p:txBody>
          <a:bodyPr>
            <a:noAutofit/>
          </a:bodyPr>
          <a:lstStyle/>
          <a:p>
            <a:pPr eaLnBrk="1" hangingPunct="1">
              <a:buFontTx/>
              <a:buNone/>
            </a:pPr>
            <a:r>
              <a:rPr lang="en-US" sz="1600" i="1" dirty="0" smtClean="0">
                <a:solidFill>
                  <a:srgbClr val="7F7F7F"/>
                </a:solidFill>
              </a:rPr>
              <a:t>	</a:t>
            </a:r>
            <a:r>
              <a:rPr lang="en-US" sz="1600" i="1" dirty="0" smtClean="0">
                <a:solidFill>
                  <a:schemeClr val="tx1"/>
                </a:solidFill>
              </a:rPr>
              <a:t>Write a loan calculator program that computes both monthly and total payments for a given loan amount, annual interest rate, and loan period.</a:t>
            </a:r>
          </a:p>
          <a:p>
            <a:pPr eaLnBrk="1" hangingPunct="1">
              <a:buFontTx/>
              <a:buNone/>
            </a:pPr>
            <a:endParaRPr lang="en-US" sz="1600" i="1" dirty="0" smtClean="0">
              <a:solidFill>
                <a:schemeClr val="tx1"/>
              </a:solidFill>
            </a:endParaRPr>
          </a:p>
          <a:p>
            <a:r>
              <a:rPr lang="en-US" sz="1600" dirty="0"/>
              <a:t>Use three methods:</a:t>
            </a:r>
          </a:p>
          <a:p>
            <a:pPr lvl="1"/>
            <a:r>
              <a:rPr lang="en-US" sz="1600" dirty="0"/>
              <a:t>Get three input values: </a:t>
            </a:r>
            <a:r>
              <a:rPr lang="en-US" sz="1600" b="1" dirty="0" err="1"/>
              <a:t>loanAmount</a:t>
            </a:r>
            <a:r>
              <a:rPr lang="en-US" sz="1600" dirty="0"/>
              <a:t>, </a:t>
            </a:r>
            <a:r>
              <a:rPr lang="en-US" sz="1600" b="1" dirty="0" err="1"/>
              <a:t>interestRate</a:t>
            </a:r>
            <a:r>
              <a:rPr lang="en-US" sz="1600" dirty="0"/>
              <a:t>, and </a:t>
            </a:r>
            <a:r>
              <a:rPr lang="en-US" sz="1600" b="1" dirty="0" err="1"/>
              <a:t>loanPeriod</a:t>
            </a:r>
            <a:r>
              <a:rPr lang="en-US" sz="1600" dirty="0"/>
              <a:t>.</a:t>
            </a:r>
          </a:p>
          <a:p>
            <a:pPr lvl="1"/>
            <a:r>
              <a:rPr lang="en-US" sz="1600" dirty="0"/>
              <a:t>Compute the monthly and total payments.</a:t>
            </a:r>
          </a:p>
          <a:p>
            <a:pPr lvl="1"/>
            <a:r>
              <a:rPr lang="en-US" sz="1600" dirty="0"/>
              <a:t>Output the results.</a:t>
            </a:r>
          </a:p>
          <a:p>
            <a:r>
              <a:rPr lang="en-US" sz="1600" dirty="0"/>
              <a:t>The output should be:</a:t>
            </a:r>
          </a:p>
          <a:p>
            <a:endParaRPr lang="en-US" sz="1600" dirty="0"/>
          </a:p>
          <a:p>
            <a:endParaRPr lang="en-US" sz="1600" dirty="0" smtClean="0"/>
          </a:p>
          <a:p>
            <a:endParaRPr lang="en-US" sz="1600" dirty="0" smtClean="0"/>
          </a:p>
          <a:p>
            <a:endParaRPr lang="en-US" sz="1600" dirty="0"/>
          </a:p>
          <a:p>
            <a:endParaRPr lang="en-US" sz="1600" dirty="0" smtClean="0"/>
          </a:p>
          <a:p>
            <a:r>
              <a:rPr lang="en-US" sz="1600" dirty="0"/>
              <a:t>Hint:</a:t>
            </a:r>
          </a:p>
          <a:p>
            <a:endParaRPr lang="en-US" sz="1600" dirty="0" smtClean="0"/>
          </a:p>
          <a:p>
            <a:endParaRPr lang="en-US" sz="1600" dirty="0"/>
          </a:p>
          <a:p>
            <a:endParaRPr lang="en-US" sz="1600" dirty="0"/>
          </a:p>
          <a:p>
            <a:pPr eaLnBrk="1" hangingPunct="1">
              <a:buFontTx/>
              <a:buNone/>
            </a:pPr>
            <a:endParaRPr lang="en-US" sz="1600" i="1" dirty="0" smtClean="0">
              <a:solidFill>
                <a:schemeClr val="tx1"/>
              </a:solidFill>
            </a:endParaRPr>
          </a:p>
        </p:txBody>
      </p:sp>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5666871"/>
            <a:ext cx="2880320" cy="1202555"/>
          </a:xfrm>
          <a:prstGeom prst="rect">
            <a:avLst/>
          </a:prstGeom>
          <a:noFill/>
          <a:ln w="9525">
            <a:solidFill>
              <a:schemeClr val="accent6">
                <a:lumMod val="50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5" descr="ch4-8"/>
          <p:cNvPicPr>
            <a:picLocks noChangeAspect="1" noChangeArrowheads="1"/>
          </p:cNvPicPr>
          <p:nvPr/>
        </p:nvPicPr>
        <p:blipFill>
          <a:blip r:embed="rId5" cstate="print"/>
          <a:srcRect/>
          <a:stretch>
            <a:fillRect/>
          </a:stretch>
        </p:blipFill>
        <p:spPr bwMode="auto">
          <a:xfrm>
            <a:off x="251520" y="3429000"/>
            <a:ext cx="3960440" cy="1641823"/>
          </a:xfrm>
          <a:prstGeom prst="rect">
            <a:avLst/>
          </a:prstGeom>
          <a:noFill/>
          <a:ln w="9525">
            <a:noFill/>
            <a:miter lim="800000"/>
            <a:headEnd/>
            <a:tailEnd/>
          </a:ln>
        </p:spPr>
      </p:pic>
      <p:sp>
        <p:nvSpPr>
          <p:cNvPr id="2" name="Rectangle 1"/>
          <p:cNvSpPr/>
          <p:nvPr/>
        </p:nvSpPr>
        <p:spPr>
          <a:xfrm>
            <a:off x="251520" y="5666871"/>
            <a:ext cx="3454559" cy="1169551"/>
          </a:xfrm>
          <a:prstGeom prst="rect">
            <a:avLst/>
          </a:prstGeom>
          <a:solidFill>
            <a:schemeClr val="bg1"/>
          </a:solidFill>
          <a:ln>
            <a:solidFill>
              <a:schemeClr val="accent6">
                <a:lumMod val="50000"/>
              </a:schemeClr>
            </a:solidFill>
          </a:ln>
        </p:spPr>
        <p:txBody>
          <a:bodyPr wrap="square">
            <a:spAutoFit/>
          </a:bodyPr>
          <a:lstStyle/>
          <a:p>
            <a:r>
              <a:rPr lang="en-US" sz="1400" dirty="0" smtClean="0"/>
              <a:t>Java </a:t>
            </a:r>
            <a:r>
              <a:rPr lang="en-US" sz="1400" dirty="0"/>
              <a:t>- </a:t>
            </a:r>
            <a:r>
              <a:rPr lang="en-US" sz="1400" dirty="0" err="1"/>
              <a:t>pow</a:t>
            </a:r>
            <a:r>
              <a:rPr lang="en-US" sz="1400" dirty="0"/>
              <a:t>() Method - The method returns the value of the first argument raised to the power of the second argument. Syntax: double </a:t>
            </a:r>
            <a:r>
              <a:rPr lang="en-US" sz="1400" dirty="0" err="1"/>
              <a:t>pow</a:t>
            </a:r>
            <a:r>
              <a:rPr lang="en-US" sz="1400" dirty="0"/>
              <a:t>(double base, double exponent)</a:t>
            </a:r>
          </a:p>
        </p:txBody>
      </p:sp>
    </p:spTree>
    <p:custDataLst>
      <p:tags r:id="rId1"/>
    </p:custDataLst>
    <p:extLst>
      <p:ext uri="{BB962C8B-B14F-4D97-AF65-F5344CB8AC3E}">
        <p14:creationId xmlns:p14="http://schemas.microsoft.com/office/powerpoint/2010/main" val="4147010880"/>
      </p:ext>
    </p:extLst>
  </p:cSld>
  <p:clrMapOvr>
    <a:masterClrMapping/>
  </p:clrMapOvr>
  <p:transition advClick="0"/>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0825" y="427038"/>
            <a:ext cx="8229600" cy="727075"/>
          </a:xfrm>
        </p:spPr>
        <p:txBody>
          <a:bodyPr/>
          <a:lstStyle/>
          <a:p>
            <a:pPr algn="l" eaLnBrk="1" hangingPunct="1"/>
            <a:r>
              <a:rPr lang="en-GB" sz="2000" u="sng" smtClean="0"/>
              <a:t>The Java Programming Language</a:t>
            </a:r>
            <a:endParaRPr lang="en-US" sz="2000" u="sng" smtClean="0">
              <a:solidFill>
                <a:schemeClr val="tx1"/>
              </a:solidFill>
            </a:endParaRPr>
          </a:p>
        </p:txBody>
      </p:sp>
      <p:sp>
        <p:nvSpPr>
          <p:cNvPr id="5123" name="Rectangle 3"/>
          <p:cNvSpPr>
            <a:spLocks noGrp="1" noChangeArrowheads="1"/>
          </p:cNvSpPr>
          <p:nvPr>
            <p:ph sz="quarter" idx="13"/>
          </p:nvPr>
        </p:nvSpPr>
        <p:spPr>
          <a:xfrm>
            <a:off x="404813" y="1412875"/>
            <a:ext cx="8229600" cy="4525963"/>
          </a:xfrm>
        </p:spPr>
        <p:txBody>
          <a:bodyPr/>
          <a:lstStyle/>
          <a:p>
            <a:r>
              <a:rPr lang="en-GB" sz="2000" smtClean="0"/>
              <a:t>Java is </a:t>
            </a:r>
            <a:r>
              <a:rPr lang="en-GB" sz="2000" smtClean="0">
                <a:solidFill>
                  <a:srgbClr val="0000FF"/>
                </a:solidFill>
              </a:rPr>
              <a:t>part of the C family</a:t>
            </a:r>
            <a:r>
              <a:rPr lang="en-GB" sz="2000" smtClean="0"/>
              <a:t>. Same syntax for variable declarations, control structures</a:t>
            </a:r>
          </a:p>
          <a:p>
            <a:endParaRPr lang="en-GB" sz="2000" smtClean="0"/>
          </a:p>
          <a:p>
            <a:r>
              <a:rPr lang="en-GB" sz="2000" smtClean="0"/>
              <a:t>Java came at a time when C++ was king. C++ was a notoriously complex object-oriented extension to C. </a:t>
            </a:r>
            <a:r>
              <a:rPr lang="en-GB" sz="2000" smtClean="0">
                <a:solidFill>
                  <a:srgbClr val="0000FF"/>
                </a:solidFill>
              </a:rPr>
              <a:t>Java improved on several key aspects of C++</a:t>
            </a:r>
            <a:r>
              <a:rPr lang="en-GB" sz="2000" smtClean="0"/>
              <a:t>, greatly simplifying software development</a:t>
            </a:r>
          </a:p>
          <a:p>
            <a:endParaRPr lang="en-GB" sz="2000" smtClean="0"/>
          </a:p>
          <a:p>
            <a:r>
              <a:rPr lang="en-GB" sz="2000" smtClean="0"/>
              <a:t>Two most compelling features of Java were</a:t>
            </a:r>
            <a:r>
              <a:rPr lang="en-GB" sz="2000" smtClean="0">
                <a:solidFill>
                  <a:srgbClr val="0000FF"/>
                </a:solidFill>
              </a:rPr>
              <a:t> cross-platform deplorability (“write once, run anywhere</a:t>
            </a:r>
            <a:r>
              <a:rPr lang="en-GB" sz="2000" smtClean="0"/>
              <a:t>”) and automatic garbage collection. These two advantages, especially garbage collection1, drove Java adoption</a:t>
            </a:r>
            <a:endParaRPr lang="en-US" sz="2000" smtClean="0"/>
          </a:p>
        </p:txBody>
      </p:sp>
      <p:pic>
        <p:nvPicPr>
          <p:cNvPr id="5124" name="Picture 4"/>
          <p:cNvPicPr>
            <a:picLocks noChangeAspect="1" noChangeArrowheads="1"/>
          </p:cNvPicPr>
          <p:nvPr/>
        </p:nvPicPr>
        <p:blipFill>
          <a:blip r:embed="rId2" cstate="print"/>
          <a:srcRect/>
          <a:stretch>
            <a:fillRect/>
          </a:stretch>
        </p:blipFill>
        <p:spPr bwMode="auto">
          <a:xfrm>
            <a:off x="8124825" y="0"/>
            <a:ext cx="1019175" cy="15811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Content Placeholder 2"/>
          <p:cNvSpPr>
            <a:spLocks noGrp="1"/>
          </p:cNvSpPr>
          <p:nvPr>
            <p:ph sz="quarter" idx="13"/>
          </p:nvPr>
        </p:nvSpPr>
        <p:spPr>
          <a:xfrm>
            <a:off x="468313" y="1423988"/>
            <a:ext cx="8229600" cy="4525962"/>
          </a:xfrm>
        </p:spPr>
        <p:txBody>
          <a:bodyPr>
            <a:normAutofit lnSpcReduction="10000"/>
          </a:bodyPr>
          <a:lstStyle/>
          <a:p>
            <a:pPr>
              <a:defRPr/>
            </a:pPr>
            <a:r>
              <a:rPr lang="en-GB" sz="2000" dirty="0" smtClean="0"/>
              <a:t>Java, as many programming languages, has</a:t>
            </a:r>
          </a:p>
          <a:p>
            <a:pPr marL="0" indent="0">
              <a:buFontTx/>
              <a:buNone/>
              <a:defRPr/>
            </a:pPr>
            <a:r>
              <a:rPr lang="en-GB" sz="2000" dirty="0" smtClean="0"/>
              <a:t>     suffered changes along its history. Today,</a:t>
            </a:r>
          </a:p>
          <a:p>
            <a:pPr marL="0" indent="0">
              <a:buFontTx/>
              <a:buNone/>
              <a:defRPr/>
            </a:pPr>
            <a:r>
              <a:rPr lang="en-GB" sz="2000" dirty="0"/>
              <a:t> </a:t>
            </a:r>
            <a:r>
              <a:rPr lang="en-GB" sz="2000" dirty="0" smtClean="0"/>
              <a:t>    Java have three main distributions with their particular features:</a:t>
            </a:r>
          </a:p>
          <a:p>
            <a:pPr>
              <a:defRPr/>
            </a:pPr>
            <a:r>
              <a:rPr lang="en-GB" sz="2000" b="1" dirty="0" smtClean="0"/>
              <a:t>J2SE - </a:t>
            </a:r>
            <a:r>
              <a:rPr lang="en-GB" sz="2000" dirty="0" smtClean="0"/>
              <a:t>Java 2 Standard Edition. Oriented to the </a:t>
            </a:r>
            <a:r>
              <a:rPr lang="en-GB" sz="2000" dirty="0" smtClean="0">
                <a:solidFill>
                  <a:srgbClr val="0000FF"/>
                </a:solidFill>
              </a:rPr>
              <a:t>development of client-server applications</a:t>
            </a:r>
            <a:r>
              <a:rPr lang="en-GB" sz="2000" dirty="0" smtClean="0"/>
              <a:t>. Does not include the technologies for web applications. It is the base for the other two distributions and is the most used platform.</a:t>
            </a:r>
          </a:p>
          <a:p>
            <a:pPr>
              <a:defRPr/>
            </a:pPr>
            <a:r>
              <a:rPr lang="en-GB" sz="2000" b="1" dirty="0" smtClean="0"/>
              <a:t>J2EE - </a:t>
            </a:r>
            <a:r>
              <a:rPr lang="en-GB" sz="2000" dirty="0" smtClean="0"/>
              <a:t>Java 2 Enterprise Edition. </a:t>
            </a:r>
            <a:r>
              <a:rPr lang="en-GB" sz="2000" dirty="0" smtClean="0">
                <a:solidFill>
                  <a:srgbClr val="0000FF"/>
                </a:solidFill>
              </a:rPr>
              <a:t>Oriented to the enterprises </a:t>
            </a:r>
            <a:r>
              <a:rPr lang="en-GB" sz="2000" dirty="0" smtClean="0"/>
              <a:t>and the consolidation of their information systems. Do include the technologies for web applications (server and client side). Its base is J2SE.</a:t>
            </a:r>
          </a:p>
          <a:p>
            <a:pPr>
              <a:defRPr/>
            </a:pPr>
            <a:r>
              <a:rPr lang="en-GB" sz="2000" b="1" dirty="0" smtClean="0"/>
              <a:t>J2ME - </a:t>
            </a:r>
            <a:r>
              <a:rPr lang="en-GB" sz="2000" dirty="0" smtClean="0"/>
              <a:t>Java 2 Micro Edition. Oriented to </a:t>
            </a:r>
            <a:r>
              <a:rPr lang="en-GB" sz="2000" dirty="0" smtClean="0">
                <a:solidFill>
                  <a:srgbClr val="0000FF"/>
                </a:solidFill>
              </a:rPr>
              <a:t>small mobile devices (phones, tablets). </a:t>
            </a:r>
            <a:r>
              <a:rPr lang="en-GB" sz="2000" dirty="0" smtClean="0"/>
              <a:t>Does not include the technologies for web applications. Its base is J2SE but it have extra features.</a:t>
            </a:r>
          </a:p>
          <a:p>
            <a:pPr>
              <a:defRPr/>
            </a:pPr>
            <a:endParaRPr lang="en-GB" sz="2000" dirty="0" smtClean="0"/>
          </a:p>
        </p:txBody>
      </p:sp>
      <p:sp>
        <p:nvSpPr>
          <p:cNvPr id="6146" name="Title 1"/>
          <p:cNvSpPr>
            <a:spLocks noGrp="1"/>
          </p:cNvSpPr>
          <p:nvPr>
            <p:ph type="title"/>
          </p:nvPr>
        </p:nvSpPr>
        <p:spPr>
          <a:xfrm>
            <a:off x="951915" y="332656"/>
            <a:ext cx="4916230" cy="1010369"/>
          </a:xfrm>
        </p:spPr>
        <p:txBody>
          <a:bodyPr/>
          <a:lstStyle/>
          <a:p>
            <a:pPr algn="l"/>
            <a:r>
              <a:rPr lang="en-GB" sz="2000" u="sng" dirty="0" smtClean="0"/>
              <a:t>Distributions</a:t>
            </a:r>
          </a:p>
        </p:txBody>
      </p:sp>
      <p:pic>
        <p:nvPicPr>
          <p:cNvPr id="6148" name="Picture 2"/>
          <p:cNvPicPr>
            <a:picLocks noChangeAspect="1" noChangeArrowheads="1"/>
          </p:cNvPicPr>
          <p:nvPr/>
        </p:nvPicPr>
        <p:blipFill>
          <a:blip r:embed="rId2" cstate="print"/>
          <a:srcRect/>
          <a:stretch>
            <a:fillRect/>
          </a:stretch>
        </p:blipFill>
        <p:spPr bwMode="auto">
          <a:xfrm>
            <a:off x="6011863" y="476250"/>
            <a:ext cx="2905125" cy="173355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algn="l"/>
            <a:r>
              <a:rPr lang="en-GB" sz="2000" u="sng" smtClean="0"/>
              <a:t>The Java Platform</a:t>
            </a:r>
          </a:p>
        </p:txBody>
      </p:sp>
      <p:sp>
        <p:nvSpPr>
          <p:cNvPr id="7171" name="Content Placeholder 2"/>
          <p:cNvSpPr>
            <a:spLocks noGrp="1"/>
          </p:cNvSpPr>
          <p:nvPr>
            <p:ph sz="quarter" idx="13"/>
          </p:nvPr>
        </p:nvSpPr>
        <p:spPr>
          <a:xfrm>
            <a:off x="539750" y="1125538"/>
            <a:ext cx="8229600" cy="4525962"/>
          </a:xfrm>
        </p:spPr>
        <p:txBody>
          <a:bodyPr>
            <a:normAutofit lnSpcReduction="10000"/>
          </a:bodyPr>
          <a:lstStyle/>
          <a:p>
            <a:r>
              <a:rPr lang="en-GB" sz="1800" dirty="0" smtClean="0"/>
              <a:t>Three components of the Java platform:</a:t>
            </a:r>
          </a:p>
          <a:p>
            <a:pPr lvl="1">
              <a:buFontTx/>
              <a:buAutoNum type="arabicPeriod"/>
            </a:pPr>
            <a:r>
              <a:rPr lang="en-GB" sz="1800" dirty="0" smtClean="0"/>
              <a:t>The Java programming language - </a:t>
            </a:r>
            <a:r>
              <a:rPr lang="en-GB" sz="1800" dirty="0" smtClean="0">
                <a:solidFill>
                  <a:srgbClr val="0000FF"/>
                </a:solidFill>
              </a:rPr>
              <a:t>Java source files </a:t>
            </a:r>
            <a:r>
              <a:rPr lang="en-GB" sz="1800" dirty="0" smtClean="0"/>
              <a:t>(ending in .java) are </a:t>
            </a:r>
            <a:r>
              <a:rPr lang="en-GB" sz="1800" dirty="0" smtClean="0">
                <a:solidFill>
                  <a:srgbClr val="FF0000"/>
                </a:solidFill>
              </a:rPr>
              <a:t>compiled</a:t>
            </a:r>
            <a:r>
              <a:rPr lang="en-GB" sz="1800" dirty="0" smtClean="0"/>
              <a:t> to </a:t>
            </a:r>
            <a:r>
              <a:rPr lang="en-GB" sz="1800" dirty="0" smtClean="0">
                <a:solidFill>
                  <a:srgbClr val="0000FF"/>
                </a:solidFill>
              </a:rPr>
              <a:t>java </a:t>
            </a:r>
            <a:r>
              <a:rPr lang="en-GB" sz="1800" dirty="0" err="1" smtClean="0">
                <a:solidFill>
                  <a:srgbClr val="0000FF"/>
                </a:solidFill>
              </a:rPr>
              <a:t>bytecode</a:t>
            </a:r>
            <a:r>
              <a:rPr lang="en-GB" sz="1800" dirty="0" smtClean="0">
                <a:solidFill>
                  <a:srgbClr val="0000FF"/>
                </a:solidFill>
              </a:rPr>
              <a:t> </a:t>
            </a:r>
            <a:r>
              <a:rPr lang="en-GB" sz="1800" dirty="0" smtClean="0"/>
              <a:t>files (ending in .class)</a:t>
            </a:r>
          </a:p>
          <a:p>
            <a:pPr lvl="2">
              <a:lnSpc>
                <a:spcPct val="80000"/>
              </a:lnSpc>
            </a:pPr>
            <a:r>
              <a:rPr lang="en-US" sz="1600" dirty="0" smtClean="0">
                <a:latin typeface="Arial Narrow" pitchFamily="34" charset="0"/>
              </a:rPr>
              <a:t>Source code (or source program):  A  program written in a high-level language such as Java. The input to the compiler program</a:t>
            </a:r>
          </a:p>
          <a:p>
            <a:pPr lvl="2">
              <a:lnSpc>
                <a:spcPct val="80000"/>
              </a:lnSpc>
            </a:pPr>
            <a:r>
              <a:rPr lang="en-US" sz="1600" dirty="0" smtClean="0">
                <a:latin typeface="Arial Narrow" pitchFamily="34" charset="0"/>
              </a:rPr>
              <a:t>Object code:  The translated low-level program. The output from the compiler program, e.g., Java byte-code</a:t>
            </a:r>
          </a:p>
          <a:p>
            <a:pPr lvl="1">
              <a:buFontTx/>
              <a:buAutoNum type="arabicPeriod"/>
            </a:pPr>
            <a:endParaRPr lang="en-GB" sz="1800" dirty="0" smtClean="0"/>
          </a:p>
          <a:p>
            <a:pPr lvl="1">
              <a:buFontTx/>
              <a:buAutoNum type="arabicPeriod"/>
            </a:pPr>
            <a:r>
              <a:rPr lang="en-GB" sz="1800" dirty="0" smtClean="0"/>
              <a:t>The Java Virtual Machine (JVM)  - Java </a:t>
            </a:r>
            <a:r>
              <a:rPr lang="en-GB" sz="1800" dirty="0" err="1" smtClean="0"/>
              <a:t>bytecode</a:t>
            </a:r>
            <a:r>
              <a:rPr lang="en-GB" sz="1800" dirty="0" smtClean="0"/>
              <a:t> is then</a:t>
            </a:r>
            <a:r>
              <a:rPr lang="en-GB" sz="1800" dirty="0" smtClean="0">
                <a:solidFill>
                  <a:srgbClr val="FF0000"/>
                </a:solidFill>
              </a:rPr>
              <a:t> interpreted </a:t>
            </a:r>
            <a:r>
              <a:rPr lang="en-GB" sz="1800" dirty="0" smtClean="0">
                <a:solidFill>
                  <a:srgbClr val="0000FF"/>
                </a:solidFill>
              </a:rPr>
              <a:t>(run) by the JVM. Because  </a:t>
            </a:r>
            <a:r>
              <a:rPr lang="en-GB" sz="1800" dirty="0" smtClean="0"/>
              <a:t>JVM on each platform accepts the same </a:t>
            </a:r>
            <a:r>
              <a:rPr lang="en-GB" sz="1800" dirty="0" err="1" smtClean="0"/>
              <a:t>bytecode</a:t>
            </a:r>
            <a:r>
              <a:rPr lang="en-GB" sz="1800" dirty="0" smtClean="0"/>
              <a:t>, java programs can run on any machine.</a:t>
            </a:r>
          </a:p>
          <a:p>
            <a:pPr lvl="1">
              <a:buFontTx/>
              <a:buAutoNum type="arabicPeriod"/>
            </a:pPr>
            <a:endParaRPr lang="en-GB" sz="1800" dirty="0" smtClean="0"/>
          </a:p>
          <a:p>
            <a:pPr lvl="1">
              <a:buFontTx/>
              <a:buAutoNum type="arabicPeriod"/>
            </a:pPr>
            <a:r>
              <a:rPr lang="en-GB" sz="1800" dirty="0" smtClean="0"/>
              <a:t>The Java standard library - The </a:t>
            </a:r>
            <a:r>
              <a:rPr lang="en-GB" sz="1800" dirty="0" err="1" smtClean="0"/>
              <a:t>enourmous</a:t>
            </a:r>
            <a:r>
              <a:rPr lang="en-GB" sz="1800" dirty="0" smtClean="0"/>
              <a:t> Java standard library (containing many Classes notably missing from C++) greatly reduces software development effort.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algn="l"/>
            <a:r>
              <a:rPr lang="en-GB" sz="2000" u="sng" dirty="0" smtClean="0"/>
              <a:t>The Java SDK</a:t>
            </a:r>
          </a:p>
        </p:txBody>
      </p:sp>
      <p:sp>
        <p:nvSpPr>
          <p:cNvPr id="8195" name="Content Placeholder 2"/>
          <p:cNvSpPr>
            <a:spLocks noGrp="1"/>
          </p:cNvSpPr>
          <p:nvPr>
            <p:ph sz="quarter" idx="13"/>
          </p:nvPr>
        </p:nvSpPr>
        <p:spPr>
          <a:xfrm>
            <a:off x="1043608" y="1196752"/>
            <a:ext cx="7632848" cy="3474720"/>
          </a:xfrm>
        </p:spPr>
        <p:txBody>
          <a:bodyPr/>
          <a:lstStyle/>
          <a:p>
            <a:r>
              <a:rPr lang="en-GB" sz="2000" dirty="0" smtClean="0"/>
              <a:t>Installing the JDK on your computer provides you with several tools, the most important of which are:</a:t>
            </a:r>
          </a:p>
          <a:p>
            <a:r>
              <a:rPr lang="en-GB" sz="2000" dirty="0" smtClean="0"/>
              <a:t>1. </a:t>
            </a:r>
            <a:r>
              <a:rPr lang="en-GB" sz="2000" dirty="0" err="1" smtClean="0"/>
              <a:t>javac</a:t>
            </a:r>
            <a:r>
              <a:rPr lang="en-GB" sz="2000" dirty="0" smtClean="0"/>
              <a:t> (SDK) - the </a:t>
            </a:r>
            <a:r>
              <a:rPr lang="en-GB" sz="2000" dirty="0" smtClean="0">
                <a:solidFill>
                  <a:srgbClr val="0000FF"/>
                </a:solidFill>
              </a:rPr>
              <a:t>Java compiler</a:t>
            </a:r>
            <a:r>
              <a:rPr lang="en-GB" sz="2000" dirty="0" smtClean="0"/>
              <a:t>, which </a:t>
            </a:r>
            <a:r>
              <a:rPr lang="en-GB" sz="2000" dirty="0" smtClean="0">
                <a:solidFill>
                  <a:srgbClr val="FF0000"/>
                </a:solidFill>
              </a:rPr>
              <a:t>compiles .java files to create .class files</a:t>
            </a:r>
          </a:p>
          <a:p>
            <a:r>
              <a:rPr lang="en-GB" sz="2000" dirty="0" smtClean="0"/>
              <a:t>2. java (JRE) - the </a:t>
            </a:r>
            <a:r>
              <a:rPr lang="en-GB" sz="2000" dirty="0" smtClean="0">
                <a:solidFill>
                  <a:srgbClr val="0000FF"/>
                </a:solidFill>
              </a:rPr>
              <a:t>Java runtime program</a:t>
            </a:r>
            <a:r>
              <a:rPr lang="en-GB" sz="2000" dirty="0" smtClean="0"/>
              <a:t>, which </a:t>
            </a:r>
            <a:r>
              <a:rPr lang="en-GB" sz="2000" dirty="0" smtClean="0">
                <a:solidFill>
                  <a:srgbClr val="FF0000"/>
                </a:solidFill>
              </a:rPr>
              <a:t>runs compiled .class files programs. </a:t>
            </a:r>
          </a:p>
          <a:p>
            <a:endParaRPr lang="en-GB" sz="2000" dirty="0" smtClean="0"/>
          </a:p>
          <a:p>
            <a:r>
              <a:rPr lang="en-GB" sz="2000" dirty="0" smtClean="0"/>
              <a:t>While the JRE is included in the JDK, they can be installed separately.</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872" y="4941168"/>
            <a:ext cx="1276350" cy="112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normAutofit/>
          </a:bodyPr>
          <a:lstStyle/>
          <a:p>
            <a:pPr algn="l"/>
            <a:r>
              <a:rPr lang="en-GB" sz="2000" u="sng" dirty="0" smtClean="0"/>
              <a:t>Anatomy of a Java program</a:t>
            </a:r>
          </a:p>
        </p:txBody>
      </p:sp>
      <p:sp>
        <p:nvSpPr>
          <p:cNvPr id="9219" name="Content Placeholder 2"/>
          <p:cNvSpPr>
            <a:spLocks noGrp="1"/>
          </p:cNvSpPr>
          <p:nvPr>
            <p:ph sz="quarter" idx="13"/>
          </p:nvPr>
        </p:nvSpPr>
        <p:spPr>
          <a:xfrm>
            <a:off x="4135438" y="1557338"/>
            <a:ext cx="4978400" cy="2735758"/>
          </a:xfrm>
        </p:spPr>
        <p:txBody>
          <a:bodyPr>
            <a:normAutofit fontScale="92500"/>
          </a:bodyPr>
          <a:lstStyle/>
          <a:p>
            <a:pPr>
              <a:buFontTx/>
              <a:buNone/>
            </a:pPr>
            <a:r>
              <a:rPr lang="en-GB" sz="2000" dirty="0" smtClean="0">
                <a:solidFill>
                  <a:srgbClr val="0000FF"/>
                </a:solidFill>
              </a:rPr>
              <a:t>public class </a:t>
            </a:r>
            <a:r>
              <a:rPr lang="en-GB" sz="2000" dirty="0" err="1" smtClean="0">
                <a:solidFill>
                  <a:srgbClr val="0000FF"/>
                </a:solidFill>
              </a:rPr>
              <a:t>HelloWorld</a:t>
            </a:r>
            <a:endParaRPr lang="en-GB" sz="2000" dirty="0" smtClean="0">
              <a:solidFill>
                <a:srgbClr val="0000FF"/>
              </a:solidFill>
            </a:endParaRPr>
          </a:p>
          <a:p>
            <a:pPr>
              <a:buFontTx/>
              <a:buNone/>
            </a:pPr>
            <a:r>
              <a:rPr lang="en-GB" sz="2000" dirty="0" smtClean="0">
                <a:solidFill>
                  <a:srgbClr val="0000FF"/>
                </a:solidFill>
              </a:rPr>
              <a:t> {</a:t>
            </a:r>
          </a:p>
          <a:p>
            <a:pPr>
              <a:buFontTx/>
              <a:buNone/>
            </a:pPr>
            <a:r>
              <a:rPr lang="en-GB" sz="2000" dirty="0" smtClean="0">
                <a:solidFill>
                  <a:srgbClr val="0000FF"/>
                </a:solidFill>
              </a:rPr>
              <a:t>	public static void main()</a:t>
            </a:r>
          </a:p>
          <a:p>
            <a:pPr>
              <a:buFontTx/>
              <a:buNone/>
            </a:pPr>
            <a:r>
              <a:rPr lang="en-GB" sz="2000" dirty="0">
                <a:solidFill>
                  <a:srgbClr val="0000FF"/>
                </a:solidFill>
              </a:rPr>
              <a:t>	</a:t>
            </a:r>
            <a:r>
              <a:rPr lang="en-GB" sz="2000" dirty="0" smtClean="0">
                <a:solidFill>
                  <a:srgbClr val="0000FF"/>
                </a:solidFill>
              </a:rPr>
              <a:t>{</a:t>
            </a:r>
          </a:p>
          <a:p>
            <a:pPr>
              <a:buFontTx/>
              <a:buNone/>
            </a:pPr>
            <a:r>
              <a:rPr lang="en-GB" sz="2000" dirty="0" smtClean="0">
                <a:solidFill>
                  <a:srgbClr val="0000FF"/>
                </a:solidFill>
              </a:rPr>
              <a:t>		</a:t>
            </a:r>
            <a:r>
              <a:rPr lang="en-GB" sz="2000" dirty="0" err="1" smtClean="0">
                <a:solidFill>
                  <a:srgbClr val="0000FF"/>
                </a:solidFill>
              </a:rPr>
              <a:t>System.out.println</a:t>
            </a:r>
            <a:r>
              <a:rPr lang="en-GB" sz="2000" dirty="0" smtClean="0">
                <a:solidFill>
                  <a:srgbClr val="0000FF"/>
                </a:solidFill>
              </a:rPr>
              <a:t>("Hello, world!");</a:t>
            </a:r>
          </a:p>
          <a:p>
            <a:pPr>
              <a:buFontTx/>
              <a:buNone/>
            </a:pPr>
            <a:r>
              <a:rPr lang="en-GB" sz="2000" dirty="0" smtClean="0">
                <a:solidFill>
                  <a:srgbClr val="0000FF"/>
                </a:solidFill>
              </a:rPr>
              <a:t>	}</a:t>
            </a:r>
          </a:p>
          <a:p>
            <a:pPr>
              <a:buFontTx/>
              <a:buNone/>
            </a:pPr>
            <a:r>
              <a:rPr lang="en-GB" sz="2000" dirty="0" smtClean="0">
                <a:solidFill>
                  <a:srgbClr val="0000FF"/>
                </a:solidFill>
              </a:rPr>
              <a:t>}</a:t>
            </a:r>
          </a:p>
        </p:txBody>
      </p:sp>
      <p:sp>
        <p:nvSpPr>
          <p:cNvPr id="9220" name="TextBox 3"/>
          <p:cNvSpPr txBox="1">
            <a:spLocks noChangeArrowheads="1"/>
          </p:cNvSpPr>
          <p:nvPr/>
        </p:nvSpPr>
        <p:spPr bwMode="auto">
          <a:xfrm>
            <a:off x="274638" y="1557338"/>
            <a:ext cx="379253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eaLnBrk="1" hangingPunct="1">
              <a:defRPr/>
            </a:pPr>
            <a:r>
              <a:rPr lang="en-GB" dirty="0" smtClean="0"/>
              <a:t>Review:</a:t>
            </a:r>
          </a:p>
          <a:p>
            <a:pPr marL="285750" indent="-285750" eaLnBrk="1" hangingPunct="1">
              <a:buFont typeface="Arial" pitchFamily="34" charset="0"/>
              <a:buChar char="•"/>
              <a:defRPr/>
            </a:pPr>
            <a:r>
              <a:rPr lang="en-GB" dirty="0" smtClean="0"/>
              <a:t>Method</a:t>
            </a:r>
          </a:p>
          <a:p>
            <a:pPr marL="285750" indent="-285750" eaLnBrk="1" hangingPunct="1">
              <a:buFont typeface="Arial" pitchFamily="34" charset="0"/>
              <a:buChar char="•"/>
              <a:defRPr/>
            </a:pPr>
            <a:r>
              <a:rPr lang="en-GB" dirty="0" smtClean="0"/>
              <a:t>Output</a:t>
            </a:r>
          </a:p>
          <a:p>
            <a:pPr marL="285750" indent="-285750" eaLnBrk="1" hangingPunct="1">
              <a:buFont typeface="Arial" pitchFamily="34" charset="0"/>
              <a:buChar char="•"/>
              <a:defRPr/>
            </a:pPr>
            <a:r>
              <a:rPr lang="en-GB" dirty="0" smtClean="0"/>
              <a:t>Void</a:t>
            </a:r>
          </a:p>
          <a:p>
            <a:pPr marL="285750" indent="-285750" eaLnBrk="1" hangingPunct="1">
              <a:buFont typeface="Arial" pitchFamily="34" charset="0"/>
              <a:buChar char="•"/>
              <a:defRPr/>
            </a:pPr>
            <a:r>
              <a:rPr lang="en-GB" dirty="0" smtClean="0"/>
              <a:t>Main</a:t>
            </a:r>
          </a:p>
          <a:p>
            <a:pPr eaLnBrk="1" hangingPunct="1">
              <a:defRPr/>
            </a:pPr>
            <a:endParaRPr lang="en-GB" dirty="0" smtClean="0"/>
          </a:p>
          <a:p>
            <a:pPr eaLnBrk="1" hangingPunct="1">
              <a:defRPr/>
            </a:pPr>
            <a:r>
              <a:rPr lang="en-GB" dirty="0" smtClean="0"/>
              <a:t>This is all you need to know for now. Note:</a:t>
            </a:r>
          </a:p>
          <a:p>
            <a:pPr marL="285750" indent="-285750" eaLnBrk="1" hangingPunct="1">
              <a:buFont typeface="Arial" pitchFamily="34" charset="0"/>
              <a:buChar char="•"/>
              <a:defRPr/>
            </a:pPr>
            <a:r>
              <a:rPr lang="en-GB" dirty="0" smtClean="0"/>
              <a:t>Class</a:t>
            </a:r>
          </a:p>
          <a:p>
            <a:pPr marL="285750" indent="-285750" eaLnBrk="1" hangingPunct="1">
              <a:buFont typeface="Arial" pitchFamily="34" charset="0"/>
              <a:buChar char="•"/>
              <a:defRPr/>
            </a:pPr>
            <a:r>
              <a:rPr lang="en-GB" dirty="0" smtClean="0"/>
              <a:t>Public</a:t>
            </a:r>
          </a:p>
          <a:p>
            <a:pPr marL="285750" indent="-285750" eaLnBrk="1" hangingPunct="1">
              <a:buFont typeface="Arial" pitchFamily="34" charset="0"/>
              <a:buChar char="•"/>
              <a:defRPr/>
            </a:pPr>
            <a:r>
              <a:rPr lang="en-GB" dirty="0" smtClean="0"/>
              <a:t>Static</a:t>
            </a:r>
          </a:p>
          <a:p>
            <a:pPr eaLnBrk="1" hangingPunct="1">
              <a:defRPr/>
            </a:pPr>
            <a:endParaRPr lang="en-GB" dirty="0" smtClean="0"/>
          </a:p>
          <a:p>
            <a:pPr eaLnBrk="1" hangingPunct="1">
              <a:defRPr/>
            </a:pPr>
            <a:endParaRPr lang="en-GB" dirty="0" smtClean="0"/>
          </a:p>
        </p:txBody>
      </p:sp>
      <p:sp>
        <p:nvSpPr>
          <p:cNvPr id="5" name="Rectangle 4"/>
          <p:cNvSpPr/>
          <p:nvPr/>
        </p:nvSpPr>
        <p:spPr>
          <a:xfrm>
            <a:off x="467544" y="5157192"/>
            <a:ext cx="8676456" cy="923330"/>
          </a:xfrm>
          <a:prstGeom prst="rect">
            <a:avLst/>
          </a:prstGeom>
        </p:spPr>
        <p:txBody>
          <a:bodyPr wrap="square">
            <a:spAutoFit/>
          </a:bodyPr>
          <a:lstStyle/>
          <a:p>
            <a:r>
              <a:rPr lang="en-US" dirty="0" smtClean="0">
                <a:solidFill>
                  <a:srgbClr val="FF0000"/>
                </a:solidFill>
              </a:rPr>
              <a:t>NB: </a:t>
            </a:r>
          </a:p>
          <a:p>
            <a:pPr>
              <a:buFont typeface="Arial" pitchFamily="34" charset="0"/>
              <a:buChar char="•"/>
            </a:pPr>
            <a:r>
              <a:rPr lang="en-US" dirty="0" smtClean="0">
                <a:solidFill>
                  <a:srgbClr val="FF0000"/>
                </a:solidFill>
              </a:rPr>
              <a:t>The name of a java programs must be the same as the class name.</a:t>
            </a:r>
          </a:p>
          <a:p>
            <a:pPr>
              <a:buFont typeface="Arial" pitchFamily="34" charset="0"/>
              <a:buChar char="•"/>
            </a:pPr>
            <a:r>
              <a:rPr lang="en-US" dirty="0" smtClean="0">
                <a:solidFill>
                  <a:srgbClr val="FF0000"/>
                </a:solidFill>
              </a:rPr>
              <a:t>Java is a case-sensitive language </a:t>
            </a:r>
            <a:endParaRPr lang="en-GB"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a:xfrm>
            <a:off x="1001890" y="548680"/>
            <a:ext cx="6512511" cy="504056"/>
          </a:xfrm>
        </p:spPr>
        <p:txBody>
          <a:bodyPr>
            <a:normAutofit/>
          </a:bodyPr>
          <a:lstStyle/>
          <a:p>
            <a:pPr algn="l" eaLnBrk="1" hangingPunct="1"/>
            <a:r>
              <a:rPr lang="en-US" sz="2000" u="sng" dirty="0"/>
              <a:t>Compiling &amp; Running a Java Program</a:t>
            </a:r>
          </a:p>
        </p:txBody>
      </p:sp>
      <p:sp>
        <p:nvSpPr>
          <p:cNvPr id="54274" name="Rectangle 3"/>
          <p:cNvSpPr>
            <a:spLocks noGrp="1" noChangeArrowheads="1"/>
          </p:cNvSpPr>
          <p:nvPr>
            <p:ph sz="quarter" idx="13"/>
          </p:nvPr>
        </p:nvSpPr>
        <p:spPr>
          <a:xfrm>
            <a:off x="1115616" y="1124744"/>
            <a:ext cx="7056784" cy="4968552"/>
          </a:xfrm>
        </p:spPr>
        <p:txBody>
          <a:bodyPr>
            <a:noAutofit/>
          </a:bodyPr>
          <a:lstStyle/>
          <a:p>
            <a:pPr eaLnBrk="1" hangingPunct="1">
              <a:lnSpc>
                <a:spcPct val="90000"/>
              </a:lnSpc>
            </a:pPr>
            <a:endParaRPr lang="en-US" sz="1800" dirty="0" smtClean="0"/>
          </a:p>
          <a:p>
            <a:pPr eaLnBrk="1" hangingPunct="1">
              <a:lnSpc>
                <a:spcPct val="90000"/>
              </a:lnSpc>
            </a:pPr>
            <a:r>
              <a:rPr lang="en-US" sz="1800" dirty="0" smtClean="0"/>
              <a:t>After writing a program you need to compile it. Compiling </a:t>
            </a:r>
            <a:r>
              <a:rPr lang="en-US" sz="1800" dirty="0" smtClean="0">
                <a:solidFill>
                  <a:srgbClr val="0000FF"/>
                </a:solidFill>
              </a:rPr>
              <a:t>converts source code (.java file) into object code (.class file).</a:t>
            </a:r>
          </a:p>
          <a:p>
            <a:pPr eaLnBrk="1" hangingPunct="1">
              <a:lnSpc>
                <a:spcPct val="90000"/>
              </a:lnSpc>
            </a:pPr>
            <a:r>
              <a:rPr lang="en-US" sz="1800" dirty="0" smtClean="0"/>
              <a:t>Compiling helps the computer to </a:t>
            </a:r>
            <a:r>
              <a:rPr lang="en-US" sz="1800" dirty="0" smtClean="0">
                <a:solidFill>
                  <a:srgbClr val="0000FF"/>
                </a:solidFill>
              </a:rPr>
              <a:t>identify syntax and semantic errors.</a:t>
            </a:r>
          </a:p>
          <a:p>
            <a:pPr lvl="1"/>
            <a:r>
              <a:rPr lang="en-US" sz="1800" i="1" dirty="0" smtClean="0">
                <a:solidFill>
                  <a:srgbClr val="00B050"/>
                </a:solidFill>
              </a:rPr>
              <a:t>Syntax</a:t>
            </a:r>
            <a:r>
              <a:rPr lang="en-US" sz="1800" dirty="0" smtClean="0">
                <a:solidFill>
                  <a:srgbClr val="00B050"/>
                </a:solidFill>
              </a:rPr>
              <a:t>:  </a:t>
            </a:r>
            <a:r>
              <a:rPr lang="en-US" sz="1800" dirty="0" smtClean="0"/>
              <a:t>The arrangement of words and punctuations that are legal in a language, the </a:t>
            </a:r>
            <a:r>
              <a:rPr lang="en-US" sz="1800" i="1" dirty="0" smtClean="0"/>
              <a:t>grammar rules</a:t>
            </a:r>
            <a:r>
              <a:rPr lang="en-US" sz="1800" dirty="0" smtClean="0"/>
              <a:t> of a language</a:t>
            </a:r>
          </a:p>
          <a:p>
            <a:pPr lvl="1"/>
            <a:r>
              <a:rPr lang="en-US" sz="1800" i="1" dirty="0" smtClean="0">
                <a:solidFill>
                  <a:srgbClr val="00B050"/>
                </a:solidFill>
              </a:rPr>
              <a:t>Semantics</a:t>
            </a:r>
            <a:r>
              <a:rPr lang="en-US" sz="1800" dirty="0" smtClean="0">
                <a:solidFill>
                  <a:srgbClr val="00B050"/>
                </a:solidFill>
              </a:rPr>
              <a:t>:  </a:t>
            </a:r>
            <a:r>
              <a:rPr lang="en-US" sz="1800" dirty="0" smtClean="0"/>
              <a:t>The meaning of things written while following the syntax rules of a language</a:t>
            </a:r>
          </a:p>
          <a:p>
            <a:pPr eaLnBrk="1" hangingPunct="1">
              <a:lnSpc>
                <a:spcPct val="90000"/>
              </a:lnSpc>
            </a:pPr>
            <a:r>
              <a:rPr lang="en-US" sz="1800" dirty="0" smtClean="0"/>
              <a:t> After compiling, run the program. </a:t>
            </a:r>
            <a:r>
              <a:rPr lang="en-US" sz="1800" dirty="0" smtClean="0">
                <a:solidFill>
                  <a:srgbClr val="0000FF"/>
                </a:solidFill>
              </a:rPr>
              <a:t>Running interprets the object code and reveals runtime errors</a:t>
            </a:r>
            <a:r>
              <a:rPr lang="en-US" sz="1800" dirty="0" smtClean="0"/>
              <a:t>.  During running </a:t>
            </a:r>
            <a:r>
              <a:rPr lang="en-US" sz="1800" dirty="0" smtClean="0">
                <a:solidFill>
                  <a:srgbClr val="0000FF"/>
                </a:solidFill>
              </a:rPr>
              <a:t>logical errors </a:t>
            </a:r>
            <a:r>
              <a:rPr lang="en-US" sz="1800" dirty="0" smtClean="0"/>
              <a:t>are also revealed. </a:t>
            </a:r>
          </a:p>
          <a:p>
            <a:pPr lvl="1">
              <a:lnSpc>
                <a:spcPct val="80000"/>
              </a:lnSpc>
            </a:pPr>
            <a:r>
              <a:rPr lang="en-US" sz="1800" i="1" dirty="0" smtClean="0">
                <a:solidFill>
                  <a:srgbClr val="00B050"/>
                </a:solidFill>
              </a:rPr>
              <a:t>Run-time error:  </a:t>
            </a:r>
            <a:r>
              <a:rPr lang="en-US" sz="1800" dirty="0" smtClean="0"/>
              <a:t>An error that is not detected until a program is run</a:t>
            </a:r>
          </a:p>
          <a:p>
            <a:pPr lvl="1">
              <a:lnSpc>
                <a:spcPct val="80000"/>
              </a:lnSpc>
            </a:pPr>
            <a:r>
              <a:rPr lang="en-US" sz="1800" i="1" dirty="0" smtClean="0">
                <a:solidFill>
                  <a:srgbClr val="00B050"/>
                </a:solidFill>
              </a:rPr>
              <a:t>Logic error:  </a:t>
            </a:r>
            <a:r>
              <a:rPr lang="en-US" sz="1800" dirty="0" smtClean="0"/>
              <a:t>A mistake in the underlying algorithm for a program</a:t>
            </a:r>
          </a:p>
          <a:p>
            <a:pPr eaLnBrk="1" hangingPunct="1">
              <a:lnSpc>
                <a:spcPct val="90000"/>
              </a:lnSpc>
            </a:pPr>
            <a:endParaRPr lang="en-US" sz="1800" dirty="0" smtClean="0">
              <a:solidFill>
                <a:srgbClr val="034CA1"/>
              </a:solidFill>
              <a:latin typeface="Courier New" pitchFamily="49" charset="0"/>
            </a:endParaRPr>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43608" y="404664"/>
            <a:ext cx="6512511" cy="504056"/>
          </a:xfrm>
        </p:spPr>
        <p:txBody>
          <a:bodyPr>
            <a:normAutofit/>
          </a:bodyPr>
          <a:lstStyle/>
          <a:p>
            <a:pPr algn="l"/>
            <a:r>
              <a:rPr lang="en-GB" sz="2000" u="sng" dirty="0" smtClean="0"/>
              <a:t>Manipulating output</a:t>
            </a:r>
            <a:endParaRPr lang="en-GB" sz="2000" u="sng" dirty="0"/>
          </a:p>
        </p:txBody>
      </p:sp>
      <p:sp>
        <p:nvSpPr>
          <p:cNvPr id="3" name="Content Placeholder 2"/>
          <p:cNvSpPr>
            <a:spLocks noGrp="1"/>
          </p:cNvSpPr>
          <p:nvPr>
            <p:ph sz="quarter" idx="13"/>
          </p:nvPr>
        </p:nvSpPr>
        <p:spPr>
          <a:xfrm>
            <a:off x="539552" y="764704"/>
            <a:ext cx="8604448" cy="5328592"/>
          </a:xfrm>
        </p:spPr>
        <p:txBody>
          <a:bodyPr>
            <a:noAutofit/>
          </a:bodyPr>
          <a:lstStyle/>
          <a:p>
            <a:r>
              <a:rPr lang="en-US" sz="2000" dirty="0" smtClean="0"/>
              <a:t>Java programs work by having things called </a:t>
            </a:r>
            <a:r>
              <a:rPr lang="en-US" sz="2000" i="1" dirty="0" smtClean="0"/>
              <a:t>objects</a:t>
            </a:r>
            <a:r>
              <a:rPr lang="en-US" sz="2000" dirty="0" smtClean="0"/>
              <a:t> perform actions</a:t>
            </a:r>
          </a:p>
          <a:p>
            <a:pPr lvl="1"/>
            <a:r>
              <a:rPr lang="en-US" sz="2000" b="1" dirty="0" err="1" smtClean="0">
                <a:solidFill>
                  <a:srgbClr val="034CA1"/>
                </a:solidFill>
                <a:latin typeface="Courier New" pitchFamily="49" charset="0"/>
              </a:rPr>
              <a:t>System.out</a:t>
            </a:r>
            <a:r>
              <a:rPr lang="en-US" sz="2000" dirty="0" smtClean="0"/>
              <a:t>:  an object used for sending output to the screen</a:t>
            </a:r>
          </a:p>
          <a:p>
            <a:r>
              <a:rPr lang="en-US" sz="2000" dirty="0" smtClean="0"/>
              <a:t>The actions performed by an object are called </a:t>
            </a:r>
            <a:r>
              <a:rPr lang="en-US" sz="2000" i="1" dirty="0" smtClean="0"/>
              <a:t>methods</a:t>
            </a:r>
            <a:endParaRPr lang="en-US" sz="2000" dirty="0" smtClean="0"/>
          </a:p>
          <a:p>
            <a:pPr lvl="1"/>
            <a:r>
              <a:rPr lang="en-US" sz="2000" b="1" dirty="0" err="1" smtClean="0">
                <a:solidFill>
                  <a:srgbClr val="034CA1"/>
                </a:solidFill>
                <a:latin typeface="Courier New" pitchFamily="49" charset="0"/>
              </a:rPr>
              <a:t>println</a:t>
            </a:r>
            <a:r>
              <a:rPr lang="en-US" sz="2000" dirty="0" smtClean="0"/>
              <a:t>:  the method or action that the </a:t>
            </a:r>
            <a:r>
              <a:rPr lang="en-US" sz="2000" b="1" dirty="0" err="1" smtClean="0">
                <a:solidFill>
                  <a:srgbClr val="034CA1"/>
                </a:solidFill>
                <a:latin typeface="Courier New" pitchFamily="49" charset="0"/>
              </a:rPr>
              <a:t>System.out</a:t>
            </a:r>
            <a:r>
              <a:rPr lang="en-US" sz="2000" dirty="0" smtClean="0"/>
              <a:t> object performs</a:t>
            </a:r>
          </a:p>
          <a:p>
            <a:endParaRPr lang="en-GB" sz="2000" dirty="0" smtClean="0"/>
          </a:p>
          <a:p>
            <a:endParaRPr lang="en-GB" sz="2000" dirty="0"/>
          </a:p>
          <a:p>
            <a:endParaRPr lang="en-GB" sz="2000" dirty="0" smtClean="0"/>
          </a:p>
          <a:p>
            <a:endParaRPr lang="en-GB" sz="2000" dirty="0"/>
          </a:p>
          <a:p>
            <a:endParaRPr lang="en-GB" sz="2000" dirty="0" smtClean="0"/>
          </a:p>
          <a:p>
            <a:endParaRPr lang="en-GB" sz="2000" dirty="0"/>
          </a:p>
          <a:p>
            <a:r>
              <a:rPr lang="en-US" sz="2000" dirty="0" smtClean="0"/>
              <a:t>Variable declarations in Java are similar to those in other programming languages. Simply give the type of the variable followed by its name and a semicolon </a:t>
            </a:r>
            <a:r>
              <a:rPr lang="en-US" sz="2000" b="1" dirty="0" err="1" smtClean="0">
                <a:solidFill>
                  <a:srgbClr val="034CA1"/>
                </a:solidFill>
                <a:latin typeface="Courier New" pitchFamily="49" charset="0"/>
              </a:rPr>
              <a:t>int</a:t>
            </a:r>
            <a:r>
              <a:rPr lang="en-US" sz="2000" b="1" dirty="0" smtClean="0">
                <a:solidFill>
                  <a:srgbClr val="034CA1"/>
                </a:solidFill>
                <a:latin typeface="Courier New" pitchFamily="49" charset="0"/>
              </a:rPr>
              <a:t> answer;</a:t>
            </a:r>
            <a:r>
              <a:rPr lang="en-US" sz="2000" dirty="0" smtClean="0">
                <a:latin typeface="Courier New" pitchFamily="49" charset="0"/>
              </a:rPr>
              <a:t> </a:t>
            </a:r>
          </a:p>
          <a:p>
            <a:r>
              <a:rPr lang="en-US" sz="2000" dirty="0" smtClean="0">
                <a:solidFill>
                  <a:srgbClr val="00B050"/>
                </a:solidFill>
                <a:latin typeface="Courier New" pitchFamily="49" charset="0"/>
              </a:rPr>
              <a:t>Exercise: Write a program that stores a word in a string variable and displays it.</a:t>
            </a:r>
            <a:endParaRPr lang="en-GB" sz="2000" dirty="0">
              <a:solidFill>
                <a:srgbClr val="00B050"/>
              </a:solidFill>
            </a:endParaRPr>
          </a:p>
        </p:txBody>
      </p:sp>
      <p:pic>
        <p:nvPicPr>
          <p:cNvPr id="1026" name="Picture 2"/>
          <p:cNvPicPr>
            <a:picLocks noChangeAspect="1" noChangeArrowheads="1"/>
          </p:cNvPicPr>
          <p:nvPr/>
        </p:nvPicPr>
        <p:blipFill>
          <a:blip r:embed="rId3" cstate="print"/>
          <a:srcRect/>
          <a:stretch>
            <a:fillRect/>
          </a:stretch>
        </p:blipFill>
        <p:spPr bwMode="auto">
          <a:xfrm>
            <a:off x="755576" y="2636912"/>
            <a:ext cx="6120680" cy="2559940"/>
          </a:xfrm>
          <a:prstGeom prst="rect">
            <a:avLst/>
          </a:prstGeom>
          <a:noFill/>
          <a:ln w="9525">
            <a:noFill/>
            <a:miter lim="800000"/>
            <a:headEnd/>
            <a:tailEnd/>
          </a:ln>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LAPSEDTIME" val="15.232"/>
  <p:tag name="TIMELINE" val="1.1/4.5"/>
</p:tagLst>
</file>

<file path=ppt/theme/theme1.xml><?xml version="1.0" encoding="utf-8"?>
<a:theme xmlns:a="http://schemas.openxmlformats.org/drawingml/2006/main" name="Slipstream">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646</TotalTime>
  <Words>2849</Words>
  <Application>Microsoft Office PowerPoint</Application>
  <PresentationFormat>On-screen Show (4:3)</PresentationFormat>
  <Paragraphs>376</Paragraphs>
  <Slides>29</Slides>
  <Notes>13</Notes>
  <HiddenSlides>0</HiddenSlides>
  <MMClips>0</MMClips>
  <ScaleCrop>false</ScaleCrop>
  <HeadingPairs>
    <vt:vector size="4" baseType="variant">
      <vt:variant>
        <vt:lpstr>Theme</vt:lpstr>
      </vt:variant>
      <vt:variant>
        <vt:i4>1</vt:i4>
      </vt:variant>
      <vt:variant>
        <vt:lpstr>Slide Titles</vt:lpstr>
      </vt:variant>
      <vt:variant>
        <vt:i4>29</vt:i4>
      </vt:variant>
    </vt:vector>
  </HeadingPairs>
  <TitlesOfParts>
    <vt:vector size="30" baseType="lpstr">
      <vt:lpstr>Slipstream</vt:lpstr>
      <vt:lpstr>MIS6030  APPLICATIONS DEVELOPMENT</vt:lpstr>
      <vt:lpstr>Java - what you need to know</vt:lpstr>
      <vt:lpstr>The Java Programming Language</vt:lpstr>
      <vt:lpstr>Distributions</vt:lpstr>
      <vt:lpstr>The Java Platform</vt:lpstr>
      <vt:lpstr>The Java SDK</vt:lpstr>
      <vt:lpstr>Anatomy of a Java program</vt:lpstr>
      <vt:lpstr>Compiling &amp; Running a Java Program</vt:lpstr>
      <vt:lpstr>Manipulating output</vt:lpstr>
      <vt:lpstr>Variables Types</vt:lpstr>
      <vt:lpstr>Arithmetic's in Java</vt:lpstr>
      <vt:lpstr>Importing Packages and Classes</vt:lpstr>
      <vt:lpstr>Input in Java</vt:lpstr>
      <vt:lpstr>Control Structures in Java </vt:lpstr>
      <vt:lpstr>Boolean Expressions</vt:lpstr>
      <vt:lpstr>PowerPoint Presentation</vt:lpstr>
      <vt:lpstr>Algorithms and Pseudocode</vt:lpstr>
      <vt:lpstr>PowerPoint Presentation</vt:lpstr>
      <vt:lpstr>Introduction to Arrays</vt:lpstr>
      <vt:lpstr>PowerPoint Presentation</vt:lpstr>
      <vt:lpstr>Arguments for the Method main</vt:lpstr>
      <vt:lpstr>PowerPoint Presentation</vt:lpstr>
      <vt:lpstr>PowerPoint Presentation</vt:lpstr>
      <vt:lpstr>Sorting an Array</vt:lpstr>
      <vt:lpstr>Multidimensional Arrays</vt:lpstr>
      <vt:lpstr>PowerPoint Presentation</vt:lpstr>
      <vt:lpstr>PowerPoint Presentation</vt:lpstr>
      <vt:lpstr>Methods</vt:lpstr>
      <vt:lpstr>Problem Statement</vt:lpstr>
    </vt:vector>
  </TitlesOfParts>
  <Company>Toshiba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Leah</dc:creator>
  <cp:lastModifiedBy>Leah Mutanu</cp:lastModifiedBy>
  <cp:revision>52</cp:revision>
  <dcterms:created xsi:type="dcterms:W3CDTF">2015-01-14T03:59:42Z</dcterms:created>
  <dcterms:modified xsi:type="dcterms:W3CDTF">2015-01-22T13:51:34Z</dcterms:modified>
</cp:coreProperties>
</file>