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442" r:id="rId3"/>
    <p:sldId id="257" r:id="rId4"/>
    <p:sldId id="443" r:id="rId5"/>
    <p:sldId id="498" r:id="rId6"/>
    <p:sldId id="499" r:id="rId7"/>
    <p:sldId id="501" r:id="rId8"/>
    <p:sldId id="502" r:id="rId9"/>
    <p:sldId id="503" r:id="rId10"/>
    <p:sldId id="489" r:id="rId11"/>
    <p:sldId id="509" r:id="rId12"/>
    <p:sldId id="511" r:id="rId13"/>
    <p:sldId id="512" r:id="rId14"/>
    <p:sldId id="513" r:id="rId15"/>
    <p:sldId id="514" r:id="rId16"/>
    <p:sldId id="349" r:id="rId17"/>
    <p:sldId id="524" r:id="rId18"/>
    <p:sldId id="520" r:id="rId19"/>
    <p:sldId id="521" r:id="rId20"/>
    <p:sldId id="516" r:id="rId21"/>
    <p:sldId id="517" r:id="rId22"/>
    <p:sldId id="518" r:id="rId23"/>
    <p:sldId id="519" r:id="rId24"/>
    <p:sldId id="510" r:id="rId25"/>
    <p:sldId id="505" r:id="rId26"/>
    <p:sldId id="51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50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CA03B-5D22-4441-ACDD-41B309A5C141}" type="datetimeFigureOut">
              <a:rPr lang="en-GB" smtClean="0"/>
              <a:pPr/>
              <a:t>05/02/2015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E8A14-05EB-4CB9-BBAD-DDCE4BFB77F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53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AF964A-5014-4820-9917-CC38D75CD0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095433-9C90-4DEC-9F17-A79AD9BACAE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Intro to OOP with Java, C. Thomas Wu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©The McGraw-Hill Companies, Inc.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4C1504-CC28-44EA-BAD3-A4EB4F6EA2FF}" type="slidenum">
              <a:rPr lang="en-US"/>
              <a:pPr/>
              <a:t>4</a:t>
            </a:fld>
            <a:endParaRPr lang="en-US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2000" cy="3429000"/>
          </a:xfrm>
          <a:solidFill>
            <a:srgbClr val="FFFFFF"/>
          </a:solidFill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4025"/>
            <a:ext cx="5028579" cy="411292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82" tIns="43241" rIns="86482" bIns="43241"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Intro to OOP with Java, C. Thomas Wu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©The McGraw-Hill Companies, Inc.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40A835-2C8A-4836-A562-5A9870E06C44}" type="slidenum">
              <a:rPr lang="en-US"/>
              <a:pPr/>
              <a:t>6</a:t>
            </a:fld>
            <a:endParaRPr lang="en-US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</p:spPr>
        <p:txBody>
          <a:bodyPr lIns="89722" tIns="44861" rIns="89722" bIns="44861"/>
          <a:lstStyle/>
          <a:p>
            <a:pPr eaLnBrk="1" hangingPunct="1"/>
            <a:r>
              <a:rPr lang="en-US" dirty="0" smtClean="0"/>
              <a:t>This is the template we use when creating programmer-defined classes. </a:t>
            </a:r>
          </a:p>
          <a:p>
            <a:pPr eaLnBrk="1" hangingPunct="1"/>
            <a:endParaRPr lang="en-US" sz="100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BCD69D-AF42-4F38-AA78-8273FCD2DE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Intro to OOP with Java, C. Thomas Wu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©The McGraw-Hill Companies, Inc.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A92BC8-F6AE-48EA-B87E-DD5935744D2F}" type="slidenum">
              <a:rPr lang="en-US"/>
              <a:pPr/>
              <a:t>13</a:t>
            </a:fld>
            <a:endParaRPr lang="en-US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8D61FC-4800-4F9A-B49D-FDDDA920EAC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705316-C4FA-4217-9799-DCFFCC4632A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15909F-5F88-4596-98E2-3E8437431E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5B271C-0ECA-42AC-935E-273203A710A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A02C-A5CE-4857-A47D-CA8E871C309A}" type="datetimeFigureOut">
              <a:rPr lang="en-GB" smtClean="0"/>
              <a:pPr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04C9-D8C9-445C-8EAC-F2D3B07CCE1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A02C-A5CE-4857-A47D-CA8E871C309A}" type="datetimeFigureOut">
              <a:rPr lang="en-GB" smtClean="0"/>
              <a:pPr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04C9-D8C9-445C-8EAC-F2D3B07CCE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A02C-A5CE-4857-A47D-CA8E871C309A}" type="datetimeFigureOut">
              <a:rPr lang="en-GB" smtClean="0"/>
              <a:pPr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04C9-D8C9-445C-8EAC-F2D3B07CCE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A02C-A5CE-4857-A47D-CA8E871C309A}" type="datetimeFigureOut">
              <a:rPr lang="en-GB" smtClean="0"/>
              <a:pPr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04C9-D8C9-445C-8EAC-F2D3B07CCE1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01890" y="548680"/>
            <a:ext cx="6512511" cy="1143000"/>
          </a:xfrm>
        </p:spPr>
        <p:txBody>
          <a:bodyPr/>
          <a:lstStyle>
            <a:lvl1pPr marL="0" indent="0" algn="l">
              <a:buNone/>
              <a:defRPr sz="20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971600" y="1916832"/>
            <a:ext cx="6400800" cy="34747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5925" y="-8039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CH 2: </a:t>
            </a:r>
            <a:r>
              <a:rPr lang="en-US" sz="18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INTRODUCTION TO OOP</a:t>
            </a:r>
            <a:endParaRPr lang="en-US" sz="1800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A02C-A5CE-4857-A47D-CA8E871C309A}" type="datetimeFigureOut">
              <a:rPr lang="en-GB" smtClean="0"/>
              <a:pPr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04C9-D8C9-445C-8EAC-F2D3B07CCE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A02C-A5CE-4857-A47D-CA8E871C309A}" type="datetimeFigureOut">
              <a:rPr lang="en-GB" smtClean="0"/>
              <a:pPr/>
              <a:t>05/02/2015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04C9-D8C9-445C-8EAC-F2D3B07CCE1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15616" y="620688"/>
            <a:ext cx="651251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2114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114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A02C-A5CE-4857-A47D-CA8E871C309A}" type="datetimeFigureOut">
              <a:rPr lang="en-GB" smtClean="0"/>
              <a:pPr/>
              <a:t>05/02/2015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04C9-D8C9-445C-8EAC-F2D3B07CCE1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512511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A02C-A5CE-4857-A47D-CA8E871C309A}" type="datetimeFigureOut">
              <a:rPr lang="en-GB" smtClean="0"/>
              <a:pPr/>
              <a:t>05/02/2015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04C9-D8C9-445C-8EAC-F2D3B07CCE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A02C-A5CE-4857-A47D-CA8E871C309A}" type="datetimeFigureOut">
              <a:rPr lang="en-GB" smtClean="0"/>
              <a:pPr/>
              <a:t>05/02/2015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04C9-D8C9-445C-8EAC-F2D3B07CCE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A02C-A5CE-4857-A47D-CA8E871C309A}" type="datetimeFigureOut">
              <a:rPr lang="en-GB" smtClean="0"/>
              <a:pPr/>
              <a:t>05/02/2015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04C9-D8C9-445C-8EAC-F2D3B07CCE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A02C-A5CE-4857-A47D-CA8E871C309A}" type="datetimeFigureOut">
              <a:rPr lang="en-GB" smtClean="0"/>
              <a:pPr/>
              <a:t>05/02/2015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804C9-D8C9-445C-8EAC-F2D3B07CCE1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790A02C-A5CE-4857-A47D-CA8E871C309A}" type="datetimeFigureOut">
              <a:rPr lang="en-GB" smtClean="0"/>
              <a:pPr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B6804C9-D8C9-445C-8EAC-F2D3B07CCE1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0" indent="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None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</a:t>
            </a:r>
          </a:p>
          <a:p>
            <a:r>
              <a:rPr lang="en-GB" dirty="0" smtClean="0"/>
              <a:t>L. </a:t>
            </a:r>
            <a:r>
              <a:rPr lang="en-GB" dirty="0" err="1" smtClean="0"/>
              <a:t>Mutanu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8280920" cy="1470025"/>
          </a:xfrm>
        </p:spPr>
        <p:txBody>
          <a:bodyPr/>
          <a:lstStyle/>
          <a:p>
            <a:r>
              <a:rPr lang="en-GB" dirty="0" smtClean="0"/>
              <a:t>MIS6030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US" sz="4000" b="1" dirty="0" smtClean="0"/>
              <a:t>APPLICATIONS </a:t>
            </a:r>
            <a:r>
              <a:rPr lang="en-US" sz="4000" b="1" dirty="0"/>
              <a:t>DEVELOPMENT</a:t>
            </a:r>
            <a:endParaRPr lang="en-GB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Constructors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24744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A </a:t>
            </a:r>
            <a:r>
              <a:rPr lang="en-US" sz="2000" i="1" dirty="0" smtClean="0"/>
              <a:t>constructor</a:t>
            </a:r>
            <a:r>
              <a:rPr lang="en-US" sz="2000" dirty="0" smtClean="0"/>
              <a:t> is a special kind of method that is designed to initialize the instance variables for an object:</a:t>
            </a:r>
          </a:p>
          <a:p>
            <a:pPr lvl="1" eaLnBrk="1" hangingPunct="1">
              <a:buFontTx/>
              <a:buNone/>
            </a:pP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public </a:t>
            </a:r>
            <a:r>
              <a:rPr lang="en-US" b="1" dirty="0" err="1" smtClean="0">
                <a:solidFill>
                  <a:srgbClr val="034CA1"/>
                </a:solidFill>
                <a:latin typeface="Courier New" pitchFamily="49" charset="0"/>
              </a:rPr>
              <a:t>ClassName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b="1" dirty="0" err="1" smtClean="0">
                <a:solidFill>
                  <a:srgbClr val="034CA1"/>
                </a:solidFill>
                <a:latin typeface="Courier New" pitchFamily="49" charset="0"/>
              </a:rPr>
              <a:t>anyParameters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){code}</a:t>
            </a:r>
            <a:endParaRPr lang="en-US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dirty="0" smtClean="0"/>
              <a:t>A constructor must have the same name as the class</a:t>
            </a:r>
          </a:p>
          <a:p>
            <a:pPr lvl="1" eaLnBrk="1" hangingPunct="1"/>
            <a:r>
              <a:rPr lang="en-US" dirty="0" smtClean="0"/>
              <a:t>A constructor has no type returned, not even 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void</a:t>
            </a:r>
          </a:p>
          <a:p>
            <a:pPr lvl="1" eaLnBrk="1" hangingPunct="1"/>
            <a:endParaRPr lang="en-US" b="1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marL="228600" lvl="1">
              <a:lnSpc>
                <a:spcPct val="90000"/>
              </a:lnSpc>
            </a:pPr>
            <a:r>
              <a:rPr lang="en-US" dirty="0"/>
              <a:t>A constructor is called when an object of the class is created using 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new. </a:t>
            </a:r>
            <a:r>
              <a:rPr lang="en-US" dirty="0"/>
              <a:t>This is the </a:t>
            </a:r>
            <a:r>
              <a:rPr lang="en-US" b="1" dirty="0"/>
              <a:t>only</a:t>
            </a:r>
            <a:r>
              <a:rPr lang="en-US" dirty="0"/>
              <a:t> valid way to invoke a constructor:  a constructor cannot be invoked like an ordinary method</a:t>
            </a:r>
          </a:p>
          <a:p>
            <a:pPr lvl="1">
              <a:lnSpc>
                <a:spcPct val="90000"/>
              </a:lnSpc>
              <a:buNone/>
            </a:pPr>
            <a:r>
              <a:rPr lang="en-US" b="1" dirty="0" err="1">
                <a:solidFill>
                  <a:srgbClr val="034CA1"/>
                </a:solidFill>
                <a:latin typeface="Courier New" pitchFamily="49" charset="0"/>
              </a:rPr>
              <a:t>ClassName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34CA1"/>
                </a:solidFill>
                <a:latin typeface="Courier New" pitchFamily="49" charset="0"/>
              </a:rPr>
              <a:t>objectName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 = new </a:t>
            </a:r>
            <a:r>
              <a:rPr lang="en-US" b="1" dirty="0" err="1">
                <a:solidFill>
                  <a:srgbClr val="034CA1"/>
                </a:solidFill>
                <a:latin typeface="Courier New" pitchFamily="49" charset="0"/>
              </a:rPr>
              <a:t>ClassName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034CA1"/>
                </a:solidFill>
                <a:latin typeface="Courier New" pitchFamily="49" charset="0"/>
              </a:rPr>
              <a:t>anyArgs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);</a:t>
            </a:r>
            <a:endParaRPr lang="en-US" dirty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endParaRPr lang="en-US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another method within the definition of a constructor, since it has the newly created object as its calling object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 example, </a:t>
            </a:r>
            <a:r>
              <a:rPr lang="en-US" dirty="0" err="1"/>
              <a:t>mutator</a:t>
            </a:r>
            <a:r>
              <a:rPr lang="en-US" dirty="0"/>
              <a:t> methods can be used to set the values of the instance variables</a:t>
            </a:r>
          </a:p>
          <a:p>
            <a:pPr lvl="1" eaLnBrk="1" hangingPunct="1"/>
            <a:endParaRPr lang="en-US" dirty="0" smtClean="0">
              <a:solidFill>
                <a:srgbClr val="034CA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9098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229600" cy="562074"/>
          </a:xfrm>
        </p:spPr>
        <p:txBody>
          <a:bodyPr/>
          <a:lstStyle/>
          <a:p>
            <a:pPr algn="l"/>
            <a:r>
              <a:rPr lang="en-GB" sz="2000" u="sng" dirty="0" smtClean="0"/>
              <a:t>OOP Example</a:t>
            </a:r>
            <a:endParaRPr lang="en-GB" sz="2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764704"/>
            <a:ext cx="4618856" cy="4525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200" dirty="0">
                <a:solidFill>
                  <a:srgbClr val="0000FF"/>
                </a:solidFill>
              </a:rPr>
              <a:t>import </a:t>
            </a:r>
            <a:r>
              <a:rPr lang="en-US" sz="1200" dirty="0" err="1">
                <a:solidFill>
                  <a:srgbClr val="0000FF"/>
                </a:solidFill>
              </a:rPr>
              <a:t>java.util.Scanner</a:t>
            </a:r>
            <a:r>
              <a:rPr lang="en-US" sz="1200" dirty="0">
                <a:solidFill>
                  <a:srgbClr val="0000FF"/>
                </a:solidFill>
              </a:rPr>
              <a:t>;</a:t>
            </a:r>
          </a:p>
          <a:p>
            <a:pPr>
              <a:buNone/>
            </a:pPr>
            <a:r>
              <a:rPr lang="en-GB" sz="1200" dirty="0" smtClean="0">
                <a:solidFill>
                  <a:srgbClr val="0000FF"/>
                </a:solidFill>
              </a:rPr>
              <a:t>public </a:t>
            </a:r>
            <a:r>
              <a:rPr lang="en-GB" sz="1200" dirty="0">
                <a:solidFill>
                  <a:srgbClr val="0000FF"/>
                </a:solidFill>
              </a:rPr>
              <a:t>class Employee {</a:t>
            </a:r>
          </a:p>
          <a:p>
            <a:pPr>
              <a:buNone/>
            </a:pPr>
            <a:r>
              <a:rPr lang="en-GB" sz="1200" dirty="0">
                <a:solidFill>
                  <a:srgbClr val="0000FF"/>
                </a:solidFill>
              </a:rPr>
              <a:t>private String </a:t>
            </a:r>
            <a:r>
              <a:rPr lang="en-GB" sz="1200" dirty="0" err="1">
                <a:solidFill>
                  <a:srgbClr val="0000FF"/>
                </a:solidFill>
              </a:rPr>
              <a:t>ename</a:t>
            </a:r>
            <a:r>
              <a:rPr lang="en-GB" sz="1200" dirty="0">
                <a:solidFill>
                  <a:srgbClr val="0000FF"/>
                </a:solidFill>
              </a:rPr>
              <a:t>;</a:t>
            </a:r>
          </a:p>
          <a:p>
            <a:pPr>
              <a:buNone/>
            </a:pPr>
            <a:r>
              <a:rPr lang="en-GB" sz="1200" dirty="0">
                <a:solidFill>
                  <a:srgbClr val="0000FF"/>
                </a:solidFill>
              </a:rPr>
              <a:t>private </a:t>
            </a:r>
            <a:r>
              <a:rPr lang="en-GB" sz="1200" dirty="0" err="1">
                <a:solidFill>
                  <a:srgbClr val="0000FF"/>
                </a:solidFill>
              </a:rPr>
              <a:t>int</a:t>
            </a:r>
            <a:r>
              <a:rPr lang="en-GB" sz="1200" dirty="0">
                <a:solidFill>
                  <a:srgbClr val="0000FF"/>
                </a:solidFill>
              </a:rPr>
              <a:t> </a:t>
            </a:r>
            <a:r>
              <a:rPr lang="en-GB" sz="1200" dirty="0" err="1">
                <a:solidFill>
                  <a:srgbClr val="0000FF"/>
                </a:solidFill>
              </a:rPr>
              <a:t>enumber</a:t>
            </a:r>
            <a:r>
              <a:rPr lang="en-GB" sz="1200" dirty="0">
                <a:solidFill>
                  <a:srgbClr val="0000FF"/>
                </a:solidFill>
              </a:rPr>
              <a:t>;</a:t>
            </a:r>
          </a:p>
          <a:p>
            <a:pPr>
              <a:buNone/>
            </a:pPr>
            <a:r>
              <a:rPr lang="en-GB" sz="1200" dirty="0">
                <a:solidFill>
                  <a:srgbClr val="FF0000"/>
                </a:solidFill>
              </a:rPr>
              <a:t>Employee()</a:t>
            </a:r>
          </a:p>
          <a:p>
            <a:pPr>
              <a:buNone/>
            </a:pPr>
            <a:r>
              <a:rPr lang="en-GB" sz="1200" dirty="0" smtClean="0">
                <a:solidFill>
                  <a:srgbClr val="FF0000"/>
                </a:solidFill>
              </a:rPr>
              <a:t>{</a:t>
            </a:r>
            <a:r>
              <a:rPr lang="en-GB" sz="1200" dirty="0" err="1" smtClean="0">
                <a:solidFill>
                  <a:srgbClr val="FF0000"/>
                </a:solidFill>
              </a:rPr>
              <a:t>ename</a:t>
            </a:r>
            <a:r>
              <a:rPr lang="en-GB" sz="1200" dirty="0">
                <a:solidFill>
                  <a:srgbClr val="FF0000"/>
                </a:solidFill>
              </a:rPr>
              <a:t>="No Name";</a:t>
            </a:r>
          </a:p>
          <a:p>
            <a:pPr>
              <a:buNone/>
            </a:pPr>
            <a:r>
              <a:rPr lang="en-GB" sz="1200" dirty="0" err="1">
                <a:solidFill>
                  <a:srgbClr val="FF0000"/>
                </a:solidFill>
              </a:rPr>
              <a:t>enumber</a:t>
            </a:r>
            <a:r>
              <a:rPr lang="en-GB" sz="1200" dirty="0">
                <a:solidFill>
                  <a:srgbClr val="FF0000"/>
                </a:solidFill>
              </a:rPr>
              <a:t>=0;</a:t>
            </a:r>
          </a:p>
          <a:p>
            <a:pPr>
              <a:buNone/>
            </a:pPr>
            <a:r>
              <a:rPr lang="en-GB" sz="1200" dirty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GB" sz="1200" dirty="0" smtClean="0">
                <a:solidFill>
                  <a:srgbClr val="0000FF"/>
                </a:solidFill>
              </a:rPr>
              <a:t>public </a:t>
            </a:r>
            <a:r>
              <a:rPr lang="en-GB" sz="1200" dirty="0">
                <a:solidFill>
                  <a:srgbClr val="0000FF"/>
                </a:solidFill>
              </a:rPr>
              <a:t>void </a:t>
            </a:r>
            <a:r>
              <a:rPr lang="en-GB" sz="1200" dirty="0" err="1">
                <a:solidFill>
                  <a:srgbClr val="0000FF"/>
                </a:solidFill>
              </a:rPr>
              <a:t>getData</a:t>
            </a:r>
            <a:r>
              <a:rPr lang="en-GB" sz="1200" dirty="0">
                <a:solidFill>
                  <a:srgbClr val="0000FF"/>
                </a:solidFill>
              </a:rPr>
              <a:t>()</a:t>
            </a:r>
          </a:p>
          <a:p>
            <a:pPr>
              <a:buNone/>
            </a:pPr>
            <a:r>
              <a:rPr lang="en-GB" sz="1200" dirty="0" smtClean="0">
                <a:solidFill>
                  <a:srgbClr val="0000FF"/>
                </a:solidFill>
              </a:rPr>
              <a:t>{Scanner </a:t>
            </a:r>
            <a:r>
              <a:rPr lang="en-GB" sz="1200" dirty="0">
                <a:solidFill>
                  <a:srgbClr val="0000FF"/>
                </a:solidFill>
              </a:rPr>
              <a:t>s = new Scanner (System.in);</a:t>
            </a:r>
          </a:p>
          <a:p>
            <a:pPr>
              <a:buNone/>
            </a:pPr>
            <a:r>
              <a:rPr lang="en-GB" sz="1200" dirty="0" err="1">
                <a:solidFill>
                  <a:srgbClr val="0000FF"/>
                </a:solidFill>
              </a:rPr>
              <a:t>System.out.print</a:t>
            </a:r>
            <a:r>
              <a:rPr lang="en-GB" sz="1200" dirty="0">
                <a:solidFill>
                  <a:srgbClr val="0000FF"/>
                </a:solidFill>
              </a:rPr>
              <a:t>("Enter a Name");</a:t>
            </a:r>
          </a:p>
          <a:p>
            <a:pPr>
              <a:buNone/>
            </a:pPr>
            <a:r>
              <a:rPr lang="en-GB" sz="1200" dirty="0">
                <a:solidFill>
                  <a:srgbClr val="0000FF"/>
                </a:solidFill>
              </a:rPr>
              <a:t>       </a:t>
            </a:r>
            <a:r>
              <a:rPr lang="en-GB" sz="1200" dirty="0" err="1">
                <a:solidFill>
                  <a:srgbClr val="0000FF"/>
                </a:solidFill>
              </a:rPr>
              <a:t>ename</a:t>
            </a:r>
            <a:r>
              <a:rPr lang="en-GB" sz="1200" dirty="0">
                <a:solidFill>
                  <a:srgbClr val="0000FF"/>
                </a:solidFill>
              </a:rPr>
              <a:t>=</a:t>
            </a:r>
            <a:r>
              <a:rPr lang="en-GB" sz="1200" dirty="0" err="1">
                <a:solidFill>
                  <a:srgbClr val="0000FF"/>
                </a:solidFill>
              </a:rPr>
              <a:t>s.next</a:t>
            </a:r>
            <a:r>
              <a:rPr lang="en-GB" sz="1200" dirty="0">
                <a:solidFill>
                  <a:srgbClr val="0000FF"/>
                </a:solidFill>
              </a:rPr>
              <a:t>();</a:t>
            </a:r>
          </a:p>
          <a:p>
            <a:pPr>
              <a:buNone/>
            </a:pPr>
            <a:r>
              <a:rPr lang="en-GB" sz="1200" dirty="0" err="1">
                <a:solidFill>
                  <a:srgbClr val="0000FF"/>
                </a:solidFill>
              </a:rPr>
              <a:t>System.out.print</a:t>
            </a:r>
            <a:r>
              <a:rPr lang="en-GB" sz="1200" dirty="0">
                <a:solidFill>
                  <a:srgbClr val="0000FF"/>
                </a:solidFill>
              </a:rPr>
              <a:t>("Enter a Number");</a:t>
            </a:r>
          </a:p>
          <a:p>
            <a:pPr>
              <a:buNone/>
            </a:pPr>
            <a:r>
              <a:rPr lang="en-GB" sz="1200" dirty="0">
                <a:solidFill>
                  <a:srgbClr val="0000FF"/>
                </a:solidFill>
              </a:rPr>
              <a:t>        </a:t>
            </a:r>
            <a:r>
              <a:rPr lang="en-GB" sz="1200" dirty="0" err="1">
                <a:solidFill>
                  <a:srgbClr val="0000FF"/>
                </a:solidFill>
              </a:rPr>
              <a:t>enumber</a:t>
            </a:r>
            <a:r>
              <a:rPr lang="en-GB" sz="1200" dirty="0">
                <a:solidFill>
                  <a:srgbClr val="0000FF"/>
                </a:solidFill>
              </a:rPr>
              <a:t>=</a:t>
            </a:r>
            <a:r>
              <a:rPr lang="en-GB" sz="1200" dirty="0" err="1">
                <a:solidFill>
                  <a:srgbClr val="0000FF"/>
                </a:solidFill>
              </a:rPr>
              <a:t>s.nextInt</a:t>
            </a:r>
            <a:r>
              <a:rPr lang="en-GB" sz="1200" dirty="0">
                <a:solidFill>
                  <a:srgbClr val="0000FF"/>
                </a:solidFill>
              </a:rPr>
              <a:t>();</a:t>
            </a:r>
          </a:p>
          <a:p>
            <a:pPr>
              <a:buNone/>
            </a:pPr>
            <a:r>
              <a:rPr lang="en-GB" sz="1200" dirty="0">
                <a:solidFill>
                  <a:srgbClr val="0000FF"/>
                </a:solidFill>
              </a:rPr>
              <a:t>}</a:t>
            </a:r>
          </a:p>
          <a:p>
            <a:pPr>
              <a:buNone/>
            </a:pPr>
            <a:r>
              <a:rPr lang="en-GB" sz="1200" dirty="0">
                <a:solidFill>
                  <a:srgbClr val="0000FF"/>
                </a:solidFill>
              </a:rPr>
              <a:t>public void display() {</a:t>
            </a:r>
          </a:p>
          <a:p>
            <a:pPr>
              <a:buNone/>
            </a:pPr>
            <a:r>
              <a:rPr lang="en-GB" sz="1200" dirty="0" err="1">
                <a:solidFill>
                  <a:srgbClr val="0000FF"/>
                </a:solidFill>
              </a:rPr>
              <a:t>System.out.println</a:t>
            </a:r>
            <a:r>
              <a:rPr lang="en-GB" sz="1200" dirty="0">
                <a:solidFill>
                  <a:srgbClr val="0000FF"/>
                </a:solidFill>
              </a:rPr>
              <a:t>("Name is: "+</a:t>
            </a:r>
            <a:r>
              <a:rPr lang="en-GB" sz="1200" dirty="0" err="1">
                <a:solidFill>
                  <a:srgbClr val="0000FF"/>
                </a:solidFill>
              </a:rPr>
              <a:t>ename</a:t>
            </a:r>
            <a:r>
              <a:rPr lang="en-GB" sz="1200" dirty="0">
                <a:solidFill>
                  <a:srgbClr val="0000FF"/>
                </a:solidFill>
              </a:rPr>
              <a:t>);</a:t>
            </a:r>
          </a:p>
          <a:p>
            <a:pPr>
              <a:buNone/>
            </a:pPr>
            <a:r>
              <a:rPr lang="en-GB" sz="1200" dirty="0" err="1">
                <a:solidFill>
                  <a:srgbClr val="0000FF"/>
                </a:solidFill>
              </a:rPr>
              <a:t>System.out.println</a:t>
            </a:r>
            <a:r>
              <a:rPr lang="en-GB" sz="1200" dirty="0">
                <a:solidFill>
                  <a:srgbClr val="0000FF"/>
                </a:solidFill>
              </a:rPr>
              <a:t>("Number is: "+</a:t>
            </a:r>
            <a:r>
              <a:rPr lang="en-GB" sz="1200" dirty="0" err="1">
                <a:solidFill>
                  <a:srgbClr val="0000FF"/>
                </a:solidFill>
              </a:rPr>
              <a:t>enumber</a:t>
            </a:r>
            <a:r>
              <a:rPr lang="en-GB" sz="1200" dirty="0">
                <a:solidFill>
                  <a:srgbClr val="0000FF"/>
                </a:solidFill>
              </a:rPr>
              <a:t>);</a:t>
            </a:r>
          </a:p>
          <a:p>
            <a:pPr>
              <a:buNone/>
            </a:pPr>
            <a:r>
              <a:rPr lang="en-GB" sz="1200" dirty="0" smtClean="0">
                <a:solidFill>
                  <a:srgbClr val="0000FF"/>
                </a:solidFill>
              </a:rPr>
              <a:t>}}</a:t>
            </a:r>
            <a:endParaRPr lang="en-GB" sz="12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836712"/>
            <a:ext cx="4572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0000FF"/>
                </a:solidFill>
              </a:rPr>
              <a:t> </a:t>
            </a:r>
            <a:r>
              <a:rPr lang="en-US" sz="1200" dirty="0">
                <a:solidFill>
                  <a:srgbClr val="0000FF"/>
                </a:solidFill>
              </a:rPr>
              <a:t>package classwork;</a:t>
            </a:r>
          </a:p>
          <a:p>
            <a:pPr>
              <a:buNone/>
            </a:pPr>
            <a:endParaRPr lang="en-US" sz="12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200" dirty="0">
                <a:solidFill>
                  <a:srgbClr val="0000FF"/>
                </a:solidFill>
              </a:rPr>
              <a:t>public class </a:t>
            </a:r>
            <a:r>
              <a:rPr lang="en-US" sz="1200" dirty="0" err="1">
                <a:solidFill>
                  <a:srgbClr val="0000FF"/>
                </a:solidFill>
              </a:rPr>
              <a:t>ClassWork</a:t>
            </a:r>
            <a:r>
              <a:rPr lang="en-US" sz="1200" dirty="0">
                <a:solidFill>
                  <a:srgbClr val="0000FF"/>
                </a:solidFill>
              </a:rPr>
              <a:t> {</a:t>
            </a:r>
          </a:p>
          <a:p>
            <a:pPr>
              <a:buNone/>
            </a:pPr>
            <a:endParaRPr lang="en-US" sz="12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200" dirty="0">
                <a:solidFill>
                  <a:srgbClr val="0000FF"/>
                </a:solidFill>
              </a:rPr>
              <a:t> public static void main(String[] </a:t>
            </a:r>
            <a:r>
              <a:rPr lang="en-US" sz="1200" dirty="0" err="1">
                <a:solidFill>
                  <a:srgbClr val="0000FF"/>
                </a:solidFill>
              </a:rPr>
              <a:t>args</a:t>
            </a:r>
            <a:r>
              <a:rPr lang="en-US" sz="1200" dirty="0">
                <a:solidFill>
                  <a:srgbClr val="0000FF"/>
                </a:solidFill>
              </a:rPr>
              <a:t>) {</a:t>
            </a:r>
          </a:p>
          <a:p>
            <a:pPr>
              <a:buNone/>
            </a:pPr>
            <a:r>
              <a:rPr lang="en-US" sz="1200" dirty="0">
                <a:solidFill>
                  <a:srgbClr val="0000FF"/>
                </a:solidFill>
              </a:rPr>
              <a:t>        Employee emp1 = new Employee();</a:t>
            </a:r>
          </a:p>
          <a:p>
            <a:pPr>
              <a:buNone/>
            </a:pPr>
            <a:r>
              <a:rPr lang="en-US" sz="1200" dirty="0">
                <a:solidFill>
                  <a:srgbClr val="0000FF"/>
                </a:solidFill>
              </a:rPr>
              <a:t>        Employee emp2 = new Employee();</a:t>
            </a:r>
          </a:p>
          <a:p>
            <a:pPr>
              <a:buNone/>
            </a:pPr>
            <a:r>
              <a:rPr lang="en-US" sz="1200" dirty="0">
                <a:solidFill>
                  <a:srgbClr val="FF0000"/>
                </a:solidFill>
              </a:rPr>
              <a:t>        Employee emp3 = new Employee();</a:t>
            </a:r>
          </a:p>
          <a:p>
            <a:pPr>
              <a:buNone/>
            </a:pPr>
            <a:endParaRPr lang="en-US" sz="12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200" dirty="0">
                <a:solidFill>
                  <a:srgbClr val="0000FF"/>
                </a:solidFill>
              </a:rPr>
              <a:t>emp1.getData();</a:t>
            </a:r>
          </a:p>
          <a:p>
            <a:pPr>
              <a:buNone/>
            </a:pPr>
            <a:r>
              <a:rPr lang="en-US" sz="1200" dirty="0">
                <a:solidFill>
                  <a:srgbClr val="0000FF"/>
                </a:solidFill>
              </a:rPr>
              <a:t>emp1.display();</a:t>
            </a:r>
          </a:p>
          <a:p>
            <a:pPr>
              <a:buNone/>
            </a:pPr>
            <a:r>
              <a:rPr lang="en-US" sz="1200" dirty="0">
                <a:solidFill>
                  <a:srgbClr val="0000FF"/>
                </a:solidFill>
              </a:rPr>
              <a:t>emp2.getData();</a:t>
            </a:r>
          </a:p>
          <a:p>
            <a:pPr>
              <a:buNone/>
            </a:pPr>
            <a:r>
              <a:rPr lang="en-US" sz="1200" dirty="0">
                <a:solidFill>
                  <a:srgbClr val="0000FF"/>
                </a:solidFill>
              </a:rPr>
              <a:t>emp2.display();</a:t>
            </a:r>
          </a:p>
          <a:p>
            <a:pPr>
              <a:buNone/>
            </a:pPr>
            <a:r>
              <a:rPr lang="en-US" sz="1200" dirty="0">
                <a:solidFill>
                  <a:srgbClr val="FF0000"/>
                </a:solidFill>
              </a:rPr>
              <a:t>emp3.display();</a:t>
            </a:r>
          </a:p>
          <a:p>
            <a:pPr>
              <a:buNone/>
            </a:pPr>
            <a:endParaRPr lang="en-US" sz="12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200" dirty="0">
                <a:solidFill>
                  <a:srgbClr val="0000FF"/>
                </a:solidFill>
              </a:rPr>
              <a:t>    } //end main()</a:t>
            </a:r>
          </a:p>
          <a:p>
            <a:pPr>
              <a:buNone/>
            </a:pPr>
            <a:r>
              <a:rPr lang="en-US" sz="1200" dirty="0">
                <a:solidFill>
                  <a:srgbClr val="0000FF"/>
                </a:solidFill>
              </a:rPr>
              <a:t>}// end class</a:t>
            </a:r>
            <a:endParaRPr lang="en-US" sz="1200" dirty="0" smtClean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715833"/>
            <a:ext cx="9144000" cy="116955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Exercise: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Write an OOP program to register students for the next semesters courses by providing the student name, number and three courses. The program should have a constructor that supplies the default courses for the next semester.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Modify the program to make use of an array to store the students data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42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2000" b="1" u="sng" dirty="0" smtClean="0"/>
              <a:t>Garbage Collection</a:t>
            </a:r>
            <a:endParaRPr lang="en-GB" sz="2000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39552" y="1124744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GB" sz="1800" dirty="0" smtClean="0"/>
              <a:t>Unlike some OO languages, </a:t>
            </a:r>
            <a:r>
              <a:rPr lang="en-GB" sz="1800" dirty="0" smtClean="0">
                <a:solidFill>
                  <a:srgbClr val="0000FF"/>
                </a:solidFill>
              </a:rPr>
              <a:t>Java does not support </a:t>
            </a:r>
            <a:r>
              <a:rPr lang="en-GB" sz="1800" dirty="0" smtClean="0"/>
              <a:t>an explicit </a:t>
            </a:r>
            <a:r>
              <a:rPr lang="en-GB" sz="1800" i="1" dirty="0" smtClean="0">
                <a:solidFill>
                  <a:srgbClr val="0000FF"/>
                </a:solidFill>
              </a:rPr>
              <a:t>destructor</a:t>
            </a:r>
            <a:r>
              <a:rPr lang="en-GB" sz="1800" dirty="0" smtClean="0">
                <a:solidFill>
                  <a:srgbClr val="0000FF"/>
                </a:solidFill>
              </a:rPr>
              <a:t> method </a:t>
            </a:r>
            <a:r>
              <a:rPr lang="en-GB" sz="1800" dirty="0" smtClean="0"/>
              <a:t>to </a:t>
            </a:r>
            <a:r>
              <a:rPr lang="en-GB" sz="1800" dirty="0" smtClean="0">
                <a:solidFill>
                  <a:srgbClr val="FF0000"/>
                </a:solidFill>
              </a:rPr>
              <a:t>delete an object from memory</a:t>
            </a:r>
            <a:r>
              <a:rPr lang="en-GB" sz="1800" dirty="0" smtClean="0"/>
              <a:t>. Instead, unused objects are deleted by a process known as </a:t>
            </a:r>
            <a:r>
              <a:rPr lang="en-GB" sz="1800" i="1" dirty="0" smtClean="0"/>
              <a:t>garbage collection</a:t>
            </a:r>
            <a:r>
              <a:rPr lang="en-GB" sz="1800" dirty="0" smtClean="0"/>
              <a:t>. </a:t>
            </a:r>
          </a:p>
          <a:p>
            <a:endParaRPr lang="en-GB" sz="1800" dirty="0" smtClean="0"/>
          </a:p>
          <a:p>
            <a:r>
              <a:rPr lang="en-GB" sz="1800" dirty="0" smtClean="0"/>
              <a:t>The </a:t>
            </a:r>
            <a:r>
              <a:rPr lang="en-GB" sz="1800" dirty="0" smtClean="0">
                <a:solidFill>
                  <a:srgbClr val="0000FF"/>
                </a:solidFill>
              </a:rPr>
              <a:t>garbage collection process is run by JVM automatically </a:t>
            </a:r>
            <a:r>
              <a:rPr lang="en-GB" sz="1800" dirty="0" smtClean="0"/>
              <a:t>and involves the following steps: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 smtClean="0">
                <a:solidFill>
                  <a:srgbClr val="00B050"/>
                </a:solidFill>
              </a:rPr>
              <a:t>Identifies objects </a:t>
            </a:r>
            <a:r>
              <a:rPr lang="en-GB" sz="1800" dirty="0" smtClean="0"/>
              <a:t>no longer in use (no references)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 smtClean="0"/>
              <a:t>Finalizes those objects (</a:t>
            </a:r>
            <a:r>
              <a:rPr lang="en-GB" sz="1800" dirty="0" smtClean="0">
                <a:solidFill>
                  <a:srgbClr val="00B050"/>
                </a:solidFill>
              </a:rPr>
              <a:t>deconstructs them</a:t>
            </a:r>
            <a:r>
              <a:rPr lang="en-GB" sz="1800" dirty="0" smtClean="0"/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 smtClean="0">
                <a:solidFill>
                  <a:srgbClr val="00B050"/>
                </a:solidFill>
              </a:rPr>
              <a:t>Frees up memory </a:t>
            </a:r>
            <a:r>
              <a:rPr lang="en-GB" sz="1800" dirty="0" smtClean="0"/>
              <a:t>used by destroyed objects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 smtClean="0">
                <a:solidFill>
                  <a:srgbClr val="00B050"/>
                </a:solidFill>
              </a:rPr>
              <a:t>Defragments memory </a:t>
            </a:r>
          </a:p>
          <a:p>
            <a:pPr marL="457200" indent="-457200">
              <a:buFont typeface="+mj-lt"/>
              <a:buAutoNum type="arabicPeriod"/>
            </a:pPr>
            <a:endParaRPr lang="en-GB" sz="1800" dirty="0" smtClean="0"/>
          </a:p>
          <a:p>
            <a:r>
              <a:rPr lang="en-GB" sz="1800" dirty="0" smtClean="0"/>
              <a:t>Garbage collection takes </a:t>
            </a:r>
            <a:r>
              <a:rPr lang="en-GB" sz="1800" dirty="0" smtClean="0">
                <a:solidFill>
                  <a:srgbClr val="0000FF"/>
                </a:solidFill>
              </a:rPr>
              <a:t>time thus </a:t>
            </a:r>
            <a:r>
              <a:rPr lang="en-GB" sz="1800" dirty="0" smtClean="0"/>
              <a:t>needs to be run </a:t>
            </a:r>
            <a:r>
              <a:rPr lang="en-GB" sz="1800" dirty="0" smtClean="0">
                <a:solidFill>
                  <a:srgbClr val="FF0000"/>
                </a:solidFill>
              </a:rPr>
              <a:t>less often by the JVM</a:t>
            </a:r>
            <a:r>
              <a:rPr lang="en-GB" sz="1800" dirty="0" smtClean="0"/>
              <a:t>. The programmer can also help by </a:t>
            </a:r>
            <a:r>
              <a:rPr lang="en-GB" sz="1800" dirty="0" smtClean="0">
                <a:solidFill>
                  <a:srgbClr val="FF0000"/>
                </a:solidFill>
              </a:rPr>
              <a:t>avoiding unnecessary object creation and deletion</a:t>
            </a:r>
            <a:r>
              <a:rPr lang="en-GB" sz="1800" dirty="0" smtClean="0"/>
              <a:t>. 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500840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2000" u="sng" dirty="0" smtClean="0"/>
              <a:t>Passing Objects to a Method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000" dirty="0" smtClean="0"/>
              <a:t>As we can pass </a:t>
            </a:r>
            <a:r>
              <a:rPr lang="en-US" sz="2000" dirty="0" err="1" smtClean="0"/>
              <a:t>int</a:t>
            </a:r>
            <a:r>
              <a:rPr lang="en-US" sz="2000" dirty="0" smtClean="0"/>
              <a:t> and double values, we can also pass an object to a method.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When we pass an object, we are actually </a:t>
            </a:r>
            <a:r>
              <a:rPr lang="en-US" sz="2000" dirty="0" smtClean="0">
                <a:solidFill>
                  <a:srgbClr val="0000FF"/>
                </a:solidFill>
              </a:rPr>
              <a:t>passing the reference </a:t>
            </a:r>
            <a:r>
              <a:rPr lang="en-US" sz="2000" dirty="0" smtClean="0"/>
              <a:t>(name) of an object</a:t>
            </a:r>
          </a:p>
          <a:p>
            <a:pPr lvl="1" eaLnBrk="1" hangingPunct="1"/>
            <a:r>
              <a:rPr lang="en-US" sz="2000" dirty="0" smtClean="0"/>
              <a:t>it means a </a:t>
            </a:r>
            <a:r>
              <a:rPr lang="en-US" sz="2000" dirty="0" smtClean="0">
                <a:solidFill>
                  <a:srgbClr val="FF0000"/>
                </a:solidFill>
              </a:rPr>
              <a:t>duplicate of an object is NOT created</a:t>
            </a:r>
            <a:r>
              <a:rPr lang="en-US" sz="2000" dirty="0" smtClean="0"/>
              <a:t> in the called method</a:t>
            </a:r>
          </a:p>
          <a:p>
            <a:pPr eaLnBrk="1" hangingPunct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09045840"/>
      </p:ext>
    </p:extLst>
  </p:cSld>
  <p:clrMapOvr>
    <a:masterClrMapping/>
  </p:clrMapOvr>
  <p:transition spd="med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229600" cy="562074"/>
          </a:xfrm>
        </p:spPr>
        <p:txBody>
          <a:bodyPr/>
          <a:lstStyle/>
          <a:p>
            <a:pPr algn="l"/>
            <a:r>
              <a:rPr lang="en-GB" sz="2000" u="sng" dirty="0" smtClean="0"/>
              <a:t>OOP Example</a:t>
            </a:r>
            <a:endParaRPr lang="en-GB" sz="2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692696"/>
            <a:ext cx="4618856" cy="4525963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1400" dirty="0">
                <a:solidFill>
                  <a:srgbClr val="0000FF"/>
                </a:solidFill>
              </a:rPr>
              <a:t>import </a:t>
            </a:r>
            <a:r>
              <a:rPr lang="en-US" sz="1400" dirty="0" err="1">
                <a:solidFill>
                  <a:srgbClr val="0000FF"/>
                </a:solidFill>
              </a:rPr>
              <a:t>java.util.Scanner</a:t>
            </a:r>
            <a:r>
              <a:rPr lang="en-US" sz="1400" dirty="0">
                <a:solidFill>
                  <a:srgbClr val="0000FF"/>
                </a:solidFill>
              </a:rPr>
              <a:t>;</a:t>
            </a:r>
          </a:p>
          <a:p>
            <a:pPr>
              <a:buNone/>
            </a:pPr>
            <a:r>
              <a:rPr lang="en-GB" sz="1400" dirty="0" smtClean="0">
                <a:solidFill>
                  <a:srgbClr val="0000FF"/>
                </a:solidFill>
              </a:rPr>
              <a:t>public </a:t>
            </a:r>
            <a:r>
              <a:rPr lang="en-GB" sz="1400" dirty="0">
                <a:solidFill>
                  <a:srgbClr val="0000FF"/>
                </a:solidFill>
              </a:rPr>
              <a:t>class Employee {</a:t>
            </a:r>
          </a:p>
          <a:p>
            <a:pPr>
              <a:buNone/>
            </a:pPr>
            <a:r>
              <a:rPr lang="en-GB" sz="1400" dirty="0">
                <a:solidFill>
                  <a:srgbClr val="0000FF"/>
                </a:solidFill>
              </a:rPr>
              <a:t>private String </a:t>
            </a:r>
            <a:r>
              <a:rPr lang="en-GB" sz="1400" dirty="0" err="1">
                <a:solidFill>
                  <a:srgbClr val="0000FF"/>
                </a:solidFill>
              </a:rPr>
              <a:t>ename</a:t>
            </a:r>
            <a:r>
              <a:rPr lang="en-GB" sz="1400" dirty="0">
                <a:solidFill>
                  <a:srgbClr val="0000FF"/>
                </a:solidFill>
              </a:rPr>
              <a:t>;</a:t>
            </a:r>
          </a:p>
          <a:p>
            <a:pPr>
              <a:buNone/>
            </a:pPr>
            <a:r>
              <a:rPr lang="en-GB" sz="1400" dirty="0">
                <a:solidFill>
                  <a:srgbClr val="0000FF"/>
                </a:solidFill>
              </a:rPr>
              <a:t>private </a:t>
            </a:r>
            <a:r>
              <a:rPr lang="en-GB" sz="1400" dirty="0" err="1">
                <a:solidFill>
                  <a:srgbClr val="0000FF"/>
                </a:solidFill>
              </a:rPr>
              <a:t>int</a:t>
            </a:r>
            <a:r>
              <a:rPr lang="en-GB" sz="1400" dirty="0">
                <a:solidFill>
                  <a:srgbClr val="0000FF"/>
                </a:solidFill>
              </a:rPr>
              <a:t> </a:t>
            </a:r>
            <a:r>
              <a:rPr lang="en-GB" sz="1400" dirty="0" err="1">
                <a:solidFill>
                  <a:srgbClr val="0000FF"/>
                </a:solidFill>
              </a:rPr>
              <a:t>enumber</a:t>
            </a:r>
            <a:r>
              <a:rPr lang="en-GB" sz="1400" dirty="0">
                <a:solidFill>
                  <a:srgbClr val="0000FF"/>
                </a:solidFill>
              </a:rPr>
              <a:t>;</a:t>
            </a:r>
          </a:p>
          <a:p>
            <a:pPr>
              <a:buNone/>
            </a:pPr>
            <a:r>
              <a:rPr lang="en-GB" sz="1400" dirty="0">
                <a:solidFill>
                  <a:srgbClr val="0000FF"/>
                </a:solidFill>
              </a:rPr>
              <a:t>Employee</a:t>
            </a:r>
            <a:r>
              <a:rPr lang="en-GB" sz="1400" dirty="0" smtClean="0">
                <a:solidFill>
                  <a:srgbClr val="0000FF"/>
                </a:solidFill>
              </a:rPr>
              <a:t>(){</a:t>
            </a:r>
            <a:r>
              <a:rPr lang="en-GB" sz="1400" dirty="0" err="1" smtClean="0">
                <a:solidFill>
                  <a:srgbClr val="0000FF"/>
                </a:solidFill>
              </a:rPr>
              <a:t>ename</a:t>
            </a:r>
            <a:r>
              <a:rPr lang="en-GB" sz="1400" dirty="0">
                <a:solidFill>
                  <a:srgbClr val="0000FF"/>
                </a:solidFill>
              </a:rPr>
              <a:t>="No Name";</a:t>
            </a:r>
          </a:p>
          <a:p>
            <a:pPr>
              <a:buNone/>
            </a:pPr>
            <a:r>
              <a:rPr lang="en-GB" sz="1400" dirty="0" err="1">
                <a:solidFill>
                  <a:srgbClr val="0000FF"/>
                </a:solidFill>
              </a:rPr>
              <a:t>enumber</a:t>
            </a:r>
            <a:r>
              <a:rPr lang="en-GB" sz="1400" dirty="0">
                <a:solidFill>
                  <a:srgbClr val="0000FF"/>
                </a:solidFill>
              </a:rPr>
              <a:t>=0</a:t>
            </a:r>
            <a:r>
              <a:rPr lang="en-GB" sz="1400" dirty="0" smtClean="0">
                <a:solidFill>
                  <a:srgbClr val="0000FF"/>
                </a:solidFill>
              </a:rPr>
              <a:t>;</a:t>
            </a:r>
          </a:p>
          <a:p>
            <a:pPr>
              <a:buNone/>
            </a:pPr>
            <a:r>
              <a:rPr lang="en-GB" sz="1400" dirty="0" smtClean="0">
                <a:solidFill>
                  <a:srgbClr val="0000FF"/>
                </a:solidFill>
              </a:rPr>
              <a:t>}</a:t>
            </a:r>
            <a:endParaRPr lang="en-GB" sz="14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GB" sz="1400" dirty="0" smtClean="0">
                <a:solidFill>
                  <a:srgbClr val="0000FF"/>
                </a:solidFill>
              </a:rPr>
              <a:t>public </a:t>
            </a:r>
            <a:r>
              <a:rPr lang="en-GB" sz="1400" dirty="0">
                <a:solidFill>
                  <a:srgbClr val="0000FF"/>
                </a:solidFill>
              </a:rPr>
              <a:t>void </a:t>
            </a:r>
            <a:r>
              <a:rPr lang="en-GB" sz="1400" dirty="0" err="1">
                <a:solidFill>
                  <a:srgbClr val="0000FF"/>
                </a:solidFill>
              </a:rPr>
              <a:t>getData</a:t>
            </a:r>
            <a:r>
              <a:rPr lang="en-GB" sz="1400" dirty="0">
                <a:solidFill>
                  <a:srgbClr val="0000FF"/>
                </a:solidFill>
              </a:rPr>
              <a:t>()</a:t>
            </a:r>
          </a:p>
          <a:p>
            <a:pPr>
              <a:buNone/>
            </a:pPr>
            <a:r>
              <a:rPr lang="en-GB" sz="1400" dirty="0" smtClean="0">
                <a:solidFill>
                  <a:srgbClr val="0000FF"/>
                </a:solidFill>
              </a:rPr>
              <a:t>{Scanner </a:t>
            </a:r>
            <a:r>
              <a:rPr lang="en-GB" sz="1400" dirty="0">
                <a:solidFill>
                  <a:srgbClr val="0000FF"/>
                </a:solidFill>
              </a:rPr>
              <a:t>s = new Scanner (System.in);</a:t>
            </a:r>
          </a:p>
          <a:p>
            <a:pPr>
              <a:buNone/>
            </a:pPr>
            <a:r>
              <a:rPr lang="en-GB" sz="1400" dirty="0" err="1">
                <a:solidFill>
                  <a:srgbClr val="0000FF"/>
                </a:solidFill>
              </a:rPr>
              <a:t>System.out.print</a:t>
            </a:r>
            <a:r>
              <a:rPr lang="en-GB" sz="1400" dirty="0">
                <a:solidFill>
                  <a:srgbClr val="0000FF"/>
                </a:solidFill>
              </a:rPr>
              <a:t>("Enter a Name");</a:t>
            </a:r>
          </a:p>
          <a:p>
            <a:pPr>
              <a:buNone/>
            </a:pPr>
            <a:r>
              <a:rPr lang="en-GB" sz="1400" dirty="0">
                <a:solidFill>
                  <a:srgbClr val="0000FF"/>
                </a:solidFill>
              </a:rPr>
              <a:t>       </a:t>
            </a:r>
            <a:r>
              <a:rPr lang="en-GB" sz="1400" dirty="0" err="1">
                <a:solidFill>
                  <a:srgbClr val="0000FF"/>
                </a:solidFill>
              </a:rPr>
              <a:t>ename</a:t>
            </a:r>
            <a:r>
              <a:rPr lang="en-GB" sz="1400" dirty="0">
                <a:solidFill>
                  <a:srgbClr val="0000FF"/>
                </a:solidFill>
              </a:rPr>
              <a:t>=</a:t>
            </a:r>
            <a:r>
              <a:rPr lang="en-GB" sz="1400" dirty="0" err="1">
                <a:solidFill>
                  <a:srgbClr val="0000FF"/>
                </a:solidFill>
              </a:rPr>
              <a:t>s.next</a:t>
            </a:r>
            <a:r>
              <a:rPr lang="en-GB" sz="1400" dirty="0">
                <a:solidFill>
                  <a:srgbClr val="0000FF"/>
                </a:solidFill>
              </a:rPr>
              <a:t>();</a:t>
            </a:r>
          </a:p>
          <a:p>
            <a:pPr>
              <a:buNone/>
            </a:pPr>
            <a:r>
              <a:rPr lang="en-GB" sz="1400" dirty="0" err="1">
                <a:solidFill>
                  <a:srgbClr val="0000FF"/>
                </a:solidFill>
              </a:rPr>
              <a:t>System.out.print</a:t>
            </a:r>
            <a:r>
              <a:rPr lang="en-GB" sz="1400" dirty="0">
                <a:solidFill>
                  <a:srgbClr val="0000FF"/>
                </a:solidFill>
              </a:rPr>
              <a:t>("Enter a Number");</a:t>
            </a:r>
          </a:p>
          <a:p>
            <a:pPr>
              <a:buNone/>
            </a:pPr>
            <a:r>
              <a:rPr lang="en-GB" sz="1400" dirty="0">
                <a:solidFill>
                  <a:srgbClr val="0000FF"/>
                </a:solidFill>
              </a:rPr>
              <a:t>        </a:t>
            </a:r>
            <a:r>
              <a:rPr lang="en-GB" sz="1400" dirty="0" err="1">
                <a:solidFill>
                  <a:srgbClr val="0000FF"/>
                </a:solidFill>
              </a:rPr>
              <a:t>enumber</a:t>
            </a:r>
            <a:r>
              <a:rPr lang="en-GB" sz="1400" dirty="0">
                <a:solidFill>
                  <a:srgbClr val="0000FF"/>
                </a:solidFill>
              </a:rPr>
              <a:t>=</a:t>
            </a:r>
            <a:r>
              <a:rPr lang="en-GB" sz="1400" dirty="0" err="1">
                <a:solidFill>
                  <a:srgbClr val="0000FF"/>
                </a:solidFill>
              </a:rPr>
              <a:t>s.nextInt</a:t>
            </a:r>
            <a:r>
              <a:rPr lang="en-GB" sz="1400" dirty="0" smtClean="0">
                <a:solidFill>
                  <a:srgbClr val="0000FF"/>
                </a:solidFill>
              </a:rPr>
              <a:t>();</a:t>
            </a:r>
          </a:p>
          <a:p>
            <a:pPr>
              <a:buNone/>
            </a:pPr>
            <a:r>
              <a:rPr lang="en-GB" sz="1400" dirty="0" smtClean="0">
                <a:solidFill>
                  <a:srgbClr val="0000FF"/>
                </a:solidFill>
              </a:rPr>
              <a:t>}</a:t>
            </a:r>
            <a:endParaRPr lang="en-GB" sz="14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GB" sz="1400" dirty="0">
                <a:solidFill>
                  <a:srgbClr val="0000FF"/>
                </a:solidFill>
              </a:rPr>
              <a:t>public void display() {</a:t>
            </a:r>
          </a:p>
          <a:p>
            <a:pPr>
              <a:buNone/>
            </a:pPr>
            <a:r>
              <a:rPr lang="en-GB" sz="1400" dirty="0" err="1">
                <a:solidFill>
                  <a:srgbClr val="0000FF"/>
                </a:solidFill>
              </a:rPr>
              <a:t>System.out.println</a:t>
            </a:r>
            <a:r>
              <a:rPr lang="en-GB" sz="1400" dirty="0">
                <a:solidFill>
                  <a:srgbClr val="0000FF"/>
                </a:solidFill>
              </a:rPr>
              <a:t>("Name is: "+</a:t>
            </a:r>
            <a:r>
              <a:rPr lang="en-GB" sz="1400" dirty="0" err="1">
                <a:solidFill>
                  <a:srgbClr val="0000FF"/>
                </a:solidFill>
              </a:rPr>
              <a:t>ename</a:t>
            </a:r>
            <a:r>
              <a:rPr lang="en-GB" sz="1400" dirty="0">
                <a:solidFill>
                  <a:srgbClr val="0000FF"/>
                </a:solidFill>
              </a:rPr>
              <a:t>);</a:t>
            </a:r>
          </a:p>
          <a:p>
            <a:pPr>
              <a:buNone/>
            </a:pPr>
            <a:r>
              <a:rPr lang="en-GB" sz="1400" dirty="0" err="1">
                <a:solidFill>
                  <a:srgbClr val="0000FF"/>
                </a:solidFill>
              </a:rPr>
              <a:t>System.out.println</a:t>
            </a:r>
            <a:r>
              <a:rPr lang="en-GB" sz="1400" dirty="0">
                <a:solidFill>
                  <a:srgbClr val="0000FF"/>
                </a:solidFill>
              </a:rPr>
              <a:t>("Number is: "+</a:t>
            </a:r>
            <a:r>
              <a:rPr lang="en-GB" sz="1400" dirty="0" err="1">
                <a:solidFill>
                  <a:srgbClr val="0000FF"/>
                </a:solidFill>
              </a:rPr>
              <a:t>enumber</a:t>
            </a:r>
            <a:r>
              <a:rPr lang="en-GB" sz="1400" dirty="0">
                <a:solidFill>
                  <a:srgbClr val="0000FF"/>
                </a:solidFill>
              </a:rPr>
              <a:t>);</a:t>
            </a:r>
          </a:p>
          <a:p>
            <a:pPr>
              <a:buNone/>
            </a:pPr>
            <a:r>
              <a:rPr lang="en-GB" sz="1400" dirty="0" smtClean="0">
                <a:solidFill>
                  <a:srgbClr val="0000FF"/>
                </a:solidFill>
              </a:rPr>
              <a:t>}</a:t>
            </a:r>
          </a:p>
          <a:p>
            <a:pPr>
              <a:buNone/>
            </a:pPr>
            <a:r>
              <a:rPr lang="en-GB" sz="1400" dirty="0">
                <a:solidFill>
                  <a:srgbClr val="FF0000"/>
                </a:solidFill>
              </a:rPr>
              <a:t>public void </a:t>
            </a:r>
            <a:r>
              <a:rPr lang="en-GB" sz="1400" dirty="0" err="1">
                <a:solidFill>
                  <a:srgbClr val="FF0000"/>
                </a:solidFill>
              </a:rPr>
              <a:t>getObjData</a:t>
            </a:r>
            <a:r>
              <a:rPr lang="en-GB" sz="1400" dirty="0">
                <a:solidFill>
                  <a:srgbClr val="FF0000"/>
                </a:solidFill>
              </a:rPr>
              <a:t>(Employee E) {</a:t>
            </a:r>
          </a:p>
          <a:p>
            <a:pPr>
              <a:buNone/>
            </a:pPr>
            <a:r>
              <a:rPr lang="en-GB" sz="1400" dirty="0" err="1">
                <a:solidFill>
                  <a:srgbClr val="FF0000"/>
                </a:solidFill>
              </a:rPr>
              <a:t>E.getData</a:t>
            </a:r>
            <a:r>
              <a:rPr lang="en-GB" sz="1400" dirty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GB" sz="1400" dirty="0" smtClean="0">
                <a:solidFill>
                  <a:srgbClr val="FF0000"/>
                </a:solidFill>
              </a:rPr>
              <a:t>}</a:t>
            </a:r>
            <a:r>
              <a:rPr lang="en-GB" sz="1400" dirty="0" smtClean="0">
                <a:solidFill>
                  <a:srgbClr val="0000FF"/>
                </a:solidFill>
              </a:rPr>
              <a:t>}</a:t>
            </a:r>
            <a:endParaRPr lang="en-GB" sz="14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36774" y="692696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package classwork;</a:t>
            </a:r>
          </a:p>
          <a:p>
            <a:pPr>
              <a:buNone/>
            </a:pPr>
            <a:endParaRPr lang="en-US" sz="14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00FF"/>
                </a:solidFill>
              </a:rPr>
              <a:t>public class </a:t>
            </a:r>
            <a:r>
              <a:rPr lang="en-US" sz="1400" dirty="0" err="1">
                <a:solidFill>
                  <a:srgbClr val="0000FF"/>
                </a:solidFill>
              </a:rPr>
              <a:t>ClassWork</a:t>
            </a:r>
            <a:r>
              <a:rPr lang="en-US" sz="1400" dirty="0">
                <a:solidFill>
                  <a:srgbClr val="0000FF"/>
                </a:solidFill>
              </a:rPr>
              <a:t> {</a:t>
            </a:r>
          </a:p>
          <a:p>
            <a:pPr>
              <a:buNone/>
            </a:pPr>
            <a:endParaRPr lang="en-US" sz="14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00FF"/>
                </a:solidFill>
              </a:rPr>
              <a:t> public static void main(String[] </a:t>
            </a:r>
            <a:r>
              <a:rPr lang="en-US" sz="1400" dirty="0" err="1">
                <a:solidFill>
                  <a:srgbClr val="0000FF"/>
                </a:solidFill>
              </a:rPr>
              <a:t>args</a:t>
            </a:r>
            <a:r>
              <a:rPr lang="en-US" sz="1400" dirty="0">
                <a:solidFill>
                  <a:srgbClr val="0000FF"/>
                </a:solidFill>
              </a:rPr>
              <a:t>) {</a:t>
            </a:r>
          </a:p>
          <a:p>
            <a:pPr>
              <a:buNone/>
            </a:pPr>
            <a:r>
              <a:rPr lang="en-US" sz="1400" dirty="0">
                <a:solidFill>
                  <a:srgbClr val="0000FF"/>
                </a:solidFill>
              </a:rPr>
              <a:t>        Employee emp1 = new Employee();</a:t>
            </a:r>
          </a:p>
          <a:p>
            <a:pPr>
              <a:buNone/>
            </a:pPr>
            <a:r>
              <a:rPr lang="en-US" sz="1400" dirty="0">
                <a:solidFill>
                  <a:srgbClr val="0000FF"/>
                </a:solidFill>
              </a:rPr>
              <a:t>        Employee emp2 = new Employee();</a:t>
            </a:r>
          </a:p>
          <a:p>
            <a:pPr>
              <a:buNone/>
            </a:pPr>
            <a:r>
              <a:rPr lang="en-US" sz="1400" dirty="0">
                <a:solidFill>
                  <a:srgbClr val="0000FF"/>
                </a:solidFill>
              </a:rPr>
              <a:t>        Employee emp3 = new Employee();</a:t>
            </a:r>
          </a:p>
          <a:p>
            <a:pPr>
              <a:buNone/>
            </a:pPr>
            <a:endParaRPr lang="en-US" sz="14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00FF"/>
                </a:solidFill>
              </a:rPr>
              <a:t>emp1.getData();</a:t>
            </a:r>
          </a:p>
          <a:p>
            <a:pPr>
              <a:buNone/>
            </a:pPr>
            <a:r>
              <a:rPr lang="en-US" sz="1400" dirty="0">
                <a:solidFill>
                  <a:srgbClr val="0000FF"/>
                </a:solidFill>
              </a:rPr>
              <a:t>emp1.display();</a:t>
            </a:r>
          </a:p>
          <a:p>
            <a:pPr>
              <a:buNone/>
            </a:pPr>
            <a:r>
              <a:rPr lang="en-US" sz="1400" dirty="0">
                <a:solidFill>
                  <a:srgbClr val="0000FF"/>
                </a:solidFill>
              </a:rPr>
              <a:t>emp2.getData();</a:t>
            </a:r>
          </a:p>
          <a:p>
            <a:pPr>
              <a:buNone/>
            </a:pPr>
            <a:r>
              <a:rPr lang="en-US" sz="1400" dirty="0">
                <a:solidFill>
                  <a:srgbClr val="0000FF"/>
                </a:solidFill>
              </a:rPr>
              <a:t>emp2.display();</a:t>
            </a:r>
          </a:p>
          <a:p>
            <a:pPr>
              <a:buNone/>
            </a:pPr>
            <a:r>
              <a:rPr lang="en-US" sz="1400" dirty="0">
                <a:solidFill>
                  <a:srgbClr val="FF0000"/>
                </a:solidFill>
              </a:rPr>
              <a:t>emp3.getObjData(emp3);</a:t>
            </a:r>
          </a:p>
          <a:p>
            <a:pPr>
              <a:buNone/>
            </a:pPr>
            <a:r>
              <a:rPr lang="en-US" sz="1400" dirty="0">
                <a:solidFill>
                  <a:srgbClr val="FF0000"/>
                </a:solidFill>
              </a:rPr>
              <a:t>emp3.display();</a:t>
            </a:r>
            <a:endParaRPr lang="en-US" sz="14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00FF"/>
                </a:solidFill>
              </a:rPr>
              <a:t>    } //end main()</a:t>
            </a:r>
          </a:p>
          <a:p>
            <a:pPr>
              <a:buNone/>
            </a:pPr>
            <a:r>
              <a:rPr lang="en-US" sz="1400" dirty="0">
                <a:solidFill>
                  <a:srgbClr val="0000FF"/>
                </a:solidFill>
              </a:rPr>
              <a:t>}// end class</a:t>
            </a:r>
            <a:endParaRPr lang="en-US" sz="1400" dirty="0" smtClean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3480" y="5500389"/>
            <a:ext cx="4680520" cy="138499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Exercise: Write an OOP that has a class that describes the properties of a student as the name, number and grade. A students name and number can be added or displayed. A second class should only be able to add the grade. Let the main method belong to a third class that creates the object.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27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/>
              <a:t>Exercise: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Write an object oriented program for accepting the name of a student and the scores of two tests. The program should make use of a class with thee methods for accepting the data, calculating the total and displaying the results. The second class should have the main method that creates three student objects.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Modify method display to accept an object as a parameter.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Add a constructor to your program.</a:t>
            </a:r>
          </a:p>
        </p:txBody>
      </p:sp>
    </p:spTree>
    <p:extLst>
      <p:ext uri="{BB962C8B-B14F-4D97-AF65-F5344CB8AC3E}">
        <p14:creationId xmlns:p14="http://schemas.microsoft.com/office/powerpoint/2010/main" val="2668099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6512511" cy="576064"/>
          </a:xfrm>
        </p:spPr>
        <p:txBody>
          <a:bodyPr/>
          <a:lstStyle/>
          <a:p>
            <a:pPr eaLnBrk="1" hangingPunct="1"/>
            <a:r>
              <a:rPr lang="en-US" dirty="0" smtClean="0"/>
              <a:t>Static Methods and Variables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052736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A </a:t>
            </a:r>
            <a:r>
              <a:rPr lang="en-US" sz="2000" i="1" dirty="0"/>
              <a:t>static variable</a:t>
            </a:r>
            <a:r>
              <a:rPr lang="en-US" sz="2000" dirty="0"/>
              <a:t> is a variable that belongs to the class as a whole, and not just to one object</a:t>
            </a:r>
          </a:p>
          <a:p>
            <a:pPr marL="320040" lvl="3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private static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myStaticVariable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= 0;</a:t>
            </a:r>
            <a:endParaRPr lang="en-US" sz="2000" dirty="0">
              <a:solidFill>
                <a:srgbClr val="034CA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There is only one copy of a static variable per class, unlike instance variables where each object has its own copy. All objects of the class can read and change a static variable. Although a static method cannot access an instance variable, a static method can access a static variable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 </a:t>
            </a:r>
            <a:r>
              <a:rPr lang="en-US" sz="2000" i="1" dirty="0" smtClean="0"/>
              <a:t>static method</a:t>
            </a:r>
            <a:r>
              <a:rPr lang="en-US" sz="2000" dirty="0" smtClean="0"/>
              <a:t> is one that can be used without a calling object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public static </a:t>
            </a:r>
            <a:r>
              <a:rPr lang="en-US" b="1" dirty="0" err="1" smtClean="0">
                <a:solidFill>
                  <a:srgbClr val="034CA1"/>
                </a:solidFill>
                <a:latin typeface="Courier New" pitchFamily="49" charset="0"/>
              </a:rPr>
              <a:t>returnedType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34CA1"/>
                </a:solidFill>
                <a:latin typeface="Courier New" pitchFamily="49" charset="0"/>
              </a:rPr>
              <a:t>myMethod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(parameters)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{ . . . }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Static methods are invoked using the class name in place of a calling object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dirty="0" err="1" smtClean="0">
                <a:solidFill>
                  <a:srgbClr val="034CA1"/>
                </a:solidFill>
                <a:latin typeface="Courier New" pitchFamily="49" charset="0"/>
              </a:rPr>
              <a:t>returnedValue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034CA1"/>
                </a:solidFill>
                <a:latin typeface="Courier New" pitchFamily="49" charset="0"/>
              </a:rPr>
              <a:t>MyClass.myMethod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(arguments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Static methods cannot refer to non static variables or methods (directly)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b="1" dirty="0" smtClean="0">
              <a:solidFill>
                <a:srgbClr val="034CA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229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64088" y="527545"/>
            <a:ext cx="376808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package classwork;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		</a:t>
            </a:r>
          </a:p>
          <a:p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public class </a:t>
            </a:r>
            <a:r>
              <a:rPr lang="en-US" sz="1600" dirty="0" err="1">
                <a:solidFill>
                  <a:srgbClr val="0000FF"/>
                </a:solidFill>
              </a:rPr>
              <a:t>ClassWork</a:t>
            </a:r>
            <a:r>
              <a:rPr lang="en-US" sz="1600" dirty="0">
                <a:solidFill>
                  <a:srgbClr val="0000FF"/>
                </a:solidFill>
              </a:rPr>
              <a:t> {</a:t>
            </a:r>
          </a:p>
          <a:p>
            <a:r>
              <a:rPr lang="en-US" sz="1600" dirty="0">
                <a:solidFill>
                  <a:srgbClr val="0000FF"/>
                </a:solidFill>
              </a:rPr>
              <a:t>public static void main(String[] </a:t>
            </a:r>
            <a:r>
              <a:rPr lang="en-US" sz="1600" dirty="0" err="1">
                <a:solidFill>
                  <a:srgbClr val="0000FF"/>
                </a:solidFill>
              </a:rPr>
              <a:t>args</a:t>
            </a:r>
            <a:r>
              <a:rPr lang="en-US" sz="1600" dirty="0">
                <a:solidFill>
                  <a:srgbClr val="0000FF"/>
                </a:solidFill>
              </a:rPr>
              <a:t>) {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   Employee emp1 = new Employee();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   Employee emp2 = new Employee();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Employee.displaysalary</a:t>
            </a:r>
            <a:r>
              <a:rPr lang="en-US" sz="1600" dirty="0">
                <a:solidFill>
                  <a:srgbClr val="FF0000"/>
                </a:solidFill>
              </a:rPr>
              <a:t>();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emp1.getData();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emp1.display();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emp2.getData();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emp2.display();</a:t>
            </a:r>
          </a:p>
          <a:p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    } //end main()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}// end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46200" y="404664"/>
            <a:ext cx="5533911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package classwork;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import </a:t>
            </a:r>
            <a:r>
              <a:rPr lang="en-US" sz="1600" dirty="0" err="1">
                <a:solidFill>
                  <a:srgbClr val="0000FF"/>
                </a:solidFill>
              </a:rPr>
              <a:t>java.util.Scanner</a:t>
            </a:r>
            <a:r>
              <a:rPr lang="en-US" sz="1600" dirty="0">
                <a:solidFill>
                  <a:srgbClr val="0000FF"/>
                </a:solidFill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public class Employee {</a:t>
            </a:r>
          </a:p>
          <a:p>
            <a:r>
              <a:rPr lang="en-US" sz="1600" dirty="0">
                <a:solidFill>
                  <a:srgbClr val="0000FF"/>
                </a:solidFill>
              </a:rPr>
              <a:t>private String </a:t>
            </a:r>
            <a:r>
              <a:rPr lang="en-US" sz="1600" dirty="0" err="1">
                <a:solidFill>
                  <a:srgbClr val="0000FF"/>
                </a:solidFill>
              </a:rPr>
              <a:t>ename</a:t>
            </a:r>
            <a:r>
              <a:rPr lang="en-US" sz="1600" dirty="0">
                <a:solidFill>
                  <a:srgbClr val="0000FF"/>
                </a:solidFill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private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enumber</a:t>
            </a:r>
            <a:r>
              <a:rPr lang="en-US" sz="1600" dirty="0">
                <a:solidFill>
                  <a:srgbClr val="0000FF"/>
                </a:solidFill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private static double </a:t>
            </a:r>
            <a:r>
              <a:rPr lang="en-US" sz="1600" dirty="0" err="1">
                <a:solidFill>
                  <a:srgbClr val="FF0000"/>
                </a:solidFill>
              </a:rPr>
              <a:t>esalary</a:t>
            </a:r>
            <a:r>
              <a:rPr lang="en-US" sz="1600" dirty="0">
                <a:solidFill>
                  <a:srgbClr val="FF0000"/>
                </a:solidFill>
              </a:rPr>
              <a:t>=10000;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public void </a:t>
            </a:r>
            <a:r>
              <a:rPr lang="en-US" sz="1600" dirty="0" err="1">
                <a:solidFill>
                  <a:srgbClr val="0000FF"/>
                </a:solidFill>
              </a:rPr>
              <a:t>getData</a:t>
            </a:r>
            <a:r>
              <a:rPr lang="en-US" sz="1600" dirty="0">
                <a:solidFill>
                  <a:srgbClr val="0000FF"/>
                </a:solidFill>
              </a:rPr>
              <a:t>()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</a:rPr>
              <a:t>Scanner s = new Scanner (System.in);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System.out.print</a:t>
            </a:r>
            <a:r>
              <a:rPr lang="en-US" sz="1600" dirty="0">
                <a:solidFill>
                  <a:srgbClr val="0000FF"/>
                </a:solidFill>
              </a:rPr>
              <a:t>("Enter a Name");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   </a:t>
            </a:r>
            <a:r>
              <a:rPr lang="en-US" sz="1600" dirty="0" err="1">
                <a:solidFill>
                  <a:srgbClr val="0000FF"/>
                </a:solidFill>
              </a:rPr>
              <a:t>ename</a:t>
            </a:r>
            <a:r>
              <a:rPr lang="en-US" sz="1600" dirty="0">
                <a:solidFill>
                  <a:srgbClr val="0000FF"/>
                </a:solidFill>
              </a:rPr>
              <a:t>=</a:t>
            </a:r>
            <a:r>
              <a:rPr lang="en-US" sz="1600" dirty="0" err="1">
                <a:solidFill>
                  <a:srgbClr val="0000FF"/>
                </a:solidFill>
              </a:rPr>
              <a:t>s.next</a:t>
            </a:r>
            <a:r>
              <a:rPr lang="en-US" sz="1600" dirty="0">
                <a:solidFill>
                  <a:srgbClr val="0000FF"/>
                </a:solidFill>
              </a:rPr>
              <a:t>();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System.out.print</a:t>
            </a:r>
            <a:r>
              <a:rPr lang="en-US" sz="1600" dirty="0">
                <a:solidFill>
                  <a:srgbClr val="0000FF"/>
                </a:solidFill>
              </a:rPr>
              <a:t>("Enter a Number");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    </a:t>
            </a:r>
            <a:r>
              <a:rPr lang="en-US" sz="1600" dirty="0" err="1">
                <a:solidFill>
                  <a:srgbClr val="0000FF"/>
                </a:solidFill>
              </a:rPr>
              <a:t>enumber</a:t>
            </a:r>
            <a:r>
              <a:rPr lang="en-US" sz="1600" dirty="0">
                <a:solidFill>
                  <a:srgbClr val="0000FF"/>
                </a:solidFill>
              </a:rPr>
              <a:t>=</a:t>
            </a:r>
            <a:r>
              <a:rPr lang="en-US" sz="1600" dirty="0" err="1">
                <a:solidFill>
                  <a:srgbClr val="0000FF"/>
                </a:solidFill>
              </a:rPr>
              <a:t>s.nextInt</a:t>
            </a:r>
            <a:r>
              <a:rPr lang="en-US" sz="1600" dirty="0">
                <a:solidFill>
                  <a:srgbClr val="0000FF"/>
                </a:solidFill>
              </a:rPr>
              <a:t>();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}</a:t>
            </a:r>
          </a:p>
          <a:p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public void display() {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System.out.println</a:t>
            </a:r>
            <a:r>
              <a:rPr lang="en-US" sz="1600" dirty="0">
                <a:solidFill>
                  <a:srgbClr val="0000FF"/>
                </a:solidFill>
              </a:rPr>
              <a:t>("Name is: "+</a:t>
            </a:r>
            <a:r>
              <a:rPr lang="en-US" sz="1600" dirty="0" err="1">
                <a:solidFill>
                  <a:srgbClr val="0000FF"/>
                </a:solidFill>
              </a:rPr>
              <a:t>ename</a:t>
            </a:r>
            <a:r>
              <a:rPr lang="en-US" sz="1600" dirty="0">
                <a:solidFill>
                  <a:srgbClr val="0000FF"/>
                </a:solidFill>
              </a:rPr>
              <a:t>);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System.out.println</a:t>
            </a:r>
            <a:r>
              <a:rPr lang="en-US" sz="1600" dirty="0">
                <a:solidFill>
                  <a:srgbClr val="0000FF"/>
                </a:solidFill>
              </a:rPr>
              <a:t>("Number is: "+</a:t>
            </a:r>
            <a:r>
              <a:rPr lang="en-US" sz="1600" dirty="0" err="1">
                <a:solidFill>
                  <a:srgbClr val="0000FF"/>
                </a:solidFill>
              </a:rPr>
              <a:t>enumber</a:t>
            </a:r>
            <a:r>
              <a:rPr lang="en-US" sz="1600" dirty="0">
                <a:solidFill>
                  <a:srgbClr val="0000FF"/>
                </a:solidFill>
              </a:rPr>
              <a:t>);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("Salary is: "+</a:t>
            </a:r>
            <a:r>
              <a:rPr lang="en-US" sz="1600" dirty="0" err="1">
                <a:solidFill>
                  <a:srgbClr val="FF0000"/>
                </a:solidFill>
              </a:rPr>
              <a:t>esalary</a:t>
            </a:r>
            <a:r>
              <a:rPr lang="en-US" sz="1600" dirty="0">
                <a:solidFill>
                  <a:srgbClr val="FF0000"/>
                </a:solidFill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}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public static void </a:t>
            </a:r>
            <a:r>
              <a:rPr lang="en-US" sz="1600" dirty="0" err="1">
                <a:solidFill>
                  <a:srgbClr val="FF0000"/>
                </a:solidFill>
              </a:rPr>
              <a:t>displaysalary</a:t>
            </a:r>
            <a:r>
              <a:rPr lang="en-US" sz="1600" dirty="0">
                <a:solidFill>
                  <a:srgbClr val="FF0000"/>
                </a:solidFill>
              </a:rPr>
              <a:t>() {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</a:rPr>
              <a:t>("The General Salary is :"+</a:t>
            </a:r>
            <a:r>
              <a:rPr lang="en-US" sz="1600" dirty="0" err="1">
                <a:solidFill>
                  <a:srgbClr val="FF0000"/>
                </a:solidFill>
              </a:rPr>
              <a:t>esalary</a:t>
            </a:r>
            <a:r>
              <a:rPr lang="en-US" sz="1600" dirty="0">
                <a:solidFill>
                  <a:srgbClr val="FF0000"/>
                </a:solidFill>
              </a:rPr>
              <a:t>);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}</a:t>
            </a:r>
          </a:p>
          <a:p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4803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816" y="332656"/>
            <a:ext cx="8229600" cy="562074"/>
          </a:xfrm>
        </p:spPr>
        <p:txBody>
          <a:bodyPr/>
          <a:lstStyle/>
          <a:p>
            <a:pPr algn="l"/>
            <a:r>
              <a:rPr lang="en-GB" sz="2000" b="1" u="sng" dirty="0" smtClean="0"/>
              <a:t>Abstraction</a:t>
            </a:r>
            <a:endParaRPr lang="en-GB" sz="2000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0" y="836712"/>
            <a:ext cx="9144000" cy="532859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The first thing with which one is confronted when writing programs is the </a:t>
            </a:r>
            <a:r>
              <a:rPr lang="en-US" sz="2000" i="1" dirty="0" smtClean="0">
                <a:solidFill>
                  <a:srgbClr val="0000FF"/>
                </a:solidFill>
              </a:rPr>
              <a:t>problem</a:t>
            </a:r>
            <a:r>
              <a:rPr lang="en-US" sz="2000" dirty="0" smtClean="0"/>
              <a:t>. You want to provide a </a:t>
            </a:r>
            <a:r>
              <a:rPr lang="en-US" sz="2000" dirty="0" smtClean="0">
                <a:solidFill>
                  <a:srgbClr val="0000FF"/>
                </a:solidFill>
              </a:rPr>
              <a:t>program</a:t>
            </a:r>
            <a:r>
              <a:rPr lang="en-US" sz="2000" dirty="0" smtClean="0"/>
              <a:t> for the problem. To do this you try to understand the problem without the </a:t>
            </a:r>
            <a:r>
              <a:rPr lang="en-US" sz="2000" dirty="0" smtClean="0">
                <a:solidFill>
                  <a:srgbClr val="0000FF"/>
                </a:solidFill>
              </a:rPr>
              <a:t>unnecessary implementation details</a:t>
            </a:r>
            <a:r>
              <a:rPr lang="en-US" sz="2000" dirty="0" smtClean="0"/>
              <a:t>. </a:t>
            </a:r>
            <a:r>
              <a:rPr lang="en-US" sz="2000" dirty="0" smtClean="0">
                <a:solidFill>
                  <a:srgbClr val="0000FF"/>
                </a:solidFill>
              </a:rPr>
              <a:t>You create a </a:t>
            </a:r>
            <a:r>
              <a:rPr lang="en-US" sz="2000" i="1" dirty="0" smtClean="0">
                <a:solidFill>
                  <a:srgbClr val="0000FF"/>
                </a:solidFill>
              </a:rPr>
              <a:t>model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of the problem. This </a:t>
            </a:r>
            <a:r>
              <a:rPr lang="en-US" sz="2000" dirty="0" smtClean="0">
                <a:solidFill>
                  <a:srgbClr val="FF0000"/>
                </a:solidFill>
              </a:rPr>
              <a:t>process of modeling a problem is called </a:t>
            </a:r>
            <a:r>
              <a:rPr lang="en-US" sz="2000" i="1" dirty="0" smtClean="0">
                <a:solidFill>
                  <a:srgbClr val="FF0000"/>
                </a:solidFill>
              </a:rPr>
              <a:t>abstraction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and is illustrated below: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Abstraction defines </a:t>
            </a:r>
            <a:r>
              <a:rPr lang="en-US" sz="2000" dirty="0" smtClean="0">
                <a:solidFill>
                  <a:srgbClr val="0000FF"/>
                </a:solidFill>
              </a:rPr>
              <a:t>properties</a:t>
            </a:r>
            <a:r>
              <a:rPr lang="en-US" sz="2000" dirty="0" smtClean="0"/>
              <a:t> of the problem. These properties include: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i="1" dirty="0" smtClean="0">
                <a:solidFill>
                  <a:srgbClr val="00B050"/>
                </a:solidFill>
              </a:rPr>
              <a:t>data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smtClean="0"/>
              <a:t>which are affected (Called Members) and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B050"/>
                </a:solidFill>
              </a:rPr>
              <a:t>the </a:t>
            </a:r>
            <a:r>
              <a:rPr lang="en-US" sz="1600" i="1" dirty="0" smtClean="0">
                <a:solidFill>
                  <a:srgbClr val="00B050"/>
                </a:solidFill>
              </a:rPr>
              <a:t>operations/procedures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smtClean="0"/>
              <a:t>which are identified (Called Methods)</a:t>
            </a:r>
          </a:p>
          <a:p>
            <a:endParaRPr lang="en-US" sz="2000" dirty="0" smtClean="0"/>
          </a:p>
          <a:p>
            <a:endParaRPr lang="en-GB" sz="2000" dirty="0"/>
          </a:p>
        </p:txBody>
      </p:sp>
      <p:pic>
        <p:nvPicPr>
          <p:cNvPr id="7" name="Picture 4" descr="\begin{figure} {\centerline{ \psfig {file=FIGS/abstraction1.eps,width=4cm} }}\end{figure}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987824" y="2492896"/>
            <a:ext cx="1695450" cy="2428875"/>
          </a:xfrm>
          <a:prstGeom prst="rect">
            <a:avLst/>
          </a:prstGeom>
          <a:solidFill>
            <a:schemeClr val="bg1"/>
          </a:solidFill>
          <a:ln/>
        </p:spPr>
      </p:pic>
    </p:spTree>
    <p:extLst>
      <p:ext uri="{BB962C8B-B14F-4D97-AF65-F5344CB8AC3E}">
        <p14:creationId xmlns:p14="http://schemas.microsoft.com/office/powerpoint/2010/main" val="1246647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79512" y="1124744"/>
            <a:ext cx="8229600" cy="387789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sz="2000" u="sng" dirty="0" smtClean="0">
                <a:solidFill>
                  <a:schemeClr val="bg1"/>
                </a:solidFill>
              </a:rPr>
              <a:t>Object Oriented Programming Abstraction Exercise</a:t>
            </a:r>
          </a:p>
          <a:p>
            <a:pPr marL="0" indent="0">
              <a:buNone/>
            </a:pPr>
            <a:endParaRPr lang="en-GB" sz="2000" i="1" dirty="0" smtClean="0">
              <a:solidFill>
                <a:schemeClr val="bg1"/>
              </a:solidFill>
            </a:endParaRPr>
          </a:p>
          <a:p>
            <a:r>
              <a:rPr lang="en-GB" sz="2000" i="1" dirty="0" smtClean="0">
                <a:solidFill>
                  <a:schemeClr val="bg1"/>
                </a:solidFill>
              </a:rPr>
              <a:t>Write an OO program that can be used to calculate the area of a rectangular piece of land. </a:t>
            </a:r>
          </a:p>
          <a:p>
            <a:endParaRPr lang="en-GB" sz="2000" i="1" dirty="0" smtClean="0">
              <a:solidFill>
                <a:schemeClr val="bg1"/>
              </a:solidFill>
            </a:endParaRPr>
          </a:p>
          <a:p>
            <a:r>
              <a:rPr lang="en-GB" sz="2000" i="1" dirty="0" smtClean="0">
                <a:solidFill>
                  <a:schemeClr val="bg1"/>
                </a:solidFill>
              </a:rPr>
              <a:t>Write an OO program that can be used in a retail store to prepare an invoice given the item cost and quantity sold.. </a:t>
            </a:r>
            <a:endParaRPr lang="en-GB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08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pPr algn="l"/>
            <a:r>
              <a:rPr lang="en-GB" sz="2000" u="sng" dirty="0" smtClean="0"/>
              <a:t>History of Programming Languages</a:t>
            </a:r>
            <a:endParaRPr lang="en-GB" sz="2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620688"/>
            <a:ext cx="7596336" cy="4525963"/>
          </a:xfrm>
          <a:prstGeom prst="rect">
            <a:avLst/>
          </a:prstGeom>
        </p:spPr>
        <p:txBody>
          <a:bodyPr/>
          <a:lstStyle/>
          <a:p>
            <a:r>
              <a:rPr lang="en-GB" sz="1400" b="1" dirty="0" smtClean="0">
                <a:solidFill>
                  <a:srgbClr val="0000FF"/>
                </a:solidFill>
              </a:rPr>
              <a:t>Unstructured Programming </a:t>
            </a:r>
            <a:r>
              <a:rPr lang="en-GB" sz="1400" dirty="0" smtClean="0"/>
              <a:t>- Small and simple programs consisting only of one main program. With a sequence of commands or statements. </a:t>
            </a:r>
            <a:r>
              <a:rPr lang="en-GB" sz="1400" dirty="0" smtClean="0">
                <a:solidFill>
                  <a:srgbClr val="FF0000"/>
                </a:solidFill>
              </a:rPr>
              <a:t>To execute a line of code several times require the line to be re-written</a:t>
            </a:r>
          </a:p>
          <a:p>
            <a:endParaRPr lang="en-GB" sz="1400" dirty="0" smtClean="0"/>
          </a:p>
          <a:p>
            <a:r>
              <a:rPr lang="en-GB" sz="1400" dirty="0" smtClean="0"/>
              <a:t> </a:t>
            </a:r>
            <a:r>
              <a:rPr lang="en-GB" sz="1400" b="1" dirty="0">
                <a:solidFill>
                  <a:srgbClr val="0000FF"/>
                </a:solidFill>
              </a:rPr>
              <a:t>Procedural Programming -  </a:t>
            </a:r>
            <a:r>
              <a:rPr lang="en-GB" sz="1400" dirty="0" smtClean="0"/>
              <a:t>A programs code is divided into procedures. A  procedure call is used make the program execute a previous line of code.  This avoids repetition. </a:t>
            </a:r>
            <a:r>
              <a:rPr lang="en-GB" sz="1400" dirty="0" smtClean="0">
                <a:solidFill>
                  <a:srgbClr val="FF0000"/>
                </a:solidFill>
              </a:rPr>
              <a:t>The program is still one single part hence long and loading of unwanted code still occurs.</a:t>
            </a:r>
          </a:p>
          <a:p>
            <a:endParaRPr lang="en-GB" sz="1400" dirty="0" smtClean="0"/>
          </a:p>
          <a:p>
            <a:r>
              <a:rPr lang="en-GB" sz="1400" dirty="0" smtClean="0"/>
              <a:t> </a:t>
            </a:r>
            <a:r>
              <a:rPr lang="en-GB" sz="1400" b="1" dirty="0">
                <a:solidFill>
                  <a:srgbClr val="0000FF"/>
                </a:solidFill>
              </a:rPr>
              <a:t>Modular Programming  - </a:t>
            </a:r>
            <a:r>
              <a:rPr lang="en-GB" sz="1400" dirty="0" smtClean="0"/>
              <a:t>With modular programming procedures of a common functionality are grouped together into separate modules. A program therefore no longer consists of only one single part but rather several smaller parts which interact through method calls. </a:t>
            </a:r>
            <a:r>
              <a:rPr lang="en-GB" sz="1400" dirty="0" smtClean="0">
                <a:solidFill>
                  <a:srgbClr val="FF0000"/>
                </a:solidFill>
              </a:rPr>
              <a:t>The program however does not have control over data access.</a:t>
            </a:r>
          </a:p>
          <a:p>
            <a:endParaRPr lang="en-GB" sz="1400" dirty="0" smtClean="0"/>
          </a:p>
          <a:p>
            <a:r>
              <a:rPr lang="en-GB" sz="1400" b="1" dirty="0">
                <a:solidFill>
                  <a:srgbClr val="0000FF"/>
                </a:solidFill>
              </a:rPr>
              <a:t>Object-Oriented Programming -   </a:t>
            </a:r>
            <a:r>
              <a:rPr lang="en-GB" sz="1400" dirty="0" smtClean="0"/>
              <a:t>Object-oriented programming solves the data access problem by grouping functions with the related data to control how the data is accessed. </a:t>
            </a:r>
            <a:endParaRPr lang="en-GB" sz="14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3350" y="548680"/>
            <a:ext cx="13906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1916832"/>
            <a:ext cx="15240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4149080"/>
            <a:ext cx="3048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4365104"/>
            <a:ext cx="31051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7237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Encapsulation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i="1" dirty="0" smtClean="0">
                <a:solidFill>
                  <a:srgbClr val="0000FF"/>
                </a:solidFill>
              </a:rPr>
              <a:t>Information hiding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is the practice of </a:t>
            </a:r>
            <a:r>
              <a:rPr lang="en-US" sz="2000" dirty="0" smtClean="0">
                <a:solidFill>
                  <a:srgbClr val="00B050"/>
                </a:solidFill>
              </a:rPr>
              <a:t>concealing information from external classes</a:t>
            </a:r>
            <a:r>
              <a:rPr lang="en-US" sz="2000" dirty="0" smtClean="0"/>
              <a:t>. It is achieved by a process known as encapsulation.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i="1" dirty="0" smtClean="0">
                <a:solidFill>
                  <a:srgbClr val="0000FF"/>
                </a:solidFill>
              </a:rPr>
              <a:t>Encapsulation</a:t>
            </a:r>
            <a:r>
              <a:rPr lang="en-US" sz="2000" i="1" dirty="0" smtClean="0"/>
              <a:t> </a:t>
            </a:r>
            <a:r>
              <a:rPr lang="en-US" sz="2000" dirty="0" smtClean="0"/>
              <a:t>means that </a:t>
            </a:r>
            <a:r>
              <a:rPr lang="en-US" sz="2000" dirty="0" smtClean="0">
                <a:solidFill>
                  <a:srgbClr val="00B050"/>
                </a:solidFill>
              </a:rPr>
              <a:t>the data and methods of a class are combined into a single unit (i.e., a class object</a:t>
            </a:r>
            <a:r>
              <a:rPr lang="en-US" sz="2000" dirty="0" smtClean="0"/>
              <a:t>), which hides the implementation details. Other classes can only access the data and methods via objects. As the </a:t>
            </a:r>
            <a:r>
              <a:rPr lang="en-US" sz="2000" dirty="0" smtClean="0">
                <a:solidFill>
                  <a:srgbClr val="00B050"/>
                </a:solidFill>
              </a:rPr>
              <a:t>objects do not reveal implementation </a:t>
            </a:r>
            <a:r>
              <a:rPr lang="en-US" sz="2000" dirty="0" smtClean="0"/>
              <a:t>details then information is said to be hidden. 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In Java, hiding details is done by marking them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private. </a:t>
            </a:r>
            <a:r>
              <a:rPr lang="en-US" sz="2000" dirty="0"/>
              <a:t>Private details are accessible to methods in the same class but not to external methods</a:t>
            </a:r>
          </a:p>
        </p:txBody>
      </p:sp>
    </p:spTree>
    <p:extLst>
      <p:ext uri="{BB962C8B-B14F-4D97-AF65-F5344CB8AC3E}">
        <p14:creationId xmlns:p14="http://schemas.microsoft.com/office/powerpoint/2010/main" val="34298668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Accessor and Mutator Methods</a:t>
            </a:r>
          </a:p>
        </p:txBody>
      </p:sp>
      <p:sp>
        <p:nvSpPr>
          <p:cNvPr id="1054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i="1" dirty="0" smtClean="0"/>
              <a:t>Sometimes a class may need to access private members of another class. The following two methods make that possible: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i="1" dirty="0" err="1" smtClean="0"/>
              <a:t>Accessor</a:t>
            </a:r>
            <a:r>
              <a:rPr lang="en-US" sz="2400" dirty="0" smtClean="0"/>
              <a:t> methods allow the programmer to obtain the value of an object's instance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data can be accessed but not changed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name of an </a:t>
            </a:r>
            <a:r>
              <a:rPr lang="en-US" sz="2000" dirty="0" err="1" smtClean="0"/>
              <a:t>accessor</a:t>
            </a:r>
            <a:r>
              <a:rPr lang="en-US" sz="2000" dirty="0" smtClean="0"/>
              <a:t> method typically starts with the word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get</a:t>
            </a:r>
            <a:endParaRPr lang="en-US" sz="2000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i="1" dirty="0" err="1" smtClean="0"/>
              <a:t>Mutator</a:t>
            </a:r>
            <a:r>
              <a:rPr lang="en-US" sz="2400" dirty="0" smtClean="0"/>
              <a:t> methods allow the programmer to change the value of an object's instance variables in a controlled manner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Incoming data is typically tested and/or filtered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name of a </a:t>
            </a:r>
            <a:r>
              <a:rPr lang="en-US" sz="2000" dirty="0" err="1" smtClean="0"/>
              <a:t>mutator</a:t>
            </a:r>
            <a:r>
              <a:rPr lang="en-US" sz="2000" dirty="0" smtClean="0"/>
              <a:t> method typically starts with the word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set</a:t>
            </a:r>
            <a:endParaRPr lang="en-US" sz="2000" dirty="0" smtClean="0">
              <a:solidFill>
                <a:srgbClr val="034CA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382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738336"/>
          </a:xfrm>
        </p:spPr>
        <p:txBody>
          <a:bodyPr/>
          <a:lstStyle/>
          <a:p>
            <a:pPr eaLnBrk="1" hangingPunct="1"/>
            <a:r>
              <a:rPr lang="en-US" dirty="0" smtClean="0"/>
              <a:t>Encapsulation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522334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8769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332656"/>
            <a:ext cx="4896544" cy="45259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600" dirty="0" smtClean="0">
                <a:solidFill>
                  <a:srgbClr val="0000FF"/>
                </a:solidFill>
              </a:rPr>
              <a:t>package classwork;</a:t>
            </a:r>
          </a:p>
          <a:p>
            <a:pPr marL="0" indent="0">
              <a:buNone/>
            </a:pPr>
            <a:endParaRPr lang="en-GB" sz="16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rgbClr val="0000FF"/>
                </a:solidFill>
              </a:rPr>
              <a:t>public class </a:t>
            </a:r>
            <a:r>
              <a:rPr lang="en-GB" sz="1600" dirty="0" err="1" smtClean="0">
                <a:solidFill>
                  <a:srgbClr val="0000FF"/>
                </a:solidFill>
              </a:rPr>
              <a:t>ClassWork</a:t>
            </a:r>
            <a:endParaRPr lang="en-GB" sz="16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FF"/>
                </a:solidFill>
              </a:rPr>
              <a:t> public static void main(String </a:t>
            </a:r>
            <a:r>
              <a:rPr lang="en-GB" sz="1600" dirty="0" err="1" smtClean="0">
                <a:solidFill>
                  <a:srgbClr val="0000FF"/>
                </a:solidFill>
              </a:rPr>
              <a:t>args</a:t>
            </a:r>
            <a:r>
              <a:rPr lang="en-GB" sz="1600" dirty="0" smtClean="0">
                <a:solidFill>
                  <a:srgbClr val="0000FF"/>
                </a:solidFill>
              </a:rPr>
              <a:t>[]){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FF"/>
                </a:solidFill>
              </a:rPr>
              <a:t>      Employee </a:t>
            </a:r>
            <a:r>
              <a:rPr lang="en-GB" sz="1600" dirty="0" err="1" smtClean="0">
                <a:solidFill>
                  <a:srgbClr val="0000FF"/>
                </a:solidFill>
              </a:rPr>
              <a:t>emp</a:t>
            </a:r>
            <a:r>
              <a:rPr lang="en-GB" sz="1600" dirty="0" smtClean="0">
                <a:solidFill>
                  <a:srgbClr val="0000FF"/>
                </a:solidFill>
              </a:rPr>
              <a:t> = new Employee();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FF"/>
                </a:solidFill>
              </a:rPr>
              <a:t>      </a:t>
            </a:r>
            <a:r>
              <a:rPr lang="en-GB" sz="1600" dirty="0" err="1" smtClean="0">
                <a:solidFill>
                  <a:srgbClr val="0000FF"/>
                </a:solidFill>
              </a:rPr>
              <a:t>emp.setName</a:t>
            </a:r>
            <a:r>
              <a:rPr lang="en-GB" sz="1600" dirty="0" smtClean="0">
                <a:solidFill>
                  <a:srgbClr val="0000FF"/>
                </a:solidFill>
              </a:rPr>
              <a:t>("James");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FF"/>
                </a:solidFill>
              </a:rPr>
              <a:t>      </a:t>
            </a:r>
            <a:r>
              <a:rPr lang="en-GB" sz="1600" dirty="0" err="1" smtClean="0">
                <a:solidFill>
                  <a:srgbClr val="0000FF"/>
                </a:solidFill>
              </a:rPr>
              <a:t>emp.setIdNum</a:t>
            </a:r>
            <a:r>
              <a:rPr lang="en-GB" sz="1600" dirty="0" smtClean="0">
                <a:solidFill>
                  <a:srgbClr val="0000FF"/>
                </a:solidFill>
              </a:rPr>
              <a:t>("12343ms");</a:t>
            </a:r>
          </a:p>
          <a:p>
            <a:pPr marL="0" indent="0">
              <a:buNone/>
            </a:pPr>
            <a:endParaRPr lang="en-GB" sz="16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rgbClr val="0000FF"/>
                </a:solidFill>
              </a:rPr>
              <a:t>      </a:t>
            </a:r>
            <a:r>
              <a:rPr lang="en-GB" sz="1600" dirty="0" err="1" smtClean="0">
                <a:solidFill>
                  <a:srgbClr val="0000FF"/>
                </a:solidFill>
              </a:rPr>
              <a:t>System.out.print</a:t>
            </a:r>
            <a:r>
              <a:rPr lang="en-GB" sz="1600" dirty="0" smtClean="0">
                <a:solidFill>
                  <a:srgbClr val="0000FF"/>
                </a:solidFill>
              </a:rPr>
              <a:t>("Name : " + </a:t>
            </a:r>
            <a:r>
              <a:rPr lang="en-GB" sz="1600" dirty="0" err="1" smtClean="0">
                <a:solidFill>
                  <a:srgbClr val="0000FF"/>
                </a:solidFill>
              </a:rPr>
              <a:t>emp.getName</a:t>
            </a:r>
            <a:r>
              <a:rPr lang="en-GB" sz="1600" dirty="0" smtClean="0">
                <a:solidFill>
                  <a:srgbClr val="0000FF"/>
                </a:solidFill>
              </a:rPr>
              <a:t>()+ 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FF"/>
                </a:solidFill>
              </a:rPr>
              <a:t>                             " Age : "+ </a:t>
            </a:r>
            <a:r>
              <a:rPr lang="en-GB" sz="1600" dirty="0" err="1" smtClean="0">
                <a:solidFill>
                  <a:srgbClr val="0000FF"/>
                </a:solidFill>
              </a:rPr>
              <a:t>emp.getIdNum</a:t>
            </a:r>
            <a:r>
              <a:rPr lang="en-GB" sz="1600" dirty="0" smtClean="0">
                <a:solidFill>
                  <a:srgbClr val="0000FF"/>
                </a:solidFill>
              </a:rPr>
              <a:t>());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FF"/>
                </a:solidFill>
              </a:rPr>
              <a:t>    }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00FF"/>
                </a:solidFill>
              </a:rPr>
              <a:t>}</a:t>
            </a:r>
            <a:endParaRPr lang="en-GB" sz="16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48064" y="332656"/>
            <a:ext cx="38519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+mn-lt"/>
                <a:cs typeface="+mn-cs"/>
              </a:rPr>
              <a:t>package classwork;</a:t>
            </a:r>
          </a:p>
          <a:p>
            <a:endParaRPr lang="en-US" sz="1600" dirty="0">
              <a:solidFill>
                <a:srgbClr val="0000FF"/>
              </a:solidFill>
              <a:latin typeface="+mn-lt"/>
              <a:cs typeface="+mn-cs"/>
            </a:endParaRPr>
          </a:p>
          <a:p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public class Employee {</a:t>
            </a:r>
          </a:p>
          <a:p>
            <a:endParaRPr lang="en-US" sz="1600" dirty="0">
              <a:solidFill>
                <a:srgbClr val="0000FF"/>
              </a:solidFill>
              <a:latin typeface="+mn-lt"/>
              <a:cs typeface="+mn-cs"/>
            </a:endParaRPr>
          </a:p>
          <a:p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   private String name;</a:t>
            </a:r>
          </a:p>
          <a:p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   private String </a:t>
            </a:r>
            <a:r>
              <a:rPr lang="en-US" sz="1600" dirty="0" err="1">
                <a:solidFill>
                  <a:srgbClr val="0000FF"/>
                </a:solidFill>
                <a:latin typeface="+mn-lt"/>
                <a:cs typeface="+mn-cs"/>
              </a:rPr>
              <a:t>idNum</a:t>
            </a: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;</a:t>
            </a:r>
          </a:p>
          <a:p>
            <a:endParaRPr lang="en-US" sz="1600" dirty="0">
              <a:solidFill>
                <a:srgbClr val="0000FF"/>
              </a:solidFill>
              <a:latin typeface="+mn-lt"/>
              <a:cs typeface="+mn-cs"/>
            </a:endParaRPr>
          </a:p>
          <a:p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public String </a:t>
            </a:r>
            <a:r>
              <a:rPr lang="en-US" sz="1600" dirty="0" err="1">
                <a:solidFill>
                  <a:srgbClr val="0000FF"/>
                </a:solidFill>
                <a:latin typeface="+mn-lt"/>
                <a:cs typeface="+mn-cs"/>
              </a:rPr>
              <a:t>getName</a:t>
            </a: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(){</a:t>
            </a:r>
          </a:p>
          <a:p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      return name;</a:t>
            </a:r>
          </a:p>
          <a:p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   }</a:t>
            </a:r>
          </a:p>
          <a:p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   public String </a:t>
            </a:r>
            <a:r>
              <a:rPr lang="en-US" sz="1600" dirty="0" err="1">
                <a:solidFill>
                  <a:srgbClr val="0000FF"/>
                </a:solidFill>
                <a:latin typeface="+mn-lt"/>
                <a:cs typeface="+mn-cs"/>
              </a:rPr>
              <a:t>getIdNum</a:t>
            </a: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(){</a:t>
            </a:r>
          </a:p>
          <a:p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      return </a:t>
            </a:r>
            <a:r>
              <a:rPr lang="en-US" sz="1600" dirty="0" err="1">
                <a:solidFill>
                  <a:srgbClr val="0000FF"/>
                </a:solidFill>
                <a:latin typeface="+mn-lt"/>
                <a:cs typeface="+mn-cs"/>
              </a:rPr>
              <a:t>idNum</a:t>
            </a: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   }</a:t>
            </a:r>
          </a:p>
          <a:p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public void </a:t>
            </a:r>
            <a:r>
              <a:rPr lang="en-US" sz="1600" dirty="0" err="1">
                <a:solidFill>
                  <a:srgbClr val="0000FF"/>
                </a:solidFill>
                <a:latin typeface="+mn-lt"/>
                <a:cs typeface="+mn-cs"/>
              </a:rPr>
              <a:t>setName</a:t>
            </a: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(String </a:t>
            </a:r>
            <a:r>
              <a:rPr lang="en-US" sz="1600" dirty="0" err="1">
                <a:solidFill>
                  <a:srgbClr val="0000FF"/>
                </a:solidFill>
                <a:latin typeface="+mn-lt"/>
                <a:cs typeface="+mn-cs"/>
              </a:rPr>
              <a:t>newName</a:t>
            </a: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){</a:t>
            </a:r>
          </a:p>
          <a:p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      name = </a:t>
            </a:r>
            <a:r>
              <a:rPr lang="en-US" sz="1600" dirty="0" err="1">
                <a:solidFill>
                  <a:srgbClr val="0000FF"/>
                </a:solidFill>
                <a:latin typeface="+mn-lt"/>
                <a:cs typeface="+mn-cs"/>
              </a:rPr>
              <a:t>newName</a:t>
            </a: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   }</a:t>
            </a:r>
          </a:p>
          <a:p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   public void </a:t>
            </a:r>
            <a:r>
              <a:rPr lang="en-US" sz="1600" dirty="0" err="1">
                <a:solidFill>
                  <a:srgbClr val="0000FF"/>
                </a:solidFill>
                <a:latin typeface="+mn-lt"/>
                <a:cs typeface="+mn-cs"/>
              </a:rPr>
              <a:t>setIdNum</a:t>
            </a: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( String </a:t>
            </a:r>
            <a:r>
              <a:rPr lang="en-US" sz="1600" dirty="0" err="1">
                <a:solidFill>
                  <a:srgbClr val="0000FF"/>
                </a:solidFill>
                <a:latin typeface="+mn-lt"/>
                <a:cs typeface="+mn-cs"/>
              </a:rPr>
              <a:t>newId</a:t>
            </a: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){</a:t>
            </a:r>
          </a:p>
          <a:p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      </a:t>
            </a:r>
            <a:r>
              <a:rPr lang="en-US" sz="1600" dirty="0" err="1">
                <a:solidFill>
                  <a:srgbClr val="0000FF"/>
                </a:solidFill>
                <a:latin typeface="+mn-lt"/>
                <a:cs typeface="+mn-cs"/>
              </a:rPr>
              <a:t>idNum</a:t>
            </a: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+mn-lt"/>
                <a:cs typeface="+mn-cs"/>
              </a:rPr>
              <a:t>newId</a:t>
            </a: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   }</a:t>
            </a:r>
          </a:p>
          <a:p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561945"/>
            <a:ext cx="9144000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Exercise: Write a program with three classes.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Class Registrar that has the properties student name, number and grade. It can add and display these properties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Class Student that can only view the </a:t>
            </a:r>
            <a:r>
              <a:rPr lang="en-US" sz="1600" dirty="0">
                <a:solidFill>
                  <a:schemeClr val="bg1"/>
                </a:solidFill>
              </a:rPr>
              <a:t>student name, number and </a:t>
            </a:r>
            <a:r>
              <a:rPr lang="en-US" sz="1600" dirty="0" smtClean="0">
                <a:solidFill>
                  <a:schemeClr val="bg1"/>
                </a:solidFill>
              </a:rPr>
              <a:t>grade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Class Faculty that </a:t>
            </a:r>
            <a:r>
              <a:rPr lang="en-US" sz="1600" dirty="0">
                <a:solidFill>
                  <a:schemeClr val="bg1"/>
                </a:solidFill>
              </a:rPr>
              <a:t>can only view </a:t>
            </a:r>
            <a:r>
              <a:rPr lang="en-US" sz="1600" dirty="0" smtClean="0">
                <a:solidFill>
                  <a:schemeClr val="bg1"/>
                </a:solidFill>
              </a:rPr>
              <a:t>the </a:t>
            </a:r>
            <a:r>
              <a:rPr lang="en-US" sz="1600" dirty="0">
                <a:solidFill>
                  <a:schemeClr val="bg1"/>
                </a:solidFill>
              </a:rPr>
              <a:t>student </a:t>
            </a:r>
            <a:r>
              <a:rPr lang="en-US" sz="1600" dirty="0" smtClean="0">
                <a:solidFill>
                  <a:schemeClr val="bg1"/>
                </a:solidFill>
              </a:rPr>
              <a:t>name and </a:t>
            </a:r>
            <a:r>
              <a:rPr lang="en-US" sz="1600" dirty="0">
                <a:solidFill>
                  <a:schemeClr val="bg1"/>
                </a:solidFill>
              </a:rPr>
              <a:t>number </a:t>
            </a:r>
            <a:r>
              <a:rPr lang="en-US" sz="1600" dirty="0" smtClean="0">
                <a:solidFill>
                  <a:schemeClr val="bg1"/>
                </a:solidFill>
              </a:rPr>
              <a:t>but can modify the grade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863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836712"/>
            <a:ext cx="8763000" cy="551723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sz="1800" dirty="0" smtClean="0"/>
              <a:t>Another </a:t>
            </a:r>
            <a:r>
              <a:rPr lang="en-US" sz="1800" dirty="0"/>
              <a:t>major concept of OOP is Polymorphism. 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Polymorphism </a:t>
            </a:r>
            <a:r>
              <a:rPr lang="en-US" sz="1800" dirty="0">
                <a:solidFill>
                  <a:srgbClr val="FF0000"/>
                </a:solidFill>
              </a:rPr>
              <a:t>refers to having one name take multiple forms.</a:t>
            </a:r>
            <a:r>
              <a:rPr lang="en-US" sz="1800" dirty="0"/>
              <a:t> There are two forms of polymorphism:</a:t>
            </a:r>
            <a:endParaRPr lang="en-US" sz="1800" u="sng" dirty="0"/>
          </a:p>
          <a:p>
            <a:pPr marL="0" indent="0">
              <a:lnSpc>
                <a:spcPct val="80000"/>
              </a:lnSpc>
              <a:buFontTx/>
              <a:buNone/>
            </a:pPr>
            <a:endParaRPr lang="en-US" sz="1800" u="sng" dirty="0" smtClean="0"/>
          </a:p>
          <a:p>
            <a:pPr marL="0" indent="0">
              <a:lnSpc>
                <a:spcPct val="80000"/>
              </a:lnSpc>
            </a:pPr>
            <a:r>
              <a:rPr lang="en-US" sz="1800" u="sng" dirty="0" smtClean="0">
                <a:solidFill>
                  <a:srgbClr val="0000FF"/>
                </a:solidFill>
              </a:rPr>
              <a:t>Operator </a:t>
            </a:r>
            <a:r>
              <a:rPr lang="en-US" sz="1800" u="sng" dirty="0">
                <a:solidFill>
                  <a:srgbClr val="0000FF"/>
                </a:solidFill>
              </a:rPr>
              <a:t>overloading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/>
              <a:t>– Here an operator exhibits different behaviors in different instances</a:t>
            </a:r>
            <a:r>
              <a:rPr lang="en-US" sz="1800" dirty="0" smtClean="0"/>
              <a:t>. E.g</a:t>
            </a:r>
            <a:r>
              <a:rPr lang="en-US" sz="1800" dirty="0"/>
              <a:t>.</a:t>
            </a:r>
          </a:p>
          <a:p>
            <a:pPr marL="0" indent="0">
              <a:lnSpc>
                <a:spcPct val="80000"/>
              </a:lnSpc>
            </a:pPr>
            <a:r>
              <a:rPr lang="en-US" sz="1800" dirty="0"/>
              <a:t>2+3 = 5		for numbers the + operator generates a sum</a:t>
            </a:r>
          </a:p>
          <a:p>
            <a:pPr marL="0" indent="0">
              <a:lnSpc>
                <a:spcPct val="80000"/>
              </a:lnSpc>
            </a:pPr>
            <a:r>
              <a:rPr lang="en-US" sz="1800" dirty="0"/>
              <a:t>a + b = </a:t>
            </a:r>
            <a:r>
              <a:rPr lang="en-US" sz="1800" dirty="0" err="1"/>
              <a:t>ab</a:t>
            </a:r>
            <a:r>
              <a:rPr lang="en-US" sz="1800" dirty="0"/>
              <a:t>	for strings the + operator concatenates to produce a third </a:t>
            </a:r>
            <a:r>
              <a:rPr lang="en-US" sz="1800" dirty="0" smtClean="0"/>
              <a:t>string</a:t>
            </a:r>
          </a:p>
          <a:p>
            <a:pPr marL="0" indent="0">
              <a:lnSpc>
                <a:spcPct val="80000"/>
              </a:lnSpc>
            </a:pPr>
            <a:endParaRPr lang="en-US" sz="1800" u="sng" dirty="0" smtClean="0"/>
          </a:p>
          <a:p>
            <a:r>
              <a:rPr lang="en-US" sz="1800" dirty="0"/>
              <a:t>Although many programming languages, such as C++, allow you to overload operators (+, -, etc.), Java does not permit </a:t>
            </a:r>
            <a:r>
              <a:rPr lang="en-US" sz="1800" dirty="0" smtClean="0"/>
              <a:t>this. You </a:t>
            </a:r>
            <a:r>
              <a:rPr lang="en-US" sz="1800" dirty="0"/>
              <a:t>may only use a method name and ordinary method syntax to carry out the operations you desire </a:t>
            </a:r>
          </a:p>
          <a:p>
            <a:pPr marL="0" indent="0">
              <a:lnSpc>
                <a:spcPct val="80000"/>
              </a:lnSpc>
            </a:pPr>
            <a:endParaRPr lang="en-US" sz="1800" u="sng" dirty="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u="sng" dirty="0" smtClean="0">
                <a:solidFill>
                  <a:srgbClr val="0000FF"/>
                </a:solidFill>
              </a:rPr>
              <a:t>Method </a:t>
            </a:r>
            <a:r>
              <a:rPr lang="en-US" sz="1800" u="sng" dirty="0">
                <a:solidFill>
                  <a:srgbClr val="0000FF"/>
                </a:solidFill>
              </a:rPr>
              <a:t>overloading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/>
              <a:t>– A single function name an be used to handle different arguments</a:t>
            </a:r>
            <a:r>
              <a:rPr lang="en-US" sz="1800" dirty="0" smtClean="0"/>
              <a:t>. </a:t>
            </a:r>
            <a:r>
              <a:rPr lang="en-US" sz="1800" dirty="0" err="1" smtClean="0"/>
              <a:t>E.g.consider</a:t>
            </a:r>
            <a:r>
              <a:rPr lang="en-US" sz="1800" dirty="0" smtClean="0"/>
              <a:t> </a:t>
            </a:r>
            <a:r>
              <a:rPr lang="en-US" sz="1800" dirty="0"/>
              <a:t>a function </a:t>
            </a:r>
            <a:r>
              <a:rPr lang="en-US" sz="1800" i="1" dirty="0"/>
              <a:t>Area ()</a:t>
            </a:r>
          </a:p>
          <a:p>
            <a:pPr marL="0" indent="0">
              <a:lnSpc>
                <a:spcPct val="80000"/>
              </a:lnSpc>
            </a:pPr>
            <a:r>
              <a:rPr lang="en-US" sz="1800" i="1" dirty="0"/>
              <a:t>Area</a:t>
            </a:r>
            <a:r>
              <a:rPr lang="en-US" sz="1800" dirty="0"/>
              <a:t> (a)	</a:t>
            </a:r>
            <a:r>
              <a:rPr lang="en-US" sz="1800" dirty="0" smtClean="0"/>
              <a:t>for </a:t>
            </a:r>
            <a:r>
              <a:rPr lang="en-US" sz="1800" dirty="0"/>
              <a:t>a circle	a→ radius</a:t>
            </a:r>
            <a:endParaRPr lang="en-US" sz="1800" i="1" dirty="0"/>
          </a:p>
          <a:p>
            <a:pPr marL="0" indent="0">
              <a:lnSpc>
                <a:spcPct val="80000"/>
              </a:lnSpc>
            </a:pPr>
            <a:r>
              <a:rPr lang="en-US" sz="1800" i="1" dirty="0"/>
              <a:t>Area</a:t>
            </a:r>
            <a:r>
              <a:rPr lang="en-US" sz="1800" dirty="0"/>
              <a:t> (a, b)	for a rectangle 	a→  length b→  </a:t>
            </a:r>
            <a:r>
              <a:rPr lang="en-US" sz="1800" dirty="0" smtClean="0"/>
              <a:t>width</a:t>
            </a:r>
            <a:endParaRPr lang="en-US" sz="1800" dirty="0"/>
          </a:p>
        </p:txBody>
      </p:sp>
      <p:sp>
        <p:nvSpPr>
          <p:cNvPr id="48132" name="Text Box 4"/>
          <p:cNvSpPr txBox="1">
            <a:spLocks noGrp="1" noChangeArrowheads="1"/>
          </p:cNvSpPr>
          <p:nvPr>
            <p:ph type="title"/>
          </p:nvPr>
        </p:nvSpPr>
        <p:spPr>
          <a:xfrm>
            <a:off x="107504" y="404664"/>
            <a:ext cx="8229600" cy="411163"/>
          </a:xfrm>
          <a:noFill/>
          <a:ln/>
        </p:spPr>
        <p:txBody>
          <a:bodyPr/>
          <a:lstStyle/>
          <a:p>
            <a:pPr marL="0" indent="0" algn="l">
              <a:lnSpc>
                <a:spcPct val="80000"/>
              </a:lnSpc>
            </a:pPr>
            <a:r>
              <a:rPr lang="en-US" sz="2000" b="1" u="sng" dirty="0" smtClean="0"/>
              <a:t>Polymorphism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2073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Overloading</a:t>
            </a:r>
          </a:p>
        </p:txBody>
      </p:sp>
      <p:sp>
        <p:nvSpPr>
          <p:cNvPr id="1157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052736"/>
            <a:ext cx="7696200" cy="4038600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/>
            <a:r>
              <a:rPr lang="en-US" sz="2000" i="1" dirty="0" smtClean="0"/>
              <a:t>Overloading</a:t>
            </a:r>
            <a:r>
              <a:rPr lang="en-US" sz="2000" dirty="0" smtClean="0"/>
              <a:t> is when two or more methods </a:t>
            </a:r>
            <a:r>
              <a:rPr lang="en-US" sz="2000" i="1" dirty="0" smtClean="0"/>
              <a:t>in the same class</a:t>
            </a:r>
            <a:r>
              <a:rPr lang="en-US" sz="2000" dirty="0" smtClean="0"/>
              <a:t> have the same method name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To be valid, any two definitions of the method name must have different </a:t>
            </a:r>
            <a:r>
              <a:rPr lang="en-US" sz="2000" i="1" dirty="0" smtClean="0"/>
              <a:t>signatures. </a:t>
            </a:r>
            <a:r>
              <a:rPr lang="en-US" sz="2000" dirty="0" smtClean="0"/>
              <a:t>A signature consists of the name of a method together with its parameter list. Differing signatures must have different numbers and/or types of parameters</a:t>
            </a:r>
          </a:p>
          <a:p>
            <a:pPr eaLnBrk="1" hangingPunct="1"/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/>
              <a:t>If Java cannot find a method signature that exactly matches a method invocation, it will try to use automatic type </a:t>
            </a:r>
            <a:r>
              <a:rPr lang="en-US" sz="2000" dirty="0" smtClean="0"/>
              <a:t>conversion. The </a:t>
            </a:r>
            <a:r>
              <a:rPr lang="en-US" sz="2000" dirty="0"/>
              <a:t>interaction of overloading and automatic type conversion can have unintended </a:t>
            </a:r>
            <a:r>
              <a:rPr lang="en-US" sz="2000" dirty="0" smtClean="0"/>
              <a:t>results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Overloading cannot be achieved based on </a:t>
            </a:r>
            <a:r>
              <a:rPr lang="en-US" sz="2000" dirty="0"/>
              <a:t>type </a:t>
            </a:r>
            <a:r>
              <a:rPr lang="en-US" sz="2000" dirty="0" smtClean="0"/>
              <a:t>returned. Java </a:t>
            </a:r>
            <a:r>
              <a:rPr lang="en-US" sz="2000" dirty="0"/>
              <a:t>does not permit methods with the same name and different return types  in the same class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26441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504" y="490662"/>
            <a:ext cx="8229600" cy="346050"/>
          </a:xfrm>
        </p:spPr>
        <p:txBody>
          <a:bodyPr/>
          <a:lstStyle/>
          <a:p>
            <a:pPr algn="l"/>
            <a:r>
              <a:rPr lang="en-US" sz="2000" u="sng" dirty="0" smtClean="0"/>
              <a:t>Method overloading</a:t>
            </a:r>
            <a:r>
              <a:rPr lang="en-GB" sz="2000" u="sng" dirty="0" smtClean="0"/>
              <a:t/>
            </a:r>
            <a:br>
              <a:rPr lang="en-GB" sz="2000" u="sng" dirty="0" smtClean="0"/>
            </a:br>
            <a:endParaRPr lang="en-GB" sz="2000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79512" y="836712"/>
            <a:ext cx="8229600" cy="4525963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GB" sz="1600" dirty="0" smtClean="0"/>
              <a:t>Method overloading </a:t>
            </a:r>
            <a:r>
              <a:rPr lang="en-GB" sz="1600" dirty="0" smtClean="0">
                <a:solidFill>
                  <a:srgbClr val="FF0000"/>
                </a:solidFill>
              </a:rPr>
              <a:t>means that the </a:t>
            </a:r>
            <a:r>
              <a:rPr lang="en-GB" sz="1600" i="1" dirty="0" smtClean="0">
                <a:solidFill>
                  <a:srgbClr val="FF0000"/>
                </a:solidFill>
              </a:rPr>
              <a:t>same method name</a:t>
            </a:r>
            <a:r>
              <a:rPr lang="en-GB" sz="1600" dirty="0" smtClean="0">
                <a:solidFill>
                  <a:srgbClr val="FF0000"/>
                </a:solidFill>
              </a:rPr>
              <a:t> can have </a:t>
            </a:r>
            <a:r>
              <a:rPr lang="en-GB" sz="1600" i="1" dirty="0" smtClean="0">
                <a:solidFill>
                  <a:srgbClr val="FF0000"/>
                </a:solidFill>
              </a:rPr>
              <a:t>different implementations</a:t>
            </a:r>
            <a:r>
              <a:rPr lang="en-GB" sz="1600" dirty="0" smtClean="0">
                <a:solidFill>
                  <a:srgbClr val="FF0000"/>
                </a:solidFill>
              </a:rPr>
              <a:t> distinguishable by their argument list </a:t>
            </a:r>
            <a:r>
              <a:rPr lang="en-GB" sz="1600" dirty="0" smtClean="0"/>
              <a:t>(either the number of arguments, or the type of arguments, or their order).</a:t>
            </a:r>
          </a:p>
          <a:p>
            <a:r>
              <a:rPr lang="en-GB" sz="1600" dirty="0"/>
              <a:t>If your argument list does not match any </a:t>
            </a:r>
            <a:r>
              <a:rPr lang="en-GB" sz="1600" dirty="0" smtClean="0"/>
              <a:t>one </a:t>
            </a:r>
            <a:r>
              <a:rPr lang="en-GB" sz="1600" dirty="0"/>
              <a:t>of the methods, you will get a </a:t>
            </a:r>
            <a:r>
              <a:rPr lang="en-GB" sz="1600" dirty="0">
                <a:solidFill>
                  <a:srgbClr val="FF0000"/>
                </a:solidFill>
              </a:rPr>
              <a:t>compilation </a:t>
            </a:r>
            <a:r>
              <a:rPr lang="en-GB" sz="1600" dirty="0" smtClean="0">
                <a:solidFill>
                  <a:srgbClr val="FF0000"/>
                </a:solidFill>
              </a:rPr>
              <a:t>error</a:t>
            </a:r>
            <a:r>
              <a:rPr lang="en-GB" sz="1600" dirty="0">
                <a:solidFill>
                  <a:srgbClr val="FF0000"/>
                </a:solidFill>
              </a:rPr>
              <a:t>.</a:t>
            </a:r>
          </a:p>
          <a:p>
            <a:endParaRPr lang="en-GB" sz="1600" dirty="0" smtClean="0"/>
          </a:p>
          <a:p>
            <a:pPr>
              <a:buNone/>
            </a:pPr>
            <a:r>
              <a:rPr lang="en-GB" sz="1600" dirty="0">
                <a:solidFill>
                  <a:srgbClr val="0000FF"/>
                </a:solidFill>
              </a:rPr>
              <a:t>public class </a:t>
            </a:r>
            <a:r>
              <a:rPr lang="en-GB" sz="1600" dirty="0" err="1">
                <a:solidFill>
                  <a:srgbClr val="0000FF"/>
                </a:solidFill>
              </a:rPr>
              <a:t>ClassWork</a:t>
            </a:r>
            <a:endParaRPr lang="en-GB" sz="16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GB" sz="1600" dirty="0">
                <a:solidFill>
                  <a:srgbClr val="0000FF"/>
                </a:solidFill>
              </a:rPr>
              <a:t> { </a:t>
            </a:r>
          </a:p>
          <a:p>
            <a:pPr>
              <a:buNone/>
            </a:pPr>
            <a:r>
              <a:rPr lang="en-GB" sz="1600" dirty="0">
                <a:solidFill>
                  <a:srgbClr val="0000FF"/>
                </a:solidFill>
              </a:rPr>
              <a:t>public static double area(double r) { </a:t>
            </a:r>
          </a:p>
          <a:p>
            <a:pPr>
              <a:buNone/>
            </a:pPr>
            <a:r>
              <a:rPr lang="en-GB" sz="1600" dirty="0">
                <a:solidFill>
                  <a:srgbClr val="0000FF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System.out.print</a:t>
            </a:r>
            <a:r>
              <a:rPr lang="en-GB" sz="1600" dirty="0">
                <a:solidFill>
                  <a:srgbClr val="0000FF"/>
                </a:solidFill>
              </a:rPr>
              <a:t>("The area of a circle is: ");</a:t>
            </a:r>
          </a:p>
          <a:p>
            <a:pPr>
              <a:buNone/>
            </a:pPr>
            <a:r>
              <a:rPr lang="en-GB" sz="1600" dirty="0">
                <a:solidFill>
                  <a:srgbClr val="0000FF"/>
                </a:solidFill>
              </a:rPr>
              <a:t>return (3.14*r*r);</a:t>
            </a:r>
          </a:p>
          <a:p>
            <a:pPr>
              <a:buNone/>
            </a:pPr>
            <a:r>
              <a:rPr lang="en-GB" sz="1600" dirty="0">
                <a:solidFill>
                  <a:srgbClr val="0000FF"/>
                </a:solidFill>
              </a:rPr>
              <a:t> } </a:t>
            </a:r>
          </a:p>
          <a:p>
            <a:pPr>
              <a:buNone/>
            </a:pPr>
            <a:r>
              <a:rPr lang="en-GB" sz="1600" dirty="0">
                <a:solidFill>
                  <a:srgbClr val="0000FF"/>
                </a:solidFill>
              </a:rPr>
              <a:t>public static double area(double l, double w) { </a:t>
            </a:r>
          </a:p>
          <a:p>
            <a:pPr>
              <a:buNone/>
            </a:pPr>
            <a:r>
              <a:rPr lang="en-GB" sz="1600" dirty="0">
                <a:solidFill>
                  <a:srgbClr val="0000FF"/>
                </a:solidFill>
              </a:rPr>
              <a:t>    </a:t>
            </a:r>
            <a:r>
              <a:rPr lang="en-GB" sz="1600" dirty="0" err="1">
                <a:solidFill>
                  <a:srgbClr val="0000FF"/>
                </a:solidFill>
              </a:rPr>
              <a:t>System.out.print</a:t>
            </a:r>
            <a:r>
              <a:rPr lang="en-GB" sz="1600" dirty="0">
                <a:solidFill>
                  <a:srgbClr val="0000FF"/>
                </a:solidFill>
              </a:rPr>
              <a:t>("The area of a rectangle is: ");</a:t>
            </a:r>
          </a:p>
          <a:p>
            <a:pPr>
              <a:buNone/>
            </a:pPr>
            <a:r>
              <a:rPr lang="en-GB" sz="1600" dirty="0">
                <a:solidFill>
                  <a:srgbClr val="0000FF"/>
                </a:solidFill>
              </a:rPr>
              <a:t>return (l*w); </a:t>
            </a:r>
          </a:p>
          <a:p>
            <a:pPr>
              <a:buNone/>
            </a:pPr>
            <a:r>
              <a:rPr lang="en-GB" sz="1600" dirty="0">
                <a:solidFill>
                  <a:srgbClr val="0000FF"/>
                </a:solidFill>
              </a:rPr>
              <a:t>} public static void main(String[] </a:t>
            </a:r>
            <a:r>
              <a:rPr lang="en-GB" sz="1600" dirty="0" err="1">
                <a:solidFill>
                  <a:srgbClr val="0000FF"/>
                </a:solidFill>
              </a:rPr>
              <a:t>args</a:t>
            </a:r>
            <a:r>
              <a:rPr lang="en-GB" sz="1600" dirty="0">
                <a:solidFill>
                  <a:srgbClr val="0000FF"/>
                </a:solidFill>
              </a:rPr>
              <a:t>) { </a:t>
            </a:r>
          </a:p>
          <a:p>
            <a:pPr>
              <a:buNone/>
            </a:pPr>
            <a:r>
              <a:rPr lang="en-GB" sz="1600" dirty="0" err="1">
                <a:solidFill>
                  <a:srgbClr val="0000FF"/>
                </a:solidFill>
              </a:rPr>
              <a:t>System.out.println</a:t>
            </a:r>
            <a:r>
              <a:rPr lang="en-GB" sz="1600" dirty="0">
                <a:solidFill>
                  <a:srgbClr val="0000FF"/>
                </a:solidFill>
              </a:rPr>
              <a:t>(area(2)); </a:t>
            </a:r>
          </a:p>
          <a:p>
            <a:pPr>
              <a:buNone/>
            </a:pPr>
            <a:r>
              <a:rPr lang="en-GB" sz="1600" dirty="0" err="1">
                <a:solidFill>
                  <a:srgbClr val="0000FF"/>
                </a:solidFill>
              </a:rPr>
              <a:t>System.out.println</a:t>
            </a:r>
            <a:r>
              <a:rPr lang="en-GB" sz="1600" dirty="0">
                <a:solidFill>
                  <a:srgbClr val="0000FF"/>
                </a:solidFill>
              </a:rPr>
              <a:t>(area(7, 3));</a:t>
            </a:r>
          </a:p>
          <a:p>
            <a:pPr>
              <a:buNone/>
            </a:pPr>
            <a:r>
              <a:rPr lang="en-GB" sz="1600" dirty="0">
                <a:solidFill>
                  <a:srgbClr val="0000FF"/>
                </a:solidFill>
              </a:rPr>
              <a:t>} </a:t>
            </a:r>
            <a:r>
              <a:rPr lang="en-GB" sz="1600" dirty="0" smtClean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5197805" y="4980563"/>
            <a:ext cx="3946195" cy="187743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Exercise: </a:t>
            </a:r>
          </a:p>
          <a:p>
            <a:pPr lvl="1"/>
            <a:r>
              <a:rPr lang="en-GB" sz="1600" dirty="0">
                <a:solidFill>
                  <a:schemeClr val="bg1"/>
                </a:solidFill>
              </a:rPr>
              <a:t>Modify the </a:t>
            </a:r>
            <a:r>
              <a:rPr lang="en-GB" sz="1600" dirty="0" smtClean="0">
                <a:solidFill>
                  <a:schemeClr val="bg1"/>
                </a:solidFill>
              </a:rPr>
              <a:t>program </a:t>
            </a:r>
            <a:r>
              <a:rPr lang="en-GB" sz="1600" dirty="0">
                <a:solidFill>
                  <a:schemeClr val="bg1"/>
                </a:solidFill>
              </a:rPr>
              <a:t>to make use of objects for the shapes and request the user for the shape dimensions.</a:t>
            </a:r>
          </a:p>
          <a:p>
            <a:pPr lvl="1"/>
            <a:r>
              <a:rPr lang="en-GB" sz="1600" dirty="0">
                <a:solidFill>
                  <a:schemeClr val="bg1"/>
                </a:solidFill>
              </a:rPr>
              <a:t>Modify the program to have a constructor for a circle and a constructor for a rectangle</a:t>
            </a:r>
          </a:p>
        </p:txBody>
      </p:sp>
      <p:sp>
        <p:nvSpPr>
          <p:cNvPr id="3" name="Rectangle 2"/>
          <p:cNvSpPr/>
          <p:nvPr/>
        </p:nvSpPr>
        <p:spPr>
          <a:xfrm>
            <a:off x="5197804" y="2549160"/>
            <a:ext cx="39678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Method overloading enables us to have more than one constructor in a class (since a constructor must have the same name as the class). They simply need to have different arguments passed and the compiler will know which function to call.</a:t>
            </a:r>
          </a:p>
        </p:txBody>
      </p:sp>
    </p:spTree>
    <p:extLst>
      <p:ext uri="{BB962C8B-B14F-4D97-AF65-F5344CB8AC3E}">
        <p14:creationId xmlns:p14="http://schemas.microsoft.com/office/powerpoint/2010/main" val="156035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76672"/>
            <a:ext cx="6512511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Class Definitions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052736"/>
            <a:ext cx="8229600" cy="4525963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Classes are the most important language feature that make </a:t>
            </a:r>
            <a:r>
              <a:rPr lang="en-US" sz="2800" i="1" dirty="0"/>
              <a:t>object-oriented programming</a:t>
            </a:r>
            <a:r>
              <a:rPr lang="en-US" sz="2800" dirty="0"/>
              <a:t> (</a:t>
            </a:r>
            <a:r>
              <a:rPr lang="en-US" sz="2800" i="1" dirty="0"/>
              <a:t>OOP</a:t>
            </a:r>
            <a:r>
              <a:rPr lang="en-US" sz="2800" dirty="0"/>
              <a:t>) </a:t>
            </a:r>
            <a:r>
              <a:rPr lang="en-US" sz="2800" dirty="0" smtClean="0"/>
              <a:t>possible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Programming in Java consists of defining a number of classes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Every program is a class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All helping software consists of classes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All programmer-defined types are classes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We have already been writing programs with classes. Thus you already know how to define classes. You have also used inbuilt classes and the objects created from them. F</a:t>
            </a:r>
            <a:r>
              <a:rPr lang="en-US" sz="2400" dirty="0" smtClean="0"/>
              <a:t>or example, you have already been using the predefined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Scanner</a:t>
            </a:r>
            <a:r>
              <a:rPr lang="en-US" sz="2400" b="1" dirty="0" smtClean="0"/>
              <a:t> </a:t>
            </a:r>
            <a:r>
              <a:rPr lang="en-US" sz="2400" dirty="0" smtClean="0"/>
              <a:t>classes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800" dirty="0" smtClean="0"/>
              <a:t> Now you will learn how to define your own classes and their methods, and how to create your own objects from them</a:t>
            </a:r>
          </a:p>
        </p:txBody>
      </p:sp>
    </p:spTree>
    <p:extLst>
      <p:ext uri="{BB962C8B-B14F-4D97-AF65-F5344CB8AC3E}">
        <p14:creationId xmlns:p14="http://schemas.microsoft.com/office/powerpoint/2010/main" val="11636224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22537" y="404664"/>
            <a:ext cx="8229600" cy="562074"/>
          </a:xfrm>
        </p:spPr>
        <p:txBody>
          <a:bodyPr/>
          <a:lstStyle/>
          <a:p>
            <a:pPr algn="l" eaLnBrk="1" hangingPunct="1"/>
            <a:r>
              <a:rPr lang="en-US" altLang="ja-JP" sz="2000" u="sng" dirty="0" smtClean="0">
                <a:ea typeface="ＭＳ Ｐゴシック" pitchFamily="34" charset="-128"/>
              </a:rPr>
              <a:t>Classes and Objects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764704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sz="1800" dirty="0" smtClean="0"/>
              <a:t>Object-oriented programming solves the data access problem by </a:t>
            </a:r>
            <a:r>
              <a:rPr lang="en-GB" sz="1800" dirty="0" smtClean="0">
                <a:solidFill>
                  <a:srgbClr val="0000FF"/>
                </a:solidFill>
              </a:rPr>
              <a:t>grouping functions with the related data </a:t>
            </a:r>
            <a:r>
              <a:rPr lang="en-GB" sz="1800" dirty="0" smtClean="0"/>
              <a:t>to control how the data is accessed. </a:t>
            </a:r>
            <a:r>
              <a:rPr lang="en-US" sz="1800" dirty="0" smtClean="0">
                <a:ea typeface="ＭＳ Ｐゴシック" pitchFamily="34" charset="-128"/>
              </a:rPr>
              <a:t>The combination of functions and related data form an </a:t>
            </a:r>
            <a:r>
              <a:rPr lang="en-US" sz="1800" dirty="0" smtClean="0">
                <a:solidFill>
                  <a:srgbClr val="FF0000"/>
                </a:solidFill>
                <a:ea typeface="ＭＳ Ｐゴシック" pitchFamily="34" charset="-128"/>
              </a:rPr>
              <a:t>object</a:t>
            </a:r>
            <a:r>
              <a:rPr lang="en-US" sz="1800" dirty="0" smtClean="0">
                <a:ea typeface="ＭＳ Ｐゴシック" pitchFamily="34" charset="-128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endParaRPr lang="en-US" altLang="ja-JP" sz="18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1800" dirty="0" smtClean="0">
                <a:ea typeface="ＭＳ Ｐゴシック" pitchFamily="34" charset="-128"/>
              </a:rPr>
              <a:t>Examples of an </a:t>
            </a:r>
            <a:r>
              <a:rPr lang="en-US" altLang="ja-JP" sz="1800" dirty="0" smtClean="0">
                <a:solidFill>
                  <a:srgbClr val="0000FF"/>
                </a:solidFill>
                <a:ea typeface="ＭＳ Ｐゴシック" pitchFamily="34" charset="-128"/>
              </a:rPr>
              <a:t>object are an employee (with data </a:t>
            </a:r>
            <a:r>
              <a:rPr lang="en-US" altLang="ja-JP" sz="1800" dirty="0" err="1" smtClean="0">
                <a:solidFill>
                  <a:srgbClr val="0000FF"/>
                </a:solidFill>
                <a:ea typeface="ＭＳ Ｐゴシック" pitchFamily="34" charset="-128"/>
              </a:rPr>
              <a:t>ename</a:t>
            </a:r>
            <a:r>
              <a:rPr lang="en-US" altLang="ja-JP" sz="1800" dirty="0" smtClean="0">
                <a:solidFill>
                  <a:srgbClr val="0000FF"/>
                </a:solidFill>
                <a:ea typeface="ＭＳ Ｐゴシック" pitchFamily="34" charset="-128"/>
              </a:rPr>
              <a:t>, </a:t>
            </a:r>
            <a:r>
              <a:rPr lang="en-US" altLang="ja-JP" sz="1800" dirty="0" err="1" smtClean="0">
                <a:solidFill>
                  <a:srgbClr val="0000FF"/>
                </a:solidFill>
                <a:ea typeface="ＭＳ Ｐゴシック" pitchFamily="34" charset="-128"/>
              </a:rPr>
              <a:t>enumber</a:t>
            </a:r>
            <a:r>
              <a:rPr lang="en-US" altLang="ja-JP" sz="1800" dirty="0" smtClean="0">
                <a:ea typeface="ＭＳ Ｐゴシック" pitchFamily="34" charset="-128"/>
              </a:rPr>
              <a:t>, </a:t>
            </a:r>
            <a:r>
              <a:rPr lang="en-US" altLang="ja-JP" sz="1800" dirty="0" err="1" smtClean="0">
                <a:ea typeface="ＭＳ Ｐゴシック" pitchFamily="34" charset="-128"/>
              </a:rPr>
              <a:t>esalary</a:t>
            </a:r>
            <a:r>
              <a:rPr lang="en-US" altLang="ja-JP" sz="1800" dirty="0" smtClean="0">
                <a:ea typeface="ＭＳ Ｐゴシック" pitchFamily="34" charset="-128"/>
              </a:rPr>
              <a:t> etc and </a:t>
            </a:r>
            <a:r>
              <a:rPr lang="en-US" altLang="ja-JP" sz="1800" dirty="0" smtClean="0">
                <a:solidFill>
                  <a:srgbClr val="0000FF"/>
                </a:solidFill>
                <a:ea typeface="ＭＳ Ｐゴシック" pitchFamily="34" charset="-128"/>
              </a:rPr>
              <a:t>methods </a:t>
            </a:r>
            <a:r>
              <a:rPr lang="en-US" altLang="ja-JP" sz="1800" dirty="0" err="1" smtClean="0">
                <a:solidFill>
                  <a:srgbClr val="0000FF"/>
                </a:solidFill>
                <a:ea typeface="ＭＳ Ｐゴシック" pitchFamily="34" charset="-128"/>
              </a:rPr>
              <a:t>empadd</a:t>
            </a:r>
            <a:r>
              <a:rPr lang="en-US" altLang="ja-JP" sz="1800" dirty="0" smtClean="0">
                <a:solidFill>
                  <a:srgbClr val="0000FF"/>
                </a:solidFill>
                <a:ea typeface="ＭＳ Ｐゴシック" pitchFamily="34" charset="-128"/>
              </a:rPr>
              <a:t>, </a:t>
            </a:r>
            <a:r>
              <a:rPr lang="en-US" altLang="ja-JP" sz="1800" dirty="0" err="1" smtClean="0">
                <a:solidFill>
                  <a:srgbClr val="0000FF"/>
                </a:solidFill>
                <a:ea typeface="ＭＳ Ｐゴシック" pitchFamily="34" charset="-128"/>
              </a:rPr>
              <a:t>empdisplay</a:t>
            </a:r>
            <a:r>
              <a:rPr lang="en-US" altLang="ja-JP" sz="1800" dirty="0" smtClean="0">
                <a:solidFill>
                  <a:srgbClr val="0000FF"/>
                </a:solidFill>
                <a:ea typeface="ＭＳ Ｐゴシック" pitchFamily="34" charset="-128"/>
              </a:rPr>
              <a:t>, </a:t>
            </a:r>
            <a:r>
              <a:rPr lang="en-US" altLang="ja-JP" sz="1800" dirty="0" err="1" smtClean="0">
                <a:solidFill>
                  <a:srgbClr val="0000FF"/>
                </a:solidFill>
                <a:ea typeface="ＭＳ Ｐゴシック" pitchFamily="34" charset="-128"/>
              </a:rPr>
              <a:t>e.t.c</a:t>
            </a:r>
            <a:r>
              <a:rPr lang="en-US" altLang="ja-JP" sz="1800" dirty="0" smtClean="0">
                <a:ea typeface="ＭＳ Ｐゴシック" pitchFamily="34" charset="-128"/>
              </a:rPr>
              <a:t>), Student, Account, Vehicle,  etc.</a:t>
            </a:r>
          </a:p>
          <a:p>
            <a:pPr eaLnBrk="1" hangingPunct="1">
              <a:lnSpc>
                <a:spcPct val="90000"/>
              </a:lnSpc>
            </a:pPr>
            <a:endParaRPr lang="en-US" altLang="ja-JP" sz="18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1800" dirty="0" smtClean="0">
                <a:ea typeface="ＭＳ Ｐゴシック" pitchFamily="34" charset="-128"/>
              </a:rPr>
              <a:t>To create an object inside the computer program, we must first provide a </a:t>
            </a:r>
            <a:r>
              <a:rPr lang="en-US" altLang="ja-JP" sz="1800" dirty="0" smtClean="0">
                <a:solidFill>
                  <a:srgbClr val="0000FF"/>
                </a:solidFill>
                <a:ea typeface="ＭＳ Ｐゴシック" pitchFamily="34" charset="-128"/>
              </a:rPr>
              <a:t>definition for the objects</a:t>
            </a:r>
            <a:r>
              <a:rPr lang="en-US" altLang="ja-JP" sz="1800" dirty="0" smtClean="0">
                <a:ea typeface="ＭＳ Ｐゴシック" pitchFamily="34" charset="-128"/>
              </a:rPr>
              <a:t>—</a:t>
            </a:r>
            <a:r>
              <a:rPr lang="en-US" altLang="ja-JP" sz="1800" dirty="0" smtClean="0">
                <a:solidFill>
                  <a:srgbClr val="00B050"/>
                </a:solidFill>
                <a:ea typeface="ＭＳ Ｐゴシック" pitchFamily="34" charset="-128"/>
              </a:rPr>
              <a:t>how they behave (methods</a:t>
            </a:r>
            <a:r>
              <a:rPr lang="en-US" altLang="ja-JP" sz="1800" dirty="0" smtClean="0">
                <a:ea typeface="ＭＳ Ｐゴシック" pitchFamily="34" charset="-128"/>
              </a:rPr>
              <a:t>) and what kinds of </a:t>
            </a:r>
            <a:r>
              <a:rPr lang="en-US" altLang="ja-JP" sz="1800" dirty="0" smtClean="0">
                <a:solidFill>
                  <a:srgbClr val="00B050"/>
                </a:solidFill>
                <a:ea typeface="ＭＳ Ｐゴシック" pitchFamily="34" charset="-128"/>
              </a:rPr>
              <a:t>information they maintain (data). </a:t>
            </a:r>
            <a:r>
              <a:rPr lang="en-US" altLang="ja-JP" sz="1800" dirty="0" smtClean="0">
                <a:ea typeface="ＭＳ Ｐゴシック" pitchFamily="34" charset="-128"/>
              </a:rPr>
              <a:t>This definitions are simply declarations of </a:t>
            </a:r>
            <a:r>
              <a:rPr lang="en-US" altLang="ja-JP" sz="1800" dirty="0" smtClean="0">
                <a:solidFill>
                  <a:srgbClr val="7030A0"/>
                </a:solidFill>
                <a:ea typeface="ＭＳ Ｐゴシック" pitchFamily="34" charset="-128"/>
              </a:rPr>
              <a:t>empty variables </a:t>
            </a:r>
            <a:r>
              <a:rPr lang="en-US" altLang="ja-JP" sz="1800" dirty="0" smtClean="0">
                <a:ea typeface="ＭＳ Ｐゴシック" pitchFamily="34" charset="-128"/>
              </a:rPr>
              <a:t>and </a:t>
            </a:r>
            <a:r>
              <a:rPr lang="en-US" altLang="ja-JP" sz="1800" dirty="0" smtClean="0">
                <a:solidFill>
                  <a:srgbClr val="7030A0"/>
                </a:solidFill>
                <a:ea typeface="ＭＳ Ｐゴシック" pitchFamily="34" charset="-128"/>
              </a:rPr>
              <a:t>methods that are not running</a:t>
            </a:r>
            <a:r>
              <a:rPr lang="en-US" altLang="ja-JP" sz="1800" dirty="0" smtClean="0">
                <a:ea typeface="ＭＳ Ｐゴシック" pitchFamily="34" charset="-128"/>
              </a:rPr>
              <a:t>. The declarations are called a </a:t>
            </a:r>
            <a:r>
              <a:rPr lang="en-US" altLang="ja-JP" sz="1800" i="1" dirty="0" smtClean="0">
                <a:solidFill>
                  <a:srgbClr val="C1051B"/>
                </a:solidFill>
                <a:ea typeface="ＭＳ Ｐゴシック" pitchFamily="34" charset="-128"/>
              </a:rPr>
              <a:t>class</a:t>
            </a:r>
            <a:r>
              <a:rPr lang="en-US" altLang="ja-JP" sz="1800" dirty="0" smtClean="0">
                <a:ea typeface="ＭＳ Ｐゴシック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ja-JP" sz="1800" dirty="0" smtClean="0">
              <a:ea typeface="ＭＳ Ｐゴシック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3738950"/>
      </p:ext>
    </p:extLst>
  </p:cSld>
  <p:clrMapOvr>
    <a:masterClrMapping/>
  </p:clrMapOvr>
  <p:transition spd="med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302494"/>
            <a:ext cx="8229600" cy="562074"/>
          </a:xfrm>
        </p:spPr>
        <p:txBody>
          <a:bodyPr/>
          <a:lstStyle/>
          <a:p>
            <a:pPr algn="l"/>
            <a:r>
              <a:rPr lang="en-GB" sz="2000" u="sng" dirty="0" smtClean="0"/>
              <a:t>OOP Example</a:t>
            </a:r>
            <a:endParaRPr lang="en-GB" sz="2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620688"/>
            <a:ext cx="4618856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r>
              <a:rPr lang="en-GB" sz="1400" dirty="0">
                <a:solidFill>
                  <a:srgbClr val="0000FF"/>
                </a:solidFill>
              </a:rPr>
              <a:t>import </a:t>
            </a:r>
            <a:r>
              <a:rPr lang="en-GB" sz="1400" dirty="0" err="1">
                <a:solidFill>
                  <a:srgbClr val="0000FF"/>
                </a:solidFill>
              </a:rPr>
              <a:t>java.util.Scanner</a:t>
            </a:r>
            <a:r>
              <a:rPr lang="en-GB" sz="1400" dirty="0">
                <a:solidFill>
                  <a:srgbClr val="0000FF"/>
                </a:solidFill>
              </a:rPr>
              <a:t>;</a:t>
            </a:r>
          </a:p>
          <a:p>
            <a:pPr>
              <a:buNone/>
            </a:pPr>
            <a:r>
              <a:rPr lang="en-GB" sz="1400" dirty="0">
                <a:solidFill>
                  <a:srgbClr val="0000FF"/>
                </a:solidFill>
              </a:rPr>
              <a:t>public class </a:t>
            </a:r>
            <a:r>
              <a:rPr lang="en-GB" sz="1400" dirty="0" err="1">
                <a:solidFill>
                  <a:srgbClr val="0000FF"/>
                </a:solidFill>
              </a:rPr>
              <a:t>ClassWork</a:t>
            </a:r>
            <a:r>
              <a:rPr lang="en-GB" sz="1400" dirty="0">
                <a:solidFill>
                  <a:srgbClr val="0000FF"/>
                </a:solidFill>
              </a:rPr>
              <a:t> {</a:t>
            </a:r>
          </a:p>
          <a:p>
            <a:pPr>
              <a:buNone/>
            </a:pPr>
            <a:endParaRPr lang="en-GB" sz="14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GB" sz="1400" dirty="0">
                <a:solidFill>
                  <a:srgbClr val="FF0000"/>
                </a:solidFill>
              </a:rPr>
              <a:t>private String </a:t>
            </a:r>
            <a:r>
              <a:rPr lang="en-GB" sz="1400" dirty="0" err="1">
                <a:solidFill>
                  <a:srgbClr val="FF0000"/>
                </a:solidFill>
              </a:rPr>
              <a:t>ename</a:t>
            </a:r>
            <a:r>
              <a:rPr lang="en-GB" sz="1400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GB" sz="1400" dirty="0">
                <a:solidFill>
                  <a:srgbClr val="FF0000"/>
                </a:solidFill>
              </a:rPr>
              <a:t>private </a:t>
            </a:r>
            <a:r>
              <a:rPr lang="en-GB" sz="1400" dirty="0" err="1">
                <a:solidFill>
                  <a:srgbClr val="FF0000"/>
                </a:solidFill>
              </a:rPr>
              <a:t>int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  <a:r>
              <a:rPr lang="en-GB" sz="1400" dirty="0" err="1">
                <a:solidFill>
                  <a:srgbClr val="FF0000"/>
                </a:solidFill>
              </a:rPr>
              <a:t>enumber</a:t>
            </a:r>
            <a:r>
              <a:rPr lang="en-GB" sz="1400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GB" sz="1400" dirty="0">
                <a:solidFill>
                  <a:srgbClr val="7030A0"/>
                </a:solidFill>
              </a:rPr>
              <a:t>public void </a:t>
            </a:r>
            <a:r>
              <a:rPr lang="en-GB" sz="1400" dirty="0" err="1">
                <a:solidFill>
                  <a:srgbClr val="7030A0"/>
                </a:solidFill>
              </a:rPr>
              <a:t>getData</a:t>
            </a:r>
            <a:r>
              <a:rPr lang="en-GB" sz="1400" dirty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GB" sz="1400" dirty="0">
                <a:solidFill>
                  <a:srgbClr val="7030A0"/>
                </a:solidFill>
              </a:rPr>
              <a:t>{</a:t>
            </a:r>
          </a:p>
          <a:p>
            <a:pPr>
              <a:buNone/>
            </a:pPr>
            <a:r>
              <a:rPr lang="en-GB" sz="1400" dirty="0">
                <a:solidFill>
                  <a:srgbClr val="7030A0"/>
                </a:solidFill>
              </a:rPr>
              <a:t>Scanner s = new Scanner (System.in);</a:t>
            </a:r>
          </a:p>
          <a:p>
            <a:pPr>
              <a:buNone/>
            </a:pPr>
            <a:r>
              <a:rPr lang="en-GB" sz="1400" dirty="0" err="1">
                <a:solidFill>
                  <a:srgbClr val="7030A0"/>
                </a:solidFill>
              </a:rPr>
              <a:t>System.out.print</a:t>
            </a:r>
            <a:r>
              <a:rPr lang="en-GB" sz="1400" dirty="0">
                <a:solidFill>
                  <a:srgbClr val="7030A0"/>
                </a:solidFill>
              </a:rPr>
              <a:t>("Enter a Name");</a:t>
            </a:r>
          </a:p>
          <a:p>
            <a:pPr>
              <a:buNone/>
            </a:pPr>
            <a:r>
              <a:rPr lang="en-GB" sz="1400" dirty="0">
                <a:solidFill>
                  <a:srgbClr val="7030A0"/>
                </a:solidFill>
              </a:rPr>
              <a:t>       </a:t>
            </a:r>
            <a:r>
              <a:rPr lang="en-GB" sz="1400" dirty="0" err="1">
                <a:solidFill>
                  <a:srgbClr val="7030A0"/>
                </a:solidFill>
              </a:rPr>
              <a:t>ename</a:t>
            </a:r>
            <a:r>
              <a:rPr lang="en-GB" sz="1400" dirty="0">
                <a:solidFill>
                  <a:srgbClr val="7030A0"/>
                </a:solidFill>
              </a:rPr>
              <a:t>=</a:t>
            </a:r>
            <a:r>
              <a:rPr lang="en-GB" sz="1400" dirty="0" err="1">
                <a:solidFill>
                  <a:srgbClr val="7030A0"/>
                </a:solidFill>
              </a:rPr>
              <a:t>s.next</a:t>
            </a:r>
            <a:r>
              <a:rPr lang="en-GB" sz="1400" dirty="0">
                <a:solidFill>
                  <a:srgbClr val="7030A0"/>
                </a:solidFill>
              </a:rPr>
              <a:t>();</a:t>
            </a:r>
          </a:p>
          <a:p>
            <a:pPr>
              <a:buNone/>
            </a:pPr>
            <a:r>
              <a:rPr lang="en-GB" sz="1400" dirty="0" err="1">
                <a:solidFill>
                  <a:srgbClr val="7030A0"/>
                </a:solidFill>
              </a:rPr>
              <a:t>System.out.print</a:t>
            </a:r>
            <a:r>
              <a:rPr lang="en-GB" sz="1400" dirty="0">
                <a:solidFill>
                  <a:srgbClr val="7030A0"/>
                </a:solidFill>
              </a:rPr>
              <a:t>("Enter a Number");</a:t>
            </a:r>
          </a:p>
          <a:p>
            <a:pPr>
              <a:buNone/>
            </a:pPr>
            <a:r>
              <a:rPr lang="en-GB" sz="1400" dirty="0">
                <a:solidFill>
                  <a:srgbClr val="7030A0"/>
                </a:solidFill>
              </a:rPr>
              <a:t>        </a:t>
            </a:r>
            <a:r>
              <a:rPr lang="en-GB" sz="1400" dirty="0" err="1">
                <a:solidFill>
                  <a:srgbClr val="7030A0"/>
                </a:solidFill>
              </a:rPr>
              <a:t>enumber</a:t>
            </a:r>
            <a:r>
              <a:rPr lang="en-GB" sz="1400" dirty="0">
                <a:solidFill>
                  <a:srgbClr val="7030A0"/>
                </a:solidFill>
              </a:rPr>
              <a:t>=</a:t>
            </a:r>
            <a:r>
              <a:rPr lang="en-GB" sz="1400" dirty="0" err="1">
                <a:solidFill>
                  <a:srgbClr val="7030A0"/>
                </a:solidFill>
              </a:rPr>
              <a:t>s.nextInt</a:t>
            </a:r>
            <a:r>
              <a:rPr lang="en-GB" sz="1400" dirty="0">
                <a:solidFill>
                  <a:srgbClr val="7030A0"/>
                </a:solidFill>
              </a:rPr>
              <a:t>();</a:t>
            </a:r>
          </a:p>
          <a:p>
            <a:pPr>
              <a:buNone/>
            </a:pPr>
            <a:r>
              <a:rPr lang="en-GB" sz="1400" dirty="0">
                <a:solidFill>
                  <a:srgbClr val="7030A0"/>
                </a:solidFill>
              </a:rPr>
              <a:t>}</a:t>
            </a:r>
          </a:p>
          <a:p>
            <a:pPr>
              <a:buNone/>
            </a:pPr>
            <a:r>
              <a:rPr lang="en-GB" sz="1400" dirty="0">
                <a:solidFill>
                  <a:srgbClr val="7030A0"/>
                </a:solidFill>
              </a:rPr>
              <a:t>public void display() {</a:t>
            </a:r>
          </a:p>
          <a:p>
            <a:pPr>
              <a:buNone/>
            </a:pPr>
            <a:r>
              <a:rPr lang="en-GB" sz="1400" dirty="0" err="1">
                <a:solidFill>
                  <a:srgbClr val="7030A0"/>
                </a:solidFill>
              </a:rPr>
              <a:t>System.out.println</a:t>
            </a:r>
            <a:r>
              <a:rPr lang="en-GB" sz="1400" dirty="0">
                <a:solidFill>
                  <a:srgbClr val="7030A0"/>
                </a:solidFill>
              </a:rPr>
              <a:t>("Name is: "+</a:t>
            </a:r>
            <a:r>
              <a:rPr lang="en-GB" sz="1400" dirty="0" err="1">
                <a:solidFill>
                  <a:srgbClr val="7030A0"/>
                </a:solidFill>
              </a:rPr>
              <a:t>ename</a:t>
            </a:r>
            <a:r>
              <a:rPr lang="en-GB" sz="1400" dirty="0">
                <a:solidFill>
                  <a:srgbClr val="7030A0"/>
                </a:solidFill>
              </a:rPr>
              <a:t>);</a:t>
            </a:r>
          </a:p>
          <a:p>
            <a:pPr>
              <a:buNone/>
            </a:pPr>
            <a:r>
              <a:rPr lang="en-GB" sz="1400" dirty="0" err="1">
                <a:solidFill>
                  <a:srgbClr val="7030A0"/>
                </a:solidFill>
              </a:rPr>
              <a:t>System.out.println</a:t>
            </a:r>
            <a:r>
              <a:rPr lang="en-GB" sz="1400" dirty="0">
                <a:solidFill>
                  <a:srgbClr val="7030A0"/>
                </a:solidFill>
              </a:rPr>
              <a:t>("Number is: "+</a:t>
            </a:r>
            <a:r>
              <a:rPr lang="en-GB" sz="1400" dirty="0" err="1">
                <a:solidFill>
                  <a:srgbClr val="7030A0"/>
                </a:solidFill>
              </a:rPr>
              <a:t>enumber</a:t>
            </a:r>
            <a:r>
              <a:rPr lang="en-GB" sz="1400" dirty="0">
                <a:solidFill>
                  <a:srgbClr val="7030A0"/>
                </a:solidFill>
              </a:rPr>
              <a:t>);</a:t>
            </a:r>
          </a:p>
          <a:p>
            <a:pPr>
              <a:buNone/>
            </a:pPr>
            <a:r>
              <a:rPr lang="en-GB" sz="1400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283968" y="692696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rgbClr val="0000FF"/>
                </a:solidFill>
              </a:rPr>
              <a:t> public static void main(String[] </a:t>
            </a:r>
            <a:r>
              <a:rPr lang="en-US" sz="1400" dirty="0" err="1">
                <a:solidFill>
                  <a:srgbClr val="0000FF"/>
                </a:solidFill>
              </a:rPr>
              <a:t>args</a:t>
            </a:r>
            <a:r>
              <a:rPr lang="en-US" sz="1400" dirty="0">
                <a:solidFill>
                  <a:srgbClr val="0000FF"/>
                </a:solidFill>
              </a:rPr>
              <a:t>) {</a:t>
            </a:r>
          </a:p>
          <a:p>
            <a:pPr>
              <a:buNone/>
            </a:pPr>
            <a:r>
              <a:rPr lang="en-US" sz="1400" dirty="0">
                <a:solidFill>
                  <a:srgbClr val="0000FF"/>
                </a:solidFill>
              </a:rPr>
              <a:t>        </a:t>
            </a:r>
            <a:r>
              <a:rPr lang="en-US" sz="1400" dirty="0" err="1">
                <a:solidFill>
                  <a:srgbClr val="0000FF"/>
                </a:solidFill>
              </a:rPr>
              <a:t>ClassWork</a:t>
            </a:r>
            <a:r>
              <a:rPr lang="en-US" sz="1400" dirty="0">
                <a:solidFill>
                  <a:srgbClr val="0000FF"/>
                </a:solidFill>
              </a:rPr>
              <a:t> emp1 = new </a:t>
            </a:r>
            <a:r>
              <a:rPr lang="en-US" sz="1400" dirty="0" err="1">
                <a:solidFill>
                  <a:srgbClr val="0000FF"/>
                </a:solidFill>
              </a:rPr>
              <a:t>ClassWork</a:t>
            </a:r>
            <a:r>
              <a:rPr lang="en-US" sz="1400" dirty="0">
                <a:solidFill>
                  <a:srgbClr val="0000FF"/>
                </a:solidFill>
              </a:rPr>
              <a:t>();</a:t>
            </a:r>
          </a:p>
          <a:p>
            <a:pPr>
              <a:buNone/>
            </a:pPr>
            <a:r>
              <a:rPr lang="en-US" sz="1400" dirty="0">
                <a:solidFill>
                  <a:srgbClr val="0000FF"/>
                </a:solidFill>
              </a:rPr>
              <a:t>        </a:t>
            </a:r>
            <a:r>
              <a:rPr lang="en-US" sz="1400" dirty="0" err="1">
                <a:solidFill>
                  <a:srgbClr val="0000FF"/>
                </a:solidFill>
              </a:rPr>
              <a:t>ClassWork</a:t>
            </a:r>
            <a:r>
              <a:rPr lang="en-US" sz="1400" dirty="0">
                <a:solidFill>
                  <a:srgbClr val="0000FF"/>
                </a:solidFill>
              </a:rPr>
              <a:t> emp2 = new </a:t>
            </a:r>
            <a:r>
              <a:rPr lang="en-US" sz="1400" dirty="0" err="1">
                <a:solidFill>
                  <a:srgbClr val="0000FF"/>
                </a:solidFill>
              </a:rPr>
              <a:t>ClassWork</a:t>
            </a:r>
            <a:r>
              <a:rPr lang="en-US" sz="1400" dirty="0">
                <a:solidFill>
                  <a:srgbClr val="0000FF"/>
                </a:solidFill>
              </a:rPr>
              <a:t>();</a:t>
            </a:r>
          </a:p>
          <a:p>
            <a:pPr>
              <a:buNone/>
            </a:pPr>
            <a:endParaRPr lang="en-US" sz="14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00FF"/>
                </a:solidFill>
              </a:rPr>
              <a:t>emp1.getData();</a:t>
            </a:r>
          </a:p>
          <a:p>
            <a:pPr>
              <a:buNone/>
            </a:pPr>
            <a:r>
              <a:rPr lang="en-US" sz="1400" dirty="0">
                <a:solidFill>
                  <a:srgbClr val="0000FF"/>
                </a:solidFill>
              </a:rPr>
              <a:t>emp1.display();</a:t>
            </a:r>
          </a:p>
          <a:p>
            <a:pPr>
              <a:buNone/>
            </a:pPr>
            <a:r>
              <a:rPr lang="en-US" sz="1400" dirty="0">
                <a:solidFill>
                  <a:srgbClr val="0000FF"/>
                </a:solidFill>
              </a:rPr>
              <a:t>emp2.getData();</a:t>
            </a:r>
          </a:p>
          <a:p>
            <a:pPr>
              <a:buNone/>
            </a:pPr>
            <a:r>
              <a:rPr lang="en-US" sz="1400" dirty="0">
                <a:solidFill>
                  <a:srgbClr val="0000FF"/>
                </a:solidFill>
              </a:rPr>
              <a:t>emp2.display();</a:t>
            </a:r>
          </a:p>
          <a:p>
            <a:pPr>
              <a:buNone/>
            </a:pPr>
            <a:endParaRPr lang="en-US" sz="14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0000FF"/>
                </a:solidFill>
              </a:rPr>
              <a:t>    } //end main()</a:t>
            </a:r>
          </a:p>
          <a:p>
            <a:pPr>
              <a:buNone/>
            </a:pPr>
            <a:r>
              <a:rPr lang="en-US" sz="1400" dirty="0">
                <a:solidFill>
                  <a:srgbClr val="0000FF"/>
                </a:solidFill>
              </a:rPr>
              <a:t>}// end class</a:t>
            </a:r>
            <a:endParaRPr lang="en-US" sz="1400" dirty="0" smtClean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31277"/>
            <a:ext cx="9144000" cy="9541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Exercise: Modify the program </a:t>
            </a:r>
            <a:r>
              <a:rPr lang="en-GB" sz="1400" dirty="0" smtClean="0">
                <a:solidFill>
                  <a:schemeClr val="bg1"/>
                </a:solidFill>
              </a:rPr>
              <a:t>to: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>
                <a:solidFill>
                  <a:schemeClr val="bg1"/>
                </a:solidFill>
              </a:rPr>
              <a:t>Request for and display an employee salary in addition to the name and number.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>
                <a:solidFill>
                  <a:schemeClr val="bg1"/>
                </a:solidFill>
              </a:rPr>
              <a:t>Add </a:t>
            </a:r>
            <a:r>
              <a:rPr lang="en-GB" sz="1400" dirty="0">
                <a:solidFill>
                  <a:schemeClr val="bg1"/>
                </a:solidFill>
              </a:rPr>
              <a:t>a method for calculating and displaying a 10% pay rise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>
                <a:solidFill>
                  <a:schemeClr val="bg1"/>
                </a:solidFill>
              </a:rPr>
              <a:t>Make it  work with three employees instead of two</a:t>
            </a:r>
          </a:p>
        </p:txBody>
      </p:sp>
    </p:spTree>
    <p:extLst>
      <p:ext uri="{BB962C8B-B14F-4D97-AF65-F5344CB8AC3E}">
        <p14:creationId xmlns:p14="http://schemas.microsoft.com/office/powerpoint/2010/main" val="82795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271588" y="1422400"/>
            <a:ext cx="4176712" cy="4292600"/>
            <a:chOff x="801" y="896"/>
            <a:chExt cx="2631" cy="2704"/>
          </a:xfrm>
        </p:grpSpPr>
        <p:sp>
          <p:nvSpPr>
            <p:cNvPr id="20484" name="Rectangle 4"/>
            <p:cNvSpPr>
              <a:spLocks noChangeArrowheads="1"/>
            </p:cNvSpPr>
            <p:nvPr/>
          </p:nvSpPr>
          <p:spPr bwMode="auto">
            <a:xfrm>
              <a:off x="801" y="896"/>
              <a:ext cx="2631" cy="27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Rectangle 5"/>
            <p:cNvSpPr>
              <a:spLocks noChangeArrowheads="1"/>
            </p:cNvSpPr>
            <p:nvPr/>
          </p:nvSpPr>
          <p:spPr bwMode="auto">
            <a:xfrm>
              <a:off x="1021" y="1005"/>
              <a:ext cx="2067" cy="192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Rectangle 6"/>
            <p:cNvSpPr>
              <a:spLocks noChangeArrowheads="1"/>
            </p:cNvSpPr>
            <p:nvPr/>
          </p:nvSpPr>
          <p:spPr bwMode="auto">
            <a:xfrm>
              <a:off x="1033" y="1308"/>
              <a:ext cx="2066" cy="447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Rectangle 7"/>
            <p:cNvSpPr>
              <a:spLocks noChangeArrowheads="1"/>
            </p:cNvSpPr>
            <p:nvPr/>
          </p:nvSpPr>
          <p:spPr bwMode="auto">
            <a:xfrm>
              <a:off x="1531" y="1923"/>
              <a:ext cx="1276" cy="192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Rectangle 9"/>
            <p:cNvSpPr>
              <a:spLocks noChangeArrowheads="1"/>
            </p:cNvSpPr>
            <p:nvPr/>
          </p:nvSpPr>
          <p:spPr bwMode="auto">
            <a:xfrm>
              <a:off x="1212" y="2871"/>
              <a:ext cx="1878" cy="48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Text Box 11"/>
            <p:cNvSpPr txBox="1">
              <a:spLocks noChangeArrowheads="1"/>
            </p:cNvSpPr>
            <p:nvPr/>
          </p:nvSpPr>
          <p:spPr bwMode="auto">
            <a:xfrm>
              <a:off x="929" y="1868"/>
              <a:ext cx="5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ea typeface="ＭＳ Ｐゴシック" pitchFamily="34" charset="-128"/>
                </a:rPr>
                <a:t>class</a:t>
              </a:r>
            </a:p>
          </p:txBody>
        </p:sp>
        <p:sp>
          <p:nvSpPr>
            <p:cNvPr id="13339" name="Text Box 12"/>
            <p:cNvSpPr txBox="1">
              <a:spLocks noChangeArrowheads="1"/>
            </p:cNvSpPr>
            <p:nvPr/>
          </p:nvSpPr>
          <p:spPr bwMode="auto">
            <a:xfrm>
              <a:off x="2905" y="1884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A50021"/>
                  </a:solidFill>
                  <a:latin typeface="Courier New" pitchFamily="49" charset="0"/>
                  <a:ea typeface="ＭＳ Ｐゴシック" pitchFamily="34" charset="-128"/>
                </a:rPr>
                <a:t>{</a:t>
              </a:r>
            </a:p>
          </p:txBody>
        </p:sp>
        <p:sp>
          <p:nvSpPr>
            <p:cNvPr id="13340" name="Text Box 13"/>
            <p:cNvSpPr txBox="1">
              <a:spLocks noChangeArrowheads="1"/>
            </p:cNvSpPr>
            <p:nvPr/>
          </p:nvSpPr>
          <p:spPr bwMode="auto">
            <a:xfrm>
              <a:off x="970" y="3312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A50021"/>
                  </a:solidFill>
                  <a:latin typeface="Courier New" pitchFamily="49" charset="0"/>
                  <a:ea typeface="ＭＳ Ｐゴシック" pitchFamily="34" charset="-128"/>
                </a:rPr>
                <a:t>}</a:t>
              </a:r>
            </a:p>
          </p:txBody>
        </p:sp>
        <p:sp>
          <p:nvSpPr>
            <p:cNvPr id="13341" name="Rectangle 33"/>
            <p:cNvSpPr>
              <a:spLocks noChangeArrowheads="1"/>
            </p:cNvSpPr>
            <p:nvPr/>
          </p:nvSpPr>
          <p:spPr bwMode="auto">
            <a:xfrm>
              <a:off x="1200" y="2256"/>
              <a:ext cx="1878" cy="489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9" y="278227"/>
            <a:ext cx="6512511" cy="1143000"/>
          </a:xfrm>
        </p:spPr>
        <p:txBody>
          <a:bodyPr/>
          <a:lstStyle/>
          <a:p>
            <a:pPr algn="l" eaLnBrk="1" hangingPunct="1"/>
            <a:r>
              <a:rPr lang="en-US" sz="2000" u="sng" dirty="0" smtClean="0"/>
              <a:t>Template for Class Definition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956175" y="1470025"/>
            <a:ext cx="3090863" cy="428625"/>
            <a:chOff x="2675" y="952"/>
            <a:chExt cx="1861" cy="270"/>
          </a:xfrm>
        </p:grpSpPr>
        <p:sp>
          <p:nvSpPr>
            <p:cNvPr id="20496" name="AutoShape 16"/>
            <p:cNvSpPr>
              <a:spLocks noChangeArrowheads="1"/>
            </p:cNvSpPr>
            <p:nvPr/>
          </p:nvSpPr>
          <p:spPr bwMode="auto">
            <a:xfrm>
              <a:off x="3439" y="952"/>
              <a:ext cx="1097" cy="27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ja-JP" sz="14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Import Statements</a:t>
              </a:r>
            </a:p>
          </p:txBody>
        </p:sp>
        <p:cxnSp>
          <p:nvCxnSpPr>
            <p:cNvPr id="13332" name="AutoShape 17"/>
            <p:cNvCxnSpPr>
              <a:cxnSpLocks noChangeShapeType="1"/>
            </p:cNvCxnSpPr>
            <p:nvPr/>
          </p:nvCxnSpPr>
          <p:spPr bwMode="auto">
            <a:xfrm flipH="1" flipV="1">
              <a:off x="2675" y="1084"/>
              <a:ext cx="764" cy="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954588" y="2093913"/>
            <a:ext cx="3116262" cy="666750"/>
            <a:chOff x="2944" y="1104"/>
            <a:chExt cx="1963" cy="420"/>
          </a:xfrm>
        </p:grpSpPr>
        <p:sp>
          <p:nvSpPr>
            <p:cNvPr id="20499" name="AutoShape 19"/>
            <p:cNvSpPr>
              <a:spLocks noChangeArrowheads="1"/>
            </p:cNvSpPr>
            <p:nvPr/>
          </p:nvSpPr>
          <p:spPr bwMode="auto">
            <a:xfrm>
              <a:off x="3725" y="1104"/>
              <a:ext cx="1182" cy="42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ja-JP" sz="1400" dirty="0" smtClean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Comment</a:t>
              </a:r>
              <a:endParaRPr lang="en-US" altLang="ja-JP" sz="14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cxnSp>
          <p:nvCxnSpPr>
            <p:cNvPr id="13330" name="AutoShape 20"/>
            <p:cNvCxnSpPr>
              <a:cxnSpLocks noChangeShapeType="1"/>
              <a:stCxn id="20499" idx="1"/>
            </p:cNvCxnSpPr>
            <p:nvPr/>
          </p:nvCxnSpPr>
          <p:spPr bwMode="auto">
            <a:xfrm flipH="1" flipV="1">
              <a:off x="2944" y="1307"/>
              <a:ext cx="781" cy="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968875" y="2976563"/>
            <a:ext cx="3103563" cy="428625"/>
            <a:chOff x="2953" y="1660"/>
            <a:chExt cx="1955" cy="270"/>
          </a:xfrm>
        </p:grpSpPr>
        <p:sp>
          <p:nvSpPr>
            <p:cNvPr id="20502" name="AutoShape 22"/>
            <p:cNvSpPr>
              <a:spLocks noChangeArrowheads="1"/>
            </p:cNvSpPr>
            <p:nvPr/>
          </p:nvSpPr>
          <p:spPr bwMode="auto">
            <a:xfrm>
              <a:off x="3730" y="1660"/>
              <a:ext cx="1178" cy="27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ja-JP" sz="14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Class Name</a:t>
              </a:r>
            </a:p>
          </p:txBody>
        </p:sp>
        <p:cxnSp>
          <p:nvCxnSpPr>
            <p:cNvPr id="13328" name="AutoShape 23"/>
            <p:cNvCxnSpPr>
              <a:cxnSpLocks noChangeShapeType="1"/>
              <a:stCxn id="20502" idx="1"/>
            </p:cNvCxnSpPr>
            <p:nvPr/>
          </p:nvCxnSpPr>
          <p:spPr bwMode="auto">
            <a:xfrm flipH="1">
              <a:off x="2953" y="1795"/>
              <a:ext cx="777" cy="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038725" y="3724275"/>
            <a:ext cx="3017838" cy="542925"/>
            <a:chOff x="3174" y="2346"/>
            <a:chExt cx="1901" cy="342"/>
          </a:xfrm>
        </p:grpSpPr>
        <p:sp>
          <p:nvSpPr>
            <p:cNvPr id="20505" name="AutoShape 25"/>
            <p:cNvSpPr>
              <a:spLocks noChangeArrowheads="1"/>
            </p:cNvSpPr>
            <p:nvPr/>
          </p:nvSpPr>
          <p:spPr bwMode="auto">
            <a:xfrm>
              <a:off x="3940" y="2346"/>
              <a:ext cx="1135" cy="34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/>
              <a:r>
                <a:rPr lang="en-US" altLang="ja-JP" sz="14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Data Members</a:t>
              </a:r>
              <a:endParaRPr lang="en-US" altLang="ja-JP" sz="120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cxnSp>
          <p:nvCxnSpPr>
            <p:cNvPr id="13326" name="AutoShape 26"/>
            <p:cNvCxnSpPr>
              <a:cxnSpLocks noChangeShapeType="1"/>
            </p:cNvCxnSpPr>
            <p:nvPr/>
          </p:nvCxnSpPr>
          <p:spPr bwMode="auto">
            <a:xfrm flipH="1" flipV="1">
              <a:off x="3174" y="2504"/>
              <a:ext cx="764" cy="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5105400" y="4724400"/>
            <a:ext cx="2909888" cy="428625"/>
            <a:chOff x="3216" y="3116"/>
            <a:chExt cx="1833" cy="270"/>
          </a:xfrm>
        </p:grpSpPr>
        <p:sp>
          <p:nvSpPr>
            <p:cNvPr id="20508" name="AutoShape 28"/>
            <p:cNvSpPr>
              <a:spLocks noChangeArrowheads="1"/>
            </p:cNvSpPr>
            <p:nvPr/>
          </p:nvSpPr>
          <p:spPr bwMode="auto">
            <a:xfrm>
              <a:off x="3952" y="3116"/>
              <a:ext cx="1097" cy="27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ja-JP" sz="1400" dirty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Methods</a:t>
              </a:r>
            </a:p>
            <a:p>
              <a:pPr algn="ctr">
                <a:defRPr/>
              </a:pPr>
              <a:r>
                <a:rPr lang="en-US" altLang="ja-JP" sz="1200" dirty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(incl. Constructor)</a:t>
              </a:r>
            </a:p>
          </p:txBody>
        </p:sp>
        <p:cxnSp>
          <p:nvCxnSpPr>
            <p:cNvPr id="13324" name="AutoShape 31"/>
            <p:cNvCxnSpPr>
              <a:cxnSpLocks noChangeShapeType="1"/>
            </p:cNvCxnSpPr>
            <p:nvPr/>
          </p:nvCxnSpPr>
          <p:spPr bwMode="auto">
            <a:xfrm flipH="1" flipV="1">
              <a:off x="3216" y="3264"/>
              <a:ext cx="764" cy="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9858742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46646"/>
            <a:ext cx="8229600" cy="562074"/>
          </a:xfrm>
        </p:spPr>
        <p:txBody>
          <a:bodyPr/>
          <a:lstStyle/>
          <a:p>
            <a:pPr algn="l"/>
            <a:r>
              <a:rPr lang="en-US" sz="2000" u="sng" dirty="0" smtClean="0"/>
              <a:t>Multiple Classes</a:t>
            </a:r>
            <a:endParaRPr lang="en-US" sz="2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7544" y="836712"/>
            <a:ext cx="4176464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import </a:t>
            </a:r>
            <a:r>
              <a:rPr lang="en-US" sz="1600" dirty="0" err="1">
                <a:solidFill>
                  <a:srgbClr val="0000FF"/>
                </a:solidFill>
              </a:rPr>
              <a:t>java.util.Scanner</a:t>
            </a:r>
            <a:r>
              <a:rPr lang="en-US" sz="1600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public </a:t>
            </a:r>
            <a:r>
              <a:rPr lang="en-US" sz="1600" dirty="0">
                <a:solidFill>
                  <a:srgbClr val="0000FF"/>
                </a:solidFill>
              </a:rPr>
              <a:t>class Employee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private</a:t>
            </a:r>
            <a:r>
              <a:rPr lang="en-US" sz="1600" dirty="0">
                <a:solidFill>
                  <a:srgbClr val="0000FF"/>
                </a:solidFill>
              </a:rPr>
              <a:t> String </a:t>
            </a:r>
            <a:r>
              <a:rPr lang="en-US" sz="1600" dirty="0" err="1">
                <a:solidFill>
                  <a:srgbClr val="0000FF"/>
                </a:solidFill>
              </a:rPr>
              <a:t>ename</a:t>
            </a:r>
            <a:r>
              <a:rPr lang="en-US" sz="16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private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enumber</a:t>
            </a:r>
            <a:r>
              <a:rPr lang="en-US" sz="16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public</a:t>
            </a:r>
            <a:r>
              <a:rPr lang="en-US" sz="1600" dirty="0">
                <a:solidFill>
                  <a:srgbClr val="0000FF"/>
                </a:solidFill>
              </a:rPr>
              <a:t> void </a:t>
            </a:r>
            <a:r>
              <a:rPr lang="en-US" sz="1600" dirty="0" err="1">
                <a:solidFill>
                  <a:srgbClr val="0000FF"/>
                </a:solidFill>
              </a:rPr>
              <a:t>getData</a:t>
            </a:r>
            <a:r>
              <a:rPr lang="en-US" sz="1600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Scanner s = new Scanner (System.in);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</a:rPr>
              <a:t>System.out.print</a:t>
            </a:r>
            <a:r>
              <a:rPr lang="en-US" sz="1600" dirty="0">
                <a:solidFill>
                  <a:srgbClr val="0000FF"/>
                </a:solidFill>
              </a:rPr>
              <a:t>("Enter a Name");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       </a:t>
            </a:r>
            <a:r>
              <a:rPr lang="en-US" sz="1600" dirty="0" err="1">
                <a:solidFill>
                  <a:srgbClr val="0000FF"/>
                </a:solidFill>
              </a:rPr>
              <a:t>ename</a:t>
            </a:r>
            <a:r>
              <a:rPr lang="en-US" sz="1600" dirty="0">
                <a:solidFill>
                  <a:srgbClr val="0000FF"/>
                </a:solidFill>
              </a:rPr>
              <a:t>=</a:t>
            </a:r>
            <a:r>
              <a:rPr lang="en-US" sz="1600" dirty="0" err="1">
                <a:solidFill>
                  <a:srgbClr val="0000FF"/>
                </a:solidFill>
              </a:rPr>
              <a:t>s.next</a:t>
            </a:r>
            <a:r>
              <a:rPr lang="en-US" sz="1600" dirty="0">
                <a:solidFill>
                  <a:srgbClr val="0000FF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</a:rPr>
              <a:t>System.out.print</a:t>
            </a:r>
            <a:r>
              <a:rPr lang="en-US" sz="1600" dirty="0">
                <a:solidFill>
                  <a:srgbClr val="0000FF"/>
                </a:solidFill>
              </a:rPr>
              <a:t>("Enter a Number");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        </a:t>
            </a:r>
            <a:r>
              <a:rPr lang="en-US" sz="1600" dirty="0" err="1">
                <a:solidFill>
                  <a:srgbClr val="0000FF"/>
                </a:solidFill>
              </a:rPr>
              <a:t>enumber</a:t>
            </a:r>
            <a:r>
              <a:rPr lang="en-US" sz="1600" dirty="0">
                <a:solidFill>
                  <a:srgbClr val="0000FF"/>
                </a:solidFill>
              </a:rPr>
              <a:t>=</a:t>
            </a:r>
            <a:r>
              <a:rPr lang="en-US" sz="1600" dirty="0" err="1">
                <a:solidFill>
                  <a:srgbClr val="0000FF"/>
                </a:solidFill>
              </a:rPr>
              <a:t>s.nextInt</a:t>
            </a:r>
            <a:r>
              <a:rPr lang="en-US" sz="1600" dirty="0">
                <a:solidFill>
                  <a:srgbClr val="0000FF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public</a:t>
            </a:r>
            <a:r>
              <a:rPr lang="en-US" sz="1600" dirty="0">
                <a:solidFill>
                  <a:srgbClr val="0000FF"/>
                </a:solidFill>
              </a:rPr>
              <a:t> void display() {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</a:rPr>
              <a:t>System.out.println</a:t>
            </a:r>
            <a:r>
              <a:rPr lang="en-US" sz="1600" dirty="0">
                <a:solidFill>
                  <a:srgbClr val="0000FF"/>
                </a:solidFill>
              </a:rPr>
              <a:t>("Name is: "+</a:t>
            </a:r>
            <a:r>
              <a:rPr lang="en-US" sz="1600" dirty="0" err="1">
                <a:solidFill>
                  <a:srgbClr val="0000FF"/>
                </a:solidFill>
              </a:rPr>
              <a:t>ename</a:t>
            </a:r>
            <a:r>
              <a:rPr lang="en-US" sz="1600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</a:rPr>
              <a:t>System.out.println</a:t>
            </a:r>
            <a:r>
              <a:rPr lang="en-US" sz="1600" dirty="0">
                <a:solidFill>
                  <a:srgbClr val="0000FF"/>
                </a:solidFill>
              </a:rPr>
              <a:t>("Number is: "+</a:t>
            </a:r>
            <a:r>
              <a:rPr lang="en-US" sz="1600" dirty="0" err="1">
                <a:solidFill>
                  <a:srgbClr val="0000FF"/>
                </a:solidFill>
              </a:rPr>
              <a:t>enumber</a:t>
            </a:r>
            <a:r>
              <a:rPr lang="en-US" sz="1600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82299" y="908720"/>
            <a:ext cx="42839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public</a:t>
            </a:r>
            <a:r>
              <a:rPr lang="en-US" sz="1600" dirty="0">
                <a:solidFill>
                  <a:srgbClr val="0000FF"/>
                </a:solidFill>
              </a:rPr>
              <a:t> class </a:t>
            </a:r>
            <a:r>
              <a:rPr lang="en-US" sz="1600" dirty="0" err="1">
                <a:solidFill>
                  <a:srgbClr val="0000FF"/>
                </a:solidFill>
              </a:rPr>
              <a:t>ClassWork</a:t>
            </a:r>
            <a:r>
              <a:rPr lang="en-US" sz="1600" dirty="0">
                <a:solidFill>
                  <a:srgbClr val="0000FF"/>
                </a:solidFill>
              </a:rPr>
              <a:t> {</a:t>
            </a:r>
          </a:p>
          <a:p>
            <a:endParaRPr lang="en-US" sz="1600" dirty="0">
              <a:solidFill>
                <a:srgbClr val="0000FF"/>
              </a:solidFill>
            </a:endParaRPr>
          </a:p>
          <a:p>
            <a:endParaRPr lang="en-US" sz="1600" dirty="0">
              <a:solidFill>
                <a:srgbClr val="0000FF"/>
              </a:solidFill>
            </a:endParaRPr>
          </a:p>
          <a:p>
            <a:endParaRPr lang="en-US" sz="1600" dirty="0" smtClean="0">
              <a:solidFill>
                <a:srgbClr val="0000FF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public </a:t>
            </a:r>
            <a:r>
              <a:rPr lang="en-US" sz="1600" dirty="0">
                <a:solidFill>
                  <a:srgbClr val="0000FF"/>
                </a:solidFill>
              </a:rPr>
              <a:t>static void main(String[] </a:t>
            </a:r>
            <a:r>
              <a:rPr lang="en-US" sz="1600" dirty="0" err="1">
                <a:solidFill>
                  <a:srgbClr val="0000FF"/>
                </a:solidFill>
              </a:rPr>
              <a:t>args</a:t>
            </a:r>
            <a:r>
              <a:rPr lang="en-US" sz="1600" dirty="0">
                <a:solidFill>
                  <a:srgbClr val="0000FF"/>
                </a:solidFill>
              </a:rPr>
              <a:t>) {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       </a:t>
            </a:r>
            <a:r>
              <a:rPr lang="en-US" sz="1600" dirty="0">
                <a:solidFill>
                  <a:srgbClr val="0000FF"/>
                </a:solidFill>
              </a:rPr>
              <a:t>Employee emp1 = new Employee();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      </a:t>
            </a:r>
            <a:r>
              <a:rPr lang="en-US" sz="1600" dirty="0">
                <a:solidFill>
                  <a:srgbClr val="0000FF"/>
                </a:solidFill>
              </a:rPr>
              <a:t>Employee emp2 = new Employee();</a:t>
            </a:r>
          </a:p>
          <a:p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emp1.getData();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emp1.display();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emp2.getData();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emp2.display();</a:t>
            </a:r>
          </a:p>
          <a:p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    } //end main()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}// end class</a:t>
            </a:r>
          </a:p>
        </p:txBody>
      </p:sp>
    </p:spTree>
    <p:extLst>
      <p:ext uri="{BB962C8B-B14F-4D97-AF65-F5344CB8AC3E}">
        <p14:creationId xmlns:p14="http://schemas.microsoft.com/office/powerpoint/2010/main" val="420441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pPr algn="l"/>
            <a:r>
              <a:rPr lang="en-GB" sz="2000" u="sng" dirty="0" smtClean="0"/>
              <a:t>Access modifiers</a:t>
            </a:r>
            <a:endParaRPr lang="en-GB" sz="2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9552" y="764704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sz="1600" dirty="0" smtClean="0"/>
              <a:t>Java provides a number of access modifiers to </a:t>
            </a:r>
            <a:r>
              <a:rPr lang="en-GB" sz="1600" dirty="0" smtClean="0">
                <a:solidFill>
                  <a:srgbClr val="FF0000"/>
                </a:solidFill>
              </a:rPr>
              <a:t>set access levels </a:t>
            </a:r>
            <a:r>
              <a:rPr lang="en-GB" sz="1600" dirty="0" smtClean="0"/>
              <a:t>for classes, variables, methods and constructors. The four access levels are:</a:t>
            </a:r>
          </a:p>
          <a:p>
            <a:r>
              <a:rPr lang="en-GB" sz="1600" b="1" dirty="0" smtClean="0">
                <a:solidFill>
                  <a:srgbClr val="0000FF"/>
                </a:solidFill>
              </a:rPr>
              <a:t>Default Access Modifier - No keyword</a:t>
            </a:r>
            <a:r>
              <a:rPr lang="en-GB" sz="1600" b="1" dirty="0" smtClean="0"/>
              <a:t>: </a:t>
            </a:r>
            <a:r>
              <a:rPr lang="en-GB" sz="1600" dirty="0" smtClean="0"/>
              <a:t>A variable or method declared without any access control modifier is </a:t>
            </a:r>
            <a:r>
              <a:rPr lang="en-GB" sz="1600" dirty="0" smtClean="0">
                <a:solidFill>
                  <a:srgbClr val="00B050"/>
                </a:solidFill>
              </a:rPr>
              <a:t>available to any other class in the same package </a:t>
            </a:r>
            <a:r>
              <a:rPr lang="en-GB" sz="1600" dirty="0" smtClean="0"/>
              <a:t>but not outside the package.</a:t>
            </a:r>
          </a:p>
          <a:p>
            <a:r>
              <a:rPr lang="en-GB" sz="1600" b="1" dirty="0" smtClean="0">
                <a:solidFill>
                  <a:srgbClr val="0000FF"/>
                </a:solidFill>
              </a:rPr>
              <a:t>Private Access Modifier – private</a:t>
            </a:r>
            <a:r>
              <a:rPr lang="en-GB" sz="1600" b="1" dirty="0" smtClean="0"/>
              <a:t>: </a:t>
            </a:r>
            <a:r>
              <a:rPr lang="en-GB" sz="1600" dirty="0" smtClean="0"/>
              <a:t>Methods, Variables and Constructors that are declared private can only be accessed </a:t>
            </a:r>
            <a:r>
              <a:rPr lang="en-GB" sz="1600" dirty="0" smtClean="0">
                <a:solidFill>
                  <a:srgbClr val="00B050"/>
                </a:solidFill>
              </a:rPr>
              <a:t>within the declared class itself</a:t>
            </a:r>
            <a:r>
              <a:rPr lang="en-GB" sz="1600" dirty="0" smtClean="0"/>
              <a:t>. Other classes do not have access unless they have private getter methods. Private access modifier is the most restrictive access level. </a:t>
            </a:r>
          </a:p>
          <a:p>
            <a:r>
              <a:rPr lang="en-GB" sz="1600" b="1" dirty="0" smtClean="0">
                <a:solidFill>
                  <a:srgbClr val="FF0000"/>
                </a:solidFill>
              </a:rPr>
              <a:t>NB:</a:t>
            </a:r>
            <a:r>
              <a:rPr lang="en-GB" sz="1600" dirty="0" smtClean="0"/>
              <a:t> A Class cannot be private.</a:t>
            </a:r>
          </a:p>
          <a:p>
            <a:r>
              <a:rPr lang="en-GB" sz="1600" dirty="0" smtClean="0"/>
              <a:t>The use of private modifier enables an object to hide data from the outside world. This is known as encapsulation. </a:t>
            </a:r>
          </a:p>
          <a:p>
            <a:r>
              <a:rPr lang="en-GB" sz="1600" b="1" dirty="0" smtClean="0">
                <a:solidFill>
                  <a:srgbClr val="0000FF"/>
                </a:solidFill>
              </a:rPr>
              <a:t>Public Access Modifier – public</a:t>
            </a:r>
            <a:r>
              <a:rPr lang="en-GB" sz="1600" b="1" dirty="0" smtClean="0"/>
              <a:t>: </a:t>
            </a:r>
            <a:r>
              <a:rPr lang="en-GB" sz="1600" dirty="0" smtClean="0"/>
              <a:t>A public class, or method, can be accessed </a:t>
            </a:r>
            <a:r>
              <a:rPr lang="en-GB" sz="1600" dirty="0" smtClean="0">
                <a:solidFill>
                  <a:srgbClr val="00B050"/>
                </a:solidFill>
              </a:rPr>
              <a:t>from any other class inside or outside the package</a:t>
            </a:r>
            <a:r>
              <a:rPr lang="en-GB" sz="1600" dirty="0" smtClean="0"/>
              <a:t>. If the public class we are trying to access is in a different package, then the </a:t>
            </a:r>
            <a:r>
              <a:rPr lang="en-GB" sz="1600" dirty="0" smtClean="0">
                <a:solidFill>
                  <a:srgbClr val="FF0000"/>
                </a:solidFill>
              </a:rPr>
              <a:t>import statement </a:t>
            </a:r>
            <a:r>
              <a:rPr lang="en-GB" sz="1600" dirty="0" smtClean="0"/>
              <a:t>has to be used.</a:t>
            </a:r>
          </a:p>
          <a:p>
            <a:r>
              <a:rPr lang="en-GB" sz="1600" dirty="0" smtClean="0"/>
              <a:t>Data inside a public class can be accessed from any class belonging to the Java Universe.</a:t>
            </a:r>
          </a:p>
          <a:p>
            <a:r>
              <a:rPr lang="en-GB" sz="1600" b="1" dirty="0" smtClean="0">
                <a:solidFill>
                  <a:srgbClr val="0000FF"/>
                </a:solidFill>
              </a:rPr>
              <a:t>Protected Access Modifier - protected</a:t>
            </a:r>
            <a:r>
              <a:rPr lang="en-GB" sz="1600" b="1" dirty="0" smtClean="0"/>
              <a:t>: </a:t>
            </a:r>
            <a:r>
              <a:rPr lang="en-GB" sz="1600" dirty="0" smtClean="0"/>
              <a:t>Variables and methods declared as protected in a class can be </a:t>
            </a:r>
            <a:r>
              <a:rPr lang="en-GB" sz="1600" dirty="0" smtClean="0">
                <a:solidFill>
                  <a:srgbClr val="00B050"/>
                </a:solidFill>
              </a:rPr>
              <a:t>accessed only by the subclasses</a:t>
            </a:r>
            <a:r>
              <a:rPr lang="en-GB" sz="1600" dirty="0" smtClean="0"/>
              <a:t>.  </a:t>
            </a:r>
          </a:p>
          <a:p>
            <a:r>
              <a:rPr lang="en-GB" sz="1600" b="1" dirty="0" smtClean="0">
                <a:solidFill>
                  <a:srgbClr val="FF0000"/>
                </a:solidFill>
              </a:rPr>
              <a:t>NB</a:t>
            </a:r>
            <a:r>
              <a:rPr lang="en-GB" sz="1600" dirty="0" smtClean="0"/>
              <a:t>: The protected access modifier cannot be applied to class.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9316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GB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GB" sz="2000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static </a:t>
            </a:r>
            <a:r>
              <a:rPr lang="en-GB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modifier means the method can be called without instantiating an object of the class. Static methods (and variables) are sometimes called class methods.</a:t>
            </a:r>
          </a:p>
          <a:p>
            <a:endParaRPr lang="en-GB" sz="2000" dirty="0" smtClean="0"/>
          </a:p>
          <a:p>
            <a:pPr eaLnBrk="1" hangingPunct="1"/>
            <a:r>
              <a:rPr lang="en-US" sz="2000" dirty="0" smtClean="0">
                <a:solidFill>
                  <a:srgbClr val="0000FF"/>
                </a:solidFill>
              </a:rPr>
              <a:t>Data members </a:t>
            </a:r>
            <a:r>
              <a:rPr lang="en-US" sz="2000" dirty="0" smtClean="0"/>
              <a:t>are the implementation details of the class, so they should be invisible to the clients. </a:t>
            </a:r>
            <a:r>
              <a:rPr lang="en-US" sz="2000" dirty="0" smtClean="0">
                <a:solidFill>
                  <a:srgbClr val="0000FF"/>
                </a:solidFill>
              </a:rPr>
              <a:t>Declare them private </a:t>
            </a:r>
            <a:r>
              <a:rPr lang="en-US" sz="2000" dirty="0" smtClean="0"/>
              <a:t>.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>
                <a:solidFill>
                  <a:srgbClr val="0000FF"/>
                </a:solidFill>
              </a:rPr>
              <a:t>Exception: Constants </a:t>
            </a:r>
            <a:r>
              <a:rPr lang="en-US" sz="2000" dirty="0" smtClean="0"/>
              <a:t>can (should) be declared</a:t>
            </a:r>
            <a:r>
              <a:rPr lang="en-US" sz="2000" dirty="0" smtClean="0">
                <a:solidFill>
                  <a:srgbClr val="0000FF"/>
                </a:solidFill>
              </a:rPr>
              <a:t> public </a:t>
            </a:r>
            <a:r>
              <a:rPr lang="en-US" sz="2000" dirty="0" smtClean="0"/>
              <a:t>if they are meant to be used directly by the outside methods.</a:t>
            </a:r>
          </a:p>
          <a:p>
            <a:endParaRPr lang="en-GB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381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5.856"/>
  <p:tag name="TIMELINE" val="7.2/12.3/28.7/5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1.76"/>
  <p:tag name="TIMELINE" val="5.4/9.9/15.9/20.9/25.9"/>
</p:tagLst>
</file>

<file path=ppt/theme/theme1.xml><?xml version="1.0" encoding="utf-8"?>
<a:theme xmlns:a="http://schemas.openxmlformats.org/drawingml/2006/main" name="Slipstrea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868</TotalTime>
  <Words>2986</Words>
  <Application>Microsoft Office PowerPoint</Application>
  <PresentationFormat>On-screen Show (4:3)</PresentationFormat>
  <Paragraphs>410</Paragraphs>
  <Slides>26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Slipstream</vt:lpstr>
      <vt:lpstr>MIS6030  APPLICATIONS DEVELOPMENT</vt:lpstr>
      <vt:lpstr>History of Programming Languages</vt:lpstr>
      <vt:lpstr>Class Definitions</vt:lpstr>
      <vt:lpstr>Classes and Objects</vt:lpstr>
      <vt:lpstr>OOP Example</vt:lpstr>
      <vt:lpstr>Template for Class Definition</vt:lpstr>
      <vt:lpstr>Multiple Classes</vt:lpstr>
      <vt:lpstr>Access modifiers</vt:lpstr>
      <vt:lpstr>PowerPoint Presentation</vt:lpstr>
      <vt:lpstr>Constructors</vt:lpstr>
      <vt:lpstr>OOP Example</vt:lpstr>
      <vt:lpstr>Garbage Collection</vt:lpstr>
      <vt:lpstr>Passing Objects to a Method</vt:lpstr>
      <vt:lpstr>OOP Example</vt:lpstr>
      <vt:lpstr>PowerPoint Presentation</vt:lpstr>
      <vt:lpstr>Static Methods and Variables</vt:lpstr>
      <vt:lpstr>PowerPoint Presentation</vt:lpstr>
      <vt:lpstr>Abstraction</vt:lpstr>
      <vt:lpstr>PowerPoint Presentation</vt:lpstr>
      <vt:lpstr>Encapsulation</vt:lpstr>
      <vt:lpstr>Accessor and Mutator Methods</vt:lpstr>
      <vt:lpstr>Encapsulation</vt:lpstr>
      <vt:lpstr>PowerPoint Presentation</vt:lpstr>
      <vt:lpstr>Polymorphism</vt:lpstr>
      <vt:lpstr>Method Overloading</vt:lpstr>
      <vt:lpstr>Method overloading 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Leah</dc:creator>
  <cp:lastModifiedBy>Leah Mutanu</cp:lastModifiedBy>
  <cp:revision>66</cp:revision>
  <dcterms:created xsi:type="dcterms:W3CDTF">2015-01-14T03:59:42Z</dcterms:created>
  <dcterms:modified xsi:type="dcterms:W3CDTF">2015-02-05T14:22:40Z</dcterms:modified>
</cp:coreProperties>
</file>