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84" r:id="rId2"/>
    <p:sldId id="320" r:id="rId3"/>
    <p:sldId id="323" r:id="rId4"/>
    <p:sldId id="321" r:id="rId5"/>
    <p:sldId id="322" r:id="rId6"/>
    <p:sldId id="324" r:id="rId7"/>
    <p:sldId id="332" r:id="rId8"/>
    <p:sldId id="326" r:id="rId9"/>
    <p:sldId id="334" r:id="rId10"/>
    <p:sldId id="335" r:id="rId11"/>
    <p:sldId id="327" r:id="rId12"/>
    <p:sldId id="328" r:id="rId13"/>
    <p:sldId id="329" r:id="rId14"/>
    <p:sldId id="330" r:id="rId15"/>
    <p:sldId id="336" r:id="rId16"/>
    <p:sldId id="337" r:id="rId17"/>
    <p:sldId id="338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00CC99"/>
    <a:srgbClr val="232323"/>
    <a:srgbClr val="FFC5C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6" autoAdjust="0"/>
    <p:restoredTop sz="90929"/>
  </p:normalViewPr>
  <p:slideViewPr>
    <p:cSldViewPr snapToGrid="0">
      <p:cViewPr>
        <p:scale>
          <a:sx n="74" d="100"/>
          <a:sy n="74" d="100"/>
        </p:scale>
        <p:origin x="-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-1536" y="-12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defTabSz="976313">
              <a:defRPr sz="11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algn="r" defTabSz="976313"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fld id="{E129D0B1-2A92-40DE-A66A-8F56717364BA}" type="datetime1">
              <a:rPr lang="en-US" altLang="en-US"/>
              <a:pPr>
                <a:defRPr/>
              </a:pPr>
              <a:t>8/11/2015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defTabSz="976313">
              <a:defRPr sz="11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t" anchorCtr="0" compatLnSpc="1">
            <a:prstTxWarp prst="textNoShape">
              <a:avLst/>
            </a:prstTxWarp>
          </a:bodyPr>
          <a:lstStyle>
            <a:lvl1pPr algn="r" defTabSz="976313"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fld id="{F794A1C6-9B9D-4CC6-BD82-E307F9A4B54B}" type="datetime1">
              <a:rPr lang="en-US" altLang="en-US"/>
              <a:pPr>
                <a:defRPr/>
              </a:pPr>
              <a:t>8/11/2015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b" anchorCtr="0" compatLnSpc="1">
            <a:prstTxWarp prst="textNoShape">
              <a:avLst/>
            </a:prstTxWarp>
          </a:bodyPr>
          <a:lstStyle>
            <a:lvl1pPr defTabSz="976313">
              <a:defRPr sz="6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1996-98 by Eskicioglu and Marsland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416" tIns="0" rIns="20416" bIns="0" numCol="1" anchor="b" anchorCtr="0" compatLnSpc="1">
            <a:prstTxWarp prst="textNoShape">
              <a:avLst/>
            </a:prstTxWarp>
          </a:bodyPr>
          <a:lstStyle>
            <a:lvl1pPr algn="r" defTabSz="976313">
              <a:defRPr sz="800">
                <a:latin typeface="Century Gothic" panose="020B0502020202020204" pitchFamily="34" charset="0"/>
              </a:defRPr>
            </a:lvl1pPr>
          </a:lstStyle>
          <a:p>
            <a:r>
              <a:rPr lang="en-US" altLang="en-US"/>
              <a:t>Page </a:t>
            </a:r>
            <a:fld id="{210CE383-69ED-449F-A8CC-5BCAB7F661C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87" tIns="49344" rIns="98687" bIns="49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0"/>
            <a:r>
              <a:rPr lang="en-US" altLang="en-US" noProof="0" smtClean="0"/>
              <a:t>Second Level</a:t>
            </a:r>
          </a:p>
          <a:p>
            <a:pPr lvl="0"/>
            <a:r>
              <a:rPr lang="en-US" altLang="en-US" noProof="0" smtClean="0"/>
              <a:t>Third Level</a:t>
            </a:r>
          </a:p>
          <a:p>
            <a:pPr lvl="0"/>
            <a:r>
              <a:rPr lang="en-US" altLang="en-US" noProof="0" smtClean="0"/>
              <a:t>Fourth Level</a:t>
            </a:r>
          </a:p>
          <a:p>
            <a:pPr lvl="0"/>
            <a:r>
              <a:rPr lang="en-US" altLang="en-US" noProof="0" smtClean="0"/>
              <a:t>Fifth Level</a:t>
            </a:r>
          </a:p>
        </p:txBody>
      </p:sp>
      <p:sp>
        <p:nvSpPr>
          <p:cNvPr id="3072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6312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260D5E-9E59-4CF6-81EB-EA06E29C3CA6}" type="datetime1">
              <a:rPr lang="en-US" altLang="en-US" sz="800" smtClean="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8/11/2015</a:t>
            </a:fld>
            <a:endParaRPr lang="en-US" altLang="en-US" sz="800" smtClean="0">
              <a:latin typeface="Century Gothic" panose="020B0502020202020204" pitchFamily="34" charset="0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0B05A8BB-ADB4-4036-9C5B-C9AF43210B20}" type="slidenum">
              <a:rPr lang="en-US" altLang="en-US" sz="80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0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165F5-BEFD-460B-9EC4-BE9218E978EC}" type="datetime1">
              <a:rPr lang="en-US" altLang="en-US" sz="800" smtClean="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8/11/2015</a:t>
            </a:fld>
            <a:endParaRPr lang="en-US" altLang="en-US" sz="800" smtClean="0">
              <a:latin typeface="Century Gothic" panose="020B0502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D9FF7994-66C8-40E9-A117-58D1E3FD6E29}" type="slidenum">
              <a:rPr lang="en-US" altLang="en-US" sz="80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Another example with 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6FE8DB-C8B7-40B6-9EAB-6D92F2C57FB0}" type="datetime1">
              <a:rPr lang="en-US" altLang="en-US" sz="800" smtClean="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8/11/2015</a:t>
            </a:fld>
            <a:endParaRPr lang="en-US" altLang="en-US" sz="800" smtClean="0">
              <a:latin typeface="Century Gothic" panose="020B0502020202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63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800">
                <a:latin typeface="Century Gothic" panose="020B0502020202020204" pitchFamily="34" charset="0"/>
              </a:rPr>
              <a:t>Page </a:t>
            </a:r>
            <a:fld id="{C4DF05BE-7A1A-4167-B40C-6C24459FE631}" type="slidenum">
              <a:rPr lang="en-US" altLang="en-US" sz="800">
                <a:latin typeface="Century Gothic" panose="020B0502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800">
              <a:latin typeface="Century Gothic" panose="020B0502020202020204" pitchFamily="34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Add a logical view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685800" y="6529388"/>
            <a:ext cx="3505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685800" y="2286000"/>
            <a:ext cx="8456613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0" y="3694113"/>
            <a:ext cx="1909763" cy="1909762"/>
            <a:chOff x="0" y="2327"/>
            <a:chExt cx="1203" cy="1203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0" y="2394"/>
              <a:ext cx="443" cy="1033"/>
            </a:xfrm>
            <a:custGeom>
              <a:avLst/>
              <a:gdLst>
                <a:gd name="T0" fmla="*/ 290 w 443"/>
                <a:gd name="T1" fmla="*/ 1016 h 1033"/>
                <a:gd name="T2" fmla="*/ 316 w 443"/>
                <a:gd name="T3" fmla="*/ 974 h 1033"/>
                <a:gd name="T4" fmla="*/ 354 w 443"/>
                <a:gd name="T5" fmla="*/ 920 h 1033"/>
                <a:gd name="T6" fmla="*/ 384 w 443"/>
                <a:gd name="T7" fmla="*/ 884 h 1033"/>
                <a:gd name="T8" fmla="*/ 381 w 443"/>
                <a:gd name="T9" fmla="*/ 832 h 1033"/>
                <a:gd name="T10" fmla="*/ 370 w 443"/>
                <a:gd name="T11" fmla="*/ 794 h 1033"/>
                <a:gd name="T12" fmla="*/ 361 w 443"/>
                <a:gd name="T13" fmla="*/ 760 h 1033"/>
                <a:gd name="T14" fmla="*/ 361 w 443"/>
                <a:gd name="T15" fmla="*/ 734 h 1033"/>
                <a:gd name="T16" fmla="*/ 359 w 443"/>
                <a:gd name="T17" fmla="*/ 707 h 1033"/>
                <a:gd name="T18" fmla="*/ 373 w 443"/>
                <a:gd name="T19" fmla="*/ 691 h 1033"/>
                <a:gd name="T20" fmla="*/ 391 w 443"/>
                <a:gd name="T21" fmla="*/ 686 h 1033"/>
                <a:gd name="T22" fmla="*/ 395 w 443"/>
                <a:gd name="T23" fmla="*/ 680 h 1033"/>
                <a:gd name="T24" fmla="*/ 390 w 443"/>
                <a:gd name="T25" fmla="*/ 671 h 1033"/>
                <a:gd name="T26" fmla="*/ 386 w 443"/>
                <a:gd name="T27" fmla="*/ 660 h 1033"/>
                <a:gd name="T28" fmla="*/ 437 w 443"/>
                <a:gd name="T29" fmla="*/ 635 h 1033"/>
                <a:gd name="T30" fmla="*/ 442 w 443"/>
                <a:gd name="T31" fmla="*/ 619 h 1033"/>
                <a:gd name="T32" fmla="*/ 438 w 443"/>
                <a:gd name="T33" fmla="*/ 604 h 1033"/>
                <a:gd name="T34" fmla="*/ 400 w 443"/>
                <a:gd name="T35" fmla="*/ 543 h 1033"/>
                <a:gd name="T36" fmla="*/ 384 w 443"/>
                <a:gd name="T37" fmla="*/ 474 h 1033"/>
                <a:gd name="T38" fmla="*/ 354 w 443"/>
                <a:gd name="T39" fmla="*/ 455 h 1033"/>
                <a:gd name="T40" fmla="*/ 326 w 443"/>
                <a:gd name="T41" fmla="*/ 433 h 1033"/>
                <a:gd name="T42" fmla="*/ 312 w 443"/>
                <a:gd name="T43" fmla="*/ 411 h 1033"/>
                <a:gd name="T44" fmla="*/ 307 w 443"/>
                <a:gd name="T45" fmla="*/ 391 h 1033"/>
                <a:gd name="T46" fmla="*/ 290 w 443"/>
                <a:gd name="T47" fmla="*/ 339 h 1033"/>
                <a:gd name="T48" fmla="*/ 308 w 443"/>
                <a:gd name="T49" fmla="*/ 289 h 1033"/>
                <a:gd name="T50" fmla="*/ 298 w 443"/>
                <a:gd name="T51" fmla="*/ 278 h 1033"/>
                <a:gd name="T52" fmla="*/ 280 w 443"/>
                <a:gd name="T53" fmla="*/ 307 h 1033"/>
                <a:gd name="T54" fmla="*/ 269 w 443"/>
                <a:gd name="T55" fmla="*/ 283 h 1033"/>
                <a:gd name="T56" fmla="*/ 272 w 443"/>
                <a:gd name="T57" fmla="*/ 224 h 1033"/>
                <a:gd name="T58" fmla="*/ 280 w 443"/>
                <a:gd name="T59" fmla="*/ 177 h 1033"/>
                <a:gd name="T60" fmla="*/ 280 w 443"/>
                <a:gd name="T61" fmla="*/ 146 h 1033"/>
                <a:gd name="T62" fmla="*/ 281 w 443"/>
                <a:gd name="T63" fmla="*/ 123 h 1033"/>
                <a:gd name="T64" fmla="*/ 290 w 443"/>
                <a:gd name="T65" fmla="*/ 104 h 1033"/>
                <a:gd name="T66" fmla="*/ 296 w 443"/>
                <a:gd name="T67" fmla="*/ 97 h 1033"/>
                <a:gd name="T68" fmla="*/ 298 w 443"/>
                <a:gd name="T69" fmla="*/ 94 h 1033"/>
                <a:gd name="T70" fmla="*/ 301 w 443"/>
                <a:gd name="T71" fmla="*/ 92 h 1033"/>
                <a:gd name="T72" fmla="*/ 307 w 443"/>
                <a:gd name="T73" fmla="*/ 83 h 1033"/>
                <a:gd name="T74" fmla="*/ 317 w 443"/>
                <a:gd name="T75" fmla="*/ 79 h 1033"/>
                <a:gd name="T76" fmla="*/ 328 w 443"/>
                <a:gd name="T77" fmla="*/ 77 h 1033"/>
                <a:gd name="T78" fmla="*/ 337 w 443"/>
                <a:gd name="T79" fmla="*/ 74 h 1033"/>
                <a:gd name="T80" fmla="*/ 345 w 443"/>
                <a:gd name="T81" fmla="*/ 67 h 1033"/>
                <a:gd name="T82" fmla="*/ 337 w 443"/>
                <a:gd name="T83" fmla="*/ 50 h 1033"/>
                <a:gd name="T84" fmla="*/ 337 w 443"/>
                <a:gd name="T85" fmla="*/ 47 h 1033"/>
                <a:gd name="T86" fmla="*/ 337 w 443"/>
                <a:gd name="T87" fmla="*/ 43 h 1033"/>
                <a:gd name="T88" fmla="*/ 337 w 443"/>
                <a:gd name="T89" fmla="*/ 41 h 1033"/>
                <a:gd name="T90" fmla="*/ 334 w 443"/>
                <a:gd name="T91" fmla="*/ 38 h 1033"/>
                <a:gd name="T92" fmla="*/ 321 w 443"/>
                <a:gd name="T93" fmla="*/ 21 h 1033"/>
                <a:gd name="T94" fmla="*/ 316 w 443"/>
                <a:gd name="T95" fmla="*/ 0 h 1033"/>
                <a:gd name="T96" fmla="*/ 188 w 443"/>
                <a:gd name="T97" fmla="*/ 94 h 1033"/>
                <a:gd name="T98" fmla="*/ 88 w 443"/>
                <a:gd name="T99" fmla="*/ 218 h 1033"/>
                <a:gd name="T100" fmla="*/ 21 w 443"/>
                <a:gd name="T101" fmla="*/ 366 h 1033"/>
                <a:gd name="T102" fmla="*/ 0 w 443"/>
                <a:gd name="T103" fmla="*/ 530 h 1033"/>
                <a:gd name="T104" fmla="*/ 20 w 443"/>
                <a:gd name="T105" fmla="*/ 680 h 1033"/>
                <a:gd name="T106" fmla="*/ 74 w 443"/>
                <a:gd name="T107" fmla="*/ 819 h 1033"/>
                <a:gd name="T108" fmla="*/ 160 w 443"/>
                <a:gd name="T109" fmla="*/ 938 h 1033"/>
                <a:gd name="T110" fmla="*/ 272 w 443"/>
                <a:gd name="T111" fmla="*/ 1032 h 10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79" y="2327"/>
              <a:ext cx="824" cy="1203"/>
            </a:xfrm>
            <a:custGeom>
              <a:avLst/>
              <a:gdLst>
                <a:gd name="T0" fmla="*/ 796 w 824"/>
                <a:gd name="T1" fmla="*/ 688 h 1203"/>
                <a:gd name="T2" fmla="*/ 756 w 824"/>
                <a:gd name="T3" fmla="*/ 641 h 1203"/>
                <a:gd name="T4" fmla="*/ 812 w 824"/>
                <a:gd name="T5" fmla="*/ 615 h 1203"/>
                <a:gd name="T6" fmla="*/ 814 w 824"/>
                <a:gd name="T7" fmla="*/ 502 h 1203"/>
                <a:gd name="T8" fmla="*/ 705 w 824"/>
                <a:gd name="T9" fmla="*/ 247 h 1203"/>
                <a:gd name="T10" fmla="*/ 651 w 824"/>
                <a:gd name="T11" fmla="*/ 262 h 1203"/>
                <a:gd name="T12" fmla="*/ 574 w 824"/>
                <a:gd name="T13" fmla="*/ 289 h 1203"/>
                <a:gd name="T14" fmla="*/ 536 w 824"/>
                <a:gd name="T15" fmla="*/ 258 h 1203"/>
                <a:gd name="T16" fmla="*/ 563 w 824"/>
                <a:gd name="T17" fmla="*/ 170 h 1203"/>
                <a:gd name="T18" fmla="*/ 532 w 824"/>
                <a:gd name="T19" fmla="*/ 81 h 1203"/>
                <a:gd name="T20" fmla="*/ 455 w 824"/>
                <a:gd name="T21" fmla="*/ 56 h 1203"/>
                <a:gd name="T22" fmla="*/ 484 w 824"/>
                <a:gd name="T23" fmla="*/ 150 h 1203"/>
                <a:gd name="T24" fmla="*/ 465 w 824"/>
                <a:gd name="T25" fmla="*/ 190 h 1203"/>
                <a:gd name="T26" fmla="*/ 442 w 824"/>
                <a:gd name="T27" fmla="*/ 200 h 1203"/>
                <a:gd name="T28" fmla="*/ 419 w 824"/>
                <a:gd name="T29" fmla="*/ 164 h 1203"/>
                <a:gd name="T30" fmla="*/ 381 w 824"/>
                <a:gd name="T31" fmla="*/ 108 h 1203"/>
                <a:gd name="T32" fmla="*/ 406 w 824"/>
                <a:gd name="T33" fmla="*/ 108 h 1203"/>
                <a:gd name="T34" fmla="*/ 424 w 824"/>
                <a:gd name="T35" fmla="*/ 72 h 1203"/>
                <a:gd name="T36" fmla="*/ 325 w 824"/>
                <a:gd name="T37" fmla="*/ 0 h 1203"/>
                <a:gd name="T38" fmla="*/ 281 w 824"/>
                <a:gd name="T39" fmla="*/ 27 h 1203"/>
                <a:gd name="T40" fmla="*/ 240 w 824"/>
                <a:gd name="T41" fmla="*/ 72 h 1203"/>
                <a:gd name="T42" fmla="*/ 209 w 824"/>
                <a:gd name="T43" fmla="*/ 114 h 1203"/>
                <a:gd name="T44" fmla="*/ 209 w 824"/>
                <a:gd name="T45" fmla="*/ 150 h 1203"/>
                <a:gd name="T46" fmla="*/ 240 w 824"/>
                <a:gd name="T47" fmla="*/ 164 h 1203"/>
                <a:gd name="T48" fmla="*/ 209 w 824"/>
                <a:gd name="T49" fmla="*/ 222 h 1203"/>
                <a:gd name="T50" fmla="*/ 213 w 824"/>
                <a:gd name="T51" fmla="*/ 242 h 1203"/>
                <a:gd name="T52" fmla="*/ 267 w 824"/>
                <a:gd name="T53" fmla="*/ 222 h 1203"/>
                <a:gd name="T54" fmla="*/ 303 w 824"/>
                <a:gd name="T55" fmla="*/ 170 h 1203"/>
                <a:gd name="T56" fmla="*/ 354 w 824"/>
                <a:gd name="T57" fmla="*/ 231 h 1203"/>
                <a:gd name="T58" fmla="*/ 372 w 824"/>
                <a:gd name="T59" fmla="*/ 291 h 1203"/>
                <a:gd name="T60" fmla="*/ 348 w 824"/>
                <a:gd name="T61" fmla="*/ 294 h 1203"/>
                <a:gd name="T62" fmla="*/ 298 w 824"/>
                <a:gd name="T63" fmla="*/ 309 h 1203"/>
                <a:gd name="T64" fmla="*/ 323 w 824"/>
                <a:gd name="T65" fmla="*/ 330 h 1203"/>
                <a:gd name="T66" fmla="*/ 260 w 824"/>
                <a:gd name="T67" fmla="*/ 339 h 1203"/>
                <a:gd name="T68" fmla="*/ 189 w 824"/>
                <a:gd name="T69" fmla="*/ 411 h 1203"/>
                <a:gd name="T70" fmla="*/ 184 w 824"/>
                <a:gd name="T71" fmla="*/ 469 h 1203"/>
                <a:gd name="T72" fmla="*/ 148 w 824"/>
                <a:gd name="T73" fmla="*/ 435 h 1203"/>
                <a:gd name="T74" fmla="*/ 83 w 824"/>
                <a:gd name="T75" fmla="*/ 402 h 1203"/>
                <a:gd name="T76" fmla="*/ 0 w 824"/>
                <a:gd name="T77" fmla="*/ 455 h 1203"/>
                <a:gd name="T78" fmla="*/ 54 w 824"/>
                <a:gd name="T79" fmla="*/ 496 h 1203"/>
                <a:gd name="T80" fmla="*/ 74 w 824"/>
                <a:gd name="T81" fmla="*/ 485 h 1203"/>
                <a:gd name="T82" fmla="*/ 54 w 824"/>
                <a:gd name="T83" fmla="*/ 608 h 1203"/>
                <a:gd name="T84" fmla="*/ 132 w 824"/>
                <a:gd name="T85" fmla="*/ 641 h 1203"/>
                <a:gd name="T86" fmla="*/ 195 w 824"/>
                <a:gd name="T87" fmla="*/ 661 h 1203"/>
                <a:gd name="T88" fmla="*/ 249 w 824"/>
                <a:gd name="T89" fmla="*/ 744 h 1203"/>
                <a:gd name="T90" fmla="*/ 334 w 824"/>
                <a:gd name="T91" fmla="*/ 886 h 1203"/>
                <a:gd name="T92" fmla="*/ 391 w 824"/>
                <a:gd name="T93" fmla="*/ 1007 h 1203"/>
                <a:gd name="T94" fmla="*/ 292 w 824"/>
                <a:gd name="T95" fmla="*/ 1052 h 1203"/>
                <a:gd name="T96" fmla="*/ 182 w 824"/>
                <a:gd name="T97" fmla="*/ 1105 h 1203"/>
                <a:gd name="T98" fmla="*/ 68 w 824"/>
                <a:gd name="T99" fmla="*/ 1180 h 1203"/>
                <a:gd name="T100" fmla="*/ 200 w 824"/>
                <a:gd name="T101" fmla="*/ 1202 h 1203"/>
                <a:gd name="T102" fmla="*/ 417 w 824"/>
                <a:gd name="T103" fmla="*/ 1168 h 1203"/>
                <a:gd name="T104" fmla="*/ 613 w 824"/>
                <a:gd name="T105" fmla="*/ 1052 h 1203"/>
                <a:gd name="T106" fmla="*/ 610 w 824"/>
                <a:gd name="T107" fmla="*/ 929 h 1203"/>
                <a:gd name="T108" fmla="*/ 543 w 824"/>
                <a:gd name="T109" fmla="*/ 888 h 1203"/>
                <a:gd name="T110" fmla="*/ 567 w 824"/>
                <a:gd name="T111" fmla="*/ 791 h 1203"/>
                <a:gd name="T112" fmla="*/ 655 w 824"/>
                <a:gd name="T113" fmla="*/ 738 h 1203"/>
                <a:gd name="T114" fmla="*/ 725 w 824"/>
                <a:gd name="T115" fmla="*/ 713 h 1203"/>
                <a:gd name="T116" fmla="*/ 792 w 824"/>
                <a:gd name="T117" fmla="*/ 729 h 120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30" y="2834"/>
              <a:ext cx="63" cy="73"/>
            </a:xfrm>
            <a:custGeom>
              <a:avLst/>
              <a:gdLst>
                <a:gd name="T0" fmla="*/ 42 w 63"/>
                <a:gd name="T1" fmla="*/ 65 h 73"/>
                <a:gd name="T2" fmla="*/ 58 w 63"/>
                <a:gd name="T3" fmla="*/ 72 h 73"/>
                <a:gd name="T4" fmla="*/ 62 w 63"/>
                <a:gd name="T5" fmla="*/ 72 h 73"/>
                <a:gd name="T6" fmla="*/ 62 w 63"/>
                <a:gd name="T7" fmla="*/ 67 h 73"/>
                <a:gd name="T8" fmla="*/ 58 w 63"/>
                <a:gd name="T9" fmla="*/ 65 h 73"/>
                <a:gd name="T10" fmla="*/ 58 w 63"/>
                <a:gd name="T11" fmla="*/ 62 h 73"/>
                <a:gd name="T12" fmla="*/ 44 w 63"/>
                <a:gd name="T13" fmla="*/ 56 h 73"/>
                <a:gd name="T14" fmla="*/ 37 w 63"/>
                <a:gd name="T15" fmla="*/ 45 h 73"/>
                <a:gd name="T16" fmla="*/ 31 w 63"/>
                <a:gd name="T17" fmla="*/ 34 h 73"/>
                <a:gd name="T18" fmla="*/ 26 w 63"/>
                <a:gd name="T19" fmla="*/ 20 h 73"/>
                <a:gd name="T20" fmla="*/ 9 w 63"/>
                <a:gd name="T21" fmla="*/ 0 h 73"/>
                <a:gd name="T22" fmla="*/ 6 w 63"/>
                <a:gd name="T23" fmla="*/ 4 h 73"/>
                <a:gd name="T24" fmla="*/ 2 w 63"/>
                <a:gd name="T25" fmla="*/ 9 h 73"/>
                <a:gd name="T26" fmla="*/ 0 w 63"/>
                <a:gd name="T27" fmla="*/ 11 h 73"/>
                <a:gd name="T28" fmla="*/ 0 w 63"/>
                <a:gd name="T29" fmla="*/ 18 h 73"/>
                <a:gd name="T30" fmla="*/ 0 w 63"/>
                <a:gd name="T31" fmla="*/ 20 h 73"/>
                <a:gd name="T32" fmla="*/ 0 w 63"/>
                <a:gd name="T33" fmla="*/ 20 h 73"/>
                <a:gd name="T34" fmla="*/ 0 w 63"/>
                <a:gd name="T35" fmla="*/ 20 h 73"/>
                <a:gd name="T36" fmla="*/ 0 w 63"/>
                <a:gd name="T37" fmla="*/ 20 h 73"/>
                <a:gd name="T38" fmla="*/ 9 w 63"/>
                <a:gd name="T39" fmla="*/ 31 h 73"/>
                <a:gd name="T40" fmla="*/ 20 w 63"/>
                <a:gd name="T41" fmla="*/ 45 h 73"/>
                <a:gd name="T42" fmla="*/ 31 w 63"/>
                <a:gd name="T43" fmla="*/ 56 h 73"/>
                <a:gd name="T44" fmla="*/ 42 w 63"/>
                <a:gd name="T45" fmla="*/ 65 h 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73">
                  <a:moveTo>
                    <a:pt x="42" y="65"/>
                  </a:moveTo>
                  <a:lnTo>
                    <a:pt x="58" y="72"/>
                  </a:lnTo>
                  <a:lnTo>
                    <a:pt x="62" y="72"/>
                  </a:lnTo>
                  <a:lnTo>
                    <a:pt x="62" y="67"/>
                  </a:lnTo>
                  <a:lnTo>
                    <a:pt x="58" y="65"/>
                  </a:lnTo>
                  <a:lnTo>
                    <a:pt x="58" y="62"/>
                  </a:lnTo>
                  <a:lnTo>
                    <a:pt x="44" y="56"/>
                  </a:lnTo>
                  <a:lnTo>
                    <a:pt x="37" y="45"/>
                  </a:lnTo>
                  <a:lnTo>
                    <a:pt x="31" y="34"/>
                  </a:lnTo>
                  <a:lnTo>
                    <a:pt x="26" y="20"/>
                  </a:lnTo>
                  <a:lnTo>
                    <a:pt x="9" y="0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31"/>
                  </a:lnTo>
                  <a:lnTo>
                    <a:pt x="20" y="45"/>
                  </a:lnTo>
                  <a:lnTo>
                    <a:pt x="31" y="56"/>
                  </a:lnTo>
                  <a:lnTo>
                    <a:pt x="42" y="6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86" name="Rectangle 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11778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1036638" y="6602413"/>
            <a:ext cx="1981200" cy="2270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panose="020B0502020202020204" pitchFamily="34" charset="0"/>
              </a:defRPr>
            </a:lvl1pPr>
          </a:lstStyle>
          <a:p>
            <a:fld id="{FABD1083-ABAD-4345-850A-C1207A1AAF7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14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0"/>
            <a:ext cx="2047875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0"/>
            <a:ext cx="599281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3650"/>
            <a:ext cx="401320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63650"/>
            <a:ext cx="4014788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6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3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2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53988" y="954088"/>
            <a:ext cx="8761412" cy="42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0"/>
            <a:ext cx="819308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3650"/>
            <a:ext cx="818038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1029" name="Text Box 17"/>
          <p:cNvSpPr txBox="1">
            <a:spLocks noChangeArrowheads="1"/>
          </p:cNvSpPr>
          <p:nvPr/>
        </p:nvSpPr>
        <p:spPr bwMode="auto">
          <a:xfrm>
            <a:off x="574675" y="6400800"/>
            <a:ext cx="591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endParaRPr lang="en-CA" altLang="en-US" smtClean="0"/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auto">
          <a:xfrm>
            <a:off x="552450" y="6394450"/>
            <a:ext cx="936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defRPr/>
            </a:pPr>
            <a:r>
              <a:rPr lang="en-US" altLang="en-US" sz="1000" smtClean="0"/>
              <a:t>CSC 450/550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Schoolbook" pitchFamily="18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2381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695325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3pPr>
      <a:lvl4pPr marL="1035050" indent="-225425" algn="l" rtl="0" eaLnBrk="0" fontAlgn="base" hangingPunct="0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13128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7700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22272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6844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3141663" indent="-1635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735263"/>
            <a:ext cx="8321675" cy="1044575"/>
          </a:xfrm>
          <a:noFill/>
        </p:spPr>
        <p:txBody>
          <a:bodyPr/>
          <a:lstStyle/>
          <a:p>
            <a:pPr algn="ctr"/>
            <a:r>
              <a:rPr lang="en-US" altLang="en-US" smtClean="0"/>
              <a:t>Part 1: Introduction</a:t>
            </a:r>
            <a:br>
              <a:rPr lang="en-US" altLang="en-US" smtClean="0"/>
            </a:br>
            <a:r>
              <a:rPr lang="en-US" altLang="en-US" smtClean="0"/>
              <a:t>Txt, chapter 1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76238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(4.2) The layering Principle (3)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2" name="Picture 5" descr="1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247775"/>
            <a:ext cx="6891337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0"/>
            <a:ext cx="8726487" cy="1255713"/>
          </a:xfrm>
        </p:spPr>
        <p:txBody>
          <a:bodyPr/>
          <a:lstStyle/>
          <a:p>
            <a:r>
              <a:rPr lang="en-US" altLang="en-US" smtClean="0"/>
              <a:t>(5) Connection-Oriented vs. Connectionless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6" name="Picture 4" descr="1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57363"/>
            <a:ext cx="7815263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(6) Service Primitives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60363" y="1333500"/>
            <a:ext cx="8112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/>
              <a:t>A service is formally specified by a set of primitives (</a:t>
            </a:r>
            <a:r>
              <a:rPr lang="en-US" altLang="en-US" u="sng"/>
              <a:t>basic operations</a:t>
            </a:r>
            <a:r>
              <a:rPr lang="en-US" altLang="en-US"/>
              <a:t>) available to a user or other entity to access the service.</a:t>
            </a:r>
          </a:p>
        </p:txBody>
      </p:sp>
      <p:pic>
        <p:nvPicPr>
          <p:cNvPr id="24580" name="Picture 5" descr="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47975"/>
            <a:ext cx="78454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20700" y="5734050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Example: five service primitives for implementing a simple connection-oriented service.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(7) The relationship of Service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4" name="Picture 4" descr="1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652588"/>
            <a:ext cx="7772400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(8.1) The OSI Reference Model</a:t>
            </a:r>
          </a:p>
        </p:txBody>
      </p:sp>
      <p:pic>
        <p:nvPicPr>
          <p:cNvPr id="26627" name="Picture 4" descr="1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009650"/>
            <a:ext cx="694531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(8.2) The TCP/IP Reference Model (1)</a:t>
            </a:r>
          </a:p>
        </p:txBody>
      </p:sp>
      <p:pic>
        <p:nvPicPr>
          <p:cNvPr id="27651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79513"/>
            <a:ext cx="7148513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(8.2) The TCP/IP Reference Model (2)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03225" y="504031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352425" indent="-238125">
              <a:lnSpc>
                <a:spcPct val="90000"/>
              </a:lnSpc>
              <a:spcBef>
                <a:spcPct val="40000"/>
              </a:spcBef>
              <a:buChar char="•"/>
              <a:defRPr sz="22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695325" indent="-228600">
              <a:lnSpc>
                <a:spcPct val="80000"/>
              </a:lnSpc>
              <a:spcBef>
                <a:spcPct val="30000"/>
              </a:spcBef>
              <a:buChar char="–"/>
              <a:defRPr sz="22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035050" indent="-225425">
              <a:spcBef>
                <a:spcPct val="20000"/>
              </a:spcBef>
              <a:buChar char="·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1312863" indent="-163513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17700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2272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26844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1416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/>
              <a:t>Protocols and networks in the TCP/IP model initially.</a:t>
            </a:r>
          </a:p>
        </p:txBody>
      </p:sp>
      <p:pic>
        <p:nvPicPr>
          <p:cNvPr id="28676" name="Picture 5" descr="1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316038"/>
            <a:ext cx="79406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(8.2) The TCP/IP Reference Model (3)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57435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352425" indent="-238125">
              <a:lnSpc>
                <a:spcPct val="90000"/>
              </a:lnSpc>
              <a:spcBef>
                <a:spcPct val="40000"/>
              </a:spcBef>
              <a:buChar char="•"/>
              <a:defRPr sz="22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695325" indent="-228600">
              <a:lnSpc>
                <a:spcPct val="80000"/>
              </a:lnSpc>
              <a:spcBef>
                <a:spcPct val="30000"/>
              </a:spcBef>
              <a:buChar char="–"/>
              <a:defRPr sz="22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035050" indent="-225425">
              <a:spcBef>
                <a:spcPct val="20000"/>
              </a:spcBef>
              <a:buChar char="·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1312863" indent="-163513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17700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2272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26844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141663" indent="-1635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en-US"/>
              <a:t>Overview of the Internet.</a:t>
            </a:r>
          </a:p>
        </p:txBody>
      </p:sp>
      <p:pic>
        <p:nvPicPr>
          <p:cNvPr id="29700" name="Picture 6" descr="1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119188"/>
            <a:ext cx="68167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930275" y="150018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Text Box 17"/>
          <p:cNvSpPr txBox="1">
            <a:spLocks noChangeArrowheads="1"/>
          </p:cNvSpPr>
          <p:nvPr/>
        </p:nvSpPr>
        <p:spPr bwMode="auto">
          <a:xfrm>
            <a:off x="642938" y="1381125"/>
            <a:ext cx="78438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Contact information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Course objective and topics</a:t>
            </a:r>
            <a:r>
              <a:rPr lang="en-US" altLang="en-US">
                <a:solidFill>
                  <a:srgbClr val="232323"/>
                </a:solidFill>
              </a:rPr>
              <a:t> 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Course evaluation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* The layering principle of network protocols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* Connection-oriented and connectionless services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Service primitives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The relationship of services to protocols</a:t>
            </a:r>
          </a:p>
          <a:p>
            <a:pPr>
              <a:buFontTx/>
              <a:buAutoNum type="arabicParenBoth"/>
            </a:pPr>
            <a:r>
              <a:rPr lang="en-US" altLang="en-US" b="1">
                <a:solidFill>
                  <a:srgbClr val="232323"/>
                </a:solidFill>
                <a:cs typeface="Times New Roman" panose="02020603050405020304" pitchFamily="18" charset="0"/>
              </a:rPr>
              <a:t>* Reference models</a:t>
            </a:r>
            <a:r>
              <a:rPr lang="en-US" altLang="en-US" sz="2000">
                <a:solidFill>
                  <a:srgbClr val="232323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(1) Contact Information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30275" y="150018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2938" y="1381125"/>
            <a:ext cx="8501062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Professor: Justus Nyamweya Nyagwencha</a:t>
            </a:r>
          </a:p>
          <a:p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Email: jnyagwnecha@usiu.ce.ke </a:t>
            </a:r>
          </a:p>
          <a:p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Class Time: 7:00 – 9:00 pm</a:t>
            </a:r>
          </a:p>
          <a:p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Office hours: </a:t>
            </a: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/>
              <a:t>MW  10:00-11:00 am,  01:00-3:00 pm  </a:t>
            </a:r>
          </a:p>
          <a:p>
            <a:r>
              <a:rPr lang="en-US" altLang="en-US" sz="2000"/>
              <a:t>	T.    09:00 am – 01:00 pm, 2:00pm -5:00pm	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(2.1) Course Objectives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69900" y="1387475"/>
            <a:ext cx="82565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To help you gain a general understanding of the principles and concepts governing the operations of computer networks;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To provide you with the opportunity to become skillful in the implementation and use of communication protocols;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To help you grasp the basic research methodologies in the field of computer networks.  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Research paper due in week 12, IEEE or ACM format</a:t>
            </a:r>
          </a:p>
          <a:p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(3) Course Evaluation</a:t>
            </a: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349250" y="1077913"/>
            <a:ext cx="8588375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6633 Concepts of Communication Networks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Quizzes/Examines:		30 %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Final Exam:			30 %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Assignment:			15 %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Lab Projects:			10 %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Class participation/Attendance:	5 %</a:t>
            </a:r>
          </a:p>
        </p:txBody>
      </p: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258763" y="4608513"/>
            <a:ext cx="9144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F       D         C      C+        B-        B        B+      A-       A         A+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0-49 50-54 55-59  60-64   65-69  70-74   75-79  80-84 85-89  95-105 </a:t>
            </a:r>
          </a:p>
        </p:txBody>
      </p: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258763" y="3983038"/>
            <a:ext cx="197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/>
              <a:t>Final Grade: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(2.2) Topics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468313" y="974725"/>
            <a:ext cx="44640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Overview of network layers and protocols </a:t>
            </a: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The Physical Layer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transmission media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  the Nyquist limit and the Shannon limit</a:t>
            </a: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* The Data Link Layer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framing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error detecting and correcting codes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sliding window protocols </a:t>
            </a: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* The Medium Access Control Layer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ALOHA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IEEE 802.3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IEEE 802.11 </a:t>
            </a: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* The Network Layer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routing algorithms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congestion control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IP </a:t>
            </a:r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4759325" y="1016000"/>
            <a:ext cx="424338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* The Transport Layer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connection establishment/termination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multiplexing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flow control 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-  TCP and UDP</a:t>
            </a:r>
          </a:p>
          <a:p>
            <a:pPr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Utility Protocols </a:t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(4.1) Protocols</a:t>
            </a:r>
          </a:p>
        </p:txBody>
      </p:sp>
      <p:sp>
        <p:nvSpPr>
          <p:cNvPr id="19459" name="Text Box 3075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Text Box 3077"/>
          <p:cNvSpPr txBox="1">
            <a:spLocks noChangeArrowheads="1"/>
          </p:cNvSpPr>
          <p:nvPr/>
        </p:nvSpPr>
        <p:spPr bwMode="auto">
          <a:xfrm>
            <a:off x="842963" y="1482725"/>
            <a:ext cx="802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en-US"/>
              <a:t>Basically, a protocol is an </a:t>
            </a:r>
            <a:r>
              <a:rPr lang="en-US" altLang="en-US" b="1" u="sng"/>
              <a:t>agreement</a:t>
            </a:r>
            <a:r>
              <a:rPr lang="en-US" altLang="en-US"/>
              <a:t> between the communicating </a:t>
            </a:r>
            <a:r>
              <a:rPr lang="en-US" altLang="en-US" b="1" u="sng"/>
              <a:t>peers</a:t>
            </a:r>
            <a:r>
              <a:rPr lang="en-US" altLang="en-US"/>
              <a:t> on how communication is to proceed.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(4.2) The layering Principle (1)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4" name="Picture 4" descr="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141413"/>
            <a:ext cx="48799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(4.2) The layering Principle (2)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25475" y="1470025"/>
            <a:ext cx="822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08" name="Picture 5" descr="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114425"/>
            <a:ext cx="543718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000066"/>
      </a:dk1>
      <a:lt1>
        <a:srgbClr val="FFFFFF"/>
      </a:lt1>
      <a:dk2>
        <a:srgbClr val="FF0033"/>
      </a:dk2>
      <a:lt2>
        <a:srgbClr val="6699FF"/>
      </a:lt2>
      <a:accent1>
        <a:srgbClr val="009999"/>
      </a:accent1>
      <a:accent2>
        <a:srgbClr val="FF7C80"/>
      </a:accent2>
      <a:accent3>
        <a:srgbClr val="FFFFFF"/>
      </a:accent3>
      <a:accent4>
        <a:srgbClr val="000056"/>
      </a:accent4>
      <a:accent5>
        <a:srgbClr val="AACACA"/>
      </a:accent5>
      <a:accent6>
        <a:srgbClr val="E77073"/>
      </a:accent6>
      <a:hlink>
        <a:srgbClr val="FFCCCC"/>
      </a:hlink>
      <a:folHlink>
        <a:srgbClr val="3366FF"/>
      </a:folHlink>
    </a:clrScheme>
    <a:fontScheme name="Templat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D:\NewDocument\COurses\Seng330\wkui\Template.pot</Template>
  <TotalTime>438</TotalTime>
  <Pages>28</Pages>
  <Words>358</Words>
  <Application>Microsoft Office PowerPoint</Application>
  <PresentationFormat>On-screen Show (4:3)</PresentationFormat>
  <Paragraphs>69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</vt:lpstr>
      <vt:lpstr>Part 1: Introduction Txt, chapter 1 </vt:lpstr>
      <vt:lpstr>Summary </vt:lpstr>
      <vt:lpstr>(1) Contact Information </vt:lpstr>
      <vt:lpstr>(2.1) Course Objectives</vt:lpstr>
      <vt:lpstr>(3) Course Evaluation</vt:lpstr>
      <vt:lpstr>(2.2) Topics</vt:lpstr>
      <vt:lpstr>(4.1) Protocols</vt:lpstr>
      <vt:lpstr>(4.2) The layering Principle (1)</vt:lpstr>
      <vt:lpstr>(4.2) The layering Principle (2)</vt:lpstr>
      <vt:lpstr>(4.2) The layering Principle (3)</vt:lpstr>
      <vt:lpstr>(5) Connection-Oriented vs. Connectionless</vt:lpstr>
      <vt:lpstr>(6) Service Primitives</vt:lpstr>
      <vt:lpstr>(7) The relationship of Service</vt:lpstr>
      <vt:lpstr>(8.1) The OSI Reference Model</vt:lpstr>
      <vt:lpstr>(8.2) The TCP/IP Reference Model (1)</vt:lpstr>
      <vt:lpstr>(8.2) The TCP/IP Reference Model (2)</vt:lpstr>
      <vt:lpstr>(8.2) The TCP/IP Reference Model (3)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Principles of Operating Systems</dc:subject>
  <dc:creator>Kui</dc:creator>
  <cp:lastModifiedBy>jnn</cp:lastModifiedBy>
  <cp:revision>91</cp:revision>
  <cp:lastPrinted>2002-01-08T12:10:27Z</cp:lastPrinted>
  <dcterms:created xsi:type="dcterms:W3CDTF">2002-09-20T03:38:13Z</dcterms:created>
  <dcterms:modified xsi:type="dcterms:W3CDTF">2015-08-11T20:11:16Z</dcterms:modified>
</cp:coreProperties>
</file>